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4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2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charts/chart21.xml" ContentType="application/vnd.openxmlformats-officedocument.drawingml.chart+xml"/>
  <Override PartName="/ppt/handoutMasters/handoutMaster1.xml" ContentType="application/vnd.openxmlformats-officedocument.presentationml.handoutMaster+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notesMasters/notesMaster1.xml" ContentType="application/vnd.openxmlformats-officedocument.presentationml.notesMaster+xml"/>
  <Override PartName="/ppt/charts/colors11.xml" ContentType="application/vnd.ms-office.chartcolorstyle+xml"/>
  <Override PartName="/ppt/charts/chart12.xml" ContentType="application/vnd.openxmlformats-officedocument.drawingml.chart+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olors19.xml" ContentType="application/vnd.ms-office.chartcolorstyle+xml"/>
  <Override PartName="/ppt/charts/style19.xml" ContentType="application/vnd.ms-office.chart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olors23.xml" ContentType="application/vnd.ms-office.chartcolorstyle+xml"/>
  <Override PartName="/ppt/charts/style23.xml" ContentType="application/vnd.ms-office.chartstyle+xml"/>
  <Override PartName="/ppt/charts/chart23.xml" ContentType="application/vnd.openxmlformats-officedocument.drawingml.chart+xml"/>
  <Override PartName="/ppt/charts/colors22.xml" ContentType="application/vnd.ms-office.chartcolorstyle+xml"/>
  <Override PartName="/ppt/charts/style22.xml" ContentType="application/vnd.ms-office.chart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4.xml" ContentType="application/vnd.openxmlformats-officedocument.drawingml.chart+xml"/>
  <Override PartName="/ppt/charts/chart18.xml" ContentType="application/vnd.openxmlformats-officedocument.drawingml.chart+xml"/>
  <Override PartName="/ppt/charts/colors14.xml" ContentType="application/vnd.ms-office.chartcolorstyle+xml"/>
  <Override PartName="/ppt/charts/colors13.xml" ContentType="application/vnd.ms-office.chartcolorstyle+xml"/>
  <Override PartName="/ppt/charts/style13.xml" ContentType="application/vnd.ms-office.chartstyle+xml"/>
  <Override PartName="/ppt/charts/chart13.xml" ContentType="application/vnd.openxmlformats-officedocument.drawingml.chart+xml"/>
  <Override PartName="/ppt/charts/colors12.xml" ContentType="application/vnd.ms-office.chartcolorstyle+xml"/>
  <Override PartName="/ppt/charts/style12.xml" ContentType="application/vnd.ms-office.chartstyle+xml"/>
  <Override PartName="/ppt/charts/style14.xml" ContentType="application/vnd.ms-office.chartstyle+xml"/>
  <Override PartName="/ppt/charts/style15.xml" ContentType="application/vnd.ms-office.chartstyle+xml"/>
  <Override PartName="/ppt/charts/colors17.xml" ContentType="application/vnd.ms-office.chartcolorstyle+xml"/>
  <Override PartName="/ppt/charts/style17.xml" ContentType="application/vnd.ms-office.chartstyle+xml"/>
  <Override PartName="/ppt/charts/chart15.xml" ContentType="application/vnd.openxmlformats-officedocument.drawingml.chart+xml"/>
  <Override PartName="/ppt/charts/chart17.xml" ContentType="application/vnd.openxmlformats-officedocument.drawingml.chart+xml"/>
  <Override PartName="/ppt/charts/style16.xml" ContentType="application/vnd.ms-office.chartstyle+xml"/>
  <Override PartName="/ppt/charts/colors15.xml" ContentType="application/vnd.ms-office.chartcolorstyle+xml"/>
  <Override PartName="/ppt/charts/colors16.xml" ContentType="application/vnd.ms-office.chartcolorstyle+xml"/>
  <Override PartName="/ppt/charts/chart16.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271" r:id="rId3"/>
    <p:sldId id="272" r:id="rId4"/>
    <p:sldId id="266" r:id="rId5"/>
    <p:sldId id="262" r:id="rId6"/>
    <p:sldId id="259" r:id="rId7"/>
    <p:sldId id="260" r:id="rId8"/>
    <p:sldId id="263" r:id="rId9"/>
    <p:sldId id="261" r:id="rId10"/>
    <p:sldId id="267" r:id="rId11"/>
    <p:sldId id="265" r:id="rId12"/>
    <p:sldId id="268" r:id="rId13"/>
    <p:sldId id="269" r:id="rId14"/>
    <p:sldId id="270" r:id="rId15"/>
    <p:sldId id="273" r:id="rId16"/>
    <p:sldId id="264" r:id="rId17"/>
    <p:sldId id="276" r:id="rId18"/>
    <p:sldId id="277" r:id="rId19"/>
    <p:sldId id="275" r:id="rId20"/>
    <p:sldId id="274"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9" d="100"/>
          <a:sy n="129" d="100"/>
        </p:scale>
        <p:origin x="834"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COVID-19</a:t>
            </a:r>
            <a:r>
              <a:rPr lang="en-US" sz="1200" b="1" baseline="0"/>
              <a:t> Lab Positive Count by MMWR Week, Nebraska, September 22, 2020</a:t>
            </a:r>
            <a:endParaRPr lang="en-US" sz="12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Statewide!$B$1</c:f>
              <c:strCache>
                <c:ptCount val="1"/>
                <c:pt idx="0">
                  <c:v>Lab Positive Count (n=41,520)</c:v>
                </c:pt>
              </c:strCache>
            </c:strRef>
          </c:tx>
          <c:spPr>
            <a:solidFill>
              <a:srgbClr val="0070C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Statewide!$A$2:$A$31</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Statewide!$B$2:$B$31</c:f>
              <c:numCache>
                <c:formatCode>#,##0</c:formatCode>
                <c:ptCount val="30"/>
                <c:pt idx="0">
                  <c:v>4</c:v>
                </c:pt>
                <c:pt idx="1">
                  <c:v>18</c:v>
                </c:pt>
                <c:pt idx="2">
                  <c:v>49</c:v>
                </c:pt>
                <c:pt idx="3">
                  <c:v>127</c:v>
                </c:pt>
                <c:pt idx="4">
                  <c:v>266</c:v>
                </c:pt>
                <c:pt idx="5">
                  <c:v>472</c:v>
                </c:pt>
                <c:pt idx="6">
                  <c:v>828</c:v>
                </c:pt>
                <c:pt idx="7">
                  <c:v>2050</c:v>
                </c:pt>
                <c:pt idx="8">
                  <c:v>2984</c:v>
                </c:pt>
                <c:pt idx="9">
                  <c:v>2171</c:v>
                </c:pt>
                <c:pt idx="10">
                  <c:v>1987</c:v>
                </c:pt>
                <c:pt idx="11">
                  <c:v>2000</c:v>
                </c:pt>
                <c:pt idx="12">
                  <c:v>1768</c:v>
                </c:pt>
                <c:pt idx="13">
                  <c:v>1238</c:v>
                </c:pt>
                <c:pt idx="14">
                  <c:v>1156</c:v>
                </c:pt>
                <c:pt idx="15">
                  <c:v>1023</c:v>
                </c:pt>
                <c:pt idx="16">
                  <c:v>1133</c:v>
                </c:pt>
                <c:pt idx="17">
                  <c:v>1123</c:v>
                </c:pt>
                <c:pt idx="18">
                  <c:v>1377</c:v>
                </c:pt>
                <c:pt idx="19">
                  <c:v>1611</c:v>
                </c:pt>
                <c:pt idx="20">
                  <c:v>1877</c:v>
                </c:pt>
                <c:pt idx="21">
                  <c:v>1973</c:v>
                </c:pt>
                <c:pt idx="22">
                  <c:v>1857</c:v>
                </c:pt>
                <c:pt idx="23">
                  <c:v>1759</c:v>
                </c:pt>
                <c:pt idx="24">
                  <c:v>1715</c:v>
                </c:pt>
                <c:pt idx="25">
                  <c:v>2212</c:v>
                </c:pt>
                <c:pt idx="26">
                  <c:v>1963</c:v>
                </c:pt>
                <c:pt idx="27">
                  <c:v>2034</c:v>
                </c:pt>
                <c:pt idx="28">
                  <c:v>2630</c:v>
                </c:pt>
                <c:pt idx="29">
                  <c:v>115</c:v>
                </c:pt>
              </c:numCache>
            </c:numRef>
          </c:val>
          <c:extLst>
            <c:ext xmlns:c16="http://schemas.microsoft.com/office/drawing/2014/chart" uri="{C3380CC4-5D6E-409C-BE32-E72D297353CC}">
              <c16:uniqueId val="{00000000-A0FE-44E2-BEF1-9D571F9D91C8}"/>
            </c:ext>
          </c:extLst>
        </c:ser>
        <c:dLbls>
          <c:dLblPos val="outEnd"/>
          <c:showLegendKey val="0"/>
          <c:showVal val="1"/>
          <c:showCatName val="0"/>
          <c:showSerName val="0"/>
          <c:showPercent val="0"/>
          <c:showBubbleSize val="0"/>
        </c:dLbls>
        <c:gapWidth val="219"/>
        <c:overlap val="-27"/>
        <c:axId val="682786880"/>
        <c:axId val="682789504"/>
      </c:barChart>
      <c:catAx>
        <c:axId val="682786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a:t>
                </a:r>
                <a:r>
                  <a:rPr lang="en-US" baseline="0"/>
                  <a:t> Week </a:t>
                </a:r>
              </a:p>
              <a:p>
                <a:pPr>
                  <a:defRPr/>
                </a:pPr>
                <a:r>
                  <a:rPr lang="en-US" baseline="0"/>
                  <a:t>Date</a:t>
                </a:r>
              </a:p>
              <a:p>
                <a:pPr>
                  <a:defRPr/>
                </a:pPr>
                <a:r>
                  <a:rPr lang="en-US" baseline="0"/>
                  <a:t>(n=41,520)</a:t>
                </a:r>
              </a:p>
              <a:p>
                <a:pPr>
                  <a:defRPr/>
                </a:pPr>
                <a:r>
                  <a:rPr lang="en-US" baseline="0"/>
                  <a:t>* indicate incomplete week</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789504"/>
        <c:crosses val="autoZero"/>
        <c:auto val="1"/>
        <c:lblAlgn val="ctr"/>
        <c:lblOffset val="100"/>
        <c:noMultiLvlLbl val="0"/>
      </c:catAx>
      <c:valAx>
        <c:axId val="68278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78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Loup Basin Public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MMWRByJURIS!$B$25</c:f>
              <c:strCache>
                <c:ptCount val="1"/>
                <c:pt idx="0">
                  <c:v>Lab Positive Count(n=259)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MMWRByJURIS!$C$25:$AF$25</c:f>
              <c:numCache>
                <c:formatCode>General</c:formatCode>
                <c:ptCount val="30"/>
                <c:pt idx="0">
                  <c:v>0</c:v>
                </c:pt>
                <c:pt idx="1">
                  <c:v>0</c:v>
                </c:pt>
                <c:pt idx="2">
                  <c:v>0</c:v>
                </c:pt>
                <c:pt idx="3">
                  <c:v>0</c:v>
                </c:pt>
                <c:pt idx="4">
                  <c:v>1</c:v>
                </c:pt>
                <c:pt idx="5">
                  <c:v>17</c:v>
                </c:pt>
                <c:pt idx="6">
                  <c:v>6</c:v>
                </c:pt>
                <c:pt idx="7">
                  <c:v>16</c:v>
                </c:pt>
                <c:pt idx="8">
                  <c:v>14</c:v>
                </c:pt>
                <c:pt idx="9">
                  <c:v>9</c:v>
                </c:pt>
                <c:pt idx="10">
                  <c:v>14</c:v>
                </c:pt>
                <c:pt idx="11">
                  <c:v>7</c:v>
                </c:pt>
                <c:pt idx="12">
                  <c:v>4</c:v>
                </c:pt>
                <c:pt idx="13">
                  <c:v>10</c:v>
                </c:pt>
                <c:pt idx="14">
                  <c:v>0</c:v>
                </c:pt>
                <c:pt idx="15">
                  <c:v>1</c:v>
                </c:pt>
                <c:pt idx="16">
                  <c:v>7</c:v>
                </c:pt>
                <c:pt idx="17">
                  <c:v>1</c:v>
                </c:pt>
                <c:pt idx="18">
                  <c:v>3</c:v>
                </c:pt>
                <c:pt idx="19">
                  <c:v>2</c:v>
                </c:pt>
                <c:pt idx="20">
                  <c:v>7</c:v>
                </c:pt>
                <c:pt idx="21">
                  <c:v>6</c:v>
                </c:pt>
                <c:pt idx="22">
                  <c:v>13</c:v>
                </c:pt>
                <c:pt idx="23">
                  <c:v>22</c:v>
                </c:pt>
                <c:pt idx="24">
                  <c:v>17</c:v>
                </c:pt>
                <c:pt idx="25">
                  <c:v>14</c:v>
                </c:pt>
                <c:pt idx="26">
                  <c:v>17</c:v>
                </c:pt>
                <c:pt idx="27">
                  <c:v>22</c:v>
                </c:pt>
                <c:pt idx="28">
                  <c:v>29</c:v>
                </c:pt>
                <c:pt idx="29">
                  <c:v>0</c:v>
                </c:pt>
              </c:numCache>
            </c:numRef>
          </c:val>
          <c:extLst>
            <c:ext xmlns:c16="http://schemas.microsoft.com/office/drawing/2014/chart" uri="{C3380CC4-5D6E-409C-BE32-E72D297353CC}">
              <c16:uniqueId val="{00000000-199E-4E8F-B8D1-370F3A9E9B59}"/>
            </c:ext>
          </c:extLst>
        </c:ser>
        <c:ser>
          <c:idx val="1"/>
          <c:order val="1"/>
          <c:tx>
            <c:strRef>
              <c:f>MMWRByJURIS!$B$26</c:f>
              <c:strCache>
                <c:ptCount val="1"/>
                <c:pt idx="0">
                  <c:v>Hospitalization Count(n=15)</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MMWRByJURIS!$C$26:$AF$26</c:f>
              <c:numCache>
                <c:formatCode>General</c:formatCode>
                <c:ptCount val="30"/>
                <c:pt idx="0">
                  <c:v>0</c:v>
                </c:pt>
                <c:pt idx="1">
                  <c:v>0</c:v>
                </c:pt>
                <c:pt idx="2">
                  <c:v>0</c:v>
                </c:pt>
                <c:pt idx="3">
                  <c:v>0</c:v>
                </c:pt>
                <c:pt idx="4">
                  <c:v>1</c:v>
                </c:pt>
                <c:pt idx="5">
                  <c:v>2</c:v>
                </c:pt>
                <c:pt idx="6">
                  <c:v>3</c:v>
                </c:pt>
                <c:pt idx="7">
                  <c:v>0</c:v>
                </c:pt>
                <c:pt idx="8">
                  <c:v>1</c:v>
                </c:pt>
                <c:pt idx="9">
                  <c:v>1</c:v>
                </c:pt>
                <c:pt idx="10">
                  <c:v>1</c:v>
                </c:pt>
                <c:pt idx="11">
                  <c:v>0</c:v>
                </c:pt>
                <c:pt idx="12">
                  <c:v>1</c:v>
                </c:pt>
                <c:pt idx="13">
                  <c:v>0</c:v>
                </c:pt>
                <c:pt idx="14">
                  <c:v>1</c:v>
                </c:pt>
                <c:pt idx="15">
                  <c:v>0</c:v>
                </c:pt>
                <c:pt idx="16">
                  <c:v>0</c:v>
                </c:pt>
                <c:pt idx="17">
                  <c:v>0</c:v>
                </c:pt>
                <c:pt idx="18">
                  <c:v>0</c:v>
                </c:pt>
                <c:pt idx="19">
                  <c:v>1</c:v>
                </c:pt>
                <c:pt idx="20">
                  <c:v>0</c:v>
                </c:pt>
                <c:pt idx="21">
                  <c:v>0</c:v>
                </c:pt>
                <c:pt idx="22">
                  <c:v>0</c:v>
                </c:pt>
                <c:pt idx="23">
                  <c:v>0</c:v>
                </c:pt>
                <c:pt idx="24">
                  <c:v>1</c:v>
                </c:pt>
                <c:pt idx="25">
                  <c:v>0</c:v>
                </c:pt>
                <c:pt idx="26">
                  <c:v>2</c:v>
                </c:pt>
                <c:pt idx="27">
                  <c:v>0</c:v>
                </c:pt>
                <c:pt idx="28">
                  <c:v>0</c:v>
                </c:pt>
                <c:pt idx="29">
                  <c:v>0</c:v>
                </c:pt>
              </c:numCache>
            </c:numRef>
          </c:val>
          <c:extLst>
            <c:ext xmlns:c16="http://schemas.microsoft.com/office/drawing/2014/chart" uri="{C3380CC4-5D6E-409C-BE32-E72D297353CC}">
              <c16:uniqueId val="{00000001-199E-4E8F-B8D1-370F3A9E9B59}"/>
            </c:ext>
          </c:extLst>
        </c:ser>
        <c:ser>
          <c:idx val="2"/>
          <c:order val="2"/>
          <c:tx>
            <c:strRef>
              <c:f>MMWRByJURIS!$B$27</c:f>
              <c:strCache>
                <c:ptCount val="1"/>
                <c:pt idx="0">
                  <c:v>Death Count(n=10)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MMWRByJURIS!$C$27:$AF$27</c:f>
              <c:numCache>
                <c:formatCode>General</c:formatCode>
                <c:ptCount val="30"/>
                <c:pt idx="0">
                  <c:v>0</c:v>
                </c:pt>
                <c:pt idx="1">
                  <c:v>0</c:v>
                </c:pt>
                <c:pt idx="2">
                  <c:v>0</c:v>
                </c:pt>
                <c:pt idx="3">
                  <c:v>0</c:v>
                </c:pt>
                <c:pt idx="4">
                  <c:v>0</c:v>
                </c:pt>
                <c:pt idx="5">
                  <c:v>1</c:v>
                </c:pt>
                <c:pt idx="6">
                  <c:v>1</c:v>
                </c:pt>
                <c:pt idx="7">
                  <c:v>0</c:v>
                </c:pt>
                <c:pt idx="8">
                  <c:v>1</c:v>
                </c:pt>
                <c:pt idx="9">
                  <c:v>1</c:v>
                </c:pt>
                <c:pt idx="10">
                  <c:v>0</c:v>
                </c:pt>
                <c:pt idx="11">
                  <c:v>2</c:v>
                </c:pt>
                <c:pt idx="12">
                  <c:v>2</c:v>
                </c:pt>
                <c:pt idx="13">
                  <c:v>0</c:v>
                </c:pt>
                <c:pt idx="14">
                  <c:v>0</c:v>
                </c:pt>
                <c:pt idx="15">
                  <c:v>0</c:v>
                </c:pt>
                <c:pt idx="16">
                  <c:v>0</c:v>
                </c:pt>
                <c:pt idx="17">
                  <c:v>0</c:v>
                </c:pt>
                <c:pt idx="18">
                  <c:v>0</c:v>
                </c:pt>
                <c:pt idx="19">
                  <c:v>0</c:v>
                </c:pt>
                <c:pt idx="20">
                  <c:v>0</c:v>
                </c:pt>
                <c:pt idx="21">
                  <c:v>0</c:v>
                </c:pt>
                <c:pt idx="22">
                  <c:v>0</c:v>
                </c:pt>
                <c:pt idx="23">
                  <c:v>2</c:v>
                </c:pt>
                <c:pt idx="24">
                  <c:v>0</c:v>
                </c:pt>
                <c:pt idx="25">
                  <c:v>0</c:v>
                </c:pt>
                <c:pt idx="26">
                  <c:v>0</c:v>
                </c:pt>
                <c:pt idx="27">
                  <c:v>0</c:v>
                </c:pt>
                <c:pt idx="28">
                  <c:v>0</c:v>
                </c:pt>
                <c:pt idx="29">
                  <c:v>0</c:v>
                </c:pt>
              </c:numCache>
            </c:numRef>
          </c:val>
          <c:extLst>
            <c:ext xmlns:c16="http://schemas.microsoft.com/office/drawing/2014/chart" uri="{C3380CC4-5D6E-409C-BE32-E72D297353CC}">
              <c16:uniqueId val="{00000002-199E-4E8F-B8D1-370F3A9E9B59}"/>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Hospitalization and Death Count by MMWR Week, North Central District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MMWRByJURIS!$B$28</c:f>
              <c:strCache>
                <c:ptCount val="1"/>
                <c:pt idx="0">
                  <c:v>Lab Positive Count(n=496)</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MMWRByJURIS!$C$28:$AF$28</c:f>
              <c:numCache>
                <c:formatCode>General</c:formatCode>
                <c:ptCount val="30"/>
                <c:pt idx="0">
                  <c:v>0</c:v>
                </c:pt>
                <c:pt idx="1">
                  <c:v>1</c:v>
                </c:pt>
                <c:pt idx="2">
                  <c:v>1</c:v>
                </c:pt>
                <c:pt idx="3">
                  <c:v>1</c:v>
                </c:pt>
                <c:pt idx="4">
                  <c:v>1</c:v>
                </c:pt>
                <c:pt idx="5">
                  <c:v>0</c:v>
                </c:pt>
                <c:pt idx="6">
                  <c:v>0</c:v>
                </c:pt>
                <c:pt idx="7">
                  <c:v>2</c:v>
                </c:pt>
                <c:pt idx="8">
                  <c:v>6</c:v>
                </c:pt>
                <c:pt idx="9">
                  <c:v>4</c:v>
                </c:pt>
                <c:pt idx="10">
                  <c:v>5</c:v>
                </c:pt>
                <c:pt idx="11">
                  <c:v>2</c:v>
                </c:pt>
                <c:pt idx="12">
                  <c:v>3</c:v>
                </c:pt>
                <c:pt idx="13">
                  <c:v>2</c:v>
                </c:pt>
                <c:pt idx="14">
                  <c:v>3</c:v>
                </c:pt>
                <c:pt idx="15">
                  <c:v>7</c:v>
                </c:pt>
                <c:pt idx="16">
                  <c:v>6</c:v>
                </c:pt>
                <c:pt idx="17">
                  <c:v>8</c:v>
                </c:pt>
                <c:pt idx="18">
                  <c:v>10</c:v>
                </c:pt>
                <c:pt idx="19">
                  <c:v>6</c:v>
                </c:pt>
                <c:pt idx="20">
                  <c:v>10</c:v>
                </c:pt>
                <c:pt idx="21">
                  <c:v>8</c:v>
                </c:pt>
                <c:pt idx="22">
                  <c:v>20</c:v>
                </c:pt>
                <c:pt idx="23">
                  <c:v>38</c:v>
                </c:pt>
                <c:pt idx="24">
                  <c:v>28</c:v>
                </c:pt>
                <c:pt idx="25">
                  <c:v>73</c:v>
                </c:pt>
                <c:pt idx="26">
                  <c:v>75</c:v>
                </c:pt>
                <c:pt idx="27">
                  <c:v>59</c:v>
                </c:pt>
                <c:pt idx="28">
                  <c:v>103</c:v>
                </c:pt>
                <c:pt idx="29">
                  <c:v>14</c:v>
                </c:pt>
              </c:numCache>
            </c:numRef>
          </c:val>
          <c:extLst>
            <c:ext xmlns:c16="http://schemas.microsoft.com/office/drawing/2014/chart" uri="{C3380CC4-5D6E-409C-BE32-E72D297353CC}">
              <c16:uniqueId val="{00000000-167D-419F-ACED-87E32100D31F}"/>
            </c:ext>
          </c:extLst>
        </c:ser>
        <c:ser>
          <c:idx val="1"/>
          <c:order val="1"/>
          <c:tx>
            <c:strRef>
              <c:f>MMWRByJURIS!$B$29</c:f>
              <c:strCache>
                <c:ptCount val="1"/>
                <c:pt idx="0">
                  <c:v>Hospitalization Count(n=35)</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MMWRByJURIS!$C$29:$AF$29</c:f>
              <c:numCache>
                <c:formatCode>General</c:formatCode>
                <c:ptCount val="30"/>
                <c:pt idx="0">
                  <c:v>0</c:v>
                </c:pt>
                <c:pt idx="1">
                  <c:v>1</c:v>
                </c:pt>
                <c:pt idx="2">
                  <c:v>0</c:v>
                </c:pt>
                <c:pt idx="3">
                  <c:v>0</c:v>
                </c:pt>
                <c:pt idx="4">
                  <c:v>0</c:v>
                </c:pt>
                <c:pt idx="5">
                  <c:v>0</c:v>
                </c:pt>
                <c:pt idx="6">
                  <c:v>0</c:v>
                </c:pt>
                <c:pt idx="7">
                  <c:v>0</c:v>
                </c:pt>
                <c:pt idx="8">
                  <c:v>0</c:v>
                </c:pt>
                <c:pt idx="9">
                  <c:v>2</c:v>
                </c:pt>
                <c:pt idx="10">
                  <c:v>0</c:v>
                </c:pt>
                <c:pt idx="11">
                  <c:v>0</c:v>
                </c:pt>
                <c:pt idx="12">
                  <c:v>0</c:v>
                </c:pt>
                <c:pt idx="13">
                  <c:v>1</c:v>
                </c:pt>
                <c:pt idx="14">
                  <c:v>0</c:v>
                </c:pt>
                <c:pt idx="15">
                  <c:v>1</c:v>
                </c:pt>
                <c:pt idx="16">
                  <c:v>0</c:v>
                </c:pt>
                <c:pt idx="17">
                  <c:v>3</c:v>
                </c:pt>
                <c:pt idx="18">
                  <c:v>0</c:v>
                </c:pt>
                <c:pt idx="19">
                  <c:v>0</c:v>
                </c:pt>
                <c:pt idx="20">
                  <c:v>1</c:v>
                </c:pt>
                <c:pt idx="21">
                  <c:v>0</c:v>
                </c:pt>
                <c:pt idx="22">
                  <c:v>7</c:v>
                </c:pt>
                <c:pt idx="23">
                  <c:v>4</c:v>
                </c:pt>
                <c:pt idx="24">
                  <c:v>2</c:v>
                </c:pt>
                <c:pt idx="25">
                  <c:v>2</c:v>
                </c:pt>
                <c:pt idx="26">
                  <c:v>2</c:v>
                </c:pt>
                <c:pt idx="27">
                  <c:v>3</c:v>
                </c:pt>
                <c:pt idx="28">
                  <c:v>5</c:v>
                </c:pt>
                <c:pt idx="29">
                  <c:v>1</c:v>
                </c:pt>
              </c:numCache>
            </c:numRef>
          </c:val>
          <c:extLst>
            <c:ext xmlns:c16="http://schemas.microsoft.com/office/drawing/2014/chart" uri="{C3380CC4-5D6E-409C-BE32-E72D297353CC}">
              <c16:uniqueId val="{00000001-167D-419F-ACED-87E32100D31F}"/>
            </c:ext>
          </c:extLst>
        </c:ser>
        <c:ser>
          <c:idx val="2"/>
          <c:order val="2"/>
          <c:tx>
            <c:strRef>
              <c:f>MMWRByJURIS!$B$30</c:f>
              <c:strCache>
                <c:ptCount val="1"/>
                <c:pt idx="0">
                  <c:v>Death Count(n=14)      * indicate incomplete week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MMWRByJURIS!$C$30:$AF$30</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0</c:v>
                </c:pt>
                <c:pt idx="18">
                  <c:v>0</c:v>
                </c:pt>
                <c:pt idx="19">
                  <c:v>0</c:v>
                </c:pt>
                <c:pt idx="20">
                  <c:v>0</c:v>
                </c:pt>
                <c:pt idx="21">
                  <c:v>0</c:v>
                </c:pt>
                <c:pt idx="22">
                  <c:v>0</c:v>
                </c:pt>
                <c:pt idx="23">
                  <c:v>1</c:v>
                </c:pt>
                <c:pt idx="24">
                  <c:v>4</c:v>
                </c:pt>
                <c:pt idx="25">
                  <c:v>1</c:v>
                </c:pt>
                <c:pt idx="26">
                  <c:v>5</c:v>
                </c:pt>
                <c:pt idx="27">
                  <c:v>2</c:v>
                </c:pt>
                <c:pt idx="28">
                  <c:v>0</c:v>
                </c:pt>
                <c:pt idx="29">
                  <c:v>0</c:v>
                </c:pt>
              </c:numCache>
            </c:numRef>
          </c:val>
          <c:extLst>
            <c:ext xmlns:c16="http://schemas.microsoft.com/office/drawing/2014/chart" uri="{C3380CC4-5D6E-409C-BE32-E72D297353CC}">
              <c16:uniqueId val="{00000002-167D-419F-ACED-87E32100D31F}"/>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Northeast Nebraska Public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MMWRByJURIS!$B$31</c:f>
              <c:strCache>
                <c:ptCount val="1"/>
                <c:pt idx="0">
                  <c:v>Lab Positive Count(n=534)</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MMWRByJURIS!$C$31:$AF$31</c:f>
              <c:numCache>
                <c:formatCode>General</c:formatCode>
                <c:ptCount val="30"/>
                <c:pt idx="0">
                  <c:v>0</c:v>
                </c:pt>
                <c:pt idx="1">
                  <c:v>0</c:v>
                </c:pt>
                <c:pt idx="2">
                  <c:v>0</c:v>
                </c:pt>
                <c:pt idx="3">
                  <c:v>1</c:v>
                </c:pt>
                <c:pt idx="4">
                  <c:v>1</c:v>
                </c:pt>
                <c:pt idx="5">
                  <c:v>0</c:v>
                </c:pt>
                <c:pt idx="6">
                  <c:v>1</c:v>
                </c:pt>
                <c:pt idx="7">
                  <c:v>15</c:v>
                </c:pt>
                <c:pt idx="8">
                  <c:v>20</c:v>
                </c:pt>
                <c:pt idx="9">
                  <c:v>13</c:v>
                </c:pt>
                <c:pt idx="10">
                  <c:v>20</c:v>
                </c:pt>
                <c:pt idx="11">
                  <c:v>29</c:v>
                </c:pt>
                <c:pt idx="12">
                  <c:v>50</c:v>
                </c:pt>
                <c:pt idx="13">
                  <c:v>37</c:v>
                </c:pt>
                <c:pt idx="14">
                  <c:v>33</c:v>
                </c:pt>
                <c:pt idx="15">
                  <c:v>16</c:v>
                </c:pt>
                <c:pt idx="16">
                  <c:v>19</c:v>
                </c:pt>
                <c:pt idx="17">
                  <c:v>9</c:v>
                </c:pt>
                <c:pt idx="18">
                  <c:v>15</c:v>
                </c:pt>
                <c:pt idx="19">
                  <c:v>9</c:v>
                </c:pt>
                <c:pt idx="20">
                  <c:v>24</c:v>
                </c:pt>
                <c:pt idx="21">
                  <c:v>8</c:v>
                </c:pt>
                <c:pt idx="22">
                  <c:v>6</c:v>
                </c:pt>
                <c:pt idx="23">
                  <c:v>12</c:v>
                </c:pt>
                <c:pt idx="24">
                  <c:v>27</c:v>
                </c:pt>
                <c:pt idx="25">
                  <c:v>35</c:v>
                </c:pt>
                <c:pt idx="26">
                  <c:v>34</c:v>
                </c:pt>
                <c:pt idx="27">
                  <c:v>39</c:v>
                </c:pt>
                <c:pt idx="28">
                  <c:v>60</c:v>
                </c:pt>
                <c:pt idx="29">
                  <c:v>1</c:v>
                </c:pt>
              </c:numCache>
            </c:numRef>
          </c:val>
          <c:extLst>
            <c:ext xmlns:c16="http://schemas.microsoft.com/office/drawing/2014/chart" uri="{C3380CC4-5D6E-409C-BE32-E72D297353CC}">
              <c16:uniqueId val="{00000000-8984-44C4-9081-6B5C58CD22CA}"/>
            </c:ext>
          </c:extLst>
        </c:ser>
        <c:ser>
          <c:idx val="1"/>
          <c:order val="1"/>
          <c:tx>
            <c:strRef>
              <c:f>MMWRByJURIS!$B$32</c:f>
              <c:strCache>
                <c:ptCount val="1"/>
                <c:pt idx="0">
                  <c:v>Hospitalization Count(n=30)</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MMWRByJURIS!$C$32:$AF$32</c:f>
              <c:numCache>
                <c:formatCode>General</c:formatCode>
                <c:ptCount val="30"/>
                <c:pt idx="0">
                  <c:v>0</c:v>
                </c:pt>
                <c:pt idx="1">
                  <c:v>0</c:v>
                </c:pt>
                <c:pt idx="2">
                  <c:v>0</c:v>
                </c:pt>
                <c:pt idx="3">
                  <c:v>0</c:v>
                </c:pt>
                <c:pt idx="4">
                  <c:v>0</c:v>
                </c:pt>
                <c:pt idx="5">
                  <c:v>0</c:v>
                </c:pt>
                <c:pt idx="6">
                  <c:v>0</c:v>
                </c:pt>
                <c:pt idx="7">
                  <c:v>0</c:v>
                </c:pt>
                <c:pt idx="8">
                  <c:v>2</c:v>
                </c:pt>
                <c:pt idx="9">
                  <c:v>2</c:v>
                </c:pt>
                <c:pt idx="10">
                  <c:v>3</c:v>
                </c:pt>
                <c:pt idx="11">
                  <c:v>1</c:v>
                </c:pt>
                <c:pt idx="12">
                  <c:v>6</c:v>
                </c:pt>
                <c:pt idx="13">
                  <c:v>2</c:v>
                </c:pt>
                <c:pt idx="14">
                  <c:v>5</c:v>
                </c:pt>
                <c:pt idx="15">
                  <c:v>3</c:v>
                </c:pt>
                <c:pt idx="16">
                  <c:v>0</c:v>
                </c:pt>
                <c:pt idx="17">
                  <c:v>0</c:v>
                </c:pt>
                <c:pt idx="18">
                  <c:v>0</c:v>
                </c:pt>
                <c:pt idx="19">
                  <c:v>1</c:v>
                </c:pt>
                <c:pt idx="20">
                  <c:v>1</c:v>
                </c:pt>
                <c:pt idx="21">
                  <c:v>0</c:v>
                </c:pt>
                <c:pt idx="22">
                  <c:v>1</c:v>
                </c:pt>
                <c:pt idx="23">
                  <c:v>0</c:v>
                </c:pt>
                <c:pt idx="24">
                  <c:v>1</c:v>
                </c:pt>
                <c:pt idx="25">
                  <c:v>0</c:v>
                </c:pt>
                <c:pt idx="26">
                  <c:v>2</c:v>
                </c:pt>
                <c:pt idx="27">
                  <c:v>0</c:v>
                </c:pt>
                <c:pt idx="28">
                  <c:v>0</c:v>
                </c:pt>
                <c:pt idx="29">
                  <c:v>0</c:v>
                </c:pt>
              </c:numCache>
            </c:numRef>
          </c:val>
          <c:extLst>
            <c:ext xmlns:c16="http://schemas.microsoft.com/office/drawing/2014/chart" uri="{C3380CC4-5D6E-409C-BE32-E72D297353CC}">
              <c16:uniqueId val="{00000001-8984-44C4-9081-6B5C58CD22CA}"/>
            </c:ext>
          </c:extLst>
        </c:ser>
        <c:ser>
          <c:idx val="2"/>
          <c:order val="2"/>
          <c:tx>
            <c:strRef>
              <c:f>MMWRByJURIS!$B$33</c:f>
              <c:strCache>
                <c:ptCount val="1"/>
                <c:pt idx="0">
                  <c:v>Death Count(n=6)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MMWRByJURIS!$C$33:$AF$33</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1</c:v>
                </c:pt>
                <c:pt idx="12">
                  <c:v>1</c:v>
                </c:pt>
                <c:pt idx="13">
                  <c:v>1</c:v>
                </c:pt>
                <c:pt idx="14">
                  <c:v>2</c:v>
                </c:pt>
                <c:pt idx="15">
                  <c:v>1</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extLst>
            <c:ext xmlns:c16="http://schemas.microsoft.com/office/drawing/2014/chart" uri="{C3380CC4-5D6E-409C-BE32-E72D297353CC}">
              <c16:uniqueId val="{00000002-8984-44C4-9081-6B5C58CD22CA}"/>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Public Health Solutions,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MMWRByJURIS!$B$37</c:f>
              <c:strCache>
                <c:ptCount val="1"/>
                <c:pt idx="0">
                  <c:v>Lab Positive Count(n=1020)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MMWRByJURIS!$C$37:$AF$37</c:f>
              <c:numCache>
                <c:formatCode>General</c:formatCode>
                <c:ptCount val="30"/>
                <c:pt idx="0">
                  <c:v>0</c:v>
                </c:pt>
                <c:pt idx="1">
                  <c:v>0</c:v>
                </c:pt>
                <c:pt idx="2">
                  <c:v>0</c:v>
                </c:pt>
                <c:pt idx="3">
                  <c:v>0</c:v>
                </c:pt>
                <c:pt idx="4">
                  <c:v>13</c:v>
                </c:pt>
                <c:pt idx="5">
                  <c:v>12</c:v>
                </c:pt>
                <c:pt idx="6">
                  <c:v>10</c:v>
                </c:pt>
                <c:pt idx="7">
                  <c:v>102</c:v>
                </c:pt>
                <c:pt idx="8">
                  <c:v>193</c:v>
                </c:pt>
                <c:pt idx="9">
                  <c:v>113</c:v>
                </c:pt>
                <c:pt idx="10">
                  <c:v>67</c:v>
                </c:pt>
                <c:pt idx="11">
                  <c:v>46</c:v>
                </c:pt>
                <c:pt idx="12">
                  <c:v>13</c:v>
                </c:pt>
                <c:pt idx="13">
                  <c:v>8</c:v>
                </c:pt>
                <c:pt idx="14">
                  <c:v>9</c:v>
                </c:pt>
                <c:pt idx="15">
                  <c:v>13</c:v>
                </c:pt>
                <c:pt idx="16">
                  <c:v>11</c:v>
                </c:pt>
                <c:pt idx="17">
                  <c:v>20</c:v>
                </c:pt>
                <c:pt idx="18">
                  <c:v>29</c:v>
                </c:pt>
                <c:pt idx="19">
                  <c:v>26</c:v>
                </c:pt>
                <c:pt idx="20">
                  <c:v>25</c:v>
                </c:pt>
                <c:pt idx="21">
                  <c:v>23</c:v>
                </c:pt>
                <c:pt idx="22">
                  <c:v>29</c:v>
                </c:pt>
                <c:pt idx="23">
                  <c:v>13</c:v>
                </c:pt>
                <c:pt idx="24">
                  <c:v>41</c:v>
                </c:pt>
                <c:pt idx="25">
                  <c:v>30</c:v>
                </c:pt>
                <c:pt idx="26">
                  <c:v>51</c:v>
                </c:pt>
                <c:pt idx="27">
                  <c:v>44</c:v>
                </c:pt>
                <c:pt idx="28">
                  <c:v>74</c:v>
                </c:pt>
                <c:pt idx="29">
                  <c:v>5</c:v>
                </c:pt>
              </c:numCache>
            </c:numRef>
          </c:val>
          <c:extLst>
            <c:ext xmlns:c16="http://schemas.microsoft.com/office/drawing/2014/chart" uri="{C3380CC4-5D6E-409C-BE32-E72D297353CC}">
              <c16:uniqueId val="{00000000-64A1-4F3A-BCA6-4A6B5130D940}"/>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MMWRByJURIS!$B$38</c:f>
              <c:strCache>
                <c:ptCount val="1"/>
                <c:pt idx="0">
                  <c:v>Hospitalization Count(n=32)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MMWRByJURIS!$C$38:$AF$38</c:f>
              <c:numCache>
                <c:formatCode>General</c:formatCode>
                <c:ptCount val="30"/>
                <c:pt idx="0">
                  <c:v>0</c:v>
                </c:pt>
                <c:pt idx="1">
                  <c:v>0</c:v>
                </c:pt>
                <c:pt idx="2">
                  <c:v>0</c:v>
                </c:pt>
                <c:pt idx="3">
                  <c:v>0</c:v>
                </c:pt>
                <c:pt idx="4">
                  <c:v>1</c:v>
                </c:pt>
                <c:pt idx="5">
                  <c:v>2</c:v>
                </c:pt>
                <c:pt idx="6">
                  <c:v>0</c:v>
                </c:pt>
                <c:pt idx="7">
                  <c:v>2</c:v>
                </c:pt>
                <c:pt idx="8">
                  <c:v>2</c:v>
                </c:pt>
                <c:pt idx="9">
                  <c:v>1</c:v>
                </c:pt>
                <c:pt idx="10">
                  <c:v>3</c:v>
                </c:pt>
                <c:pt idx="11">
                  <c:v>1</c:v>
                </c:pt>
                <c:pt idx="12">
                  <c:v>0</c:v>
                </c:pt>
                <c:pt idx="13">
                  <c:v>1</c:v>
                </c:pt>
                <c:pt idx="14">
                  <c:v>3</c:v>
                </c:pt>
                <c:pt idx="15">
                  <c:v>1</c:v>
                </c:pt>
                <c:pt idx="16">
                  <c:v>0</c:v>
                </c:pt>
                <c:pt idx="17">
                  <c:v>1</c:v>
                </c:pt>
                <c:pt idx="18">
                  <c:v>0</c:v>
                </c:pt>
                <c:pt idx="19">
                  <c:v>2</c:v>
                </c:pt>
                <c:pt idx="20">
                  <c:v>0</c:v>
                </c:pt>
                <c:pt idx="21">
                  <c:v>2</c:v>
                </c:pt>
                <c:pt idx="22">
                  <c:v>0</c:v>
                </c:pt>
                <c:pt idx="23">
                  <c:v>1</c:v>
                </c:pt>
                <c:pt idx="24">
                  <c:v>2</c:v>
                </c:pt>
                <c:pt idx="25">
                  <c:v>3</c:v>
                </c:pt>
                <c:pt idx="26">
                  <c:v>3</c:v>
                </c:pt>
                <c:pt idx="27">
                  <c:v>1</c:v>
                </c:pt>
                <c:pt idx="28">
                  <c:v>0</c:v>
                </c:pt>
                <c:pt idx="29">
                  <c:v>0</c:v>
                </c:pt>
              </c:numCache>
            </c:numRef>
          </c:val>
          <c:extLst>
            <c:ext xmlns:c16="http://schemas.microsoft.com/office/drawing/2014/chart" uri="{C3380CC4-5D6E-409C-BE32-E72D297353CC}">
              <c16:uniqueId val="{00000001-64A1-4F3A-BCA6-4A6B5130D940}"/>
            </c:ext>
          </c:extLst>
        </c:ser>
        <c:ser>
          <c:idx val="2"/>
          <c:order val="2"/>
          <c:tx>
            <c:strRef>
              <c:f>MMWRByJURIS!$B$39</c:f>
              <c:strCache>
                <c:ptCount val="1"/>
                <c:pt idx="0">
                  <c:v>Death Count(n=8)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MMWRByJURIS!$C$39:$AF$39</c:f>
              <c:numCache>
                <c:formatCode>General</c:formatCode>
                <c:ptCount val="30"/>
                <c:pt idx="0">
                  <c:v>0</c:v>
                </c:pt>
                <c:pt idx="1">
                  <c:v>0</c:v>
                </c:pt>
                <c:pt idx="2">
                  <c:v>0</c:v>
                </c:pt>
                <c:pt idx="3">
                  <c:v>0</c:v>
                </c:pt>
                <c:pt idx="4">
                  <c:v>1</c:v>
                </c:pt>
                <c:pt idx="5">
                  <c:v>1</c:v>
                </c:pt>
                <c:pt idx="6">
                  <c:v>1</c:v>
                </c:pt>
                <c:pt idx="7">
                  <c:v>0</c:v>
                </c:pt>
                <c:pt idx="8">
                  <c:v>0</c:v>
                </c:pt>
                <c:pt idx="9">
                  <c:v>1</c:v>
                </c:pt>
                <c:pt idx="10">
                  <c:v>1</c:v>
                </c:pt>
                <c:pt idx="11">
                  <c:v>2</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0</c:v>
                </c:pt>
                <c:pt idx="29">
                  <c:v>0</c:v>
                </c:pt>
              </c:numCache>
            </c:numRef>
          </c:val>
          <c:extLst>
            <c:ext xmlns:c16="http://schemas.microsoft.com/office/drawing/2014/chart" uri="{C3380CC4-5D6E-409C-BE32-E72D297353CC}">
              <c16:uniqueId val="{00000002-64A1-4F3A-BCA6-4A6B5130D940}"/>
            </c:ext>
          </c:extLst>
        </c:ser>
        <c:dLbls>
          <c:showLegendKey val="0"/>
          <c:showVal val="0"/>
          <c:showCatName val="0"/>
          <c:showSerName val="0"/>
          <c:showPercent val="0"/>
          <c:showBubbleSize val="0"/>
        </c:dLbls>
        <c:gapWidth val="100"/>
        <c:overlap val="-100"/>
        <c:axId val="607224976"/>
        <c:axId val="60723120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0723120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4976"/>
        <c:crosses val="max"/>
        <c:crossBetween val="between"/>
      </c:valAx>
      <c:catAx>
        <c:axId val="607224976"/>
        <c:scaling>
          <c:orientation val="minMax"/>
        </c:scaling>
        <c:delete val="1"/>
        <c:axPos val="b"/>
        <c:numFmt formatCode="General" sourceLinked="1"/>
        <c:majorTickMark val="out"/>
        <c:minorTickMark val="none"/>
        <c:tickLblPos val="nextTo"/>
        <c:crossAx val="6072312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Sarpy/ Cass Dept. of Health and Wellness,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MMWRByJURIS!$B$40</c:f>
              <c:strCache>
                <c:ptCount val="1"/>
                <c:pt idx="0">
                  <c:v>Lab Positive Count(n=3756)</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MMWRByJURIS!$C$40:$AF$40</c:f>
              <c:numCache>
                <c:formatCode>General</c:formatCode>
                <c:ptCount val="30"/>
                <c:pt idx="0">
                  <c:v>0</c:v>
                </c:pt>
                <c:pt idx="1">
                  <c:v>2</c:v>
                </c:pt>
                <c:pt idx="2">
                  <c:v>9</c:v>
                </c:pt>
                <c:pt idx="3">
                  <c:v>13</c:v>
                </c:pt>
                <c:pt idx="4">
                  <c:v>14</c:v>
                </c:pt>
                <c:pt idx="5">
                  <c:v>11</c:v>
                </c:pt>
                <c:pt idx="6">
                  <c:v>9</c:v>
                </c:pt>
                <c:pt idx="7">
                  <c:v>43</c:v>
                </c:pt>
                <c:pt idx="8">
                  <c:v>70</c:v>
                </c:pt>
                <c:pt idx="9">
                  <c:v>100</c:v>
                </c:pt>
                <c:pt idx="10">
                  <c:v>111</c:v>
                </c:pt>
                <c:pt idx="11">
                  <c:v>144</c:v>
                </c:pt>
                <c:pt idx="12">
                  <c:v>200</c:v>
                </c:pt>
                <c:pt idx="13">
                  <c:v>126</c:v>
                </c:pt>
                <c:pt idx="14">
                  <c:v>141</c:v>
                </c:pt>
                <c:pt idx="15">
                  <c:v>123</c:v>
                </c:pt>
                <c:pt idx="16">
                  <c:v>117</c:v>
                </c:pt>
                <c:pt idx="17">
                  <c:v>111</c:v>
                </c:pt>
                <c:pt idx="18">
                  <c:v>176</c:v>
                </c:pt>
                <c:pt idx="19">
                  <c:v>204</c:v>
                </c:pt>
                <c:pt idx="20">
                  <c:v>253</c:v>
                </c:pt>
                <c:pt idx="21">
                  <c:v>284</c:v>
                </c:pt>
                <c:pt idx="22">
                  <c:v>268</c:v>
                </c:pt>
                <c:pt idx="23">
                  <c:v>256</c:v>
                </c:pt>
                <c:pt idx="24">
                  <c:v>173</c:v>
                </c:pt>
                <c:pt idx="25">
                  <c:v>187</c:v>
                </c:pt>
                <c:pt idx="26">
                  <c:v>144</c:v>
                </c:pt>
                <c:pt idx="27">
                  <c:v>209</c:v>
                </c:pt>
                <c:pt idx="28">
                  <c:v>249</c:v>
                </c:pt>
                <c:pt idx="29">
                  <c:v>9</c:v>
                </c:pt>
              </c:numCache>
            </c:numRef>
          </c:val>
          <c:extLst>
            <c:ext xmlns:c16="http://schemas.microsoft.com/office/drawing/2014/chart" uri="{C3380CC4-5D6E-409C-BE32-E72D297353CC}">
              <c16:uniqueId val="{00000000-C011-4DE8-B251-9048C95EB76F}"/>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MMWRByJURIS!$B$41</c:f>
              <c:strCache>
                <c:ptCount val="1"/>
                <c:pt idx="0">
                  <c:v>Hospitalization Count(n=169)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MMWRByJURIS!$C$41:$AF$41</c:f>
              <c:numCache>
                <c:formatCode>General</c:formatCode>
                <c:ptCount val="30"/>
                <c:pt idx="0">
                  <c:v>0</c:v>
                </c:pt>
                <c:pt idx="1">
                  <c:v>1</c:v>
                </c:pt>
                <c:pt idx="2">
                  <c:v>1</c:v>
                </c:pt>
                <c:pt idx="3">
                  <c:v>3</c:v>
                </c:pt>
                <c:pt idx="4">
                  <c:v>4</c:v>
                </c:pt>
                <c:pt idx="5">
                  <c:v>1</c:v>
                </c:pt>
                <c:pt idx="6">
                  <c:v>2</c:v>
                </c:pt>
                <c:pt idx="7">
                  <c:v>5</c:v>
                </c:pt>
                <c:pt idx="8">
                  <c:v>6</c:v>
                </c:pt>
                <c:pt idx="9">
                  <c:v>9</c:v>
                </c:pt>
                <c:pt idx="10">
                  <c:v>8</c:v>
                </c:pt>
                <c:pt idx="11">
                  <c:v>9</c:v>
                </c:pt>
                <c:pt idx="12">
                  <c:v>15</c:v>
                </c:pt>
                <c:pt idx="13">
                  <c:v>2</c:v>
                </c:pt>
                <c:pt idx="14">
                  <c:v>5</c:v>
                </c:pt>
                <c:pt idx="15">
                  <c:v>6</c:v>
                </c:pt>
                <c:pt idx="16">
                  <c:v>4</c:v>
                </c:pt>
                <c:pt idx="17">
                  <c:v>9</c:v>
                </c:pt>
                <c:pt idx="18">
                  <c:v>3</c:v>
                </c:pt>
                <c:pt idx="19">
                  <c:v>10</c:v>
                </c:pt>
                <c:pt idx="20">
                  <c:v>10</c:v>
                </c:pt>
                <c:pt idx="21">
                  <c:v>11</c:v>
                </c:pt>
                <c:pt idx="22">
                  <c:v>10</c:v>
                </c:pt>
                <c:pt idx="23">
                  <c:v>13</c:v>
                </c:pt>
                <c:pt idx="24">
                  <c:v>6</c:v>
                </c:pt>
                <c:pt idx="25">
                  <c:v>4</c:v>
                </c:pt>
                <c:pt idx="26">
                  <c:v>1</c:v>
                </c:pt>
                <c:pt idx="27">
                  <c:v>6</c:v>
                </c:pt>
                <c:pt idx="28">
                  <c:v>5</c:v>
                </c:pt>
                <c:pt idx="29">
                  <c:v>0</c:v>
                </c:pt>
              </c:numCache>
            </c:numRef>
          </c:val>
          <c:extLst>
            <c:ext xmlns:c16="http://schemas.microsoft.com/office/drawing/2014/chart" uri="{C3380CC4-5D6E-409C-BE32-E72D297353CC}">
              <c16:uniqueId val="{00000001-C011-4DE8-B251-9048C95EB76F}"/>
            </c:ext>
          </c:extLst>
        </c:ser>
        <c:ser>
          <c:idx val="2"/>
          <c:order val="2"/>
          <c:tx>
            <c:strRef>
              <c:f>MMWRByJURIS!$B$42</c:f>
              <c:strCache>
                <c:ptCount val="1"/>
                <c:pt idx="0">
                  <c:v>Death Count(n=16)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MMWRByJURIS!$C$42:$AF$42</c:f>
              <c:numCache>
                <c:formatCode>General</c:formatCode>
                <c:ptCount val="30"/>
                <c:pt idx="0">
                  <c:v>0</c:v>
                </c:pt>
                <c:pt idx="1">
                  <c:v>0</c:v>
                </c:pt>
                <c:pt idx="2">
                  <c:v>0</c:v>
                </c:pt>
                <c:pt idx="3">
                  <c:v>0</c:v>
                </c:pt>
                <c:pt idx="4">
                  <c:v>0</c:v>
                </c:pt>
                <c:pt idx="5">
                  <c:v>0</c:v>
                </c:pt>
                <c:pt idx="6">
                  <c:v>0</c:v>
                </c:pt>
                <c:pt idx="7">
                  <c:v>0</c:v>
                </c:pt>
                <c:pt idx="8">
                  <c:v>1</c:v>
                </c:pt>
                <c:pt idx="9">
                  <c:v>0</c:v>
                </c:pt>
                <c:pt idx="10">
                  <c:v>2</c:v>
                </c:pt>
                <c:pt idx="11">
                  <c:v>0</c:v>
                </c:pt>
                <c:pt idx="12">
                  <c:v>2</c:v>
                </c:pt>
                <c:pt idx="13">
                  <c:v>0</c:v>
                </c:pt>
                <c:pt idx="14">
                  <c:v>3</c:v>
                </c:pt>
                <c:pt idx="15">
                  <c:v>0</c:v>
                </c:pt>
                <c:pt idx="16">
                  <c:v>1</c:v>
                </c:pt>
                <c:pt idx="17">
                  <c:v>0</c:v>
                </c:pt>
                <c:pt idx="18">
                  <c:v>0</c:v>
                </c:pt>
                <c:pt idx="19">
                  <c:v>0</c:v>
                </c:pt>
                <c:pt idx="20">
                  <c:v>1</c:v>
                </c:pt>
                <c:pt idx="21">
                  <c:v>2</c:v>
                </c:pt>
                <c:pt idx="22">
                  <c:v>3</c:v>
                </c:pt>
                <c:pt idx="23">
                  <c:v>1</c:v>
                </c:pt>
                <c:pt idx="24">
                  <c:v>0</c:v>
                </c:pt>
                <c:pt idx="25">
                  <c:v>0</c:v>
                </c:pt>
                <c:pt idx="26">
                  <c:v>0</c:v>
                </c:pt>
                <c:pt idx="27">
                  <c:v>0</c:v>
                </c:pt>
                <c:pt idx="28">
                  <c:v>0</c:v>
                </c:pt>
                <c:pt idx="29">
                  <c:v>0</c:v>
                </c:pt>
              </c:numCache>
            </c:numRef>
          </c:val>
          <c:extLst>
            <c:ext xmlns:c16="http://schemas.microsoft.com/office/drawing/2014/chart" uri="{C3380CC4-5D6E-409C-BE32-E72D297353CC}">
              <c16:uniqueId val="{00000002-C011-4DE8-B251-9048C95EB76F}"/>
            </c:ext>
          </c:extLst>
        </c:ser>
        <c:dLbls>
          <c:showLegendKey val="0"/>
          <c:showVal val="0"/>
          <c:showCatName val="0"/>
          <c:showSerName val="0"/>
          <c:showPercent val="0"/>
          <c:showBubbleSize val="0"/>
        </c:dLbls>
        <c:gapWidth val="100"/>
        <c:overlap val="-100"/>
        <c:axId val="931265640"/>
        <c:axId val="93126793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93126793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65640"/>
        <c:crosses val="max"/>
        <c:crossBetween val="between"/>
      </c:valAx>
      <c:catAx>
        <c:axId val="931265640"/>
        <c:scaling>
          <c:orientation val="minMax"/>
        </c:scaling>
        <c:delete val="1"/>
        <c:axPos val="b"/>
        <c:numFmt formatCode="General" sourceLinked="1"/>
        <c:majorTickMark val="out"/>
        <c:minorTickMark val="none"/>
        <c:tickLblPos val="nextTo"/>
        <c:crossAx val="9312679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South Heartland District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MMWRByJURIS!$B$46</c:f>
              <c:strCache>
                <c:ptCount val="1"/>
                <c:pt idx="0">
                  <c:v>Lab Positive Count(n=625)</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MMWRByJURIS!$C$46:$AF$46</c:f>
              <c:numCache>
                <c:formatCode>General</c:formatCode>
                <c:ptCount val="30"/>
                <c:pt idx="0">
                  <c:v>0</c:v>
                </c:pt>
                <c:pt idx="1">
                  <c:v>0</c:v>
                </c:pt>
                <c:pt idx="2">
                  <c:v>1</c:v>
                </c:pt>
                <c:pt idx="3">
                  <c:v>3</c:v>
                </c:pt>
                <c:pt idx="4">
                  <c:v>10</c:v>
                </c:pt>
                <c:pt idx="5">
                  <c:v>47</c:v>
                </c:pt>
                <c:pt idx="6">
                  <c:v>49</c:v>
                </c:pt>
                <c:pt idx="7">
                  <c:v>46</c:v>
                </c:pt>
                <c:pt idx="8">
                  <c:v>67</c:v>
                </c:pt>
                <c:pt idx="9">
                  <c:v>26</c:v>
                </c:pt>
                <c:pt idx="10">
                  <c:v>30</c:v>
                </c:pt>
                <c:pt idx="11">
                  <c:v>16</c:v>
                </c:pt>
                <c:pt idx="12">
                  <c:v>9</c:v>
                </c:pt>
                <c:pt idx="13">
                  <c:v>5</c:v>
                </c:pt>
                <c:pt idx="14">
                  <c:v>3</c:v>
                </c:pt>
                <c:pt idx="15">
                  <c:v>6</c:v>
                </c:pt>
                <c:pt idx="16">
                  <c:v>9</c:v>
                </c:pt>
                <c:pt idx="17">
                  <c:v>14</c:v>
                </c:pt>
                <c:pt idx="18">
                  <c:v>21</c:v>
                </c:pt>
                <c:pt idx="19">
                  <c:v>19</c:v>
                </c:pt>
                <c:pt idx="20">
                  <c:v>24</c:v>
                </c:pt>
                <c:pt idx="21">
                  <c:v>20</c:v>
                </c:pt>
                <c:pt idx="22">
                  <c:v>23</c:v>
                </c:pt>
                <c:pt idx="23">
                  <c:v>12</c:v>
                </c:pt>
                <c:pt idx="24">
                  <c:v>20</c:v>
                </c:pt>
                <c:pt idx="25">
                  <c:v>27</c:v>
                </c:pt>
                <c:pt idx="26">
                  <c:v>29</c:v>
                </c:pt>
                <c:pt idx="27">
                  <c:v>27</c:v>
                </c:pt>
                <c:pt idx="28">
                  <c:v>58</c:v>
                </c:pt>
                <c:pt idx="29">
                  <c:v>4</c:v>
                </c:pt>
              </c:numCache>
            </c:numRef>
          </c:val>
          <c:extLst>
            <c:ext xmlns:c16="http://schemas.microsoft.com/office/drawing/2014/chart" uri="{C3380CC4-5D6E-409C-BE32-E72D297353CC}">
              <c16:uniqueId val="{00000000-6D48-4461-B083-8479CB86C97F}"/>
            </c:ext>
          </c:extLst>
        </c:ser>
        <c:ser>
          <c:idx val="1"/>
          <c:order val="1"/>
          <c:tx>
            <c:strRef>
              <c:f>MMWRByJURIS!$B$47</c:f>
              <c:strCache>
                <c:ptCount val="1"/>
                <c:pt idx="0">
                  <c:v>Hospitalization Count(n=31)</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MMWRByJURIS!$C$47:$AF$47</c:f>
              <c:numCache>
                <c:formatCode>General</c:formatCode>
                <c:ptCount val="30"/>
                <c:pt idx="0">
                  <c:v>0</c:v>
                </c:pt>
                <c:pt idx="1">
                  <c:v>0</c:v>
                </c:pt>
                <c:pt idx="2">
                  <c:v>0</c:v>
                </c:pt>
                <c:pt idx="3">
                  <c:v>1</c:v>
                </c:pt>
                <c:pt idx="4">
                  <c:v>0</c:v>
                </c:pt>
                <c:pt idx="5">
                  <c:v>6</c:v>
                </c:pt>
                <c:pt idx="6">
                  <c:v>3</c:v>
                </c:pt>
                <c:pt idx="7">
                  <c:v>6</c:v>
                </c:pt>
                <c:pt idx="8">
                  <c:v>3</c:v>
                </c:pt>
                <c:pt idx="9">
                  <c:v>3</c:v>
                </c:pt>
                <c:pt idx="10">
                  <c:v>0</c:v>
                </c:pt>
                <c:pt idx="11">
                  <c:v>1</c:v>
                </c:pt>
                <c:pt idx="12">
                  <c:v>0</c:v>
                </c:pt>
                <c:pt idx="13">
                  <c:v>0</c:v>
                </c:pt>
                <c:pt idx="14">
                  <c:v>0</c:v>
                </c:pt>
                <c:pt idx="15">
                  <c:v>0</c:v>
                </c:pt>
                <c:pt idx="16">
                  <c:v>0</c:v>
                </c:pt>
                <c:pt idx="17">
                  <c:v>0</c:v>
                </c:pt>
                <c:pt idx="18">
                  <c:v>0</c:v>
                </c:pt>
                <c:pt idx="19">
                  <c:v>1</c:v>
                </c:pt>
                <c:pt idx="20">
                  <c:v>0</c:v>
                </c:pt>
                <c:pt idx="21">
                  <c:v>1</c:v>
                </c:pt>
                <c:pt idx="22">
                  <c:v>1</c:v>
                </c:pt>
                <c:pt idx="23">
                  <c:v>2</c:v>
                </c:pt>
                <c:pt idx="24">
                  <c:v>0</c:v>
                </c:pt>
                <c:pt idx="25">
                  <c:v>1</c:v>
                </c:pt>
                <c:pt idx="26">
                  <c:v>0</c:v>
                </c:pt>
                <c:pt idx="27">
                  <c:v>2</c:v>
                </c:pt>
                <c:pt idx="28">
                  <c:v>0</c:v>
                </c:pt>
                <c:pt idx="29">
                  <c:v>0</c:v>
                </c:pt>
              </c:numCache>
            </c:numRef>
          </c:val>
          <c:extLst>
            <c:ext xmlns:c16="http://schemas.microsoft.com/office/drawing/2014/chart" uri="{C3380CC4-5D6E-409C-BE32-E72D297353CC}">
              <c16:uniqueId val="{00000001-6D48-4461-B083-8479CB86C97F}"/>
            </c:ext>
          </c:extLst>
        </c:ser>
        <c:ser>
          <c:idx val="2"/>
          <c:order val="2"/>
          <c:tx>
            <c:strRef>
              <c:f>MMWRByJURIS!$B$48</c:f>
              <c:strCache>
                <c:ptCount val="1"/>
                <c:pt idx="0">
                  <c:v>Death Count(n=12)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MMWRByJURIS!$C$48:$AF$48</c:f>
              <c:numCache>
                <c:formatCode>General</c:formatCode>
                <c:ptCount val="30"/>
                <c:pt idx="0">
                  <c:v>0</c:v>
                </c:pt>
                <c:pt idx="1">
                  <c:v>0</c:v>
                </c:pt>
                <c:pt idx="2">
                  <c:v>0</c:v>
                </c:pt>
                <c:pt idx="3">
                  <c:v>0</c:v>
                </c:pt>
                <c:pt idx="4">
                  <c:v>0</c:v>
                </c:pt>
                <c:pt idx="5">
                  <c:v>0</c:v>
                </c:pt>
                <c:pt idx="6">
                  <c:v>1</c:v>
                </c:pt>
                <c:pt idx="7">
                  <c:v>0</c:v>
                </c:pt>
                <c:pt idx="8">
                  <c:v>3</c:v>
                </c:pt>
                <c:pt idx="9">
                  <c:v>2</c:v>
                </c:pt>
                <c:pt idx="10">
                  <c:v>3</c:v>
                </c:pt>
                <c:pt idx="11">
                  <c:v>2</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0</c:v>
                </c:pt>
                <c:pt idx="29">
                  <c:v>0</c:v>
                </c:pt>
              </c:numCache>
            </c:numRef>
          </c:val>
          <c:extLst>
            <c:ext xmlns:c16="http://schemas.microsoft.com/office/drawing/2014/chart" uri="{C3380CC4-5D6E-409C-BE32-E72D297353CC}">
              <c16:uniqueId val="{00000002-6D48-4461-B083-8479CB86C97F}"/>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Southeast District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MMWRByJURIS!$B$49</c:f>
              <c:strCache>
                <c:ptCount val="1"/>
                <c:pt idx="0">
                  <c:v>Lab Positive Count(n=368)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MMWRByJURIS!$C$49:$AF$49</c:f>
              <c:numCache>
                <c:formatCode>General</c:formatCode>
                <c:ptCount val="30"/>
                <c:pt idx="0">
                  <c:v>0</c:v>
                </c:pt>
                <c:pt idx="1">
                  <c:v>0</c:v>
                </c:pt>
                <c:pt idx="2">
                  <c:v>1</c:v>
                </c:pt>
                <c:pt idx="3">
                  <c:v>0</c:v>
                </c:pt>
                <c:pt idx="4">
                  <c:v>2</c:v>
                </c:pt>
                <c:pt idx="5">
                  <c:v>0</c:v>
                </c:pt>
                <c:pt idx="6">
                  <c:v>1</c:v>
                </c:pt>
                <c:pt idx="7">
                  <c:v>2</c:v>
                </c:pt>
                <c:pt idx="8">
                  <c:v>1</c:v>
                </c:pt>
                <c:pt idx="9">
                  <c:v>3</c:v>
                </c:pt>
                <c:pt idx="10">
                  <c:v>5</c:v>
                </c:pt>
                <c:pt idx="11">
                  <c:v>1</c:v>
                </c:pt>
                <c:pt idx="12">
                  <c:v>2</c:v>
                </c:pt>
                <c:pt idx="13">
                  <c:v>7</c:v>
                </c:pt>
                <c:pt idx="14">
                  <c:v>4</c:v>
                </c:pt>
                <c:pt idx="15">
                  <c:v>1</c:v>
                </c:pt>
                <c:pt idx="16">
                  <c:v>7</c:v>
                </c:pt>
                <c:pt idx="17">
                  <c:v>4</c:v>
                </c:pt>
                <c:pt idx="18">
                  <c:v>11</c:v>
                </c:pt>
                <c:pt idx="19">
                  <c:v>12</c:v>
                </c:pt>
                <c:pt idx="20">
                  <c:v>19</c:v>
                </c:pt>
                <c:pt idx="21">
                  <c:v>21</c:v>
                </c:pt>
                <c:pt idx="22">
                  <c:v>32</c:v>
                </c:pt>
                <c:pt idx="23">
                  <c:v>43</c:v>
                </c:pt>
                <c:pt idx="24">
                  <c:v>51</c:v>
                </c:pt>
                <c:pt idx="25">
                  <c:v>49</c:v>
                </c:pt>
                <c:pt idx="26">
                  <c:v>34</c:v>
                </c:pt>
                <c:pt idx="27">
                  <c:v>21</c:v>
                </c:pt>
                <c:pt idx="28">
                  <c:v>29</c:v>
                </c:pt>
                <c:pt idx="29">
                  <c:v>5</c:v>
                </c:pt>
              </c:numCache>
            </c:numRef>
          </c:val>
          <c:extLst>
            <c:ext xmlns:c16="http://schemas.microsoft.com/office/drawing/2014/chart" uri="{C3380CC4-5D6E-409C-BE32-E72D297353CC}">
              <c16:uniqueId val="{00000000-BC02-4054-81A4-F9FA8F403EA0}"/>
            </c:ext>
          </c:extLst>
        </c:ser>
        <c:ser>
          <c:idx val="1"/>
          <c:order val="1"/>
          <c:tx>
            <c:strRef>
              <c:f>MMWRByJURIS!$B$50</c:f>
              <c:strCache>
                <c:ptCount val="1"/>
                <c:pt idx="0">
                  <c:v>Hospitalization Count(n=14)</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MMWRByJURIS!$C$50:$AF$50</c:f>
              <c:numCache>
                <c:formatCode>General</c:formatCode>
                <c:ptCount val="30"/>
                <c:pt idx="0">
                  <c:v>0</c:v>
                </c:pt>
                <c:pt idx="1">
                  <c:v>0</c:v>
                </c:pt>
                <c:pt idx="2">
                  <c:v>0</c:v>
                </c:pt>
                <c:pt idx="3">
                  <c:v>0</c:v>
                </c:pt>
                <c:pt idx="4">
                  <c:v>1</c:v>
                </c:pt>
                <c:pt idx="5">
                  <c:v>0</c:v>
                </c:pt>
                <c:pt idx="6">
                  <c:v>0</c:v>
                </c:pt>
                <c:pt idx="7">
                  <c:v>0</c:v>
                </c:pt>
                <c:pt idx="8">
                  <c:v>0</c:v>
                </c:pt>
                <c:pt idx="9">
                  <c:v>0</c:v>
                </c:pt>
                <c:pt idx="10">
                  <c:v>2</c:v>
                </c:pt>
                <c:pt idx="11">
                  <c:v>0</c:v>
                </c:pt>
                <c:pt idx="12">
                  <c:v>0</c:v>
                </c:pt>
                <c:pt idx="13">
                  <c:v>1</c:v>
                </c:pt>
                <c:pt idx="14">
                  <c:v>0</c:v>
                </c:pt>
                <c:pt idx="15">
                  <c:v>0</c:v>
                </c:pt>
                <c:pt idx="16">
                  <c:v>3</c:v>
                </c:pt>
                <c:pt idx="17">
                  <c:v>0</c:v>
                </c:pt>
                <c:pt idx="18">
                  <c:v>0</c:v>
                </c:pt>
                <c:pt idx="19">
                  <c:v>0</c:v>
                </c:pt>
                <c:pt idx="20">
                  <c:v>1</c:v>
                </c:pt>
                <c:pt idx="21">
                  <c:v>0</c:v>
                </c:pt>
                <c:pt idx="22">
                  <c:v>0</c:v>
                </c:pt>
                <c:pt idx="23">
                  <c:v>1</c:v>
                </c:pt>
                <c:pt idx="24">
                  <c:v>2</c:v>
                </c:pt>
                <c:pt idx="25">
                  <c:v>0</c:v>
                </c:pt>
                <c:pt idx="26">
                  <c:v>1</c:v>
                </c:pt>
                <c:pt idx="27">
                  <c:v>1</c:v>
                </c:pt>
                <c:pt idx="28">
                  <c:v>1</c:v>
                </c:pt>
                <c:pt idx="29">
                  <c:v>0</c:v>
                </c:pt>
              </c:numCache>
            </c:numRef>
          </c:val>
          <c:extLst>
            <c:ext xmlns:c16="http://schemas.microsoft.com/office/drawing/2014/chart" uri="{C3380CC4-5D6E-409C-BE32-E72D297353CC}">
              <c16:uniqueId val="{00000001-BC02-4054-81A4-F9FA8F403EA0}"/>
            </c:ext>
          </c:extLst>
        </c:ser>
        <c:ser>
          <c:idx val="2"/>
          <c:order val="2"/>
          <c:tx>
            <c:strRef>
              <c:f>MMWRByJURIS!$B$51</c:f>
              <c:strCache>
                <c:ptCount val="1"/>
                <c:pt idx="0">
                  <c:v>Death Count(n=2)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MMWRByJURIS!$C$51:$AF$51</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0</c:v>
                </c:pt>
                <c:pt idx="18">
                  <c:v>0</c:v>
                </c:pt>
                <c:pt idx="19">
                  <c:v>0</c:v>
                </c:pt>
                <c:pt idx="20">
                  <c:v>0</c:v>
                </c:pt>
                <c:pt idx="21">
                  <c:v>0</c:v>
                </c:pt>
                <c:pt idx="22">
                  <c:v>0</c:v>
                </c:pt>
                <c:pt idx="23">
                  <c:v>0</c:v>
                </c:pt>
                <c:pt idx="24">
                  <c:v>1</c:v>
                </c:pt>
                <c:pt idx="25">
                  <c:v>0</c:v>
                </c:pt>
                <c:pt idx="26">
                  <c:v>0</c:v>
                </c:pt>
                <c:pt idx="27">
                  <c:v>0</c:v>
                </c:pt>
                <c:pt idx="28">
                  <c:v>0</c:v>
                </c:pt>
                <c:pt idx="29">
                  <c:v>0</c:v>
                </c:pt>
              </c:numCache>
            </c:numRef>
          </c:val>
          <c:extLst>
            <c:ext xmlns:c16="http://schemas.microsoft.com/office/drawing/2014/chart" uri="{C3380CC4-5D6E-409C-BE32-E72D297353CC}">
              <c16:uniqueId val="{00000002-BC02-4054-81A4-F9FA8F403EA0}"/>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Hospitalization and Death Count by MMWR Week, Southwest Nebraska Public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MMWRByJURIS!$B$52</c:f>
              <c:strCache>
                <c:ptCount val="1"/>
                <c:pt idx="0">
                  <c:v>Lab Positive Count(n=195)</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MMWRByJURIS!$C$52:$AF$52</c:f>
              <c:numCache>
                <c:formatCode>General</c:formatCode>
                <c:ptCount val="30"/>
                <c:pt idx="0">
                  <c:v>0</c:v>
                </c:pt>
                <c:pt idx="1">
                  <c:v>0</c:v>
                </c:pt>
                <c:pt idx="2">
                  <c:v>0</c:v>
                </c:pt>
                <c:pt idx="3">
                  <c:v>0</c:v>
                </c:pt>
                <c:pt idx="4">
                  <c:v>0</c:v>
                </c:pt>
                <c:pt idx="5">
                  <c:v>0</c:v>
                </c:pt>
                <c:pt idx="6">
                  <c:v>3</c:v>
                </c:pt>
                <c:pt idx="7">
                  <c:v>1</c:v>
                </c:pt>
                <c:pt idx="8">
                  <c:v>7</c:v>
                </c:pt>
                <c:pt idx="9">
                  <c:v>2</c:v>
                </c:pt>
                <c:pt idx="10">
                  <c:v>1</c:v>
                </c:pt>
                <c:pt idx="11">
                  <c:v>2</c:v>
                </c:pt>
                <c:pt idx="12">
                  <c:v>2</c:v>
                </c:pt>
                <c:pt idx="13">
                  <c:v>0</c:v>
                </c:pt>
                <c:pt idx="14">
                  <c:v>0</c:v>
                </c:pt>
                <c:pt idx="15">
                  <c:v>1</c:v>
                </c:pt>
                <c:pt idx="16">
                  <c:v>2</c:v>
                </c:pt>
                <c:pt idx="17">
                  <c:v>2</c:v>
                </c:pt>
                <c:pt idx="18">
                  <c:v>3</c:v>
                </c:pt>
                <c:pt idx="19">
                  <c:v>21</c:v>
                </c:pt>
                <c:pt idx="20">
                  <c:v>24</c:v>
                </c:pt>
                <c:pt idx="21">
                  <c:v>8</c:v>
                </c:pt>
                <c:pt idx="22">
                  <c:v>7</c:v>
                </c:pt>
                <c:pt idx="23">
                  <c:v>27</c:v>
                </c:pt>
                <c:pt idx="24">
                  <c:v>25</c:v>
                </c:pt>
                <c:pt idx="25">
                  <c:v>13</c:v>
                </c:pt>
                <c:pt idx="26">
                  <c:v>10</c:v>
                </c:pt>
                <c:pt idx="27">
                  <c:v>9</c:v>
                </c:pt>
                <c:pt idx="28">
                  <c:v>23</c:v>
                </c:pt>
                <c:pt idx="29">
                  <c:v>2</c:v>
                </c:pt>
              </c:numCache>
            </c:numRef>
          </c:val>
          <c:extLst>
            <c:ext xmlns:c16="http://schemas.microsoft.com/office/drawing/2014/chart" uri="{C3380CC4-5D6E-409C-BE32-E72D297353CC}">
              <c16:uniqueId val="{00000000-68B5-47A2-9B9B-1DBE94D11C8C}"/>
            </c:ext>
          </c:extLst>
        </c:ser>
        <c:ser>
          <c:idx val="1"/>
          <c:order val="1"/>
          <c:tx>
            <c:strRef>
              <c:f>MMWRByJURIS!$B$53</c:f>
              <c:strCache>
                <c:ptCount val="1"/>
                <c:pt idx="0">
                  <c:v>Hospitalization Count(n=25)</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MMWRByJURIS!$C$53:$AF$53</c:f>
              <c:numCache>
                <c:formatCode>General</c:formatCode>
                <c:ptCount val="30"/>
                <c:pt idx="0">
                  <c:v>0</c:v>
                </c:pt>
                <c:pt idx="1">
                  <c:v>0</c:v>
                </c:pt>
                <c:pt idx="2">
                  <c:v>0</c:v>
                </c:pt>
                <c:pt idx="3">
                  <c:v>0</c:v>
                </c:pt>
                <c:pt idx="4">
                  <c:v>0</c:v>
                </c:pt>
                <c:pt idx="5">
                  <c:v>0</c:v>
                </c:pt>
                <c:pt idx="6">
                  <c:v>0</c:v>
                </c:pt>
                <c:pt idx="7">
                  <c:v>0</c:v>
                </c:pt>
                <c:pt idx="8">
                  <c:v>1</c:v>
                </c:pt>
                <c:pt idx="9">
                  <c:v>0</c:v>
                </c:pt>
                <c:pt idx="10">
                  <c:v>0</c:v>
                </c:pt>
                <c:pt idx="11">
                  <c:v>0</c:v>
                </c:pt>
                <c:pt idx="12">
                  <c:v>2</c:v>
                </c:pt>
                <c:pt idx="13">
                  <c:v>0</c:v>
                </c:pt>
                <c:pt idx="14">
                  <c:v>0</c:v>
                </c:pt>
                <c:pt idx="15">
                  <c:v>0</c:v>
                </c:pt>
                <c:pt idx="16">
                  <c:v>0</c:v>
                </c:pt>
                <c:pt idx="17">
                  <c:v>0</c:v>
                </c:pt>
                <c:pt idx="18">
                  <c:v>0</c:v>
                </c:pt>
                <c:pt idx="19">
                  <c:v>1</c:v>
                </c:pt>
                <c:pt idx="20">
                  <c:v>7</c:v>
                </c:pt>
                <c:pt idx="21">
                  <c:v>3</c:v>
                </c:pt>
                <c:pt idx="22">
                  <c:v>1</c:v>
                </c:pt>
                <c:pt idx="23">
                  <c:v>1</c:v>
                </c:pt>
                <c:pt idx="24">
                  <c:v>3</c:v>
                </c:pt>
                <c:pt idx="25">
                  <c:v>2</c:v>
                </c:pt>
                <c:pt idx="26">
                  <c:v>3</c:v>
                </c:pt>
                <c:pt idx="27">
                  <c:v>1</c:v>
                </c:pt>
                <c:pt idx="28">
                  <c:v>0</c:v>
                </c:pt>
                <c:pt idx="29">
                  <c:v>0</c:v>
                </c:pt>
              </c:numCache>
            </c:numRef>
          </c:val>
          <c:extLst>
            <c:ext xmlns:c16="http://schemas.microsoft.com/office/drawing/2014/chart" uri="{C3380CC4-5D6E-409C-BE32-E72D297353CC}">
              <c16:uniqueId val="{00000001-68B5-47A2-9B9B-1DBE94D11C8C}"/>
            </c:ext>
          </c:extLst>
        </c:ser>
        <c:ser>
          <c:idx val="2"/>
          <c:order val="2"/>
          <c:tx>
            <c:strRef>
              <c:f>MMWRByJURIS!$B$54</c:f>
              <c:strCache>
                <c:ptCount val="1"/>
                <c:pt idx="0">
                  <c:v>Death Count(n=12)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MMWRByJURIS!$C$54:$AF$54</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1</c:v>
                </c:pt>
                <c:pt idx="21">
                  <c:v>3</c:v>
                </c:pt>
                <c:pt idx="22">
                  <c:v>3</c:v>
                </c:pt>
                <c:pt idx="23">
                  <c:v>2</c:v>
                </c:pt>
                <c:pt idx="24">
                  <c:v>0</c:v>
                </c:pt>
                <c:pt idx="25">
                  <c:v>0</c:v>
                </c:pt>
                <c:pt idx="26">
                  <c:v>1</c:v>
                </c:pt>
                <c:pt idx="27">
                  <c:v>1</c:v>
                </c:pt>
                <c:pt idx="28">
                  <c:v>0</c:v>
                </c:pt>
                <c:pt idx="29">
                  <c:v>0</c:v>
                </c:pt>
              </c:numCache>
            </c:numRef>
          </c:val>
          <c:extLst>
            <c:ext xmlns:c16="http://schemas.microsoft.com/office/drawing/2014/chart" uri="{C3380CC4-5D6E-409C-BE32-E72D297353CC}">
              <c16:uniqueId val="{00000002-68B5-47A2-9B9B-1DBE94D11C8C}"/>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Three Rivers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MMWRByJURIS!$B$55</c:f>
              <c:strCache>
                <c:ptCount val="1"/>
                <c:pt idx="0">
                  <c:v>Lab Positive Count(n=1766)</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MMWRByJURIS!$C$55:$AF$55</c:f>
              <c:numCache>
                <c:formatCode>General</c:formatCode>
                <c:ptCount val="30"/>
                <c:pt idx="0">
                  <c:v>0</c:v>
                </c:pt>
                <c:pt idx="1">
                  <c:v>0</c:v>
                </c:pt>
                <c:pt idx="2">
                  <c:v>4</c:v>
                </c:pt>
                <c:pt idx="3">
                  <c:v>10</c:v>
                </c:pt>
                <c:pt idx="4">
                  <c:v>17</c:v>
                </c:pt>
                <c:pt idx="5">
                  <c:v>6</c:v>
                </c:pt>
                <c:pt idx="6">
                  <c:v>9</c:v>
                </c:pt>
                <c:pt idx="7">
                  <c:v>40</c:v>
                </c:pt>
                <c:pt idx="8">
                  <c:v>79</c:v>
                </c:pt>
                <c:pt idx="9">
                  <c:v>52</c:v>
                </c:pt>
                <c:pt idx="10">
                  <c:v>106</c:v>
                </c:pt>
                <c:pt idx="11">
                  <c:v>143</c:v>
                </c:pt>
                <c:pt idx="12">
                  <c:v>111</c:v>
                </c:pt>
                <c:pt idx="13">
                  <c:v>93</c:v>
                </c:pt>
                <c:pt idx="14">
                  <c:v>67</c:v>
                </c:pt>
                <c:pt idx="15">
                  <c:v>36</c:v>
                </c:pt>
                <c:pt idx="16">
                  <c:v>41</c:v>
                </c:pt>
                <c:pt idx="17">
                  <c:v>23</c:v>
                </c:pt>
                <c:pt idx="18">
                  <c:v>37</c:v>
                </c:pt>
                <c:pt idx="19">
                  <c:v>49</c:v>
                </c:pt>
                <c:pt idx="20">
                  <c:v>48</c:v>
                </c:pt>
                <c:pt idx="21">
                  <c:v>69</c:v>
                </c:pt>
                <c:pt idx="22">
                  <c:v>80</c:v>
                </c:pt>
                <c:pt idx="23">
                  <c:v>65</c:v>
                </c:pt>
                <c:pt idx="24">
                  <c:v>66</c:v>
                </c:pt>
                <c:pt idx="25">
                  <c:v>82</c:v>
                </c:pt>
                <c:pt idx="26">
                  <c:v>77</c:v>
                </c:pt>
                <c:pt idx="27">
                  <c:v>120</c:v>
                </c:pt>
                <c:pt idx="28">
                  <c:v>233</c:v>
                </c:pt>
                <c:pt idx="29">
                  <c:v>3</c:v>
                </c:pt>
              </c:numCache>
            </c:numRef>
          </c:val>
          <c:extLst>
            <c:ext xmlns:c16="http://schemas.microsoft.com/office/drawing/2014/chart" uri="{C3380CC4-5D6E-409C-BE32-E72D297353CC}">
              <c16:uniqueId val="{00000000-3472-4212-861E-6F307BA446A8}"/>
            </c:ext>
          </c:extLst>
        </c:ser>
        <c:ser>
          <c:idx val="1"/>
          <c:order val="1"/>
          <c:tx>
            <c:strRef>
              <c:f>MMWRByJURIS!$B$56</c:f>
              <c:strCache>
                <c:ptCount val="1"/>
                <c:pt idx="0">
                  <c:v>Hospitalization Count(n=75)</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MMWRByJURIS!$C$56:$AF$56</c:f>
              <c:numCache>
                <c:formatCode>General</c:formatCode>
                <c:ptCount val="30"/>
                <c:pt idx="0">
                  <c:v>0</c:v>
                </c:pt>
                <c:pt idx="1">
                  <c:v>0</c:v>
                </c:pt>
                <c:pt idx="2">
                  <c:v>0</c:v>
                </c:pt>
                <c:pt idx="3">
                  <c:v>3</c:v>
                </c:pt>
                <c:pt idx="4">
                  <c:v>4</c:v>
                </c:pt>
                <c:pt idx="5">
                  <c:v>1</c:v>
                </c:pt>
                <c:pt idx="6">
                  <c:v>2</c:v>
                </c:pt>
                <c:pt idx="7">
                  <c:v>1</c:v>
                </c:pt>
                <c:pt idx="8">
                  <c:v>0</c:v>
                </c:pt>
                <c:pt idx="9">
                  <c:v>2</c:v>
                </c:pt>
                <c:pt idx="10">
                  <c:v>3</c:v>
                </c:pt>
                <c:pt idx="11">
                  <c:v>8</c:v>
                </c:pt>
                <c:pt idx="12">
                  <c:v>9</c:v>
                </c:pt>
                <c:pt idx="13">
                  <c:v>4</c:v>
                </c:pt>
                <c:pt idx="14">
                  <c:v>4</c:v>
                </c:pt>
                <c:pt idx="15">
                  <c:v>2</c:v>
                </c:pt>
                <c:pt idx="16">
                  <c:v>1</c:v>
                </c:pt>
                <c:pt idx="17">
                  <c:v>1</c:v>
                </c:pt>
                <c:pt idx="18">
                  <c:v>2</c:v>
                </c:pt>
                <c:pt idx="19">
                  <c:v>2</c:v>
                </c:pt>
                <c:pt idx="20">
                  <c:v>5</c:v>
                </c:pt>
                <c:pt idx="21">
                  <c:v>0</c:v>
                </c:pt>
                <c:pt idx="22">
                  <c:v>4</c:v>
                </c:pt>
                <c:pt idx="23">
                  <c:v>4</c:v>
                </c:pt>
                <c:pt idx="24">
                  <c:v>4</c:v>
                </c:pt>
                <c:pt idx="25">
                  <c:v>5</c:v>
                </c:pt>
                <c:pt idx="26">
                  <c:v>0</c:v>
                </c:pt>
                <c:pt idx="27">
                  <c:v>3</c:v>
                </c:pt>
                <c:pt idx="28">
                  <c:v>1</c:v>
                </c:pt>
                <c:pt idx="29">
                  <c:v>0</c:v>
                </c:pt>
              </c:numCache>
            </c:numRef>
          </c:val>
          <c:extLst>
            <c:ext xmlns:c16="http://schemas.microsoft.com/office/drawing/2014/chart" uri="{C3380CC4-5D6E-409C-BE32-E72D297353CC}">
              <c16:uniqueId val="{00000001-3472-4212-861E-6F307BA446A8}"/>
            </c:ext>
          </c:extLst>
        </c:ser>
        <c:ser>
          <c:idx val="2"/>
          <c:order val="2"/>
          <c:tx>
            <c:strRef>
              <c:f>MMWRByJURIS!$B$57</c:f>
              <c:strCache>
                <c:ptCount val="1"/>
                <c:pt idx="0">
                  <c:v>Death Count(n=15)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MMWRByJURIS!$C$57:$AF$57</c:f>
              <c:numCache>
                <c:formatCode>General</c:formatCode>
                <c:ptCount val="30"/>
                <c:pt idx="0">
                  <c:v>0</c:v>
                </c:pt>
                <c:pt idx="1">
                  <c:v>0</c:v>
                </c:pt>
                <c:pt idx="2">
                  <c:v>0</c:v>
                </c:pt>
                <c:pt idx="3">
                  <c:v>0</c:v>
                </c:pt>
                <c:pt idx="4">
                  <c:v>0</c:v>
                </c:pt>
                <c:pt idx="5">
                  <c:v>0</c:v>
                </c:pt>
                <c:pt idx="6">
                  <c:v>1</c:v>
                </c:pt>
                <c:pt idx="7">
                  <c:v>0</c:v>
                </c:pt>
                <c:pt idx="8">
                  <c:v>1</c:v>
                </c:pt>
                <c:pt idx="9">
                  <c:v>0</c:v>
                </c:pt>
                <c:pt idx="10">
                  <c:v>1</c:v>
                </c:pt>
                <c:pt idx="11">
                  <c:v>0</c:v>
                </c:pt>
                <c:pt idx="12">
                  <c:v>0</c:v>
                </c:pt>
                <c:pt idx="13">
                  <c:v>1</c:v>
                </c:pt>
                <c:pt idx="14">
                  <c:v>5</c:v>
                </c:pt>
                <c:pt idx="15">
                  <c:v>2</c:v>
                </c:pt>
                <c:pt idx="16">
                  <c:v>0</c:v>
                </c:pt>
                <c:pt idx="17">
                  <c:v>0</c:v>
                </c:pt>
                <c:pt idx="18">
                  <c:v>0</c:v>
                </c:pt>
                <c:pt idx="19">
                  <c:v>0</c:v>
                </c:pt>
                <c:pt idx="20">
                  <c:v>0</c:v>
                </c:pt>
                <c:pt idx="21">
                  <c:v>1</c:v>
                </c:pt>
                <c:pt idx="22">
                  <c:v>1</c:v>
                </c:pt>
                <c:pt idx="23">
                  <c:v>1</c:v>
                </c:pt>
                <c:pt idx="24">
                  <c:v>0</c:v>
                </c:pt>
                <c:pt idx="25">
                  <c:v>0</c:v>
                </c:pt>
                <c:pt idx="26">
                  <c:v>1</c:v>
                </c:pt>
                <c:pt idx="27">
                  <c:v>0</c:v>
                </c:pt>
                <c:pt idx="28">
                  <c:v>0</c:v>
                </c:pt>
                <c:pt idx="29">
                  <c:v>0</c:v>
                </c:pt>
              </c:numCache>
            </c:numRef>
          </c:val>
          <c:extLst>
            <c:ext xmlns:c16="http://schemas.microsoft.com/office/drawing/2014/chart" uri="{C3380CC4-5D6E-409C-BE32-E72D297353CC}">
              <c16:uniqueId val="{00000002-3472-4212-861E-6F307BA446A8}"/>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Two Rivers Public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MMWRByJURIS!$B$58</c:f>
              <c:strCache>
                <c:ptCount val="1"/>
                <c:pt idx="0">
                  <c:v>Lab Positive Count(n=2387)</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MMWRByJURIS!$C$58:$AF$58</c:f>
              <c:numCache>
                <c:formatCode>General</c:formatCode>
                <c:ptCount val="30"/>
                <c:pt idx="0">
                  <c:v>0</c:v>
                </c:pt>
                <c:pt idx="1">
                  <c:v>1</c:v>
                </c:pt>
                <c:pt idx="2">
                  <c:v>2</c:v>
                </c:pt>
                <c:pt idx="3">
                  <c:v>6</c:v>
                </c:pt>
                <c:pt idx="4">
                  <c:v>17</c:v>
                </c:pt>
                <c:pt idx="5">
                  <c:v>39</c:v>
                </c:pt>
                <c:pt idx="6">
                  <c:v>189</c:v>
                </c:pt>
                <c:pt idx="7">
                  <c:v>287</c:v>
                </c:pt>
                <c:pt idx="8">
                  <c:v>208</c:v>
                </c:pt>
                <c:pt idx="9">
                  <c:v>171</c:v>
                </c:pt>
                <c:pt idx="10">
                  <c:v>79</c:v>
                </c:pt>
                <c:pt idx="11">
                  <c:v>29</c:v>
                </c:pt>
                <c:pt idx="12">
                  <c:v>31</c:v>
                </c:pt>
                <c:pt idx="13">
                  <c:v>14</c:v>
                </c:pt>
                <c:pt idx="14">
                  <c:v>4</c:v>
                </c:pt>
                <c:pt idx="15">
                  <c:v>16</c:v>
                </c:pt>
                <c:pt idx="16">
                  <c:v>12</c:v>
                </c:pt>
                <c:pt idx="17">
                  <c:v>23</c:v>
                </c:pt>
                <c:pt idx="18">
                  <c:v>41</c:v>
                </c:pt>
                <c:pt idx="19">
                  <c:v>33</c:v>
                </c:pt>
                <c:pt idx="20">
                  <c:v>102</c:v>
                </c:pt>
                <c:pt idx="21">
                  <c:v>111</c:v>
                </c:pt>
                <c:pt idx="22">
                  <c:v>123</c:v>
                </c:pt>
                <c:pt idx="23">
                  <c:v>139</c:v>
                </c:pt>
                <c:pt idx="24">
                  <c:v>120</c:v>
                </c:pt>
                <c:pt idx="25">
                  <c:v>149</c:v>
                </c:pt>
                <c:pt idx="26">
                  <c:v>132</c:v>
                </c:pt>
                <c:pt idx="27">
                  <c:v>143</c:v>
                </c:pt>
                <c:pt idx="28">
                  <c:v>158</c:v>
                </c:pt>
                <c:pt idx="29">
                  <c:v>8</c:v>
                </c:pt>
              </c:numCache>
            </c:numRef>
          </c:val>
          <c:extLst>
            <c:ext xmlns:c16="http://schemas.microsoft.com/office/drawing/2014/chart" uri="{C3380CC4-5D6E-409C-BE32-E72D297353CC}">
              <c16:uniqueId val="{00000000-56C1-4AFE-AC9A-ADFF3B34F4F4}"/>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MMWRByJURIS!$B$59</c:f>
              <c:strCache>
                <c:ptCount val="1"/>
                <c:pt idx="0">
                  <c:v>Hospitalization Count(n=138)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MMWRByJURIS!$C$59:$AF$59</c:f>
              <c:numCache>
                <c:formatCode>General</c:formatCode>
                <c:ptCount val="30"/>
                <c:pt idx="0">
                  <c:v>0</c:v>
                </c:pt>
                <c:pt idx="1">
                  <c:v>1</c:v>
                </c:pt>
                <c:pt idx="2">
                  <c:v>0</c:v>
                </c:pt>
                <c:pt idx="3">
                  <c:v>3</c:v>
                </c:pt>
                <c:pt idx="4">
                  <c:v>1</c:v>
                </c:pt>
                <c:pt idx="5">
                  <c:v>5</c:v>
                </c:pt>
                <c:pt idx="6">
                  <c:v>14</c:v>
                </c:pt>
                <c:pt idx="7">
                  <c:v>27</c:v>
                </c:pt>
                <c:pt idx="8">
                  <c:v>20</c:v>
                </c:pt>
                <c:pt idx="9">
                  <c:v>9</c:v>
                </c:pt>
                <c:pt idx="10">
                  <c:v>1</c:v>
                </c:pt>
                <c:pt idx="11">
                  <c:v>6</c:v>
                </c:pt>
                <c:pt idx="12">
                  <c:v>2</c:v>
                </c:pt>
                <c:pt idx="13">
                  <c:v>0</c:v>
                </c:pt>
                <c:pt idx="14">
                  <c:v>1</c:v>
                </c:pt>
                <c:pt idx="15">
                  <c:v>0</c:v>
                </c:pt>
                <c:pt idx="16">
                  <c:v>2</c:v>
                </c:pt>
                <c:pt idx="17">
                  <c:v>0</c:v>
                </c:pt>
                <c:pt idx="18">
                  <c:v>2</c:v>
                </c:pt>
                <c:pt idx="19">
                  <c:v>3</c:v>
                </c:pt>
                <c:pt idx="20">
                  <c:v>1</c:v>
                </c:pt>
                <c:pt idx="21">
                  <c:v>12</c:v>
                </c:pt>
                <c:pt idx="22">
                  <c:v>4</c:v>
                </c:pt>
                <c:pt idx="23">
                  <c:v>9</c:v>
                </c:pt>
                <c:pt idx="24">
                  <c:v>6</c:v>
                </c:pt>
                <c:pt idx="25">
                  <c:v>2</c:v>
                </c:pt>
                <c:pt idx="26">
                  <c:v>1</c:v>
                </c:pt>
                <c:pt idx="27">
                  <c:v>5</c:v>
                </c:pt>
                <c:pt idx="28">
                  <c:v>1</c:v>
                </c:pt>
                <c:pt idx="29">
                  <c:v>0</c:v>
                </c:pt>
              </c:numCache>
            </c:numRef>
          </c:val>
          <c:extLst>
            <c:ext xmlns:c16="http://schemas.microsoft.com/office/drawing/2014/chart" uri="{C3380CC4-5D6E-409C-BE32-E72D297353CC}">
              <c16:uniqueId val="{00000001-56C1-4AFE-AC9A-ADFF3B34F4F4}"/>
            </c:ext>
          </c:extLst>
        </c:ser>
        <c:ser>
          <c:idx val="2"/>
          <c:order val="2"/>
          <c:tx>
            <c:strRef>
              <c:f>MMWRByJURIS!$B$60</c:f>
              <c:strCache>
                <c:ptCount val="1"/>
                <c:pt idx="0">
                  <c:v>Death Count(n=16)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MMWRByJURIS!$C$60:$AF$60</c:f>
              <c:numCache>
                <c:formatCode>General</c:formatCode>
                <c:ptCount val="30"/>
                <c:pt idx="0">
                  <c:v>0</c:v>
                </c:pt>
                <c:pt idx="1">
                  <c:v>0</c:v>
                </c:pt>
                <c:pt idx="2">
                  <c:v>0</c:v>
                </c:pt>
                <c:pt idx="3">
                  <c:v>0</c:v>
                </c:pt>
                <c:pt idx="4">
                  <c:v>1</c:v>
                </c:pt>
                <c:pt idx="5">
                  <c:v>0</c:v>
                </c:pt>
                <c:pt idx="6">
                  <c:v>0</c:v>
                </c:pt>
                <c:pt idx="7">
                  <c:v>0</c:v>
                </c:pt>
                <c:pt idx="8">
                  <c:v>2</c:v>
                </c:pt>
                <c:pt idx="9">
                  <c:v>3</c:v>
                </c:pt>
                <c:pt idx="10">
                  <c:v>3</c:v>
                </c:pt>
                <c:pt idx="11">
                  <c:v>0</c:v>
                </c:pt>
                <c:pt idx="12">
                  <c:v>0</c:v>
                </c:pt>
                <c:pt idx="13">
                  <c:v>0</c:v>
                </c:pt>
                <c:pt idx="14">
                  <c:v>0</c:v>
                </c:pt>
                <c:pt idx="15">
                  <c:v>0</c:v>
                </c:pt>
                <c:pt idx="16">
                  <c:v>0</c:v>
                </c:pt>
                <c:pt idx="17">
                  <c:v>0</c:v>
                </c:pt>
                <c:pt idx="18">
                  <c:v>0</c:v>
                </c:pt>
                <c:pt idx="19">
                  <c:v>0</c:v>
                </c:pt>
                <c:pt idx="20">
                  <c:v>1</c:v>
                </c:pt>
                <c:pt idx="21">
                  <c:v>0</c:v>
                </c:pt>
                <c:pt idx="22">
                  <c:v>1</c:v>
                </c:pt>
                <c:pt idx="23">
                  <c:v>0</c:v>
                </c:pt>
                <c:pt idx="24">
                  <c:v>2</c:v>
                </c:pt>
                <c:pt idx="25">
                  <c:v>1</c:v>
                </c:pt>
                <c:pt idx="26">
                  <c:v>0</c:v>
                </c:pt>
                <c:pt idx="27">
                  <c:v>1</c:v>
                </c:pt>
                <c:pt idx="28">
                  <c:v>1</c:v>
                </c:pt>
                <c:pt idx="29">
                  <c:v>0</c:v>
                </c:pt>
              </c:numCache>
            </c:numRef>
          </c:val>
          <c:extLst>
            <c:ext xmlns:c16="http://schemas.microsoft.com/office/drawing/2014/chart" uri="{C3380CC4-5D6E-409C-BE32-E72D297353CC}">
              <c16:uniqueId val="{00000002-56C1-4AFE-AC9A-ADFF3B34F4F4}"/>
            </c:ext>
          </c:extLst>
        </c:ser>
        <c:dLbls>
          <c:showLegendKey val="0"/>
          <c:showVal val="0"/>
          <c:showCatName val="0"/>
          <c:showSerName val="0"/>
          <c:showPercent val="0"/>
          <c:showBubbleSize val="0"/>
        </c:dLbls>
        <c:gapWidth val="100"/>
        <c:overlap val="-100"/>
        <c:axId val="696470704"/>
        <c:axId val="69647004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964700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a:t>
                </a:r>
                <a:r>
                  <a:rPr lang="en-US" baseline="0"/>
                  <a:t> Death Count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470704"/>
        <c:crosses val="max"/>
        <c:crossBetween val="between"/>
      </c:valAx>
      <c:catAx>
        <c:axId val="696470704"/>
        <c:scaling>
          <c:orientation val="minMax"/>
        </c:scaling>
        <c:delete val="1"/>
        <c:axPos val="b"/>
        <c:numFmt formatCode="General" sourceLinked="1"/>
        <c:majorTickMark val="out"/>
        <c:minorTickMark val="none"/>
        <c:tickLblPos val="nextTo"/>
        <c:crossAx val="6964700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Hospitalization and Death Count by MMWR Week, Nebraska, September 22, 2020</a:t>
            </a:r>
            <a:endParaRPr lang="en-US" sz="1200" b="1">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Statewide!$C$1</c:f>
              <c:strCache>
                <c:ptCount val="1"/>
                <c:pt idx="0">
                  <c:v>Hospitalization Count (n=2,157)</c:v>
                </c:pt>
              </c:strCache>
            </c:strRef>
          </c:tx>
          <c:spPr>
            <a:solidFill>
              <a:schemeClr val="accent2">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Statewide!$A$2:$A$31</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Statewide!$C$2:$C$31</c:f>
              <c:numCache>
                <c:formatCode>#,##0</c:formatCode>
                <c:ptCount val="30"/>
                <c:pt idx="0">
                  <c:v>1</c:v>
                </c:pt>
                <c:pt idx="1">
                  <c:v>3</c:v>
                </c:pt>
                <c:pt idx="2">
                  <c:v>7</c:v>
                </c:pt>
                <c:pt idx="3">
                  <c:v>26</c:v>
                </c:pt>
                <c:pt idx="4">
                  <c:v>45</c:v>
                </c:pt>
                <c:pt idx="5">
                  <c:v>73</c:v>
                </c:pt>
                <c:pt idx="6">
                  <c:v>88</c:v>
                </c:pt>
                <c:pt idx="7">
                  <c:v>99</c:v>
                </c:pt>
                <c:pt idx="8">
                  <c:v>146</c:v>
                </c:pt>
                <c:pt idx="9">
                  <c:v>141</c:v>
                </c:pt>
                <c:pt idx="10">
                  <c:v>128</c:v>
                </c:pt>
                <c:pt idx="11">
                  <c:v>137</c:v>
                </c:pt>
                <c:pt idx="12">
                  <c:v>120</c:v>
                </c:pt>
                <c:pt idx="13">
                  <c:v>83</c:v>
                </c:pt>
                <c:pt idx="14">
                  <c:v>103</c:v>
                </c:pt>
                <c:pt idx="15">
                  <c:v>68</c:v>
                </c:pt>
                <c:pt idx="16">
                  <c:v>52</c:v>
                </c:pt>
                <c:pt idx="17">
                  <c:v>64</c:v>
                </c:pt>
                <c:pt idx="18">
                  <c:v>54</c:v>
                </c:pt>
                <c:pt idx="19">
                  <c:v>82</c:v>
                </c:pt>
                <c:pt idx="20">
                  <c:v>78</c:v>
                </c:pt>
                <c:pt idx="21">
                  <c:v>103</c:v>
                </c:pt>
                <c:pt idx="22">
                  <c:v>93</c:v>
                </c:pt>
                <c:pt idx="23">
                  <c:v>96</c:v>
                </c:pt>
                <c:pt idx="24">
                  <c:v>69</c:v>
                </c:pt>
                <c:pt idx="25">
                  <c:v>62</c:v>
                </c:pt>
                <c:pt idx="26">
                  <c:v>60</c:v>
                </c:pt>
                <c:pt idx="27">
                  <c:v>46</c:v>
                </c:pt>
                <c:pt idx="28">
                  <c:v>28</c:v>
                </c:pt>
                <c:pt idx="29">
                  <c:v>2</c:v>
                </c:pt>
              </c:numCache>
            </c:numRef>
          </c:val>
          <c:extLst>
            <c:ext xmlns:c16="http://schemas.microsoft.com/office/drawing/2014/chart" uri="{C3380CC4-5D6E-409C-BE32-E72D297353CC}">
              <c16:uniqueId val="{00000000-49DB-4BD3-969E-AA860A49B54E}"/>
            </c:ext>
          </c:extLst>
        </c:ser>
        <c:ser>
          <c:idx val="1"/>
          <c:order val="1"/>
          <c:tx>
            <c:strRef>
              <c:f>Statewide!$D$1</c:f>
              <c:strCache>
                <c:ptCount val="1"/>
                <c:pt idx="0">
                  <c:v>Death Count (n=450)      * indicate incomplete week</c:v>
                </c:pt>
              </c:strCache>
            </c:strRef>
          </c:tx>
          <c:spPr>
            <a:solidFill>
              <a:schemeClr val="bg1">
                <a:lumMod val="5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Statewide!$A$2:$A$31</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Statewide!$D$2:$D$31</c:f>
              <c:numCache>
                <c:formatCode>#,##0</c:formatCode>
                <c:ptCount val="30"/>
                <c:pt idx="0">
                  <c:v>1</c:v>
                </c:pt>
                <c:pt idx="1">
                  <c:v>0</c:v>
                </c:pt>
                <c:pt idx="2">
                  <c:v>0</c:v>
                </c:pt>
                <c:pt idx="3" formatCode="General">
                  <c:v>2</c:v>
                </c:pt>
                <c:pt idx="4" formatCode="General">
                  <c:v>5</c:v>
                </c:pt>
                <c:pt idx="5" formatCode="General">
                  <c:v>11</c:v>
                </c:pt>
                <c:pt idx="6" formatCode="General">
                  <c:v>17</c:v>
                </c:pt>
                <c:pt idx="7" formatCode="General">
                  <c:v>26</c:v>
                </c:pt>
                <c:pt idx="8" formatCode="General">
                  <c:v>20</c:v>
                </c:pt>
                <c:pt idx="9" formatCode="General">
                  <c:v>25</c:v>
                </c:pt>
                <c:pt idx="10" formatCode="General">
                  <c:v>37</c:v>
                </c:pt>
                <c:pt idx="11" formatCode="General">
                  <c:v>35</c:v>
                </c:pt>
                <c:pt idx="12" formatCode="General">
                  <c:v>29</c:v>
                </c:pt>
                <c:pt idx="13" formatCode="General">
                  <c:v>21</c:v>
                </c:pt>
                <c:pt idx="14" formatCode="General">
                  <c:v>30</c:v>
                </c:pt>
                <c:pt idx="15" formatCode="General">
                  <c:v>22</c:v>
                </c:pt>
                <c:pt idx="16" formatCode="General">
                  <c:v>18</c:v>
                </c:pt>
                <c:pt idx="17" formatCode="General">
                  <c:v>10</c:v>
                </c:pt>
                <c:pt idx="18" formatCode="General">
                  <c:v>11</c:v>
                </c:pt>
                <c:pt idx="19" formatCode="General">
                  <c:v>7</c:v>
                </c:pt>
                <c:pt idx="20" formatCode="General">
                  <c:v>12</c:v>
                </c:pt>
                <c:pt idx="21" formatCode="General">
                  <c:v>13</c:v>
                </c:pt>
                <c:pt idx="22" formatCode="General">
                  <c:v>18</c:v>
                </c:pt>
                <c:pt idx="23">
                  <c:v>21</c:v>
                </c:pt>
                <c:pt idx="24">
                  <c:v>19</c:v>
                </c:pt>
                <c:pt idx="25">
                  <c:v>7</c:v>
                </c:pt>
                <c:pt idx="26">
                  <c:v>19</c:v>
                </c:pt>
                <c:pt idx="27">
                  <c:v>11</c:v>
                </c:pt>
                <c:pt idx="28">
                  <c:v>3</c:v>
                </c:pt>
                <c:pt idx="29">
                  <c:v>0</c:v>
                </c:pt>
              </c:numCache>
            </c:numRef>
          </c:val>
          <c:extLst>
            <c:ext xmlns:c16="http://schemas.microsoft.com/office/drawing/2014/chart" uri="{C3380CC4-5D6E-409C-BE32-E72D297353CC}">
              <c16:uniqueId val="{00000001-49DB-4BD3-969E-AA860A49B54E}"/>
            </c:ext>
          </c:extLst>
        </c:ser>
        <c:dLbls>
          <c:dLblPos val="outEnd"/>
          <c:showLegendKey val="0"/>
          <c:showVal val="1"/>
          <c:showCatName val="0"/>
          <c:showSerName val="0"/>
          <c:showPercent val="0"/>
          <c:showBubbleSize val="0"/>
        </c:dLbls>
        <c:gapWidth val="219"/>
        <c:overlap val="-27"/>
        <c:axId val="412571184"/>
        <c:axId val="412565936"/>
      </c:barChart>
      <c:catAx>
        <c:axId val="412571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565936"/>
        <c:crosses val="autoZero"/>
        <c:auto val="1"/>
        <c:lblAlgn val="ctr"/>
        <c:lblOffset val="100"/>
        <c:noMultiLvlLbl val="0"/>
      </c:catAx>
      <c:valAx>
        <c:axId val="412565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57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West Central District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MMWRByJURIS!$B$61</c:f>
              <c:strCache>
                <c:ptCount val="1"/>
                <c:pt idx="0">
                  <c:v>Lab Positive Count(n=399)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MMWRByJURIS!$C$61:$AF$61</c:f>
              <c:numCache>
                <c:formatCode>General</c:formatCode>
                <c:ptCount val="30"/>
                <c:pt idx="0">
                  <c:v>0</c:v>
                </c:pt>
                <c:pt idx="1">
                  <c:v>0</c:v>
                </c:pt>
                <c:pt idx="2">
                  <c:v>3</c:v>
                </c:pt>
                <c:pt idx="3">
                  <c:v>9</c:v>
                </c:pt>
                <c:pt idx="4">
                  <c:v>4</c:v>
                </c:pt>
                <c:pt idx="5">
                  <c:v>1</c:v>
                </c:pt>
                <c:pt idx="6">
                  <c:v>1</c:v>
                </c:pt>
                <c:pt idx="7">
                  <c:v>4</c:v>
                </c:pt>
                <c:pt idx="8">
                  <c:v>14</c:v>
                </c:pt>
                <c:pt idx="9">
                  <c:v>8</c:v>
                </c:pt>
                <c:pt idx="10">
                  <c:v>3</c:v>
                </c:pt>
                <c:pt idx="11">
                  <c:v>3</c:v>
                </c:pt>
                <c:pt idx="12">
                  <c:v>1</c:v>
                </c:pt>
                <c:pt idx="13">
                  <c:v>3</c:v>
                </c:pt>
                <c:pt idx="14">
                  <c:v>3</c:v>
                </c:pt>
                <c:pt idx="15">
                  <c:v>2</c:v>
                </c:pt>
                <c:pt idx="16">
                  <c:v>1</c:v>
                </c:pt>
                <c:pt idx="17">
                  <c:v>5</c:v>
                </c:pt>
                <c:pt idx="18">
                  <c:v>9</c:v>
                </c:pt>
                <c:pt idx="19">
                  <c:v>7</c:v>
                </c:pt>
                <c:pt idx="20">
                  <c:v>13</c:v>
                </c:pt>
                <c:pt idx="21">
                  <c:v>13</c:v>
                </c:pt>
                <c:pt idx="22">
                  <c:v>73</c:v>
                </c:pt>
                <c:pt idx="23">
                  <c:v>108</c:v>
                </c:pt>
                <c:pt idx="24">
                  <c:v>57</c:v>
                </c:pt>
                <c:pt idx="25">
                  <c:v>21</c:v>
                </c:pt>
                <c:pt idx="26">
                  <c:v>10</c:v>
                </c:pt>
                <c:pt idx="27">
                  <c:v>8</c:v>
                </c:pt>
                <c:pt idx="28">
                  <c:v>13</c:v>
                </c:pt>
                <c:pt idx="29">
                  <c:v>2</c:v>
                </c:pt>
              </c:numCache>
            </c:numRef>
          </c:val>
          <c:extLst>
            <c:ext xmlns:c16="http://schemas.microsoft.com/office/drawing/2014/chart" uri="{C3380CC4-5D6E-409C-BE32-E72D297353CC}">
              <c16:uniqueId val="{00000000-80AA-4DE0-891C-15CDBA63052F}"/>
            </c:ext>
          </c:extLst>
        </c:ser>
        <c:ser>
          <c:idx val="1"/>
          <c:order val="1"/>
          <c:tx>
            <c:strRef>
              <c:f>MMWRByJURIS!$B$62</c:f>
              <c:strCache>
                <c:ptCount val="1"/>
                <c:pt idx="0">
                  <c:v>Hospitalization Count(n=29)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MMWRByJURIS!$C$62:$AF$62</c:f>
              <c:numCache>
                <c:formatCode>General</c:formatCode>
                <c:ptCount val="30"/>
                <c:pt idx="0">
                  <c:v>0</c:v>
                </c:pt>
                <c:pt idx="1">
                  <c:v>0</c:v>
                </c:pt>
                <c:pt idx="2">
                  <c:v>0</c:v>
                </c:pt>
                <c:pt idx="3">
                  <c:v>2</c:v>
                </c:pt>
                <c:pt idx="4">
                  <c:v>2</c:v>
                </c:pt>
                <c:pt idx="5">
                  <c:v>0</c:v>
                </c:pt>
                <c:pt idx="6">
                  <c:v>1</c:v>
                </c:pt>
                <c:pt idx="7">
                  <c:v>0</c:v>
                </c:pt>
                <c:pt idx="8">
                  <c:v>1</c:v>
                </c:pt>
                <c:pt idx="9">
                  <c:v>0</c:v>
                </c:pt>
                <c:pt idx="10">
                  <c:v>1</c:v>
                </c:pt>
                <c:pt idx="11">
                  <c:v>1</c:v>
                </c:pt>
                <c:pt idx="12">
                  <c:v>0</c:v>
                </c:pt>
                <c:pt idx="13">
                  <c:v>0</c:v>
                </c:pt>
                <c:pt idx="14">
                  <c:v>0</c:v>
                </c:pt>
                <c:pt idx="15">
                  <c:v>0</c:v>
                </c:pt>
                <c:pt idx="16">
                  <c:v>0</c:v>
                </c:pt>
                <c:pt idx="17">
                  <c:v>0</c:v>
                </c:pt>
                <c:pt idx="18">
                  <c:v>1</c:v>
                </c:pt>
                <c:pt idx="19">
                  <c:v>2</c:v>
                </c:pt>
                <c:pt idx="20">
                  <c:v>0</c:v>
                </c:pt>
                <c:pt idx="21">
                  <c:v>1</c:v>
                </c:pt>
                <c:pt idx="22">
                  <c:v>0</c:v>
                </c:pt>
                <c:pt idx="23">
                  <c:v>5</c:v>
                </c:pt>
                <c:pt idx="24">
                  <c:v>3</c:v>
                </c:pt>
                <c:pt idx="25">
                  <c:v>6</c:v>
                </c:pt>
                <c:pt idx="26">
                  <c:v>2</c:v>
                </c:pt>
                <c:pt idx="27">
                  <c:v>0</c:v>
                </c:pt>
                <c:pt idx="28">
                  <c:v>1</c:v>
                </c:pt>
                <c:pt idx="29">
                  <c:v>0</c:v>
                </c:pt>
              </c:numCache>
            </c:numRef>
          </c:val>
          <c:extLst>
            <c:ext xmlns:c16="http://schemas.microsoft.com/office/drawing/2014/chart" uri="{C3380CC4-5D6E-409C-BE32-E72D297353CC}">
              <c16:uniqueId val="{00000001-80AA-4DE0-891C-15CDBA63052F}"/>
            </c:ext>
          </c:extLst>
        </c:ser>
        <c:ser>
          <c:idx val="2"/>
          <c:order val="2"/>
          <c:tx>
            <c:strRef>
              <c:f>MMWRByJURIS!$B$63</c:f>
              <c:strCache>
                <c:ptCount val="1"/>
                <c:pt idx="0">
                  <c:v>Death Count(n=2)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MMWRByJURIS!$C$63:$AF$63</c:f>
              <c:numCache>
                <c:formatCode>General</c:formatCode>
                <c:ptCount val="30"/>
                <c:pt idx="0">
                  <c:v>1</c:v>
                </c:pt>
                <c:pt idx="1">
                  <c:v>0</c:v>
                </c:pt>
                <c:pt idx="2">
                  <c:v>0</c:v>
                </c:pt>
                <c:pt idx="3">
                  <c:v>0</c:v>
                </c:pt>
                <c:pt idx="4">
                  <c:v>0</c:v>
                </c:pt>
                <c:pt idx="5">
                  <c:v>0</c:v>
                </c:pt>
                <c:pt idx="6">
                  <c:v>0</c:v>
                </c:pt>
                <c:pt idx="7">
                  <c:v>0</c:v>
                </c:pt>
                <c:pt idx="8">
                  <c:v>1</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extLst>
            <c:ext xmlns:c16="http://schemas.microsoft.com/office/drawing/2014/chart" uri="{C3380CC4-5D6E-409C-BE32-E72D297353CC}">
              <c16:uniqueId val="{00000002-80AA-4DE0-891C-15CDBA63052F}"/>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Hospitalization and Death Count by MMWR Week, Panhandle Public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MMWRByJURIS!$B$34</c:f>
              <c:strCache>
                <c:ptCount val="1"/>
                <c:pt idx="0">
                  <c:v>Lab Positive Count(n=368)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MMWRByJURIS!$C$34:$AF$34</c:f>
              <c:numCache>
                <c:formatCode>General</c:formatCode>
                <c:ptCount val="30"/>
                <c:pt idx="0">
                  <c:v>0</c:v>
                </c:pt>
                <c:pt idx="1">
                  <c:v>0</c:v>
                </c:pt>
                <c:pt idx="2">
                  <c:v>0</c:v>
                </c:pt>
                <c:pt idx="3">
                  <c:v>1</c:v>
                </c:pt>
                <c:pt idx="4">
                  <c:v>7</c:v>
                </c:pt>
                <c:pt idx="5">
                  <c:v>2</c:v>
                </c:pt>
                <c:pt idx="6">
                  <c:v>3</c:v>
                </c:pt>
                <c:pt idx="7">
                  <c:v>2</c:v>
                </c:pt>
                <c:pt idx="8">
                  <c:v>3</c:v>
                </c:pt>
                <c:pt idx="9">
                  <c:v>7</c:v>
                </c:pt>
                <c:pt idx="10">
                  <c:v>2</c:v>
                </c:pt>
                <c:pt idx="11">
                  <c:v>2</c:v>
                </c:pt>
                <c:pt idx="12">
                  <c:v>2</c:v>
                </c:pt>
                <c:pt idx="13">
                  <c:v>5</c:v>
                </c:pt>
                <c:pt idx="14">
                  <c:v>3</c:v>
                </c:pt>
                <c:pt idx="15">
                  <c:v>8</c:v>
                </c:pt>
                <c:pt idx="16">
                  <c:v>35</c:v>
                </c:pt>
                <c:pt idx="17">
                  <c:v>25</c:v>
                </c:pt>
                <c:pt idx="18">
                  <c:v>7</c:v>
                </c:pt>
                <c:pt idx="19">
                  <c:v>10</c:v>
                </c:pt>
                <c:pt idx="20">
                  <c:v>9</c:v>
                </c:pt>
                <c:pt idx="21">
                  <c:v>10</c:v>
                </c:pt>
                <c:pt idx="22">
                  <c:v>6</c:v>
                </c:pt>
                <c:pt idx="23">
                  <c:v>37</c:v>
                </c:pt>
                <c:pt idx="24">
                  <c:v>46</c:v>
                </c:pt>
                <c:pt idx="25">
                  <c:v>49</c:v>
                </c:pt>
                <c:pt idx="26">
                  <c:v>34</c:v>
                </c:pt>
                <c:pt idx="27">
                  <c:v>25</c:v>
                </c:pt>
                <c:pt idx="28">
                  <c:v>26</c:v>
                </c:pt>
                <c:pt idx="29">
                  <c:v>2</c:v>
                </c:pt>
              </c:numCache>
            </c:numRef>
          </c:val>
          <c:extLst>
            <c:ext xmlns:c16="http://schemas.microsoft.com/office/drawing/2014/chart" uri="{C3380CC4-5D6E-409C-BE32-E72D297353CC}">
              <c16:uniqueId val="{00000000-0DCA-4887-8AC7-AC6DD8FDFBD2}"/>
            </c:ext>
          </c:extLst>
        </c:ser>
        <c:ser>
          <c:idx val="1"/>
          <c:order val="1"/>
          <c:tx>
            <c:strRef>
              <c:f>MMWRByJURIS!$B$35</c:f>
              <c:strCache>
                <c:ptCount val="1"/>
                <c:pt idx="0">
                  <c:v>Hospitalization Count(n=27)</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MMWRByJURIS!$C$35:$AF$35</c:f>
              <c:numCache>
                <c:formatCode>General</c:formatCode>
                <c:ptCount val="30"/>
                <c:pt idx="0">
                  <c:v>0</c:v>
                </c:pt>
                <c:pt idx="1">
                  <c:v>0</c:v>
                </c:pt>
                <c:pt idx="2">
                  <c:v>0</c:v>
                </c:pt>
                <c:pt idx="3">
                  <c:v>2</c:v>
                </c:pt>
                <c:pt idx="4">
                  <c:v>0</c:v>
                </c:pt>
                <c:pt idx="5">
                  <c:v>0</c:v>
                </c:pt>
                <c:pt idx="6">
                  <c:v>1</c:v>
                </c:pt>
                <c:pt idx="7">
                  <c:v>0</c:v>
                </c:pt>
                <c:pt idx="8">
                  <c:v>0</c:v>
                </c:pt>
                <c:pt idx="9">
                  <c:v>1</c:v>
                </c:pt>
                <c:pt idx="10">
                  <c:v>0</c:v>
                </c:pt>
                <c:pt idx="11">
                  <c:v>0</c:v>
                </c:pt>
                <c:pt idx="12">
                  <c:v>0</c:v>
                </c:pt>
                <c:pt idx="13">
                  <c:v>0</c:v>
                </c:pt>
                <c:pt idx="14">
                  <c:v>0</c:v>
                </c:pt>
                <c:pt idx="15">
                  <c:v>2</c:v>
                </c:pt>
                <c:pt idx="16">
                  <c:v>2</c:v>
                </c:pt>
                <c:pt idx="17">
                  <c:v>0</c:v>
                </c:pt>
                <c:pt idx="18">
                  <c:v>0</c:v>
                </c:pt>
                <c:pt idx="19">
                  <c:v>0</c:v>
                </c:pt>
                <c:pt idx="20">
                  <c:v>2</c:v>
                </c:pt>
                <c:pt idx="21">
                  <c:v>0</c:v>
                </c:pt>
                <c:pt idx="22">
                  <c:v>1</c:v>
                </c:pt>
                <c:pt idx="23">
                  <c:v>4</c:v>
                </c:pt>
                <c:pt idx="24">
                  <c:v>1</c:v>
                </c:pt>
                <c:pt idx="25">
                  <c:v>3</c:v>
                </c:pt>
                <c:pt idx="26">
                  <c:v>5</c:v>
                </c:pt>
                <c:pt idx="27">
                  <c:v>3</c:v>
                </c:pt>
                <c:pt idx="28">
                  <c:v>0</c:v>
                </c:pt>
                <c:pt idx="29">
                  <c:v>0</c:v>
                </c:pt>
              </c:numCache>
            </c:numRef>
          </c:val>
          <c:extLst>
            <c:ext xmlns:c16="http://schemas.microsoft.com/office/drawing/2014/chart" uri="{C3380CC4-5D6E-409C-BE32-E72D297353CC}">
              <c16:uniqueId val="{00000001-0DCA-4887-8AC7-AC6DD8FDFBD2}"/>
            </c:ext>
          </c:extLst>
        </c:ser>
        <c:ser>
          <c:idx val="2"/>
          <c:order val="2"/>
          <c:tx>
            <c:strRef>
              <c:f>MMWRByJURIS!$B$36</c:f>
              <c:strCache>
                <c:ptCount val="1"/>
                <c:pt idx="0">
                  <c:v>Death Count(n=0)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MMWRByJURIS!$C$36:$AF$36</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numCache>
            </c:numRef>
          </c:val>
          <c:extLst>
            <c:ext xmlns:c16="http://schemas.microsoft.com/office/drawing/2014/chart" uri="{C3380CC4-5D6E-409C-BE32-E72D297353CC}">
              <c16:uniqueId val="{00000002-0DCA-4887-8AC7-AC6DD8FDFBD2}"/>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Hospitalization and Death Count by MMWR Week, Scotts Bluff County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MMWRByJURIS!$B$43</c:f>
              <c:strCache>
                <c:ptCount val="1"/>
                <c:pt idx="0">
                  <c:v>Lab Positive Count(n=410)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MMWRByJURIS!$C$43:$AF$43</c:f>
              <c:numCache>
                <c:formatCode>General</c:formatCode>
                <c:ptCount val="30"/>
                <c:pt idx="0">
                  <c:v>0</c:v>
                </c:pt>
                <c:pt idx="1">
                  <c:v>0</c:v>
                </c:pt>
                <c:pt idx="2">
                  <c:v>0</c:v>
                </c:pt>
                <c:pt idx="3">
                  <c:v>1</c:v>
                </c:pt>
                <c:pt idx="4">
                  <c:v>6</c:v>
                </c:pt>
                <c:pt idx="5">
                  <c:v>9</c:v>
                </c:pt>
                <c:pt idx="6">
                  <c:v>7</c:v>
                </c:pt>
                <c:pt idx="7">
                  <c:v>5</c:v>
                </c:pt>
                <c:pt idx="8">
                  <c:v>7</c:v>
                </c:pt>
                <c:pt idx="9">
                  <c:v>10</c:v>
                </c:pt>
                <c:pt idx="10">
                  <c:v>11</c:v>
                </c:pt>
                <c:pt idx="11">
                  <c:v>17</c:v>
                </c:pt>
                <c:pt idx="12">
                  <c:v>36</c:v>
                </c:pt>
                <c:pt idx="13">
                  <c:v>41</c:v>
                </c:pt>
                <c:pt idx="14">
                  <c:v>29</c:v>
                </c:pt>
                <c:pt idx="15">
                  <c:v>16</c:v>
                </c:pt>
                <c:pt idx="16">
                  <c:v>21</c:v>
                </c:pt>
                <c:pt idx="17">
                  <c:v>14</c:v>
                </c:pt>
                <c:pt idx="18">
                  <c:v>19</c:v>
                </c:pt>
                <c:pt idx="19">
                  <c:v>11</c:v>
                </c:pt>
                <c:pt idx="20">
                  <c:v>21</c:v>
                </c:pt>
                <c:pt idx="21">
                  <c:v>15</c:v>
                </c:pt>
                <c:pt idx="22">
                  <c:v>11</c:v>
                </c:pt>
                <c:pt idx="23">
                  <c:v>14</c:v>
                </c:pt>
                <c:pt idx="24">
                  <c:v>20</c:v>
                </c:pt>
                <c:pt idx="25">
                  <c:v>28</c:v>
                </c:pt>
                <c:pt idx="26">
                  <c:v>13</c:v>
                </c:pt>
                <c:pt idx="27">
                  <c:v>9</c:v>
                </c:pt>
                <c:pt idx="28">
                  <c:v>17</c:v>
                </c:pt>
                <c:pt idx="29">
                  <c:v>2</c:v>
                </c:pt>
              </c:numCache>
            </c:numRef>
          </c:val>
          <c:extLst>
            <c:ext xmlns:c16="http://schemas.microsoft.com/office/drawing/2014/chart" uri="{C3380CC4-5D6E-409C-BE32-E72D297353CC}">
              <c16:uniqueId val="{00000000-32A8-453E-B522-F169978C6B5D}"/>
            </c:ext>
          </c:extLst>
        </c:ser>
        <c:ser>
          <c:idx val="1"/>
          <c:order val="1"/>
          <c:tx>
            <c:strRef>
              <c:f>MMWRByJURIS!$B$44</c:f>
              <c:strCache>
                <c:ptCount val="1"/>
                <c:pt idx="0">
                  <c:v>Hospitalization Count(n=53)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MMWRByJURIS!$C$44:$AF$44</c:f>
              <c:numCache>
                <c:formatCode>General</c:formatCode>
                <c:ptCount val="30"/>
                <c:pt idx="0">
                  <c:v>0</c:v>
                </c:pt>
                <c:pt idx="1">
                  <c:v>0</c:v>
                </c:pt>
                <c:pt idx="2">
                  <c:v>0</c:v>
                </c:pt>
                <c:pt idx="3">
                  <c:v>0</c:v>
                </c:pt>
                <c:pt idx="4">
                  <c:v>1</c:v>
                </c:pt>
                <c:pt idx="5">
                  <c:v>2</c:v>
                </c:pt>
                <c:pt idx="6">
                  <c:v>2</c:v>
                </c:pt>
                <c:pt idx="7">
                  <c:v>1</c:v>
                </c:pt>
                <c:pt idx="8">
                  <c:v>1</c:v>
                </c:pt>
                <c:pt idx="9">
                  <c:v>1</c:v>
                </c:pt>
                <c:pt idx="10">
                  <c:v>0</c:v>
                </c:pt>
                <c:pt idx="11">
                  <c:v>1</c:v>
                </c:pt>
                <c:pt idx="12">
                  <c:v>4</c:v>
                </c:pt>
                <c:pt idx="13">
                  <c:v>6</c:v>
                </c:pt>
                <c:pt idx="14">
                  <c:v>6</c:v>
                </c:pt>
                <c:pt idx="15">
                  <c:v>2</c:v>
                </c:pt>
                <c:pt idx="16">
                  <c:v>1</c:v>
                </c:pt>
                <c:pt idx="17">
                  <c:v>1</c:v>
                </c:pt>
                <c:pt idx="18">
                  <c:v>3</c:v>
                </c:pt>
                <c:pt idx="19">
                  <c:v>2</c:v>
                </c:pt>
                <c:pt idx="20">
                  <c:v>3</c:v>
                </c:pt>
                <c:pt idx="21">
                  <c:v>1</c:v>
                </c:pt>
                <c:pt idx="22">
                  <c:v>0</c:v>
                </c:pt>
                <c:pt idx="23">
                  <c:v>4</c:v>
                </c:pt>
                <c:pt idx="24">
                  <c:v>0</c:v>
                </c:pt>
                <c:pt idx="25">
                  <c:v>6</c:v>
                </c:pt>
                <c:pt idx="26">
                  <c:v>2</c:v>
                </c:pt>
                <c:pt idx="27">
                  <c:v>1</c:v>
                </c:pt>
                <c:pt idx="28">
                  <c:v>2</c:v>
                </c:pt>
                <c:pt idx="29">
                  <c:v>0</c:v>
                </c:pt>
              </c:numCache>
            </c:numRef>
          </c:val>
          <c:extLst>
            <c:ext xmlns:c16="http://schemas.microsoft.com/office/drawing/2014/chart" uri="{C3380CC4-5D6E-409C-BE32-E72D297353CC}">
              <c16:uniqueId val="{00000001-32A8-453E-B522-F169978C6B5D}"/>
            </c:ext>
          </c:extLst>
        </c:ser>
        <c:ser>
          <c:idx val="2"/>
          <c:order val="2"/>
          <c:tx>
            <c:strRef>
              <c:f>MMWRByJURIS!$B$45</c:f>
              <c:strCache>
                <c:ptCount val="1"/>
                <c:pt idx="0">
                  <c:v>Death Count(n=8)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MMWRByJURIS!$C$45:$AF$45</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c:v>
                </c:pt>
                <c:pt idx="15">
                  <c:v>1</c:v>
                </c:pt>
                <c:pt idx="16">
                  <c:v>0</c:v>
                </c:pt>
                <c:pt idx="17">
                  <c:v>2</c:v>
                </c:pt>
                <c:pt idx="18">
                  <c:v>0</c:v>
                </c:pt>
                <c:pt idx="19">
                  <c:v>0</c:v>
                </c:pt>
                <c:pt idx="20">
                  <c:v>1</c:v>
                </c:pt>
                <c:pt idx="21">
                  <c:v>0</c:v>
                </c:pt>
                <c:pt idx="22">
                  <c:v>0</c:v>
                </c:pt>
                <c:pt idx="23">
                  <c:v>0</c:v>
                </c:pt>
                <c:pt idx="24">
                  <c:v>0</c:v>
                </c:pt>
                <c:pt idx="25">
                  <c:v>0</c:v>
                </c:pt>
                <c:pt idx="26">
                  <c:v>0</c:v>
                </c:pt>
                <c:pt idx="27">
                  <c:v>1</c:v>
                </c:pt>
                <c:pt idx="28">
                  <c:v>1</c:v>
                </c:pt>
                <c:pt idx="29">
                  <c:v>0</c:v>
                </c:pt>
              </c:numCache>
            </c:numRef>
          </c:val>
          <c:extLst>
            <c:ext xmlns:c16="http://schemas.microsoft.com/office/drawing/2014/chart" uri="{C3380CC4-5D6E-409C-BE32-E72D297353CC}">
              <c16:uniqueId val="{00000002-32A8-453E-B522-F169978C6B5D}"/>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Panhandle Public Health Department And Scotts Bluff County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MMWRByJURIS!$B$64</c:f>
              <c:strCache>
                <c:ptCount val="1"/>
                <c:pt idx="0">
                  <c:v>Lab Positive Count(n=778)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MMWRByJURIS!$C$64:$AF$64</c:f>
              <c:numCache>
                <c:formatCode>General</c:formatCode>
                <c:ptCount val="30"/>
                <c:pt idx="0">
                  <c:v>0</c:v>
                </c:pt>
                <c:pt idx="1">
                  <c:v>0</c:v>
                </c:pt>
                <c:pt idx="2">
                  <c:v>0</c:v>
                </c:pt>
                <c:pt idx="3">
                  <c:v>2</c:v>
                </c:pt>
                <c:pt idx="4">
                  <c:v>13</c:v>
                </c:pt>
                <c:pt idx="5">
                  <c:v>11</c:v>
                </c:pt>
                <c:pt idx="6">
                  <c:v>10</c:v>
                </c:pt>
                <c:pt idx="7">
                  <c:v>7</c:v>
                </c:pt>
                <c:pt idx="8">
                  <c:v>10</c:v>
                </c:pt>
                <c:pt idx="9">
                  <c:v>17</c:v>
                </c:pt>
                <c:pt idx="10">
                  <c:v>13</c:v>
                </c:pt>
                <c:pt idx="11">
                  <c:v>19</c:v>
                </c:pt>
                <c:pt idx="12">
                  <c:v>38</c:v>
                </c:pt>
                <c:pt idx="13">
                  <c:v>46</c:v>
                </c:pt>
                <c:pt idx="14">
                  <c:v>32</c:v>
                </c:pt>
                <c:pt idx="15">
                  <c:v>24</c:v>
                </c:pt>
                <c:pt idx="16">
                  <c:v>56</c:v>
                </c:pt>
                <c:pt idx="17">
                  <c:v>39</c:v>
                </c:pt>
                <c:pt idx="18">
                  <c:v>26</c:v>
                </c:pt>
                <c:pt idx="19">
                  <c:v>21</c:v>
                </c:pt>
                <c:pt idx="20">
                  <c:v>30</c:v>
                </c:pt>
                <c:pt idx="21">
                  <c:v>25</c:v>
                </c:pt>
                <c:pt idx="22">
                  <c:v>17</c:v>
                </c:pt>
                <c:pt idx="23">
                  <c:v>51</c:v>
                </c:pt>
                <c:pt idx="24">
                  <c:v>66</c:v>
                </c:pt>
                <c:pt idx="25">
                  <c:v>77</c:v>
                </c:pt>
                <c:pt idx="26">
                  <c:v>47</c:v>
                </c:pt>
                <c:pt idx="27">
                  <c:v>34</c:v>
                </c:pt>
                <c:pt idx="28">
                  <c:v>43</c:v>
                </c:pt>
                <c:pt idx="29">
                  <c:v>4</c:v>
                </c:pt>
              </c:numCache>
            </c:numRef>
          </c:val>
          <c:extLst>
            <c:ext xmlns:c16="http://schemas.microsoft.com/office/drawing/2014/chart" uri="{C3380CC4-5D6E-409C-BE32-E72D297353CC}">
              <c16:uniqueId val="{00000000-C8F1-4277-96FD-D4250195D9B5}"/>
            </c:ext>
          </c:extLst>
        </c:ser>
        <c:ser>
          <c:idx val="1"/>
          <c:order val="1"/>
          <c:tx>
            <c:strRef>
              <c:f>MMWRByJURIS!$B$65</c:f>
              <c:strCache>
                <c:ptCount val="1"/>
                <c:pt idx="0">
                  <c:v>Hospitalization Count(n=80)</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MMWRByJURIS!$C$65:$AF$65</c:f>
              <c:numCache>
                <c:formatCode>General</c:formatCode>
                <c:ptCount val="30"/>
                <c:pt idx="0">
                  <c:v>0</c:v>
                </c:pt>
                <c:pt idx="1">
                  <c:v>0</c:v>
                </c:pt>
                <c:pt idx="2">
                  <c:v>0</c:v>
                </c:pt>
                <c:pt idx="3">
                  <c:v>2</c:v>
                </c:pt>
                <c:pt idx="4">
                  <c:v>1</c:v>
                </c:pt>
                <c:pt idx="5">
                  <c:v>2</c:v>
                </c:pt>
                <c:pt idx="6">
                  <c:v>3</c:v>
                </c:pt>
                <c:pt idx="7">
                  <c:v>1</c:v>
                </c:pt>
                <c:pt idx="8">
                  <c:v>1</c:v>
                </c:pt>
                <c:pt idx="9">
                  <c:v>2</c:v>
                </c:pt>
                <c:pt idx="10">
                  <c:v>0</c:v>
                </c:pt>
                <c:pt idx="11">
                  <c:v>1</c:v>
                </c:pt>
                <c:pt idx="12">
                  <c:v>4</c:v>
                </c:pt>
                <c:pt idx="13">
                  <c:v>6</c:v>
                </c:pt>
                <c:pt idx="14">
                  <c:v>6</c:v>
                </c:pt>
                <c:pt idx="15">
                  <c:v>4</c:v>
                </c:pt>
                <c:pt idx="16">
                  <c:v>3</c:v>
                </c:pt>
                <c:pt idx="17">
                  <c:v>1</c:v>
                </c:pt>
                <c:pt idx="18">
                  <c:v>3</c:v>
                </c:pt>
                <c:pt idx="19">
                  <c:v>2</c:v>
                </c:pt>
                <c:pt idx="20">
                  <c:v>5</c:v>
                </c:pt>
                <c:pt idx="21">
                  <c:v>1</c:v>
                </c:pt>
                <c:pt idx="22">
                  <c:v>1</c:v>
                </c:pt>
                <c:pt idx="23">
                  <c:v>8</c:v>
                </c:pt>
                <c:pt idx="24">
                  <c:v>1</c:v>
                </c:pt>
                <c:pt idx="25">
                  <c:v>9</c:v>
                </c:pt>
                <c:pt idx="26">
                  <c:v>7</c:v>
                </c:pt>
                <c:pt idx="27">
                  <c:v>4</c:v>
                </c:pt>
                <c:pt idx="28">
                  <c:v>2</c:v>
                </c:pt>
                <c:pt idx="29">
                  <c:v>0</c:v>
                </c:pt>
              </c:numCache>
            </c:numRef>
          </c:val>
          <c:extLst>
            <c:ext xmlns:c16="http://schemas.microsoft.com/office/drawing/2014/chart" uri="{C3380CC4-5D6E-409C-BE32-E72D297353CC}">
              <c16:uniqueId val="{00000001-C8F1-4277-96FD-D4250195D9B5}"/>
            </c:ext>
          </c:extLst>
        </c:ser>
        <c:ser>
          <c:idx val="2"/>
          <c:order val="2"/>
          <c:tx>
            <c:strRef>
              <c:f>MMWRByJURIS!$B$66</c:f>
              <c:strCache>
                <c:ptCount val="1"/>
                <c:pt idx="0">
                  <c:v>Death Count(n=8)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MMWRByJURIS!$C$66:$AF$66</c:f>
              <c:numCache>
                <c:formatCode>General</c:formatCode>
                <c:ptCount val="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c:v>
                </c:pt>
                <c:pt idx="15">
                  <c:v>1</c:v>
                </c:pt>
                <c:pt idx="16">
                  <c:v>0</c:v>
                </c:pt>
                <c:pt idx="17">
                  <c:v>2</c:v>
                </c:pt>
                <c:pt idx="18">
                  <c:v>0</c:v>
                </c:pt>
                <c:pt idx="19">
                  <c:v>0</c:v>
                </c:pt>
                <c:pt idx="20">
                  <c:v>1</c:v>
                </c:pt>
                <c:pt idx="21">
                  <c:v>0</c:v>
                </c:pt>
                <c:pt idx="22">
                  <c:v>0</c:v>
                </c:pt>
                <c:pt idx="23">
                  <c:v>0</c:v>
                </c:pt>
                <c:pt idx="24">
                  <c:v>0</c:v>
                </c:pt>
                <c:pt idx="25">
                  <c:v>0</c:v>
                </c:pt>
                <c:pt idx="26">
                  <c:v>0</c:v>
                </c:pt>
                <c:pt idx="27">
                  <c:v>1</c:v>
                </c:pt>
                <c:pt idx="28">
                  <c:v>1</c:v>
                </c:pt>
                <c:pt idx="29">
                  <c:v>0</c:v>
                </c:pt>
              </c:numCache>
            </c:numRef>
          </c:val>
          <c:extLst>
            <c:ext xmlns:c16="http://schemas.microsoft.com/office/drawing/2014/chart" uri="{C3380CC4-5D6E-409C-BE32-E72D297353CC}">
              <c16:uniqueId val="{00000002-C8F1-4277-96FD-D4250195D9B5}"/>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Lab Positive, Hospitalization and Death Count by MMWR Week, Central District Health Department, September 22,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c:f>
              <c:strCache>
                <c:ptCount val="1"/>
                <c:pt idx="0">
                  <c:v>Lab Positive Count(n=2164)</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MMWRByJURIS!$C$4:$AF$4</c:f>
              <c:numCache>
                <c:formatCode>General</c:formatCode>
                <c:ptCount val="30"/>
                <c:pt idx="0">
                  <c:v>0</c:v>
                </c:pt>
                <c:pt idx="1">
                  <c:v>0</c:v>
                </c:pt>
                <c:pt idx="2">
                  <c:v>1</c:v>
                </c:pt>
                <c:pt idx="3">
                  <c:v>13</c:v>
                </c:pt>
                <c:pt idx="4">
                  <c:v>59</c:v>
                </c:pt>
                <c:pt idx="5">
                  <c:v>217</c:v>
                </c:pt>
                <c:pt idx="6">
                  <c:v>340</c:v>
                </c:pt>
                <c:pt idx="7">
                  <c:v>402</c:v>
                </c:pt>
                <c:pt idx="8">
                  <c:v>310</c:v>
                </c:pt>
                <c:pt idx="9">
                  <c:v>105</c:v>
                </c:pt>
                <c:pt idx="10">
                  <c:v>67</c:v>
                </c:pt>
                <c:pt idx="11">
                  <c:v>43</c:v>
                </c:pt>
                <c:pt idx="12">
                  <c:v>49</c:v>
                </c:pt>
                <c:pt idx="13">
                  <c:v>35</c:v>
                </c:pt>
                <c:pt idx="14">
                  <c:v>12</c:v>
                </c:pt>
                <c:pt idx="15">
                  <c:v>16</c:v>
                </c:pt>
                <c:pt idx="16">
                  <c:v>19</c:v>
                </c:pt>
                <c:pt idx="17">
                  <c:v>15</c:v>
                </c:pt>
                <c:pt idx="18">
                  <c:v>29</c:v>
                </c:pt>
                <c:pt idx="19">
                  <c:v>40</c:v>
                </c:pt>
                <c:pt idx="20">
                  <c:v>47</c:v>
                </c:pt>
                <c:pt idx="21">
                  <c:v>51</c:v>
                </c:pt>
                <c:pt idx="22">
                  <c:v>38</c:v>
                </c:pt>
                <c:pt idx="23">
                  <c:v>30</c:v>
                </c:pt>
                <c:pt idx="24">
                  <c:v>33</c:v>
                </c:pt>
                <c:pt idx="25">
                  <c:v>55</c:v>
                </c:pt>
                <c:pt idx="26">
                  <c:v>42</c:v>
                </c:pt>
                <c:pt idx="27">
                  <c:v>35</c:v>
                </c:pt>
                <c:pt idx="28">
                  <c:v>54</c:v>
                </c:pt>
                <c:pt idx="29">
                  <c:v>7</c:v>
                </c:pt>
              </c:numCache>
            </c:numRef>
          </c:val>
          <c:extLst>
            <c:ext xmlns:c16="http://schemas.microsoft.com/office/drawing/2014/chart" uri="{C3380CC4-5D6E-409C-BE32-E72D297353CC}">
              <c16:uniqueId val="{00000000-215E-409E-A612-B48E587B7DB8}"/>
            </c:ext>
          </c:extLst>
        </c:ser>
        <c:dLbls>
          <c:showLegendKey val="0"/>
          <c:showVal val="0"/>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MMWRByJURIS!$B$5</c:f>
              <c:strCache>
                <c:ptCount val="1"/>
                <c:pt idx="0">
                  <c:v>Hospitalization Count(n=197)</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MMWRByJURIS!$C$5:$AF$5</c:f>
              <c:numCache>
                <c:formatCode>General</c:formatCode>
                <c:ptCount val="30"/>
                <c:pt idx="0">
                  <c:v>0</c:v>
                </c:pt>
                <c:pt idx="1">
                  <c:v>0</c:v>
                </c:pt>
                <c:pt idx="2">
                  <c:v>0</c:v>
                </c:pt>
                <c:pt idx="3">
                  <c:v>2</c:v>
                </c:pt>
                <c:pt idx="4">
                  <c:v>8</c:v>
                </c:pt>
                <c:pt idx="5">
                  <c:v>33</c:v>
                </c:pt>
                <c:pt idx="6">
                  <c:v>48</c:v>
                </c:pt>
                <c:pt idx="7">
                  <c:v>33</c:v>
                </c:pt>
                <c:pt idx="8">
                  <c:v>21</c:v>
                </c:pt>
                <c:pt idx="9">
                  <c:v>9</c:v>
                </c:pt>
                <c:pt idx="10">
                  <c:v>8</c:v>
                </c:pt>
                <c:pt idx="11">
                  <c:v>5</c:v>
                </c:pt>
                <c:pt idx="12">
                  <c:v>3</c:v>
                </c:pt>
                <c:pt idx="13">
                  <c:v>3</c:v>
                </c:pt>
                <c:pt idx="14">
                  <c:v>0</c:v>
                </c:pt>
                <c:pt idx="15">
                  <c:v>1</c:v>
                </c:pt>
                <c:pt idx="16">
                  <c:v>1</c:v>
                </c:pt>
                <c:pt idx="17">
                  <c:v>4</c:v>
                </c:pt>
                <c:pt idx="18">
                  <c:v>1</c:v>
                </c:pt>
                <c:pt idx="19">
                  <c:v>1</c:v>
                </c:pt>
                <c:pt idx="20">
                  <c:v>2</c:v>
                </c:pt>
                <c:pt idx="21">
                  <c:v>4</c:v>
                </c:pt>
                <c:pt idx="22">
                  <c:v>2</c:v>
                </c:pt>
                <c:pt idx="23">
                  <c:v>1</c:v>
                </c:pt>
                <c:pt idx="24">
                  <c:v>1</c:v>
                </c:pt>
                <c:pt idx="25">
                  <c:v>2</c:v>
                </c:pt>
                <c:pt idx="26">
                  <c:v>1</c:v>
                </c:pt>
                <c:pt idx="27">
                  <c:v>2</c:v>
                </c:pt>
                <c:pt idx="28">
                  <c:v>1</c:v>
                </c:pt>
                <c:pt idx="29">
                  <c:v>0</c:v>
                </c:pt>
              </c:numCache>
            </c:numRef>
          </c:val>
          <c:extLst>
            <c:ext xmlns:c16="http://schemas.microsoft.com/office/drawing/2014/chart" uri="{C3380CC4-5D6E-409C-BE32-E72D297353CC}">
              <c16:uniqueId val="{00000001-215E-409E-A612-B48E587B7DB8}"/>
            </c:ext>
          </c:extLst>
        </c:ser>
        <c:ser>
          <c:idx val="2"/>
          <c:order val="2"/>
          <c:tx>
            <c:strRef>
              <c:f>MMWRByJURIS!$B$6</c:f>
              <c:strCache>
                <c:ptCount val="1"/>
                <c:pt idx="0">
                  <c:v>Death Count(n=60)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MMWRByJURIS!$C$6:$AF$6</c:f>
              <c:numCache>
                <c:formatCode>General</c:formatCode>
                <c:ptCount val="30"/>
                <c:pt idx="0">
                  <c:v>0</c:v>
                </c:pt>
                <c:pt idx="1">
                  <c:v>0</c:v>
                </c:pt>
                <c:pt idx="2">
                  <c:v>0</c:v>
                </c:pt>
                <c:pt idx="3">
                  <c:v>1</c:v>
                </c:pt>
                <c:pt idx="4">
                  <c:v>0</c:v>
                </c:pt>
                <c:pt idx="5">
                  <c:v>3</c:v>
                </c:pt>
                <c:pt idx="6">
                  <c:v>8</c:v>
                </c:pt>
                <c:pt idx="7">
                  <c:v>19</c:v>
                </c:pt>
                <c:pt idx="8">
                  <c:v>7</c:v>
                </c:pt>
                <c:pt idx="9">
                  <c:v>5</c:v>
                </c:pt>
                <c:pt idx="10">
                  <c:v>7</c:v>
                </c:pt>
                <c:pt idx="11">
                  <c:v>3</c:v>
                </c:pt>
                <c:pt idx="12">
                  <c:v>1</c:v>
                </c:pt>
                <c:pt idx="13">
                  <c:v>1</c:v>
                </c:pt>
                <c:pt idx="14">
                  <c:v>1</c:v>
                </c:pt>
                <c:pt idx="15">
                  <c:v>0</c:v>
                </c:pt>
                <c:pt idx="16">
                  <c:v>1</c:v>
                </c:pt>
                <c:pt idx="17">
                  <c:v>0</c:v>
                </c:pt>
                <c:pt idx="18">
                  <c:v>0</c:v>
                </c:pt>
                <c:pt idx="19">
                  <c:v>0</c:v>
                </c:pt>
                <c:pt idx="20">
                  <c:v>0</c:v>
                </c:pt>
                <c:pt idx="21">
                  <c:v>0</c:v>
                </c:pt>
                <c:pt idx="22">
                  <c:v>0</c:v>
                </c:pt>
                <c:pt idx="23">
                  <c:v>1</c:v>
                </c:pt>
                <c:pt idx="24">
                  <c:v>1</c:v>
                </c:pt>
                <c:pt idx="25">
                  <c:v>0</c:v>
                </c:pt>
                <c:pt idx="26">
                  <c:v>1</c:v>
                </c:pt>
                <c:pt idx="27">
                  <c:v>0</c:v>
                </c:pt>
                <c:pt idx="28">
                  <c:v>0</c:v>
                </c:pt>
                <c:pt idx="29">
                  <c:v>0</c:v>
                </c:pt>
              </c:numCache>
            </c:numRef>
          </c:val>
          <c:extLst>
            <c:ext xmlns:c16="http://schemas.microsoft.com/office/drawing/2014/chart" uri="{C3380CC4-5D6E-409C-BE32-E72D297353CC}">
              <c16:uniqueId val="{00000002-215E-409E-A612-B48E587B7DB8}"/>
            </c:ext>
          </c:extLst>
        </c:ser>
        <c:dLbls>
          <c:showLegendKey val="0"/>
          <c:showVal val="0"/>
          <c:showCatName val="0"/>
          <c:showSerName val="0"/>
          <c:showPercent val="0"/>
          <c:showBubbleSize val="0"/>
        </c:dLbls>
        <c:gapWidth val="100"/>
        <c:overlap val="-100"/>
        <c:axId val="607244328"/>
        <c:axId val="47097136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4709713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a:t>
                </a:r>
                <a:r>
                  <a:rPr lang="en-US" baseline="0"/>
                  <a:t> Count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44328"/>
        <c:crosses val="max"/>
        <c:crossBetween val="between"/>
      </c:valAx>
      <c:catAx>
        <c:axId val="607244328"/>
        <c:scaling>
          <c:orientation val="minMax"/>
        </c:scaling>
        <c:delete val="1"/>
        <c:axPos val="b"/>
        <c:numFmt formatCode="General" sourceLinked="1"/>
        <c:majorTickMark val="out"/>
        <c:minorTickMark val="none"/>
        <c:tickLblPos val="nextTo"/>
        <c:crossAx val="4709713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a:t>
            </a:r>
            <a:r>
              <a:rPr lang="en-US" sz="1200" b="1" i="0" u="none" strike="noStrike" baseline="0">
                <a:effectLst/>
              </a:rPr>
              <a:t>Lab Positive, </a:t>
            </a:r>
            <a:r>
              <a:rPr lang="en-US" sz="1200" b="1" i="0" baseline="0">
                <a:effectLst/>
              </a:rPr>
              <a:t>Hospitalization and Death Count by MMWR Week, Dakota County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MMWRByJURIS!$B$7</c:f>
              <c:strCache>
                <c:ptCount val="1"/>
                <c:pt idx="0">
                  <c:v>Lab Positive Count(n=2157)</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MMWRByJURIS!$C$7:$AF$7</c:f>
              <c:numCache>
                <c:formatCode>General</c:formatCode>
                <c:ptCount val="30"/>
                <c:pt idx="0">
                  <c:v>0</c:v>
                </c:pt>
                <c:pt idx="1">
                  <c:v>0</c:v>
                </c:pt>
                <c:pt idx="2">
                  <c:v>0</c:v>
                </c:pt>
                <c:pt idx="3">
                  <c:v>0</c:v>
                </c:pt>
                <c:pt idx="4">
                  <c:v>0</c:v>
                </c:pt>
                <c:pt idx="5">
                  <c:v>2</c:v>
                </c:pt>
                <c:pt idx="6">
                  <c:v>85</c:v>
                </c:pt>
                <c:pt idx="7">
                  <c:v>625</c:v>
                </c:pt>
                <c:pt idx="8">
                  <c:v>619</c:v>
                </c:pt>
                <c:pt idx="9">
                  <c:v>155</c:v>
                </c:pt>
                <c:pt idx="10">
                  <c:v>79</c:v>
                </c:pt>
                <c:pt idx="11">
                  <c:v>116</c:v>
                </c:pt>
                <c:pt idx="12">
                  <c:v>51</c:v>
                </c:pt>
                <c:pt idx="13">
                  <c:v>33</c:v>
                </c:pt>
                <c:pt idx="14">
                  <c:v>18</c:v>
                </c:pt>
                <c:pt idx="15">
                  <c:v>13</c:v>
                </c:pt>
                <c:pt idx="16">
                  <c:v>27</c:v>
                </c:pt>
                <c:pt idx="17">
                  <c:v>26</c:v>
                </c:pt>
                <c:pt idx="18">
                  <c:v>15</c:v>
                </c:pt>
                <c:pt idx="19">
                  <c:v>17</c:v>
                </c:pt>
                <c:pt idx="20">
                  <c:v>17</c:v>
                </c:pt>
                <c:pt idx="21">
                  <c:v>12</c:v>
                </c:pt>
                <c:pt idx="22">
                  <c:v>25</c:v>
                </c:pt>
                <c:pt idx="23">
                  <c:v>17</c:v>
                </c:pt>
                <c:pt idx="24">
                  <c:v>21</c:v>
                </c:pt>
                <c:pt idx="25">
                  <c:v>45</c:v>
                </c:pt>
                <c:pt idx="26">
                  <c:v>48</c:v>
                </c:pt>
                <c:pt idx="27">
                  <c:v>39</c:v>
                </c:pt>
                <c:pt idx="28">
                  <c:v>50</c:v>
                </c:pt>
                <c:pt idx="29">
                  <c:v>2</c:v>
                </c:pt>
              </c:numCache>
            </c:numRef>
          </c:val>
          <c:extLst>
            <c:ext xmlns:c16="http://schemas.microsoft.com/office/drawing/2014/chart" uri="{C3380CC4-5D6E-409C-BE32-E72D297353CC}">
              <c16:uniqueId val="{00000000-0B06-422F-AD98-08D7CE93AA6F}"/>
            </c:ext>
          </c:extLst>
        </c:ser>
        <c:dLbls>
          <c:showLegendKey val="0"/>
          <c:showVal val="0"/>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MMWRByJURIS!$B$8</c:f>
              <c:strCache>
                <c:ptCount val="1"/>
                <c:pt idx="0">
                  <c:v>Hospitalization Count (n=105)</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MMWRByJURIS!$C$8:$AF$8</c:f>
              <c:numCache>
                <c:formatCode>General</c:formatCode>
                <c:ptCount val="30"/>
                <c:pt idx="0">
                  <c:v>0</c:v>
                </c:pt>
                <c:pt idx="1">
                  <c:v>0</c:v>
                </c:pt>
                <c:pt idx="2">
                  <c:v>0</c:v>
                </c:pt>
                <c:pt idx="3">
                  <c:v>0</c:v>
                </c:pt>
                <c:pt idx="4">
                  <c:v>0</c:v>
                </c:pt>
                <c:pt idx="5">
                  <c:v>0</c:v>
                </c:pt>
                <c:pt idx="6">
                  <c:v>2</c:v>
                </c:pt>
                <c:pt idx="7">
                  <c:v>8</c:v>
                </c:pt>
                <c:pt idx="8">
                  <c:v>30</c:v>
                </c:pt>
                <c:pt idx="9">
                  <c:v>18</c:v>
                </c:pt>
                <c:pt idx="10">
                  <c:v>3</c:v>
                </c:pt>
                <c:pt idx="11">
                  <c:v>14</c:v>
                </c:pt>
                <c:pt idx="12">
                  <c:v>11</c:v>
                </c:pt>
                <c:pt idx="13">
                  <c:v>1</c:v>
                </c:pt>
                <c:pt idx="14">
                  <c:v>2</c:v>
                </c:pt>
                <c:pt idx="15">
                  <c:v>0</c:v>
                </c:pt>
                <c:pt idx="16">
                  <c:v>1</c:v>
                </c:pt>
                <c:pt idx="17">
                  <c:v>0</c:v>
                </c:pt>
                <c:pt idx="18">
                  <c:v>3</c:v>
                </c:pt>
                <c:pt idx="19">
                  <c:v>1</c:v>
                </c:pt>
                <c:pt idx="20">
                  <c:v>1</c:v>
                </c:pt>
                <c:pt idx="21">
                  <c:v>2</c:v>
                </c:pt>
                <c:pt idx="22">
                  <c:v>3</c:v>
                </c:pt>
                <c:pt idx="23">
                  <c:v>1</c:v>
                </c:pt>
                <c:pt idx="24">
                  <c:v>1</c:v>
                </c:pt>
                <c:pt idx="25">
                  <c:v>1</c:v>
                </c:pt>
                <c:pt idx="26">
                  <c:v>0</c:v>
                </c:pt>
                <c:pt idx="27">
                  <c:v>2</c:v>
                </c:pt>
                <c:pt idx="28">
                  <c:v>0</c:v>
                </c:pt>
                <c:pt idx="29">
                  <c:v>0</c:v>
                </c:pt>
              </c:numCache>
            </c:numRef>
          </c:val>
          <c:extLst>
            <c:ext xmlns:c16="http://schemas.microsoft.com/office/drawing/2014/chart" uri="{C3380CC4-5D6E-409C-BE32-E72D297353CC}">
              <c16:uniqueId val="{00000001-0B06-422F-AD98-08D7CE93AA6F}"/>
            </c:ext>
          </c:extLst>
        </c:ser>
        <c:ser>
          <c:idx val="2"/>
          <c:order val="2"/>
          <c:tx>
            <c:strRef>
              <c:f>MMWRByJURIS!$B$9</c:f>
              <c:strCache>
                <c:ptCount val="1"/>
                <c:pt idx="0">
                  <c:v>Death Count(n=43)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MMWRByJURIS!$C$9:$AF$9</c:f>
              <c:numCache>
                <c:formatCode>General</c:formatCode>
                <c:ptCount val="30"/>
                <c:pt idx="0">
                  <c:v>0</c:v>
                </c:pt>
                <c:pt idx="1">
                  <c:v>0</c:v>
                </c:pt>
                <c:pt idx="2">
                  <c:v>0</c:v>
                </c:pt>
                <c:pt idx="3">
                  <c:v>0</c:v>
                </c:pt>
                <c:pt idx="4">
                  <c:v>0</c:v>
                </c:pt>
                <c:pt idx="5">
                  <c:v>0</c:v>
                </c:pt>
                <c:pt idx="6">
                  <c:v>0</c:v>
                </c:pt>
                <c:pt idx="7">
                  <c:v>1</c:v>
                </c:pt>
                <c:pt idx="8">
                  <c:v>2</c:v>
                </c:pt>
                <c:pt idx="9">
                  <c:v>5</c:v>
                </c:pt>
                <c:pt idx="10">
                  <c:v>6</c:v>
                </c:pt>
                <c:pt idx="11">
                  <c:v>4</c:v>
                </c:pt>
                <c:pt idx="12">
                  <c:v>8</c:v>
                </c:pt>
                <c:pt idx="13">
                  <c:v>4</c:v>
                </c:pt>
                <c:pt idx="14">
                  <c:v>4</c:v>
                </c:pt>
                <c:pt idx="15">
                  <c:v>1</c:v>
                </c:pt>
                <c:pt idx="16">
                  <c:v>2</c:v>
                </c:pt>
                <c:pt idx="17">
                  <c:v>2</c:v>
                </c:pt>
                <c:pt idx="18">
                  <c:v>1</c:v>
                </c:pt>
                <c:pt idx="19">
                  <c:v>1</c:v>
                </c:pt>
                <c:pt idx="20">
                  <c:v>0</c:v>
                </c:pt>
                <c:pt idx="21">
                  <c:v>1</c:v>
                </c:pt>
                <c:pt idx="22">
                  <c:v>0</c:v>
                </c:pt>
                <c:pt idx="23">
                  <c:v>1</c:v>
                </c:pt>
                <c:pt idx="24">
                  <c:v>0</c:v>
                </c:pt>
                <c:pt idx="25">
                  <c:v>0</c:v>
                </c:pt>
                <c:pt idx="26">
                  <c:v>0</c:v>
                </c:pt>
                <c:pt idx="27">
                  <c:v>0</c:v>
                </c:pt>
                <c:pt idx="28">
                  <c:v>0</c:v>
                </c:pt>
                <c:pt idx="29">
                  <c:v>0</c:v>
                </c:pt>
              </c:numCache>
            </c:numRef>
          </c:val>
          <c:extLst>
            <c:ext xmlns:c16="http://schemas.microsoft.com/office/drawing/2014/chart" uri="{C3380CC4-5D6E-409C-BE32-E72D297353CC}">
              <c16:uniqueId val="{00000002-0B06-422F-AD98-08D7CE93AA6F}"/>
            </c:ext>
          </c:extLst>
        </c:ser>
        <c:dLbls>
          <c:showLegendKey val="0"/>
          <c:showVal val="0"/>
          <c:showCatName val="0"/>
          <c:showSerName val="0"/>
          <c:showPercent val="0"/>
          <c:showBubbleSize val="0"/>
        </c:dLbls>
        <c:gapWidth val="100"/>
        <c:overlap val="-100"/>
        <c:axId val="607209888"/>
        <c:axId val="607207264"/>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072072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09888"/>
        <c:crosses val="max"/>
        <c:crossBetween val="between"/>
      </c:valAx>
      <c:catAx>
        <c:axId val="607209888"/>
        <c:scaling>
          <c:orientation val="minMax"/>
        </c:scaling>
        <c:delete val="1"/>
        <c:axPos val="b"/>
        <c:numFmt formatCode="General" sourceLinked="1"/>
        <c:majorTickMark val="out"/>
        <c:minorTickMark val="none"/>
        <c:tickLblPos val="nextTo"/>
        <c:crossAx val="6072072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a:t>
            </a:r>
            <a:r>
              <a:rPr lang="en-US" sz="1200" b="1" i="0" u="none" strike="noStrike" baseline="0">
                <a:effectLst/>
              </a:rPr>
              <a:t>Lab Positive, </a:t>
            </a:r>
            <a:r>
              <a:rPr lang="en-US" sz="1200" b="1" i="0" baseline="0">
                <a:effectLst/>
              </a:rPr>
              <a:t>Hospitalization and Death Count by MMWR Week, Douglas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MMWRByJURIS!$B$10</c:f>
              <c:strCache>
                <c:ptCount val="1"/>
                <c:pt idx="0">
                  <c:v>Lab Positive Count(n=15338)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MMWRByJURIS!$C$10:$AF$10</c:f>
              <c:numCache>
                <c:formatCode>General</c:formatCode>
                <c:ptCount val="30"/>
                <c:pt idx="0">
                  <c:v>4</c:v>
                </c:pt>
                <c:pt idx="1">
                  <c:v>14</c:v>
                </c:pt>
                <c:pt idx="2">
                  <c:v>21</c:v>
                </c:pt>
                <c:pt idx="3">
                  <c:v>52</c:v>
                </c:pt>
                <c:pt idx="4">
                  <c:v>79</c:v>
                </c:pt>
                <c:pt idx="5">
                  <c:v>81</c:v>
                </c:pt>
                <c:pt idx="6">
                  <c:v>47</c:v>
                </c:pt>
                <c:pt idx="7">
                  <c:v>204</c:v>
                </c:pt>
                <c:pt idx="8">
                  <c:v>539</c:v>
                </c:pt>
                <c:pt idx="9">
                  <c:v>715</c:v>
                </c:pt>
                <c:pt idx="10">
                  <c:v>893</c:v>
                </c:pt>
                <c:pt idx="11">
                  <c:v>1010</c:v>
                </c:pt>
                <c:pt idx="12">
                  <c:v>969</c:v>
                </c:pt>
                <c:pt idx="13">
                  <c:v>636</c:v>
                </c:pt>
                <c:pt idx="14">
                  <c:v>655</c:v>
                </c:pt>
                <c:pt idx="15">
                  <c:v>596</c:v>
                </c:pt>
                <c:pt idx="16">
                  <c:v>637</c:v>
                </c:pt>
                <c:pt idx="17">
                  <c:v>537</c:v>
                </c:pt>
                <c:pt idx="18">
                  <c:v>612</c:v>
                </c:pt>
                <c:pt idx="19">
                  <c:v>737</c:v>
                </c:pt>
                <c:pt idx="20">
                  <c:v>856</c:v>
                </c:pt>
                <c:pt idx="21">
                  <c:v>922</c:v>
                </c:pt>
                <c:pt idx="22">
                  <c:v>786</c:v>
                </c:pt>
                <c:pt idx="23">
                  <c:v>666</c:v>
                </c:pt>
                <c:pt idx="24">
                  <c:v>660</c:v>
                </c:pt>
                <c:pt idx="25">
                  <c:v>672</c:v>
                </c:pt>
                <c:pt idx="26">
                  <c:v>553</c:v>
                </c:pt>
                <c:pt idx="27">
                  <c:v>494</c:v>
                </c:pt>
                <c:pt idx="28">
                  <c:v>681</c:v>
                </c:pt>
                <c:pt idx="29">
                  <c:v>10</c:v>
                </c:pt>
              </c:numCache>
            </c:numRef>
          </c:val>
          <c:extLst>
            <c:ext xmlns:c16="http://schemas.microsoft.com/office/drawing/2014/chart" uri="{C3380CC4-5D6E-409C-BE32-E72D297353CC}">
              <c16:uniqueId val="{00000000-8719-4FA1-B758-64F264EC306B}"/>
            </c:ext>
          </c:extLst>
        </c:ser>
        <c:dLbls>
          <c:showLegendKey val="0"/>
          <c:showVal val="0"/>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MMWRByJURIS!$B$11</c:f>
              <c:strCache>
                <c:ptCount val="1"/>
                <c:pt idx="0">
                  <c:v>Hospitalization Count(n=880)</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MMWRByJURIS!$C$11:$AF$11</c:f>
              <c:numCache>
                <c:formatCode>General</c:formatCode>
                <c:ptCount val="30"/>
                <c:pt idx="0">
                  <c:v>1</c:v>
                </c:pt>
                <c:pt idx="1">
                  <c:v>0</c:v>
                </c:pt>
                <c:pt idx="2">
                  <c:v>5</c:v>
                </c:pt>
                <c:pt idx="3">
                  <c:v>6</c:v>
                </c:pt>
                <c:pt idx="4">
                  <c:v>14</c:v>
                </c:pt>
                <c:pt idx="5">
                  <c:v>18</c:v>
                </c:pt>
                <c:pt idx="6">
                  <c:v>8</c:v>
                </c:pt>
                <c:pt idx="7">
                  <c:v>13</c:v>
                </c:pt>
                <c:pt idx="8">
                  <c:v>37</c:v>
                </c:pt>
                <c:pt idx="9">
                  <c:v>55</c:v>
                </c:pt>
                <c:pt idx="10">
                  <c:v>65</c:v>
                </c:pt>
                <c:pt idx="11">
                  <c:v>70</c:v>
                </c:pt>
                <c:pt idx="12">
                  <c:v>50</c:v>
                </c:pt>
                <c:pt idx="13">
                  <c:v>50</c:v>
                </c:pt>
                <c:pt idx="14">
                  <c:v>67</c:v>
                </c:pt>
                <c:pt idx="15">
                  <c:v>41</c:v>
                </c:pt>
                <c:pt idx="16">
                  <c:v>34</c:v>
                </c:pt>
                <c:pt idx="17">
                  <c:v>37</c:v>
                </c:pt>
                <c:pt idx="18">
                  <c:v>29</c:v>
                </c:pt>
                <c:pt idx="19">
                  <c:v>40</c:v>
                </c:pt>
                <c:pt idx="20">
                  <c:v>36</c:v>
                </c:pt>
                <c:pt idx="21">
                  <c:v>52</c:v>
                </c:pt>
                <c:pt idx="22">
                  <c:v>46</c:v>
                </c:pt>
                <c:pt idx="23">
                  <c:v>30</c:v>
                </c:pt>
                <c:pt idx="24">
                  <c:v>25</c:v>
                </c:pt>
                <c:pt idx="25">
                  <c:v>21</c:v>
                </c:pt>
                <c:pt idx="26">
                  <c:v>19</c:v>
                </c:pt>
                <c:pt idx="27">
                  <c:v>5</c:v>
                </c:pt>
                <c:pt idx="28">
                  <c:v>6</c:v>
                </c:pt>
                <c:pt idx="29">
                  <c:v>0</c:v>
                </c:pt>
              </c:numCache>
            </c:numRef>
          </c:val>
          <c:extLst>
            <c:ext xmlns:c16="http://schemas.microsoft.com/office/drawing/2014/chart" uri="{C3380CC4-5D6E-409C-BE32-E72D297353CC}">
              <c16:uniqueId val="{00000001-8719-4FA1-B758-64F264EC306B}"/>
            </c:ext>
          </c:extLst>
        </c:ser>
        <c:ser>
          <c:idx val="2"/>
          <c:order val="2"/>
          <c:tx>
            <c:strRef>
              <c:f>MMWRByJURIS!$B$12</c:f>
              <c:strCache>
                <c:ptCount val="1"/>
                <c:pt idx="0">
                  <c:v>Death Count(n=183)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MMWRByJURIS!$C$12:$AF$12</c:f>
              <c:numCache>
                <c:formatCode>General</c:formatCode>
                <c:ptCount val="30"/>
                <c:pt idx="0">
                  <c:v>0</c:v>
                </c:pt>
                <c:pt idx="1">
                  <c:v>0</c:v>
                </c:pt>
                <c:pt idx="2">
                  <c:v>0</c:v>
                </c:pt>
                <c:pt idx="3">
                  <c:v>1</c:v>
                </c:pt>
                <c:pt idx="4">
                  <c:v>2</c:v>
                </c:pt>
                <c:pt idx="5">
                  <c:v>4</c:v>
                </c:pt>
                <c:pt idx="6">
                  <c:v>5</c:v>
                </c:pt>
                <c:pt idx="7">
                  <c:v>4</c:v>
                </c:pt>
                <c:pt idx="8">
                  <c:v>2</c:v>
                </c:pt>
                <c:pt idx="9">
                  <c:v>5</c:v>
                </c:pt>
                <c:pt idx="10">
                  <c:v>9</c:v>
                </c:pt>
                <c:pt idx="11">
                  <c:v>18</c:v>
                </c:pt>
                <c:pt idx="12">
                  <c:v>12</c:v>
                </c:pt>
                <c:pt idx="13">
                  <c:v>11</c:v>
                </c:pt>
                <c:pt idx="14">
                  <c:v>12</c:v>
                </c:pt>
                <c:pt idx="15">
                  <c:v>16</c:v>
                </c:pt>
                <c:pt idx="16">
                  <c:v>10</c:v>
                </c:pt>
                <c:pt idx="17">
                  <c:v>6</c:v>
                </c:pt>
                <c:pt idx="18">
                  <c:v>10</c:v>
                </c:pt>
                <c:pt idx="19">
                  <c:v>5</c:v>
                </c:pt>
                <c:pt idx="20">
                  <c:v>7</c:v>
                </c:pt>
                <c:pt idx="21">
                  <c:v>4</c:v>
                </c:pt>
                <c:pt idx="22">
                  <c:v>7</c:v>
                </c:pt>
                <c:pt idx="23">
                  <c:v>11</c:v>
                </c:pt>
                <c:pt idx="24">
                  <c:v>9</c:v>
                </c:pt>
                <c:pt idx="25">
                  <c:v>4</c:v>
                </c:pt>
                <c:pt idx="26">
                  <c:v>7</c:v>
                </c:pt>
                <c:pt idx="27">
                  <c:v>2</c:v>
                </c:pt>
                <c:pt idx="28">
                  <c:v>0</c:v>
                </c:pt>
                <c:pt idx="29">
                  <c:v>0</c:v>
                </c:pt>
              </c:numCache>
            </c:numRef>
          </c:val>
          <c:extLst>
            <c:ext xmlns:c16="http://schemas.microsoft.com/office/drawing/2014/chart" uri="{C3380CC4-5D6E-409C-BE32-E72D297353CC}">
              <c16:uniqueId val="{00000002-8719-4FA1-B758-64F264EC306B}"/>
            </c:ext>
          </c:extLst>
        </c:ser>
        <c:dLbls>
          <c:showLegendKey val="0"/>
          <c:showVal val="0"/>
          <c:showCatName val="0"/>
          <c:showSerName val="0"/>
          <c:showPercent val="0"/>
          <c:showBubbleSize val="0"/>
        </c:dLbls>
        <c:gapWidth val="100"/>
        <c:overlap val="-100"/>
        <c:axId val="618893024"/>
        <c:axId val="618896304"/>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188963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a:t>
                </a:r>
                <a:r>
                  <a:rPr lang="en-US" baseline="0"/>
                  <a:t> and Death Count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893024"/>
        <c:crosses val="max"/>
        <c:crossBetween val="between"/>
      </c:valAx>
      <c:catAx>
        <c:axId val="618893024"/>
        <c:scaling>
          <c:orientation val="minMax"/>
        </c:scaling>
        <c:delete val="1"/>
        <c:axPos val="b"/>
        <c:numFmt formatCode="General" sourceLinked="1"/>
        <c:majorTickMark val="out"/>
        <c:minorTickMark val="none"/>
        <c:tickLblPos val="nextTo"/>
        <c:crossAx val="6188963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a:t>
            </a:r>
            <a:r>
              <a:rPr lang="en-US" sz="1200" b="1" i="0" u="none" strike="noStrike" baseline="0">
                <a:effectLst/>
              </a:rPr>
              <a:t>Lab Positive, </a:t>
            </a:r>
            <a:r>
              <a:rPr lang="en-US" sz="1200" b="1" i="0" baseline="0">
                <a:effectLst/>
              </a:rPr>
              <a:t>Hospitalization and Death Count by MMWR Week, East Central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MMWRByJURIS!$B$13</c:f>
              <c:strCache>
                <c:ptCount val="1"/>
                <c:pt idx="0">
                  <c:v>Lab Positive Count(n=1879)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MMWRByJURIS!$C$13:$AF$13</c:f>
              <c:numCache>
                <c:formatCode>General</c:formatCode>
                <c:ptCount val="30"/>
                <c:pt idx="0">
                  <c:v>0</c:v>
                </c:pt>
                <c:pt idx="1">
                  <c:v>0</c:v>
                </c:pt>
                <c:pt idx="2">
                  <c:v>0</c:v>
                </c:pt>
                <c:pt idx="3">
                  <c:v>2</c:v>
                </c:pt>
                <c:pt idx="4">
                  <c:v>6</c:v>
                </c:pt>
                <c:pt idx="5">
                  <c:v>2</c:v>
                </c:pt>
                <c:pt idx="6">
                  <c:v>4</c:v>
                </c:pt>
                <c:pt idx="7">
                  <c:v>69</c:v>
                </c:pt>
                <c:pt idx="8">
                  <c:v>423</c:v>
                </c:pt>
                <c:pt idx="9">
                  <c:v>356</c:v>
                </c:pt>
                <c:pt idx="10">
                  <c:v>193</c:v>
                </c:pt>
                <c:pt idx="11">
                  <c:v>122</c:v>
                </c:pt>
                <c:pt idx="12">
                  <c:v>75</c:v>
                </c:pt>
                <c:pt idx="13">
                  <c:v>36</c:v>
                </c:pt>
                <c:pt idx="14">
                  <c:v>25</c:v>
                </c:pt>
                <c:pt idx="15">
                  <c:v>15</c:v>
                </c:pt>
                <c:pt idx="16">
                  <c:v>16</c:v>
                </c:pt>
                <c:pt idx="17">
                  <c:v>13</c:v>
                </c:pt>
                <c:pt idx="18">
                  <c:v>37</c:v>
                </c:pt>
                <c:pt idx="19">
                  <c:v>26</c:v>
                </c:pt>
                <c:pt idx="20">
                  <c:v>31</c:v>
                </c:pt>
                <c:pt idx="21">
                  <c:v>35</c:v>
                </c:pt>
                <c:pt idx="22">
                  <c:v>35</c:v>
                </c:pt>
                <c:pt idx="23">
                  <c:v>36</c:v>
                </c:pt>
                <c:pt idx="24">
                  <c:v>24</c:v>
                </c:pt>
                <c:pt idx="25">
                  <c:v>58</c:v>
                </c:pt>
                <c:pt idx="26">
                  <c:v>76</c:v>
                </c:pt>
                <c:pt idx="27">
                  <c:v>57</c:v>
                </c:pt>
                <c:pt idx="28">
                  <c:v>106</c:v>
                </c:pt>
                <c:pt idx="29">
                  <c:v>1</c:v>
                </c:pt>
              </c:numCache>
            </c:numRef>
          </c:val>
          <c:extLst>
            <c:ext xmlns:c16="http://schemas.microsoft.com/office/drawing/2014/chart" uri="{C3380CC4-5D6E-409C-BE32-E72D297353CC}">
              <c16:uniqueId val="{00000000-CF86-4C9B-8C50-8A8C5847E037}"/>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MMWRByJURIS!$B$14</c:f>
              <c:strCache>
                <c:ptCount val="1"/>
                <c:pt idx="0">
                  <c:v>Hospitalization Count(n=68)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MMWRByJURIS!$C$14:$AF$14</c:f>
              <c:numCache>
                <c:formatCode>General</c:formatCode>
                <c:ptCount val="30"/>
                <c:pt idx="0">
                  <c:v>0</c:v>
                </c:pt>
                <c:pt idx="1">
                  <c:v>0</c:v>
                </c:pt>
                <c:pt idx="2">
                  <c:v>0</c:v>
                </c:pt>
                <c:pt idx="3">
                  <c:v>0</c:v>
                </c:pt>
                <c:pt idx="4">
                  <c:v>0</c:v>
                </c:pt>
                <c:pt idx="5">
                  <c:v>0</c:v>
                </c:pt>
                <c:pt idx="6">
                  <c:v>0</c:v>
                </c:pt>
                <c:pt idx="7">
                  <c:v>1</c:v>
                </c:pt>
                <c:pt idx="8">
                  <c:v>2</c:v>
                </c:pt>
                <c:pt idx="9">
                  <c:v>11</c:v>
                </c:pt>
                <c:pt idx="10">
                  <c:v>9</c:v>
                </c:pt>
                <c:pt idx="11">
                  <c:v>6</c:v>
                </c:pt>
                <c:pt idx="12">
                  <c:v>5</c:v>
                </c:pt>
                <c:pt idx="13">
                  <c:v>5</c:v>
                </c:pt>
                <c:pt idx="14">
                  <c:v>2</c:v>
                </c:pt>
                <c:pt idx="15">
                  <c:v>0</c:v>
                </c:pt>
                <c:pt idx="16">
                  <c:v>1</c:v>
                </c:pt>
                <c:pt idx="17">
                  <c:v>0</c:v>
                </c:pt>
                <c:pt idx="18">
                  <c:v>0</c:v>
                </c:pt>
                <c:pt idx="19">
                  <c:v>1</c:v>
                </c:pt>
                <c:pt idx="20">
                  <c:v>1</c:v>
                </c:pt>
                <c:pt idx="21">
                  <c:v>3</c:v>
                </c:pt>
                <c:pt idx="22">
                  <c:v>2</c:v>
                </c:pt>
                <c:pt idx="23">
                  <c:v>0</c:v>
                </c:pt>
                <c:pt idx="24">
                  <c:v>2</c:v>
                </c:pt>
                <c:pt idx="25">
                  <c:v>0</c:v>
                </c:pt>
                <c:pt idx="26">
                  <c:v>8</c:v>
                </c:pt>
                <c:pt idx="27">
                  <c:v>5</c:v>
                </c:pt>
                <c:pt idx="28">
                  <c:v>4</c:v>
                </c:pt>
                <c:pt idx="29">
                  <c:v>0</c:v>
                </c:pt>
              </c:numCache>
            </c:numRef>
          </c:val>
          <c:extLst>
            <c:ext xmlns:c16="http://schemas.microsoft.com/office/drawing/2014/chart" uri="{C3380CC4-5D6E-409C-BE32-E72D297353CC}">
              <c16:uniqueId val="{00000001-CF86-4C9B-8C50-8A8C5847E037}"/>
            </c:ext>
          </c:extLst>
        </c:ser>
        <c:ser>
          <c:idx val="2"/>
          <c:order val="2"/>
          <c:tx>
            <c:strRef>
              <c:f>MMWRByJURIS!$B$15</c:f>
              <c:strCache>
                <c:ptCount val="1"/>
                <c:pt idx="0">
                  <c:v>Death Count(n=8)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MMWRByJURIS!$C$15:$AF$15</c:f>
              <c:numCache>
                <c:formatCode>General</c:formatCode>
                <c:ptCount val="30"/>
                <c:pt idx="0">
                  <c:v>0</c:v>
                </c:pt>
                <c:pt idx="1">
                  <c:v>0</c:v>
                </c:pt>
                <c:pt idx="2">
                  <c:v>0</c:v>
                </c:pt>
                <c:pt idx="3">
                  <c:v>0</c:v>
                </c:pt>
                <c:pt idx="4">
                  <c:v>0</c:v>
                </c:pt>
                <c:pt idx="5">
                  <c:v>0</c:v>
                </c:pt>
                <c:pt idx="6">
                  <c:v>0</c:v>
                </c:pt>
                <c:pt idx="7">
                  <c:v>0</c:v>
                </c:pt>
                <c:pt idx="8">
                  <c:v>0</c:v>
                </c:pt>
                <c:pt idx="9">
                  <c:v>1</c:v>
                </c:pt>
                <c:pt idx="10">
                  <c:v>1</c:v>
                </c:pt>
                <c:pt idx="11">
                  <c:v>2</c:v>
                </c:pt>
                <c:pt idx="12">
                  <c:v>2</c:v>
                </c:pt>
                <c:pt idx="13">
                  <c:v>0</c:v>
                </c:pt>
                <c:pt idx="14">
                  <c:v>0</c:v>
                </c:pt>
                <c:pt idx="15">
                  <c:v>0</c:v>
                </c:pt>
                <c:pt idx="16">
                  <c:v>1</c:v>
                </c:pt>
                <c:pt idx="17">
                  <c:v>0</c:v>
                </c:pt>
                <c:pt idx="18">
                  <c:v>0</c:v>
                </c:pt>
                <c:pt idx="19">
                  <c:v>0</c:v>
                </c:pt>
                <c:pt idx="20">
                  <c:v>0</c:v>
                </c:pt>
                <c:pt idx="21">
                  <c:v>0</c:v>
                </c:pt>
                <c:pt idx="22">
                  <c:v>0</c:v>
                </c:pt>
                <c:pt idx="23">
                  <c:v>0</c:v>
                </c:pt>
                <c:pt idx="24">
                  <c:v>1</c:v>
                </c:pt>
                <c:pt idx="25">
                  <c:v>0</c:v>
                </c:pt>
                <c:pt idx="26">
                  <c:v>0</c:v>
                </c:pt>
                <c:pt idx="27">
                  <c:v>0</c:v>
                </c:pt>
                <c:pt idx="28">
                  <c:v>0</c:v>
                </c:pt>
                <c:pt idx="29">
                  <c:v>0</c:v>
                </c:pt>
              </c:numCache>
            </c:numRef>
          </c:val>
          <c:extLst>
            <c:ext xmlns:c16="http://schemas.microsoft.com/office/drawing/2014/chart" uri="{C3380CC4-5D6E-409C-BE32-E72D297353CC}">
              <c16:uniqueId val="{00000002-CF86-4C9B-8C50-8A8C5847E037}"/>
            </c:ext>
          </c:extLst>
        </c:ser>
        <c:dLbls>
          <c:showLegendKey val="0"/>
          <c:showVal val="0"/>
          <c:showCatName val="0"/>
          <c:showSerName val="0"/>
          <c:showPercent val="0"/>
          <c:showBubbleSize val="0"/>
        </c:dLbls>
        <c:gapWidth val="100"/>
        <c:overlap val="-100"/>
        <c:axId val="618904832"/>
        <c:axId val="61891204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a:t>
                </a:r>
                <a:r>
                  <a:rPr lang="en-US" baseline="0"/>
                  <a:t> Week</a:t>
                </a:r>
              </a:p>
              <a:p>
                <a:pPr>
                  <a:defRPr/>
                </a:pPr>
                <a:r>
                  <a:rPr lang="en-US" baseline="0"/>
                  <a:t>Date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189120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904832"/>
        <c:crosses val="max"/>
        <c:crossBetween val="between"/>
      </c:valAx>
      <c:catAx>
        <c:axId val="618904832"/>
        <c:scaling>
          <c:orientation val="minMax"/>
        </c:scaling>
        <c:delete val="1"/>
        <c:axPos val="b"/>
        <c:numFmt formatCode="General" sourceLinked="1"/>
        <c:majorTickMark val="out"/>
        <c:minorTickMark val="none"/>
        <c:tickLblPos val="nextTo"/>
        <c:crossAx val="6189120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a:t>
            </a:r>
            <a:r>
              <a:rPr lang="en-US" sz="1200" b="1" i="0" u="none" strike="noStrike" baseline="0">
                <a:effectLst/>
              </a:rPr>
              <a:t>Lab Positive, </a:t>
            </a:r>
            <a:r>
              <a:rPr lang="en-US" sz="1200" b="1" i="0" baseline="0">
                <a:effectLst/>
              </a:rPr>
              <a:t>Hospitalization and Death Count by MMWR Week, Elkhorn Logan Valley Public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MMWRByJURIS!$B$16</c:f>
              <c:strCache>
                <c:ptCount val="1"/>
                <c:pt idx="0">
                  <c:v>Lab Positive Count(n=1040)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MMWRByJURIS!$C$16:$AF$16</c:f>
              <c:numCache>
                <c:formatCode>General</c:formatCode>
                <c:ptCount val="30"/>
                <c:pt idx="0">
                  <c:v>0</c:v>
                </c:pt>
                <c:pt idx="1">
                  <c:v>0</c:v>
                </c:pt>
                <c:pt idx="2">
                  <c:v>1</c:v>
                </c:pt>
                <c:pt idx="3">
                  <c:v>2</c:v>
                </c:pt>
                <c:pt idx="4">
                  <c:v>5</c:v>
                </c:pt>
                <c:pt idx="5">
                  <c:v>2</c:v>
                </c:pt>
                <c:pt idx="6">
                  <c:v>21</c:v>
                </c:pt>
                <c:pt idx="7">
                  <c:v>94</c:v>
                </c:pt>
                <c:pt idx="8">
                  <c:v>120</c:v>
                </c:pt>
                <c:pt idx="9">
                  <c:v>50</c:v>
                </c:pt>
                <c:pt idx="10">
                  <c:v>32</c:v>
                </c:pt>
                <c:pt idx="11">
                  <c:v>49</c:v>
                </c:pt>
                <c:pt idx="12">
                  <c:v>13</c:v>
                </c:pt>
                <c:pt idx="13">
                  <c:v>10</c:v>
                </c:pt>
                <c:pt idx="14">
                  <c:v>15</c:v>
                </c:pt>
                <c:pt idx="15">
                  <c:v>12</c:v>
                </c:pt>
                <c:pt idx="16">
                  <c:v>17</c:v>
                </c:pt>
                <c:pt idx="17">
                  <c:v>18</c:v>
                </c:pt>
                <c:pt idx="18">
                  <c:v>14</c:v>
                </c:pt>
                <c:pt idx="19">
                  <c:v>13</c:v>
                </c:pt>
                <c:pt idx="20">
                  <c:v>25</c:v>
                </c:pt>
                <c:pt idx="21">
                  <c:v>47</c:v>
                </c:pt>
                <c:pt idx="22">
                  <c:v>73</c:v>
                </c:pt>
                <c:pt idx="23">
                  <c:v>66</c:v>
                </c:pt>
                <c:pt idx="24">
                  <c:v>42</c:v>
                </c:pt>
                <c:pt idx="25">
                  <c:v>75</c:v>
                </c:pt>
                <c:pt idx="26">
                  <c:v>85</c:v>
                </c:pt>
                <c:pt idx="27">
                  <c:v>62</c:v>
                </c:pt>
                <c:pt idx="28">
                  <c:v>73</c:v>
                </c:pt>
                <c:pt idx="29">
                  <c:v>4</c:v>
                </c:pt>
              </c:numCache>
            </c:numRef>
          </c:val>
          <c:extLst>
            <c:ext xmlns:c16="http://schemas.microsoft.com/office/drawing/2014/chart" uri="{C3380CC4-5D6E-409C-BE32-E72D297353CC}">
              <c16:uniqueId val="{00000000-F34E-443D-9F81-40978AA6C8E1}"/>
            </c:ext>
          </c:extLst>
        </c:ser>
        <c:ser>
          <c:idx val="1"/>
          <c:order val="1"/>
          <c:tx>
            <c:strRef>
              <c:f>MMWRByJURIS!$B$17</c:f>
              <c:strCache>
                <c:ptCount val="1"/>
                <c:pt idx="0">
                  <c:v>Hospitalization Count(n=56)</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MMWRByJURIS!$C$17:$AF$17</c:f>
              <c:numCache>
                <c:formatCode>General</c:formatCode>
                <c:ptCount val="30"/>
                <c:pt idx="0">
                  <c:v>0</c:v>
                </c:pt>
                <c:pt idx="1">
                  <c:v>0</c:v>
                </c:pt>
                <c:pt idx="2">
                  <c:v>0</c:v>
                </c:pt>
                <c:pt idx="3">
                  <c:v>2</c:v>
                </c:pt>
                <c:pt idx="4">
                  <c:v>5</c:v>
                </c:pt>
                <c:pt idx="5">
                  <c:v>1</c:v>
                </c:pt>
                <c:pt idx="6">
                  <c:v>1</c:v>
                </c:pt>
                <c:pt idx="7">
                  <c:v>0</c:v>
                </c:pt>
                <c:pt idx="8">
                  <c:v>1</c:v>
                </c:pt>
                <c:pt idx="9">
                  <c:v>1</c:v>
                </c:pt>
                <c:pt idx="10">
                  <c:v>3</c:v>
                </c:pt>
                <c:pt idx="11">
                  <c:v>0</c:v>
                </c:pt>
                <c:pt idx="12">
                  <c:v>0</c:v>
                </c:pt>
                <c:pt idx="13">
                  <c:v>0</c:v>
                </c:pt>
                <c:pt idx="14">
                  <c:v>2</c:v>
                </c:pt>
                <c:pt idx="15">
                  <c:v>3</c:v>
                </c:pt>
                <c:pt idx="16">
                  <c:v>1</c:v>
                </c:pt>
                <c:pt idx="17">
                  <c:v>2</c:v>
                </c:pt>
                <c:pt idx="18">
                  <c:v>2</c:v>
                </c:pt>
                <c:pt idx="19">
                  <c:v>2</c:v>
                </c:pt>
                <c:pt idx="20">
                  <c:v>1</c:v>
                </c:pt>
                <c:pt idx="21">
                  <c:v>2</c:v>
                </c:pt>
                <c:pt idx="22">
                  <c:v>4</c:v>
                </c:pt>
                <c:pt idx="23">
                  <c:v>9</c:v>
                </c:pt>
                <c:pt idx="24">
                  <c:v>3</c:v>
                </c:pt>
                <c:pt idx="25">
                  <c:v>2</c:v>
                </c:pt>
                <c:pt idx="26">
                  <c:v>3</c:v>
                </c:pt>
                <c:pt idx="27">
                  <c:v>5</c:v>
                </c:pt>
                <c:pt idx="28">
                  <c:v>1</c:v>
                </c:pt>
                <c:pt idx="29">
                  <c:v>0</c:v>
                </c:pt>
              </c:numCache>
            </c:numRef>
          </c:val>
          <c:extLst>
            <c:ext xmlns:c16="http://schemas.microsoft.com/office/drawing/2014/chart" uri="{C3380CC4-5D6E-409C-BE32-E72D297353CC}">
              <c16:uniqueId val="{00000001-F34E-443D-9F81-40978AA6C8E1}"/>
            </c:ext>
          </c:extLst>
        </c:ser>
        <c:ser>
          <c:idx val="2"/>
          <c:order val="2"/>
          <c:tx>
            <c:strRef>
              <c:f>MMWRByJURIS!$B$18</c:f>
              <c:strCache>
                <c:ptCount val="1"/>
                <c:pt idx="0">
                  <c:v>Death Count(n=5)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MMWRByJURIS!$C$18:$AF$18</c:f>
              <c:numCache>
                <c:formatCode>General</c:formatCode>
                <c:ptCount val="30"/>
                <c:pt idx="0">
                  <c:v>0</c:v>
                </c:pt>
                <c:pt idx="1">
                  <c:v>0</c:v>
                </c:pt>
                <c:pt idx="2">
                  <c:v>0</c:v>
                </c:pt>
                <c:pt idx="3">
                  <c:v>0</c:v>
                </c:pt>
                <c:pt idx="4">
                  <c:v>1</c:v>
                </c:pt>
                <c:pt idx="5">
                  <c:v>1</c:v>
                </c:pt>
                <c:pt idx="6">
                  <c:v>0</c:v>
                </c:pt>
                <c:pt idx="7">
                  <c:v>1</c:v>
                </c:pt>
                <c:pt idx="8">
                  <c:v>0</c:v>
                </c:pt>
                <c:pt idx="9">
                  <c:v>0</c:v>
                </c:pt>
                <c:pt idx="10">
                  <c:v>0</c:v>
                </c:pt>
                <c:pt idx="11">
                  <c:v>0</c:v>
                </c:pt>
                <c:pt idx="12">
                  <c:v>1</c:v>
                </c:pt>
                <c:pt idx="13">
                  <c:v>0</c:v>
                </c:pt>
                <c:pt idx="14">
                  <c:v>0</c:v>
                </c:pt>
                <c:pt idx="15">
                  <c:v>0</c:v>
                </c:pt>
                <c:pt idx="16">
                  <c:v>0</c:v>
                </c:pt>
                <c:pt idx="17">
                  <c:v>0</c:v>
                </c:pt>
                <c:pt idx="18">
                  <c:v>0</c:v>
                </c:pt>
                <c:pt idx="19">
                  <c:v>0</c:v>
                </c:pt>
                <c:pt idx="20">
                  <c:v>1</c:v>
                </c:pt>
                <c:pt idx="21">
                  <c:v>0</c:v>
                </c:pt>
                <c:pt idx="22">
                  <c:v>0</c:v>
                </c:pt>
                <c:pt idx="23">
                  <c:v>0</c:v>
                </c:pt>
                <c:pt idx="24">
                  <c:v>0</c:v>
                </c:pt>
                <c:pt idx="25">
                  <c:v>0</c:v>
                </c:pt>
                <c:pt idx="26">
                  <c:v>0</c:v>
                </c:pt>
                <c:pt idx="27">
                  <c:v>0</c:v>
                </c:pt>
                <c:pt idx="28">
                  <c:v>0</c:v>
                </c:pt>
                <c:pt idx="29">
                  <c:v>0</c:v>
                </c:pt>
              </c:numCache>
            </c:numRef>
          </c:val>
          <c:extLst>
            <c:ext xmlns:c16="http://schemas.microsoft.com/office/drawing/2014/chart" uri="{C3380CC4-5D6E-409C-BE32-E72D297353CC}">
              <c16:uniqueId val="{00000002-F34E-443D-9F81-40978AA6C8E1}"/>
            </c:ext>
          </c:extLst>
        </c:ser>
        <c:dLbls>
          <c:showLegendKey val="0"/>
          <c:showVal val="0"/>
          <c:showCatName val="0"/>
          <c:showSerName val="0"/>
          <c:showPercent val="0"/>
          <c:showBubbleSize val="0"/>
        </c:dLbls>
        <c:gapWidth val="0"/>
        <c:overlap val="-28"/>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Lab Positive, Hospitalization and Death Count by MMWR Week, Four Corners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MMWRByJURIS!$B$19</c:f>
              <c:strCache>
                <c:ptCount val="1"/>
                <c:pt idx="0">
                  <c:v>Lab Positive Count(n=513)</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MMWRByJURIS!$C$19:$AF$19</c:f>
              <c:numCache>
                <c:formatCode>General</c:formatCode>
                <c:ptCount val="30"/>
                <c:pt idx="0">
                  <c:v>0</c:v>
                </c:pt>
                <c:pt idx="1">
                  <c:v>0</c:v>
                </c:pt>
                <c:pt idx="2">
                  <c:v>1</c:v>
                </c:pt>
                <c:pt idx="3">
                  <c:v>0</c:v>
                </c:pt>
                <c:pt idx="4">
                  <c:v>2</c:v>
                </c:pt>
                <c:pt idx="5">
                  <c:v>4</c:v>
                </c:pt>
                <c:pt idx="6">
                  <c:v>9</c:v>
                </c:pt>
                <c:pt idx="7">
                  <c:v>9</c:v>
                </c:pt>
                <c:pt idx="8">
                  <c:v>20</c:v>
                </c:pt>
                <c:pt idx="9">
                  <c:v>28</c:v>
                </c:pt>
                <c:pt idx="10">
                  <c:v>24</c:v>
                </c:pt>
                <c:pt idx="11">
                  <c:v>16</c:v>
                </c:pt>
                <c:pt idx="12">
                  <c:v>9</c:v>
                </c:pt>
                <c:pt idx="13">
                  <c:v>2</c:v>
                </c:pt>
                <c:pt idx="14">
                  <c:v>6</c:v>
                </c:pt>
                <c:pt idx="15">
                  <c:v>1</c:v>
                </c:pt>
                <c:pt idx="16">
                  <c:v>5</c:v>
                </c:pt>
                <c:pt idx="17">
                  <c:v>13</c:v>
                </c:pt>
                <c:pt idx="18">
                  <c:v>18</c:v>
                </c:pt>
                <c:pt idx="19">
                  <c:v>21</c:v>
                </c:pt>
                <c:pt idx="20">
                  <c:v>22</c:v>
                </c:pt>
                <c:pt idx="21">
                  <c:v>58</c:v>
                </c:pt>
                <c:pt idx="22">
                  <c:v>28</c:v>
                </c:pt>
                <c:pt idx="23">
                  <c:v>31</c:v>
                </c:pt>
                <c:pt idx="24">
                  <c:v>36</c:v>
                </c:pt>
                <c:pt idx="25">
                  <c:v>43</c:v>
                </c:pt>
                <c:pt idx="26">
                  <c:v>27</c:v>
                </c:pt>
                <c:pt idx="27">
                  <c:v>36</c:v>
                </c:pt>
                <c:pt idx="28">
                  <c:v>41</c:v>
                </c:pt>
                <c:pt idx="29">
                  <c:v>3</c:v>
                </c:pt>
              </c:numCache>
            </c:numRef>
          </c:val>
          <c:extLst>
            <c:ext xmlns:c16="http://schemas.microsoft.com/office/drawing/2014/chart" uri="{C3380CC4-5D6E-409C-BE32-E72D297353CC}">
              <c16:uniqueId val="{00000000-78D3-480A-9C6F-801013F00A62}"/>
            </c:ext>
          </c:extLst>
        </c:ser>
        <c:ser>
          <c:idx val="1"/>
          <c:order val="1"/>
          <c:tx>
            <c:strRef>
              <c:f>MMWRByJURIS!$B$20</c:f>
              <c:strCache>
                <c:ptCount val="1"/>
                <c:pt idx="0">
                  <c:v>Hospitalization Count(n=24)</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MMWRByJURIS!$C$20:$AF$20</c:f>
              <c:numCache>
                <c:formatCode>General</c:formatCode>
                <c:ptCount val="30"/>
                <c:pt idx="0">
                  <c:v>0</c:v>
                </c:pt>
                <c:pt idx="1">
                  <c:v>0</c:v>
                </c:pt>
                <c:pt idx="2">
                  <c:v>0</c:v>
                </c:pt>
                <c:pt idx="3">
                  <c:v>0</c:v>
                </c:pt>
                <c:pt idx="4">
                  <c:v>0</c:v>
                </c:pt>
                <c:pt idx="5">
                  <c:v>0</c:v>
                </c:pt>
                <c:pt idx="6">
                  <c:v>0</c:v>
                </c:pt>
                <c:pt idx="7">
                  <c:v>0</c:v>
                </c:pt>
                <c:pt idx="8">
                  <c:v>2</c:v>
                </c:pt>
                <c:pt idx="9">
                  <c:v>2</c:v>
                </c:pt>
                <c:pt idx="10">
                  <c:v>3</c:v>
                </c:pt>
                <c:pt idx="11">
                  <c:v>1</c:v>
                </c:pt>
                <c:pt idx="12">
                  <c:v>1</c:v>
                </c:pt>
                <c:pt idx="13">
                  <c:v>0</c:v>
                </c:pt>
                <c:pt idx="14">
                  <c:v>0</c:v>
                </c:pt>
                <c:pt idx="15">
                  <c:v>0</c:v>
                </c:pt>
                <c:pt idx="16">
                  <c:v>0</c:v>
                </c:pt>
                <c:pt idx="17">
                  <c:v>0</c:v>
                </c:pt>
                <c:pt idx="18">
                  <c:v>0</c:v>
                </c:pt>
                <c:pt idx="19">
                  <c:v>2</c:v>
                </c:pt>
                <c:pt idx="20">
                  <c:v>0</c:v>
                </c:pt>
                <c:pt idx="21">
                  <c:v>3</c:v>
                </c:pt>
                <c:pt idx="22">
                  <c:v>2</c:v>
                </c:pt>
                <c:pt idx="23">
                  <c:v>3</c:v>
                </c:pt>
                <c:pt idx="24">
                  <c:v>1</c:v>
                </c:pt>
                <c:pt idx="25">
                  <c:v>0</c:v>
                </c:pt>
                <c:pt idx="26">
                  <c:v>3</c:v>
                </c:pt>
                <c:pt idx="27">
                  <c:v>0</c:v>
                </c:pt>
                <c:pt idx="28">
                  <c:v>0</c:v>
                </c:pt>
                <c:pt idx="29">
                  <c:v>1</c:v>
                </c:pt>
              </c:numCache>
            </c:numRef>
          </c:val>
          <c:extLst>
            <c:ext xmlns:c16="http://schemas.microsoft.com/office/drawing/2014/chart" uri="{C3380CC4-5D6E-409C-BE32-E72D297353CC}">
              <c16:uniqueId val="{00000001-78D3-480A-9C6F-801013F00A62}"/>
            </c:ext>
          </c:extLst>
        </c:ser>
        <c:ser>
          <c:idx val="2"/>
          <c:order val="2"/>
          <c:tx>
            <c:strRef>
              <c:f>MMWRByJURIS!$B$21</c:f>
              <c:strCache>
                <c:ptCount val="1"/>
                <c:pt idx="0">
                  <c:v>Death Count(n=7)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MMWRByJURIS!$C$21:$AF$21</c:f>
              <c:numCache>
                <c:formatCode>General</c:formatCode>
                <c:ptCount val="30"/>
                <c:pt idx="0">
                  <c:v>0</c:v>
                </c:pt>
                <c:pt idx="1">
                  <c:v>0</c:v>
                </c:pt>
                <c:pt idx="2">
                  <c:v>0</c:v>
                </c:pt>
                <c:pt idx="3">
                  <c:v>0</c:v>
                </c:pt>
                <c:pt idx="4">
                  <c:v>0</c:v>
                </c:pt>
                <c:pt idx="5">
                  <c:v>0</c:v>
                </c:pt>
                <c:pt idx="6">
                  <c:v>0</c:v>
                </c:pt>
                <c:pt idx="7">
                  <c:v>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1</c:v>
                </c:pt>
                <c:pt idx="26">
                  <c:v>1</c:v>
                </c:pt>
                <c:pt idx="27">
                  <c:v>3</c:v>
                </c:pt>
                <c:pt idx="28">
                  <c:v>0</c:v>
                </c:pt>
                <c:pt idx="29">
                  <c:v>0</c:v>
                </c:pt>
              </c:numCache>
            </c:numRef>
          </c:val>
          <c:extLst>
            <c:ext xmlns:c16="http://schemas.microsoft.com/office/drawing/2014/chart" uri="{C3380CC4-5D6E-409C-BE32-E72D297353CC}">
              <c16:uniqueId val="{00000002-78D3-480A-9C6F-801013F00A62}"/>
            </c:ext>
          </c:extLst>
        </c:ser>
        <c:dLbls>
          <c:showLegendKey val="0"/>
          <c:showVal val="0"/>
          <c:showCatName val="0"/>
          <c:showSerName val="0"/>
          <c:showPercent val="0"/>
          <c:showBubbleSize val="0"/>
        </c:dLbls>
        <c:gapWidth val="0"/>
        <c:overlap val="-28"/>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Lancaster County Health Department, </a:t>
            </a:r>
            <a:r>
              <a:rPr lang="en-US" sz="1200" b="1" i="0" u="none" strike="noStrike" baseline="0">
                <a:effectLst/>
              </a:rPr>
              <a:t>September 22</a:t>
            </a:r>
            <a:r>
              <a:rPr lang="en-US" sz="1200" b="1" i="0" baseline="0">
                <a:effectLst/>
              </a:rPr>
              <a:t>, 2020</a:t>
            </a:r>
            <a:endParaRPr lang="en-US"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MMWRByJURIS!$B$22</c:f>
              <c:strCache>
                <c:ptCount val="1"/>
                <c:pt idx="0">
                  <c:v>Lab Positive Count(n=5846)</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MMWRByJURIS!$C$22:$AF$22</c:f>
              <c:numCache>
                <c:formatCode>General</c:formatCode>
                <c:ptCount val="30"/>
                <c:pt idx="0">
                  <c:v>0</c:v>
                </c:pt>
                <c:pt idx="1">
                  <c:v>0</c:v>
                </c:pt>
                <c:pt idx="2">
                  <c:v>4</c:v>
                </c:pt>
                <c:pt idx="3">
                  <c:v>13</c:v>
                </c:pt>
                <c:pt idx="4">
                  <c:v>22</c:v>
                </c:pt>
                <c:pt idx="5">
                  <c:v>20</c:v>
                </c:pt>
                <c:pt idx="6">
                  <c:v>34</c:v>
                </c:pt>
                <c:pt idx="7">
                  <c:v>82</c:v>
                </c:pt>
                <c:pt idx="8">
                  <c:v>264</c:v>
                </c:pt>
                <c:pt idx="9">
                  <c:v>244</c:v>
                </c:pt>
                <c:pt idx="10">
                  <c:v>245</c:v>
                </c:pt>
                <c:pt idx="11">
                  <c:v>203</c:v>
                </c:pt>
                <c:pt idx="12">
                  <c:v>138</c:v>
                </c:pt>
                <c:pt idx="13">
                  <c:v>135</c:v>
                </c:pt>
                <c:pt idx="14">
                  <c:v>126</c:v>
                </c:pt>
                <c:pt idx="15">
                  <c:v>124</c:v>
                </c:pt>
                <c:pt idx="16">
                  <c:v>124</c:v>
                </c:pt>
                <c:pt idx="17">
                  <c:v>242</c:v>
                </c:pt>
                <c:pt idx="18">
                  <c:v>271</c:v>
                </c:pt>
                <c:pt idx="19">
                  <c:v>348</c:v>
                </c:pt>
                <c:pt idx="20">
                  <c:v>300</c:v>
                </c:pt>
                <c:pt idx="21">
                  <c:v>252</c:v>
                </c:pt>
                <c:pt idx="22">
                  <c:v>181</c:v>
                </c:pt>
                <c:pt idx="23">
                  <c:v>127</c:v>
                </c:pt>
                <c:pt idx="24">
                  <c:v>208</c:v>
                </c:pt>
                <c:pt idx="25">
                  <c:v>507</c:v>
                </c:pt>
                <c:pt idx="26">
                  <c:v>472</c:v>
                </c:pt>
                <c:pt idx="27">
                  <c:v>576</c:v>
                </c:pt>
                <c:pt idx="28">
                  <c:v>553</c:v>
                </c:pt>
                <c:pt idx="29">
                  <c:v>31</c:v>
                </c:pt>
              </c:numCache>
            </c:numRef>
          </c:val>
          <c:extLst>
            <c:ext xmlns:c16="http://schemas.microsoft.com/office/drawing/2014/chart" uri="{C3380CC4-5D6E-409C-BE32-E72D297353CC}">
              <c16:uniqueId val="{00000000-9F18-4AD0-86CD-27344DE049AD}"/>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MMWRByJURIS!$B$23</c:f>
              <c:strCache>
                <c:ptCount val="1"/>
                <c:pt idx="0">
                  <c:v>Hospitalization Count(n=154)</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MMWRByJURIS!$C$23:$AF$23</c:f>
              <c:numCache>
                <c:formatCode>General</c:formatCode>
                <c:ptCount val="30"/>
                <c:pt idx="0">
                  <c:v>0</c:v>
                </c:pt>
                <c:pt idx="1">
                  <c:v>0</c:v>
                </c:pt>
                <c:pt idx="2">
                  <c:v>1</c:v>
                </c:pt>
                <c:pt idx="3">
                  <c:v>2</c:v>
                </c:pt>
                <c:pt idx="4">
                  <c:v>3</c:v>
                </c:pt>
                <c:pt idx="5">
                  <c:v>2</c:v>
                </c:pt>
                <c:pt idx="6">
                  <c:v>1</c:v>
                </c:pt>
                <c:pt idx="7">
                  <c:v>2</c:v>
                </c:pt>
                <c:pt idx="8">
                  <c:v>16</c:v>
                </c:pt>
                <c:pt idx="9">
                  <c:v>14</c:v>
                </c:pt>
                <c:pt idx="10">
                  <c:v>15</c:v>
                </c:pt>
                <c:pt idx="11">
                  <c:v>13</c:v>
                </c:pt>
                <c:pt idx="12">
                  <c:v>11</c:v>
                </c:pt>
                <c:pt idx="13">
                  <c:v>7</c:v>
                </c:pt>
                <c:pt idx="14">
                  <c:v>5</c:v>
                </c:pt>
                <c:pt idx="15">
                  <c:v>6</c:v>
                </c:pt>
                <c:pt idx="16">
                  <c:v>1</c:v>
                </c:pt>
                <c:pt idx="17">
                  <c:v>6</c:v>
                </c:pt>
                <c:pt idx="18">
                  <c:v>8</c:v>
                </c:pt>
                <c:pt idx="19">
                  <c:v>10</c:v>
                </c:pt>
                <c:pt idx="20">
                  <c:v>6</c:v>
                </c:pt>
                <c:pt idx="21">
                  <c:v>6</c:v>
                </c:pt>
                <c:pt idx="22">
                  <c:v>5</c:v>
                </c:pt>
                <c:pt idx="23">
                  <c:v>4</c:v>
                </c:pt>
                <c:pt idx="24">
                  <c:v>5</c:v>
                </c:pt>
                <c:pt idx="25">
                  <c:v>2</c:v>
                </c:pt>
                <c:pt idx="26">
                  <c:v>2</c:v>
                </c:pt>
                <c:pt idx="27">
                  <c:v>1</c:v>
                </c:pt>
                <c:pt idx="28">
                  <c:v>0</c:v>
                </c:pt>
                <c:pt idx="29">
                  <c:v>0</c:v>
                </c:pt>
              </c:numCache>
            </c:numRef>
          </c:val>
          <c:extLst>
            <c:ext xmlns:c16="http://schemas.microsoft.com/office/drawing/2014/chart" uri="{C3380CC4-5D6E-409C-BE32-E72D297353CC}">
              <c16:uniqueId val="{00000001-9F18-4AD0-86CD-27344DE049AD}"/>
            </c:ext>
          </c:extLst>
        </c:ser>
        <c:ser>
          <c:idx val="2"/>
          <c:order val="2"/>
          <c:tx>
            <c:strRef>
              <c:f>MMWRByJURIS!$B$24</c:f>
              <c:strCache>
                <c:ptCount val="1"/>
                <c:pt idx="0">
                  <c:v>Death Count(n=23)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MMWRByJURIS!$C$3:$AF$3</c:f>
              <c:strCache>
                <c:ptCount val="30"/>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pt idx="29">
                  <c:v>*39 (9/26/2020)</c:v>
                </c:pt>
              </c:strCache>
            </c:strRef>
          </c:cat>
          <c:val>
            <c:numRef>
              <c:f>MMWRByJURIS!$C$24:$AF$24</c:f>
              <c:numCache>
                <c:formatCode>General</c:formatCode>
                <c:ptCount val="30"/>
                <c:pt idx="0">
                  <c:v>0</c:v>
                </c:pt>
                <c:pt idx="1">
                  <c:v>0</c:v>
                </c:pt>
                <c:pt idx="2">
                  <c:v>0</c:v>
                </c:pt>
                <c:pt idx="3">
                  <c:v>0</c:v>
                </c:pt>
                <c:pt idx="4">
                  <c:v>0</c:v>
                </c:pt>
                <c:pt idx="5">
                  <c:v>1</c:v>
                </c:pt>
                <c:pt idx="6">
                  <c:v>0</c:v>
                </c:pt>
                <c:pt idx="7">
                  <c:v>0</c:v>
                </c:pt>
                <c:pt idx="8">
                  <c:v>0</c:v>
                </c:pt>
                <c:pt idx="9">
                  <c:v>2</c:v>
                </c:pt>
                <c:pt idx="10">
                  <c:v>4</c:v>
                </c:pt>
                <c:pt idx="11">
                  <c:v>1</c:v>
                </c:pt>
                <c:pt idx="12">
                  <c:v>0</c:v>
                </c:pt>
                <c:pt idx="13">
                  <c:v>2</c:v>
                </c:pt>
                <c:pt idx="14">
                  <c:v>0</c:v>
                </c:pt>
                <c:pt idx="15">
                  <c:v>0</c:v>
                </c:pt>
                <c:pt idx="16">
                  <c:v>3</c:v>
                </c:pt>
                <c:pt idx="17">
                  <c:v>0</c:v>
                </c:pt>
                <c:pt idx="18">
                  <c:v>0</c:v>
                </c:pt>
                <c:pt idx="19">
                  <c:v>1</c:v>
                </c:pt>
                <c:pt idx="20">
                  <c:v>0</c:v>
                </c:pt>
                <c:pt idx="21">
                  <c:v>2</c:v>
                </c:pt>
                <c:pt idx="22">
                  <c:v>3</c:v>
                </c:pt>
                <c:pt idx="23">
                  <c:v>0</c:v>
                </c:pt>
                <c:pt idx="24">
                  <c:v>1</c:v>
                </c:pt>
                <c:pt idx="25">
                  <c:v>0</c:v>
                </c:pt>
                <c:pt idx="26">
                  <c:v>2</c:v>
                </c:pt>
                <c:pt idx="27">
                  <c:v>0</c:v>
                </c:pt>
                <c:pt idx="28">
                  <c:v>1</c:v>
                </c:pt>
                <c:pt idx="29">
                  <c:v>0</c:v>
                </c:pt>
              </c:numCache>
            </c:numRef>
          </c:val>
          <c:extLst>
            <c:ext xmlns:c16="http://schemas.microsoft.com/office/drawing/2014/chart" uri="{C3380CC4-5D6E-409C-BE32-E72D297353CC}">
              <c16:uniqueId val="{00000002-9F18-4AD0-86CD-27344DE049AD}"/>
            </c:ext>
          </c:extLst>
        </c:ser>
        <c:dLbls>
          <c:showLegendKey val="0"/>
          <c:showVal val="0"/>
          <c:showCatName val="0"/>
          <c:showSerName val="0"/>
          <c:showPercent val="0"/>
          <c:showBubbleSize val="0"/>
        </c:dLbls>
        <c:gapWidth val="100"/>
        <c:overlap val="-100"/>
        <c:axId val="633639472"/>
        <c:axId val="63362864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336286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639472"/>
        <c:crosses val="max"/>
        <c:crossBetween val="between"/>
      </c:valAx>
      <c:catAx>
        <c:axId val="633639472"/>
        <c:scaling>
          <c:orientation val="minMax"/>
        </c:scaling>
        <c:delete val="1"/>
        <c:axPos val="b"/>
        <c:numFmt formatCode="General" sourceLinked="1"/>
        <c:majorTickMark val="out"/>
        <c:minorTickMark val="none"/>
        <c:tickLblPos val="nextTo"/>
        <c:crossAx val="6336286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464FD4-9A55-4ED4-AD8F-D2FBD9676753}" type="datetimeFigureOut">
              <a:rPr lang="en-US" smtClean="0"/>
              <a:t>9/23/2020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02DDDE-4B4A-4023-8874-05B7140267D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5E674-1237-4D69-866D-07DA1E10D232}" type="datetimeFigureOut">
              <a:rPr lang="en-US" smtClean="0"/>
              <a:t>9/23/2020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BBFFB-A1D3-4F73-B256-D69CF9C803A7}" type="slidenum">
              <a:rPr lang="en-US" smtClean="0"/>
              <a:t>‹#›</a:t>
            </a:fld>
            <a:endParaRPr lang="en-US"/>
          </a:p>
        </p:txBody>
      </p:sp>
    </p:spTree>
    <p:extLst>
      <p:ext uri="{BB962C8B-B14F-4D97-AF65-F5344CB8AC3E}">
        <p14:creationId xmlns:p14="http://schemas.microsoft.com/office/powerpoint/2010/main" val="35707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21</a:t>
            </a:fld>
            <a:endParaRPr lang="en-US"/>
          </a:p>
        </p:txBody>
      </p:sp>
    </p:spTree>
    <p:extLst>
      <p:ext uri="{BB962C8B-B14F-4D97-AF65-F5344CB8AC3E}">
        <p14:creationId xmlns:p14="http://schemas.microsoft.com/office/powerpoint/2010/main" val="396078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30</a:t>
            </a:fld>
            <a:endParaRPr lang="en-US"/>
          </a:p>
        </p:txBody>
      </p:sp>
    </p:spTree>
    <p:extLst>
      <p:ext uri="{BB962C8B-B14F-4D97-AF65-F5344CB8AC3E}">
        <p14:creationId xmlns:p14="http://schemas.microsoft.com/office/powerpoint/2010/main" val="101905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31</a:t>
            </a:fld>
            <a:endParaRPr lang="en-US"/>
          </a:p>
        </p:txBody>
      </p:sp>
    </p:spTree>
    <p:extLst>
      <p:ext uri="{BB962C8B-B14F-4D97-AF65-F5344CB8AC3E}">
        <p14:creationId xmlns:p14="http://schemas.microsoft.com/office/powerpoint/2010/main" val="174721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32</a:t>
            </a:fld>
            <a:endParaRPr lang="en-US"/>
          </a:p>
        </p:txBody>
      </p:sp>
    </p:spTree>
    <p:extLst>
      <p:ext uri="{BB962C8B-B14F-4D97-AF65-F5344CB8AC3E}">
        <p14:creationId xmlns:p14="http://schemas.microsoft.com/office/powerpoint/2010/main" val="3664077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33</a:t>
            </a:fld>
            <a:endParaRPr lang="en-US"/>
          </a:p>
        </p:txBody>
      </p:sp>
    </p:spTree>
    <p:extLst>
      <p:ext uri="{BB962C8B-B14F-4D97-AF65-F5344CB8AC3E}">
        <p14:creationId xmlns:p14="http://schemas.microsoft.com/office/powerpoint/2010/main" val="313661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34</a:t>
            </a:fld>
            <a:endParaRPr lang="en-US"/>
          </a:p>
        </p:txBody>
      </p:sp>
    </p:spTree>
    <p:extLst>
      <p:ext uri="{BB962C8B-B14F-4D97-AF65-F5344CB8AC3E}">
        <p14:creationId xmlns:p14="http://schemas.microsoft.com/office/powerpoint/2010/main" val="102423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35</a:t>
            </a:fld>
            <a:endParaRPr lang="en-US"/>
          </a:p>
        </p:txBody>
      </p:sp>
    </p:spTree>
    <p:extLst>
      <p:ext uri="{BB962C8B-B14F-4D97-AF65-F5344CB8AC3E}">
        <p14:creationId xmlns:p14="http://schemas.microsoft.com/office/powerpoint/2010/main" val="227307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36</a:t>
            </a:fld>
            <a:endParaRPr lang="en-US"/>
          </a:p>
        </p:txBody>
      </p:sp>
    </p:spTree>
    <p:extLst>
      <p:ext uri="{BB962C8B-B14F-4D97-AF65-F5344CB8AC3E}">
        <p14:creationId xmlns:p14="http://schemas.microsoft.com/office/powerpoint/2010/main" val="2351899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37</a:t>
            </a:fld>
            <a:endParaRPr lang="en-US"/>
          </a:p>
        </p:txBody>
      </p:sp>
    </p:spTree>
    <p:extLst>
      <p:ext uri="{BB962C8B-B14F-4D97-AF65-F5344CB8AC3E}">
        <p14:creationId xmlns:p14="http://schemas.microsoft.com/office/powerpoint/2010/main" val="91060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38</a:t>
            </a:fld>
            <a:endParaRPr lang="en-US"/>
          </a:p>
        </p:txBody>
      </p:sp>
    </p:spTree>
    <p:extLst>
      <p:ext uri="{BB962C8B-B14F-4D97-AF65-F5344CB8AC3E}">
        <p14:creationId xmlns:p14="http://schemas.microsoft.com/office/powerpoint/2010/main" val="410114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39</a:t>
            </a:fld>
            <a:endParaRPr lang="en-US"/>
          </a:p>
        </p:txBody>
      </p:sp>
    </p:spTree>
    <p:extLst>
      <p:ext uri="{BB962C8B-B14F-4D97-AF65-F5344CB8AC3E}">
        <p14:creationId xmlns:p14="http://schemas.microsoft.com/office/powerpoint/2010/main" val="184029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22</a:t>
            </a:fld>
            <a:endParaRPr lang="en-US"/>
          </a:p>
        </p:txBody>
      </p:sp>
    </p:spTree>
    <p:extLst>
      <p:ext uri="{BB962C8B-B14F-4D97-AF65-F5344CB8AC3E}">
        <p14:creationId xmlns:p14="http://schemas.microsoft.com/office/powerpoint/2010/main" val="2706122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40</a:t>
            </a:fld>
            <a:endParaRPr lang="en-US"/>
          </a:p>
        </p:txBody>
      </p:sp>
    </p:spTree>
    <p:extLst>
      <p:ext uri="{BB962C8B-B14F-4D97-AF65-F5344CB8AC3E}">
        <p14:creationId xmlns:p14="http://schemas.microsoft.com/office/powerpoint/2010/main" val="815511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41</a:t>
            </a:fld>
            <a:endParaRPr lang="en-US"/>
          </a:p>
        </p:txBody>
      </p:sp>
    </p:spTree>
    <p:extLst>
      <p:ext uri="{BB962C8B-B14F-4D97-AF65-F5344CB8AC3E}">
        <p14:creationId xmlns:p14="http://schemas.microsoft.com/office/powerpoint/2010/main" val="1509027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42</a:t>
            </a:fld>
            <a:endParaRPr lang="en-US"/>
          </a:p>
        </p:txBody>
      </p:sp>
    </p:spTree>
    <p:extLst>
      <p:ext uri="{BB962C8B-B14F-4D97-AF65-F5344CB8AC3E}">
        <p14:creationId xmlns:p14="http://schemas.microsoft.com/office/powerpoint/2010/main" val="243611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43</a:t>
            </a:fld>
            <a:endParaRPr lang="en-US"/>
          </a:p>
        </p:txBody>
      </p:sp>
    </p:spTree>
    <p:extLst>
      <p:ext uri="{BB962C8B-B14F-4D97-AF65-F5344CB8AC3E}">
        <p14:creationId xmlns:p14="http://schemas.microsoft.com/office/powerpoint/2010/main" val="1717395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44</a:t>
            </a:fld>
            <a:endParaRPr lang="en-US"/>
          </a:p>
        </p:txBody>
      </p:sp>
    </p:spTree>
    <p:extLst>
      <p:ext uri="{BB962C8B-B14F-4D97-AF65-F5344CB8AC3E}">
        <p14:creationId xmlns:p14="http://schemas.microsoft.com/office/powerpoint/2010/main" val="74262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23</a:t>
            </a:fld>
            <a:endParaRPr lang="en-US"/>
          </a:p>
        </p:txBody>
      </p:sp>
    </p:spTree>
    <p:extLst>
      <p:ext uri="{BB962C8B-B14F-4D97-AF65-F5344CB8AC3E}">
        <p14:creationId xmlns:p14="http://schemas.microsoft.com/office/powerpoint/2010/main" val="371525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24</a:t>
            </a:fld>
            <a:endParaRPr lang="en-US"/>
          </a:p>
        </p:txBody>
      </p:sp>
    </p:spTree>
    <p:extLst>
      <p:ext uri="{BB962C8B-B14F-4D97-AF65-F5344CB8AC3E}">
        <p14:creationId xmlns:p14="http://schemas.microsoft.com/office/powerpoint/2010/main" val="197718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25</a:t>
            </a:fld>
            <a:endParaRPr lang="en-US"/>
          </a:p>
        </p:txBody>
      </p:sp>
    </p:spTree>
    <p:extLst>
      <p:ext uri="{BB962C8B-B14F-4D97-AF65-F5344CB8AC3E}">
        <p14:creationId xmlns:p14="http://schemas.microsoft.com/office/powerpoint/2010/main" val="236694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26</a:t>
            </a:fld>
            <a:endParaRPr lang="en-US"/>
          </a:p>
        </p:txBody>
      </p:sp>
    </p:spTree>
    <p:extLst>
      <p:ext uri="{BB962C8B-B14F-4D97-AF65-F5344CB8AC3E}">
        <p14:creationId xmlns:p14="http://schemas.microsoft.com/office/powerpoint/2010/main" val="407123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27</a:t>
            </a:fld>
            <a:endParaRPr lang="en-US"/>
          </a:p>
        </p:txBody>
      </p:sp>
    </p:spTree>
    <p:extLst>
      <p:ext uri="{BB962C8B-B14F-4D97-AF65-F5344CB8AC3E}">
        <p14:creationId xmlns:p14="http://schemas.microsoft.com/office/powerpoint/2010/main" val="389340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28</a:t>
            </a:fld>
            <a:endParaRPr lang="en-US"/>
          </a:p>
        </p:txBody>
      </p:sp>
    </p:spTree>
    <p:extLst>
      <p:ext uri="{BB962C8B-B14F-4D97-AF65-F5344CB8AC3E}">
        <p14:creationId xmlns:p14="http://schemas.microsoft.com/office/powerpoint/2010/main" val="302583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29</a:t>
            </a:fld>
            <a:endParaRPr lang="en-US"/>
          </a:p>
        </p:txBody>
      </p:sp>
    </p:spTree>
    <p:extLst>
      <p:ext uri="{BB962C8B-B14F-4D97-AF65-F5344CB8AC3E}">
        <p14:creationId xmlns:p14="http://schemas.microsoft.com/office/powerpoint/2010/main" val="89551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9CA3A5-CA88-4AC1-B6DA-B4066F8A3514}"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CA3A5-CA88-4AC1-B6DA-B4066F8A3514}"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CA3A5-CA88-4AC1-B6DA-B4066F8A3514}"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628650" y="2443431"/>
            <a:ext cx="78867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628650" y="7011"/>
            <a:ext cx="78867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628650" y="2587768"/>
            <a:ext cx="78867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CA3A5-CA88-4AC1-B6DA-B4066F8A3514}"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9CA3A5-CA88-4AC1-B6DA-B4066F8A3514}"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9CA3A5-CA88-4AC1-B6DA-B4066F8A3514}"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9CA3A5-CA88-4AC1-B6DA-B4066F8A3514}"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9CA3A5-CA88-4AC1-B6DA-B4066F8A3514}"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CA3A5-CA88-4AC1-B6DA-B4066F8A3514}"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CA3A5-CA88-4AC1-B6DA-B4066F8A3514}"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9CA3A5-CA88-4AC1-B6DA-B4066F8A3514}"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850F-2B70-4762-A476-CCE742EBD1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CA3A5-CA88-4AC1-B6DA-B4066F8A3514}" type="datetimeFigureOut">
              <a:rPr lang="en-US" smtClean="0"/>
              <a:t>9/23/2020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F850F-2B70-4762-A476-CCE742EBD1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covid-calculator.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99/jmm.0.00125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jamanetwork.com/journals/jama/fullarticle/2770758?resultClick=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doi.org/10.1093/cid/ciaa131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1001/jamaophthalmol.2020.390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0" y="0"/>
            <a:ext cx="9351168"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r>
              <a:rPr lang="en-US" b="1" dirty="0">
                <a:solidFill>
                  <a:schemeClr val="bg1"/>
                </a:solidFill>
              </a:rPr>
              <a:t/>
            </a:r>
            <a:br>
              <a:rPr lang="en-US" b="1" dirty="0">
                <a:solidFill>
                  <a:schemeClr val="bg1"/>
                </a:solidFill>
              </a:rPr>
            </a:br>
            <a:r>
              <a:rPr lang="en-US" b="1" dirty="0">
                <a:solidFill>
                  <a:schemeClr val="tx1"/>
                </a:solidFill>
              </a:rPr>
              <a:t/>
            </a: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r>
              <a:rPr lang="en-US" sz="5300" b="1" dirty="0" smtClean="0">
                <a:ln>
                  <a:solidFill>
                    <a:schemeClr val="accent4">
                      <a:lumMod val="60000"/>
                      <a:lumOff val="40000"/>
                    </a:schemeClr>
                  </a:solidFill>
                </a:ln>
                <a:solidFill>
                  <a:schemeClr val="tx1"/>
                </a:solidFill>
              </a:rPr>
              <a:t/>
            </a:r>
            <a:br>
              <a:rPr lang="en-US" sz="5300" b="1" dirty="0" smtClean="0">
                <a:ln>
                  <a:solidFill>
                    <a:schemeClr val="accent4">
                      <a:lumMod val="60000"/>
                      <a:lumOff val="40000"/>
                    </a:schemeClr>
                  </a:solidFill>
                </a:ln>
                <a:solidFill>
                  <a:schemeClr val="tx1"/>
                </a:solidFill>
              </a:rPr>
            </a:br>
            <a:r>
              <a:rPr lang="en-US" sz="5300" b="1" dirty="0" smtClean="0">
                <a:ln>
                  <a:solidFill>
                    <a:schemeClr val="accent4">
                      <a:lumMod val="60000"/>
                      <a:lumOff val="40000"/>
                    </a:schemeClr>
                  </a:solidFill>
                </a:ln>
                <a:solidFill>
                  <a:schemeClr val="tx1"/>
                </a:solidFill>
              </a:rPr>
              <a:t>9-22-2020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152400" y="2905125"/>
            <a:ext cx="8362950" cy="2305050"/>
          </a:xfrm>
          <a:effectLst>
            <a:glow rad="139700">
              <a:schemeClr val="accent1">
                <a:satMod val="175000"/>
                <a:alpha val="40000"/>
              </a:schemeClr>
            </a:glow>
          </a:effectLst>
        </p:spPr>
        <p:txBody>
          <a:bodyPr>
            <a:normAutofit fontScale="92500"/>
          </a:bodyPr>
          <a:lstStyle/>
          <a:p>
            <a:pPr>
              <a:buNone/>
            </a:pPr>
            <a:r>
              <a:rPr lang="en-US" b="1" i="1" dirty="0" smtClean="0">
                <a:ln>
                  <a:solidFill>
                    <a:schemeClr val="tx1"/>
                  </a:solidFill>
                </a:ln>
                <a:solidFill>
                  <a:srgbClr val="FF0000"/>
                </a:solidFill>
              </a:rPr>
              <a:t>Tom Safranek, MD, State Epidemiologist</a:t>
            </a:r>
          </a:p>
          <a:p>
            <a:pPr>
              <a:buNone/>
            </a:pPr>
            <a:endParaRPr lang="en-US" b="1" dirty="0" smtClean="0">
              <a:ln>
                <a:solidFill>
                  <a:schemeClr val="tx1"/>
                </a:solidFill>
              </a:ln>
              <a:solidFill>
                <a:srgbClr val="FFFF00"/>
              </a:solidFill>
            </a:endParaRPr>
          </a:p>
          <a:p>
            <a:r>
              <a:rPr lang="en-US" b="1" i="1" dirty="0" smtClean="0">
                <a:solidFill>
                  <a:srgbClr val="FF0000"/>
                </a:solidFill>
              </a:rPr>
              <a:t>Louis Safranek, MD, PhD</a:t>
            </a:r>
          </a:p>
          <a:p>
            <a:r>
              <a:rPr lang="en-US" dirty="0" smtClean="0">
                <a:solidFill>
                  <a:srgbClr val="FFFF00"/>
                </a:solidFill>
              </a:rPr>
              <a:t>Board certified specialist, Infectious Disease</a:t>
            </a:r>
            <a:endParaRPr lang="en-US" dirty="0">
              <a:solidFill>
                <a:srgbClr val="FFFF00"/>
              </a:solidFill>
            </a:endParaRPr>
          </a:p>
        </p:txBody>
      </p:sp>
      <p:sp>
        <p:nvSpPr>
          <p:cNvPr id="6" name="Rectangle 5"/>
          <p:cNvSpPr/>
          <p:nvPr/>
        </p:nvSpPr>
        <p:spPr>
          <a:xfrm>
            <a:off x="2286000" y="1582341"/>
            <a:ext cx="4572000" cy="369332"/>
          </a:xfrm>
          <a:prstGeom prst="rect">
            <a:avLst/>
          </a:prstGeom>
        </p:spPr>
        <p:txBody>
          <a:bodyPr>
            <a:spAutoFit/>
          </a:bodyPr>
          <a:lstStyle/>
          <a:p>
            <a:r>
              <a:rPr lang="en-US" dirty="0" smtClean="0"/>
              <a:t>​​</a:t>
            </a:r>
            <a:endParaRPr lang="en-US" dirty="0"/>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err="1" smtClean="0"/>
              <a:t>Covid</a:t>
            </a:r>
            <a:r>
              <a:rPr lang="en-US" dirty="0" smtClean="0"/>
              <a:t>-calculator out of the Harvard system</a:t>
            </a:r>
          </a:p>
          <a:p>
            <a:r>
              <a:rPr lang="en-US" dirty="0"/>
              <a:t>The VICE score predicts risk of needing mechanical ventilation and the DICE score predicts in-hospital mortality.</a:t>
            </a:r>
          </a:p>
          <a:p>
            <a:r>
              <a:rPr lang="en-US" dirty="0" smtClean="0">
                <a:hlinkClick r:id="rId2"/>
              </a:rPr>
              <a:t>https://covid-calculator.com/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Treatments</a:t>
            </a:r>
            <a:endParaRPr lang="en-US" dirty="0"/>
          </a:p>
        </p:txBody>
      </p:sp>
      <p:sp>
        <p:nvSpPr>
          <p:cNvPr id="3" name="Content Placeholder 2"/>
          <p:cNvSpPr>
            <a:spLocks noGrp="1"/>
          </p:cNvSpPr>
          <p:nvPr>
            <p:ph idx="1"/>
          </p:nvPr>
        </p:nvSpPr>
        <p:spPr/>
        <p:txBody>
          <a:bodyPr>
            <a:normAutofit fontScale="77500" lnSpcReduction="20000"/>
          </a:bodyPr>
          <a:lstStyle/>
          <a:p>
            <a:endParaRPr lang="en-US" b="1" dirty="0" smtClean="0"/>
          </a:p>
          <a:p>
            <a:r>
              <a:rPr lang="en-US" b="1" dirty="0" smtClean="0"/>
              <a:t>Association between corticosteroids and intubation or death among patients with COVID-19 pneumonia in non-ICU settings.</a:t>
            </a:r>
          </a:p>
          <a:p>
            <a:r>
              <a:rPr lang="en-US" dirty="0"/>
              <a:t>N</a:t>
            </a:r>
            <a:r>
              <a:rPr lang="en-US" dirty="0" smtClean="0"/>
              <a:t>o </a:t>
            </a:r>
            <a:r>
              <a:rPr lang="en-US" dirty="0"/>
              <a:t>association between the use of corticosteroids and intubation or death in the broad population of patients ≤80 years old with COVID-19 hospitalized in non-ICU settings. </a:t>
            </a:r>
            <a:endParaRPr lang="en-US" dirty="0" smtClean="0"/>
          </a:p>
          <a:p>
            <a:r>
              <a:rPr lang="en-US" dirty="0" smtClean="0"/>
              <a:t>However</a:t>
            </a:r>
            <a:r>
              <a:rPr lang="en-US" dirty="0"/>
              <a:t>, the treatment was beneficial for patients with ≥ 3L/min oxygen or CRP ≥ 100mg/L at baseline. </a:t>
            </a:r>
            <a:endParaRPr lang="en-US" dirty="0" smtClean="0"/>
          </a:p>
          <a:p>
            <a:r>
              <a:rPr lang="en-US" dirty="0" smtClean="0"/>
              <a:t>These </a:t>
            </a:r>
            <a:r>
              <a:rPr lang="en-US" dirty="0"/>
              <a:t>data support </a:t>
            </a:r>
            <a:r>
              <a:rPr lang="en-US" dirty="0" smtClean="0"/>
              <a:t>use of corticosteroids </a:t>
            </a:r>
            <a:r>
              <a:rPr lang="en-US" dirty="0"/>
              <a:t>for </a:t>
            </a:r>
            <a:r>
              <a:rPr lang="en-US" dirty="0" smtClean="0"/>
              <a:t>certain patients </a:t>
            </a:r>
            <a:r>
              <a:rPr lang="en-US" dirty="0"/>
              <a:t>with mild </a:t>
            </a:r>
            <a:r>
              <a:rPr lang="en-US" dirty="0" smtClean="0"/>
              <a:t>COVID.</a:t>
            </a:r>
            <a:endParaRPr lang="en-US" dirty="0"/>
          </a:p>
          <a:p>
            <a:r>
              <a:rPr lang="en-US" b="1" dirty="0" err="1" smtClean="0"/>
              <a:t>doi</a:t>
            </a:r>
            <a:r>
              <a:rPr lang="en-US" b="1" dirty="0"/>
              <a:t>:</a:t>
            </a:r>
            <a:r>
              <a:rPr lang="en-US" dirty="0"/>
              <a:t> https://doi.org/10.1101/2020.09.16.20195750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Intravenous </a:t>
            </a:r>
            <a:r>
              <a:rPr lang="en-US" b="1" dirty="0" err="1" smtClean="0"/>
              <a:t>methylprednisolone</a:t>
            </a:r>
            <a:r>
              <a:rPr lang="en-US" b="1" dirty="0" smtClean="0"/>
              <a:t> pulse as a treatment for </a:t>
            </a:r>
            <a:r>
              <a:rPr lang="en-US" b="1" dirty="0" err="1" smtClean="0"/>
              <a:t>hospitalised</a:t>
            </a:r>
            <a:r>
              <a:rPr lang="en-US" b="1" dirty="0" smtClean="0"/>
              <a:t> severe COVID-19 patients: results from a </a:t>
            </a:r>
            <a:r>
              <a:rPr lang="en-US" b="1" dirty="0" err="1" smtClean="0"/>
              <a:t>randomised</a:t>
            </a:r>
            <a:r>
              <a:rPr lang="en-US" b="1" dirty="0" smtClean="0"/>
              <a:t> controlled clinical trial</a:t>
            </a:r>
          </a:p>
          <a:p>
            <a:r>
              <a:rPr lang="en-US" dirty="0" smtClean="0"/>
              <a:t>The early pulmonary phase was defined as the start of the pulmonary involvement including hypoxia (SO2&lt;93%), </a:t>
            </a:r>
            <a:r>
              <a:rPr lang="en-US" dirty="0" err="1" smtClean="0"/>
              <a:t>tachypnea</a:t>
            </a:r>
            <a:r>
              <a:rPr lang="en-US" dirty="0" smtClean="0"/>
              <a:t>, and based on CT scan findings. </a:t>
            </a:r>
            <a:endParaRPr lang="en-US" b="1" dirty="0" smtClean="0"/>
          </a:p>
          <a:p>
            <a:r>
              <a:rPr lang="en-US" dirty="0" smtClean="0"/>
              <a:t>Patients allocated to receive </a:t>
            </a:r>
            <a:r>
              <a:rPr lang="en-US" dirty="0" err="1" smtClean="0"/>
              <a:t>methylprednisolone</a:t>
            </a:r>
            <a:r>
              <a:rPr lang="en-US" dirty="0" smtClean="0"/>
              <a:t> pulse (intravenous injection, 250mg/day for 3 days), or no </a:t>
            </a:r>
            <a:r>
              <a:rPr lang="en-US" dirty="0" err="1" smtClean="0"/>
              <a:t>glucocorticoids</a:t>
            </a:r>
            <a:r>
              <a:rPr lang="en-US" dirty="0" smtClean="0"/>
              <a:t>.</a:t>
            </a:r>
          </a:p>
          <a:p>
            <a:r>
              <a:rPr lang="en-US" dirty="0" smtClean="0"/>
              <a:t>The study showed that </a:t>
            </a:r>
            <a:r>
              <a:rPr lang="en-US" dirty="0" err="1" smtClean="0"/>
              <a:t>methylprednisolone</a:t>
            </a:r>
            <a:r>
              <a:rPr lang="en-US" dirty="0" smtClean="0"/>
              <a:t> pulse administration at the beginning of the early pulmonary phase of illness decreased the mortality rate and improved pulmonary involvement, oxygen saturation, and inflammatory markers in COVID-19 patients.</a:t>
            </a:r>
          </a:p>
          <a:p>
            <a:r>
              <a:rPr lang="en-US" dirty="0" smtClean="0"/>
              <a:t>https://erj.ersjournals.com/content/erj/early/2020/09/09/13993003.02808-2020.full.pdf</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77500" lnSpcReduction="20000"/>
          </a:bodyPr>
          <a:lstStyle/>
          <a:p>
            <a:r>
              <a:rPr lang="en-US" sz="2800" b="1" dirty="0" smtClean="0">
                <a:latin typeface="Arial Narrow" pitchFamily="34" charset="0"/>
              </a:rPr>
              <a:t>SAFETY AND EFFICACY OF THE COMBINED USE OF IVERMECTIN, DEXAMETHASONE, ENOXAPARIN AND ASPIRIN AGAINST COVID 19</a:t>
            </a:r>
          </a:p>
          <a:p>
            <a:r>
              <a:rPr lang="en-US" dirty="0" smtClean="0"/>
              <a:t>None of the patients presenting with mild symptoms needed to be hospitalized. </a:t>
            </a:r>
          </a:p>
          <a:p>
            <a:r>
              <a:rPr lang="en-US" dirty="0" smtClean="0"/>
              <a:t>Only one patient died (0.59 % of all included patients vs. 2.1 % overall mortality for the disease in Argentina at time of study; 3.1 % of hospitalized patients vs. 26.8 % mortality in published data). </a:t>
            </a:r>
          </a:p>
          <a:p>
            <a:r>
              <a:rPr lang="en-US" dirty="0" smtClean="0"/>
              <a:t>IDEA protocol may prevent disease progression of COVID-19 when applied to mild cases and decrease mortality in patients at all stages of the disease with a favorable risk-benefit ratio. </a:t>
            </a:r>
            <a:endParaRPr lang="en-US" b="1" dirty="0" smtClean="0">
              <a:latin typeface="Arial Narrow" pitchFamily="34" charset="0"/>
            </a:endParaRPr>
          </a:p>
          <a:p>
            <a:r>
              <a:rPr lang="en-US" sz="2800" dirty="0" smtClean="0"/>
              <a:t>https://doi.org/10.1101/2020.09.10.20191619</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381000" y="1524000"/>
            <a:ext cx="8229600" cy="4525963"/>
          </a:xfrm>
        </p:spPr>
        <p:txBody>
          <a:bodyPr>
            <a:normAutofit fontScale="85000" lnSpcReduction="10000"/>
          </a:bodyPr>
          <a:lstStyle/>
          <a:p>
            <a:endParaRPr lang="en-US" dirty="0" smtClean="0"/>
          </a:p>
          <a:p>
            <a:r>
              <a:rPr lang="en-US" b="1" dirty="0"/>
              <a:t>Zinc sulfate in combination with a zinc </a:t>
            </a:r>
            <a:r>
              <a:rPr lang="en-US" b="1" dirty="0" err="1"/>
              <a:t>ionophore</a:t>
            </a:r>
            <a:r>
              <a:rPr lang="en-US" b="1" dirty="0"/>
              <a:t> may improve outcomes in hospitalized COVID-19 patients.</a:t>
            </a:r>
          </a:p>
          <a:p>
            <a:endParaRPr lang="en-US" dirty="0" smtClean="0"/>
          </a:p>
          <a:p>
            <a:r>
              <a:rPr lang="en-US" dirty="0" smtClean="0"/>
              <a:t>Zinc </a:t>
            </a:r>
            <a:r>
              <a:rPr lang="en-US" dirty="0" err="1"/>
              <a:t>sulphate</a:t>
            </a:r>
            <a:r>
              <a:rPr lang="en-US" dirty="0"/>
              <a:t> in addition to </a:t>
            </a:r>
            <a:r>
              <a:rPr lang="en-US" dirty="0" err="1"/>
              <a:t>hydroxychloroquine</a:t>
            </a:r>
            <a:r>
              <a:rPr lang="en-US" dirty="0"/>
              <a:t> and </a:t>
            </a:r>
            <a:r>
              <a:rPr lang="en-US" dirty="0" err="1"/>
              <a:t>azithromycin</a:t>
            </a:r>
            <a:r>
              <a:rPr lang="en-US" dirty="0"/>
              <a:t> </a:t>
            </a:r>
            <a:r>
              <a:rPr lang="en-US" dirty="0" smtClean="0"/>
              <a:t>increased the </a:t>
            </a:r>
            <a:r>
              <a:rPr lang="en-US" dirty="0"/>
              <a:t>frequency of patients being discharged home, and decreased the need for ventilation, admission to the ICU and mortality or transfer to hospice for patients who were never admitted to the ICU. </a:t>
            </a:r>
            <a:endParaRPr lang="en-US" dirty="0" smtClean="0"/>
          </a:p>
          <a:p>
            <a:r>
              <a:rPr lang="en-US" dirty="0" smtClean="0"/>
              <a:t>DOI:</a:t>
            </a:r>
            <a:r>
              <a:rPr lang="en-US" dirty="0"/>
              <a:t> </a:t>
            </a:r>
            <a:r>
              <a:rPr lang="en-US" u="sng" dirty="0">
                <a:hlinkClick r:id="rId2"/>
              </a:rPr>
              <a:t>10.1099/jmm.0.001250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Zinc</a:t>
            </a:r>
          </a:p>
          <a:p>
            <a:r>
              <a:rPr lang="en-US" dirty="0"/>
              <a:t>Potential Interventions for SARS-CoV-2 Infections: Zinc Showing </a:t>
            </a:r>
            <a:r>
              <a:rPr lang="en-US" dirty="0" smtClean="0"/>
              <a:t>Promise</a:t>
            </a:r>
          </a:p>
          <a:p>
            <a:r>
              <a:rPr lang="en-US" dirty="0" smtClean="0"/>
              <a:t>https://onlinelibrary.wiley.com/doi/epdf/10.1002/jmv.26523</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Discovery of SARS-CoV-2 antiviral synergy between </a:t>
            </a:r>
            <a:r>
              <a:rPr lang="en-US" b="1" dirty="0" err="1"/>
              <a:t>remdesivir</a:t>
            </a:r>
            <a:r>
              <a:rPr lang="en-US" b="1" dirty="0"/>
              <a:t> and approved drugs in human lung cells</a:t>
            </a:r>
          </a:p>
          <a:p>
            <a:r>
              <a:rPr lang="en-US" dirty="0"/>
              <a:t>Strongest effects were observed with established </a:t>
            </a:r>
            <a:r>
              <a:rPr lang="en-US" dirty="0" err="1"/>
              <a:t>antivirals</a:t>
            </a:r>
            <a:r>
              <a:rPr lang="en-US" dirty="0"/>
              <a:t>, Hepatitis C virus nonstructural protein 5 A (HCV NS5A) inhibitors </a:t>
            </a:r>
            <a:r>
              <a:rPr lang="en-US" dirty="0" err="1"/>
              <a:t>velpatasvir</a:t>
            </a:r>
            <a:r>
              <a:rPr lang="en-US" dirty="0"/>
              <a:t> and </a:t>
            </a:r>
            <a:r>
              <a:rPr lang="en-US" dirty="0" err="1"/>
              <a:t>elbasvir</a:t>
            </a:r>
            <a:r>
              <a:rPr lang="en-US" dirty="0"/>
              <a:t>. Combination with their partner drugs </a:t>
            </a:r>
            <a:r>
              <a:rPr lang="en-US" dirty="0" err="1"/>
              <a:t>sofosbuvir</a:t>
            </a:r>
            <a:r>
              <a:rPr lang="en-US" dirty="0"/>
              <a:t> and </a:t>
            </a:r>
            <a:r>
              <a:rPr lang="en-US" dirty="0" err="1"/>
              <a:t>grazoprevir</a:t>
            </a:r>
            <a:r>
              <a:rPr lang="en-US" dirty="0"/>
              <a:t> further increased efficacy, increasing </a:t>
            </a:r>
            <a:r>
              <a:rPr lang="en-US" dirty="0" err="1"/>
              <a:t>remdesivir's</a:t>
            </a:r>
            <a:r>
              <a:rPr lang="en-US" dirty="0"/>
              <a:t> apparent potency 25-fold. </a:t>
            </a:r>
            <a:endParaRPr lang="en-US" dirty="0" smtClean="0"/>
          </a:p>
          <a:p>
            <a:r>
              <a:rPr lang="en-US" dirty="0" smtClean="0"/>
              <a:t>FDA-approved </a:t>
            </a:r>
            <a:r>
              <a:rPr lang="en-US" dirty="0"/>
              <a:t>Hepatitis C therapeutics </a:t>
            </a:r>
            <a:r>
              <a:rPr lang="en-US" dirty="0" err="1"/>
              <a:t>Epclusa</a:t>
            </a:r>
            <a:r>
              <a:rPr lang="en-US" dirty="0"/>
              <a:t> (</a:t>
            </a:r>
            <a:r>
              <a:rPr lang="en-US" dirty="0" err="1"/>
              <a:t>velpatasvir</a:t>
            </a:r>
            <a:r>
              <a:rPr lang="en-US" dirty="0"/>
              <a:t>/</a:t>
            </a:r>
            <a:r>
              <a:rPr lang="en-US" dirty="0" err="1"/>
              <a:t>sofosbuvir</a:t>
            </a:r>
            <a:r>
              <a:rPr lang="en-US" dirty="0"/>
              <a:t>) and </a:t>
            </a:r>
            <a:r>
              <a:rPr lang="en-US" dirty="0" err="1"/>
              <a:t>Zepatier</a:t>
            </a:r>
            <a:r>
              <a:rPr lang="en-US" dirty="0"/>
              <a:t> (</a:t>
            </a:r>
            <a:r>
              <a:rPr lang="en-US" dirty="0" err="1"/>
              <a:t>elbasvir</a:t>
            </a:r>
            <a:r>
              <a:rPr lang="en-US" dirty="0"/>
              <a:t>/</a:t>
            </a:r>
            <a:r>
              <a:rPr lang="en-US" dirty="0" err="1"/>
              <a:t>grazoprevir</a:t>
            </a:r>
            <a:r>
              <a:rPr lang="en-US" dirty="0"/>
              <a:t>) </a:t>
            </a:r>
            <a:r>
              <a:rPr lang="en-US" dirty="0" smtClean="0"/>
              <a:t>in </a:t>
            </a:r>
            <a:r>
              <a:rPr lang="en-US" dirty="0"/>
              <a:t>combination with </a:t>
            </a:r>
            <a:r>
              <a:rPr lang="en-US" dirty="0" err="1" smtClean="0"/>
              <a:t>remdesivir</a:t>
            </a:r>
            <a:r>
              <a:rPr lang="en-US" dirty="0" smtClean="0"/>
              <a:t> may prove useful.</a:t>
            </a:r>
          </a:p>
          <a:p>
            <a:r>
              <a:rPr lang="en-US" b="1" dirty="0" err="1"/>
              <a:t>doi</a:t>
            </a:r>
            <a:r>
              <a:rPr lang="en-US" b="1" dirty="0"/>
              <a:t>:</a:t>
            </a:r>
            <a:r>
              <a:rPr lang="en-US" dirty="0"/>
              <a:t> https://doi.org/10.1101/2020.09.18.302398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COVID-19 </a:t>
            </a:r>
            <a:r>
              <a:rPr lang="en-US" b="1" dirty="0"/>
              <a:t>and the Path to </a:t>
            </a:r>
            <a:r>
              <a:rPr lang="en-US" b="1" dirty="0" smtClean="0"/>
              <a:t>Immunity</a:t>
            </a:r>
            <a:br>
              <a:rPr lang="en-US" b="1" dirty="0" smtClean="0"/>
            </a:br>
            <a:r>
              <a:rPr lang="en-US" sz="1350" b="1" dirty="0"/>
              <a:t>JAMA: September 11, 2020</a:t>
            </a:r>
            <a:r>
              <a:rPr lang="en-US" b="1" dirty="0"/>
              <a:t/>
            </a:r>
            <a:br>
              <a:rPr lang="en-US" b="1" dirty="0"/>
            </a:br>
            <a:r>
              <a:rPr lang="en-US" sz="1050" dirty="0">
                <a:hlinkClick r:id="rId2"/>
              </a:rPr>
              <a:t>https://jamanetwork.com/journals/jama/fullarticle/2770758?resultClick=1</a:t>
            </a:r>
            <a:endParaRPr lang="en-US" sz="1050" dirty="0"/>
          </a:p>
        </p:txBody>
      </p:sp>
      <p:sp>
        <p:nvSpPr>
          <p:cNvPr id="3" name="Content Placeholder 2"/>
          <p:cNvSpPr>
            <a:spLocks noGrp="1"/>
          </p:cNvSpPr>
          <p:nvPr>
            <p:ph idx="1"/>
          </p:nvPr>
        </p:nvSpPr>
        <p:spPr/>
        <p:txBody>
          <a:bodyPr>
            <a:normAutofit fontScale="47500" lnSpcReduction="20000"/>
          </a:bodyPr>
          <a:lstStyle/>
          <a:p>
            <a:r>
              <a:rPr lang="en-US" dirty="0" smtClean="0"/>
              <a:t>1/3 COVID-19 patients: low </a:t>
            </a:r>
            <a:r>
              <a:rPr lang="en-US" dirty="0"/>
              <a:t>anti-RBD </a:t>
            </a:r>
            <a:r>
              <a:rPr lang="en-US" dirty="0" smtClean="0"/>
              <a:t>titers/low </a:t>
            </a:r>
            <a:r>
              <a:rPr lang="en-US" dirty="0"/>
              <a:t>viral neutralizing </a:t>
            </a:r>
            <a:r>
              <a:rPr lang="en-US" dirty="0" smtClean="0"/>
              <a:t>activity; </a:t>
            </a:r>
            <a:r>
              <a:rPr lang="en-US" dirty="0" err="1" smtClean="0"/>
              <a:t>esp</a:t>
            </a:r>
            <a:r>
              <a:rPr lang="en-US" dirty="0" smtClean="0"/>
              <a:t> in mild or no </a:t>
            </a:r>
            <a:r>
              <a:rPr lang="en-US" dirty="0" err="1" smtClean="0"/>
              <a:t>sx</a:t>
            </a:r>
            <a:r>
              <a:rPr lang="en-US" dirty="0" smtClean="0"/>
              <a:t> </a:t>
            </a:r>
          </a:p>
          <a:p>
            <a:r>
              <a:rPr lang="en-US" dirty="0" smtClean="0"/>
              <a:t>wide </a:t>
            </a:r>
            <a:r>
              <a:rPr lang="en-US" dirty="0"/>
              <a:t>range of clinical </a:t>
            </a:r>
            <a:r>
              <a:rPr lang="en-US" dirty="0" smtClean="0"/>
              <a:t>disease=variability </a:t>
            </a:r>
            <a:r>
              <a:rPr lang="en-US" dirty="0"/>
              <a:t>in the antibody responses </a:t>
            </a:r>
            <a:endParaRPr lang="en-US" dirty="0" smtClean="0"/>
          </a:p>
          <a:p>
            <a:r>
              <a:rPr lang="en-US" dirty="0" smtClean="0"/>
              <a:t>Antigen </a:t>
            </a:r>
            <a:r>
              <a:rPr lang="en-US" dirty="0"/>
              <a:t>burden </a:t>
            </a:r>
            <a:r>
              <a:rPr lang="en-US" dirty="0" smtClean="0"/>
              <a:t>=major </a:t>
            </a:r>
            <a:r>
              <a:rPr lang="en-US" dirty="0"/>
              <a:t>driver of the magnitude of the </a:t>
            </a:r>
            <a:r>
              <a:rPr lang="en-US" dirty="0" smtClean="0"/>
              <a:t>response: highest </a:t>
            </a:r>
            <a:r>
              <a:rPr lang="en-US" dirty="0"/>
              <a:t>neutralizing antibody </a:t>
            </a:r>
            <a:r>
              <a:rPr lang="en-US" dirty="0" smtClean="0"/>
              <a:t>in </a:t>
            </a:r>
            <a:r>
              <a:rPr lang="en-US" dirty="0"/>
              <a:t>severe </a:t>
            </a:r>
            <a:r>
              <a:rPr lang="en-US" dirty="0" smtClean="0"/>
              <a:t>disease</a:t>
            </a:r>
          </a:p>
          <a:p>
            <a:r>
              <a:rPr lang="en-US" dirty="0" smtClean="0"/>
              <a:t>other factors: </a:t>
            </a:r>
          </a:p>
          <a:p>
            <a:r>
              <a:rPr lang="en-US" dirty="0" smtClean="0"/>
              <a:t>models </a:t>
            </a:r>
            <a:r>
              <a:rPr lang="en-US" dirty="0"/>
              <a:t>of immunity and reinfection dynamics of the common cold coronaviruses, human coronavirus (</a:t>
            </a:r>
            <a:r>
              <a:rPr lang="en-US" dirty="0" err="1"/>
              <a:t>HCoV</a:t>
            </a:r>
            <a:r>
              <a:rPr lang="en-US" dirty="0"/>
              <a:t>) OC43, </a:t>
            </a:r>
            <a:r>
              <a:rPr lang="en-US" dirty="0" err="1"/>
              <a:t>HCoV</a:t>
            </a:r>
            <a:r>
              <a:rPr lang="en-US" dirty="0"/>
              <a:t> 229E, and </a:t>
            </a:r>
            <a:r>
              <a:rPr lang="en-US" dirty="0" err="1"/>
              <a:t>HCoV</a:t>
            </a:r>
            <a:r>
              <a:rPr lang="en-US" dirty="0"/>
              <a:t> HKU1, limited protective immunity to SARS-CoV-2 has been suggested. </a:t>
            </a:r>
            <a:endParaRPr lang="en-US" dirty="0" smtClean="0"/>
          </a:p>
          <a:p>
            <a:r>
              <a:rPr lang="en-US" dirty="0" smtClean="0"/>
              <a:t>a </a:t>
            </a:r>
            <a:r>
              <a:rPr lang="en-US" dirty="0"/>
              <a:t>human challenge to a circulating coronavirus (</a:t>
            </a:r>
            <a:r>
              <a:rPr lang="en-US" dirty="0" err="1"/>
              <a:t>HCoV</a:t>
            </a:r>
            <a:r>
              <a:rPr lang="en-US" dirty="0"/>
              <a:t> 229E), IgG and IgA antibodies waned over the first year after viral nasal </a:t>
            </a:r>
            <a:r>
              <a:rPr lang="en-US" dirty="0" smtClean="0"/>
              <a:t>challenge: protection lasts </a:t>
            </a:r>
            <a:r>
              <a:rPr lang="en-US" dirty="0"/>
              <a:t>only 1 or 2 </a:t>
            </a:r>
            <a:r>
              <a:rPr lang="en-US" dirty="0" smtClean="0"/>
              <a:t>years</a:t>
            </a:r>
          </a:p>
          <a:p>
            <a:r>
              <a:rPr lang="en-US" dirty="0" smtClean="0"/>
              <a:t>But: following </a:t>
            </a:r>
            <a:r>
              <a:rPr lang="en-US" dirty="0" err="1" smtClean="0"/>
              <a:t>rechallenge</a:t>
            </a:r>
            <a:r>
              <a:rPr lang="en-US" dirty="0" smtClean="0"/>
              <a:t> </a:t>
            </a:r>
            <a:r>
              <a:rPr lang="en-US" dirty="0"/>
              <a:t>with the same </a:t>
            </a:r>
            <a:r>
              <a:rPr lang="en-US" dirty="0" err="1"/>
              <a:t>HCoV</a:t>
            </a:r>
            <a:r>
              <a:rPr lang="en-US" dirty="0"/>
              <a:t> 229E strain at 1 </a:t>
            </a:r>
            <a:r>
              <a:rPr lang="en-US" dirty="0" smtClean="0"/>
              <a:t>year:</a:t>
            </a:r>
          </a:p>
          <a:p>
            <a:pPr marL="0" indent="0">
              <a:buNone/>
            </a:pPr>
            <a:r>
              <a:rPr lang="en-US" dirty="0" smtClean="0"/>
              <a:t>	no </a:t>
            </a:r>
            <a:r>
              <a:rPr lang="en-US" dirty="0"/>
              <a:t>individuals who had been previously infected developed a </a:t>
            </a:r>
            <a:r>
              <a:rPr lang="en-US" dirty="0" smtClean="0"/>
              <a:t>cold</a:t>
            </a:r>
          </a:p>
          <a:p>
            <a:pPr marL="0" indent="0">
              <a:buNone/>
            </a:pPr>
            <a:r>
              <a:rPr lang="en-US" dirty="0"/>
              <a:t>	</a:t>
            </a:r>
            <a:r>
              <a:rPr lang="en-US" dirty="0" smtClean="0"/>
              <a:t>all </a:t>
            </a:r>
            <a:r>
              <a:rPr lang="en-US" dirty="0"/>
              <a:t>had a shorter duration of detectable virus </a:t>
            </a:r>
            <a:r>
              <a:rPr lang="en-US" dirty="0" smtClean="0"/>
              <a:t>shedding</a:t>
            </a:r>
          </a:p>
          <a:p>
            <a:r>
              <a:rPr lang="en-US" dirty="0" smtClean="0"/>
              <a:t>strain-specific </a:t>
            </a:r>
            <a:r>
              <a:rPr lang="en-US" dirty="0"/>
              <a:t>immunity to clinical coronavirus disease may be preserved despite rapid waning of </a:t>
            </a:r>
            <a:r>
              <a:rPr lang="en-US" dirty="0" smtClean="0"/>
              <a:t>antibodies</a:t>
            </a:r>
          </a:p>
          <a:p>
            <a:r>
              <a:rPr lang="en-US" dirty="0" smtClean="0"/>
              <a:t>nonhuman primates: SARS-CoV-2 </a:t>
            </a:r>
            <a:r>
              <a:rPr lang="en-US" dirty="0"/>
              <a:t>infection protects against </a:t>
            </a:r>
            <a:r>
              <a:rPr lang="en-US" dirty="0" smtClean="0"/>
              <a:t>reinfection</a:t>
            </a:r>
          </a:p>
          <a:p>
            <a:r>
              <a:rPr lang="en-US" dirty="0" smtClean="0"/>
              <a:t>So far: anecdotal </a:t>
            </a:r>
            <a:r>
              <a:rPr lang="en-US" dirty="0"/>
              <a:t>case reports of </a:t>
            </a:r>
            <a:r>
              <a:rPr lang="en-US" dirty="0" smtClean="0"/>
              <a:t>reinfection (mostly </a:t>
            </a:r>
            <a:r>
              <a:rPr lang="en-US" dirty="0"/>
              <a:t>after initial mild </a:t>
            </a:r>
            <a:r>
              <a:rPr lang="en-US" dirty="0" smtClean="0"/>
              <a:t>COVID-19) </a:t>
            </a:r>
          </a:p>
          <a:p>
            <a:r>
              <a:rPr lang="en-US" dirty="0" smtClean="0"/>
              <a:t>reinfection </a:t>
            </a:r>
            <a:r>
              <a:rPr lang="en-US" dirty="0"/>
              <a:t>with SARS-CoV-2 </a:t>
            </a:r>
            <a:r>
              <a:rPr lang="en-US" dirty="0" smtClean="0"/>
              <a:t>suggests: natural </a:t>
            </a:r>
            <a:r>
              <a:rPr lang="en-US" dirty="0"/>
              <a:t>human immune response may not provide sterilizing immunity but </a:t>
            </a:r>
            <a:r>
              <a:rPr lang="en-US" dirty="0" smtClean="0"/>
              <a:t>may </a:t>
            </a:r>
            <a:r>
              <a:rPr lang="en-US" dirty="0"/>
              <a:t>shorten viral shedding, reduce spread, and prevent disease.</a:t>
            </a:r>
            <a:endParaRPr lang="en-US" dirty="0"/>
          </a:p>
        </p:txBody>
      </p:sp>
    </p:spTree>
    <p:extLst>
      <p:ext uri="{BB962C8B-B14F-4D97-AF65-F5344CB8AC3E}">
        <p14:creationId xmlns:p14="http://schemas.microsoft.com/office/powerpoint/2010/main" val="2119644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dirty="0"/>
              <a:t>COVID-19 and the Path to Immunity</a:t>
            </a:r>
            <a:r>
              <a:rPr lang="en-US" sz="1350" dirty="0"/>
              <a:t/>
            </a:r>
            <a:br>
              <a:rPr lang="en-US" sz="1350" dirty="0"/>
            </a:br>
            <a:r>
              <a:rPr lang="en-US" sz="1350" dirty="0"/>
              <a:t>JAMA: September 11, 2020</a:t>
            </a:r>
            <a:br>
              <a:rPr lang="en-US" sz="1350" dirty="0"/>
            </a:br>
            <a:r>
              <a:rPr lang="en-US" sz="1350" dirty="0"/>
              <a:t>https://jamanetwork.com/journals/jama/fullarticle/2770758?resultClick=1</a:t>
            </a:r>
          </a:p>
        </p:txBody>
      </p:sp>
      <p:sp>
        <p:nvSpPr>
          <p:cNvPr id="3" name="Content Placeholder 2"/>
          <p:cNvSpPr>
            <a:spLocks noGrp="1"/>
          </p:cNvSpPr>
          <p:nvPr>
            <p:ph idx="1"/>
          </p:nvPr>
        </p:nvSpPr>
        <p:spPr/>
        <p:txBody>
          <a:bodyPr>
            <a:normAutofit fontScale="85000" lnSpcReduction="20000"/>
          </a:bodyPr>
          <a:lstStyle/>
          <a:p>
            <a:r>
              <a:rPr lang="en-US" dirty="0" smtClean="0"/>
              <a:t>seroprevalence </a:t>
            </a:r>
            <a:r>
              <a:rPr lang="en-US" dirty="0"/>
              <a:t>data (antibodies to the SARS-CoV-2 spike </a:t>
            </a:r>
            <a:r>
              <a:rPr lang="en-US" dirty="0" smtClean="0"/>
              <a:t>protein): 10 x more </a:t>
            </a:r>
            <a:r>
              <a:rPr lang="en-US" dirty="0"/>
              <a:t>SARS-CoV-2 infections than the number of reported cases. </a:t>
            </a:r>
            <a:endParaRPr lang="en-US" dirty="0" smtClean="0"/>
          </a:p>
          <a:p>
            <a:r>
              <a:rPr lang="en-US" dirty="0" smtClean="0"/>
              <a:t>Est 40 </a:t>
            </a:r>
            <a:r>
              <a:rPr lang="en-US" dirty="0"/>
              <a:t>million to 50 million (12% to 15% of the US population) </a:t>
            </a:r>
            <a:endParaRPr lang="en-US" dirty="0" smtClean="0"/>
          </a:p>
          <a:p>
            <a:r>
              <a:rPr lang="en-US" dirty="0" smtClean="0"/>
              <a:t>relying </a:t>
            </a:r>
            <a:r>
              <a:rPr lang="en-US" dirty="0"/>
              <a:t>on population-based natural immunity, especially for populations at risk of greater disease severity, is not wise. </a:t>
            </a:r>
            <a:endParaRPr lang="en-US" dirty="0" smtClean="0"/>
          </a:p>
          <a:p>
            <a:r>
              <a:rPr lang="en-US" dirty="0"/>
              <a:t>n</a:t>
            </a:r>
            <a:r>
              <a:rPr lang="en-US" dirty="0" smtClean="0"/>
              <a:t>eed added protection by boosting </a:t>
            </a:r>
            <a:r>
              <a:rPr lang="en-US" dirty="0"/>
              <a:t>specific neutralizing antibodies and T</a:t>
            </a:r>
            <a:r>
              <a:rPr lang="en-US" baseline="-25000" dirty="0"/>
              <a:t>H</a:t>
            </a:r>
            <a:r>
              <a:rPr lang="en-US" dirty="0"/>
              <a:t>1 immunity to high levels </a:t>
            </a:r>
            <a:r>
              <a:rPr lang="en-US" dirty="0" smtClean="0"/>
              <a:t>regardless </a:t>
            </a:r>
            <a:r>
              <a:rPr lang="en-US" dirty="0"/>
              <a:t>of prior immune status may further protect these individuals.</a:t>
            </a:r>
            <a:endParaRPr lang="en-US" dirty="0"/>
          </a:p>
        </p:txBody>
      </p:sp>
    </p:spTree>
    <p:extLst>
      <p:ext uri="{BB962C8B-B14F-4D97-AF65-F5344CB8AC3E}">
        <p14:creationId xmlns:p14="http://schemas.microsoft.com/office/powerpoint/2010/main" val="115650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380" y="1017270"/>
            <a:ext cx="8473440" cy="4495800"/>
          </a:xfrm>
          <a:prstGeom prst="rect">
            <a:avLst/>
          </a:prstGeom>
        </p:spPr>
      </p:pic>
    </p:spTree>
    <p:extLst>
      <p:ext uri="{BB962C8B-B14F-4D97-AF65-F5344CB8AC3E}">
        <p14:creationId xmlns:p14="http://schemas.microsoft.com/office/powerpoint/2010/main" val="3430434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idx="1"/>
          </p:nvPr>
        </p:nvSpPr>
        <p:spPr/>
        <p:txBody>
          <a:bodyPr>
            <a:normAutofit lnSpcReduction="10000"/>
          </a:bodyPr>
          <a:lstStyle/>
          <a:p>
            <a:r>
              <a:rPr lang="en-US" b="1" dirty="0"/>
              <a:t>Rapid real-time tracking of non-pharmaceutical interventions and their association with SARS-CoV-2 positivity: The COVID-19 Pandemic Pulse Study</a:t>
            </a:r>
          </a:p>
          <a:p>
            <a:r>
              <a:rPr lang="en-US" dirty="0" smtClean="0"/>
              <a:t>Strict </a:t>
            </a:r>
            <a:r>
              <a:rPr lang="en-US" dirty="0"/>
              <a:t>social distancing during most activities can reduce SARS-CoV-2 transmission</a:t>
            </a:r>
            <a:r>
              <a:rPr lang="en-US" dirty="0" smtClean="0"/>
              <a:t>.</a:t>
            </a:r>
          </a:p>
          <a:p>
            <a:r>
              <a:rPr lang="en-US" dirty="0" smtClean="0"/>
              <a:t>Don’t use public transportation or attend large indoor public gatherings.  </a:t>
            </a:r>
          </a:p>
          <a:p>
            <a:r>
              <a:rPr lang="en-US" u="sng" dirty="0">
                <a:hlinkClick r:id="rId2"/>
              </a:rPr>
              <a:t>https://doi.org/10.1093/cid/ciaa1313</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Immune Response to COVID-19</a:t>
            </a:r>
            <a:endParaRPr lang="en-US" dirty="0"/>
          </a:p>
        </p:txBody>
      </p:sp>
      <p:sp>
        <p:nvSpPr>
          <p:cNvPr id="3" name="Content Placeholder 2"/>
          <p:cNvSpPr>
            <a:spLocks noGrp="1"/>
          </p:cNvSpPr>
          <p:nvPr>
            <p:ph idx="1"/>
          </p:nvPr>
        </p:nvSpPr>
        <p:spPr/>
        <p:txBody>
          <a:bodyPr>
            <a:noAutofit/>
          </a:bodyPr>
          <a:lstStyle/>
          <a:p>
            <a:r>
              <a:rPr lang="en-US" sz="1500" dirty="0"/>
              <a:t>Maturation of the immune response typically takes 40 days with variations </a:t>
            </a:r>
          </a:p>
          <a:p>
            <a:r>
              <a:rPr lang="en-US" sz="1500" dirty="0"/>
              <a:t>dynamics of the antibody response depends on disease severity and other factors ???</a:t>
            </a:r>
          </a:p>
          <a:p>
            <a:r>
              <a:rPr lang="en-US" sz="1500" dirty="0"/>
              <a:t>most laboratory-confirmed COVID-19 cases, IgM antibodies detectable around 5–10 days after onset of symptoms and rise </a:t>
            </a:r>
            <a:r>
              <a:rPr lang="en-US" sz="1500" dirty="0" smtClean="0"/>
              <a:t>rapidly</a:t>
            </a:r>
            <a:endParaRPr lang="en-US" sz="1500" dirty="0"/>
          </a:p>
          <a:p>
            <a:r>
              <a:rPr lang="en-US" sz="1500" dirty="0" smtClean="0"/>
              <a:t>IgG </a:t>
            </a:r>
            <a:r>
              <a:rPr lang="en-US" sz="1500" dirty="0"/>
              <a:t>antibody concentrations follow the IgM response closely</a:t>
            </a:r>
          </a:p>
          <a:p>
            <a:r>
              <a:rPr lang="en-US" sz="1500" dirty="0"/>
              <a:t>Seroconversion typically </a:t>
            </a:r>
            <a:r>
              <a:rPr lang="en-US" sz="1500" dirty="0" smtClean="0"/>
              <a:t>occurs within </a:t>
            </a:r>
            <a:r>
              <a:rPr lang="en-US" sz="1500" dirty="0"/>
              <a:t>the first 3 weeks ; </a:t>
            </a:r>
          </a:p>
          <a:p>
            <a:r>
              <a:rPr lang="en-US" sz="1500" dirty="0"/>
              <a:t>Avg.  time for seroconversion post symptom onset: </a:t>
            </a:r>
          </a:p>
          <a:p>
            <a:pPr lvl="1"/>
            <a:r>
              <a:rPr lang="en-US" sz="1500" dirty="0"/>
              <a:t>Total antibody: 9–11 days </a:t>
            </a:r>
          </a:p>
          <a:p>
            <a:pPr lvl="1"/>
            <a:r>
              <a:rPr lang="en-US" sz="1500" dirty="0"/>
              <a:t>IgM: 10–12 days </a:t>
            </a:r>
          </a:p>
          <a:p>
            <a:pPr lvl="1"/>
            <a:r>
              <a:rPr lang="en-US" sz="1500" dirty="0"/>
              <a:t>IgG: 12–14 days</a:t>
            </a:r>
          </a:p>
          <a:p>
            <a:r>
              <a:rPr lang="en-US" sz="1500" dirty="0"/>
              <a:t> COVID-19 antibody response: pathogenic or protective?</a:t>
            </a:r>
          </a:p>
          <a:p>
            <a:r>
              <a:rPr lang="en-US" sz="1500" dirty="0"/>
              <a:t>Antibodies vs receptor-binding domain of spike protein and </a:t>
            </a:r>
            <a:r>
              <a:rPr lang="en-US" sz="1500" dirty="0" err="1"/>
              <a:t>nucleocapsid</a:t>
            </a:r>
            <a:r>
              <a:rPr lang="en-US" sz="1500" dirty="0"/>
              <a:t> protein show </a:t>
            </a:r>
            <a:r>
              <a:rPr lang="en-US" sz="1500" dirty="0" err="1"/>
              <a:t>neutralising</a:t>
            </a:r>
            <a:r>
              <a:rPr lang="en-US" sz="1500" dirty="0"/>
              <a:t> activity.</a:t>
            </a:r>
          </a:p>
          <a:p>
            <a:r>
              <a:rPr lang="en-US" sz="1500" baseline="30000" dirty="0"/>
              <a:t> </a:t>
            </a:r>
            <a:r>
              <a:rPr lang="en-US" sz="1500" dirty="0" err="1"/>
              <a:t>Neutralising</a:t>
            </a:r>
            <a:r>
              <a:rPr lang="en-US" sz="1500" dirty="0"/>
              <a:t> antibodies to these domains can be detected approximately 7 days after onset of symptoms and rise steeply over the next 2 weeks</a:t>
            </a:r>
          </a:p>
          <a:p>
            <a:r>
              <a:rPr lang="en-US" sz="1500" dirty="0"/>
              <a:t>can remain RNA-positive despite high concentrations of IgM and IgG antibodies vs </a:t>
            </a:r>
            <a:r>
              <a:rPr lang="en-US" sz="1500" dirty="0" err="1"/>
              <a:t>nucleocapsid</a:t>
            </a:r>
            <a:r>
              <a:rPr lang="en-US" sz="1500" dirty="0"/>
              <a:t> protein and RBD of spike protein</a:t>
            </a:r>
          </a:p>
          <a:p>
            <a:r>
              <a:rPr lang="en-US" sz="1500" dirty="0"/>
              <a:t>?? presence of </a:t>
            </a:r>
            <a:r>
              <a:rPr lang="en-US" sz="1500" dirty="0" err="1"/>
              <a:t>neutralising</a:t>
            </a:r>
            <a:r>
              <a:rPr lang="en-US" sz="1500" dirty="0"/>
              <a:t> antibodies = protective immunity in patients with COVID-19 is unclear</a:t>
            </a:r>
          </a:p>
          <a:p>
            <a:r>
              <a:rPr lang="en-US" sz="1500" dirty="0"/>
              <a:t>??  antibodies can enhance infectivity: higher antibody concentrations observed in patients with severe disease vs those with mild disease.</a:t>
            </a:r>
          </a:p>
          <a:p>
            <a:r>
              <a:rPr lang="en-US" sz="1500" dirty="0"/>
              <a:t> In one study (n=222), a greater proportion of patients with high IgG concentrations had severe disease than did those with low IgG concentrations (52% </a:t>
            </a:r>
            <a:r>
              <a:rPr lang="en-US" sz="1500" i="1" dirty="0"/>
              <a:t>vs</a:t>
            </a:r>
            <a:r>
              <a:rPr lang="en-US" sz="1500" dirty="0"/>
              <a:t> 32%, p=0·008</a:t>
            </a:r>
            <a:r>
              <a:rPr lang="en-US" sz="1500" dirty="0" smtClean="0"/>
              <a:t>)</a:t>
            </a:r>
            <a:endParaRPr lang="en-US" sz="1500" dirty="0"/>
          </a:p>
          <a:p>
            <a:pPr marL="0" indent="0">
              <a:buNone/>
            </a:pPr>
            <a:endParaRPr lang="en-US" sz="1500" dirty="0"/>
          </a:p>
        </p:txBody>
      </p:sp>
    </p:spTree>
    <p:extLst>
      <p:ext uri="{BB962C8B-B14F-4D97-AF65-F5344CB8AC3E}">
        <p14:creationId xmlns:p14="http://schemas.microsoft.com/office/powerpoint/2010/main" val="4092345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4309" y="89546"/>
            <a:ext cx="8643297" cy="6651192"/>
          </a:xfrm>
          <a:prstGeom prst="rect">
            <a:avLst/>
          </a:prstGeom>
        </p:spPr>
      </p:pic>
    </p:spTree>
    <p:extLst>
      <p:ext uri="{BB962C8B-B14F-4D97-AF65-F5344CB8AC3E}">
        <p14:creationId xmlns:p14="http://schemas.microsoft.com/office/powerpoint/2010/main" val="3370745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1905" y="94004"/>
          <a:ext cx="9120190" cy="6763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110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77771" y="90176"/>
          <a:ext cx="8829496" cy="6661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1897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63993" y="95338"/>
          <a:ext cx="8791999" cy="6613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0923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59405" y="95338"/>
          <a:ext cx="8788042" cy="66045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3750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67522" y="94092"/>
          <a:ext cx="8814108" cy="6631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6822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61252" y="95338"/>
          <a:ext cx="8752012" cy="6596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415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02939" y="95338"/>
          <a:ext cx="8701779" cy="6578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0141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93877" y="163704"/>
          <a:ext cx="8693749" cy="6561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8305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Association of Daily Wear of Eyeglasses With Susceptibility to </a:t>
            </a:r>
            <a:r>
              <a:rPr lang="en-US" b="1" dirty="0" err="1"/>
              <a:t>Coronavirus</a:t>
            </a:r>
            <a:r>
              <a:rPr lang="en-US" b="1" dirty="0"/>
              <a:t> Disease 2019 Infection.</a:t>
            </a:r>
          </a:p>
          <a:p>
            <a:r>
              <a:rPr lang="en-US" dirty="0" smtClean="0"/>
              <a:t>Patients </a:t>
            </a:r>
            <a:r>
              <a:rPr lang="en-US" dirty="0"/>
              <a:t>hospitalized with COVID-19 in </a:t>
            </a:r>
            <a:r>
              <a:rPr lang="en-US" dirty="0" err="1"/>
              <a:t>Suizhou</a:t>
            </a:r>
            <a:r>
              <a:rPr lang="en-US" dirty="0"/>
              <a:t>, China, the proportion of inpatients with COVID-19 who wore glasses for extended daily periods (&gt;8 h/d) was smaller than that in the general </a:t>
            </a:r>
            <a:r>
              <a:rPr lang="en-US" dirty="0" smtClean="0"/>
              <a:t>population.</a:t>
            </a:r>
          </a:p>
          <a:p>
            <a:r>
              <a:rPr lang="en-US" dirty="0" smtClean="0"/>
              <a:t>Daily </a:t>
            </a:r>
            <a:r>
              <a:rPr lang="en-US" dirty="0"/>
              <a:t>wearers of eyeglasses may be less susceptible to COVID-19</a:t>
            </a:r>
            <a:r>
              <a:rPr lang="en-US" dirty="0" smtClean="0"/>
              <a:t>.</a:t>
            </a:r>
          </a:p>
          <a:p>
            <a:r>
              <a:rPr lang="en-US" dirty="0"/>
              <a:t>DOI: </a:t>
            </a:r>
            <a:r>
              <a:rPr lang="en-US" u="sng" dirty="0" smtClean="0">
                <a:hlinkClick r:id="rId2"/>
              </a:rPr>
              <a:t>10.1001/jamaophthalmol.2020.3906</a:t>
            </a:r>
            <a:r>
              <a:rPr lang="en-US" dirty="0" smtClean="0"/>
              <a:t/>
            </a:r>
            <a:br>
              <a:rPr lang="en-US" dirty="0" smtClean="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76785" y="120976"/>
          <a:ext cx="8745024" cy="6604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7059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79335" y="119729"/>
          <a:ext cx="8591200" cy="6597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1404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19514" y="138067"/>
          <a:ext cx="8625383" cy="6544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1291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78784" y="85458"/>
          <a:ext cx="8743025" cy="6691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201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42602" y="138067"/>
          <a:ext cx="8753569" cy="6536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236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304972" y="179550"/>
          <a:ext cx="8582653" cy="65032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7035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70790" y="172250"/>
          <a:ext cx="8608290" cy="65703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6013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53698" y="138067"/>
          <a:ext cx="8633928" cy="6553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2204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96426" y="180796"/>
          <a:ext cx="8608291" cy="6553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3261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34058" y="111183"/>
          <a:ext cx="8779206" cy="6588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023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Seroprevalence</a:t>
            </a:r>
            <a:r>
              <a:rPr lang="en-US" b="1" dirty="0"/>
              <a:t> of Antibodies to SARS-CoV-2 in US Blood Donors</a:t>
            </a:r>
          </a:p>
          <a:p>
            <a:r>
              <a:rPr lang="en-US" dirty="0"/>
              <a:t>Unique donors (n=252,882) showed an overall </a:t>
            </a:r>
            <a:r>
              <a:rPr lang="en-US" dirty="0" err="1"/>
              <a:t>seroprevalence</a:t>
            </a:r>
            <a:r>
              <a:rPr lang="en-US" dirty="0"/>
              <a:t> of 1.83% in June (1.37%) and July (2.26%), with the highest prevalence in northern New Jersey (7.3</a:t>
            </a:r>
            <a:r>
              <a:rPr lang="en-US" dirty="0" smtClean="0"/>
              <a:t>%)</a:t>
            </a:r>
          </a:p>
          <a:p>
            <a:r>
              <a:rPr lang="en-US" dirty="0" err="1"/>
              <a:t>Seroprevalence</a:t>
            </a:r>
            <a:r>
              <a:rPr lang="en-US" dirty="0"/>
              <a:t> remains low in US blood </a:t>
            </a:r>
            <a:r>
              <a:rPr lang="en-US" dirty="0" smtClean="0"/>
              <a:t>donors, with some regional variation. </a:t>
            </a:r>
          </a:p>
          <a:p>
            <a:r>
              <a:rPr lang="en-US" b="1" dirty="0" err="1"/>
              <a:t>doi</a:t>
            </a:r>
            <a:r>
              <a:rPr lang="en-US" b="1" dirty="0"/>
              <a:t>:</a:t>
            </a:r>
            <a:r>
              <a:rPr lang="en-US" dirty="0"/>
              <a:t> https://doi.org/10.1101/2020.09.17.20195131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02424" y="120976"/>
          <a:ext cx="8676656" cy="6613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1099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45153" y="86793"/>
          <a:ext cx="8702294" cy="6672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0495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08419" y="86792"/>
          <a:ext cx="8847573" cy="6578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676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91328" y="86793"/>
          <a:ext cx="8890302" cy="6638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2389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79878" y="146613"/>
          <a:ext cx="8673565" cy="6578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6515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Measurement of SARS-CoV-2 RNA in wastewater tracks community infection </a:t>
            </a:r>
            <a:r>
              <a:rPr lang="en-US" b="1" dirty="0" smtClean="0"/>
              <a:t>dynamics</a:t>
            </a:r>
          </a:p>
          <a:p>
            <a:r>
              <a:rPr lang="en-US" dirty="0" smtClean="0"/>
              <a:t>Authors examined SARS-CoV-2 </a:t>
            </a:r>
            <a:r>
              <a:rPr lang="en-US" dirty="0"/>
              <a:t>RNA concentrations in primary sewage sludge in the New Haven, Connecticut, USA, metropolitan area during the </a:t>
            </a:r>
            <a:r>
              <a:rPr lang="en-US" dirty="0" err="1"/>
              <a:t>Coronavirus</a:t>
            </a:r>
            <a:r>
              <a:rPr lang="en-US" dirty="0"/>
              <a:t> Disease 2019 (COVID-19) outbreak in Spring 2020. </a:t>
            </a:r>
            <a:endParaRPr lang="en-US" dirty="0" smtClean="0"/>
          </a:p>
          <a:p>
            <a:r>
              <a:rPr lang="en-US" dirty="0" smtClean="0"/>
              <a:t>SARS-CoV-2 </a:t>
            </a:r>
            <a:r>
              <a:rPr lang="en-US" dirty="0"/>
              <a:t>RNA was detected throughout the more than 10-week study and, when adjusted for time lags, tracked the rise and fall of cases seen in SARS-CoV-2 clinical test results and local COVID-19 hospital admissions</a:t>
            </a:r>
            <a:r>
              <a:rPr lang="en-US" dirty="0" smtClean="0"/>
              <a:t>.</a:t>
            </a:r>
          </a:p>
          <a:p>
            <a:r>
              <a:rPr lang="en-US" dirty="0" smtClean="0"/>
              <a:t> </a:t>
            </a:r>
            <a:r>
              <a:rPr lang="en-US" dirty="0"/>
              <a:t>Relative to these indicators, </a:t>
            </a:r>
            <a:r>
              <a:rPr lang="en-US" dirty="0" smtClean="0"/>
              <a:t>SARS-CoV-2</a:t>
            </a:r>
            <a:r>
              <a:rPr lang="en-US" dirty="0"/>
              <a:t>RNA concentrations in sludge were 0–2 d ahead of SARS-CoV-2 positive test results by date of specimen collection, 0–2 d ahead of the percentage of positive tests by date of specimen collection, 1–4 d ahead of local hospital admissions and 6–8 d ahead of SARS-CoV-2 positive test results by reporting date. </a:t>
            </a:r>
            <a:endParaRPr lang="en-US" dirty="0" smtClean="0"/>
          </a:p>
          <a:p>
            <a:r>
              <a:rPr lang="en-US" dirty="0"/>
              <a:t>I</a:t>
            </a:r>
            <a:r>
              <a:rPr lang="en-US" dirty="0" smtClean="0"/>
              <a:t>mmediate </a:t>
            </a:r>
            <a:r>
              <a:rPr lang="en-US" dirty="0"/>
              <a:t>wastewater results can provide considerable advance notice of infection dynamics</a:t>
            </a:r>
            <a:r>
              <a:rPr lang="en-US" dirty="0" smtClean="0"/>
              <a:t>.</a:t>
            </a:r>
          </a:p>
          <a:p>
            <a:r>
              <a:rPr lang="en-US" b="1" dirty="0" smtClean="0"/>
              <a:t>https://www.nature.com/articles/s41587-020-0684-z</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Sharing a household with children and risk of COVID-19: a study of over 300,000 adults living in healthcare worker households in Scotland</a:t>
            </a:r>
          </a:p>
          <a:p>
            <a:r>
              <a:rPr lang="en-US" dirty="0"/>
              <a:t> 241,266 adults did not share a household with young children; 41,198, 23,783 and 3,850 shared a household with 1, 2 and 3 or more young children respectively. </a:t>
            </a:r>
            <a:endParaRPr lang="en-US" dirty="0" smtClean="0"/>
          </a:p>
          <a:p>
            <a:r>
              <a:rPr lang="en-US" dirty="0" smtClean="0"/>
              <a:t>The </a:t>
            </a:r>
            <a:r>
              <a:rPr lang="en-US" dirty="0"/>
              <a:t>risk of </a:t>
            </a:r>
            <a:r>
              <a:rPr lang="en-US" dirty="0" err="1"/>
              <a:t>hospitalisation</a:t>
            </a:r>
            <a:r>
              <a:rPr lang="en-US" dirty="0"/>
              <a:t> with COVID-19 was lower in those with one child and lower still in those with two or more children, adjusting for age the hazard ratio (HR) was 0.83 per child (95% CI 0.70-0.99). </a:t>
            </a:r>
            <a:endParaRPr lang="en-US" dirty="0" smtClean="0"/>
          </a:p>
          <a:p>
            <a:r>
              <a:rPr lang="en-US" dirty="0" smtClean="0"/>
              <a:t>An </a:t>
            </a:r>
            <a:r>
              <a:rPr lang="en-US" dirty="0"/>
              <a:t>association of the same magnitude, but more precisely estimated, was obtained for any case of </a:t>
            </a:r>
            <a:r>
              <a:rPr lang="en-US" dirty="0" smtClean="0"/>
              <a:t>COVID-19. </a:t>
            </a:r>
          </a:p>
          <a:p>
            <a:r>
              <a:rPr lang="en-US" dirty="0" smtClean="0"/>
              <a:t>Conclusion: </a:t>
            </a:r>
            <a:r>
              <a:rPr lang="en-US" dirty="0"/>
              <a:t>Increased household exposure to young children was associated with an attenuated risk of testing positive for SARS-CoV-2 and appeared to also be associated with an attenuated risk of COVID-19 disease severe enough to require </a:t>
            </a:r>
            <a:r>
              <a:rPr lang="en-US" dirty="0" err="1"/>
              <a:t>hospitalisation</a:t>
            </a:r>
            <a:r>
              <a:rPr lang="en-US" dirty="0" smtClean="0"/>
              <a:t>.</a:t>
            </a:r>
          </a:p>
          <a:p>
            <a:r>
              <a:rPr lang="en-US" b="1" dirty="0" err="1"/>
              <a:t>doi</a:t>
            </a:r>
            <a:r>
              <a:rPr lang="en-US" b="1" dirty="0"/>
              <a:t>:</a:t>
            </a:r>
            <a:r>
              <a:rPr lang="en-US" dirty="0"/>
              <a:t> https://doi.org/10.1101/2020.09.21.20196428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lstStyle/>
          <a:p>
            <a:pPr fontAlgn="base"/>
            <a:r>
              <a:rPr lang="en-US" b="1" dirty="0"/>
              <a:t>Nasopharyngeal SARS-CoV2 viral loads in young children do not differ significantly from those in older children and </a:t>
            </a:r>
            <a:r>
              <a:rPr lang="en-US" b="1" dirty="0" smtClean="0"/>
              <a:t>adults</a:t>
            </a:r>
          </a:p>
          <a:p>
            <a:pPr fontAlgn="base"/>
            <a:r>
              <a:rPr lang="en-US" sz="2800" dirty="0" smtClean="0"/>
              <a:t>https://doi.org/10.1101/2020.09.17.20192245</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responses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Immune responses to SARS-CoV-2 infection in </a:t>
            </a:r>
            <a:r>
              <a:rPr lang="en-US" b="1" dirty="0" smtClean="0"/>
              <a:t>hospitalized </a:t>
            </a:r>
            <a:r>
              <a:rPr lang="en-US" b="1" dirty="0"/>
              <a:t>pediatric and adult </a:t>
            </a:r>
            <a:r>
              <a:rPr lang="en-US" b="1" dirty="0" smtClean="0"/>
              <a:t>patients</a:t>
            </a:r>
          </a:p>
          <a:p>
            <a:r>
              <a:rPr lang="en-US" dirty="0" smtClean="0"/>
              <a:t>Study compared </a:t>
            </a:r>
            <a:r>
              <a:rPr lang="en-US" dirty="0"/>
              <a:t>cytokine, </a:t>
            </a:r>
            <a:r>
              <a:rPr lang="en-US" dirty="0" err="1"/>
              <a:t>humoral</a:t>
            </a:r>
            <a:r>
              <a:rPr lang="en-US" dirty="0"/>
              <a:t>, and cellular immune responses in pediatric </a:t>
            </a:r>
            <a:r>
              <a:rPr lang="en-US" dirty="0" smtClean="0"/>
              <a:t>and </a:t>
            </a:r>
            <a:r>
              <a:rPr lang="en-US" dirty="0"/>
              <a:t>adult </a:t>
            </a:r>
            <a:r>
              <a:rPr lang="en-US" dirty="0" smtClean="0"/>
              <a:t>patients </a:t>
            </a:r>
            <a:r>
              <a:rPr lang="en-US" dirty="0"/>
              <a:t>with COVID-19 at a </a:t>
            </a:r>
            <a:r>
              <a:rPr lang="en-US" dirty="0" smtClean="0"/>
              <a:t>NYC metropolitan hospital. </a:t>
            </a:r>
          </a:p>
          <a:p>
            <a:r>
              <a:rPr lang="en-US" dirty="0" smtClean="0"/>
              <a:t>The </a:t>
            </a:r>
            <a:r>
              <a:rPr lang="en-US" dirty="0"/>
              <a:t>pediatric patients had a shorter length of stay, decreased requirement for mechanical ventilation and lower mortality compared to adults. </a:t>
            </a:r>
            <a:endParaRPr lang="en-US" dirty="0" smtClean="0"/>
          </a:p>
          <a:p>
            <a:r>
              <a:rPr lang="en-US" dirty="0"/>
              <a:t>Adults mounted a more robust T cell response to the viral spike protein compared to pediatric </a:t>
            </a:r>
            <a:r>
              <a:rPr lang="en-US" dirty="0" smtClean="0"/>
              <a:t>patients. Moreover</a:t>
            </a:r>
            <a:r>
              <a:rPr lang="en-US" dirty="0"/>
              <a:t>, serum neutralizing antibody titers and antibody-dependent cellular </a:t>
            </a:r>
            <a:r>
              <a:rPr lang="en-US" dirty="0" err="1"/>
              <a:t>phagocytosis</a:t>
            </a:r>
            <a:r>
              <a:rPr lang="en-US" dirty="0"/>
              <a:t> were higher in adults compared to pediatric COVID-19 patients. </a:t>
            </a:r>
            <a:endParaRPr lang="en-US" dirty="0" smtClean="0"/>
          </a:p>
          <a:p>
            <a:r>
              <a:rPr lang="en-US" dirty="0"/>
              <a:t>Together these findings demonstrate that the poor outcome in hospitalized adults with COVID-19 compared to children may not be attributable to a failure to generate adaptive immune responses</a:t>
            </a:r>
            <a:r>
              <a:rPr lang="en-US" dirty="0" smtClean="0"/>
              <a:t>.</a:t>
            </a:r>
          </a:p>
          <a:p>
            <a:r>
              <a:rPr lang="en-US" dirty="0"/>
              <a:t>DOI: </a:t>
            </a:r>
            <a:r>
              <a:rPr lang="en-US" dirty="0" smtClean="0"/>
              <a:t>10.1126/scitranslmed.abd5487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Discoordinated</a:t>
            </a:r>
            <a:r>
              <a:rPr lang="en-US" dirty="0" smtClean="0"/>
              <a:t> immune responses in the elderly</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Antigen-specific adaptive immunity to SARS-CoV-2 in acute COVID-19 and associations with age and disease severity</a:t>
            </a:r>
          </a:p>
          <a:p>
            <a:r>
              <a:rPr lang="en-US" dirty="0" smtClean="0"/>
              <a:t>A combined examination of all three branches of adaptive immunity at the level of SARS-CoV-2-specific CD4+ and CD8+ T cell and neutralizing antibody responses in acute and convalescent subjects. </a:t>
            </a:r>
          </a:p>
          <a:p>
            <a:r>
              <a:rPr lang="en-US" dirty="0" smtClean="0"/>
              <a:t>SARS-CoV-2-specific CD4+ and CD8+ T cells were each associated with milder disease. Coordinated SARS-CoV-2-specific adaptive immune responses were associated with milder disease, suggesting roles for both CD4+ and CD8+ T cells in protective immunity in COVID-19. </a:t>
            </a:r>
          </a:p>
          <a:p>
            <a:r>
              <a:rPr lang="en-US" dirty="0" smtClean="0"/>
              <a:t>Coordination of SARS-CoV-2 antigen-specific responses was disrupted in individuals &gt; 65 years old. Scarcity of naive T cells was also associated with ageing and poor disease outcomes. </a:t>
            </a:r>
          </a:p>
          <a:p>
            <a:r>
              <a:rPr lang="en-US" dirty="0" smtClean="0"/>
              <a:t>A parsimonious explanation is that coordinated CD4+ T cell, CD8+ T cell, and antibody responses are protective, but uncoordinated responses frequently fail to control disease, with a connection between ageing and impaired adaptive immune responses to SARS-CoV-2. </a:t>
            </a:r>
          </a:p>
          <a:p>
            <a:r>
              <a:rPr lang="en-US" dirty="0" smtClean="0"/>
              <a:t>https://doi.org/10.1016/j.cell.2020.09.038</a:t>
            </a:r>
            <a:endParaRPr lang="en-US" b="1"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2556</Words>
  <Application>Microsoft Office PowerPoint</Application>
  <PresentationFormat>On-screen Show (4:3)</PresentationFormat>
  <Paragraphs>252</Paragraphs>
  <Slides>44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Arial Narrow</vt:lpstr>
      <vt:lpstr>Calibri</vt:lpstr>
      <vt:lpstr>Roboto</vt:lpstr>
      <vt:lpstr>Office Theme</vt:lpstr>
      <vt:lpstr>  Covid-19 Webex Update  9-22-2020</vt:lpstr>
      <vt:lpstr>Risk management</vt:lpstr>
      <vt:lpstr>Risk management</vt:lpstr>
      <vt:lpstr>Epidemiology</vt:lpstr>
      <vt:lpstr>Epidemiology </vt:lpstr>
      <vt:lpstr>Epidemiology</vt:lpstr>
      <vt:lpstr>Epidemiology</vt:lpstr>
      <vt:lpstr>Immune responses</vt:lpstr>
      <vt:lpstr>Discoordinated immune responses in the elderly</vt:lpstr>
      <vt:lpstr>Treatment</vt:lpstr>
      <vt:lpstr>Treatments</vt:lpstr>
      <vt:lpstr>Treatment</vt:lpstr>
      <vt:lpstr>Treatment</vt:lpstr>
      <vt:lpstr>Treatment</vt:lpstr>
      <vt:lpstr>Treatment</vt:lpstr>
      <vt:lpstr>Treatment</vt:lpstr>
      <vt:lpstr>COVID-19 and the Path to Immunity JAMA: September 11, 2020 https://jamanetwork.com/journals/jama/fullarticle/2770758?resultClick=1</vt:lpstr>
      <vt:lpstr>COVID-19 and the Path to Immunity JAMA: September 11, 2020 https://jamanetwork.com/journals/jama/fullarticle/2770758?resultClick=1</vt:lpstr>
      <vt:lpstr>PowerPoint Presentation</vt:lpstr>
      <vt:lpstr>Immune Response to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Webex Update  9-22-2020</dc:title>
  <dc:creator>Louis</dc:creator>
  <cp:lastModifiedBy>Tom Safranek</cp:lastModifiedBy>
  <cp:revision>5</cp:revision>
  <dcterms:created xsi:type="dcterms:W3CDTF">2020-09-23T02:56:01Z</dcterms:created>
  <dcterms:modified xsi:type="dcterms:W3CDTF">2020-09-23T22:12:49Z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-772319082</vt:i4>
  </property>
  <property fmtid="{D5CDD505-2E9C-101B-9397-08002B2CF9AE}" pid="3" name="_NewReviewCycle">
    <vt:lpwstr/>
  </property>
  <property fmtid="{D5CDD505-2E9C-101B-9397-08002B2CF9AE}" pid="4" name="_EmailSubject">
    <vt:lpwstr>Webex recording is available for viewing: COVID-19 Update for Acute Care Hospitals Including Infection Prevention, Screening, and Testing: Weekly Wednesda-20200923 1646-1</vt:lpwstr>
  </property>
  <property fmtid="{D5CDD505-2E9C-101B-9397-08002B2CF9AE}" pid="5" name="_AuthorEmail">
    <vt:lpwstr>tom.safranek@nebraska.gov</vt:lpwstr>
  </property>
  <property fmtid="{D5CDD505-2E9C-101B-9397-08002B2CF9AE}" pid="6" name="_AuthorEmailDisplayName">
    <vt:lpwstr>Safranek, Tom</vt:lpwstr>
  </property>
</Properties>
</file>