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1"/>
  </p:sldMasterIdLst>
  <p:notesMasterIdLst>
    <p:notesMasterId r:id="rId2"/>
  </p:notesMasterIdLst>
  <p:handoutMasterIdLst>
    <p:handoutMasterId r:id="rId3"/>
  </p:handoutMasterIdLst>
  <p:sldIdLst>
    <p:sldId id="291" r:id="rId4"/>
    <p:sldId id="292" r:id="rId5"/>
    <p:sldId id="258" r:id="rId6"/>
    <p:sldId id="283" r:id="rId7"/>
    <p:sldId id="284" r:id="rId8"/>
    <p:sldId id="285" r:id="rId9"/>
    <p:sldId id="266" r:id="rId10"/>
    <p:sldId id="267" r:id="rId11"/>
    <p:sldId id="264" r:id="rId12"/>
    <p:sldId id="261" r:id="rId13"/>
    <p:sldId id="262" r:id="rId14"/>
    <p:sldId id="265" r:id="rId15"/>
    <p:sldId id="268" r:id="rId16"/>
    <p:sldId id="269" r:id="rId17"/>
    <p:sldId id="293"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7" r:id="rId32"/>
    <p:sldId id="286" r:id="rId33"/>
    <p:sldId id="288" r:id="rId34"/>
    <p:sldId id="289" r:id="rId35"/>
    <p:sldId id="290" r:id="rId36"/>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8"/>
    <p:restoredTop sz="73621" autoAdjust="0"/>
  </p:normalViewPr>
  <p:slideViewPr>
    <p:cSldViewPr snapToGrid="0" snapToObjects="1">
      <p:cViewPr varScale="1">
        <p:scale>
          <a:sx n="84" d="100"/>
          <a:sy n="84" d="100"/>
        </p:scale>
        <p:origin x="1806"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tags" Target="tags/tag1.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C0B88AB7-A4DC-8EED-E884-94947CE159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0FCFE4-2319-9EFC-5366-F575509BE7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21648B-968F-44EA-B8BE-AE9E1603383A}" type="datetimeFigureOut">
              <a:rPr lang="en-US" smtClean="0"/>
              <a:t>10/11/2022</a:t>
            </a:fld>
            <a:endParaRPr lang="en-US"/>
          </a:p>
        </p:txBody>
      </p:sp>
      <p:sp>
        <p:nvSpPr>
          <p:cNvPr id="4" name="Footer Placeholder 3">
            <a:extLst>
              <a:ext uri="{FF2B5EF4-FFF2-40B4-BE49-F238E27FC236}">
                <a16:creationId xmlns:a16="http://schemas.microsoft.com/office/drawing/2014/main" id="{4C06F46C-80E0-A9C2-A37A-7B2F8F1FF5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9234C2-4FAA-5B8E-5DEA-DD2D71EF1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16C6C-9698-4FD4-BE52-5EF87CB8E5CF}" type="slidenum">
              <a:rPr lang="en-US" smtClean="0"/>
              <a:t>‹#›</a:t>
            </a:fld>
            <a:endParaRPr lang="en-US"/>
          </a:p>
        </p:txBody>
      </p:sp>
    </p:spTree>
    <p:extLst>
      <p:ext uri="{BB962C8B-B14F-4D97-AF65-F5344CB8AC3E}">
        <p14:creationId xmlns:p14="http://schemas.microsoft.com/office/powerpoint/2010/main" val="158740071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8BC26-4B4A-4BD0-8B51-9A12BDEF5C5D}"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8E0C9-98DB-4893-899B-1956F7A1075F}" type="slidenum">
              <a:rPr lang="en-US" smtClean="0"/>
              <a:t>‹#›</a:t>
            </a:fld>
            <a:endParaRPr lang="en-US"/>
          </a:p>
        </p:txBody>
      </p:sp>
    </p:spTree>
    <p:extLst>
      <p:ext uri="{BB962C8B-B14F-4D97-AF65-F5344CB8AC3E}">
        <p14:creationId xmlns:p14="http://schemas.microsoft.com/office/powerpoint/2010/main" val="131238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a:t>
            </a:fld>
            <a:endParaRPr lang="en-US"/>
          </a:p>
        </p:txBody>
      </p:sp>
    </p:spTree>
    <p:extLst>
      <p:ext uri="{BB962C8B-B14F-4D97-AF65-F5344CB8AC3E}">
        <p14:creationId xmlns:p14="http://schemas.microsoft.com/office/powerpoint/2010/main" val="421230484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10</a:t>
            </a:fld>
            <a:endParaRPr lang="en-US"/>
          </a:p>
        </p:txBody>
      </p:sp>
    </p:spTree>
    <p:extLst>
      <p:ext uri="{BB962C8B-B14F-4D97-AF65-F5344CB8AC3E}">
        <p14:creationId xmlns:p14="http://schemas.microsoft.com/office/powerpoint/2010/main" val="235439754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11</a:t>
            </a:fld>
            <a:endParaRPr lang="en-US"/>
          </a:p>
        </p:txBody>
      </p:sp>
    </p:spTree>
    <p:extLst>
      <p:ext uri="{BB962C8B-B14F-4D97-AF65-F5344CB8AC3E}">
        <p14:creationId xmlns:p14="http://schemas.microsoft.com/office/powerpoint/2010/main" val="271676512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12</a:t>
            </a:fld>
            <a:endParaRPr lang="en-US"/>
          </a:p>
        </p:txBody>
      </p:sp>
    </p:spTree>
    <p:extLst>
      <p:ext uri="{BB962C8B-B14F-4D97-AF65-F5344CB8AC3E}">
        <p14:creationId xmlns:p14="http://schemas.microsoft.com/office/powerpoint/2010/main" val="34213587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13</a:t>
            </a:fld>
            <a:endParaRPr lang="en-US"/>
          </a:p>
        </p:txBody>
      </p:sp>
    </p:spTree>
    <p:extLst>
      <p:ext uri="{BB962C8B-B14F-4D97-AF65-F5344CB8AC3E}">
        <p14:creationId xmlns:p14="http://schemas.microsoft.com/office/powerpoint/2010/main" val="32059809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14</a:t>
            </a:fld>
            <a:endParaRPr lang="en-US"/>
          </a:p>
        </p:txBody>
      </p:sp>
    </p:spTree>
    <p:extLst>
      <p:ext uri="{BB962C8B-B14F-4D97-AF65-F5344CB8AC3E}">
        <p14:creationId xmlns:p14="http://schemas.microsoft.com/office/powerpoint/2010/main" val="28787319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15</a:t>
            </a:fld>
            <a:endParaRPr lang="en-US"/>
          </a:p>
        </p:txBody>
      </p:sp>
    </p:spTree>
    <p:extLst>
      <p:ext uri="{BB962C8B-B14F-4D97-AF65-F5344CB8AC3E}">
        <p14:creationId xmlns:p14="http://schemas.microsoft.com/office/powerpoint/2010/main" val="292886817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16</a:t>
            </a:fld>
            <a:endParaRPr lang="en-US"/>
          </a:p>
        </p:txBody>
      </p:sp>
    </p:spTree>
    <p:extLst>
      <p:ext uri="{BB962C8B-B14F-4D97-AF65-F5344CB8AC3E}">
        <p14:creationId xmlns:p14="http://schemas.microsoft.com/office/powerpoint/2010/main" val="314343679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17</a:t>
            </a:fld>
            <a:endParaRPr lang="en-US"/>
          </a:p>
        </p:txBody>
      </p:sp>
    </p:spTree>
    <p:extLst>
      <p:ext uri="{BB962C8B-B14F-4D97-AF65-F5344CB8AC3E}">
        <p14:creationId xmlns:p14="http://schemas.microsoft.com/office/powerpoint/2010/main" val="217550518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18</a:t>
            </a:fld>
            <a:endParaRPr lang="en-US"/>
          </a:p>
        </p:txBody>
      </p:sp>
    </p:spTree>
    <p:extLst>
      <p:ext uri="{BB962C8B-B14F-4D97-AF65-F5344CB8AC3E}">
        <p14:creationId xmlns:p14="http://schemas.microsoft.com/office/powerpoint/2010/main" val="379309459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19</a:t>
            </a:fld>
            <a:endParaRPr lang="en-US"/>
          </a:p>
        </p:txBody>
      </p:sp>
    </p:spTree>
    <p:extLst>
      <p:ext uri="{BB962C8B-B14F-4D97-AF65-F5344CB8AC3E}">
        <p14:creationId xmlns:p14="http://schemas.microsoft.com/office/powerpoint/2010/main" val="422821373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a:t>
            </a:fld>
            <a:endParaRPr lang="en-US"/>
          </a:p>
        </p:txBody>
      </p:sp>
    </p:spTree>
    <p:extLst>
      <p:ext uri="{BB962C8B-B14F-4D97-AF65-F5344CB8AC3E}">
        <p14:creationId xmlns:p14="http://schemas.microsoft.com/office/powerpoint/2010/main" val="375203052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20</a:t>
            </a:fld>
            <a:endParaRPr lang="en-US"/>
          </a:p>
        </p:txBody>
      </p:sp>
    </p:spTree>
    <p:extLst>
      <p:ext uri="{BB962C8B-B14F-4D97-AF65-F5344CB8AC3E}">
        <p14:creationId xmlns:p14="http://schemas.microsoft.com/office/powerpoint/2010/main" val="98128723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21</a:t>
            </a:fld>
            <a:endParaRPr lang="en-US"/>
          </a:p>
        </p:txBody>
      </p:sp>
    </p:spTree>
    <p:extLst>
      <p:ext uri="{BB962C8B-B14F-4D97-AF65-F5344CB8AC3E}">
        <p14:creationId xmlns:p14="http://schemas.microsoft.com/office/powerpoint/2010/main" val="366091030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22</a:t>
            </a:fld>
            <a:endParaRPr lang="en-US"/>
          </a:p>
        </p:txBody>
      </p:sp>
    </p:spTree>
    <p:extLst>
      <p:ext uri="{BB962C8B-B14F-4D97-AF65-F5344CB8AC3E}">
        <p14:creationId xmlns:p14="http://schemas.microsoft.com/office/powerpoint/2010/main" val="255425795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23</a:t>
            </a:fld>
            <a:endParaRPr lang="en-US"/>
          </a:p>
        </p:txBody>
      </p:sp>
    </p:spTree>
    <p:extLst>
      <p:ext uri="{BB962C8B-B14F-4D97-AF65-F5344CB8AC3E}">
        <p14:creationId xmlns:p14="http://schemas.microsoft.com/office/powerpoint/2010/main" val="73428614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24</a:t>
            </a:fld>
            <a:endParaRPr lang="en-US"/>
          </a:p>
        </p:txBody>
      </p:sp>
    </p:spTree>
    <p:extLst>
      <p:ext uri="{BB962C8B-B14F-4D97-AF65-F5344CB8AC3E}">
        <p14:creationId xmlns:p14="http://schemas.microsoft.com/office/powerpoint/2010/main" val="372977296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25</a:t>
            </a:fld>
            <a:endParaRPr lang="en-US"/>
          </a:p>
        </p:txBody>
      </p:sp>
    </p:spTree>
    <p:extLst>
      <p:ext uri="{BB962C8B-B14F-4D97-AF65-F5344CB8AC3E}">
        <p14:creationId xmlns:p14="http://schemas.microsoft.com/office/powerpoint/2010/main" val="312936786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26</a:t>
            </a:fld>
            <a:endParaRPr lang="en-US"/>
          </a:p>
        </p:txBody>
      </p:sp>
    </p:spTree>
    <p:extLst>
      <p:ext uri="{BB962C8B-B14F-4D97-AF65-F5344CB8AC3E}">
        <p14:creationId xmlns:p14="http://schemas.microsoft.com/office/powerpoint/2010/main" val="381183734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27</a:t>
            </a:fld>
            <a:endParaRPr lang="en-US"/>
          </a:p>
        </p:txBody>
      </p:sp>
    </p:spTree>
    <p:extLst>
      <p:ext uri="{BB962C8B-B14F-4D97-AF65-F5344CB8AC3E}">
        <p14:creationId xmlns:p14="http://schemas.microsoft.com/office/powerpoint/2010/main" val="57990424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28</a:t>
            </a:fld>
            <a:endParaRPr lang="en-US"/>
          </a:p>
        </p:txBody>
      </p:sp>
    </p:spTree>
    <p:extLst>
      <p:ext uri="{BB962C8B-B14F-4D97-AF65-F5344CB8AC3E}">
        <p14:creationId xmlns:p14="http://schemas.microsoft.com/office/powerpoint/2010/main" val="427980061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29</a:t>
            </a:fld>
            <a:endParaRPr lang="en-US"/>
          </a:p>
        </p:txBody>
      </p:sp>
    </p:spTree>
    <p:extLst>
      <p:ext uri="{BB962C8B-B14F-4D97-AF65-F5344CB8AC3E}">
        <p14:creationId xmlns:p14="http://schemas.microsoft.com/office/powerpoint/2010/main" val="317808823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3</a:t>
            </a:fld>
            <a:endParaRPr lang="en-US"/>
          </a:p>
        </p:txBody>
      </p:sp>
    </p:spTree>
    <p:extLst>
      <p:ext uri="{BB962C8B-B14F-4D97-AF65-F5344CB8AC3E}">
        <p14:creationId xmlns:p14="http://schemas.microsoft.com/office/powerpoint/2010/main" val="304464119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30</a:t>
            </a:fld>
            <a:endParaRPr lang="en-US"/>
          </a:p>
        </p:txBody>
      </p:sp>
    </p:spTree>
    <p:extLst>
      <p:ext uri="{BB962C8B-B14F-4D97-AF65-F5344CB8AC3E}">
        <p14:creationId xmlns:p14="http://schemas.microsoft.com/office/powerpoint/2010/main" val="150069763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31</a:t>
            </a:fld>
            <a:endParaRPr lang="en-US"/>
          </a:p>
        </p:txBody>
      </p:sp>
    </p:spTree>
    <p:extLst>
      <p:ext uri="{BB962C8B-B14F-4D97-AF65-F5344CB8AC3E}">
        <p14:creationId xmlns:p14="http://schemas.microsoft.com/office/powerpoint/2010/main" val="18042842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32</a:t>
            </a:fld>
            <a:endParaRPr lang="en-US"/>
          </a:p>
        </p:txBody>
      </p:sp>
    </p:spTree>
    <p:extLst>
      <p:ext uri="{BB962C8B-B14F-4D97-AF65-F5344CB8AC3E}">
        <p14:creationId xmlns:p14="http://schemas.microsoft.com/office/powerpoint/2010/main" val="190485371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33</a:t>
            </a:fld>
            <a:endParaRPr lang="en-US"/>
          </a:p>
        </p:txBody>
      </p:sp>
    </p:spTree>
    <p:extLst>
      <p:ext uri="{BB962C8B-B14F-4D97-AF65-F5344CB8AC3E}">
        <p14:creationId xmlns:p14="http://schemas.microsoft.com/office/powerpoint/2010/main" val="37902772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4</a:t>
            </a:fld>
            <a:endParaRPr lang="en-US"/>
          </a:p>
        </p:txBody>
      </p:sp>
    </p:spTree>
    <p:extLst>
      <p:ext uri="{BB962C8B-B14F-4D97-AF65-F5344CB8AC3E}">
        <p14:creationId xmlns:p14="http://schemas.microsoft.com/office/powerpoint/2010/main" val="359711546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5</a:t>
            </a:fld>
            <a:endParaRPr lang="en-US"/>
          </a:p>
        </p:txBody>
      </p:sp>
    </p:spTree>
    <p:extLst>
      <p:ext uri="{BB962C8B-B14F-4D97-AF65-F5344CB8AC3E}">
        <p14:creationId xmlns:p14="http://schemas.microsoft.com/office/powerpoint/2010/main" val="288916996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6</a:t>
            </a:fld>
            <a:endParaRPr lang="en-US"/>
          </a:p>
        </p:txBody>
      </p:sp>
    </p:spTree>
    <p:extLst>
      <p:ext uri="{BB962C8B-B14F-4D97-AF65-F5344CB8AC3E}">
        <p14:creationId xmlns:p14="http://schemas.microsoft.com/office/powerpoint/2010/main" val="8926541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7</a:t>
            </a:fld>
            <a:endParaRPr lang="en-US"/>
          </a:p>
        </p:txBody>
      </p:sp>
    </p:spTree>
    <p:extLst>
      <p:ext uri="{BB962C8B-B14F-4D97-AF65-F5344CB8AC3E}">
        <p14:creationId xmlns:p14="http://schemas.microsoft.com/office/powerpoint/2010/main" val="22975336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8</a:t>
            </a:fld>
            <a:endParaRPr lang="en-US"/>
          </a:p>
        </p:txBody>
      </p:sp>
    </p:spTree>
    <p:extLst>
      <p:ext uri="{BB962C8B-B14F-4D97-AF65-F5344CB8AC3E}">
        <p14:creationId xmlns:p14="http://schemas.microsoft.com/office/powerpoint/2010/main" val="2101123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F18E0C9-98DB-4893-899B-1956F7A1075F}" type="slidenum">
              <a:rPr lang="en-US" smtClean="0"/>
              <a:t>9</a:t>
            </a:fld>
            <a:endParaRPr lang="en-US"/>
          </a:p>
        </p:txBody>
      </p:sp>
    </p:spTree>
    <p:extLst>
      <p:ext uri="{BB962C8B-B14F-4D97-AF65-F5344CB8AC3E}">
        <p14:creationId xmlns:p14="http://schemas.microsoft.com/office/powerpoint/2010/main" val="35010669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1365ED-59B1-AE49-B906-BC9CD0AAC04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047B11F-7718-B846-BD1B-D8D1E6A8678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A7821-88EA-0543-B057-97797207FF94}"/>
              </a:ext>
            </a:extLst>
          </p:cNvPr>
          <p:cNvSpPr>
            <a:spLocks noGrp="1"/>
          </p:cNvSpPr>
          <p:nvPr>
            <p:ph type="dt" sz="half" idx="10"/>
          </p:nvPr>
        </p:nvSpPr>
        <p:spPr>
          <a:xfrm>
            <a:off x="386788" y="5989658"/>
            <a:ext cx="2743200" cy="356966"/>
          </a:xfrm>
        </p:spPr>
        <p:txBody>
          <a:bodyPr/>
          <a:lstStyle/>
          <a:p>
            <a:fld id="{997A4E3D-0A92-0E40-B5A4-EC425A30C0DE}" type="datetimeFigureOut">
              <a:rPr lang="en-US" smtClean="0"/>
              <a:t>10/11/2022</a:t>
            </a:fld>
            <a:endParaRPr lang="en-US"/>
          </a:p>
        </p:txBody>
      </p:sp>
      <p:sp>
        <p:nvSpPr>
          <p:cNvPr id="5" name="Footer Placeholder 4">
            <a:extLst>
              <a:ext uri="{FF2B5EF4-FFF2-40B4-BE49-F238E27FC236}">
                <a16:creationId xmlns:a16="http://schemas.microsoft.com/office/drawing/2014/main" id="{A234C8D1-40BE-3840-8D4B-D1B63FA6E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E4AF-8834-B54C-92AD-A6E8999DAC3C}"/>
              </a:ext>
            </a:extLst>
          </p:cNvPr>
          <p:cNvSpPr>
            <a:spLocks noGrp="1"/>
          </p:cNvSpPr>
          <p:nvPr>
            <p:ph type="sldNum" sz="quarter" idx="12"/>
          </p:nvPr>
        </p:nvSpPr>
        <p:spPr>
          <a:xfrm>
            <a:off x="8801100" y="5991225"/>
            <a:ext cx="2743200" cy="365125"/>
          </a:xfrm>
        </p:spPr>
        <p:txBody>
          <a:bodyPr/>
          <a:lstStyle/>
          <a:p>
            <a:fld id="{EC07D9AE-77E6-DE40-96D8-B94C0B709459}" type="slidenum">
              <a:rPr lang="en-US" smtClean="0"/>
              <a:t>‹#›</a:t>
            </a:fld>
            <a:endParaRPr lang="en-US"/>
          </a:p>
        </p:txBody>
      </p:sp>
    </p:spTree>
    <p:extLst>
      <p:ext uri="{BB962C8B-B14F-4D97-AF65-F5344CB8AC3E}">
        <p14:creationId xmlns:p14="http://schemas.microsoft.com/office/powerpoint/2010/main" val="23481034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7" name="Rectangle 6">
            <a:extLst>
              <a:ext uri="{FF2B5EF4-FFF2-40B4-BE49-F238E27FC236}">
                <a16:creationId xmlns:a16="http://schemas.microsoft.com/office/drawing/2014/main" id="{1AD397E8-1566-99E6-4A9A-50FD4D3E8CB3}"/>
              </a:ext>
            </a:extLst>
          </p:cNvPr>
          <p:cNvSpPr/>
          <p:nvPr userDrawn="1"/>
        </p:nvSpPr>
        <p:spPr>
          <a:xfrm>
            <a:off x="0" y="5733558"/>
            <a:ext cx="12192000" cy="1124441"/>
          </a:xfrm>
          <a:prstGeom prst="rect">
            <a:avLst/>
          </a:prstGeom>
          <a:solidFill>
            <a:srgbClr val="0E2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BDE86-FE36-BA4F-8C3B-DA7BE51C97B7}"/>
              </a:ext>
            </a:extLst>
          </p:cNvPr>
          <p:cNvSpPr>
            <a:spLocks noGrp="1"/>
          </p:cNvSpPr>
          <p:nvPr>
            <p:ph type="title"/>
          </p:nvPr>
        </p:nvSpPr>
        <p:spPr/>
        <p:txBody>
          <a:bodyPr/>
          <a:lstStyle>
            <a:lvl1pPr>
              <a:defRPr>
                <a:solidFill>
                  <a:srgbClr val="0E2E4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39C148B-3EE9-364D-BD6B-BB09AC8FC433}"/>
              </a:ext>
            </a:extLst>
          </p:cNvPr>
          <p:cNvSpPr>
            <a:spLocks noGrp="1"/>
          </p:cNvSpPr>
          <p:nvPr>
            <p:ph idx="1"/>
          </p:nvPr>
        </p:nvSpPr>
        <p:spPr>
          <a:xfrm>
            <a:off x="838200" y="1825625"/>
            <a:ext cx="10515600" cy="3679333"/>
          </a:xfrm>
        </p:spPr>
        <p:txBody>
          <a:bodyPr/>
          <a:lstStyle>
            <a:lvl1pPr>
              <a:defRPr>
                <a:solidFill>
                  <a:srgbClr val="0E2E48"/>
                </a:solidFill>
              </a:defRPr>
            </a:lvl1pPr>
            <a:lvl2pPr>
              <a:defRPr>
                <a:solidFill>
                  <a:srgbClr val="0E2E48"/>
                </a:solidFill>
              </a:defRPr>
            </a:lvl2pPr>
            <a:lvl3pPr>
              <a:defRPr>
                <a:solidFill>
                  <a:srgbClr val="0E2E48"/>
                </a:solidFill>
              </a:defRPr>
            </a:lvl3pPr>
            <a:lvl4pPr>
              <a:defRPr>
                <a:solidFill>
                  <a:srgbClr val="0E2E48"/>
                </a:solidFill>
              </a:defRPr>
            </a:lvl4pPr>
            <a:lvl5pPr>
              <a:defRPr>
                <a:solidFill>
                  <a:srgbClr val="0E2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03E9-C4BF-4844-AC8C-D4EBBFDF9B28}"/>
              </a:ext>
            </a:extLst>
          </p:cNvPr>
          <p:cNvSpPr>
            <a:spLocks noGrp="1"/>
          </p:cNvSpPr>
          <p:nvPr>
            <p:ph type="dt" sz="half" idx="10"/>
          </p:nvPr>
        </p:nvSpPr>
        <p:spPr/>
        <p:txBody>
          <a:bodyPr/>
          <a:lstStyle/>
          <a:p>
            <a:fld id="{997A4E3D-0A92-0E40-B5A4-EC425A30C0DE}" type="datetimeFigureOut">
              <a:rPr lang="en-US" smtClean="0"/>
              <a:t>10/11/2022</a:t>
            </a:fld>
            <a:endParaRPr lang="en-US"/>
          </a:p>
        </p:txBody>
      </p:sp>
      <p:sp>
        <p:nvSpPr>
          <p:cNvPr id="5" name="Footer Placeholder 4">
            <a:extLst>
              <a:ext uri="{FF2B5EF4-FFF2-40B4-BE49-F238E27FC236}">
                <a16:creationId xmlns:a16="http://schemas.microsoft.com/office/drawing/2014/main" id="{8CF6A501-3E00-DC47-94D5-FA3AF3335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3E979-595A-CA4A-B0CD-A91E7C9FF325}"/>
              </a:ext>
            </a:extLst>
          </p:cNvPr>
          <p:cNvSpPr>
            <a:spLocks noGrp="1"/>
          </p:cNvSpPr>
          <p:nvPr>
            <p:ph type="sldNum" sz="quarter" idx="12"/>
          </p:nvPr>
        </p:nvSpPr>
        <p:spPr/>
        <p:txBody>
          <a:bodyPr/>
          <a:lstStyle/>
          <a:p>
            <a:fld id="{EC07D9AE-77E6-DE40-96D8-B94C0B709459}" type="slidenum">
              <a:rPr lang="en-US" smtClean="0"/>
              <a:t>‹#›</a:t>
            </a:fld>
            <a:endParaRPr lang="en-US"/>
          </a:p>
        </p:txBody>
      </p:sp>
      <p:pic>
        <p:nvPicPr>
          <p:cNvPr id="16" name="Picture 15" descr="Text, logo&#10;&#10;Description automatically generated">
            <a:extLst>
              <a:ext uri="{FF2B5EF4-FFF2-40B4-BE49-F238E27FC236}">
                <a16:creationId xmlns:a16="http://schemas.microsoft.com/office/drawing/2014/main" id="{310B7162-CC95-4D4A-551C-C177DB4782B3}"/>
              </a:ext>
            </a:extLst>
          </p:cNvPr>
          <p:cNvPicPr>
            <a:picLocks noChangeAspect="1"/>
          </p:cNvPicPr>
          <p:nvPr userDrawn="1"/>
        </p:nvPicPr>
        <p:blipFill>
          <a:blip r:embed="rId1"/>
          <a:stretch>
            <a:fillRect/>
          </a:stretch>
        </p:blipFill>
        <p:spPr>
          <a:xfrm>
            <a:off x="9391940" y="5733559"/>
            <a:ext cx="2419060" cy="759316"/>
          </a:xfrm>
          <a:prstGeom prst="rect">
            <a:avLst/>
          </a:prstGeom>
        </p:spPr>
      </p:pic>
    </p:spTree>
    <p:extLst>
      <p:ext uri="{BB962C8B-B14F-4D97-AF65-F5344CB8AC3E}">
        <p14:creationId xmlns:p14="http://schemas.microsoft.com/office/powerpoint/2010/main" val="3800874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pic>
        <p:nvPicPr>
          <p:cNvPr id="8" name="Picture 7" descr="Shape&#10;&#10;Description automatically generated with medium confidence">
            <a:extLst>
              <a:ext uri="{FF2B5EF4-FFF2-40B4-BE49-F238E27FC236}">
                <a16:creationId xmlns:a16="http://schemas.microsoft.com/office/drawing/2014/main" id="{E092119C-852B-ADA8-DAAD-CCACF102EF45}"/>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5C7C4-6CB7-6A44-86C9-8B7260A8E4C5}"/>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2D5A8E5-7E55-3D4F-B2FD-3B4AE5A1A46D}"/>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BED5E-E91E-9743-8578-8BB35A868C7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63B8F-828A-A941-80C2-EAAFEE47CBF2}"/>
              </a:ext>
            </a:extLst>
          </p:cNvPr>
          <p:cNvSpPr>
            <a:spLocks noGrp="1"/>
          </p:cNvSpPr>
          <p:nvPr>
            <p:ph type="dt" sz="half" idx="10"/>
          </p:nvPr>
        </p:nvSpPr>
        <p:spPr/>
        <p:txBody>
          <a:bodyPr/>
          <a:lstStyle/>
          <a:p>
            <a:fld id="{997A4E3D-0A92-0E40-B5A4-EC425A30C0DE}" type="datetimeFigureOut">
              <a:rPr lang="en-US" smtClean="0"/>
              <a:t>10/11/2022</a:t>
            </a:fld>
            <a:endParaRPr lang="en-US"/>
          </a:p>
        </p:txBody>
      </p:sp>
      <p:sp>
        <p:nvSpPr>
          <p:cNvPr id="6" name="Footer Placeholder 5">
            <a:extLst>
              <a:ext uri="{FF2B5EF4-FFF2-40B4-BE49-F238E27FC236}">
                <a16:creationId xmlns:a16="http://schemas.microsoft.com/office/drawing/2014/main" id="{153DB97A-9DCA-D940-94A8-F32A5B38E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B5E79-37C5-0041-A8D5-CF3BCD368EFA}"/>
              </a:ext>
            </a:extLst>
          </p:cNvPr>
          <p:cNvSpPr>
            <a:spLocks noGrp="1"/>
          </p:cNvSpPr>
          <p:nvPr>
            <p:ph type="sldNum" sz="quarter" idx="12"/>
          </p:nvPr>
        </p:nvSpPr>
        <p:spPr/>
        <p:txBody>
          <a:bodyPr/>
          <a:lstStyle/>
          <a:p>
            <a:fld id="{EC07D9AE-77E6-DE40-96D8-B94C0B709459}"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67AA8CFC-7D8A-21CF-9743-7AEBC8C35723}"/>
              </a:ext>
            </a:extLst>
          </p:cNvPr>
          <p:cNvPicPr>
            <a:picLocks noChangeAspect="1"/>
          </p:cNvPicPr>
          <p:nvPr userDrawn="1"/>
        </p:nvPicPr>
        <p:blipFill>
          <a:blip r:embed="rId2"/>
          <a:stretch>
            <a:fillRect/>
          </a:stretch>
        </p:blipFill>
        <p:spPr>
          <a:xfrm>
            <a:off x="9391940" y="5733559"/>
            <a:ext cx="2419060" cy="759316"/>
          </a:xfrm>
          <a:prstGeom prst="rect">
            <a:avLst/>
          </a:prstGeom>
        </p:spPr>
      </p:pic>
    </p:spTree>
    <p:extLst>
      <p:ext uri="{BB962C8B-B14F-4D97-AF65-F5344CB8AC3E}">
        <p14:creationId xmlns:p14="http://schemas.microsoft.com/office/powerpoint/2010/main" val="319513253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CF391B7D-238B-264D-9EE9-148691F95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5498E-AADC-A340-BE27-D19DB22BB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B2C3D-9AE0-8E4A-AF76-731B6A64B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A4E3D-0A92-0E40-B5A4-EC425A30C0DE}" type="datetimeFigureOut">
              <a:rPr lang="en-US" smtClean="0"/>
              <a:t>10/11/2022</a:t>
            </a:fld>
            <a:endParaRPr lang="en-US"/>
          </a:p>
        </p:txBody>
      </p:sp>
      <p:sp>
        <p:nvSpPr>
          <p:cNvPr id="5" name="Footer Placeholder 4">
            <a:extLst>
              <a:ext uri="{FF2B5EF4-FFF2-40B4-BE49-F238E27FC236}">
                <a16:creationId xmlns:a16="http://schemas.microsoft.com/office/drawing/2014/main" id="{53F2179A-6EC0-E145-9577-8B93DBF93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3F4BD-666D-CF47-A517-AD055697D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7D9AE-77E6-DE40-96D8-B94C0B709459}" type="slidenum">
              <a:rPr lang="en-US" smtClean="0"/>
              <a:t>‹#›</a:t>
            </a:fld>
            <a:endParaRPr lang="en-US"/>
          </a:p>
        </p:txBody>
      </p:sp>
    </p:spTree>
    <p:extLst>
      <p:ext uri="{BB962C8B-B14F-4D97-AF65-F5344CB8AC3E}">
        <p14:creationId xmlns:p14="http://schemas.microsoft.com/office/powerpoint/2010/main" val="427811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6.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7.jpeg" /><Relationship Id="rId4" Type="http://schemas.openxmlformats.org/officeDocument/2006/relationships/image" Target="../media/image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9.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A58F838-BAC2-ACFA-8741-E482F9CF4268}"/>
              </a:ext>
            </a:extLst>
          </p:cNvPr>
          <p:cNvSpPr>
            <a:spLocks noGrp="1"/>
          </p:cNvSpPr>
          <p:nvPr>
            <p:ph type="ctrTitle"/>
          </p:nvPr>
        </p:nvSpPr>
        <p:spPr>
          <a:xfrm>
            <a:off x="285750" y="1403716"/>
            <a:ext cx="11555730" cy="2840037"/>
          </a:xfrm>
        </p:spPr>
        <p:txBody>
          <a:bodyPr>
            <a:normAutofit/>
          </a:bodyPr>
          <a:lstStyle/>
          <a:p>
            <a:r>
              <a:rPr lang="en-US" b="1">
                <a:latin typeface="Times New Roman" panose="02020603050405020304" pitchFamily="18" charset="0"/>
                <a:cs typeface="Times New Roman" panose="02020603050405020304" pitchFamily="18" charset="0"/>
              </a:rPr>
              <a:t>Navigating a Politically Correct Work Environment in an Unpolitically Correct World </a:t>
            </a:r>
          </a:p>
        </p:txBody>
      </p:sp>
      <p:sp>
        <p:nvSpPr>
          <p:cNvPr id="3" name="Subtitle 2">
            <a:extLst>
              <a:ext uri="{FF2B5EF4-FFF2-40B4-BE49-F238E27FC236}">
                <a16:creationId xmlns:a16="http://schemas.microsoft.com/office/drawing/2014/main" id="{12F4A7E5-D6DC-E3E5-0FF0-2E9258239D85}"/>
              </a:ext>
            </a:extLst>
          </p:cNvPr>
          <p:cNvSpPr>
            <a:spLocks noGrp="1"/>
          </p:cNvSpPr>
          <p:nvPr>
            <p:ph type="subTitle" idx="1"/>
          </p:nvPr>
        </p:nvSpPr>
        <p:spPr>
          <a:xfrm>
            <a:off x="1524000" y="4903300"/>
            <a:ext cx="9144000" cy="1655762"/>
          </a:xfrm>
        </p:spPr>
        <p:txBody>
          <a:bodyPr/>
          <a:lstStyle/>
          <a:p>
            <a:r>
              <a:rPr lang="en-US" sz="1800">
                <a:latin typeface="Times New Roman" panose="02020603050405020304" pitchFamily="18" charset="0"/>
                <a:cs typeface="Times New Roman" panose="02020603050405020304" pitchFamily="18" charset="0"/>
              </a:rPr>
              <a:t>Presented By: </a:t>
            </a:r>
            <a:endParaRPr lang="en-US" b="1">
              <a:latin typeface="Times New Roman" panose="02020603050405020304" pitchFamily="18" charset="0"/>
              <a:cs typeface="Times New Roman" panose="02020603050405020304" pitchFamily="18" charset="0"/>
            </a:endParaRPr>
          </a:p>
          <a:p>
            <a:pPr>
              <a:lnSpc>
                <a:spcPct val="100000"/>
              </a:lnSpc>
              <a:spcBef>
                <a:spcPct val="0"/>
              </a:spcBef>
            </a:pPr>
            <a:r>
              <a:rPr lang="en-US" b="1">
                <a:latin typeface="Times New Roman" panose="02020603050405020304" pitchFamily="18" charset="0"/>
                <a:cs typeface="Times New Roman" panose="02020603050405020304" pitchFamily="18" charset="0"/>
              </a:rPr>
              <a:t>Sydney Huss</a:t>
            </a:r>
          </a:p>
          <a:p>
            <a:pPr>
              <a:lnSpc>
                <a:spcPct val="100000"/>
              </a:lnSpc>
              <a:spcBef>
                <a:spcPct val="0"/>
              </a:spcBef>
            </a:pPr>
            <a:r>
              <a:rPr lang="en-US" b="1">
                <a:latin typeface="Times New Roman" panose="02020603050405020304" pitchFamily="18" charset="0"/>
                <a:cs typeface="Times New Roman" panose="02020603050405020304" pitchFamily="18" charset="0"/>
              </a:rPr>
              <a:t>October 20, 2022 </a:t>
            </a:r>
          </a:p>
        </p:txBody>
      </p:sp>
    </p:spTree>
    <p:extLst>
      <p:ext uri="{BB962C8B-B14F-4D97-AF65-F5344CB8AC3E}">
        <p14:creationId xmlns:p14="http://schemas.microsoft.com/office/powerpoint/2010/main" val="379759721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27B5D87-0285-A7D2-BE61-1842BC249E24}"/>
              </a:ext>
            </a:extLst>
          </p:cNvPr>
          <p:cNvSpPr>
            <a:spLocks noGrp="1"/>
          </p:cNvSpPr>
          <p:nvPr>
            <p:ph type="title"/>
          </p:nvPr>
        </p:nvSpPr>
        <p:spPr>
          <a:xfrm>
            <a:off x="0" y="365125"/>
            <a:ext cx="12192000" cy="1325563"/>
          </a:xfrm>
        </p:spPr>
        <p:txBody>
          <a:bodyPr>
            <a:normAutofit/>
          </a:bodyPr>
          <a:lstStyle/>
          <a:p>
            <a:pPr algn="ctr"/>
            <a:r>
              <a:rPr lang="en-US" b="1">
                <a:latin typeface="Times New Roman" panose="02020603050405020304" pitchFamily="18" charset="0"/>
                <a:cs typeface="Times New Roman" panose="02020603050405020304" pitchFamily="18" charset="0"/>
              </a:rPr>
              <a:t>HOSTILE WORK ENVIRONMENT: PROTECTED CATEGORIES</a:t>
            </a:r>
          </a:p>
        </p:txBody>
      </p:sp>
      <p:pic>
        <p:nvPicPr>
          <p:cNvPr id="4" name="Content Placeholder 3">
            <a:extLst>
              <a:ext uri="{FF2B5EF4-FFF2-40B4-BE49-F238E27FC236}">
                <a16:creationId xmlns:a16="http://schemas.microsoft.com/office/drawing/2014/main" id="{C46BD589-1172-E9AF-6F64-D4AA1FB72D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1957" y="1593003"/>
            <a:ext cx="2626496" cy="1157349"/>
          </a:xfrm>
          <a:prstGeom prst="rect">
            <a:avLst/>
          </a:prstGeom>
        </p:spPr>
      </p:pic>
      <p:sp>
        <p:nvSpPr>
          <p:cNvPr id="5" name="TextBox 4">
            <a:extLst>
              <a:ext uri="{FF2B5EF4-FFF2-40B4-BE49-F238E27FC236}">
                <a16:creationId xmlns:a16="http://schemas.microsoft.com/office/drawing/2014/main" id="{F55DB7D3-9194-8E47-DF30-B2EA2A2FC879}"/>
              </a:ext>
            </a:extLst>
          </p:cNvPr>
          <p:cNvSpPr txBox="1"/>
          <p:nvPr/>
        </p:nvSpPr>
        <p:spPr>
          <a:xfrm>
            <a:off x="742384" y="2652666"/>
            <a:ext cx="11045228" cy="2585323"/>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Race 					Ancestry					Military Status</a:t>
            </a:r>
          </a:p>
          <a:p>
            <a:r>
              <a:rPr lang="en-US">
                <a:latin typeface="Times New Roman" panose="02020603050405020304" pitchFamily="18" charset="0"/>
                <a:cs typeface="Times New Roman" panose="02020603050405020304" pitchFamily="18" charset="0"/>
              </a:rPr>
              <a:t>Color 					Disability 				Pregnancy </a:t>
            </a:r>
          </a:p>
          <a:p>
            <a:r>
              <a:rPr lang="en-US">
                <a:latin typeface="Times New Roman" panose="02020603050405020304" pitchFamily="18" charset="0"/>
                <a:cs typeface="Times New Roman" panose="02020603050405020304" pitchFamily="18" charset="0"/>
              </a:rPr>
              <a:t>Religion 					Citizenship 				Marital Status</a:t>
            </a:r>
          </a:p>
          <a:p>
            <a:r>
              <a:rPr lang="en-US">
                <a:latin typeface="Times New Roman" panose="02020603050405020304" pitchFamily="18" charset="0"/>
                <a:cs typeface="Times New Roman" panose="02020603050405020304" pitchFamily="18" charset="0"/>
              </a:rPr>
              <a:t>Creed					Age (over 40)				National Origin</a:t>
            </a:r>
          </a:p>
          <a:p>
            <a:r>
              <a:rPr lang="en-US">
                <a:latin typeface="Times New Roman" panose="02020603050405020304" pitchFamily="18" charset="0"/>
                <a:cs typeface="Times New Roman" panose="02020603050405020304" pitchFamily="18" charset="0"/>
              </a:rPr>
              <a:t>Veteran Status 				Ethnicity 					Sex </a:t>
            </a:r>
          </a:p>
          <a:p>
            <a:r>
              <a:rPr lang="en-US">
                <a:latin typeface="Times New Roman" panose="02020603050405020304" pitchFamily="18" charset="0"/>
                <a:cs typeface="Times New Roman" panose="02020603050405020304" pitchFamily="18" charset="0"/>
              </a:rPr>
              <a:t>Sexual Orientation 				Gender Expression/</a:t>
            </a:r>
          </a:p>
          <a:p>
            <a:r>
              <a:rPr lang="en-US">
                <a:latin typeface="Times New Roman" panose="02020603050405020304" pitchFamily="18" charset="0"/>
                <a:cs typeface="Times New Roman" panose="02020603050405020304" pitchFamily="18" charset="0"/>
              </a:rPr>
              <a:t>					Identity </a:t>
            </a:r>
          </a:p>
          <a:p>
            <a:r>
              <a:rPr lang="en-US">
                <a:latin typeface="Times New Roman" panose="02020603050405020304" pitchFamily="18" charset="0"/>
                <a:cs typeface="Times New Roman" panose="02020603050405020304" pitchFamily="18" charset="0"/>
              </a:rPr>
              <a:t>					</a:t>
            </a:r>
          </a:p>
          <a:p>
            <a:endParaRPr lang="en-US"/>
          </a:p>
        </p:txBody>
      </p:sp>
    </p:spTree>
    <p:extLst>
      <p:ext uri="{BB962C8B-B14F-4D97-AF65-F5344CB8AC3E}">
        <p14:creationId xmlns:p14="http://schemas.microsoft.com/office/powerpoint/2010/main" val="1594253333"/>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DEFA31C-F70C-17AA-001E-0DEDCADBB803}"/>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EXAMPLES OF PROHIBITED CONDUCT</a:t>
            </a:r>
          </a:p>
        </p:txBody>
      </p:sp>
      <p:sp>
        <p:nvSpPr>
          <p:cNvPr id="3" name="Content Placeholder 2">
            <a:extLst>
              <a:ext uri="{FF2B5EF4-FFF2-40B4-BE49-F238E27FC236}">
                <a16:creationId xmlns:a16="http://schemas.microsoft.com/office/drawing/2014/main" id="{E1CFC451-8E22-D345-4F57-AC382137198F}"/>
              </a:ext>
            </a:extLst>
          </p:cNvPr>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Harassment can include, for example, offensive or derogatory remarks about sexual orientation or a person’s transgender status or gender transition. </a:t>
            </a:r>
          </a:p>
          <a:p>
            <a:pPr marL="0" indent="0">
              <a:buNone/>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Verbal harassment or unwelcome kidding of a sexual nature, such as telling “dirty” jokes and comments about body parts, appearance, or clothing, where such comments go beyond mere courtesy or are unwelcome. </a:t>
            </a:r>
          </a:p>
        </p:txBody>
      </p:sp>
    </p:spTree>
    <p:extLst>
      <p:ext uri="{BB962C8B-B14F-4D97-AF65-F5344CB8AC3E}">
        <p14:creationId xmlns:p14="http://schemas.microsoft.com/office/powerpoint/2010/main" val="2497176362"/>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BD103EB-E2F9-559D-DB56-9BBFDFE7603D}"/>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EXAMPLES OF PROHIBITED CONDUCT</a:t>
            </a:r>
          </a:p>
        </p:txBody>
      </p:sp>
      <p:sp>
        <p:nvSpPr>
          <p:cNvPr id="3" name="Content Placeholder 2">
            <a:extLst>
              <a:ext uri="{FF2B5EF4-FFF2-40B4-BE49-F238E27FC236}">
                <a16:creationId xmlns:a16="http://schemas.microsoft.com/office/drawing/2014/main" id="{F78B4093-FA18-3F56-FF45-1657569F4772}"/>
              </a:ext>
            </a:extLst>
          </p:cNvPr>
          <p:cNvSpPr>
            <a:spLocks noGrp="1"/>
          </p:cNvSpPr>
          <p:nvPr>
            <p:ph idx="1"/>
          </p:nvPr>
        </p:nvSpPr>
        <p:spPr/>
        <p:txBody>
          <a:bodyPr>
            <a:normAutofit/>
          </a:bodyPr>
          <a:lstStyle/>
          <a:p>
            <a:r>
              <a:rPr lang="en-US">
                <a:latin typeface="Times New Roman" panose="02020603050405020304" pitchFamily="18" charset="0"/>
                <a:cs typeface="Times New Roman" panose="02020603050405020304" pitchFamily="18" charset="0"/>
              </a:rPr>
              <a:t>Epithets, racial “jokes,” slurs, or negative stereotypes, etc. </a:t>
            </a:r>
          </a:p>
          <a:p>
            <a:pPr marL="0" indent="0">
              <a:buNone/>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Posting or distribution of written or graphic material that denigrates or shows hostility or aversion to persons of a protected class. </a:t>
            </a:r>
          </a:p>
          <a:p>
            <a:pPr marL="0" indent="0">
              <a:buNone/>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Offensive nicknames; identifying someone by a protected characteristic. </a:t>
            </a:r>
          </a:p>
        </p:txBody>
      </p:sp>
    </p:spTree>
    <p:extLst>
      <p:ext uri="{BB962C8B-B14F-4D97-AF65-F5344CB8AC3E}">
        <p14:creationId xmlns:p14="http://schemas.microsoft.com/office/powerpoint/2010/main" val="2021330758"/>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A5AA807-5051-95B3-00D6-4B67C73C1161}"/>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TAKE ALLEGATIONS SERIOUSLY </a:t>
            </a:r>
          </a:p>
        </p:txBody>
      </p:sp>
      <p:sp>
        <p:nvSpPr>
          <p:cNvPr id="3" name="Content Placeholder 2">
            <a:extLst>
              <a:ext uri="{FF2B5EF4-FFF2-40B4-BE49-F238E27FC236}">
                <a16:creationId xmlns:a16="http://schemas.microsoft.com/office/drawing/2014/main" id="{CC2209F9-1DA6-E419-AC1B-B4E2044E5540}"/>
              </a:ext>
            </a:extLst>
          </p:cNvPr>
          <p:cNvSpPr>
            <a:spLocks noGrp="1"/>
          </p:cNvSpPr>
          <p:nvPr>
            <p:ph idx="1"/>
          </p:nvPr>
        </p:nvSpPr>
        <p:spPr/>
        <p:txBody>
          <a:bodyPr/>
          <a:lstStyle/>
          <a:p>
            <a:pPr marL="0" indent="0">
              <a:buNone/>
            </a:pPr>
            <a:r>
              <a:rPr lang="en-US" b="1">
                <a:solidFill>
                  <a:schemeClr val="accent6"/>
                </a:solidFill>
                <a:latin typeface="Times New Roman" panose="02020603050405020304" pitchFamily="18" charset="0"/>
                <a:cs typeface="Times New Roman" panose="02020603050405020304" pitchFamily="18" charset="0"/>
              </a:rPr>
              <a:t>DO</a:t>
            </a:r>
            <a:r>
              <a:rPr lang="en-US">
                <a:latin typeface="Times New Roman" panose="02020603050405020304" pitchFamily="18" charset="0"/>
                <a:cs typeface="Times New Roman" panose="02020603050405020304" pitchFamily="18" charset="0"/>
              </a:rPr>
              <a:t> take allegations seriously. </a:t>
            </a:r>
          </a:p>
          <a:p>
            <a:pPr marL="0" indent="0">
              <a:buNone/>
            </a:pPr>
            <a:r>
              <a:rPr lang="en-US" b="1">
                <a:solidFill>
                  <a:schemeClr val="accent6"/>
                </a:solidFill>
                <a:latin typeface="Times New Roman" panose="02020603050405020304" pitchFamily="18" charset="0"/>
                <a:cs typeface="Times New Roman" panose="02020603050405020304" pitchFamily="18" charset="0"/>
              </a:rPr>
              <a:t>DO</a:t>
            </a:r>
            <a:r>
              <a:rPr lang="en-US">
                <a:latin typeface="Times New Roman" panose="02020603050405020304" pitchFamily="18" charset="0"/>
                <a:cs typeface="Times New Roman" panose="02020603050405020304" pitchFamily="18" charset="0"/>
              </a:rPr>
              <a:t> investigate them fully. </a:t>
            </a:r>
          </a:p>
          <a:p>
            <a:pPr marL="0" indent="0">
              <a:buNone/>
            </a:pPr>
            <a:r>
              <a:rPr lang="en-US" b="1">
                <a:solidFill>
                  <a:schemeClr val="accent6"/>
                </a:solidFill>
                <a:latin typeface="Times New Roman" panose="02020603050405020304" pitchFamily="18" charset="0"/>
                <a:cs typeface="Times New Roman" panose="02020603050405020304" pitchFamily="18" charset="0"/>
              </a:rPr>
              <a:t>DO</a:t>
            </a:r>
            <a:r>
              <a:rPr lang="en-US">
                <a:latin typeface="Times New Roman" panose="02020603050405020304" pitchFamily="18" charset="0"/>
                <a:cs typeface="Times New Roman" panose="02020603050405020304" pitchFamily="18" charset="0"/>
              </a:rPr>
              <a:t> take appropriate action. </a:t>
            </a:r>
          </a:p>
          <a:p>
            <a:pPr marL="0" indent="0">
              <a:buNone/>
            </a:pP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a:t>
            </a:r>
            <a:r>
              <a:rPr lang="en-US" b="1">
                <a:solidFill>
                  <a:srgbClr val="FF0000"/>
                </a:solidFill>
                <a:latin typeface="Times New Roman" panose="02020603050405020304" pitchFamily="18" charset="0"/>
                <a:cs typeface="Times New Roman" panose="02020603050405020304" pitchFamily="18" charset="0"/>
              </a:rPr>
              <a:t>DON’T</a:t>
            </a:r>
            <a:r>
              <a:rPr lang="en-US">
                <a:latin typeface="Times New Roman" panose="02020603050405020304" pitchFamily="18" charset="0"/>
                <a:cs typeface="Times New Roman" panose="02020603050405020304" pitchFamily="18" charset="0"/>
              </a:rPr>
              <a:t> treat allegations with disbelief. </a:t>
            </a:r>
          </a:p>
          <a:p>
            <a:pPr marL="0" indent="0">
              <a:buNone/>
            </a:pPr>
            <a:r>
              <a:rPr lang="en-US">
                <a:latin typeface="Times New Roman" panose="02020603050405020304" pitchFamily="18" charset="0"/>
                <a:cs typeface="Times New Roman" panose="02020603050405020304" pitchFamily="18" charset="0"/>
              </a:rPr>
              <a:t>					</a:t>
            </a:r>
            <a:r>
              <a:rPr lang="en-US" b="1">
                <a:solidFill>
                  <a:srgbClr val="FF0000"/>
                </a:solidFill>
                <a:latin typeface="Times New Roman" panose="02020603050405020304" pitchFamily="18" charset="0"/>
                <a:cs typeface="Times New Roman" panose="02020603050405020304" pitchFamily="18" charset="0"/>
              </a:rPr>
              <a:t>DON’T</a:t>
            </a:r>
            <a:r>
              <a:rPr lang="en-US">
                <a:latin typeface="Times New Roman" panose="02020603050405020304" pitchFamily="18" charset="0"/>
                <a:cs typeface="Times New Roman" panose="02020603050405020304" pitchFamily="18" charset="0"/>
              </a:rPr>
              <a:t> ignore the allegations. </a:t>
            </a:r>
          </a:p>
        </p:txBody>
      </p:sp>
    </p:spTree>
    <p:extLst>
      <p:ext uri="{BB962C8B-B14F-4D97-AF65-F5344CB8AC3E}">
        <p14:creationId xmlns:p14="http://schemas.microsoft.com/office/powerpoint/2010/main" val="110307863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AE67392-C120-FC21-40B5-9261C0104B9B}"/>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DON’T IGNORE BAD BEHAVIOR </a:t>
            </a:r>
          </a:p>
        </p:txBody>
      </p:sp>
      <p:sp>
        <p:nvSpPr>
          <p:cNvPr id="3" name="Content Placeholder 2">
            <a:extLst>
              <a:ext uri="{FF2B5EF4-FFF2-40B4-BE49-F238E27FC236}">
                <a16:creationId xmlns:a16="http://schemas.microsoft.com/office/drawing/2014/main" id="{76E996A8-08E9-AD6C-56B8-FD9BE672FA9B}"/>
              </a:ext>
            </a:extLst>
          </p:cNvPr>
          <p:cNvSpPr>
            <a:spLocks noGrp="1"/>
          </p:cNvSpPr>
          <p:nvPr>
            <p:ph idx="1"/>
          </p:nvPr>
        </p:nvSpPr>
        <p:spPr/>
        <p:txBody>
          <a:bodyPr/>
          <a:lstStyle/>
          <a:p>
            <a:pPr marL="0" indent="0" algn="ctr">
              <a:buNone/>
            </a:pPr>
            <a:r>
              <a:rPr lang="en-US" b="1" i="1">
                <a:latin typeface="Times New Roman" panose="02020603050405020304" pitchFamily="18" charset="0"/>
                <a:cs typeface="Times New Roman" panose="02020603050405020304" pitchFamily="18" charset="0"/>
              </a:rPr>
              <a:t>Ortiz v. School Board of Broward County, Florida </a:t>
            </a:r>
          </a:p>
          <a:p>
            <a:pPr marL="0" indent="0" algn="ctr">
              <a:buNone/>
            </a:pPr>
            <a:r>
              <a:rPr lang="en-US" sz="2000">
                <a:latin typeface="Times New Roman" panose="02020603050405020304" pitchFamily="18" charset="0"/>
                <a:cs typeface="Times New Roman" panose="02020603050405020304" pitchFamily="18" charset="0"/>
              </a:rPr>
              <a:t>2019 WL 3027097 (11th Cir. July 11, 2019)</a:t>
            </a:r>
          </a:p>
          <a:p>
            <a:pPr marL="0" indent="0" algn="just">
              <a:buNone/>
            </a:pPr>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Supervisor made near-daily offensive comments about Puerto Ricans over a two-year period. </a:t>
            </a:r>
          </a:p>
          <a:p>
            <a:pPr algn="just"/>
            <a:r>
              <a:rPr lang="en-US" sz="2000">
                <a:latin typeface="Times New Roman" panose="02020603050405020304" pitchFamily="18" charset="0"/>
                <a:cs typeface="Times New Roman" panose="02020603050405020304" pitchFamily="18" charset="0"/>
              </a:rPr>
              <a:t>Employee objected to his supervisor and complained to management. </a:t>
            </a:r>
          </a:p>
          <a:p>
            <a:pPr algn="just"/>
            <a:r>
              <a:rPr lang="en-US" sz="2000">
                <a:latin typeface="Times New Roman" panose="02020603050405020304" pitchFamily="18" charset="0"/>
                <a:cs typeface="Times New Roman" panose="02020603050405020304" pitchFamily="18" charset="0"/>
              </a:rPr>
              <a:t>The Eleventh Circuit found that near-daily comments over a two-year period supported a hostile work environment claim. </a:t>
            </a:r>
          </a:p>
          <a:p>
            <a:pPr algn="just"/>
            <a:r>
              <a:rPr lang="en-US" sz="2000">
                <a:solidFill>
                  <a:schemeClr val="accent1"/>
                </a:solidFill>
                <a:latin typeface="Times New Roman" panose="02020603050405020304" pitchFamily="18" charset="0"/>
                <a:cs typeface="Times New Roman" panose="02020603050405020304" pitchFamily="18" charset="0"/>
              </a:rPr>
              <a:t>“[T]here is no magic number of racial or ethnic insults that a plaintiff must prove,” especially where comments “permeate” the workplace. </a:t>
            </a:r>
          </a:p>
        </p:txBody>
      </p:sp>
    </p:spTree>
    <p:extLst>
      <p:ext uri="{BB962C8B-B14F-4D97-AF65-F5344CB8AC3E}">
        <p14:creationId xmlns:p14="http://schemas.microsoft.com/office/powerpoint/2010/main" val="1074241520"/>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92E6DA-CED2-C42B-47AA-C57C07C6B4A6}"/>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RETALIATION </a:t>
            </a:r>
          </a:p>
        </p:txBody>
      </p:sp>
      <p:sp>
        <p:nvSpPr>
          <p:cNvPr id="3" name="Content Placeholder 2">
            <a:extLst>
              <a:ext uri="{FF2B5EF4-FFF2-40B4-BE49-F238E27FC236}">
                <a16:creationId xmlns:a16="http://schemas.microsoft.com/office/drawing/2014/main" id="{D95F1316-869F-0E16-F55D-DB557A7DA12C}"/>
              </a:ext>
            </a:extLst>
          </p:cNvPr>
          <p:cNvSpPr>
            <a:spLocks noGrp="1"/>
          </p:cNvSpPr>
          <p:nvPr>
            <p:ph idx="1"/>
          </p:nvPr>
        </p:nvSpPr>
        <p:spPr/>
        <p:txBody>
          <a:bodyPr/>
          <a:lstStyle/>
          <a:p>
            <a:pPr algn="just"/>
            <a:r>
              <a:rPr lang="en-US">
                <a:latin typeface="Times New Roman" panose="02020603050405020304" pitchFamily="18" charset="0"/>
                <a:cs typeface="Times New Roman" panose="02020603050405020304" pitchFamily="18" charset="0"/>
              </a:rPr>
              <a:t>Under Title VII and the ADEA it is unlawful for an employer to discriminate against an employee because such individual has opposed an unlawful employment practice, or participated in an investigation, proceeding, or litigation related to an unlawful employment practice. </a:t>
            </a:r>
          </a:p>
          <a:p>
            <a:pPr algn="just"/>
            <a:r>
              <a:rPr lang="en-US">
                <a:latin typeface="Times New Roman" panose="02020603050405020304" pitchFamily="18" charset="0"/>
                <a:cs typeface="Times New Roman" panose="02020603050405020304" pitchFamily="18" charset="0"/>
              </a:rPr>
              <a:t>Elements </a:t>
            </a:r>
          </a:p>
          <a:p>
            <a:pPr lvl="1" algn="just"/>
            <a:r>
              <a:rPr lang="en-US">
                <a:latin typeface="Times New Roman" panose="02020603050405020304" pitchFamily="18" charset="0"/>
                <a:cs typeface="Times New Roman" panose="02020603050405020304" pitchFamily="18" charset="0"/>
              </a:rPr>
              <a:t>Protected activity </a:t>
            </a:r>
          </a:p>
          <a:p>
            <a:pPr lvl="1" algn="just"/>
            <a:r>
              <a:rPr lang="en-US">
                <a:latin typeface="Times New Roman" panose="02020603050405020304" pitchFamily="18" charset="0"/>
                <a:cs typeface="Times New Roman" panose="02020603050405020304" pitchFamily="18" charset="0"/>
              </a:rPr>
              <a:t>Adverse employment action </a:t>
            </a:r>
          </a:p>
          <a:p>
            <a:pPr lvl="1" algn="just"/>
            <a:r>
              <a:rPr lang="en-US">
                <a:latin typeface="Times New Roman" panose="02020603050405020304" pitchFamily="18" charset="0"/>
                <a:cs typeface="Times New Roman" panose="02020603050405020304" pitchFamily="18" charset="0"/>
              </a:rPr>
              <a:t>Connection between the protected activity and adverse employment action </a:t>
            </a:r>
          </a:p>
        </p:txBody>
      </p:sp>
    </p:spTree>
    <p:extLst>
      <p:ext uri="{BB962C8B-B14F-4D97-AF65-F5344CB8AC3E}">
        <p14:creationId xmlns:p14="http://schemas.microsoft.com/office/powerpoint/2010/main" val="3088075513"/>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A51C6C9-45D8-2EB8-9EC6-2ECEC108CDF5}"/>
              </a:ext>
            </a:extLst>
          </p:cNvPr>
          <p:cNvSpPr>
            <a:spLocks noGrp="1"/>
          </p:cNvSpPr>
          <p:nvPr>
            <p:ph type="title"/>
          </p:nvPr>
        </p:nvSpPr>
        <p:spPr>
          <a:xfrm>
            <a:off x="285750" y="1803888"/>
            <a:ext cx="11612880" cy="2074984"/>
          </a:xfrm>
        </p:spPr>
        <p:txBody>
          <a:bodyPr>
            <a:normAutofit/>
          </a:bodyPr>
          <a:lstStyle/>
          <a:p>
            <a:pPr algn="ctr"/>
            <a:r>
              <a:rPr lang="en-US" sz="4400" b="1">
                <a:latin typeface="Times New Roman" panose="02020603050405020304" pitchFamily="18" charset="0"/>
                <a:cs typeface="Times New Roman" panose="02020603050405020304" pitchFamily="18" charset="0"/>
              </a:rPr>
              <a:t>DOCUMENTATION: THE GOOD, THE BAD, AND THE UGLY </a:t>
            </a:r>
          </a:p>
        </p:txBody>
      </p:sp>
    </p:spTree>
    <p:extLst>
      <p:ext uri="{BB962C8B-B14F-4D97-AF65-F5344CB8AC3E}">
        <p14:creationId xmlns:p14="http://schemas.microsoft.com/office/powerpoint/2010/main" val="3770249032"/>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A95DAA2-9BC7-0F69-271E-D815914103E8}"/>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THE IMPORTANCE OF GOOD DOCUMENTATION </a:t>
            </a:r>
          </a:p>
        </p:txBody>
      </p:sp>
      <p:sp>
        <p:nvSpPr>
          <p:cNvPr id="3" name="Content Placeholder 2">
            <a:extLst>
              <a:ext uri="{FF2B5EF4-FFF2-40B4-BE49-F238E27FC236}">
                <a16:creationId xmlns:a16="http://schemas.microsoft.com/office/drawing/2014/main" id="{1761834E-CE18-8F88-B33D-6749A6A21B19}"/>
              </a:ext>
            </a:extLst>
          </p:cNvPr>
          <p:cNvSpPr>
            <a:spLocks noGrp="1"/>
          </p:cNvSpPr>
          <p:nvPr>
            <p:ph idx="1"/>
          </p:nvPr>
        </p:nvSpPr>
        <p:spPr/>
        <p:txBody>
          <a:bodyPr>
            <a:normAutofit/>
          </a:bodyPr>
          <a:lstStyle/>
          <a:p>
            <a:r>
              <a:rPr lang="en-US">
                <a:latin typeface="Times New Roman" panose="02020603050405020304" pitchFamily="18" charset="0"/>
                <a:cs typeface="Times New Roman" panose="02020603050405020304" pitchFamily="18" charset="0"/>
              </a:rPr>
              <a:t>Communicates expectations to employees. </a:t>
            </a:r>
          </a:p>
          <a:p>
            <a:r>
              <a:rPr lang="en-US">
                <a:latin typeface="Times New Roman" panose="02020603050405020304" pitchFamily="18" charset="0"/>
                <a:cs typeface="Times New Roman" panose="02020603050405020304" pitchFamily="18" charset="0"/>
              </a:rPr>
              <a:t>Aids employees in understanding what they need to improve upon to keep their job. </a:t>
            </a:r>
          </a:p>
          <a:p>
            <a:r>
              <a:rPr lang="en-US">
                <a:latin typeface="Times New Roman" panose="02020603050405020304" pitchFamily="18" charset="0"/>
                <a:cs typeface="Times New Roman" panose="02020603050405020304" pitchFamily="18" charset="0"/>
              </a:rPr>
              <a:t>Demonstrates what the employer has done to notify the employee of issues. </a:t>
            </a:r>
          </a:p>
          <a:p>
            <a:r>
              <a:rPr lang="en-US">
                <a:latin typeface="Times New Roman" panose="02020603050405020304" pitchFamily="18" charset="0"/>
                <a:cs typeface="Times New Roman" panose="02020603050405020304" pitchFamily="18" charset="0"/>
              </a:rPr>
              <a:t>Memorializes key facts and evidence. </a:t>
            </a:r>
          </a:p>
        </p:txBody>
      </p:sp>
    </p:spTree>
    <p:extLst>
      <p:ext uri="{BB962C8B-B14F-4D97-AF65-F5344CB8AC3E}">
        <p14:creationId xmlns:p14="http://schemas.microsoft.com/office/powerpoint/2010/main" val="304199999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D9FFF59-267E-F572-6088-85404D97C7EB}"/>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WHAT SHOULD YOU DOCUMENT?</a:t>
            </a:r>
          </a:p>
        </p:txBody>
      </p:sp>
      <p:sp>
        <p:nvSpPr>
          <p:cNvPr id="3" name="Content Placeholder 2">
            <a:extLst>
              <a:ext uri="{FF2B5EF4-FFF2-40B4-BE49-F238E27FC236}">
                <a16:creationId xmlns:a16="http://schemas.microsoft.com/office/drawing/2014/main" id="{D7F9889C-E772-B902-4EC5-A59FE36BC241}"/>
              </a:ext>
            </a:extLst>
          </p:cNvPr>
          <p:cNvSpPr>
            <a:spLocks noGrp="1"/>
          </p:cNvSpPr>
          <p:nvPr>
            <p:ph idx="1"/>
          </p:nvPr>
        </p:nvSpPr>
        <p:spPr/>
        <p:txBody>
          <a:bodyPr/>
          <a:lstStyle/>
          <a:p>
            <a:pPr marL="0" indent="0">
              <a:buNone/>
            </a:pPr>
            <a:r>
              <a:rPr lang="en-US">
                <a:latin typeface="Times New Roman" panose="02020603050405020304" pitchFamily="18" charset="0"/>
                <a:cs typeface="Times New Roman" panose="02020603050405020304" pitchFamily="18" charset="0"/>
              </a:rPr>
              <a:t>Simple answer: when you care enough about the issue to rely on it later! </a:t>
            </a:r>
          </a:p>
          <a:p>
            <a:pPr lvl="1"/>
            <a:r>
              <a:rPr lang="en-US">
                <a:latin typeface="Times New Roman" panose="02020603050405020304" pitchFamily="18" charset="0"/>
                <a:cs typeface="Times New Roman" panose="02020603050405020304" pitchFamily="18" charset="0"/>
              </a:rPr>
              <a:t>Major incidents</a:t>
            </a:r>
          </a:p>
          <a:p>
            <a:pPr lvl="1"/>
            <a:r>
              <a:rPr lang="en-US">
                <a:latin typeface="Times New Roman" panose="02020603050405020304" pitchFamily="18" charset="0"/>
                <a:cs typeface="Times New Roman" panose="02020603050405020304" pitchFamily="18" charset="0"/>
              </a:rPr>
              <a:t>Violation of workplace rules and EEO issues </a:t>
            </a:r>
          </a:p>
          <a:p>
            <a:pPr lvl="1"/>
            <a:r>
              <a:rPr lang="en-US">
                <a:latin typeface="Times New Roman" panose="02020603050405020304" pitchFamily="18" charset="0"/>
                <a:cs typeface="Times New Roman" panose="02020603050405020304" pitchFamily="18" charset="0"/>
              </a:rPr>
              <a:t>Meetings with employees about issues </a:t>
            </a:r>
          </a:p>
        </p:txBody>
      </p:sp>
    </p:spTree>
    <p:extLst>
      <p:ext uri="{BB962C8B-B14F-4D97-AF65-F5344CB8AC3E}">
        <p14:creationId xmlns:p14="http://schemas.microsoft.com/office/powerpoint/2010/main" val="3701446724"/>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93F3467-E913-90D6-57AB-0B96A4B483F9}"/>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PROPER DOCUMENTATION </a:t>
            </a:r>
          </a:p>
        </p:txBody>
      </p:sp>
      <p:sp>
        <p:nvSpPr>
          <p:cNvPr id="3" name="Content Placeholder 2">
            <a:extLst>
              <a:ext uri="{FF2B5EF4-FFF2-40B4-BE49-F238E27FC236}">
                <a16:creationId xmlns:a16="http://schemas.microsoft.com/office/drawing/2014/main" id="{231FFB5F-3319-741B-AE91-02C253811735}"/>
              </a:ext>
            </a:extLst>
          </p:cNvPr>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Document promptly and contemporaneously. </a:t>
            </a:r>
          </a:p>
          <a:p>
            <a:r>
              <a:rPr lang="en-US">
                <a:latin typeface="Times New Roman" panose="02020603050405020304" pitchFamily="18" charset="0"/>
                <a:cs typeface="Times New Roman" panose="02020603050405020304" pitchFamily="18" charset="0"/>
              </a:rPr>
              <a:t>Be factual, accurate, and concise. </a:t>
            </a:r>
          </a:p>
          <a:p>
            <a:r>
              <a:rPr lang="en-US">
                <a:latin typeface="Times New Roman" panose="02020603050405020304" pitchFamily="18" charset="0"/>
                <a:cs typeface="Times New Roman" panose="02020603050405020304" pitchFamily="18" charset="0"/>
              </a:rPr>
              <a:t>Avoid emotions or inflammatory terms. </a:t>
            </a:r>
          </a:p>
          <a:p>
            <a:r>
              <a:rPr lang="en-US">
                <a:latin typeface="Times New Roman" panose="02020603050405020304" pitchFamily="18" charset="0"/>
                <a:cs typeface="Times New Roman" panose="02020603050405020304" pitchFamily="18" charset="0"/>
              </a:rPr>
              <a:t>Avoid subjective opinions. </a:t>
            </a:r>
          </a:p>
          <a:p>
            <a:r>
              <a:rPr lang="en-US">
                <a:latin typeface="Times New Roman" panose="02020603050405020304" pitchFamily="18" charset="0"/>
                <a:cs typeface="Times New Roman" panose="02020603050405020304" pitchFamily="18" charset="0"/>
              </a:rPr>
              <a:t>Where appropriate, include key documents as objective evidence. </a:t>
            </a:r>
          </a:p>
          <a:p>
            <a:r>
              <a:rPr lang="en-US">
                <a:latin typeface="Times New Roman" panose="02020603050405020304" pitchFamily="18" charset="0"/>
                <a:cs typeface="Times New Roman" panose="02020603050405020304" pitchFamily="18" charset="0"/>
              </a:rPr>
              <a:t>Preserve electronic evidence: text messages, emails, videos, etc. </a:t>
            </a:r>
          </a:p>
          <a:p>
            <a:r>
              <a:rPr lang="en-US">
                <a:latin typeface="Times New Roman" panose="02020603050405020304" pitchFamily="18" charset="0"/>
                <a:cs typeface="Times New Roman" panose="02020603050405020304" pitchFamily="18" charset="0"/>
              </a:rPr>
              <a:t>When in doubt, talk to Legal. </a:t>
            </a:r>
          </a:p>
        </p:txBody>
      </p:sp>
    </p:spTree>
    <p:extLst>
      <p:ext uri="{BB962C8B-B14F-4D97-AF65-F5344CB8AC3E}">
        <p14:creationId xmlns:p14="http://schemas.microsoft.com/office/powerpoint/2010/main" val="256682753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3E269B-DE6F-ED37-6994-88197C266EA6}"/>
              </a:ext>
            </a:extLst>
          </p:cNvPr>
          <p:cNvSpPr>
            <a:spLocks noGrp="1"/>
          </p:cNvSpPr>
          <p:nvPr>
            <p:ph type="title"/>
          </p:nvPr>
        </p:nvSpPr>
        <p:spPr/>
        <p:txBody>
          <a:bodyPr/>
          <a:lstStyle/>
          <a:p>
            <a:pPr algn="ctr"/>
            <a:r>
              <a:rPr lang="en-US" b="1">
                <a:latin typeface="Times New Roman" panose="02020603050405020304" pitchFamily="18" charset="0"/>
                <a:cs typeface="Times New Roman" panose="02020603050405020304" pitchFamily="18" charset="0"/>
              </a:rPr>
              <a:t>SYDNEY HUSS</a:t>
            </a:r>
          </a:p>
        </p:txBody>
      </p:sp>
      <p:sp>
        <p:nvSpPr>
          <p:cNvPr id="3" name="Content Placeholder 2">
            <a:extLst>
              <a:ext uri="{FF2B5EF4-FFF2-40B4-BE49-F238E27FC236}">
                <a16:creationId xmlns:a16="http://schemas.microsoft.com/office/drawing/2014/main" id="{4CF40B7F-8E32-1B24-2C82-9CBEB938CC4A}"/>
              </a:ext>
            </a:extLst>
          </p:cNvPr>
          <p:cNvSpPr>
            <a:spLocks noGrp="1"/>
          </p:cNvSpPr>
          <p:nvPr>
            <p:ph idx="1"/>
          </p:nvPr>
        </p:nvSpPr>
        <p:spPr>
          <a:xfrm>
            <a:off x="6365630" y="1825625"/>
            <a:ext cx="4988169" cy="3679333"/>
          </a:xfrm>
        </p:spPr>
        <p:txBody>
          <a:bodyPr/>
          <a:lstStyle/>
          <a:p>
            <a:pPr marL="0" indent="0">
              <a:buNone/>
            </a:pPr>
            <a:r>
              <a:rPr lang="en-US" b="1">
                <a:latin typeface="Times New Roman" panose="02020603050405020304" pitchFamily="18" charset="0"/>
                <a:cs typeface="Times New Roman" panose="02020603050405020304" pitchFamily="18" charset="0"/>
              </a:rPr>
              <a:t>Practice Areas:</a:t>
            </a:r>
            <a:endParaRPr lang="en-US">
              <a:latin typeface="Times New Roman" panose="02020603050405020304" pitchFamily="18" charset="0"/>
              <a:cs typeface="Times New Roman" panose="02020603050405020304" pitchFamily="18" charset="0"/>
            </a:endParaRPr>
          </a:p>
          <a:p>
            <a:pPr lvl="1"/>
            <a:r>
              <a:rPr lang="en-US">
                <a:latin typeface="Times New Roman" panose="02020603050405020304" pitchFamily="18" charset="0"/>
                <a:cs typeface="Times New Roman" panose="02020603050405020304" pitchFamily="18" charset="0"/>
              </a:rPr>
              <a:t>Labor and Employment</a:t>
            </a:r>
          </a:p>
          <a:p>
            <a:pPr lvl="1"/>
            <a:r>
              <a:rPr lang="en-US">
                <a:latin typeface="Times New Roman" panose="02020603050405020304" pitchFamily="18" charset="0"/>
                <a:cs typeface="Times New Roman" panose="02020603050405020304" pitchFamily="18" charset="0"/>
              </a:rPr>
              <a:t>Employment Litigation </a:t>
            </a:r>
          </a:p>
          <a:p>
            <a:pPr lvl="1"/>
            <a:r>
              <a:rPr lang="en-US">
                <a:latin typeface="Times New Roman" panose="02020603050405020304" pitchFamily="18" charset="0"/>
                <a:cs typeface="Times New Roman" panose="02020603050405020304" pitchFamily="18" charset="0"/>
              </a:rPr>
              <a:t>Business Litigation </a:t>
            </a:r>
          </a:p>
        </p:txBody>
      </p:sp>
      <p:pic>
        <p:nvPicPr>
          <p:cNvPr id="5" name="Picture 4">
            <a:extLst>
              <a:ext uri="{FF2B5EF4-FFF2-40B4-BE49-F238E27FC236}">
                <a16:creationId xmlns:a16="http://schemas.microsoft.com/office/drawing/2014/main" id="{414BE955-800D-33B3-09B4-CE52BE7C69A9}"/>
              </a:ext>
            </a:extLst>
          </p:cNvPr>
          <p:cNvPicPr>
            <a:picLocks noChangeAspect="1"/>
          </p:cNvPicPr>
          <p:nvPr/>
        </p:nvPicPr>
        <p:blipFill>
          <a:blip r:embed="rId3"/>
          <a:stretch>
            <a:fillRect/>
          </a:stretch>
        </p:blipFill>
        <p:spPr>
          <a:xfrm>
            <a:off x="563039" y="1491328"/>
            <a:ext cx="5532961" cy="3679334"/>
          </a:xfrm>
          <a:prstGeom prst="rect">
            <a:avLst/>
          </a:prstGeom>
        </p:spPr>
      </p:pic>
    </p:spTree>
    <p:extLst>
      <p:ext uri="{BB962C8B-B14F-4D97-AF65-F5344CB8AC3E}">
        <p14:creationId xmlns:p14="http://schemas.microsoft.com/office/powerpoint/2010/main" val="241256780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194F0F-CFE6-F0AE-14FC-3C2C57085085}"/>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PROPER DOCUMENTATION </a:t>
            </a:r>
          </a:p>
        </p:txBody>
      </p:sp>
      <p:sp>
        <p:nvSpPr>
          <p:cNvPr id="3" name="Content Placeholder 2">
            <a:extLst>
              <a:ext uri="{FF2B5EF4-FFF2-40B4-BE49-F238E27FC236}">
                <a16:creationId xmlns:a16="http://schemas.microsoft.com/office/drawing/2014/main" id="{AB6C35B4-73DB-AC16-A2F8-33D9A58E0595}"/>
              </a:ext>
            </a:extLst>
          </p:cNvPr>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Does it state the “who,” “what,” “when,” “where,” and “how”?</a:t>
            </a:r>
          </a:p>
          <a:p>
            <a:r>
              <a:rPr lang="en-US">
                <a:latin typeface="Times New Roman" panose="02020603050405020304" pitchFamily="18" charset="0"/>
                <a:cs typeface="Times New Roman" panose="02020603050405020304" pitchFamily="18" charset="0"/>
              </a:rPr>
              <a:t>Author of the documentation </a:t>
            </a:r>
          </a:p>
          <a:p>
            <a:r>
              <a:rPr lang="en-US">
                <a:latin typeface="Times New Roman" panose="02020603050405020304" pitchFamily="18" charset="0"/>
                <a:cs typeface="Times New Roman" panose="02020603050405020304" pitchFamily="18" charset="0"/>
              </a:rPr>
              <a:t>Date of incident and date of documentation </a:t>
            </a:r>
          </a:p>
          <a:p>
            <a:r>
              <a:rPr lang="en-US">
                <a:latin typeface="Times New Roman" panose="02020603050405020304" pitchFamily="18" charset="0"/>
                <a:cs typeface="Times New Roman" panose="02020603050405020304" pitchFamily="18" charset="0"/>
              </a:rPr>
              <a:t>Policy or expectation violated </a:t>
            </a:r>
          </a:p>
          <a:p>
            <a:r>
              <a:rPr lang="en-US">
                <a:latin typeface="Times New Roman" panose="02020603050405020304" pitchFamily="18" charset="0"/>
                <a:cs typeface="Times New Roman" panose="02020603050405020304" pitchFamily="18" charset="0"/>
              </a:rPr>
              <a:t>Consequences of further violations </a:t>
            </a:r>
          </a:p>
          <a:p>
            <a:r>
              <a:rPr lang="en-US">
                <a:latin typeface="Times New Roman" panose="02020603050405020304" pitchFamily="18" charset="0"/>
                <a:cs typeface="Times New Roman" panose="02020603050405020304" pitchFamily="18" charset="0"/>
              </a:rPr>
              <a:t>Acknowledged by implicated employee</a:t>
            </a:r>
          </a:p>
          <a:p>
            <a:r>
              <a:rPr lang="en-US">
                <a:latin typeface="Times New Roman" panose="02020603050405020304" pitchFamily="18" charset="0"/>
                <a:cs typeface="Times New Roman" panose="02020603050405020304" pitchFamily="18" charset="0"/>
              </a:rPr>
              <a:t>Witnessed by HR or another supervisor </a:t>
            </a:r>
          </a:p>
        </p:txBody>
      </p:sp>
    </p:spTree>
    <p:extLst>
      <p:ext uri="{BB962C8B-B14F-4D97-AF65-F5344CB8AC3E}">
        <p14:creationId xmlns:p14="http://schemas.microsoft.com/office/powerpoint/2010/main" val="3235320021"/>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77191B6-91AA-1ADE-22D5-29854F27E4EA}"/>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(IM)PROPER DOCUMENTATION </a:t>
            </a:r>
          </a:p>
        </p:txBody>
      </p:sp>
      <p:sp>
        <p:nvSpPr>
          <p:cNvPr id="3" name="Content Placeholder 2">
            <a:extLst>
              <a:ext uri="{FF2B5EF4-FFF2-40B4-BE49-F238E27FC236}">
                <a16:creationId xmlns:a16="http://schemas.microsoft.com/office/drawing/2014/main" id="{E2BAAB8C-CED9-D09F-A097-6186B3A430C6}"/>
              </a:ext>
            </a:extLst>
          </p:cNvPr>
          <p:cNvSpPr>
            <a:spLocks noGrp="1"/>
          </p:cNvSpPr>
          <p:nvPr>
            <p:ph idx="1"/>
          </p:nvPr>
        </p:nvSpPr>
        <p:spPr/>
        <p:txBody>
          <a:bodyPr/>
          <a:lstStyle/>
          <a:p>
            <a:pPr marL="0" indent="0">
              <a:buNone/>
            </a:pPr>
            <a:r>
              <a:rPr lang="en-US">
                <a:latin typeface="Times New Roman" panose="02020603050405020304" pitchFamily="18" charset="0"/>
                <a:cs typeface="Times New Roman" panose="02020603050405020304" pitchFamily="18" charset="0"/>
              </a:rPr>
              <a:t>Example: </a:t>
            </a:r>
          </a:p>
          <a:p>
            <a:pPr marL="0" indent="0">
              <a:buNone/>
            </a:pPr>
            <a:endParaRPr lang="en-US">
              <a:latin typeface="Times New Roman" panose="02020603050405020304" pitchFamily="18" charset="0"/>
              <a:cs typeface="Times New Roman" panose="02020603050405020304" pitchFamily="18" charset="0"/>
            </a:endParaRPr>
          </a:p>
          <a:p>
            <a:pPr marL="0" indent="0">
              <a:buNone/>
            </a:pPr>
            <a:r>
              <a:rPr lang="en-US" i="1">
                <a:latin typeface="Times New Roman" panose="02020603050405020304" pitchFamily="18" charset="0"/>
                <a:cs typeface="Times New Roman" panose="02020603050405020304" pitchFamily="18" charset="0"/>
              </a:rPr>
              <a:t>Yesterday Bob was caught making nasty remarks to a lady in the breakroom. She tattled on him and got pretty hysterical. We yelled at Bob to knock that stuff off, and that was the end of it. </a:t>
            </a:r>
          </a:p>
          <a:p>
            <a:pPr marL="0" indent="0">
              <a:buNone/>
            </a:pPr>
            <a:endParaRPr lang="en-US">
              <a:latin typeface="Times New Roman" panose="02020603050405020304" pitchFamily="18" charset="0"/>
              <a:cs typeface="Times New Roman" panose="02020603050405020304" pitchFamily="18" charset="0"/>
            </a:endParaRPr>
          </a:p>
          <a:p>
            <a:pPr marL="0" indent="0" algn="ctr">
              <a:buNone/>
            </a:pPr>
            <a:r>
              <a:rPr lang="en-US">
                <a:solidFill>
                  <a:schemeClr val="accent1"/>
                </a:solidFill>
                <a:latin typeface="Times New Roman" panose="02020603050405020304" pitchFamily="18" charset="0"/>
                <a:cs typeface="Times New Roman" panose="02020603050405020304" pitchFamily="18" charset="0"/>
              </a:rPr>
              <a:t>Is this helpful, or not?</a:t>
            </a:r>
          </a:p>
        </p:txBody>
      </p:sp>
    </p:spTree>
    <p:extLst>
      <p:ext uri="{BB962C8B-B14F-4D97-AF65-F5344CB8AC3E}">
        <p14:creationId xmlns:p14="http://schemas.microsoft.com/office/powerpoint/2010/main" val="393016694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91F0FA6-66DC-779A-EE97-19EB22DE82B6}"/>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(IM)PROPER DOCUMENTATION </a:t>
            </a:r>
          </a:p>
        </p:txBody>
      </p:sp>
      <p:sp>
        <p:nvSpPr>
          <p:cNvPr id="3" name="Content Placeholder 2">
            <a:extLst>
              <a:ext uri="{FF2B5EF4-FFF2-40B4-BE49-F238E27FC236}">
                <a16:creationId xmlns:a16="http://schemas.microsoft.com/office/drawing/2014/main" id="{8103873C-36EF-F01E-993F-011CDF9D6BCE}"/>
              </a:ext>
            </a:extLst>
          </p:cNvPr>
          <p:cNvSpPr>
            <a:spLocks noGrp="1"/>
          </p:cNvSpPr>
          <p:nvPr>
            <p:ph idx="1"/>
          </p:nvPr>
        </p:nvSpPr>
        <p:spPr/>
        <p:txBody>
          <a:bodyPr>
            <a:normAutofit lnSpcReduction="10000"/>
          </a:bodyPr>
          <a:lstStyle/>
          <a:p>
            <a:r>
              <a:rPr lang="en-US">
                <a:latin typeface="Times New Roman" panose="02020603050405020304" pitchFamily="18" charset="0"/>
                <a:cs typeface="Times New Roman" panose="02020603050405020304" pitchFamily="18" charset="0"/>
              </a:rPr>
              <a:t>Yesterday </a:t>
            </a:r>
            <a:r>
              <a:rPr lang="en-US" i="1">
                <a:solidFill>
                  <a:schemeClr val="accent1"/>
                </a:solidFill>
                <a:latin typeface="Times New Roman" panose="02020603050405020304" pitchFamily="18" charset="0"/>
                <a:cs typeface="Times New Roman" panose="02020603050405020304" pitchFamily="18" charset="0"/>
              </a:rPr>
              <a:t>[precise date?]</a:t>
            </a:r>
            <a:r>
              <a:rPr lang="en-US">
                <a:latin typeface="Times New Roman" panose="02020603050405020304" pitchFamily="18" charset="0"/>
                <a:cs typeface="Times New Roman" panose="02020603050405020304" pitchFamily="18" charset="0"/>
              </a:rPr>
              <a:t> Bob </a:t>
            </a:r>
            <a:r>
              <a:rPr lang="en-US" i="1">
                <a:solidFill>
                  <a:schemeClr val="accent1"/>
                </a:solidFill>
                <a:latin typeface="Times New Roman" panose="02020603050405020304" pitchFamily="18" charset="0"/>
                <a:cs typeface="Times New Roman" panose="02020603050405020304" pitchFamily="18" charset="0"/>
              </a:rPr>
              <a:t>[last name] </a:t>
            </a:r>
            <a:r>
              <a:rPr lang="en-US">
                <a:latin typeface="Times New Roman" panose="02020603050405020304" pitchFamily="18" charset="0"/>
                <a:cs typeface="Times New Roman" panose="02020603050405020304" pitchFamily="18" charset="0"/>
              </a:rPr>
              <a:t>was caught </a:t>
            </a:r>
            <a:r>
              <a:rPr lang="en-US" i="1">
                <a:solidFill>
                  <a:schemeClr val="accent1"/>
                </a:solidFill>
                <a:latin typeface="Times New Roman" panose="02020603050405020304" pitchFamily="18" charset="0"/>
                <a:cs typeface="Times New Roman" panose="02020603050405020304" pitchFamily="18" charset="0"/>
              </a:rPr>
              <a:t>[by who? how?]</a:t>
            </a:r>
            <a:r>
              <a:rPr lang="en-US">
                <a:latin typeface="Times New Roman" panose="02020603050405020304" pitchFamily="18" charset="0"/>
                <a:cs typeface="Times New Roman" panose="02020603050405020304" pitchFamily="18" charset="0"/>
              </a:rPr>
              <a:t> making nasty remarks </a:t>
            </a:r>
            <a:r>
              <a:rPr lang="en-US" i="1">
                <a:solidFill>
                  <a:schemeClr val="accent1"/>
                </a:solidFill>
                <a:latin typeface="Times New Roman" panose="02020603050405020304" pitchFamily="18" charset="0"/>
                <a:cs typeface="Times New Roman" panose="02020603050405020304" pitchFamily="18" charset="0"/>
              </a:rPr>
              <a:t>[what specifically was said?]</a:t>
            </a:r>
            <a:r>
              <a:rPr lang="en-US">
                <a:latin typeface="Times New Roman" panose="02020603050405020304" pitchFamily="18" charset="0"/>
                <a:cs typeface="Times New Roman" panose="02020603050405020304" pitchFamily="18" charset="0"/>
              </a:rPr>
              <a:t> to a lady </a:t>
            </a:r>
            <a:r>
              <a:rPr lang="en-US" i="1">
                <a:solidFill>
                  <a:schemeClr val="accent1"/>
                </a:solidFill>
                <a:latin typeface="Times New Roman" panose="02020603050405020304" pitchFamily="18" charset="0"/>
                <a:cs typeface="Times New Roman" panose="02020603050405020304" pitchFamily="18" charset="0"/>
              </a:rPr>
              <a:t>[name?] </a:t>
            </a:r>
            <a:r>
              <a:rPr lang="en-US">
                <a:latin typeface="Times New Roman" panose="02020603050405020304" pitchFamily="18" charset="0"/>
                <a:cs typeface="Times New Roman" panose="02020603050405020304" pitchFamily="18" charset="0"/>
              </a:rPr>
              <a:t>in the breakroom. </a:t>
            </a:r>
          </a:p>
          <a:p>
            <a:r>
              <a:rPr lang="en-US">
                <a:latin typeface="Times New Roman" panose="02020603050405020304" pitchFamily="18" charset="0"/>
                <a:cs typeface="Times New Roman" panose="02020603050405020304" pitchFamily="18" charset="0"/>
              </a:rPr>
              <a:t>She tattled </a:t>
            </a:r>
            <a:r>
              <a:rPr lang="en-US" i="1">
                <a:solidFill>
                  <a:schemeClr val="accent1"/>
                </a:solidFill>
                <a:latin typeface="Times New Roman" panose="02020603050405020304" pitchFamily="18" charset="0"/>
                <a:cs typeface="Times New Roman" panose="02020603050405020304" pitchFamily="18" charset="0"/>
              </a:rPr>
              <a:t>[poor depiction] </a:t>
            </a:r>
            <a:r>
              <a:rPr lang="en-US">
                <a:latin typeface="Times New Roman" panose="02020603050405020304" pitchFamily="18" charset="0"/>
                <a:cs typeface="Times New Roman" panose="02020603050405020304" pitchFamily="18" charset="0"/>
              </a:rPr>
              <a:t>on him and was pretty hysterical </a:t>
            </a:r>
            <a:r>
              <a:rPr lang="en-US" i="1">
                <a:solidFill>
                  <a:schemeClr val="accent1"/>
                </a:solidFill>
                <a:latin typeface="Times New Roman" panose="02020603050405020304" pitchFamily="18" charset="0"/>
                <a:cs typeface="Times New Roman" panose="02020603050405020304" pitchFamily="18" charset="0"/>
              </a:rPr>
              <a:t>[avoid inflammatory terms]</a:t>
            </a:r>
            <a:r>
              <a:rPr lang="en-US">
                <a:latin typeface="Times New Roman" panose="02020603050405020304" pitchFamily="18" charset="0"/>
                <a:cs typeface="Times New Roman" panose="02020603050405020304" pitchFamily="18" charset="0"/>
              </a:rPr>
              <a:t>. </a:t>
            </a:r>
          </a:p>
          <a:p>
            <a:r>
              <a:rPr lang="en-US">
                <a:latin typeface="Times New Roman" panose="02020603050405020304" pitchFamily="18" charset="0"/>
                <a:cs typeface="Times New Roman" panose="02020603050405020304" pitchFamily="18" charset="0"/>
              </a:rPr>
              <a:t>We yelled at </a:t>
            </a:r>
            <a:r>
              <a:rPr lang="en-US" i="1">
                <a:solidFill>
                  <a:schemeClr val="accent1"/>
                </a:solidFill>
                <a:latin typeface="Times New Roman" panose="02020603050405020304" pitchFamily="18" charset="0"/>
                <a:cs typeface="Times New Roman" panose="02020603050405020304" pitchFamily="18" charset="0"/>
              </a:rPr>
              <a:t>[“counseled”] </a:t>
            </a:r>
            <a:r>
              <a:rPr lang="en-US">
                <a:latin typeface="Times New Roman" panose="02020603050405020304" pitchFamily="18" charset="0"/>
                <a:cs typeface="Times New Roman" panose="02020603050405020304" pitchFamily="18" charset="0"/>
              </a:rPr>
              <a:t>Bob to knock that stuff off </a:t>
            </a:r>
            <a:r>
              <a:rPr lang="en-US" i="1">
                <a:solidFill>
                  <a:schemeClr val="accent1"/>
                </a:solidFill>
                <a:latin typeface="Times New Roman" panose="02020603050405020304" pitchFamily="18" charset="0"/>
                <a:cs typeface="Times New Roman" panose="02020603050405020304" pitchFamily="18" charset="0"/>
              </a:rPr>
              <a:t>[more accurate description?]</a:t>
            </a:r>
            <a:r>
              <a:rPr lang="en-US">
                <a:latin typeface="Times New Roman" panose="02020603050405020304" pitchFamily="18" charset="0"/>
                <a:cs typeface="Times New Roman" panose="02020603050405020304" pitchFamily="18" charset="0"/>
              </a:rPr>
              <a:t>, and that was the end of it </a:t>
            </a:r>
            <a:r>
              <a:rPr lang="en-US" i="1">
                <a:solidFill>
                  <a:schemeClr val="accent1"/>
                </a:solidFill>
                <a:latin typeface="Times New Roman" panose="02020603050405020304" pitchFamily="18" charset="0"/>
                <a:cs typeface="Times New Roman" panose="02020603050405020304" pitchFamily="18" charset="0"/>
              </a:rPr>
              <a:t>[follow-up with other employee? Did Bob acknowledge misconduct? Discussion of anti-retaliation? Reminder of company’s policies?]</a:t>
            </a:r>
          </a:p>
        </p:txBody>
      </p:sp>
    </p:spTree>
    <p:extLst>
      <p:ext uri="{BB962C8B-B14F-4D97-AF65-F5344CB8AC3E}">
        <p14:creationId xmlns:p14="http://schemas.microsoft.com/office/powerpoint/2010/main" val="864054375"/>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4ED60CF-EB24-A0F7-688E-1EBF5096D9F1}"/>
              </a:ext>
            </a:extLst>
          </p:cNvPr>
          <p:cNvSpPr>
            <a:spLocks noGrp="1"/>
          </p:cNvSpPr>
          <p:nvPr>
            <p:ph type="title"/>
          </p:nvPr>
        </p:nvSpPr>
        <p:spPr>
          <a:xfrm>
            <a:off x="306705" y="2430780"/>
            <a:ext cx="11578590" cy="984738"/>
          </a:xfrm>
        </p:spPr>
        <p:txBody>
          <a:bodyPr>
            <a:normAutofit/>
          </a:bodyPr>
          <a:lstStyle/>
          <a:p>
            <a:pPr algn="ctr"/>
            <a:r>
              <a:rPr lang="en-US" sz="4400" b="1">
                <a:latin typeface="Times New Roman" panose="02020603050405020304" pitchFamily="18" charset="0"/>
                <a:cs typeface="Times New Roman" panose="02020603050405020304" pitchFamily="18" charset="0"/>
              </a:rPr>
              <a:t>DISCPLINE AND TERMINATIONS </a:t>
            </a:r>
          </a:p>
        </p:txBody>
      </p:sp>
    </p:spTree>
    <p:extLst>
      <p:ext uri="{BB962C8B-B14F-4D97-AF65-F5344CB8AC3E}">
        <p14:creationId xmlns:p14="http://schemas.microsoft.com/office/powerpoint/2010/main" val="1482833741"/>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549FCCF-CEE5-FEBC-A5CC-4D01E568A8D1}"/>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EMPLOYEE DISCIPLINE CHECKLIST </a:t>
            </a:r>
          </a:p>
        </p:txBody>
      </p:sp>
      <p:sp>
        <p:nvSpPr>
          <p:cNvPr id="3" name="Content Placeholder 2">
            <a:extLst>
              <a:ext uri="{FF2B5EF4-FFF2-40B4-BE49-F238E27FC236}">
                <a16:creationId xmlns:a16="http://schemas.microsoft.com/office/drawing/2014/main" id="{25628F31-CF59-C355-3537-EEAD2A0319E2}"/>
              </a:ext>
            </a:extLst>
          </p:cNvPr>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Before taking disciplinary action (including termination) against an employee: </a:t>
            </a:r>
          </a:p>
          <a:p>
            <a:pPr lvl="1"/>
            <a:r>
              <a:rPr lang="en-US">
                <a:latin typeface="Times New Roman" panose="02020603050405020304" pitchFamily="18" charset="0"/>
                <a:cs typeface="Times New Roman" panose="02020603050405020304" pitchFamily="18" charset="0"/>
              </a:rPr>
              <a:t>Have you provided notice of rules on which discipline is based?</a:t>
            </a:r>
          </a:p>
          <a:p>
            <a:pPr lvl="1"/>
            <a:r>
              <a:rPr lang="en-US">
                <a:latin typeface="Times New Roman" panose="02020603050405020304" pitchFamily="18" charset="0"/>
                <a:cs typeface="Times New Roman" panose="02020603050405020304" pitchFamily="18" charset="0"/>
              </a:rPr>
              <a:t>Have you adequately investigated the misconduct?</a:t>
            </a:r>
          </a:p>
          <a:p>
            <a:pPr lvl="1"/>
            <a:r>
              <a:rPr lang="en-US">
                <a:latin typeface="Times New Roman" panose="02020603050405020304" pitchFamily="18" charset="0"/>
                <a:cs typeface="Times New Roman" panose="02020603050405020304" pitchFamily="18" charset="0"/>
              </a:rPr>
              <a:t>Do the facts and documentation support the proposed discipline? </a:t>
            </a:r>
          </a:p>
          <a:p>
            <a:pPr lvl="1"/>
            <a:r>
              <a:rPr lang="en-US">
                <a:latin typeface="Times New Roman" panose="02020603050405020304" pitchFamily="18" charset="0"/>
                <a:cs typeface="Times New Roman" panose="02020603050405020304" pitchFamily="18" charset="0"/>
              </a:rPr>
              <a:t>Is the rule applied equally to all employees?</a:t>
            </a:r>
          </a:p>
          <a:p>
            <a:pPr lvl="1"/>
            <a:r>
              <a:rPr lang="en-US">
                <a:latin typeface="Times New Roman" panose="02020603050405020304" pitchFamily="18" charset="0"/>
                <a:cs typeface="Times New Roman" panose="02020603050405020304" pitchFamily="18" charset="0"/>
              </a:rPr>
              <a:t>Do the facts show that the employee deserved to be disciplined?</a:t>
            </a:r>
          </a:p>
          <a:p>
            <a:pPr lvl="1"/>
            <a:r>
              <a:rPr lang="en-US">
                <a:latin typeface="Times New Roman" panose="02020603050405020304" pitchFamily="18" charset="0"/>
                <a:cs typeface="Times New Roman" panose="02020603050405020304" pitchFamily="18" charset="0"/>
              </a:rPr>
              <a:t>Was the employee advised of the basis for the discipline?</a:t>
            </a:r>
          </a:p>
        </p:txBody>
      </p:sp>
    </p:spTree>
    <p:extLst>
      <p:ext uri="{BB962C8B-B14F-4D97-AF65-F5344CB8AC3E}">
        <p14:creationId xmlns:p14="http://schemas.microsoft.com/office/powerpoint/2010/main" val="1794289478"/>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75159FD-62FA-1F60-F6C2-A4F385CA65FE}"/>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AVOIDING RETALIATION </a:t>
            </a:r>
          </a:p>
        </p:txBody>
      </p:sp>
      <p:sp>
        <p:nvSpPr>
          <p:cNvPr id="3" name="Content Placeholder 2">
            <a:extLst>
              <a:ext uri="{FF2B5EF4-FFF2-40B4-BE49-F238E27FC236}">
                <a16:creationId xmlns:a16="http://schemas.microsoft.com/office/drawing/2014/main" id="{AA09D721-8E60-9C3A-8C78-B175416C619A}"/>
              </a:ext>
            </a:extLst>
          </p:cNvPr>
          <p:cNvSpPr>
            <a:spLocks noGrp="1"/>
          </p:cNvSpPr>
          <p:nvPr>
            <p:ph idx="1"/>
          </p:nvPr>
        </p:nvSpPr>
        <p:spPr>
          <a:xfrm>
            <a:off x="4376267" y="1825625"/>
            <a:ext cx="6760656" cy="3679333"/>
          </a:xfrm>
        </p:spPr>
        <p:txBody>
          <a:bodyPr/>
          <a:lstStyle/>
          <a:p>
            <a:pPr marL="0" indent="0" algn="ctr">
              <a:buNone/>
            </a:pPr>
            <a:r>
              <a:rPr lang="en-US"/>
              <a:t>Protected activity does not forever insulate employees from discipline or termination. </a:t>
            </a:r>
          </a:p>
          <a:p>
            <a:pPr marL="0" indent="0" algn="ctr">
              <a:buNone/>
            </a:pPr>
            <a:endParaRPr lang="en-US"/>
          </a:p>
          <a:p>
            <a:pPr marL="0" indent="0" algn="ctr">
              <a:buNone/>
            </a:pPr>
            <a:r>
              <a:rPr lang="en-US" i="1"/>
              <a:t>But</a:t>
            </a:r>
            <a:r>
              <a:rPr lang="en-US"/>
              <a:t>, proceed with caution before discipline or termination following an employee’s engagement in protected activity. </a:t>
            </a:r>
          </a:p>
        </p:txBody>
      </p:sp>
      <p:pic>
        <p:nvPicPr>
          <p:cNvPr id="4" name="Picture 3">
            <a:extLst>
              <a:ext uri="{FF2B5EF4-FFF2-40B4-BE49-F238E27FC236}">
                <a16:creationId xmlns:a16="http://schemas.microsoft.com/office/drawing/2014/main" id="{1B3316F0-C560-633D-EE99-EF8D1CA27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53" y="1546836"/>
            <a:ext cx="2306021" cy="2298334"/>
          </a:xfrm>
          <a:prstGeom prst="rect">
            <a:avLst/>
          </a:prstGeom>
        </p:spPr>
      </p:pic>
      <p:pic>
        <p:nvPicPr>
          <p:cNvPr id="5" name="Picture 4">
            <a:extLst>
              <a:ext uri="{FF2B5EF4-FFF2-40B4-BE49-F238E27FC236}">
                <a16:creationId xmlns:a16="http://schemas.microsoft.com/office/drawing/2014/main" id="{4C9B602E-4758-9249-CD83-42B00B69FE6D}"/>
              </a:ext>
            </a:extLst>
          </p:cNvPr>
          <p:cNvPicPr>
            <a:picLocks noChangeAspect="1"/>
          </p:cNvPicPr>
          <p:nvPr/>
        </p:nvPicPr>
        <p:blipFill>
          <a:blip r:embed="rId4"/>
          <a:stretch>
            <a:fillRect/>
          </a:stretch>
        </p:blipFill>
        <p:spPr>
          <a:xfrm>
            <a:off x="2070246" y="3214323"/>
            <a:ext cx="2096841" cy="2096841"/>
          </a:xfrm>
          <a:prstGeom prst="rect">
            <a:avLst/>
          </a:prstGeom>
        </p:spPr>
      </p:pic>
    </p:spTree>
    <p:extLst>
      <p:ext uri="{BB962C8B-B14F-4D97-AF65-F5344CB8AC3E}">
        <p14:creationId xmlns:p14="http://schemas.microsoft.com/office/powerpoint/2010/main" val="108472517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5D501AD-E583-E923-4740-26E1D3DDF1F3}"/>
              </a:ext>
            </a:extLst>
          </p:cNvPr>
          <p:cNvSpPr>
            <a:spLocks noGrp="1"/>
          </p:cNvSpPr>
          <p:nvPr>
            <p:ph type="title"/>
          </p:nvPr>
        </p:nvSpPr>
        <p:spPr>
          <a:xfrm>
            <a:off x="0" y="365125"/>
            <a:ext cx="12192000" cy="1325563"/>
          </a:xfrm>
        </p:spPr>
        <p:txBody>
          <a:bodyPr>
            <a:normAutofit/>
          </a:bodyPr>
          <a:lstStyle/>
          <a:p>
            <a:pPr algn="ctr"/>
            <a:r>
              <a:rPr lang="en-US" b="1">
                <a:latin typeface="Times New Roman" panose="02020603050405020304" pitchFamily="18" charset="0"/>
                <a:cs typeface="Times New Roman" panose="02020603050405020304" pitchFamily="18" charset="0"/>
              </a:rPr>
              <a:t>CAN YOU DISCIPLINE EMPLOYEES FOLLOWING A WORKPLACE COMPLAINT?</a:t>
            </a:r>
          </a:p>
        </p:txBody>
      </p:sp>
      <p:sp>
        <p:nvSpPr>
          <p:cNvPr id="3" name="Content Placeholder 2">
            <a:extLst>
              <a:ext uri="{FF2B5EF4-FFF2-40B4-BE49-F238E27FC236}">
                <a16:creationId xmlns:a16="http://schemas.microsoft.com/office/drawing/2014/main" id="{B02AE283-B708-FD02-8DA6-C85777E3D478}"/>
              </a:ext>
            </a:extLst>
          </p:cNvPr>
          <p:cNvSpPr>
            <a:spLocks noGrp="1"/>
          </p:cNvSpPr>
          <p:nvPr>
            <p:ph idx="1"/>
          </p:nvPr>
        </p:nvSpPr>
        <p:spPr>
          <a:xfrm>
            <a:off x="838200" y="1985645"/>
            <a:ext cx="10515600" cy="3679333"/>
          </a:xfrm>
        </p:spPr>
        <p:txBody>
          <a:bodyPr/>
          <a:lstStyle/>
          <a:p>
            <a:r>
              <a:rPr lang="en-US">
                <a:latin typeface="Times New Roman" panose="02020603050405020304" pitchFamily="18" charset="0"/>
                <a:cs typeface="Times New Roman" panose="02020603050405020304" pitchFamily="18" charset="0"/>
              </a:rPr>
              <a:t>You are about to discipline an employee for conduct, and then they make a workplace complaint. What do you do?</a:t>
            </a:r>
          </a:p>
          <a:p>
            <a:pPr lvl="1"/>
            <a:r>
              <a:rPr lang="en-US">
                <a:latin typeface="Times New Roman" panose="02020603050405020304" pitchFamily="18" charset="0"/>
                <a:cs typeface="Times New Roman" panose="02020603050405020304" pitchFamily="18" charset="0"/>
              </a:rPr>
              <a:t>Step back. Evaluate. Discuss. </a:t>
            </a:r>
          </a:p>
          <a:p>
            <a:pPr lvl="1"/>
            <a:r>
              <a:rPr lang="en-US">
                <a:latin typeface="Times New Roman" panose="02020603050405020304" pitchFamily="18" charset="0"/>
                <a:cs typeface="Times New Roman" panose="02020603050405020304" pitchFamily="18" charset="0"/>
              </a:rPr>
              <a:t>Did the employee engage in the conduct for which discipline was to be given?</a:t>
            </a:r>
          </a:p>
          <a:p>
            <a:pPr lvl="1"/>
            <a:r>
              <a:rPr lang="en-US">
                <a:latin typeface="Times New Roman" panose="02020603050405020304" pitchFamily="18" charset="0"/>
                <a:cs typeface="Times New Roman" panose="02020603050405020304" pitchFamily="18" charset="0"/>
              </a:rPr>
              <a:t>Is there documentation of your discussion/decision to discipline </a:t>
            </a:r>
            <a:r>
              <a:rPr lang="en-US" i="1">
                <a:latin typeface="Times New Roman" panose="02020603050405020304" pitchFamily="18" charset="0"/>
                <a:cs typeface="Times New Roman" panose="02020603050405020304" pitchFamily="18" charset="0"/>
              </a:rPr>
              <a:t>prior to </a:t>
            </a:r>
            <a:r>
              <a:rPr lang="en-US">
                <a:latin typeface="Times New Roman" panose="02020603050405020304" pitchFamily="18" charset="0"/>
                <a:cs typeface="Times New Roman" panose="02020603050405020304" pitchFamily="18" charset="0"/>
              </a:rPr>
              <a:t>the complaint?</a:t>
            </a:r>
          </a:p>
          <a:p>
            <a:pPr lvl="1"/>
            <a:r>
              <a:rPr lang="en-US">
                <a:latin typeface="Times New Roman" panose="02020603050405020304" pitchFamily="18" charset="0"/>
                <a:cs typeface="Times New Roman" panose="02020603050405020304" pitchFamily="18" charset="0"/>
              </a:rPr>
              <a:t>What is the discipline? </a:t>
            </a:r>
          </a:p>
        </p:txBody>
      </p:sp>
    </p:spTree>
    <p:extLst>
      <p:ext uri="{BB962C8B-B14F-4D97-AF65-F5344CB8AC3E}">
        <p14:creationId xmlns:p14="http://schemas.microsoft.com/office/powerpoint/2010/main" val="2824478282"/>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DDF18B7-F002-19B3-0F49-91C4FAE28E7D}"/>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DISCIPLINE FOLLOWING A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WORKPLACE COMPLAINT </a:t>
            </a:r>
          </a:p>
        </p:txBody>
      </p:sp>
      <p:sp>
        <p:nvSpPr>
          <p:cNvPr id="3" name="Content Placeholder 2">
            <a:extLst>
              <a:ext uri="{FF2B5EF4-FFF2-40B4-BE49-F238E27FC236}">
                <a16:creationId xmlns:a16="http://schemas.microsoft.com/office/drawing/2014/main" id="{1D12EAFF-A3DC-B995-88A9-24603FDE866D}"/>
              </a:ext>
            </a:extLst>
          </p:cNvPr>
          <p:cNvSpPr>
            <a:spLocks noGrp="1"/>
          </p:cNvSpPr>
          <p:nvPr>
            <p:ph idx="1"/>
          </p:nvPr>
        </p:nvSpPr>
        <p:spPr>
          <a:xfrm>
            <a:off x="838200" y="1962785"/>
            <a:ext cx="10515600" cy="3679333"/>
          </a:xfrm>
        </p:spPr>
        <p:txBody>
          <a:bodyPr>
            <a:normAutofit lnSpcReduction="10000"/>
          </a:bodyPr>
          <a:lstStyle/>
          <a:p>
            <a:r>
              <a:rPr lang="en-US">
                <a:latin typeface="Times New Roman" panose="02020603050405020304" pitchFamily="18" charset="0"/>
                <a:cs typeface="Times New Roman" panose="02020603050405020304" pitchFamily="18" charset="0"/>
              </a:rPr>
              <a:t>If the discipline/termination decision has already been made, pause and ask yourself two questions: </a:t>
            </a:r>
          </a:p>
          <a:p>
            <a:pPr marL="971550" lvl="1" indent="-514350">
              <a:buFont typeface="+mj-lt"/>
              <a:buAutoNum type="arabicPeriod"/>
            </a:pPr>
            <a:r>
              <a:rPr lang="en-US">
                <a:latin typeface="Times New Roman" panose="02020603050405020304" pitchFamily="18" charset="0"/>
                <a:cs typeface="Times New Roman" panose="02020603050405020304" pitchFamily="18" charset="0"/>
              </a:rPr>
              <a:t>Does the employee’s complaint relate to the underlying conduct for which the employee is being disciplined/terminated?</a:t>
            </a:r>
          </a:p>
          <a:p>
            <a:pPr marL="971550" lvl="1" indent="-514350">
              <a:buFont typeface="+mj-lt"/>
              <a:buAutoNum type="arabicPeriod"/>
            </a:pPr>
            <a:r>
              <a:rPr lang="en-US">
                <a:latin typeface="Times New Roman" panose="02020603050405020304" pitchFamily="18" charset="0"/>
                <a:cs typeface="Times New Roman" panose="02020603050405020304" pitchFamily="18" charset="0"/>
              </a:rPr>
              <a:t>Is the witness/information source for the conduct implicated?</a:t>
            </a:r>
          </a:p>
          <a:p>
            <a:r>
              <a:rPr lang="en-US">
                <a:latin typeface="Times New Roman" panose="02020603050405020304" pitchFamily="18" charset="0"/>
                <a:cs typeface="Times New Roman" panose="02020603050405020304" pitchFamily="18" charset="0"/>
              </a:rPr>
              <a:t>If you answer “yes” to both questions, put discipline/termination on hold and investigate the complaint. </a:t>
            </a:r>
          </a:p>
          <a:p>
            <a:r>
              <a:rPr lang="en-US">
                <a:latin typeface="Times New Roman" panose="02020603050405020304" pitchFamily="18" charset="0"/>
                <a:cs typeface="Times New Roman" panose="02020603050405020304" pitchFamily="18" charset="0"/>
              </a:rPr>
              <a:t>If you answer “yes” to only one, still consider pausing discipline/termination. </a:t>
            </a:r>
          </a:p>
        </p:txBody>
      </p:sp>
    </p:spTree>
    <p:extLst>
      <p:ext uri="{BB962C8B-B14F-4D97-AF65-F5344CB8AC3E}">
        <p14:creationId xmlns:p14="http://schemas.microsoft.com/office/powerpoint/2010/main" val="41020435"/>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D37344F-002D-E8A3-4B1C-6D39F3B220CB}"/>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DISCIPLINE FOLLOWING A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WORKPLACE COMPLAINT</a:t>
            </a:r>
          </a:p>
        </p:txBody>
      </p:sp>
      <p:sp>
        <p:nvSpPr>
          <p:cNvPr id="3" name="Content Placeholder 2">
            <a:extLst>
              <a:ext uri="{FF2B5EF4-FFF2-40B4-BE49-F238E27FC236}">
                <a16:creationId xmlns:a16="http://schemas.microsoft.com/office/drawing/2014/main" id="{01AB7FBA-1486-1798-E819-52E73E837F76}"/>
              </a:ext>
            </a:extLst>
          </p:cNvPr>
          <p:cNvSpPr>
            <a:spLocks noGrp="1"/>
          </p:cNvSpPr>
          <p:nvPr>
            <p:ph idx="1"/>
          </p:nvPr>
        </p:nvSpPr>
        <p:spPr/>
        <p:txBody>
          <a:bodyPr>
            <a:normAutofit fontScale="92500" lnSpcReduction="10000"/>
          </a:bodyPr>
          <a:lstStyle/>
          <a:p>
            <a:pPr marL="0" indent="0" algn="ctr">
              <a:buNone/>
            </a:pPr>
            <a:r>
              <a:rPr lang="en-US" b="1">
                <a:latin typeface="Times New Roman" panose="02020603050405020304" pitchFamily="18" charset="0"/>
                <a:cs typeface="Times New Roman" panose="02020603050405020304" pitchFamily="18" charset="0"/>
              </a:rPr>
              <a:t>Example</a:t>
            </a:r>
            <a:r>
              <a:rPr lang="en-US">
                <a:latin typeface="Times New Roman" panose="02020603050405020304" pitchFamily="18" charset="0"/>
                <a:cs typeface="Times New Roman" panose="02020603050405020304" pitchFamily="18" charset="0"/>
              </a:rPr>
              <a:t>: </a:t>
            </a:r>
          </a:p>
          <a:p>
            <a:pPr marL="0" indent="0" algn="just">
              <a:buNone/>
            </a:pPr>
            <a:r>
              <a:rPr lang="en-US">
                <a:latin typeface="Times New Roman" panose="02020603050405020304" pitchFamily="18" charset="0"/>
                <a:cs typeface="Times New Roman" panose="02020603050405020304" pitchFamily="18" charset="0"/>
              </a:rPr>
              <a:t>Employee has had terrible attendance, not showing up to work. Supervisor reports the problem, and the decision to end employment is made. At the meeting, however, Employee indicates that she can’t bring herself to come to work recently because her supervisor routinely makes comments about Employee’s appearance and makes offensive “jokes” about women in the workplace. Employee further indicates she felt she had no way to report the conduct. </a:t>
            </a:r>
          </a:p>
          <a:p>
            <a:pPr marL="0" indent="0" algn="just">
              <a:buNone/>
            </a:pPr>
            <a:endParaRPr lang="en-US">
              <a:latin typeface="Times New Roman" panose="02020603050405020304" pitchFamily="18" charset="0"/>
              <a:cs typeface="Times New Roman" panose="02020603050405020304" pitchFamily="18" charset="0"/>
            </a:endParaRPr>
          </a:p>
          <a:p>
            <a:pPr marL="0" indent="0" algn="ctr">
              <a:buNone/>
            </a:pPr>
            <a:r>
              <a:rPr lang="en-US" i="1">
                <a:solidFill>
                  <a:schemeClr val="accent1"/>
                </a:solidFill>
                <a:latin typeface="Times New Roman" panose="02020603050405020304" pitchFamily="18" charset="0"/>
                <a:cs typeface="Times New Roman" panose="02020603050405020304" pitchFamily="18" charset="0"/>
              </a:rPr>
              <a:t>Should you continue with termination?</a:t>
            </a:r>
          </a:p>
        </p:txBody>
      </p:sp>
    </p:spTree>
    <p:extLst>
      <p:ext uri="{BB962C8B-B14F-4D97-AF65-F5344CB8AC3E}">
        <p14:creationId xmlns:p14="http://schemas.microsoft.com/office/powerpoint/2010/main" val="171963896"/>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CC0277F-311B-0E52-CBC4-DCE329C70587}"/>
              </a:ext>
            </a:extLst>
          </p:cNvPr>
          <p:cNvSpPr>
            <a:spLocks noGrp="1"/>
          </p:cNvSpPr>
          <p:nvPr>
            <p:ph type="title"/>
          </p:nvPr>
        </p:nvSpPr>
        <p:spPr>
          <a:xfrm>
            <a:off x="274320" y="2356339"/>
            <a:ext cx="11612880" cy="1213338"/>
          </a:xfrm>
        </p:spPr>
        <p:txBody>
          <a:bodyPr>
            <a:noAutofit/>
          </a:bodyPr>
          <a:lstStyle/>
          <a:p>
            <a:pPr algn="ctr"/>
            <a:r>
              <a:rPr lang="en-US" sz="4400" b="1">
                <a:latin typeface="Times New Roman" panose="02020603050405020304" pitchFamily="18" charset="0"/>
                <a:cs typeface="Times New Roman" panose="02020603050405020304" pitchFamily="18" charset="0"/>
              </a:rPr>
              <a:t>ACTION ITEMS</a:t>
            </a:r>
          </a:p>
        </p:txBody>
      </p:sp>
    </p:spTree>
    <p:extLst>
      <p:ext uri="{BB962C8B-B14F-4D97-AF65-F5344CB8AC3E}">
        <p14:creationId xmlns:p14="http://schemas.microsoft.com/office/powerpoint/2010/main" val="335796266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3496A05-E7A7-C00B-1A1B-8FD251BCD3C5}"/>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OVERVIEW </a:t>
            </a:r>
          </a:p>
        </p:txBody>
      </p:sp>
      <p:sp>
        <p:nvSpPr>
          <p:cNvPr id="7" name="Content Placeholder 6">
            <a:extLst>
              <a:ext uri="{FF2B5EF4-FFF2-40B4-BE49-F238E27FC236}">
                <a16:creationId xmlns:a16="http://schemas.microsoft.com/office/drawing/2014/main" id="{D51E6A38-7031-1278-9246-3FED7DF4AA56}"/>
              </a:ext>
            </a:extLst>
          </p:cNvPr>
          <p:cNvSpPr>
            <a:spLocks noGrp="1"/>
          </p:cNvSpPr>
          <p:nvPr>
            <p:ph idx="1"/>
          </p:nvPr>
        </p:nvSpPr>
        <p:spPr>
          <a:xfrm>
            <a:off x="838200" y="1825625"/>
            <a:ext cx="10515600" cy="3716531"/>
          </a:xfrm>
        </p:spPr>
        <p:txBody>
          <a:bodyPr>
            <a:normAutofit lnSpcReduction="10000"/>
          </a:bodyPr>
          <a:lstStyle/>
          <a:p>
            <a:r>
              <a:rPr lang="en-US">
                <a:latin typeface="Times New Roman" panose="02020603050405020304" pitchFamily="18" charset="0"/>
                <a:cs typeface="Times New Roman" panose="02020603050405020304" pitchFamily="18" charset="0"/>
              </a:rPr>
              <a:t>What does politically incorrect mean?</a:t>
            </a:r>
          </a:p>
          <a:p>
            <a:r>
              <a:rPr lang="en-US">
                <a:latin typeface="Times New Roman" panose="02020603050405020304" pitchFamily="18" charset="0"/>
                <a:cs typeface="Times New Roman" panose="02020603050405020304" pitchFamily="18" charset="0"/>
              </a:rPr>
              <a:t>Legal implications </a:t>
            </a:r>
          </a:p>
          <a:p>
            <a:pPr lvl="1"/>
            <a:r>
              <a:rPr lang="en-US">
                <a:latin typeface="Times New Roman" panose="02020603050405020304" pitchFamily="18" charset="0"/>
                <a:cs typeface="Times New Roman" panose="02020603050405020304" pitchFamily="18" charset="0"/>
              </a:rPr>
              <a:t>Title VII</a:t>
            </a:r>
          </a:p>
          <a:p>
            <a:pPr lvl="1"/>
            <a:r>
              <a:rPr lang="en-US">
                <a:latin typeface="Times New Roman" panose="02020603050405020304" pitchFamily="18" charset="0"/>
                <a:cs typeface="Times New Roman" panose="02020603050405020304" pitchFamily="18" charset="0"/>
              </a:rPr>
              <a:t>Age Discrimination in Employment Act</a:t>
            </a:r>
          </a:p>
          <a:p>
            <a:pPr lvl="1"/>
            <a:r>
              <a:rPr lang="en-US">
                <a:latin typeface="Times New Roman" panose="02020603050405020304" pitchFamily="18" charset="0"/>
                <a:cs typeface="Times New Roman" panose="02020603050405020304" pitchFamily="18" charset="0"/>
              </a:rPr>
              <a:t>Harassment </a:t>
            </a:r>
          </a:p>
          <a:p>
            <a:r>
              <a:rPr lang="en-US">
                <a:latin typeface="Times New Roman" panose="02020603050405020304" pitchFamily="18" charset="0"/>
                <a:cs typeface="Times New Roman" panose="02020603050405020304" pitchFamily="18" charset="0"/>
              </a:rPr>
              <a:t>Practical considerations </a:t>
            </a:r>
          </a:p>
          <a:p>
            <a:pPr lvl="1"/>
            <a:r>
              <a:rPr lang="en-US">
                <a:latin typeface="Times New Roman" panose="02020603050405020304" pitchFamily="18" charset="0"/>
                <a:cs typeface="Times New Roman" panose="02020603050405020304" pitchFamily="18" charset="0"/>
              </a:rPr>
              <a:t>Workplace complaints</a:t>
            </a:r>
          </a:p>
          <a:p>
            <a:pPr lvl="1"/>
            <a:r>
              <a:rPr lang="en-US">
                <a:latin typeface="Times New Roman" panose="02020603050405020304" pitchFamily="18" charset="0"/>
                <a:cs typeface="Times New Roman" panose="02020603050405020304" pitchFamily="18" charset="0"/>
              </a:rPr>
              <a:t>Investigations </a:t>
            </a:r>
          </a:p>
          <a:p>
            <a:pPr lvl="1"/>
            <a:r>
              <a:rPr lang="en-US">
                <a:latin typeface="Times New Roman" panose="02020603050405020304" pitchFamily="18" charset="0"/>
                <a:cs typeface="Times New Roman" panose="02020603050405020304" pitchFamily="18" charset="0"/>
              </a:rPr>
              <a:t>Action items </a:t>
            </a:r>
          </a:p>
        </p:txBody>
      </p:sp>
    </p:spTree>
    <p:extLst>
      <p:ext uri="{BB962C8B-B14F-4D97-AF65-F5344CB8AC3E}">
        <p14:creationId xmlns:p14="http://schemas.microsoft.com/office/powerpoint/2010/main" val="1222377534"/>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1F116BB-9994-CC5A-4E35-D35C07980570}"/>
              </a:ext>
            </a:extLst>
          </p:cNvPr>
          <p:cNvSpPr>
            <a:spLocks noGrp="1"/>
          </p:cNvSpPr>
          <p:nvPr>
            <p:ph type="title"/>
          </p:nvPr>
        </p:nvSpPr>
        <p:spPr>
          <a:xfrm>
            <a:off x="0" y="365125"/>
            <a:ext cx="12092940" cy="1325563"/>
          </a:xfrm>
        </p:spPr>
        <p:txBody>
          <a:bodyPr/>
          <a:lstStyle/>
          <a:p>
            <a:pPr algn="ctr"/>
            <a:r>
              <a:rPr lang="en-US" b="1">
                <a:latin typeface="Times New Roman" panose="02020603050405020304" pitchFamily="18" charset="0"/>
                <a:cs typeface="Times New Roman" panose="02020603050405020304" pitchFamily="18" charset="0"/>
              </a:rPr>
              <a:t>ACTION ITEM: REVIEW EMPLOYEE POLICIES </a:t>
            </a:r>
          </a:p>
        </p:txBody>
      </p:sp>
      <p:sp>
        <p:nvSpPr>
          <p:cNvPr id="3" name="Content Placeholder 2">
            <a:extLst>
              <a:ext uri="{FF2B5EF4-FFF2-40B4-BE49-F238E27FC236}">
                <a16:creationId xmlns:a16="http://schemas.microsoft.com/office/drawing/2014/main" id="{51677736-E263-6C40-6E5B-1FF4ECBCFA91}"/>
              </a:ext>
            </a:extLst>
          </p:cNvPr>
          <p:cNvSpPr>
            <a:spLocks noGrp="1"/>
          </p:cNvSpPr>
          <p:nvPr>
            <p:ph idx="1"/>
          </p:nvPr>
        </p:nvSpPr>
        <p:spPr>
          <a:xfrm>
            <a:off x="5224519" y="2677136"/>
            <a:ext cx="6605954" cy="1058252"/>
          </a:xfrm>
        </p:spPr>
        <p:txBody>
          <a:bodyPr/>
          <a:lstStyle/>
          <a:p>
            <a:r>
              <a:rPr lang="en-US">
                <a:latin typeface="Times New Roman" panose="02020603050405020304" pitchFamily="18" charset="0"/>
                <a:cs typeface="Times New Roman" panose="02020603050405020304" pitchFamily="18" charset="0"/>
              </a:rPr>
              <a:t>Review and update nondiscrimination and anti-harassment policies </a:t>
            </a:r>
          </a:p>
          <a:p>
            <a:pPr marL="0" indent="0">
              <a:buNone/>
            </a:pPr>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BBB59394-FCF3-1C27-71C3-03B0729FF4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3096" y="2145324"/>
            <a:ext cx="3789064" cy="212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9944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112CFC1-5BBE-F610-8CC3-1D49EDDEFBEA}"/>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ACTION ITEM: EMPLOYEE TRAINING </a:t>
            </a:r>
          </a:p>
        </p:txBody>
      </p:sp>
      <p:sp>
        <p:nvSpPr>
          <p:cNvPr id="3" name="Content Placeholder 2">
            <a:extLst>
              <a:ext uri="{FF2B5EF4-FFF2-40B4-BE49-F238E27FC236}">
                <a16:creationId xmlns:a16="http://schemas.microsoft.com/office/drawing/2014/main" id="{079CC3CE-821C-DFA2-FB8D-05CE1994C93A}"/>
              </a:ext>
            </a:extLst>
          </p:cNvPr>
          <p:cNvSpPr>
            <a:spLocks noGrp="1"/>
          </p:cNvSpPr>
          <p:nvPr>
            <p:ph idx="1"/>
          </p:nvPr>
        </p:nvSpPr>
        <p:spPr/>
        <p:txBody>
          <a:bodyPr>
            <a:normAutofit lnSpcReduction="10000"/>
          </a:bodyPr>
          <a:lstStyle/>
          <a:p>
            <a:r>
              <a:rPr lang="en-US">
                <a:latin typeface="Times New Roman" panose="02020603050405020304" pitchFamily="18" charset="0"/>
                <a:cs typeface="Times New Roman" panose="02020603050405020304" pitchFamily="18" charset="0"/>
              </a:rPr>
              <a:t>Conduct employee trainings and strive to eliminate politically incorrect comments.</a:t>
            </a:r>
          </a:p>
          <a:p>
            <a:pPr lvl="1"/>
            <a:r>
              <a:rPr lang="en-US">
                <a:latin typeface="Times New Roman" panose="02020603050405020304" pitchFamily="18" charset="0"/>
                <a:cs typeface="Times New Roman" panose="02020603050405020304" pitchFamily="18" charset="0"/>
              </a:rPr>
              <a:t>Explain to employees that what may be a joke to one person can be taken as an insult to another.  </a:t>
            </a:r>
          </a:p>
          <a:p>
            <a:r>
              <a:rPr lang="en-US">
                <a:latin typeface="Times New Roman" panose="02020603050405020304" pitchFamily="18" charset="0"/>
                <a:cs typeface="Times New Roman" panose="02020603050405020304" pitchFamily="18" charset="0"/>
              </a:rPr>
              <a:t>Explain to employees that regardless of their personal beliefs, it is important that employees behave appropriately and continue to work cooperatively and respectfully with </a:t>
            </a:r>
            <a:r>
              <a:rPr lang="en-US" b="1" i="1">
                <a:latin typeface="Times New Roman" panose="02020603050405020304" pitchFamily="18" charset="0"/>
                <a:cs typeface="Times New Roman" panose="02020603050405020304" pitchFamily="18" charset="0"/>
              </a:rPr>
              <a:t>all</a:t>
            </a:r>
            <a:r>
              <a:rPr lang="en-US">
                <a:latin typeface="Times New Roman" panose="02020603050405020304" pitchFamily="18" charset="0"/>
                <a:cs typeface="Times New Roman" panose="02020603050405020304" pitchFamily="18" charset="0"/>
              </a:rPr>
              <a:t> of their colleagues.</a:t>
            </a:r>
          </a:p>
          <a:p>
            <a:r>
              <a:rPr lang="en-US">
                <a:latin typeface="Times New Roman" panose="02020603050405020304" pitchFamily="18" charset="0"/>
                <a:cs typeface="Times New Roman" panose="02020603050405020304" pitchFamily="18" charset="0"/>
              </a:rPr>
              <a:t>Clearly communicate that failure to behave in this manner towards colleagues could result in discipline, including termination.  </a:t>
            </a:r>
          </a:p>
        </p:txBody>
      </p:sp>
    </p:spTree>
    <p:extLst>
      <p:ext uri="{BB962C8B-B14F-4D97-AF65-F5344CB8AC3E}">
        <p14:creationId xmlns:p14="http://schemas.microsoft.com/office/powerpoint/2010/main" val="2189456712"/>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0F5E4C4-D16D-0BE6-5501-1CC319C81AD7}"/>
              </a:ext>
            </a:extLst>
          </p:cNvPr>
          <p:cNvSpPr>
            <a:spLocks noGrp="1"/>
          </p:cNvSpPr>
          <p:nvPr>
            <p:ph type="title"/>
          </p:nvPr>
        </p:nvSpPr>
        <p:spPr>
          <a:xfrm>
            <a:off x="320041" y="2098431"/>
            <a:ext cx="11555730" cy="1600200"/>
          </a:xfrm>
        </p:spPr>
        <p:txBody>
          <a:bodyPr>
            <a:normAutofit/>
          </a:bodyPr>
          <a:lstStyle/>
          <a:p>
            <a:pPr algn="ctr"/>
            <a:r>
              <a:rPr lang="en-US" sz="7200" b="1">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694096424"/>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575F6E7-1A99-9F54-536F-29775EFA7A93}"/>
              </a:ext>
            </a:extLst>
          </p:cNvPr>
          <p:cNvSpPr>
            <a:spLocks noGrp="1"/>
          </p:cNvSpPr>
          <p:nvPr>
            <p:ph type="title"/>
          </p:nvPr>
        </p:nvSpPr>
        <p:spPr>
          <a:xfrm>
            <a:off x="312420" y="1341807"/>
            <a:ext cx="11567159" cy="1600200"/>
          </a:xfrm>
        </p:spPr>
        <p:txBody>
          <a:bodyPr>
            <a:normAutofit/>
          </a:bodyPr>
          <a:lstStyle/>
          <a:p>
            <a:pPr algn="ctr"/>
            <a:r>
              <a:rPr lang="en-US" sz="7200">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a16="http://schemas.microsoft.com/office/drawing/2014/main" id="{60CC5162-33B1-46B2-DEC6-65F5AE76F17A}"/>
              </a:ext>
            </a:extLst>
          </p:cNvPr>
          <p:cNvSpPr>
            <a:spLocks noGrp="1"/>
          </p:cNvSpPr>
          <p:nvPr>
            <p:ph idx="1"/>
          </p:nvPr>
        </p:nvSpPr>
        <p:spPr>
          <a:xfrm>
            <a:off x="2805906" y="3113207"/>
            <a:ext cx="6172200" cy="1605573"/>
          </a:xfrm>
        </p:spPr>
        <p:txBody>
          <a:bodyPr>
            <a:normAutofit fontScale="77500" lnSpcReduction="20000"/>
          </a:bodyPr>
          <a:lstStyle/>
          <a:p>
            <a:endParaRPr lang="en-US"/>
          </a:p>
          <a:p>
            <a:pPr marL="0" indent="0">
              <a:buNone/>
            </a:pPr>
            <a:endParaRPr lang="en-US"/>
          </a:p>
          <a:p>
            <a:pPr marL="0" indent="0" algn="ctr">
              <a:buNone/>
            </a:pPr>
            <a:r>
              <a:rPr lang="en-US">
                <a:latin typeface="Times New Roman" panose="02020603050405020304" pitchFamily="18" charset="0"/>
                <a:cs typeface="Times New Roman" panose="02020603050405020304" pitchFamily="18" charset="0"/>
              </a:rPr>
              <a:t>Sydney Huss</a:t>
            </a:r>
          </a:p>
          <a:p>
            <a:pPr marL="0" indent="0" algn="ctr">
              <a:buNone/>
            </a:pPr>
            <a:r>
              <a:rPr lang="en-US">
                <a:latin typeface="Times New Roman" panose="02020603050405020304" pitchFamily="18" charset="0"/>
                <a:cs typeface="Times New Roman" panose="02020603050405020304" pitchFamily="18" charset="0"/>
              </a:rPr>
              <a:t>shuss@clinewilliams.com </a:t>
            </a:r>
          </a:p>
        </p:txBody>
      </p:sp>
      <p:sp>
        <p:nvSpPr>
          <p:cNvPr id="4" name="TextBox 3">
            <a:extLst>
              <a:ext uri="{FF2B5EF4-FFF2-40B4-BE49-F238E27FC236}">
                <a16:creationId xmlns:a16="http://schemas.microsoft.com/office/drawing/2014/main" id="{2887C2BD-AD3F-AD91-7AC8-00A8BE3732FA}"/>
              </a:ext>
            </a:extLst>
          </p:cNvPr>
          <p:cNvSpPr txBox="1"/>
          <p:nvPr/>
        </p:nvSpPr>
        <p:spPr>
          <a:xfrm>
            <a:off x="312420" y="5677565"/>
            <a:ext cx="7802880" cy="907941"/>
          </a:xfrm>
          <a:prstGeom prst="rect">
            <a:avLst/>
          </a:prstGeom>
          <a:noFill/>
        </p:spPr>
        <p:txBody>
          <a:bodyPr wrap="square" rtlCol="0">
            <a:spAutoFit/>
          </a:bodyPr>
          <a:lstStyle/>
          <a:p>
            <a:r>
              <a:rPr lang="en-US" sz="1400">
                <a:solidFill>
                  <a:schemeClr val="bg1"/>
                </a:solidFill>
                <a:effectLst/>
                <a:ea typeface="Calibri" panose="020f0502020204030204" pitchFamily="34" charset="0"/>
              </a:rPr>
              <a:t>The information is being offered as an outline of general information on the subject to assist in development and implementation of employment practices and policies.  It is offered for educational </a:t>
            </a:r>
          </a:p>
          <a:p>
            <a:r>
              <a:rPr lang="en-US" sz="1400">
                <a:solidFill>
                  <a:schemeClr val="bg1"/>
                </a:solidFill>
                <a:effectLst/>
                <a:ea typeface="Calibri" panose="020f0502020204030204" pitchFamily="34" charset="0"/>
              </a:rPr>
              <a:t>and informational purposes only and is not intended as legal advice</a:t>
            </a:r>
            <a:r>
              <a:rPr lang="en-US" sz="1100">
                <a:solidFill>
                  <a:schemeClr val="bg1"/>
                </a:solidFill>
                <a:effectLst/>
                <a:ea typeface="Calibri" panose="020f0502020204030204" pitchFamily="34" charset="0"/>
              </a:rPr>
              <a:t>.</a:t>
            </a:r>
          </a:p>
          <a:p>
            <a:pPr marL="0" marR="0">
              <a:spcBef>
                <a:spcPct val="0"/>
              </a:spcBef>
              <a:spcAft>
                <a:spcPct val="0"/>
              </a:spcAft>
            </a:pPr>
            <a:endParaRPr lang="en-US" sz="110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4890917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C7663C9-3221-F38D-06A0-C6980058FF5E}"/>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POLITICALLY CORRECT V. INCORRECT</a:t>
            </a:r>
          </a:p>
        </p:txBody>
      </p:sp>
      <p:sp>
        <p:nvSpPr>
          <p:cNvPr id="3" name="Content Placeholder 2">
            <a:extLst>
              <a:ext uri="{FF2B5EF4-FFF2-40B4-BE49-F238E27FC236}">
                <a16:creationId xmlns:a16="http://schemas.microsoft.com/office/drawing/2014/main" id="{1953EE4D-EE9E-2748-505A-F289934F0621}"/>
              </a:ext>
            </a:extLst>
          </p:cNvPr>
          <p:cNvSpPr>
            <a:spLocks noGrp="1"/>
          </p:cNvSpPr>
          <p:nvPr>
            <p:ph idx="1"/>
          </p:nvPr>
        </p:nvSpPr>
        <p:spPr/>
        <p:txBody>
          <a:bodyPr/>
          <a:lstStyle/>
          <a:p>
            <a:pPr>
              <a:lnSpc>
                <a:spcPct val="100000"/>
              </a:lnSpc>
              <a:spcBef>
                <a:spcPct val="0"/>
              </a:spcBef>
            </a:pPr>
            <a:r>
              <a:rPr lang="en-US">
                <a:latin typeface="Times New Roman" panose="02020603050405020304" pitchFamily="18" charset="0"/>
                <a:cs typeface="Times New Roman" panose="02020603050405020304" pitchFamily="18" charset="0"/>
              </a:rPr>
              <a:t>Terms can mean different things to different people. </a:t>
            </a:r>
          </a:p>
          <a:p>
            <a:pPr marL="0" indent="0">
              <a:lnSpc>
                <a:spcPct val="100000"/>
              </a:lnSpc>
              <a:spcBef>
                <a:spcPct val="0"/>
              </a:spcBef>
              <a:buNone/>
            </a:pPr>
            <a:endParaRPr lang="en-US">
              <a:latin typeface="Times New Roman" panose="02020603050405020304" pitchFamily="18" charset="0"/>
              <a:cs typeface="Times New Roman" panose="02020603050405020304" pitchFamily="18" charset="0"/>
            </a:endParaRPr>
          </a:p>
          <a:p>
            <a:pPr>
              <a:lnSpc>
                <a:spcPct val="100000"/>
              </a:lnSpc>
              <a:spcBef>
                <a:spcPct val="0"/>
              </a:spcBef>
            </a:pPr>
            <a:r>
              <a:rPr lang="en-US">
                <a:latin typeface="Times New Roman" panose="02020603050405020304" pitchFamily="18" charset="0"/>
                <a:cs typeface="Times New Roman" panose="02020603050405020304" pitchFamily="18" charset="0"/>
              </a:rPr>
              <a:t>Dictionary Definitions: </a:t>
            </a:r>
          </a:p>
          <a:p>
            <a:pPr lvl="1"/>
            <a:r>
              <a:rPr lang="en-US" b="1">
                <a:latin typeface="Times New Roman" panose="02020603050405020304" pitchFamily="18" charset="0"/>
                <a:cs typeface="Times New Roman" panose="02020603050405020304" pitchFamily="18" charset="0"/>
              </a:rPr>
              <a:t>Politically Correct</a:t>
            </a:r>
            <a:r>
              <a:rPr lang="en-US">
                <a:latin typeface="Times New Roman" panose="02020603050405020304" pitchFamily="18" charset="0"/>
                <a:cs typeface="Times New Roman" panose="02020603050405020304" pitchFamily="18" charset="0"/>
              </a:rPr>
              <a:t>: “Conforming to a belief that language and practices which could offend political sensibilities (as in matters of sex or race) should be eliminated.” </a:t>
            </a:r>
          </a:p>
          <a:p>
            <a:pPr lvl="1"/>
            <a:r>
              <a:rPr lang="en-US" b="1">
                <a:latin typeface="Times New Roman" panose="02020603050405020304" pitchFamily="18" charset="0"/>
                <a:cs typeface="Times New Roman" panose="02020603050405020304" pitchFamily="18" charset="0"/>
              </a:rPr>
              <a:t>Politically Incorrect</a:t>
            </a:r>
            <a:r>
              <a:rPr lang="en-US">
                <a:latin typeface="Times New Roman" panose="02020603050405020304" pitchFamily="18" charset="0"/>
                <a:cs typeface="Times New Roman" panose="02020603050405020304" pitchFamily="18" charset="0"/>
              </a:rPr>
              <a:t>: “Not avoiding language or behavior that could offend a particular group of people.” </a:t>
            </a:r>
          </a:p>
        </p:txBody>
      </p:sp>
    </p:spTree>
    <p:extLst>
      <p:ext uri="{BB962C8B-B14F-4D97-AF65-F5344CB8AC3E}">
        <p14:creationId xmlns:p14="http://schemas.microsoft.com/office/powerpoint/2010/main" val="224006606"/>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88C4CE3-65FB-73BE-CAEE-08A2426C4371}"/>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POLITICALLY INCORRECT STATEMENTS</a:t>
            </a:r>
          </a:p>
        </p:txBody>
      </p:sp>
      <p:sp>
        <p:nvSpPr>
          <p:cNvPr id="3" name="Content Placeholder 2">
            <a:extLst>
              <a:ext uri="{FF2B5EF4-FFF2-40B4-BE49-F238E27FC236}">
                <a16:creationId xmlns:a16="http://schemas.microsoft.com/office/drawing/2014/main" id="{B27BC9B0-D41C-67E0-61A8-D3CFAE9D5B1E}"/>
              </a:ext>
            </a:extLst>
          </p:cNvPr>
          <p:cNvSpPr>
            <a:spLocks noGrp="1"/>
          </p:cNvSpPr>
          <p:nvPr>
            <p:ph idx="1"/>
          </p:nvPr>
        </p:nvSpPr>
        <p:spPr/>
        <p:txBody>
          <a:bodyPr/>
          <a:lstStyle/>
          <a:p>
            <a:pPr marL="0" indent="0">
              <a:buNone/>
            </a:pPr>
            <a:r>
              <a:rPr lang="en-US">
                <a:latin typeface="Times New Roman" panose="02020603050405020304" pitchFamily="18" charset="0"/>
                <a:cs typeface="Times New Roman" panose="02020603050405020304" pitchFamily="18" charset="0"/>
              </a:rPr>
              <a:t>May include statements about: </a:t>
            </a:r>
          </a:p>
          <a:p>
            <a:pPr lvl="1"/>
            <a:r>
              <a:rPr lang="en-US">
                <a:latin typeface="Times New Roman" panose="02020603050405020304" pitchFamily="18" charset="0"/>
                <a:cs typeface="Times New Roman" panose="02020603050405020304" pitchFamily="18" charset="0"/>
              </a:rPr>
              <a:t>Race</a:t>
            </a:r>
          </a:p>
          <a:p>
            <a:pPr lvl="1"/>
            <a:r>
              <a:rPr lang="en-US">
                <a:latin typeface="Times New Roman" panose="02020603050405020304" pitchFamily="18" charset="0"/>
                <a:cs typeface="Times New Roman" panose="02020603050405020304" pitchFamily="18" charset="0"/>
              </a:rPr>
              <a:t>Sex</a:t>
            </a:r>
          </a:p>
          <a:p>
            <a:pPr lvl="1"/>
            <a:r>
              <a:rPr lang="en-US">
                <a:latin typeface="Times New Roman" panose="02020603050405020304" pitchFamily="18" charset="0"/>
                <a:cs typeface="Times New Roman" panose="02020603050405020304" pitchFamily="18" charset="0"/>
              </a:rPr>
              <a:t>Religion </a:t>
            </a:r>
          </a:p>
          <a:p>
            <a:pPr lvl="1"/>
            <a:r>
              <a:rPr lang="en-US">
                <a:latin typeface="Times New Roman" panose="02020603050405020304" pitchFamily="18" charset="0"/>
                <a:cs typeface="Times New Roman" panose="02020603050405020304" pitchFamily="18" charset="0"/>
              </a:rPr>
              <a:t>Disabilities </a:t>
            </a:r>
          </a:p>
          <a:p>
            <a:pPr lvl="1"/>
            <a:r>
              <a:rPr lang="en-US">
                <a:latin typeface="Times New Roman" panose="02020603050405020304" pitchFamily="18" charset="0"/>
                <a:cs typeface="Times New Roman" panose="02020603050405020304" pitchFamily="18" charset="0"/>
              </a:rPr>
              <a:t>Age </a:t>
            </a:r>
          </a:p>
        </p:txBody>
      </p:sp>
    </p:spTree>
    <p:extLst>
      <p:ext uri="{BB962C8B-B14F-4D97-AF65-F5344CB8AC3E}">
        <p14:creationId xmlns:p14="http://schemas.microsoft.com/office/powerpoint/2010/main" val="446617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TextBox 7">
            <a:extLst>
              <a:ext uri="{FF2B5EF4-FFF2-40B4-BE49-F238E27FC236}">
                <a16:creationId xmlns:a16="http://schemas.microsoft.com/office/drawing/2014/main" id="{66E56F4A-EA8D-1F0F-C518-BDA25E3BECAF}"/>
              </a:ext>
            </a:extLst>
          </p:cNvPr>
          <p:cNvSpPr txBox="1"/>
          <p:nvPr/>
        </p:nvSpPr>
        <p:spPr>
          <a:xfrm>
            <a:off x="308610" y="2645695"/>
            <a:ext cx="11555729" cy="769441"/>
          </a:xfrm>
          <a:prstGeom prst="rect">
            <a:avLst/>
          </a:prstGeom>
          <a:noFill/>
        </p:spPr>
        <p:txBody>
          <a:bodyPr wrap="square" rtlCol="0">
            <a:spAutoFit/>
          </a:bodyPr>
          <a:lstStyle/>
          <a:p>
            <a:pPr algn="ctr"/>
            <a:r>
              <a:rPr lang="en-US" sz="4400" b="1">
                <a:solidFill>
                  <a:schemeClr val="bg1"/>
                </a:solidFill>
                <a:latin typeface="Times New Roman" panose="02020603050405020304" pitchFamily="18" charset="0"/>
                <a:cs typeface="Times New Roman" panose="02020603050405020304" pitchFamily="18" charset="0"/>
              </a:rPr>
              <a:t>LEGAL IMPLICATIONS </a:t>
            </a:r>
          </a:p>
        </p:txBody>
      </p:sp>
    </p:spTree>
    <p:extLst>
      <p:ext uri="{BB962C8B-B14F-4D97-AF65-F5344CB8AC3E}">
        <p14:creationId xmlns:p14="http://schemas.microsoft.com/office/powerpoint/2010/main" val="128966100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3E3B584-17A9-0F13-45CC-E6322A675168}"/>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TITLE VII </a:t>
            </a:r>
          </a:p>
        </p:txBody>
      </p:sp>
      <p:sp>
        <p:nvSpPr>
          <p:cNvPr id="3" name="Content Placeholder 2">
            <a:extLst>
              <a:ext uri="{FF2B5EF4-FFF2-40B4-BE49-F238E27FC236}">
                <a16:creationId xmlns:a16="http://schemas.microsoft.com/office/drawing/2014/main" id="{1ADFF30B-ACEA-F1C2-7F71-DD0DA2A6A5D3}"/>
              </a:ext>
            </a:extLst>
          </p:cNvPr>
          <p:cNvSpPr>
            <a:spLocks noGrp="1"/>
          </p:cNvSpPr>
          <p:nvPr>
            <p:ph idx="1"/>
          </p:nvPr>
        </p:nvSpPr>
        <p:spPr>
          <a:xfrm>
            <a:off x="838200" y="1825625"/>
            <a:ext cx="10515600" cy="1069975"/>
          </a:xfrm>
        </p:spPr>
        <p:txBody>
          <a:bodyPr>
            <a:normAutofit/>
          </a:bodyPr>
          <a:lstStyle/>
          <a:p>
            <a:r>
              <a:rPr lang="en-US">
                <a:latin typeface="Times New Roman" panose="02020603050405020304" pitchFamily="18" charset="0"/>
                <a:cs typeface="Times New Roman" panose="02020603050405020304" pitchFamily="18" charset="0"/>
              </a:rPr>
              <a:t>Title VII prohibits employment discrimination on the basis of race, color, religion, sex, and national origin</a:t>
            </a:r>
          </a:p>
          <a:p>
            <a:endParaRPr lang="en-US">
              <a:latin typeface="Times New Roman" panose="02020603050405020304" pitchFamily="18" charset="0"/>
              <a:cs typeface="Times New Roman" panose="02020603050405020304" pitchFamily="18" charset="0"/>
            </a:endParaRPr>
          </a:p>
          <a:p>
            <a:pPr lvl="1"/>
            <a:endParaRPr lang="en-US">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id="{F51DD803-3141-E5A3-AE0D-19CDBE89DB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3928" y="2508763"/>
            <a:ext cx="4349872" cy="28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44966"/>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4EAC50-753D-79F2-4511-9F174206CFEF}"/>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AGE DISCRIMINATION IN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EMPLOYMENT ACT </a:t>
            </a:r>
          </a:p>
        </p:txBody>
      </p:sp>
      <p:sp>
        <p:nvSpPr>
          <p:cNvPr id="3" name="Content Placeholder 2">
            <a:extLst>
              <a:ext uri="{FF2B5EF4-FFF2-40B4-BE49-F238E27FC236}">
                <a16:creationId xmlns:a16="http://schemas.microsoft.com/office/drawing/2014/main" id="{4EF6228F-7A00-D58C-A88D-560A2E5C9F87}"/>
              </a:ext>
            </a:extLst>
          </p:cNvPr>
          <p:cNvSpPr>
            <a:spLocks noGrp="1"/>
          </p:cNvSpPr>
          <p:nvPr>
            <p:ph idx="1"/>
          </p:nvPr>
        </p:nvSpPr>
        <p:spPr>
          <a:xfrm>
            <a:off x="838200" y="1825626"/>
            <a:ext cx="10040815" cy="2042990"/>
          </a:xfrm>
        </p:spPr>
        <p:txBody>
          <a:bodyPr/>
          <a:lstStyle/>
          <a:p>
            <a:pPr algn="just"/>
            <a:r>
              <a:rPr lang="en-US">
                <a:latin typeface="Times New Roman" panose="02020603050405020304" pitchFamily="18" charset="0"/>
                <a:cs typeface="Times New Roman" panose="02020603050405020304" pitchFamily="18" charset="0"/>
              </a:rPr>
              <a:t>The Age Discrimination in Employment Act (and equivalent state and local laws) protect certain applicants and employees over 40 years of age and older from discrimination on the basis of age in hiring, promotion, discharge, compensation, or terms and conditions, or privileges of employment. </a:t>
            </a:r>
          </a:p>
        </p:txBody>
      </p:sp>
      <p:pic>
        <p:nvPicPr>
          <p:cNvPr id="2050" name="Picture 2">
            <a:extLst>
              <a:ext uri="{FF2B5EF4-FFF2-40B4-BE49-F238E27FC236}">
                <a16:creationId xmlns:a16="http://schemas.microsoft.com/office/drawing/2014/main" id="{58FD381E-2929-0AF3-70DB-F5E1531FC1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0389" y="3566989"/>
            <a:ext cx="3128596" cy="208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68872"/>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F8C1BFD-8A31-8C1B-160A-1AFD312A4166}"/>
              </a:ext>
            </a:extLst>
          </p:cNvPr>
          <p:cNvSpPr>
            <a:spLocks noGrp="1"/>
          </p:cNvSpPr>
          <p:nvPr>
            <p:ph type="title"/>
          </p:nvPr>
        </p:nvSpPr>
        <p:spPr>
          <a:xfrm>
            <a:off x="0" y="365125"/>
            <a:ext cx="12192000" cy="1325563"/>
          </a:xfrm>
        </p:spPr>
        <p:txBody>
          <a:bodyPr/>
          <a:lstStyle/>
          <a:p>
            <a:pPr algn="ctr"/>
            <a:r>
              <a:rPr lang="en-US" b="1">
                <a:latin typeface="Times New Roman" panose="02020603050405020304" pitchFamily="18" charset="0"/>
                <a:cs typeface="Times New Roman" panose="02020603050405020304" pitchFamily="18" charset="0"/>
              </a:rPr>
              <a:t>HARASSMENT</a:t>
            </a:r>
            <a:r>
              <a:rPr lang="en-US" b="1"/>
              <a:t> </a:t>
            </a:r>
          </a:p>
        </p:txBody>
      </p:sp>
      <p:sp>
        <p:nvSpPr>
          <p:cNvPr id="3" name="Content Placeholder 2">
            <a:extLst>
              <a:ext uri="{FF2B5EF4-FFF2-40B4-BE49-F238E27FC236}">
                <a16:creationId xmlns:a16="http://schemas.microsoft.com/office/drawing/2014/main" id="{E8B632E6-C575-6954-FA7A-95B325B749C9}"/>
              </a:ext>
            </a:extLst>
          </p:cNvPr>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It is unlawful to subject an employee to workplace harassment that creates a hostile work environment based on a protected status. </a:t>
            </a:r>
          </a:p>
          <a:p>
            <a:pPr marL="0" indent="0">
              <a:buNone/>
            </a:pP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Hostile work environment elements: </a:t>
            </a:r>
          </a:p>
          <a:p>
            <a:pPr lvl="1"/>
            <a:r>
              <a:rPr lang="en-US">
                <a:latin typeface="Times New Roman" panose="02020603050405020304" pitchFamily="18" charset="0"/>
                <a:cs typeface="Times New Roman" panose="02020603050405020304" pitchFamily="18" charset="0"/>
              </a:rPr>
              <a:t>Based on a protected status </a:t>
            </a:r>
          </a:p>
          <a:p>
            <a:pPr lvl="1"/>
            <a:r>
              <a:rPr lang="en-US">
                <a:latin typeface="Times New Roman" panose="02020603050405020304" pitchFamily="18" charset="0"/>
                <a:cs typeface="Times New Roman" panose="02020603050405020304" pitchFamily="18" charset="0"/>
              </a:rPr>
              <a:t>Unwelcome conduct </a:t>
            </a:r>
          </a:p>
          <a:p>
            <a:pPr lvl="1"/>
            <a:r>
              <a:rPr lang="en-US">
                <a:latin typeface="Times New Roman" panose="02020603050405020304" pitchFamily="18" charset="0"/>
                <a:cs typeface="Times New Roman" panose="02020603050405020304" pitchFamily="18" charset="0"/>
              </a:rPr>
              <a:t>The conduct is severe or pervasive </a:t>
            </a:r>
          </a:p>
        </p:txBody>
      </p:sp>
    </p:spTree>
    <p:extLst>
      <p:ext uri="{BB962C8B-B14F-4D97-AF65-F5344CB8AC3E}">
        <p14:creationId xmlns:p14="http://schemas.microsoft.com/office/powerpoint/2010/main" val="312545809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4.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