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6858000" cx="9144000"/>
  <p:notesSz cx="6858000" cy="9144000"/>
  <p:embeddedFontLst>
    <p:embeddedFont>
      <p:font typeface="Garamond"/>
      <p:regular r:id="rId46"/>
      <p:bold r:id="rId47"/>
      <p:italic r:id="rId48"/>
      <p:boldItalic r:id="rId49"/>
    </p:embeddedFont>
    <p:embeddedFont>
      <p:font typeface="EB Garamond"/>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guide id="3" orient="horz" pos="3094">
          <p15:clr>
            <a:srgbClr val="A4A3A4"/>
          </p15:clr>
        </p15:guide>
        <p15:guide id="4" pos="1440">
          <p15:clr>
            <a:srgbClr val="A4A3A4"/>
          </p15:clr>
        </p15:guide>
      </p15:sldGuideLst>
    </p:ext>
    <p:ext uri="http://customooxmlschemas.google.com/">
      <go:slidesCustomData xmlns:go="http://customooxmlschemas.google.com/" r:id="rId54" roundtripDataSignature="AMtx7mhKC6tus51JqF5s+Tlh0p8B1Fzi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2F53EE8-087F-4385-B896-719A7D14F086}">
  <a:tblStyle styleId="{E2F53EE8-087F-4385-B896-719A7D14F08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3094" orient="horz"/>
        <p:guide pos="1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Garamond-regular.fntdata"/><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Garamond-italic.fntdata"/><Relationship Id="rId47" Type="http://schemas.openxmlformats.org/officeDocument/2006/relationships/font" Target="fonts/Garamond-bold.fntdata"/><Relationship Id="rId49" Type="http://schemas.openxmlformats.org/officeDocument/2006/relationships/font" Target="fonts/Garamon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BGaramond-bold.fntdata"/><Relationship Id="rId50" Type="http://schemas.openxmlformats.org/officeDocument/2006/relationships/font" Target="fonts/EBGaramond-regular.fntdata"/><Relationship Id="rId53" Type="http://schemas.openxmlformats.org/officeDocument/2006/relationships/font" Target="fonts/EBGaramond-boldItalic.fntdata"/><Relationship Id="rId52" Type="http://schemas.openxmlformats.org/officeDocument/2006/relationships/font" Target="fonts/EBGaramond-italic.fntdata"/><Relationship Id="rId11" Type="http://schemas.openxmlformats.org/officeDocument/2006/relationships/slide" Target="slides/slide5.xml"/><Relationship Id="rId10" Type="http://schemas.openxmlformats.org/officeDocument/2006/relationships/slide" Target="slides/slide4.xml"/><Relationship Id="rId54"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 name="Google Shape;55;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e554ede72e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e554ede72e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e554ede72e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e64e8b64c9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e64e8b64c9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notes to the why AIMS model</a:t>
            </a:r>
            <a:endParaRPr/>
          </a:p>
        </p:txBody>
      </p:sp>
      <p:sp>
        <p:nvSpPr>
          <p:cNvPr id="151" name="Google Shape;151;ge64e8b64c9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e64e8b64c9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ge64e8b64c9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e64e8b64c9_0_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e64e8b64c9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e64e8b64c9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e551c306c2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e551c306c2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e551c306c2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551c306c2_0_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551c306c2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e551c306c2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551c306c2_0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551c306c2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e551c306c2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551c306c2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551c306c2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ge551c306c2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551c306c2_0_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551c306c2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e551c306c2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551c306c2_0_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551c306c2_0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e551c306c2_0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551c306c2_0_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551c306c2_0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e551c306c2_0_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e478a09e07_0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e478a09e07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e478a09e07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e551c306c2_0_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e551c306c2_0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ge551c306c2_0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551c306c2_0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e551c306c2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e551c306c2_0_1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e64e8b64c9_0_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e64e8b64c9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e64e8b64c9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e551c306c2_0_8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e551c306c2_0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e551c306c2_0_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e551c306c2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e551c306c2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e551c306c2_0_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e551c306c2_0_9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e551c306c2_0_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e551c306c2_0_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e551c306c2_0_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e551c306c2_0_1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ge551c306c2_0_1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e554ede72e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e554ede72e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e554ede72e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e64e8b64c9_0_9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7" name="Google Shape;67;ge64e8b64c9_0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ge64e8b64c9_0_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e4750e0db8_0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e4750e0db8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e4750e0db8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e4750e0db8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e4750e0db8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e4750e0db8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e554ede72e_0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e554ede72e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e554ede72e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e668d52c7f_0_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e668d52c7f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ge668d52c7f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e551c306c2_0_10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e551c306c2_0_1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e551c306c2_0_1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e668d52c7f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e668d52c7f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ge668d52c7f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e4750e0db8_0_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e4750e0db8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e4750e0db8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e554ede72e_0_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e554ede72e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e554ede72e_0_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e551c306c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e551c306c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ge551c306c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4750e0db8_0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e4750e0db8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e4750e0db8_0_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e64e8b64c9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ge64e8b64c9_0_8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64e8b64c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ge64e8b64c9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64e8b64c9_0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ge64e8b64c9_0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e64e8b64c9_0_8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e64e8b64c9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ge64e8b64c9_0_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 name="Google Shape;126;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e64e8b64c9_0_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e64e8b64c9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ge64e8b64c9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16"/>
          <p:cNvSpPr txBox="1"/>
          <p:nvPr>
            <p:ph idx="1" type="body"/>
          </p:nvPr>
        </p:nvSpPr>
        <p:spPr>
          <a:xfrm>
            <a:off x="1852738" y="3290268"/>
            <a:ext cx="6735763" cy="58248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Clr>
                <a:srgbClr val="FFFFFF"/>
              </a:buClr>
              <a:buSzPts val="3200"/>
              <a:buNone/>
              <a:defRPr>
                <a:solidFill>
                  <a:srgbClr val="FFFFFF"/>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7" name="Google Shape;17;p16"/>
          <p:cNvSpPr txBox="1"/>
          <p:nvPr>
            <p:ph idx="2" type="body"/>
          </p:nvPr>
        </p:nvSpPr>
        <p:spPr>
          <a:xfrm>
            <a:off x="1852738" y="3800623"/>
            <a:ext cx="6735637" cy="48895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rgbClr val="FFFFFF"/>
              </a:buClr>
              <a:buSzPts val="2400"/>
              <a:buNone/>
              <a:defRPr sz="2400">
                <a:solidFill>
                  <a:srgbClr val="FFFFFF"/>
                </a:solidFill>
              </a:defRPr>
            </a:lvl1pPr>
            <a:lvl2pPr indent="-228600" lvl="1" marL="914400" algn="l">
              <a:lnSpc>
                <a:spcPct val="100000"/>
              </a:lnSpc>
              <a:spcBef>
                <a:spcPts val="480"/>
              </a:spcBef>
              <a:spcAft>
                <a:spcPts val="0"/>
              </a:spcAft>
              <a:buClr>
                <a:srgbClr val="FFFFFF"/>
              </a:buClr>
              <a:buSzPts val="2400"/>
              <a:buNone/>
              <a:defRPr sz="2400">
                <a:solidFill>
                  <a:srgbClr val="FFFFFF"/>
                </a:solidFill>
              </a:defRPr>
            </a:lvl2pPr>
            <a:lvl3pPr indent="-228600" lvl="2" marL="1371600" algn="l">
              <a:lnSpc>
                <a:spcPct val="100000"/>
              </a:lnSpc>
              <a:spcBef>
                <a:spcPts val="480"/>
              </a:spcBef>
              <a:spcAft>
                <a:spcPts val="0"/>
              </a:spcAft>
              <a:buClr>
                <a:srgbClr val="FFFFFF"/>
              </a:buClr>
              <a:buSzPts val="2400"/>
              <a:buNone/>
              <a:defRPr sz="2400">
                <a:solidFill>
                  <a:srgbClr val="FFFFFF"/>
                </a:solidFill>
              </a:defRPr>
            </a:lvl3pPr>
            <a:lvl4pPr indent="-228600" lvl="3" marL="1828800" algn="l">
              <a:lnSpc>
                <a:spcPct val="100000"/>
              </a:lnSpc>
              <a:spcBef>
                <a:spcPts val="480"/>
              </a:spcBef>
              <a:spcAft>
                <a:spcPts val="0"/>
              </a:spcAft>
              <a:buClr>
                <a:srgbClr val="FFFFFF"/>
              </a:buClr>
              <a:buSzPts val="2400"/>
              <a:buNone/>
              <a:defRPr sz="2400">
                <a:solidFill>
                  <a:srgbClr val="FFFFFF"/>
                </a:solidFill>
              </a:defRPr>
            </a:lvl4pPr>
            <a:lvl5pPr indent="-228600" lvl="4" marL="2286000" algn="l">
              <a:lnSpc>
                <a:spcPct val="100000"/>
              </a:lnSpc>
              <a:spcBef>
                <a:spcPts val="480"/>
              </a:spcBef>
              <a:spcAft>
                <a:spcPts val="0"/>
              </a:spcAft>
              <a:buClr>
                <a:srgbClr val="FFFFFF"/>
              </a:buClr>
              <a:buSzPts val="2400"/>
              <a:buNone/>
              <a:defRPr sz="24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 name="Google Shape;18;p16"/>
          <p:cNvSpPr txBox="1"/>
          <p:nvPr>
            <p:ph idx="3" type="body"/>
          </p:nvPr>
        </p:nvSpPr>
        <p:spPr>
          <a:xfrm>
            <a:off x="1866564" y="4898249"/>
            <a:ext cx="6975812" cy="33655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FFFFFF"/>
              </a:buClr>
              <a:buSzPts val="1800"/>
              <a:buNone/>
              <a:defRPr sz="1800">
                <a:solidFill>
                  <a:srgbClr val="FFFFFF"/>
                </a:solidFill>
              </a:defRPr>
            </a:lvl1pPr>
            <a:lvl2pPr indent="-228600" lvl="1" marL="914400" algn="l">
              <a:lnSpc>
                <a:spcPct val="100000"/>
              </a:lnSpc>
              <a:spcBef>
                <a:spcPts val="360"/>
              </a:spcBef>
              <a:spcAft>
                <a:spcPts val="0"/>
              </a:spcAft>
              <a:buClr>
                <a:srgbClr val="FFFFFF"/>
              </a:buClr>
              <a:buSzPts val="1800"/>
              <a:buNone/>
              <a:defRPr sz="1800">
                <a:solidFill>
                  <a:srgbClr val="FFFFFF"/>
                </a:solidFill>
              </a:defRPr>
            </a:lvl2pPr>
            <a:lvl3pPr indent="-228600" lvl="2" marL="1371600" algn="l">
              <a:lnSpc>
                <a:spcPct val="100000"/>
              </a:lnSpc>
              <a:spcBef>
                <a:spcPts val="360"/>
              </a:spcBef>
              <a:spcAft>
                <a:spcPts val="0"/>
              </a:spcAft>
              <a:buClr>
                <a:srgbClr val="FFFFFF"/>
              </a:buClr>
              <a:buSzPts val="1800"/>
              <a:buNone/>
              <a:defRPr sz="1800">
                <a:solidFill>
                  <a:srgbClr val="FFFFFF"/>
                </a:solidFill>
              </a:defRPr>
            </a:lvl3pPr>
            <a:lvl4pPr indent="-228600" lvl="3" marL="1828800" algn="l">
              <a:lnSpc>
                <a:spcPct val="100000"/>
              </a:lnSpc>
              <a:spcBef>
                <a:spcPts val="360"/>
              </a:spcBef>
              <a:spcAft>
                <a:spcPts val="0"/>
              </a:spcAft>
              <a:buClr>
                <a:srgbClr val="FFFFFF"/>
              </a:buClr>
              <a:buSzPts val="1800"/>
              <a:buNone/>
              <a:defRPr sz="1800">
                <a:solidFill>
                  <a:srgbClr val="FFFFFF"/>
                </a:solidFill>
              </a:defRPr>
            </a:lvl4pPr>
            <a:lvl5pPr indent="-228600" lvl="4" marL="2286000" algn="l">
              <a:lnSpc>
                <a:spcPct val="100000"/>
              </a:lnSpc>
              <a:spcBef>
                <a:spcPts val="360"/>
              </a:spcBef>
              <a:spcAft>
                <a:spcPts val="0"/>
              </a:spcAft>
              <a:buClr>
                <a:srgbClr val="FFFFFF"/>
              </a:buClr>
              <a:buSzPts val="1800"/>
              <a:buNone/>
              <a:defRPr sz="18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 name="Google Shape;19;p16"/>
          <p:cNvSpPr txBox="1"/>
          <p:nvPr>
            <p:ph idx="4" type="body"/>
          </p:nvPr>
        </p:nvSpPr>
        <p:spPr>
          <a:xfrm>
            <a:off x="1866900" y="5205836"/>
            <a:ext cx="6975475" cy="29845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FFFFFF"/>
              </a:buClr>
              <a:buSzPts val="1800"/>
              <a:buNone/>
              <a:defRPr sz="1800">
                <a:solidFill>
                  <a:srgbClr val="FFFFFF"/>
                </a:solidFill>
              </a:defRPr>
            </a:lvl1pPr>
            <a:lvl2pPr indent="-228600" lvl="1" marL="914400" algn="l">
              <a:lnSpc>
                <a:spcPct val="100000"/>
              </a:lnSpc>
              <a:spcBef>
                <a:spcPts val="360"/>
              </a:spcBef>
              <a:spcAft>
                <a:spcPts val="0"/>
              </a:spcAft>
              <a:buClr>
                <a:srgbClr val="FFFFFF"/>
              </a:buClr>
              <a:buSzPts val="1800"/>
              <a:buNone/>
              <a:defRPr sz="1800">
                <a:solidFill>
                  <a:srgbClr val="FFFFFF"/>
                </a:solidFill>
              </a:defRPr>
            </a:lvl2pPr>
            <a:lvl3pPr indent="-228600" lvl="2" marL="1371600" algn="l">
              <a:lnSpc>
                <a:spcPct val="100000"/>
              </a:lnSpc>
              <a:spcBef>
                <a:spcPts val="360"/>
              </a:spcBef>
              <a:spcAft>
                <a:spcPts val="0"/>
              </a:spcAft>
              <a:buClr>
                <a:srgbClr val="FFFFFF"/>
              </a:buClr>
              <a:buSzPts val="1800"/>
              <a:buNone/>
              <a:defRPr sz="1800">
                <a:solidFill>
                  <a:srgbClr val="FFFFFF"/>
                </a:solidFill>
              </a:defRPr>
            </a:lvl3pPr>
            <a:lvl4pPr indent="-228600" lvl="3" marL="1828800" algn="l">
              <a:lnSpc>
                <a:spcPct val="100000"/>
              </a:lnSpc>
              <a:spcBef>
                <a:spcPts val="360"/>
              </a:spcBef>
              <a:spcAft>
                <a:spcPts val="0"/>
              </a:spcAft>
              <a:buClr>
                <a:srgbClr val="FFFFFF"/>
              </a:buClr>
              <a:buSzPts val="1800"/>
              <a:buNone/>
              <a:defRPr sz="1800">
                <a:solidFill>
                  <a:srgbClr val="FFFFFF"/>
                </a:solidFill>
              </a:defRPr>
            </a:lvl4pPr>
            <a:lvl5pPr indent="-228600" lvl="4" marL="2286000" algn="l">
              <a:lnSpc>
                <a:spcPct val="100000"/>
              </a:lnSpc>
              <a:spcBef>
                <a:spcPts val="360"/>
              </a:spcBef>
              <a:spcAft>
                <a:spcPts val="0"/>
              </a:spcAft>
              <a:buClr>
                <a:srgbClr val="FFFFFF"/>
              </a:buClr>
              <a:buSzPts val="1800"/>
              <a:buNone/>
              <a:defRPr sz="18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 name="Google Shape;20;p16"/>
          <p:cNvSpPr txBox="1"/>
          <p:nvPr>
            <p:ph idx="5" type="body"/>
          </p:nvPr>
        </p:nvSpPr>
        <p:spPr>
          <a:xfrm>
            <a:off x="1866900" y="5494241"/>
            <a:ext cx="6975475" cy="355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Clr>
                <a:srgbClr val="FFFFFF"/>
              </a:buClr>
              <a:buSzPts val="1800"/>
              <a:buNone/>
              <a:defRPr sz="1800">
                <a:solidFill>
                  <a:srgbClr val="FFFFFF"/>
                </a:solidFill>
              </a:defRPr>
            </a:lvl1pPr>
            <a:lvl2pPr indent="-228600" lvl="1" marL="914400" algn="l">
              <a:lnSpc>
                <a:spcPct val="100000"/>
              </a:lnSpc>
              <a:spcBef>
                <a:spcPts val="360"/>
              </a:spcBef>
              <a:spcAft>
                <a:spcPts val="0"/>
              </a:spcAft>
              <a:buClr>
                <a:srgbClr val="FFFFFF"/>
              </a:buClr>
              <a:buSzPts val="1800"/>
              <a:buNone/>
              <a:defRPr sz="1800">
                <a:solidFill>
                  <a:srgbClr val="FFFFFF"/>
                </a:solidFill>
              </a:defRPr>
            </a:lvl2pPr>
            <a:lvl3pPr indent="-228600" lvl="2" marL="1371600" algn="l">
              <a:lnSpc>
                <a:spcPct val="100000"/>
              </a:lnSpc>
              <a:spcBef>
                <a:spcPts val="360"/>
              </a:spcBef>
              <a:spcAft>
                <a:spcPts val="0"/>
              </a:spcAft>
              <a:buClr>
                <a:srgbClr val="FFFFFF"/>
              </a:buClr>
              <a:buSzPts val="1800"/>
              <a:buNone/>
              <a:defRPr sz="1800">
                <a:solidFill>
                  <a:srgbClr val="FFFFFF"/>
                </a:solidFill>
              </a:defRPr>
            </a:lvl3pPr>
            <a:lvl4pPr indent="-228600" lvl="3" marL="1828800" algn="l">
              <a:lnSpc>
                <a:spcPct val="100000"/>
              </a:lnSpc>
              <a:spcBef>
                <a:spcPts val="360"/>
              </a:spcBef>
              <a:spcAft>
                <a:spcPts val="0"/>
              </a:spcAft>
              <a:buClr>
                <a:srgbClr val="FFFFFF"/>
              </a:buClr>
              <a:buSzPts val="1800"/>
              <a:buNone/>
              <a:defRPr sz="1800">
                <a:solidFill>
                  <a:srgbClr val="FFFFFF"/>
                </a:solidFill>
              </a:defRPr>
            </a:lvl4pPr>
            <a:lvl5pPr indent="-228600" lvl="4" marL="2286000" algn="l">
              <a:lnSpc>
                <a:spcPct val="100000"/>
              </a:lnSpc>
              <a:spcBef>
                <a:spcPts val="360"/>
              </a:spcBef>
              <a:spcAft>
                <a:spcPts val="0"/>
              </a:spcAft>
              <a:buClr>
                <a:srgbClr val="FFFFFF"/>
              </a:buClr>
              <a:buSzPts val="1800"/>
              <a:buNone/>
              <a:defRPr sz="18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1" name="Google Shape;21;p16"/>
          <p:cNvSpPr/>
          <p:nvPr/>
        </p:nvSpPr>
        <p:spPr>
          <a:xfrm>
            <a:off x="0" y="5983111"/>
            <a:ext cx="9144000" cy="874889"/>
          </a:xfrm>
          <a:prstGeom prst="rect">
            <a:avLst/>
          </a:prstGeom>
          <a:solidFill>
            <a:srgbClr val="13748C"/>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HI_H_1line_Rev_4C_rgb.png" id="22" name="Google Shape;22;p16"/>
          <p:cNvPicPr preferRelativeResize="0"/>
          <p:nvPr/>
        </p:nvPicPr>
        <p:blipFill rotWithShape="1">
          <a:blip r:embed="rId3">
            <a:alphaModFix/>
          </a:blip>
          <a:srcRect b="0" l="0" r="0" t="0"/>
          <a:stretch/>
        </p:blipFill>
        <p:spPr>
          <a:xfrm>
            <a:off x="156635" y="6006120"/>
            <a:ext cx="2101144" cy="85188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17"/>
          <p:cNvSpPr txBox="1"/>
          <p:nvPr>
            <p:ph type="title"/>
          </p:nvPr>
        </p:nvSpPr>
        <p:spPr>
          <a:xfrm>
            <a:off x="1783825" y="178747"/>
            <a:ext cx="6818312" cy="815575"/>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lt1"/>
              </a:buClr>
              <a:buSzPts val="4000"/>
              <a:buFont typeface="Arial"/>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nvSpPr>
        <p:spPr>
          <a:xfrm>
            <a:off x="6790227" y="6356350"/>
            <a:ext cx="21336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979899"/>
              </a:buClr>
              <a:buSzPts val="1200"/>
              <a:buFont typeface="Arial"/>
              <a:buNone/>
            </a:pPr>
            <a:fld id="{00000000-1234-1234-1234-123412341234}" type="slidenum">
              <a:rPr b="0" i="0" lang="en-US" sz="1200" u="none" cap="none" strike="noStrike">
                <a:solidFill>
                  <a:srgbClr val="979899"/>
                </a:solidFill>
                <a:latin typeface="Arial"/>
                <a:ea typeface="Arial"/>
                <a:cs typeface="Arial"/>
                <a:sym typeface="Arial"/>
              </a:rPr>
              <a:t>‹#›</a:t>
            </a:fld>
            <a:endParaRPr b="0" i="0" sz="1200" u="none" cap="none" strike="noStrike">
              <a:solidFill>
                <a:srgbClr val="979899"/>
              </a:solidFill>
              <a:latin typeface="Arial"/>
              <a:ea typeface="Arial"/>
              <a:cs typeface="Arial"/>
              <a:sym typeface="Arial"/>
            </a:endParaRPr>
          </a:p>
        </p:txBody>
      </p:sp>
      <p:sp>
        <p:nvSpPr>
          <p:cNvPr id="26" name="Google Shape;26;p17"/>
          <p:cNvSpPr txBox="1"/>
          <p:nvPr>
            <p:ph idx="1" type="body"/>
          </p:nvPr>
        </p:nvSpPr>
        <p:spPr>
          <a:xfrm>
            <a:off x="311613" y="1437797"/>
            <a:ext cx="8229600" cy="450667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rgbClr val="007EA8"/>
              </a:buClr>
              <a:buSzPts val="2400"/>
              <a:buFont typeface="Arial"/>
              <a:buNone/>
              <a:defRPr sz="2400">
                <a:solidFill>
                  <a:srgbClr val="007EA8"/>
                </a:solidFill>
              </a:defRPr>
            </a:lvl1pPr>
            <a:lvl2pPr indent="-228600" lvl="1" marL="914400" algn="l">
              <a:lnSpc>
                <a:spcPct val="100000"/>
              </a:lnSpc>
              <a:spcBef>
                <a:spcPts val="400"/>
              </a:spcBef>
              <a:spcAft>
                <a:spcPts val="0"/>
              </a:spcAft>
              <a:buClr>
                <a:srgbClr val="007EA8"/>
              </a:buClr>
              <a:buSzPts val="2000"/>
              <a:buFont typeface="Noto Sans Symbols"/>
              <a:buNone/>
              <a:defRPr sz="2000">
                <a:solidFill>
                  <a:srgbClr val="007EA8"/>
                </a:solidFill>
              </a:defRPr>
            </a:lvl2pPr>
            <a:lvl3pPr indent="-342900" lvl="2" marL="1371600" algn="l">
              <a:lnSpc>
                <a:spcPct val="100000"/>
              </a:lnSpc>
              <a:spcBef>
                <a:spcPts val="360"/>
              </a:spcBef>
              <a:spcAft>
                <a:spcPts val="0"/>
              </a:spcAft>
              <a:buClr>
                <a:srgbClr val="007EA8"/>
              </a:buClr>
              <a:buSzPts val="1800"/>
              <a:buFont typeface="Noto Sans Symbols"/>
              <a:buChar char="▪"/>
              <a:defRPr sz="1800">
                <a:solidFill>
                  <a:srgbClr val="007EA8"/>
                </a:solidFill>
              </a:defRPr>
            </a:lvl3pPr>
            <a:lvl4pPr indent="-330200" lvl="3" marL="1828800" algn="l">
              <a:lnSpc>
                <a:spcPct val="100000"/>
              </a:lnSpc>
              <a:spcBef>
                <a:spcPts val="320"/>
              </a:spcBef>
              <a:spcAft>
                <a:spcPts val="0"/>
              </a:spcAft>
              <a:buClr>
                <a:srgbClr val="007EA8"/>
              </a:buClr>
              <a:buSzPts val="1600"/>
              <a:buFont typeface="Noto Sans Symbols"/>
              <a:buChar char="▪"/>
              <a:defRPr sz="1600">
                <a:solidFill>
                  <a:srgbClr val="007EA8"/>
                </a:solidFill>
              </a:defRPr>
            </a:lvl4pPr>
            <a:lvl5pPr indent="-330200" lvl="4" marL="2286000" algn="l">
              <a:lnSpc>
                <a:spcPct val="100000"/>
              </a:lnSpc>
              <a:spcBef>
                <a:spcPts val="320"/>
              </a:spcBef>
              <a:spcAft>
                <a:spcPts val="0"/>
              </a:spcAft>
              <a:buClr>
                <a:srgbClr val="007EA8"/>
              </a:buClr>
              <a:buSzPts val="1600"/>
              <a:buFont typeface="Noto Sans Symbols"/>
              <a:buChar char="▪"/>
              <a:defRPr sz="1600">
                <a:solidFill>
                  <a:srgbClr val="007EA8"/>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pic>
        <p:nvPicPr>
          <p:cNvPr descr="CHI_H_1line_RevPos_RGB.png" id="27" name="Google Shape;27;p17"/>
          <p:cNvPicPr preferRelativeResize="0"/>
          <p:nvPr/>
        </p:nvPicPr>
        <p:blipFill rotWithShape="1">
          <a:blip r:embed="rId3">
            <a:alphaModFix/>
          </a:blip>
          <a:srcRect b="0" l="0" r="0" t="0"/>
          <a:stretch/>
        </p:blipFill>
        <p:spPr>
          <a:xfrm>
            <a:off x="311613" y="6146168"/>
            <a:ext cx="1676666" cy="5732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18"/>
          <p:cNvSpPr txBox="1"/>
          <p:nvPr>
            <p:ph idx="1" type="body"/>
          </p:nvPr>
        </p:nvSpPr>
        <p:spPr>
          <a:xfrm>
            <a:off x="307884" y="933323"/>
            <a:ext cx="8265192" cy="538826"/>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Clr>
                <a:srgbClr val="FFFFFF"/>
              </a:buClr>
              <a:buSzPts val="4000"/>
              <a:buNone/>
              <a:defRPr sz="4000">
                <a:solidFill>
                  <a:srgbClr val="FFFFFF"/>
                </a:solidFill>
              </a:defRPr>
            </a:lvl1pPr>
            <a:lvl2pPr indent="-228600" lvl="1" marL="914400" algn="l">
              <a:lnSpc>
                <a:spcPct val="100000"/>
              </a:lnSpc>
              <a:spcBef>
                <a:spcPts val="560"/>
              </a:spcBef>
              <a:spcAft>
                <a:spcPts val="0"/>
              </a:spcAft>
              <a:buClr>
                <a:srgbClr val="FFFFFF"/>
              </a:buClr>
              <a:buSzPts val="2800"/>
              <a:buNone/>
              <a:defRPr>
                <a:solidFill>
                  <a:srgbClr val="FFFFFF"/>
                </a:solidFill>
              </a:defRPr>
            </a:lvl2pPr>
            <a:lvl3pPr indent="-228600" lvl="2" marL="1371600" algn="l">
              <a:lnSpc>
                <a:spcPct val="100000"/>
              </a:lnSpc>
              <a:spcBef>
                <a:spcPts val="480"/>
              </a:spcBef>
              <a:spcAft>
                <a:spcPts val="0"/>
              </a:spcAft>
              <a:buClr>
                <a:srgbClr val="FFFFFF"/>
              </a:buClr>
              <a:buSzPts val="2400"/>
              <a:buNone/>
              <a:defRPr>
                <a:solidFill>
                  <a:srgbClr val="FFFFFF"/>
                </a:solidFill>
              </a:defRPr>
            </a:lvl3pPr>
            <a:lvl4pPr indent="-228600" lvl="3" marL="1828800" algn="l">
              <a:lnSpc>
                <a:spcPct val="100000"/>
              </a:lnSpc>
              <a:spcBef>
                <a:spcPts val="400"/>
              </a:spcBef>
              <a:spcAft>
                <a:spcPts val="0"/>
              </a:spcAft>
              <a:buClr>
                <a:srgbClr val="FFFFFF"/>
              </a:buClr>
              <a:buSzPts val="2000"/>
              <a:buNone/>
              <a:defRPr>
                <a:solidFill>
                  <a:srgbClr val="FFFFFF"/>
                </a:solidFill>
              </a:defRPr>
            </a:lvl4pPr>
            <a:lvl5pPr indent="-228600" lvl="4" marL="2286000" algn="l">
              <a:lnSpc>
                <a:spcPct val="100000"/>
              </a:lnSpc>
              <a:spcBef>
                <a:spcPts val="400"/>
              </a:spcBef>
              <a:spcAft>
                <a:spcPts val="0"/>
              </a:spcAft>
              <a:buClr>
                <a:srgbClr val="FFFFFF"/>
              </a:buClr>
              <a:buSzPts val="2000"/>
              <a:buNone/>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0" name="Google Shape;30;p18"/>
          <p:cNvSpPr txBox="1"/>
          <p:nvPr>
            <p:ph idx="2" type="body"/>
          </p:nvPr>
        </p:nvSpPr>
        <p:spPr>
          <a:xfrm>
            <a:off x="307975" y="1558925"/>
            <a:ext cx="8264525" cy="50958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40"/>
              </a:spcBef>
              <a:spcAft>
                <a:spcPts val="0"/>
              </a:spcAft>
              <a:buClr>
                <a:srgbClr val="FFFFFF"/>
              </a:buClr>
              <a:buSzPts val="3200"/>
              <a:buNone/>
              <a:defRPr>
                <a:solidFill>
                  <a:srgbClr val="FFFFFF"/>
                </a:solidFill>
              </a:defRPr>
            </a:lvl1pPr>
            <a:lvl2pPr indent="-228600" lvl="1" marL="914400" algn="l">
              <a:lnSpc>
                <a:spcPct val="100000"/>
              </a:lnSpc>
              <a:spcBef>
                <a:spcPts val="560"/>
              </a:spcBef>
              <a:spcAft>
                <a:spcPts val="0"/>
              </a:spcAft>
              <a:buClr>
                <a:srgbClr val="FFFFFF"/>
              </a:buClr>
              <a:buSzPts val="2800"/>
              <a:buNone/>
              <a:defRPr>
                <a:solidFill>
                  <a:srgbClr val="FFFFFF"/>
                </a:solidFill>
              </a:defRPr>
            </a:lvl2pPr>
            <a:lvl3pPr indent="-228600" lvl="2" marL="1371600" algn="l">
              <a:lnSpc>
                <a:spcPct val="100000"/>
              </a:lnSpc>
              <a:spcBef>
                <a:spcPts val="480"/>
              </a:spcBef>
              <a:spcAft>
                <a:spcPts val="0"/>
              </a:spcAft>
              <a:buClr>
                <a:srgbClr val="FFFFFF"/>
              </a:buClr>
              <a:buSzPts val="2400"/>
              <a:buNone/>
              <a:defRPr>
                <a:solidFill>
                  <a:srgbClr val="FFFFFF"/>
                </a:solidFill>
              </a:defRPr>
            </a:lvl3pPr>
            <a:lvl4pPr indent="-228600" lvl="3" marL="1828800" algn="l">
              <a:lnSpc>
                <a:spcPct val="100000"/>
              </a:lnSpc>
              <a:spcBef>
                <a:spcPts val="400"/>
              </a:spcBef>
              <a:spcAft>
                <a:spcPts val="0"/>
              </a:spcAft>
              <a:buClr>
                <a:srgbClr val="FFFFFF"/>
              </a:buClr>
              <a:buSzPts val="2000"/>
              <a:buNone/>
              <a:defRPr>
                <a:solidFill>
                  <a:srgbClr val="FFFFFF"/>
                </a:solidFill>
              </a:defRPr>
            </a:lvl4pPr>
            <a:lvl5pPr indent="-228600" lvl="4" marL="2286000" algn="l">
              <a:lnSpc>
                <a:spcPct val="100000"/>
              </a:lnSpc>
              <a:spcBef>
                <a:spcPts val="400"/>
              </a:spcBef>
              <a:spcAft>
                <a:spcPts val="0"/>
              </a:spcAft>
              <a:buClr>
                <a:srgbClr val="FFFFFF"/>
              </a:buClr>
              <a:buSzPts val="2000"/>
              <a:buNone/>
              <a:defRPr>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1" name="Google Shape;31;p18"/>
          <p:cNvSpPr txBox="1"/>
          <p:nvPr>
            <p:ph idx="3" type="body"/>
          </p:nvPr>
        </p:nvSpPr>
        <p:spPr>
          <a:xfrm>
            <a:off x="307884" y="3800474"/>
            <a:ext cx="7321641" cy="45239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rgbClr val="FFFFFF"/>
              </a:buClr>
              <a:buSzPts val="2400"/>
              <a:buNone/>
              <a:defRPr sz="2400">
                <a:solidFill>
                  <a:srgbClr val="FFFFFF"/>
                </a:solidFill>
              </a:defRPr>
            </a:lvl1pPr>
            <a:lvl2pPr indent="-228600" lvl="1" marL="914400" algn="l">
              <a:lnSpc>
                <a:spcPct val="100000"/>
              </a:lnSpc>
              <a:spcBef>
                <a:spcPts val="400"/>
              </a:spcBef>
              <a:spcAft>
                <a:spcPts val="0"/>
              </a:spcAft>
              <a:buClr>
                <a:srgbClr val="FFFFFF"/>
              </a:buClr>
              <a:buSzPts val="2000"/>
              <a:buNone/>
              <a:defRPr sz="2000">
                <a:solidFill>
                  <a:srgbClr val="FFFFFF"/>
                </a:solidFill>
              </a:defRPr>
            </a:lvl2pPr>
            <a:lvl3pPr indent="-228600" lvl="2" marL="1371600" algn="l">
              <a:lnSpc>
                <a:spcPct val="100000"/>
              </a:lnSpc>
              <a:spcBef>
                <a:spcPts val="400"/>
              </a:spcBef>
              <a:spcAft>
                <a:spcPts val="0"/>
              </a:spcAft>
              <a:buClr>
                <a:srgbClr val="FFFFFF"/>
              </a:buClr>
              <a:buSzPts val="2000"/>
              <a:buNone/>
              <a:defRPr sz="2000">
                <a:solidFill>
                  <a:srgbClr val="FFFFFF"/>
                </a:solidFill>
              </a:defRPr>
            </a:lvl3pPr>
            <a:lvl4pPr indent="-228600" lvl="3" marL="1828800" algn="l">
              <a:lnSpc>
                <a:spcPct val="100000"/>
              </a:lnSpc>
              <a:spcBef>
                <a:spcPts val="400"/>
              </a:spcBef>
              <a:spcAft>
                <a:spcPts val="0"/>
              </a:spcAft>
              <a:buClr>
                <a:srgbClr val="FFFFFF"/>
              </a:buClr>
              <a:buSzPts val="2000"/>
              <a:buNone/>
              <a:defRPr sz="2000">
                <a:solidFill>
                  <a:srgbClr val="FFFFFF"/>
                </a:solidFill>
              </a:defRPr>
            </a:lvl4pPr>
            <a:lvl5pPr indent="-228600" lvl="4" marL="2286000" algn="l">
              <a:lnSpc>
                <a:spcPct val="100000"/>
              </a:lnSpc>
              <a:spcBef>
                <a:spcPts val="400"/>
              </a:spcBef>
              <a:spcAft>
                <a:spcPts val="0"/>
              </a:spcAft>
              <a:buClr>
                <a:srgbClr val="FFFFFF"/>
              </a:buClr>
              <a:buSzPts val="2000"/>
              <a:buNone/>
              <a:defRPr sz="20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2" name="Google Shape;32;p18"/>
          <p:cNvSpPr txBox="1"/>
          <p:nvPr>
            <p:ph idx="4" type="body"/>
          </p:nvPr>
        </p:nvSpPr>
        <p:spPr>
          <a:xfrm>
            <a:off x="307975" y="4204803"/>
            <a:ext cx="7321550" cy="4619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rgbClr val="FFFFFF"/>
              </a:buClr>
              <a:buSzPts val="2400"/>
              <a:buNone/>
              <a:defRPr sz="2400">
                <a:solidFill>
                  <a:srgbClr val="FFFFFF"/>
                </a:solidFill>
              </a:defRPr>
            </a:lvl1pPr>
            <a:lvl2pPr indent="-228600" lvl="1" marL="914400" algn="l">
              <a:lnSpc>
                <a:spcPct val="100000"/>
              </a:lnSpc>
              <a:spcBef>
                <a:spcPts val="400"/>
              </a:spcBef>
              <a:spcAft>
                <a:spcPts val="0"/>
              </a:spcAft>
              <a:buClr>
                <a:srgbClr val="FFFFFF"/>
              </a:buClr>
              <a:buSzPts val="2000"/>
              <a:buNone/>
              <a:defRPr sz="2000">
                <a:solidFill>
                  <a:srgbClr val="FFFFFF"/>
                </a:solidFill>
              </a:defRPr>
            </a:lvl2pPr>
            <a:lvl3pPr indent="-228600" lvl="2" marL="1371600" algn="l">
              <a:lnSpc>
                <a:spcPct val="100000"/>
              </a:lnSpc>
              <a:spcBef>
                <a:spcPts val="400"/>
              </a:spcBef>
              <a:spcAft>
                <a:spcPts val="0"/>
              </a:spcAft>
              <a:buClr>
                <a:srgbClr val="FFFFFF"/>
              </a:buClr>
              <a:buSzPts val="2000"/>
              <a:buNone/>
              <a:defRPr sz="2000">
                <a:solidFill>
                  <a:srgbClr val="FFFFFF"/>
                </a:solidFill>
              </a:defRPr>
            </a:lvl3pPr>
            <a:lvl4pPr indent="-228600" lvl="3" marL="1828800" algn="l">
              <a:lnSpc>
                <a:spcPct val="100000"/>
              </a:lnSpc>
              <a:spcBef>
                <a:spcPts val="400"/>
              </a:spcBef>
              <a:spcAft>
                <a:spcPts val="0"/>
              </a:spcAft>
              <a:buClr>
                <a:srgbClr val="FFFFFF"/>
              </a:buClr>
              <a:buSzPts val="2000"/>
              <a:buNone/>
              <a:defRPr sz="2000">
                <a:solidFill>
                  <a:srgbClr val="FFFFFF"/>
                </a:solidFill>
              </a:defRPr>
            </a:lvl4pPr>
            <a:lvl5pPr indent="-228600" lvl="4" marL="2286000" algn="l">
              <a:lnSpc>
                <a:spcPct val="100000"/>
              </a:lnSpc>
              <a:spcBef>
                <a:spcPts val="400"/>
              </a:spcBef>
              <a:spcAft>
                <a:spcPts val="0"/>
              </a:spcAft>
              <a:buClr>
                <a:srgbClr val="FFFFFF"/>
              </a:buClr>
              <a:buSzPts val="2000"/>
              <a:buNone/>
              <a:defRPr sz="20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3" name="Google Shape;33;p18"/>
          <p:cNvSpPr txBox="1"/>
          <p:nvPr>
            <p:ph idx="5" type="body"/>
          </p:nvPr>
        </p:nvSpPr>
        <p:spPr>
          <a:xfrm>
            <a:off x="307975" y="4609033"/>
            <a:ext cx="7321550" cy="42321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rgbClr val="FFFFFF"/>
              </a:buClr>
              <a:buSzPts val="2400"/>
              <a:buNone/>
              <a:defRPr sz="2400">
                <a:solidFill>
                  <a:srgbClr val="FFFFFF"/>
                </a:solidFill>
              </a:defRPr>
            </a:lvl1pPr>
            <a:lvl2pPr indent="-228600" lvl="1" marL="914400" algn="l">
              <a:lnSpc>
                <a:spcPct val="100000"/>
              </a:lnSpc>
              <a:spcBef>
                <a:spcPts val="480"/>
              </a:spcBef>
              <a:spcAft>
                <a:spcPts val="0"/>
              </a:spcAft>
              <a:buClr>
                <a:srgbClr val="FFFFFF"/>
              </a:buClr>
              <a:buSzPts val="2400"/>
              <a:buNone/>
              <a:defRPr sz="2400">
                <a:solidFill>
                  <a:srgbClr val="FFFFFF"/>
                </a:solidFill>
              </a:defRPr>
            </a:lvl2pPr>
            <a:lvl3pPr indent="-228600" lvl="2" marL="1371600" algn="l">
              <a:lnSpc>
                <a:spcPct val="100000"/>
              </a:lnSpc>
              <a:spcBef>
                <a:spcPts val="480"/>
              </a:spcBef>
              <a:spcAft>
                <a:spcPts val="0"/>
              </a:spcAft>
              <a:buClr>
                <a:srgbClr val="FFFFFF"/>
              </a:buClr>
              <a:buSzPts val="2400"/>
              <a:buNone/>
              <a:defRPr sz="2400">
                <a:solidFill>
                  <a:srgbClr val="FFFFFF"/>
                </a:solidFill>
              </a:defRPr>
            </a:lvl3pPr>
            <a:lvl4pPr indent="-228600" lvl="3" marL="1828800" algn="l">
              <a:lnSpc>
                <a:spcPct val="100000"/>
              </a:lnSpc>
              <a:spcBef>
                <a:spcPts val="480"/>
              </a:spcBef>
              <a:spcAft>
                <a:spcPts val="0"/>
              </a:spcAft>
              <a:buClr>
                <a:srgbClr val="FFFFFF"/>
              </a:buClr>
              <a:buSzPts val="2400"/>
              <a:buNone/>
              <a:defRPr sz="2400">
                <a:solidFill>
                  <a:srgbClr val="FFFFFF"/>
                </a:solidFill>
              </a:defRPr>
            </a:lvl4pPr>
            <a:lvl5pPr indent="-228600" lvl="4" marL="2286000" algn="l">
              <a:lnSpc>
                <a:spcPct val="100000"/>
              </a:lnSpc>
              <a:spcBef>
                <a:spcPts val="480"/>
              </a:spcBef>
              <a:spcAft>
                <a:spcPts val="0"/>
              </a:spcAft>
              <a:buClr>
                <a:srgbClr val="FFFFFF"/>
              </a:buClr>
              <a:buSzPts val="2400"/>
              <a:buNone/>
              <a:defRPr sz="2400">
                <a:solidFill>
                  <a:srgbClr val="FFFFFF"/>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pic>
        <p:nvPicPr>
          <p:cNvPr descr="CHI_H_1line_RevPos_RGB.png" id="34" name="Google Shape;34;p18"/>
          <p:cNvPicPr preferRelativeResize="0"/>
          <p:nvPr/>
        </p:nvPicPr>
        <p:blipFill rotWithShape="1">
          <a:blip r:embed="rId3">
            <a:alphaModFix/>
          </a:blip>
          <a:srcRect b="0" l="0" r="0" t="0"/>
          <a:stretch/>
        </p:blipFill>
        <p:spPr>
          <a:xfrm>
            <a:off x="307884" y="6095206"/>
            <a:ext cx="1974766" cy="6751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19"/>
          <p:cNvSpPr txBox="1"/>
          <p:nvPr>
            <p:ph type="title"/>
          </p:nvPr>
        </p:nvSpPr>
        <p:spPr>
          <a:xfrm>
            <a:off x="2192404" y="1297060"/>
            <a:ext cx="6494396" cy="683732"/>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7FA8"/>
              </a:buClr>
              <a:buSzPts val="3200"/>
              <a:buFont typeface="Arial"/>
              <a:buNone/>
              <a:defRPr sz="3200">
                <a:solidFill>
                  <a:srgbClr val="007FA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9"/>
          <p:cNvSpPr txBox="1"/>
          <p:nvPr>
            <p:ph idx="1" type="body"/>
          </p:nvPr>
        </p:nvSpPr>
        <p:spPr>
          <a:xfrm>
            <a:off x="2200616" y="4249927"/>
            <a:ext cx="6400800" cy="376045"/>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Clr>
                <a:srgbClr val="007EA8"/>
              </a:buClr>
              <a:buSzPts val="1800"/>
              <a:buFont typeface="Arial"/>
              <a:buNone/>
              <a:defRPr sz="1800">
                <a:solidFill>
                  <a:srgbClr val="007EA8"/>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8" name="Google Shape;38;p19"/>
          <p:cNvSpPr txBox="1"/>
          <p:nvPr>
            <p:ph idx="2" type="body"/>
          </p:nvPr>
        </p:nvSpPr>
        <p:spPr>
          <a:xfrm>
            <a:off x="2200616" y="4636644"/>
            <a:ext cx="6400800" cy="376045"/>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Clr>
                <a:srgbClr val="007FA8"/>
              </a:buClr>
              <a:buSzPts val="1800"/>
              <a:buFont typeface="Arial"/>
              <a:buNone/>
              <a:defRPr sz="1800">
                <a:solidFill>
                  <a:srgbClr val="007FA8"/>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9" name="Google Shape;39;p19"/>
          <p:cNvSpPr txBox="1"/>
          <p:nvPr>
            <p:ph idx="3" type="body"/>
          </p:nvPr>
        </p:nvSpPr>
        <p:spPr>
          <a:xfrm>
            <a:off x="2200616" y="5333397"/>
            <a:ext cx="6400800" cy="376045"/>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0"/>
              </a:spcBef>
              <a:spcAft>
                <a:spcPts val="0"/>
              </a:spcAft>
              <a:buClr>
                <a:srgbClr val="007FA8"/>
              </a:buClr>
              <a:buSzPts val="1800"/>
              <a:buFont typeface="Arial"/>
              <a:buNone/>
              <a:defRPr sz="1800">
                <a:solidFill>
                  <a:srgbClr val="007FA8"/>
                </a:solidFill>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0" name="Google Shape;40;p19"/>
          <p:cNvSpPr txBox="1"/>
          <p:nvPr>
            <p:ph idx="4" type="body"/>
          </p:nvPr>
        </p:nvSpPr>
        <p:spPr>
          <a:xfrm>
            <a:off x="2192338" y="1981200"/>
            <a:ext cx="6494462" cy="11001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rgbClr val="007FA8"/>
              </a:buClr>
              <a:buSzPts val="2400"/>
              <a:buNone/>
              <a:defRPr sz="2400">
                <a:solidFill>
                  <a:srgbClr val="007FA8"/>
                </a:solidFill>
              </a:defRPr>
            </a:lvl1pPr>
            <a:lvl2pPr indent="-228600" lvl="1" marL="914400" algn="l">
              <a:lnSpc>
                <a:spcPct val="100000"/>
              </a:lnSpc>
              <a:spcBef>
                <a:spcPts val="560"/>
              </a:spcBef>
              <a:spcAft>
                <a:spcPts val="0"/>
              </a:spcAft>
              <a:buClr>
                <a:schemeClr val="dk1"/>
              </a:buClr>
              <a:buSzPts val="2800"/>
              <a:buNone/>
              <a:defRPr/>
            </a:lvl2pPr>
            <a:lvl3pPr indent="-228600" lvl="2" marL="1371600" algn="l">
              <a:lnSpc>
                <a:spcPct val="100000"/>
              </a:lnSpc>
              <a:spcBef>
                <a:spcPts val="480"/>
              </a:spcBef>
              <a:spcAft>
                <a:spcPts val="0"/>
              </a:spcAft>
              <a:buClr>
                <a:schemeClr val="dk1"/>
              </a:buClr>
              <a:buSzPts val="2400"/>
              <a:buNone/>
              <a:defRPr/>
            </a:lvl3pPr>
            <a:lvl4pPr indent="-228600" lvl="3" marL="1828800" algn="l">
              <a:lnSpc>
                <a:spcPct val="100000"/>
              </a:lnSpc>
              <a:spcBef>
                <a:spcPts val="400"/>
              </a:spcBef>
              <a:spcAft>
                <a:spcPts val="0"/>
              </a:spcAft>
              <a:buClr>
                <a:schemeClr val="dk1"/>
              </a:buClr>
              <a:buSzPts val="2000"/>
              <a:buNone/>
              <a:defRPr/>
            </a:lvl4pPr>
            <a:lvl5pPr indent="-228600" lvl="4" marL="2286000" algn="l">
              <a:lnSpc>
                <a:spcPct val="100000"/>
              </a:lnSpc>
              <a:spcBef>
                <a:spcPts val="400"/>
              </a:spcBef>
              <a:spcAft>
                <a:spcPts val="0"/>
              </a:spcAft>
              <a:buClr>
                <a:schemeClr val="dk1"/>
              </a:buClr>
              <a:buSzPts val="20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 name="Google Shape;41;p19"/>
          <p:cNvSpPr/>
          <p:nvPr/>
        </p:nvSpPr>
        <p:spPr>
          <a:xfrm>
            <a:off x="0" y="5983111"/>
            <a:ext cx="9144000" cy="874889"/>
          </a:xfrm>
          <a:prstGeom prst="rect">
            <a:avLst/>
          </a:prstGeom>
          <a:solidFill>
            <a:srgbClr val="13748C"/>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HI_H_1line_Rev_4C_rgb.png" id="42" name="Google Shape;42;p19"/>
          <p:cNvPicPr preferRelativeResize="0"/>
          <p:nvPr/>
        </p:nvPicPr>
        <p:blipFill rotWithShape="1">
          <a:blip r:embed="rId3">
            <a:alphaModFix/>
          </a:blip>
          <a:srcRect b="0" l="0" r="0" t="0"/>
          <a:stretch/>
        </p:blipFill>
        <p:spPr>
          <a:xfrm>
            <a:off x="156635" y="6006120"/>
            <a:ext cx="2101144" cy="8518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bg>
      <p:bgPr>
        <a:blipFill>
          <a:blip r:embed="rId2">
            <a:alphaModFix amt="0"/>
          </a:blip>
          <a:stretch>
            <a:fillRect/>
          </a:stretch>
        </a:blipFill>
      </p:bgPr>
    </p:bg>
    <p:spTree>
      <p:nvGrpSpPr>
        <p:cNvPr id="43" name="Shape 43"/>
        <p:cNvGrpSpPr/>
        <p:nvPr/>
      </p:nvGrpSpPr>
      <p:grpSpPr>
        <a:xfrm>
          <a:off x="0" y="0"/>
          <a:ext cx="0" cy="0"/>
          <a:chOff x="0" y="0"/>
          <a:chExt cx="0" cy="0"/>
        </a:xfrm>
      </p:grpSpPr>
      <p:sp>
        <p:nvSpPr>
          <p:cNvPr id="44" name="Google Shape;44;p20"/>
          <p:cNvSpPr txBox="1"/>
          <p:nvPr>
            <p:ph idx="12" type="sldNum"/>
          </p:nvPr>
        </p:nvSpPr>
        <p:spPr>
          <a:xfrm>
            <a:off x="6719760" y="6356350"/>
            <a:ext cx="2160083"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DE3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20"/>
          <p:cNvSpPr txBox="1"/>
          <p:nvPr>
            <p:ph idx="1" type="body"/>
          </p:nvPr>
        </p:nvSpPr>
        <p:spPr>
          <a:xfrm>
            <a:off x="311613" y="1012361"/>
            <a:ext cx="8568230" cy="49633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480"/>
              </a:spcBef>
              <a:spcAft>
                <a:spcPts val="0"/>
              </a:spcAft>
              <a:buClr>
                <a:srgbClr val="007EA8"/>
              </a:buClr>
              <a:buSzPts val="2400"/>
              <a:buFont typeface="Arial"/>
              <a:buNone/>
              <a:defRPr sz="2400">
                <a:solidFill>
                  <a:srgbClr val="007EA8"/>
                </a:solidFill>
              </a:defRPr>
            </a:lvl1pPr>
            <a:lvl2pPr indent="-355600" lvl="1" marL="914400" algn="l">
              <a:lnSpc>
                <a:spcPct val="100000"/>
              </a:lnSpc>
              <a:spcBef>
                <a:spcPts val="400"/>
              </a:spcBef>
              <a:spcAft>
                <a:spcPts val="0"/>
              </a:spcAft>
              <a:buClr>
                <a:srgbClr val="007EA8"/>
              </a:buClr>
              <a:buSzPts val="2000"/>
              <a:buFont typeface="Noto Sans Symbols"/>
              <a:buChar char="▪"/>
              <a:defRPr sz="2000">
                <a:solidFill>
                  <a:srgbClr val="007EA8"/>
                </a:solidFill>
              </a:defRPr>
            </a:lvl2pPr>
            <a:lvl3pPr indent="-342900" lvl="2" marL="1371600" algn="l">
              <a:lnSpc>
                <a:spcPct val="100000"/>
              </a:lnSpc>
              <a:spcBef>
                <a:spcPts val="360"/>
              </a:spcBef>
              <a:spcAft>
                <a:spcPts val="0"/>
              </a:spcAft>
              <a:buClr>
                <a:srgbClr val="007EA8"/>
              </a:buClr>
              <a:buSzPts val="1800"/>
              <a:buFont typeface="Noto Sans Symbols"/>
              <a:buChar char="▪"/>
              <a:defRPr sz="1800">
                <a:solidFill>
                  <a:srgbClr val="007EA8"/>
                </a:solidFill>
              </a:defRPr>
            </a:lvl3pPr>
            <a:lvl4pPr indent="-330200" lvl="3" marL="1828800" algn="l">
              <a:lnSpc>
                <a:spcPct val="100000"/>
              </a:lnSpc>
              <a:spcBef>
                <a:spcPts val="320"/>
              </a:spcBef>
              <a:spcAft>
                <a:spcPts val="0"/>
              </a:spcAft>
              <a:buClr>
                <a:srgbClr val="007EA8"/>
              </a:buClr>
              <a:buSzPts val="1600"/>
              <a:buFont typeface="Noto Sans Symbols"/>
              <a:buChar char="▪"/>
              <a:defRPr sz="1600">
                <a:solidFill>
                  <a:srgbClr val="007EA8"/>
                </a:solidFill>
              </a:defRPr>
            </a:lvl4pPr>
            <a:lvl5pPr indent="-330200" lvl="4" marL="2286000" algn="l">
              <a:lnSpc>
                <a:spcPct val="100000"/>
              </a:lnSpc>
              <a:spcBef>
                <a:spcPts val="320"/>
              </a:spcBef>
              <a:spcAft>
                <a:spcPts val="0"/>
              </a:spcAft>
              <a:buClr>
                <a:srgbClr val="007EA8"/>
              </a:buClr>
              <a:buSzPts val="1600"/>
              <a:buFont typeface="Noto Sans Symbols"/>
              <a:buChar char="▪"/>
              <a:defRPr sz="1600">
                <a:solidFill>
                  <a:srgbClr val="007EA8"/>
                </a:solidFill>
              </a:defRPr>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0"/>
          <p:cNvSpPr txBox="1"/>
          <p:nvPr>
            <p:ph type="title"/>
          </p:nvPr>
        </p:nvSpPr>
        <p:spPr>
          <a:xfrm>
            <a:off x="311459" y="253816"/>
            <a:ext cx="8568383" cy="66231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005470"/>
              </a:buClr>
              <a:buSzPts val="4000"/>
              <a:buFont typeface="Arial"/>
              <a:buNone/>
              <a:defRPr sz="4000">
                <a:solidFill>
                  <a:srgbClr val="00547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CHI_H_1line_RevPos_RGB.png" id="47" name="Google Shape;47;p20"/>
          <p:cNvPicPr preferRelativeResize="0"/>
          <p:nvPr/>
        </p:nvPicPr>
        <p:blipFill rotWithShape="1">
          <a:blip r:embed="rId3">
            <a:alphaModFix/>
          </a:blip>
          <a:srcRect b="0" l="0" r="0" t="0"/>
          <a:stretch/>
        </p:blipFill>
        <p:spPr>
          <a:xfrm>
            <a:off x="311613" y="6146168"/>
            <a:ext cx="1676666" cy="57327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21"/>
          <p:cNvSpPr txBox="1"/>
          <p:nvPr>
            <p:ph idx="12" type="sldNum"/>
          </p:nvPr>
        </p:nvSpPr>
        <p:spPr>
          <a:xfrm>
            <a:off x="6553200" y="6356350"/>
            <a:ext cx="227459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21"/>
          <p:cNvSpPr txBox="1"/>
          <p:nvPr>
            <p:ph type="title"/>
          </p:nvPr>
        </p:nvSpPr>
        <p:spPr>
          <a:xfrm>
            <a:off x="311460" y="253816"/>
            <a:ext cx="7975005" cy="5399154"/>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rgbClr val="FFFFFF"/>
              </a:buClr>
              <a:buSzPts val="4000"/>
              <a:buFont typeface="Arial"/>
              <a:buNone/>
              <a:defRPr sz="40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1"/>
          <p:cNvSpPr/>
          <p:nvPr/>
        </p:nvSpPr>
        <p:spPr>
          <a:xfrm>
            <a:off x="0" y="5785557"/>
            <a:ext cx="9144000" cy="1072444"/>
          </a:xfrm>
          <a:prstGeom prst="rect">
            <a:avLst/>
          </a:prstGeom>
          <a:solidFill>
            <a:srgbClr val="13748C"/>
          </a:solidFill>
          <a:ln>
            <a:noFill/>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CHI_H_1line_Rev_4C_rgb.png" id="52" name="Google Shape;52;p21"/>
          <p:cNvPicPr preferRelativeResize="0"/>
          <p:nvPr/>
        </p:nvPicPr>
        <p:blipFill rotWithShape="1">
          <a:blip r:embed="rId3">
            <a:alphaModFix/>
          </a:blip>
          <a:srcRect b="0" l="0" r="0" t="0"/>
          <a:stretch/>
        </p:blipFill>
        <p:spPr>
          <a:xfrm>
            <a:off x="156635" y="6006120"/>
            <a:ext cx="2101144" cy="8518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9798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97989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97989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cdc.gov/nchs/data/ahcd/namcs_summary/2014_namcs_web_tables.pdf" TargetMode="External"/><Relationship Id="rId4" Type="http://schemas.openxmlformats.org/officeDocument/2006/relationships/hyperlink" Target="https://www.cdc.gov/mmwr/preview/mmwrhtml/su6003a1.ht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www.ncbi.nlm.nih.gov/pubmed/24337499#"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thenationalcouncil.org/wp-content/uploads/2017/03/Psychiatric-Shortage_National-Council-.pdf"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txBox="1"/>
          <p:nvPr>
            <p:ph idx="1" type="body"/>
          </p:nvPr>
        </p:nvSpPr>
        <p:spPr>
          <a:xfrm>
            <a:off x="2093825" y="1218875"/>
            <a:ext cx="6480900" cy="1328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FFFFFF"/>
              </a:buClr>
              <a:buSzPts val="3200"/>
              <a:buNone/>
            </a:pPr>
            <a:r>
              <a:rPr b="1" lang="en-US" sz="3800">
                <a:solidFill>
                  <a:srgbClr val="292B2C"/>
                </a:solidFill>
                <a:latin typeface="EB Garamond"/>
                <a:ea typeface="EB Garamond"/>
                <a:cs typeface="EB Garamond"/>
                <a:sym typeface="EB Garamond"/>
              </a:rPr>
              <a:t>Behavioral Health Integration: Treating the Whole Person</a:t>
            </a:r>
            <a:endParaRPr b="1" sz="3800">
              <a:solidFill>
                <a:srgbClr val="292B2C"/>
              </a:solidFill>
              <a:latin typeface="EB Garamond"/>
              <a:ea typeface="EB Garamond"/>
              <a:cs typeface="EB Garamond"/>
              <a:sym typeface="EB Garamond"/>
            </a:endParaRPr>
          </a:p>
        </p:txBody>
      </p:sp>
      <p:sp>
        <p:nvSpPr>
          <p:cNvPr id="58" name="Google Shape;58;p1"/>
          <p:cNvSpPr txBox="1"/>
          <p:nvPr>
            <p:ph idx="2" type="body"/>
          </p:nvPr>
        </p:nvSpPr>
        <p:spPr>
          <a:xfrm>
            <a:off x="1829250" y="3567350"/>
            <a:ext cx="7314900" cy="190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FFFFF"/>
              </a:buClr>
              <a:buSzPts val="2000"/>
              <a:buNone/>
            </a:pPr>
            <a:r>
              <a:rPr lang="en-US" sz="2000">
                <a:latin typeface="EB Garamond"/>
                <a:ea typeface="EB Garamond"/>
                <a:cs typeface="EB Garamond"/>
                <a:sym typeface="EB Garamond"/>
              </a:rPr>
              <a:t>Ann Schumacher, MBA, MSN, RN, FACHE</a:t>
            </a:r>
            <a:endParaRPr sz="2000">
              <a:latin typeface="EB Garamond"/>
              <a:ea typeface="EB Garamond"/>
              <a:cs typeface="EB Garamond"/>
              <a:sym typeface="EB Garamond"/>
            </a:endParaRPr>
          </a:p>
          <a:p>
            <a:pPr indent="0" lvl="0" marL="0" rtl="0" algn="l">
              <a:lnSpc>
                <a:spcPct val="100000"/>
              </a:lnSpc>
              <a:spcBef>
                <a:spcPts val="0"/>
              </a:spcBef>
              <a:spcAft>
                <a:spcPts val="0"/>
              </a:spcAft>
              <a:buClr>
                <a:srgbClr val="FFFFFF"/>
              </a:buClr>
              <a:buSzPts val="2000"/>
              <a:buNone/>
            </a:pPr>
            <a:r>
              <a:rPr lang="en-US" sz="1800">
                <a:latin typeface="EB Garamond"/>
                <a:ea typeface="EB Garamond"/>
                <a:cs typeface="EB Garamond"/>
                <a:sym typeface="EB Garamond"/>
              </a:rPr>
              <a:t>CHI Health President Mercy Council Bluffs and Immanuel Hospitals</a:t>
            </a:r>
            <a:endParaRPr sz="1800">
              <a:latin typeface="EB Garamond"/>
              <a:ea typeface="EB Garamond"/>
              <a:cs typeface="EB Garamond"/>
              <a:sym typeface="EB Garamond"/>
            </a:endParaRPr>
          </a:p>
          <a:p>
            <a:pPr indent="0" lvl="0" marL="0" rtl="0" algn="l">
              <a:lnSpc>
                <a:spcPct val="100000"/>
              </a:lnSpc>
              <a:spcBef>
                <a:spcPts val="0"/>
              </a:spcBef>
              <a:spcAft>
                <a:spcPts val="0"/>
              </a:spcAft>
              <a:buClr>
                <a:srgbClr val="FFFFFF"/>
              </a:buClr>
              <a:buSzPts val="2000"/>
              <a:buNone/>
            </a:pPr>
            <a:r>
              <a:t/>
            </a:r>
            <a:endParaRPr sz="2000">
              <a:latin typeface="EB Garamond"/>
              <a:ea typeface="EB Garamond"/>
              <a:cs typeface="EB Garamond"/>
              <a:sym typeface="EB Garamond"/>
            </a:endParaRPr>
          </a:p>
          <a:p>
            <a:pPr indent="0" lvl="0" marL="0" rtl="0" algn="l">
              <a:lnSpc>
                <a:spcPct val="100000"/>
              </a:lnSpc>
              <a:spcBef>
                <a:spcPts val="0"/>
              </a:spcBef>
              <a:spcAft>
                <a:spcPts val="0"/>
              </a:spcAft>
              <a:buClr>
                <a:srgbClr val="FFFFFF"/>
              </a:buClr>
              <a:buSzPts val="2000"/>
              <a:buNone/>
            </a:pPr>
            <a:r>
              <a:rPr lang="en-US" sz="2000">
                <a:latin typeface="EB Garamond"/>
                <a:ea typeface="EB Garamond"/>
                <a:cs typeface="EB Garamond"/>
                <a:sym typeface="EB Garamond"/>
              </a:rPr>
              <a:t>Kenneth McCartney, MHAL</a:t>
            </a:r>
            <a:endParaRPr sz="2000">
              <a:latin typeface="EB Garamond"/>
              <a:ea typeface="EB Garamond"/>
              <a:cs typeface="EB Garamond"/>
              <a:sym typeface="EB Garamond"/>
            </a:endParaRPr>
          </a:p>
          <a:p>
            <a:pPr indent="0" lvl="0" marL="0" rtl="0" algn="l">
              <a:lnSpc>
                <a:spcPct val="100000"/>
              </a:lnSpc>
              <a:spcBef>
                <a:spcPts val="0"/>
              </a:spcBef>
              <a:spcAft>
                <a:spcPts val="0"/>
              </a:spcAft>
              <a:buClr>
                <a:srgbClr val="FFFFFF"/>
              </a:buClr>
              <a:buSzPts val="2000"/>
              <a:buNone/>
            </a:pPr>
            <a:r>
              <a:rPr lang="en-US" sz="1800">
                <a:latin typeface="EB Garamond"/>
                <a:ea typeface="EB Garamond"/>
                <a:cs typeface="EB Garamond"/>
                <a:sym typeface="EB Garamond"/>
              </a:rPr>
              <a:t>CHI Health </a:t>
            </a:r>
            <a:r>
              <a:rPr lang="en-US" sz="1800">
                <a:latin typeface="EB Garamond"/>
                <a:ea typeface="EB Garamond"/>
                <a:cs typeface="EB Garamond"/>
                <a:sym typeface="EB Garamond"/>
              </a:rPr>
              <a:t>Market Director Outpatient Behavioral Services </a:t>
            </a:r>
            <a:endParaRPr sz="1800">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e554ede72e_0_11"/>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Literature Search and Site Visits</a:t>
            </a:r>
            <a:endParaRPr>
              <a:latin typeface="EB Garamond"/>
              <a:ea typeface="EB Garamond"/>
              <a:cs typeface="EB Garamond"/>
              <a:sym typeface="EB Garamond"/>
            </a:endParaRPr>
          </a:p>
        </p:txBody>
      </p:sp>
      <p:sp>
        <p:nvSpPr>
          <p:cNvPr id="143" name="Google Shape;143;ge554ede72e_0_11"/>
          <p:cNvSpPr txBox="1"/>
          <p:nvPr>
            <p:ph idx="1" type="body"/>
          </p:nvPr>
        </p:nvSpPr>
        <p:spPr>
          <a:xfrm>
            <a:off x="339625" y="1694400"/>
            <a:ext cx="3122100" cy="726900"/>
          </a:xfrm>
          <a:prstGeom prst="rect">
            <a:avLst/>
          </a:prstGeom>
        </p:spPr>
        <p:txBody>
          <a:bodyPr anchorCtr="0" anchor="t" bIns="45700" lIns="91425" spcFirstLastPara="1" rIns="91425" wrap="square" tIns="45700">
            <a:normAutofit fontScale="92500" lnSpcReduction="20000"/>
          </a:bodyPr>
          <a:lstStyle/>
          <a:p>
            <a:pPr indent="0" lvl="0" marL="0" rtl="0" algn="ctr">
              <a:spcBef>
                <a:spcPts val="480"/>
              </a:spcBef>
              <a:spcAft>
                <a:spcPts val="0"/>
              </a:spcAft>
              <a:buNone/>
            </a:pPr>
            <a:r>
              <a:rPr lang="en-US">
                <a:solidFill>
                  <a:srgbClr val="000000"/>
                </a:solidFill>
                <a:latin typeface="EB Garamond"/>
                <a:ea typeface="EB Garamond"/>
                <a:cs typeface="EB Garamond"/>
                <a:sym typeface="EB Garamond"/>
              </a:rPr>
              <a:t>What are the BEST </a:t>
            </a:r>
            <a:endParaRPr>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a:solidFill>
                  <a:srgbClr val="000000"/>
                </a:solidFill>
                <a:latin typeface="EB Garamond"/>
                <a:ea typeface="EB Garamond"/>
                <a:cs typeface="EB Garamond"/>
                <a:sym typeface="EB Garamond"/>
              </a:rPr>
              <a:t>programs doing?</a:t>
            </a:r>
            <a:endParaRPr>
              <a:solidFill>
                <a:srgbClr val="000000"/>
              </a:solidFill>
              <a:latin typeface="EB Garamond"/>
              <a:ea typeface="EB Garamond"/>
              <a:cs typeface="EB Garamond"/>
              <a:sym typeface="EB Garamond"/>
            </a:endParaRPr>
          </a:p>
        </p:txBody>
      </p:sp>
      <p:sp>
        <p:nvSpPr>
          <p:cNvPr id="144" name="Google Shape;144;ge554ede72e_0_11"/>
          <p:cNvSpPr txBox="1"/>
          <p:nvPr>
            <p:ph idx="1" type="body"/>
          </p:nvPr>
        </p:nvSpPr>
        <p:spPr>
          <a:xfrm>
            <a:off x="5458325" y="4577575"/>
            <a:ext cx="3459900" cy="726900"/>
          </a:xfrm>
          <a:prstGeom prst="rect">
            <a:avLst/>
          </a:prstGeom>
        </p:spPr>
        <p:txBody>
          <a:bodyPr anchorCtr="0" anchor="t" bIns="45700" lIns="91425" spcFirstLastPara="1" rIns="91425" wrap="square" tIns="45700">
            <a:normAutofit fontScale="92500" lnSpcReduction="20000"/>
          </a:bodyPr>
          <a:lstStyle/>
          <a:p>
            <a:pPr indent="0" lvl="0" marL="0" rtl="0" algn="ctr">
              <a:spcBef>
                <a:spcPts val="480"/>
              </a:spcBef>
              <a:spcAft>
                <a:spcPts val="0"/>
              </a:spcAft>
              <a:buNone/>
            </a:pPr>
            <a:r>
              <a:rPr lang="en-US">
                <a:solidFill>
                  <a:srgbClr val="000000"/>
                </a:solidFill>
                <a:latin typeface="EB Garamond"/>
                <a:ea typeface="EB Garamond"/>
                <a:cs typeface="EB Garamond"/>
                <a:sym typeface="EB Garamond"/>
              </a:rPr>
              <a:t>What is </a:t>
            </a:r>
            <a:endParaRPr>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a:solidFill>
                  <a:srgbClr val="000000"/>
                </a:solidFill>
                <a:latin typeface="EB Garamond"/>
                <a:ea typeface="EB Garamond"/>
                <a:cs typeface="EB Garamond"/>
                <a:sym typeface="EB Garamond"/>
              </a:rPr>
              <a:t>EVIDENCE BASED?</a:t>
            </a:r>
            <a:endParaRPr>
              <a:solidFill>
                <a:srgbClr val="000000"/>
              </a:solidFill>
              <a:latin typeface="EB Garamond"/>
              <a:ea typeface="EB Garamond"/>
              <a:cs typeface="EB Garamond"/>
              <a:sym typeface="EB Garamond"/>
            </a:endParaRPr>
          </a:p>
        </p:txBody>
      </p:sp>
      <p:pic>
        <p:nvPicPr>
          <p:cNvPr id="145" name="Google Shape;145;ge554ede72e_0_11"/>
          <p:cNvPicPr preferRelativeResize="0"/>
          <p:nvPr/>
        </p:nvPicPr>
        <p:blipFill>
          <a:blip r:embed="rId3">
            <a:alphaModFix/>
          </a:blip>
          <a:stretch>
            <a:fillRect/>
          </a:stretch>
        </p:blipFill>
        <p:spPr>
          <a:xfrm>
            <a:off x="3912625" y="1384050"/>
            <a:ext cx="5005599" cy="2815650"/>
          </a:xfrm>
          <a:prstGeom prst="rect">
            <a:avLst/>
          </a:prstGeom>
          <a:noFill/>
          <a:ln>
            <a:noFill/>
          </a:ln>
        </p:spPr>
      </p:pic>
      <p:pic>
        <p:nvPicPr>
          <p:cNvPr id="146" name="Google Shape;146;ge554ede72e_0_11"/>
          <p:cNvPicPr preferRelativeResize="0"/>
          <p:nvPr/>
        </p:nvPicPr>
        <p:blipFill>
          <a:blip r:embed="rId4">
            <a:alphaModFix/>
          </a:blip>
          <a:stretch>
            <a:fillRect/>
          </a:stretch>
        </p:blipFill>
        <p:spPr>
          <a:xfrm>
            <a:off x="245700" y="2777397"/>
            <a:ext cx="4914350" cy="2752025"/>
          </a:xfrm>
          <a:prstGeom prst="rect">
            <a:avLst/>
          </a:prstGeom>
          <a:noFill/>
          <a:ln>
            <a:noFill/>
          </a:ln>
        </p:spPr>
      </p:pic>
      <p:sp>
        <p:nvSpPr>
          <p:cNvPr id="147" name="Google Shape;147;ge554ede72e_0_11"/>
          <p:cNvSpPr txBox="1"/>
          <p:nvPr>
            <p:ph idx="1" type="body"/>
          </p:nvPr>
        </p:nvSpPr>
        <p:spPr>
          <a:xfrm>
            <a:off x="2328650" y="5834750"/>
            <a:ext cx="3459900" cy="726900"/>
          </a:xfrm>
          <a:prstGeom prst="rect">
            <a:avLst/>
          </a:prstGeom>
        </p:spPr>
        <p:txBody>
          <a:bodyPr anchorCtr="0" anchor="t" bIns="45700" lIns="91425" spcFirstLastPara="1" rIns="91425" wrap="square" tIns="45700">
            <a:normAutofit lnSpcReduction="20000"/>
          </a:bodyPr>
          <a:lstStyle/>
          <a:p>
            <a:pPr indent="0" lvl="0" marL="0" rtl="0" algn="ctr">
              <a:spcBef>
                <a:spcPts val="480"/>
              </a:spcBef>
              <a:spcAft>
                <a:spcPts val="0"/>
              </a:spcAft>
              <a:buNone/>
            </a:pPr>
            <a:r>
              <a:rPr lang="en-US">
                <a:solidFill>
                  <a:srgbClr val="000000"/>
                </a:solidFill>
                <a:latin typeface="EB Garamond"/>
                <a:ea typeface="EB Garamond"/>
                <a:cs typeface="EB Garamond"/>
                <a:sym typeface="EB Garamond"/>
              </a:rPr>
              <a:t>What will work in our Market?</a:t>
            </a:r>
            <a:endParaRPr>
              <a:solidFill>
                <a:srgbClr val="000000"/>
              </a:solidFill>
              <a:latin typeface="EB Garamond"/>
              <a:ea typeface="EB Garamond"/>
              <a:cs typeface="EB Garamond"/>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e64e8b64c9_0_54"/>
          <p:cNvSpPr txBox="1"/>
          <p:nvPr>
            <p:ph type="title"/>
          </p:nvPr>
        </p:nvSpPr>
        <p:spPr>
          <a:xfrm>
            <a:off x="1793150" y="206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Strategies Implemented 2015&amp;16</a:t>
            </a:r>
            <a:endParaRPr>
              <a:latin typeface="EB Garamond"/>
              <a:ea typeface="EB Garamond"/>
              <a:cs typeface="EB Garamond"/>
              <a:sym typeface="EB Garamond"/>
            </a:endParaRPr>
          </a:p>
        </p:txBody>
      </p:sp>
      <p:sp>
        <p:nvSpPr>
          <p:cNvPr id="154" name="Google Shape;154;ge64e8b64c9_0_54"/>
          <p:cNvSpPr txBox="1"/>
          <p:nvPr>
            <p:ph idx="1" type="body"/>
          </p:nvPr>
        </p:nvSpPr>
        <p:spPr>
          <a:xfrm>
            <a:off x="320950" y="1296950"/>
            <a:ext cx="8505900" cy="5430300"/>
          </a:xfrm>
          <a:prstGeom prst="rect">
            <a:avLst/>
          </a:prstGeom>
        </p:spPr>
        <p:txBody>
          <a:bodyPr anchorCtr="0" anchor="t" bIns="45700" lIns="91425" spcFirstLastPara="1" rIns="91425" wrap="square" tIns="45700">
            <a:noAutofit/>
          </a:bodyPr>
          <a:lstStyle/>
          <a:p>
            <a:pPr indent="-342900" lvl="0" marL="457200" rtl="0" algn="l">
              <a:lnSpc>
                <a:spcPct val="80000"/>
              </a:lnSpc>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Psychiatric Immediate Care Clinic Opened</a:t>
            </a:r>
            <a:endParaRPr sz="1800">
              <a:solidFill>
                <a:srgbClr val="000000"/>
              </a:solidFill>
              <a:latin typeface="EB Garamond"/>
              <a:ea typeface="EB Garamond"/>
              <a:cs typeface="EB Garamond"/>
              <a:sym typeface="EB Garamond"/>
            </a:endParaRPr>
          </a:p>
          <a:p>
            <a:pPr indent="-336550" lvl="1" marL="914400" rtl="0" algn="l">
              <a:lnSpc>
                <a:spcPct val="80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U</a:t>
            </a:r>
            <a:r>
              <a:rPr lang="en-US" sz="1700">
                <a:solidFill>
                  <a:srgbClr val="000000"/>
                </a:solidFill>
                <a:latin typeface="EB Garamond"/>
                <a:ea typeface="EB Garamond"/>
                <a:cs typeface="EB Garamond"/>
                <a:sym typeface="EB Garamond"/>
              </a:rPr>
              <a:t>rgent care model to treat patients who do not meet inpatient criteria but cannot wait for traditional Outpatient Mental Health Treatment </a:t>
            </a:r>
            <a:endParaRPr sz="1700">
              <a:solidFill>
                <a:srgbClr val="000000"/>
              </a:solidFill>
              <a:latin typeface="EB Garamond"/>
              <a:ea typeface="EB Garamond"/>
              <a:cs typeface="EB Garamond"/>
              <a:sym typeface="EB Garamond"/>
            </a:endParaRPr>
          </a:p>
          <a:p>
            <a:pPr indent="0" lvl="0" marL="914400" rtl="0" algn="l">
              <a:lnSpc>
                <a:spcPct val="80000"/>
              </a:lnSpc>
              <a:spcBef>
                <a:spcPts val="480"/>
              </a:spcBef>
              <a:spcAft>
                <a:spcPts val="0"/>
              </a:spcAft>
              <a:buSzPts val="935"/>
              <a:buNone/>
            </a:pPr>
            <a:r>
              <a:t/>
            </a:r>
            <a:endParaRPr sz="800">
              <a:solidFill>
                <a:srgbClr val="000000"/>
              </a:solidFill>
              <a:latin typeface="EB Garamond"/>
              <a:ea typeface="EB Garamond"/>
              <a:cs typeface="EB Garamond"/>
              <a:sym typeface="EB Garamond"/>
            </a:endParaRPr>
          </a:p>
          <a:p>
            <a:pPr indent="-342900" lvl="0" marL="457200" rtl="0" algn="l">
              <a:lnSpc>
                <a:spcPct val="80000"/>
              </a:lnSpc>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Implemented </a:t>
            </a:r>
            <a:r>
              <a:rPr lang="en-US" sz="1800">
                <a:solidFill>
                  <a:srgbClr val="000000"/>
                </a:solidFill>
                <a:latin typeface="EB Garamond"/>
                <a:ea typeface="EB Garamond"/>
                <a:cs typeface="EB Garamond"/>
                <a:sym typeface="EB Garamond"/>
              </a:rPr>
              <a:t>Walk-in Chemical Dependency Evaluation Clinics</a:t>
            </a:r>
            <a:endParaRPr sz="1800">
              <a:solidFill>
                <a:srgbClr val="000000"/>
              </a:solidFill>
              <a:latin typeface="EB Garamond"/>
              <a:ea typeface="EB Garamond"/>
              <a:cs typeface="EB Garamond"/>
              <a:sym typeface="EB Garamond"/>
            </a:endParaRPr>
          </a:p>
          <a:p>
            <a:pPr indent="0" lvl="0" marL="457200" rtl="0" algn="l">
              <a:lnSpc>
                <a:spcPct val="80000"/>
              </a:lnSpc>
              <a:spcBef>
                <a:spcPts val="480"/>
              </a:spcBef>
              <a:spcAft>
                <a:spcPts val="0"/>
              </a:spcAft>
              <a:buSzPts val="935"/>
              <a:buNone/>
            </a:pPr>
            <a:r>
              <a:t/>
            </a:r>
            <a:endParaRPr sz="800">
              <a:solidFill>
                <a:srgbClr val="000000"/>
              </a:solidFill>
              <a:latin typeface="EB Garamond"/>
              <a:ea typeface="EB Garamond"/>
              <a:cs typeface="EB Garamond"/>
              <a:sym typeface="EB Garamond"/>
            </a:endParaRPr>
          </a:p>
          <a:p>
            <a:pPr indent="-342900" lvl="0" marL="457200" rtl="0" algn="l">
              <a:lnSpc>
                <a:spcPct val="80000"/>
              </a:lnSpc>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Converted to </a:t>
            </a:r>
            <a:r>
              <a:rPr lang="en-US" sz="1800">
                <a:solidFill>
                  <a:srgbClr val="000000"/>
                </a:solidFill>
                <a:latin typeface="EB Garamond"/>
                <a:ea typeface="EB Garamond"/>
                <a:cs typeface="EB Garamond"/>
                <a:sym typeface="EB Garamond"/>
              </a:rPr>
              <a:t>Centralized Scheduling for all Outpatient Behavioral Clinics </a:t>
            </a:r>
            <a:endParaRPr sz="1800">
              <a:solidFill>
                <a:srgbClr val="000000"/>
              </a:solidFill>
              <a:latin typeface="EB Garamond"/>
              <a:ea typeface="EB Garamond"/>
              <a:cs typeface="EB Garamond"/>
              <a:sym typeface="EB Garamond"/>
            </a:endParaRPr>
          </a:p>
          <a:p>
            <a:pPr indent="-336550" lvl="1" marL="914400" rtl="0" algn="l">
              <a:lnSpc>
                <a:spcPct val="80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402-717-HOPE to triage, assess and schedule to the patient with the right Behavioral Clinician throughout Nebraska and SW Iowa</a:t>
            </a:r>
            <a:endParaRPr sz="1700">
              <a:solidFill>
                <a:srgbClr val="000000"/>
              </a:solidFill>
              <a:latin typeface="EB Garamond"/>
              <a:ea typeface="EB Garamond"/>
              <a:cs typeface="EB Garamond"/>
              <a:sym typeface="EB Garamond"/>
            </a:endParaRPr>
          </a:p>
          <a:p>
            <a:pPr indent="0" lvl="0" marL="914400" rtl="0" algn="l">
              <a:lnSpc>
                <a:spcPct val="80000"/>
              </a:lnSpc>
              <a:spcBef>
                <a:spcPts val="480"/>
              </a:spcBef>
              <a:spcAft>
                <a:spcPts val="0"/>
              </a:spcAft>
              <a:buSzPts val="935"/>
              <a:buNone/>
            </a:pPr>
            <a:r>
              <a:t/>
            </a:r>
            <a:endParaRPr sz="800">
              <a:solidFill>
                <a:srgbClr val="000000"/>
              </a:solidFill>
              <a:latin typeface="EB Garamond"/>
              <a:ea typeface="EB Garamond"/>
              <a:cs typeface="EB Garamond"/>
              <a:sym typeface="EB Garamond"/>
            </a:endParaRPr>
          </a:p>
          <a:p>
            <a:pPr indent="-342900" lvl="0" marL="457200" rtl="0" algn="l">
              <a:lnSpc>
                <a:spcPct val="80000"/>
              </a:lnSpc>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Initiated </a:t>
            </a:r>
            <a:r>
              <a:rPr lang="en-US" sz="1800">
                <a:solidFill>
                  <a:srgbClr val="000000"/>
                </a:solidFill>
                <a:latin typeface="EB Garamond"/>
                <a:ea typeface="EB Garamond"/>
                <a:cs typeface="EB Garamond"/>
                <a:sym typeface="EB Garamond"/>
              </a:rPr>
              <a:t>Telehealth to Rural Health Clinics </a:t>
            </a:r>
            <a:endParaRPr sz="1800">
              <a:solidFill>
                <a:srgbClr val="000000"/>
              </a:solidFill>
              <a:latin typeface="EB Garamond"/>
              <a:ea typeface="EB Garamond"/>
              <a:cs typeface="EB Garamond"/>
              <a:sym typeface="EB Garamond"/>
            </a:endParaRPr>
          </a:p>
          <a:p>
            <a:pPr indent="-336550" lvl="1" marL="914400" rtl="0" algn="l">
              <a:lnSpc>
                <a:spcPct val="80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Behavioral Health established Telehealth services to 9 Critical Access Hospitals/Clinics throughout Nebraska and SW Iowa</a:t>
            </a:r>
            <a:endParaRPr sz="1700">
              <a:solidFill>
                <a:srgbClr val="000000"/>
              </a:solidFill>
              <a:latin typeface="EB Garamond"/>
              <a:ea typeface="EB Garamond"/>
              <a:cs typeface="EB Garamond"/>
              <a:sym typeface="EB Garamond"/>
            </a:endParaRPr>
          </a:p>
          <a:p>
            <a:pPr indent="0" lvl="0" marL="914400" rtl="0" algn="l">
              <a:lnSpc>
                <a:spcPct val="80000"/>
              </a:lnSpc>
              <a:spcBef>
                <a:spcPts val="480"/>
              </a:spcBef>
              <a:spcAft>
                <a:spcPts val="0"/>
              </a:spcAft>
              <a:buSzPts val="935"/>
              <a:buNone/>
            </a:pPr>
            <a:r>
              <a:t/>
            </a:r>
            <a:endParaRPr sz="800">
              <a:solidFill>
                <a:srgbClr val="000000"/>
              </a:solidFill>
              <a:latin typeface="EB Garamond"/>
              <a:ea typeface="EB Garamond"/>
              <a:cs typeface="EB Garamond"/>
              <a:sym typeface="EB Garamond"/>
            </a:endParaRPr>
          </a:p>
          <a:p>
            <a:pPr indent="-342900" lvl="0" marL="457200" rtl="0" algn="l">
              <a:lnSpc>
                <a:spcPct val="80000"/>
              </a:lnSpc>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Electronic Medical Record </a:t>
            </a:r>
            <a:endParaRPr sz="1800">
              <a:solidFill>
                <a:srgbClr val="000000"/>
              </a:solidFill>
              <a:latin typeface="EB Garamond"/>
              <a:ea typeface="EB Garamond"/>
              <a:cs typeface="EB Garamond"/>
              <a:sym typeface="EB Garamond"/>
            </a:endParaRPr>
          </a:p>
          <a:p>
            <a:pPr indent="-336550" lvl="1" marL="914400" rtl="0" algn="l">
              <a:lnSpc>
                <a:spcPct val="80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Behavioral Services transitioned to the EPIC Platform creating one comprehensive patient records throughout CHI Health for all Specialties</a:t>
            </a:r>
            <a:endParaRPr sz="1700">
              <a:solidFill>
                <a:srgbClr val="000000"/>
              </a:solidFill>
              <a:latin typeface="EB Garamond"/>
              <a:ea typeface="EB Garamond"/>
              <a:cs typeface="EB Garamond"/>
              <a:sym typeface="EB Garamond"/>
            </a:endParaRPr>
          </a:p>
          <a:p>
            <a:pPr indent="0" lvl="0" marL="914400" rtl="0" algn="l">
              <a:lnSpc>
                <a:spcPct val="80000"/>
              </a:lnSpc>
              <a:spcBef>
                <a:spcPts val="480"/>
              </a:spcBef>
              <a:spcAft>
                <a:spcPts val="0"/>
              </a:spcAft>
              <a:buSzPts val="935"/>
              <a:buNone/>
            </a:pPr>
            <a:r>
              <a:t/>
            </a:r>
            <a:endParaRPr sz="800">
              <a:solidFill>
                <a:srgbClr val="000000"/>
              </a:solidFill>
              <a:latin typeface="EB Garamond"/>
              <a:ea typeface="EB Garamond"/>
              <a:cs typeface="EB Garamond"/>
              <a:sym typeface="EB Garamond"/>
            </a:endParaRPr>
          </a:p>
          <a:p>
            <a:pPr indent="-342900" lvl="0" marL="457200" rtl="0" algn="l">
              <a:lnSpc>
                <a:spcPct val="80000"/>
              </a:lnSpc>
              <a:spcBef>
                <a:spcPts val="480"/>
              </a:spcBef>
              <a:spcAft>
                <a:spcPts val="0"/>
              </a:spcAft>
              <a:buClr>
                <a:srgbClr val="000000"/>
              </a:buClr>
              <a:buSzPts val="1800"/>
              <a:buFont typeface="EB Garamond"/>
              <a:buChar char="●"/>
            </a:pPr>
            <a:r>
              <a:rPr b="1" lang="en-US" sz="1800">
                <a:solidFill>
                  <a:srgbClr val="000000"/>
                </a:solidFill>
                <a:latin typeface="EB Garamond"/>
                <a:ea typeface="EB Garamond"/>
                <a:cs typeface="EB Garamond"/>
                <a:sym typeface="EB Garamond"/>
              </a:rPr>
              <a:t>Behavioral Collaborative Care Model identified and piloted at West Maple PCP Clinic in April 2015</a:t>
            </a:r>
            <a:endParaRPr b="1" sz="1800">
              <a:solidFill>
                <a:srgbClr val="000000"/>
              </a:solidFill>
              <a:latin typeface="EB Garamond"/>
              <a:ea typeface="EB Garamond"/>
              <a:cs typeface="EB Garamond"/>
              <a:sym typeface="EB Garamond"/>
            </a:endParaRPr>
          </a:p>
          <a:p>
            <a:pPr indent="-336550" lvl="1" marL="914400" rtl="0" algn="l">
              <a:lnSpc>
                <a:spcPct val="80000"/>
              </a:lnSpc>
              <a:spcBef>
                <a:spcPts val="0"/>
              </a:spcBef>
              <a:spcAft>
                <a:spcPts val="0"/>
              </a:spcAft>
              <a:buClr>
                <a:srgbClr val="000000"/>
              </a:buClr>
              <a:buSzPts val="1700"/>
              <a:buFont typeface="EB Garamond"/>
              <a:buChar char="○"/>
            </a:pPr>
            <a:r>
              <a:rPr lang="en-US" sz="1700">
                <a:solidFill>
                  <a:srgbClr val="000000"/>
                </a:solidFill>
                <a:highlight>
                  <a:schemeClr val="lt1"/>
                </a:highlight>
                <a:latin typeface="EB Garamond"/>
                <a:ea typeface="EB Garamond"/>
                <a:cs typeface="EB Garamond"/>
                <a:sym typeface="EB Garamond"/>
              </a:rPr>
              <a:t>B</a:t>
            </a:r>
            <a:r>
              <a:rPr lang="en-US" sz="1700">
                <a:solidFill>
                  <a:srgbClr val="000000"/>
                </a:solidFill>
                <a:highlight>
                  <a:schemeClr val="lt1"/>
                </a:highlight>
                <a:latin typeface="EB Garamond"/>
                <a:ea typeface="EB Garamond"/>
                <a:cs typeface="EB Garamond"/>
                <a:sym typeface="EB Garamond"/>
              </a:rPr>
              <a:t>ased upon the </a:t>
            </a:r>
            <a:r>
              <a:rPr lang="en-US" sz="1700">
                <a:solidFill>
                  <a:srgbClr val="000000"/>
                </a:solidFill>
                <a:highlight>
                  <a:schemeClr val="lt1"/>
                </a:highlight>
                <a:latin typeface="EB Garamond"/>
                <a:ea typeface="EB Garamond"/>
                <a:cs typeface="EB Garamond"/>
                <a:sym typeface="EB Garamond"/>
              </a:rPr>
              <a:t>University</a:t>
            </a:r>
            <a:r>
              <a:rPr lang="en-US" sz="1700">
                <a:solidFill>
                  <a:srgbClr val="000000"/>
                </a:solidFill>
                <a:highlight>
                  <a:schemeClr val="lt1"/>
                </a:highlight>
                <a:latin typeface="EB Garamond"/>
                <a:ea typeface="EB Garamond"/>
                <a:cs typeface="EB Garamond"/>
                <a:sym typeface="EB Garamond"/>
              </a:rPr>
              <a:t> of Washington AIMS Collaborative Care Model</a:t>
            </a:r>
            <a:endParaRPr sz="1700">
              <a:solidFill>
                <a:srgbClr val="000000"/>
              </a:solidFill>
              <a:highlight>
                <a:schemeClr val="lt1"/>
              </a:highlight>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ge64e8b64c9_0_6"/>
          <p:cNvSpPr txBox="1"/>
          <p:nvPr>
            <p:ph type="title"/>
          </p:nvPr>
        </p:nvSpPr>
        <p:spPr>
          <a:xfrm>
            <a:off x="1651525" y="80925"/>
            <a:ext cx="7492500" cy="1036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Arial"/>
              <a:buNone/>
            </a:pPr>
            <a:r>
              <a:rPr lang="en-US" sz="2800">
                <a:latin typeface="EB Garamond"/>
                <a:ea typeface="EB Garamond"/>
                <a:cs typeface="EB Garamond"/>
                <a:sym typeface="EB Garamond"/>
              </a:rPr>
              <a:t>Why Integrate Behavioral Health Into Primary Care?</a:t>
            </a:r>
            <a:endParaRPr sz="2800">
              <a:latin typeface="EB Garamond"/>
              <a:ea typeface="EB Garamond"/>
              <a:cs typeface="EB Garamond"/>
              <a:sym typeface="EB Garamond"/>
            </a:endParaRPr>
          </a:p>
        </p:txBody>
      </p:sp>
      <p:sp>
        <p:nvSpPr>
          <p:cNvPr id="160" name="Google Shape;160;ge64e8b64c9_0_6"/>
          <p:cNvSpPr txBox="1"/>
          <p:nvPr>
            <p:ph idx="1" type="body"/>
          </p:nvPr>
        </p:nvSpPr>
        <p:spPr>
          <a:xfrm>
            <a:off x="187475" y="1239425"/>
            <a:ext cx="8831400" cy="54303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Timely Access to Behavioral Health Intervention </a:t>
            </a:r>
            <a:endParaRPr sz="1800">
              <a:solidFill>
                <a:srgbClr val="00000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Community Wait Times for Psychiatric Support for New Outpatient patients ranges from 3-4 Months</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Connecting the Patient to the right provider/level of care the first time, thus eliminating delays in treatment</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Reduced Stigma with treatment recommendation</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404040"/>
              </a:buClr>
              <a:buSzPts val="1800"/>
              <a:buFont typeface="EB Garamond"/>
              <a:buChar char="●"/>
            </a:pPr>
            <a:r>
              <a:rPr lang="en-US" sz="1800">
                <a:solidFill>
                  <a:srgbClr val="404040"/>
                </a:solidFill>
                <a:latin typeface="EB Garamond"/>
                <a:ea typeface="EB Garamond"/>
                <a:cs typeface="EB Garamond"/>
                <a:sym typeface="EB Garamond"/>
              </a:rPr>
              <a:t>Improved Patient Outcomes: Earlier identification and treatment reduces morbidity and mortality</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Behavioral Provider not only accepts Referrals but also collaborates with the Treatment Team to identify consumers who could benefit from Behavioral Intervention</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404040"/>
              </a:buClr>
              <a:buSzPts val="1800"/>
              <a:buFont typeface="EB Garamond"/>
              <a:buChar char="●"/>
            </a:pPr>
            <a:r>
              <a:rPr lang="en-US" sz="1800">
                <a:solidFill>
                  <a:srgbClr val="404040"/>
                </a:solidFill>
                <a:latin typeface="EB Garamond"/>
                <a:ea typeface="EB Garamond"/>
                <a:cs typeface="EB Garamond"/>
                <a:sym typeface="EB Garamond"/>
              </a:rPr>
              <a:t>Enhanced Physician Experience </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Education and Consultation to CHC Clinic</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Mutual Consent for Behavioral Interventions to allow all Clinical Staff involved with Patient care to view the entire Medical Records</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404040"/>
              </a:buClr>
              <a:buSzPts val="1800"/>
              <a:buFont typeface="EB Garamond"/>
              <a:buChar char="●"/>
            </a:pPr>
            <a:r>
              <a:rPr lang="en-US" sz="1800">
                <a:solidFill>
                  <a:srgbClr val="404040"/>
                </a:solidFill>
                <a:latin typeface="EB Garamond"/>
                <a:ea typeface="EB Garamond"/>
                <a:cs typeface="EB Garamond"/>
                <a:sym typeface="EB Garamond"/>
              </a:rPr>
              <a:t>Improved System Efficiency and Financial Savings</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Moves the organization in the direction of Population Based Health</a:t>
            </a:r>
            <a:endParaRPr sz="1600">
              <a:solidFill>
                <a:srgbClr val="404040"/>
              </a:solidFill>
              <a:latin typeface="EB Garamond"/>
              <a:ea typeface="EB Garamond"/>
              <a:cs typeface="EB Garamond"/>
              <a:sym typeface="EB Garamond"/>
            </a:endParaRPr>
          </a:p>
          <a:p>
            <a:pPr indent="0" lvl="0" marL="457200" rtl="0" algn="l">
              <a:lnSpc>
                <a:spcPct val="115000"/>
              </a:lnSpc>
              <a:spcBef>
                <a:spcPts val="1000"/>
              </a:spcBef>
              <a:spcAft>
                <a:spcPts val="0"/>
              </a:spcAft>
              <a:buNone/>
            </a:pPr>
            <a:r>
              <a:t/>
            </a:r>
            <a:endParaRPr sz="1800">
              <a:solidFill>
                <a:srgbClr val="404040"/>
              </a:solidFill>
              <a:latin typeface="EB Garamond"/>
              <a:ea typeface="EB Garamond"/>
              <a:cs typeface="EB Garamond"/>
              <a:sym typeface="EB Garamond"/>
            </a:endParaRPr>
          </a:p>
          <a:p>
            <a:pPr indent="0" lvl="0" marL="914400" rtl="0" algn="l">
              <a:spcBef>
                <a:spcPts val="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e64e8b64c9_0_60"/>
          <p:cNvSpPr txBox="1"/>
          <p:nvPr>
            <p:ph type="title"/>
          </p:nvPr>
        </p:nvSpPr>
        <p:spPr>
          <a:xfrm>
            <a:off x="1783825" y="178747"/>
            <a:ext cx="6818400" cy="815700"/>
          </a:xfrm>
          <a:prstGeom prst="rect">
            <a:avLst/>
          </a:prstGeom>
        </p:spPr>
        <p:txBody>
          <a:bodyPr anchorCtr="0" anchor="ctr" bIns="45700" lIns="91425" spcFirstLastPara="1" rIns="91425" wrap="square" tIns="45700">
            <a:noAutofit/>
          </a:bodyPr>
          <a:lstStyle/>
          <a:p>
            <a:pPr indent="0" lvl="0" marL="0" rtl="0" algn="ctr">
              <a:spcBef>
                <a:spcPts val="480"/>
              </a:spcBef>
              <a:spcAft>
                <a:spcPts val="0"/>
              </a:spcAft>
              <a:buNone/>
            </a:pPr>
            <a:r>
              <a:rPr lang="en-US" sz="3600">
                <a:latin typeface="EB Garamond"/>
                <a:ea typeface="EB Garamond"/>
                <a:cs typeface="EB Garamond"/>
                <a:sym typeface="EB Garamond"/>
              </a:rPr>
              <a:t>Continuum of Physical and Behavioral Health Care Integration</a:t>
            </a:r>
            <a:endParaRPr sz="3600">
              <a:latin typeface="EB Garamond"/>
              <a:ea typeface="EB Garamond"/>
              <a:cs typeface="EB Garamond"/>
              <a:sym typeface="EB Garamond"/>
            </a:endParaRPr>
          </a:p>
        </p:txBody>
      </p:sp>
      <p:pic>
        <p:nvPicPr>
          <p:cNvPr id="167" name="Google Shape;167;ge64e8b64c9_0_60"/>
          <p:cNvPicPr preferRelativeResize="0"/>
          <p:nvPr/>
        </p:nvPicPr>
        <p:blipFill>
          <a:blip r:embed="rId3">
            <a:alphaModFix/>
          </a:blip>
          <a:stretch>
            <a:fillRect/>
          </a:stretch>
        </p:blipFill>
        <p:spPr>
          <a:xfrm>
            <a:off x="152400" y="1594722"/>
            <a:ext cx="8839200" cy="1907794"/>
          </a:xfrm>
          <a:prstGeom prst="rect">
            <a:avLst/>
          </a:prstGeom>
          <a:noFill/>
          <a:ln>
            <a:noFill/>
          </a:ln>
        </p:spPr>
      </p:pic>
      <p:sp>
        <p:nvSpPr>
          <p:cNvPr id="168" name="Google Shape;168;ge64e8b64c9_0_60"/>
          <p:cNvSpPr txBox="1"/>
          <p:nvPr/>
        </p:nvSpPr>
        <p:spPr>
          <a:xfrm>
            <a:off x="532200" y="3760250"/>
            <a:ext cx="8079600" cy="24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rgbClr val="333333"/>
                </a:solidFill>
                <a:highlight>
                  <a:srgbClr val="FFFFFF"/>
                </a:highlight>
                <a:latin typeface="EB Garamond"/>
                <a:ea typeface="EB Garamond"/>
                <a:cs typeface="EB Garamond"/>
                <a:sym typeface="EB Garamond"/>
              </a:rPr>
              <a:t>SAMHSA-HRSA Center for Integrated Health Solutions outlined the above Continuum of Physical and Behavioral Health Care Integration noting that fully integrated care, manifested when behavioral and physical health care providers and other providers function as a true team in a shared practice and with a shared vision, and both providers and patients experience the operation as a single system treating the whole person.</a:t>
            </a:r>
            <a:endParaRPr sz="1800">
              <a:solidFill>
                <a:srgbClr val="333333"/>
              </a:solidFill>
              <a:highlight>
                <a:srgbClr val="FFFFFF"/>
              </a:highlight>
              <a:latin typeface="EB Garamond"/>
              <a:ea typeface="EB Garamond"/>
              <a:cs typeface="EB Garamond"/>
              <a:sym typeface="EB Garamond"/>
            </a:endParaRPr>
          </a:p>
          <a:p>
            <a:pPr indent="0" lvl="0" marL="0" rtl="0" algn="ctr">
              <a:spcBef>
                <a:spcPts val="0"/>
              </a:spcBef>
              <a:spcAft>
                <a:spcPts val="0"/>
              </a:spcAft>
              <a:buNone/>
            </a:pPr>
            <a:r>
              <a:t/>
            </a:r>
            <a:endParaRPr sz="1800">
              <a:solidFill>
                <a:srgbClr val="333333"/>
              </a:solidFill>
              <a:highlight>
                <a:srgbClr val="FFFFFF"/>
              </a:highlight>
              <a:latin typeface="EB Garamond"/>
              <a:ea typeface="EB Garamond"/>
              <a:cs typeface="EB Garamond"/>
              <a:sym typeface="EB Garamond"/>
            </a:endParaRPr>
          </a:p>
          <a:p>
            <a:pPr indent="0" lvl="0" marL="0" rtl="0" algn="ctr">
              <a:spcBef>
                <a:spcPts val="0"/>
              </a:spcBef>
              <a:spcAft>
                <a:spcPts val="0"/>
              </a:spcAft>
              <a:buNone/>
            </a:pPr>
            <a:r>
              <a:rPr lang="en-US" sz="1800">
                <a:solidFill>
                  <a:srgbClr val="333333"/>
                </a:solidFill>
                <a:highlight>
                  <a:srgbClr val="FFFFFF"/>
                </a:highlight>
                <a:latin typeface="EB Garamond"/>
                <a:ea typeface="EB Garamond"/>
                <a:cs typeface="EB Garamond"/>
                <a:sym typeface="EB Garamond"/>
              </a:rPr>
              <a:t>The CHI Health Behavioral Collaborative Care Model represents an Integrated Care program with System-Level Integration.  </a:t>
            </a:r>
            <a:endParaRPr sz="1800">
              <a:solidFill>
                <a:srgbClr val="333333"/>
              </a:solidFill>
              <a:highlight>
                <a:srgbClr val="FFFFFF"/>
              </a:highlight>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e551c306c2_0_30"/>
          <p:cNvPicPr preferRelativeResize="0"/>
          <p:nvPr/>
        </p:nvPicPr>
        <p:blipFill>
          <a:blip r:embed="rId3">
            <a:alphaModFix/>
          </a:blip>
          <a:stretch>
            <a:fillRect/>
          </a:stretch>
        </p:blipFill>
        <p:spPr>
          <a:xfrm>
            <a:off x="762288" y="1922126"/>
            <a:ext cx="7619425" cy="3561075"/>
          </a:xfrm>
          <a:prstGeom prst="rect">
            <a:avLst/>
          </a:prstGeom>
          <a:noFill/>
          <a:ln>
            <a:noFill/>
          </a:ln>
        </p:spPr>
      </p:pic>
      <p:sp>
        <p:nvSpPr>
          <p:cNvPr id="175" name="Google Shape;175;ge551c306c2_0_30"/>
          <p:cNvSpPr txBox="1"/>
          <p:nvPr>
            <p:ph type="title"/>
          </p:nvPr>
        </p:nvSpPr>
        <p:spPr>
          <a:xfrm>
            <a:off x="1136775" y="178750"/>
            <a:ext cx="7931100" cy="815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SzPts val="990"/>
              <a:buNone/>
            </a:pPr>
            <a:r>
              <a:rPr lang="en-US" sz="2900">
                <a:latin typeface="EB Garamond"/>
                <a:ea typeface="EB Garamond"/>
                <a:cs typeface="EB Garamond"/>
                <a:sym typeface="EB Garamond"/>
              </a:rPr>
              <a:t>Stepped Model of Integrated Behavioral Health Care</a:t>
            </a:r>
            <a:endParaRPr sz="2900">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e551c306c2_0_36"/>
          <p:cNvSpPr txBox="1"/>
          <p:nvPr>
            <p:ph type="title"/>
          </p:nvPr>
        </p:nvSpPr>
        <p:spPr>
          <a:xfrm>
            <a:off x="1642200" y="178750"/>
            <a:ext cx="74085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Integrated Behavioral Health Team</a:t>
            </a:r>
            <a:endParaRPr>
              <a:latin typeface="EB Garamond"/>
              <a:ea typeface="EB Garamond"/>
              <a:cs typeface="EB Garamond"/>
              <a:sym typeface="EB Garamond"/>
            </a:endParaRPr>
          </a:p>
        </p:txBody>
      </p:sp>
      <p:pic>
        <p:nvPicPr>
          <p:cNvPr id="182" name="Google Shape;182;ge551c306c2_0_36"/>
          <p:cNvPicPr preferRelativeResize="0"/>
          <p:nvPr/>
        </p:nvPicPr>
        <p:blipFill>
          <a:blip r:embed="rId3">
            <a:alphaModFix/>
          </a:blip>
          <a:stretch>
            <a:fillRect/>
          </a:stretch>
        </p:blipFill>
        <p:spPr>
          <a:xfrm>
            <a:off x="2062074" y="1318575"/>
            <a:ext cx="5334275" cy="521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e551c306c2_0_42"/>
          <p:cNvSpPr txBox="1"/>
          <p:nvPr>
            <p:ph type="title"/>
          </p:nvPr>
        </p:nvSpPr>
        <p:spPr>
          <a:xfrm>
            <a:off x="1576875" y="178750"/>
            <a:ext cx="75018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Behavioral Health Specialists (BHS) Role</a:t>
            </a:r>
            <a:endParaRPr>
              <a:latin typeface="EB Garamond"/>
              <a:ea typeface="EB Garamond"/>
              <a:cs typeface="EB Garamond"/>
              <a:sym typeface="EB Garamond"/>
            </a:endParaRPr>
          </a:p>
        </p:txBody>
      </p:sp>
      <p:sp>
        <p:nvSpPr>
          <p:cNvPr id="189" name="Google Shape;189;ge551c306c2_0_42"/>
          <p:cNvSpPr txBox="1"/>
          <p:nvPr>
            <p:ph idx="1" type="body"/>
          </p:nvPr>
        </p:nvSpPr>
        <p:spPr>
          <a:xfrm>
            <a:off x="328350" y="1399600"/>
            <a:ext cx="8487300" cy="5093100"/>
          </a:xfrm>
          <a:prstGeom prst="rect">
            <a:avLst/>
          </a:prstGeom>
        </p:spPr>
        <p:txBody>
          <a:bodyPr anchorCtr="0" anchor="t" bIns="45700" lIns="91425" spcFirstLastPara="1" rIns="91425" wrap="square" tIns="45700">
            <a:noAutofit/>
          </a:bodyPr>
          <a:lstStyle/>
          <a:p>
            <a:pPr indent="-342900" lvl="0" marL="457200" rtl="0" algn="l">
              <a:lnSpc>
                <a:spcPct val="90000"/>
              </a:lnSpc>
              <a:spcBef>
                <a:spcPts val="40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Behavioral Health LCSW with LIMHP Licensure and/or a Psychologists </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BHS to work Clinic Registries AND be available for real time behavioral consultations</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No traditional patient practice for BHS</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BHS to provide Brief Interventions for all identified consumers</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Support coordination of care to appropriate level of care</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BHS to monitor/track consumers progress</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BHS to provide short term problem focused therapy (3-5 sessions)</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Ongoing collaboration with clinic Staff - identify non-traditional Behavioral Health Patients</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BHS to provider ongoing education and training to Clinic Staff</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BHS to support transition for patients needing access to Psychiatric Associates (tradition Behavioral Outpatient Treatment) for long term Therapy and/or Medication Management</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Acknowledgement that 12-15% of the population require the need for traditional Psychiatric Outpatient Treatment</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404040"/>
              </a:buClr>
              <a:buSzPts val="1800"/>
              <a:buFont typeface="EB Garamond"/>
              <a:buChar char="●"/>
            </a:pPr>
            <a:r>
              <a:rPr lang="en-US" sz="1800">
                <a:solidFill>
                  <a:srgbClr val="404040"/>
                </a:solidFill>
                <a:latin typeface="EB Garamond"/>
                <a:ea typeface="EB Garamond"/>
                <a:cs typeface="EB Garamond"/>
                <a:sym typeface="EB Garamond"/>
              </a:rPr>
              <a:t>In FY20 61% of the BHS Salary was covered via billing for Therapy Services.</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Insurance Companies continue to create new CPT Codes to compensate for this work.  In FY16 only 43% of the same work was reimbursed.</a:t>
            </a:r>
            <a:endParaRPr sz="1600">
              <a:solidFill>
                <a:srgbClr val="404040"/>
              </a:solidFill>
              <a:latin typeface="EB Garamond"/>
              <a:ea typeface="EB Garamond"/>
              <a:cs typeface="EB Garamond"/>
              <a:sym typeface="EB Garamond"/>
            </a:endParaRPr>
          </a:p>
          <a:p>
            <a:pPr indent="0" lvl="0" marL="457200" rtl="0" algn="l">
              <a:lnSpc>
                <a:spcPct val="115000"/>
              </a:lnSpc>
              <a:spcBef>
                <a:spcPts val="100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e551c306c2_0_48"/>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Psychiatric</a:t>
            </a:r>
            <a:r>
              <a:rPr lang="en-US">
                <a:latin typeface="EB Garamond"/>
                <a:ea typeface="EB Garamond"/>
                <a:cs typeface="EB Garamond"/>
                <a:sym typeface="EB Garamond"/>
              </a:rPr>
              <a:t> Provider Role</a:t>
            </a:r>
            <a:endParaRPr>
              <a:latin typeface="EB Garamond"/>
              <a:ea typeface="EB Garamond"/>
              <a:cs typeface="EB Garamond"/>
              <a:sym typeface="EB Garamond"/>
            </a:endParaRPr>
          </a:p>
        </p:txBody>
      </p:sp>
      <p:sp>
        <p:nvSpPr>
          <p:cNvPr id="196" name="Google Shape;196;ge551c306c2_0_48"/>
          <p:cNvSpPr txBox="1"/>
          <p:nvPr>
            <p:ph idx="1" type="body"/>
          </p:nvPr>
        </p:nvSpPr>
        <p:spPr>
          <a:xfrm>
            <a:off x="311625" y="1437800"/>
            <a:ext cx="8229600" cy="4748400"/>
          </a:xfrm>
          <a:prstGeom prst="rect">
            <a:avLst/>
          </a:prstGeom>
        </p:spPr>
        <p:txBody>
          <a:bodyPr anchorCtr="0" anchor="t" bIns="45700" lIns="91425" spcFirstLastPara="1" rIns="91425" wrap="square" tIns="45700">
            <a:noAutofit/>
          </a:bodyPr>
          <a:lstStyle/>
          <a:p>
            <a:pPr indent="-342900" lvl="0" marL="457200" rtl="0" algn="l">
              <a:lnSpc>
                <a:spcPct val="90000"/>
              </a:lnSpc>
              <a:spcBef>
                <a:spcPts val="40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Behavioral NPs and/or Psychiatrists </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Consult with BHS to discuss Clinic registry patients</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If Psychiatric Support is needed the following options would be available;</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Provide face-to-face or Telehealth 1 time consultation with patients</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Provide e-consultations via EMR review directly to “attending” PCP</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Provide recommendations for Medication Management as well as a plan for future medication </a:t>
            </a:r>
            <a:r>
              <a:rPr lang="en-US" sz="1600">
                <a:solidFill>
                  <a:srgbClr val="404040"/>
                </a:solidFill>
                <a:latin typeface="EB Garamond"/>
                <a:ea typeface="EB Garamond"/>
                <a:cs typeface="EB Garamond"/>
                <a:sym typeface="EB Garamond"/>
              </a:rPr>
              <a:t>regimen</a:t>
            </a:r>
            <a:endParaRPr sz="16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b="1" lang="en-US" sz="1600">
                <a:solidFill>
                  <a:srgbClr val="404040"/>
                </a:solidFill>
                <a:latin typeface="EB Garamond"/>
                <a:ea typeface="EB Garamond"/>
                <a:cs typeface="EB Garamond"/>
                <a:sym typeface="EB Garamond"/>
              </a:rPr>
              <a:t>ALL</a:t>
            </a:r>
            <a:r>
              <a:rPr lang="en-US" sz="1600">
                <a:solidFill>
                  <a:srgbClr val="404040"/>
                </a:solidFill>
                <a:latin typeface="EB Garamond"/>
                <a:ea typeface="EB Garamond"/>
                <a:cs typeface="EB Garamond"/>
                <a:sym typeface="EB Garamond"/>
              </a:rPr>
              <a:t> Medication is prescribed by the PCP – the consulting Psychiatric Support makes recommendations but it is up to the “attending” PCP to determine what/how they want to prescribe</a:t>
            </a:r>
            <a:endParaRPr sz="1600">
              <a:solidFill>
                <a:srgbClr val="404040"/>
              </a:solidFill>
              <a:latin typeface="EB Garamond"/>
              <a:ea typeface="EB Garamond"/>
              <a:cs typeface="EB Garamond"/>
              <a:sym typeface="EB Garamond"/>
            </a:endParaRPr>
          </a:p>
          <a:p>
            <a:pPr indent="-330200" lvl="2" marL="13716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Psychiatric Provider would be available for additional review/consultation with the attending PCP as needed </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404040"/>
              </a:buClr>
              <a:buSzPts val="1800"/>
              <a:buFont typeface="EB Garamond"/>
              <a:buChar char="●"/>
            </a:pPr>
            <a:r>
              <a:rPr lang="en-US" sz="1800">
                <a:solidFill>
                  <a:srgbClr val="404040"/>
                </a:solidFill>
                <a:latin typeface="EB Garamond"/>
                <a:ea typeface="EB Garamond"/>
                <a:cs typeface="EB Garamond"/>
                <a:sym typeface="EB Garamond"/>
              </a:rPr>
              <a:t>Face-to-face or Telehealth Consultations with patient are billable.  No tradition revenue to Psychiatric Provider for e-consultations or peer-to-peer. </a:t>
            </a:r>
            <a:endParaRPr sz="1800">
              <a:solidFill>
                <a:srgbClr val="404040"/>
              </a:solidFill>
              <a:latin typeface="EB Garamond"/>
              <a:ea typeface="EB Garamond"/>
              <a:cs typeface="EB Garamond"/>
              <a:sym typeface="EB Garamond"/>
            </a:endParaRPr>
          </a:p>
          <a:p>
            <a:pPr indent="0" lvl="0" marL="0" rtl="0" algn="l">
              <a:spcBef>
                <a:spcPts val="48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e551c306c2_0_66"/>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Primary Care Clinician</a:t>
            </a:r>
            <a:endParaRPr>
              <a:latin typeface="EB Garamond"/>
              <a:ea typeface="EB Garamond"/>
              <a:cs typeface="EB Garamond"/>
              <a:sym typeface="EB Garamond"/>
            </a:endParaRPr>
          </a:p>
        </p:txBody>
      </p:sp>
      <p:sp>
        <p:nvSpPr>
          <p:cNvPr id="203" name="Google Shape;203;ge551c306c2_0_66"/>
          <p:cNvSpPr txBox="1"/>
          <p:nvPr>
            <p:ph idx="1" type="body"/>
          </p:nvPr>
        </p:nvSpPr>
        <p:spPr>
          <a:xfrm>
            <a:off x="311613" y="1437797"/>
            <a:ext cx="8229600" cy="4506600"/>
          </a:xfrm>
          <a:prstGeom prst="rect">
            <a:avLst/>
          </a:prstGeom>
        </p:spPr>
        <p:txBody>
          <a:bodyPr anchorCtr="0" anchor="t" bIns="45700" lIns="91425" spcFirstLastPara="1" rIns="91425" wrap="square" tIns="45700">
            <a:normAutofit/>
          </a:bodyPr>
          <a:lstStyle/>
          <a:p>
            <a:pPr indent="-342900" lvl="0" marL="457200" rtl="0" algn="l">
              <a:lnSpc>
                <a:spcPct val="90000"/>
              </a:lnSpc>
              <a:spcBef>
                <a:spcPts val="40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MDs and/or NPs practicing within CHI Health including Primary Care as well as Specialties </a:t>
            </a:r>
            <a:endParaRPr sz="1800">
              <a:solidFill>
                <a:srgbClr val="000000"/>
              </a:solidFill>
              <a:latin typeface="EB Garamond"/>
              <a:ea typeface="EB Garamond"/>
              <a:cs typeface="EB Garamond"/>
              <a:sym typeface="EB Garamond"/>
            </a:endParaRPr>
          </a:p>
          <a:p>
            <a:pPr indent="-342900" lvl="0" marL="4572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Make referrals to BHS for patients in need</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Either “real time” handoff or cc a note to the BHS</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Identify the need for the consultation</a:t>
            </a:r>
            <a:endParaRPr sz="1600">
              <a:solidFill>
                <a:srgbClr val="000000"/>
              </a:solidFill>
              <a:latin typeface="EB Garamond"/>
              <a:ea typeface="EB Garamond"/>
              <a:cs typeface="EB Garamond"/>
              <a:sym typeface="EB Garamond"/>
            </a:endParaRPr>
          </a:p>
          <a:p>
            <a:pPr indent="-342900" lvl="0" marL="4572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Collaborate with the BHS and/or Psychiatry Support for ongoing needs </a:t>
            </a:r>
            <a:endParaRPr sz="1800">
              <a:solidFill>
                <a:srgbClr val="000000"/>
              </a:solidFill>
              <a:latin typeface="EB Garamond"/>
              <a:ea typeface="EB Garamond"/>
              <a:cs typeface="EB Garamond"/>
              <a:sym typeface="EB Garamond"/>
            </a:endParaRPr>
          </a:p>
          <a:p>
            <a:pPr indent="-342900" lvl="0" marL="4572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Primary Care Team to identify opportunities for education from Psychiatry to support ongoing training to peers and staff</a:t>
            </a:r>
            <a:endParaRPr sz="1800">
              <a:solidFill>
                <a:srgbClr val="000000"/>
              </a:solidFill>
              <a:latin typeface="EB Garamond"/>
              <a:ea typeface="EB Garamond"/>
              <a:cs typeface="EB Garamond"/>
              <a:sym typeface="EB Garamond"/>
            </a:endParaRPr>
          </a:p>
          <a:p>
            <a:pPr indent="-342900" lvl="0" marL="4572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Review the treatment recommendations from Psychiatry and determine course of treatment</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b="1" lang="en-US" sz="1600">
                <a:solidFill>
                  <a:srgbClr val="000000"/>
                </a:solidFill>
                <a:latin typeface="EB Garamond"/>
                <a:ea typeface="EB Garamond"/>
                <a:cs typeface="EB Garamond"/>
                <a:sym typeface="EB Garamond"/>
              </a:rPr>
              <a:t>Mutual Acknowledgement </a:t>
            </a:r>
            <a:r>
              <a:rPr lang="en-US" sz="1600">
                <a:solidFill>
                  <a:srgbClr val="000000"/>
                </a:solidFill>
                <a:latin typeface="EB Garamond"/>
                <a:ea typeface="EB Garamond"/>
                <a:cs typeface="EB Garamond"/>
                <a:sym typeface="EB Garamond"/>
              </a:rPr>
              <a:t>implemented to allow the Primary Care Team access to the Behavioral Integrated Documentation</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MD and/or NP time reviewing the consultation is billable if completed the same day as a patient encounter</a:t>
            </a:r>
            <a:endParaRPr sz="1600">
              <a:solidFill>
                <a:srgbClr val="000000"/>
              </a:solidFill>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e551c306c2_0_54"/>
          <p:cNvSpPr txBox="1"/>
          <p:nvPr>
            <p:ph type="title"/>
          </p:nvPr>
        </p:nvSpPr>
        <p:spPr>
          <a:xfrm>
            <a:off x="1783825" y="178747"/>
            <a:ext cx="68184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Residents’ Learning Opportunities</a:t>
            </a:r>
            <a:endParaRPr>
              <a:latin typeface="EB Garamond"/>
              <a:ea typeface="EB Garamond"/>
              <a:cs typeface="EB Garamond"/>
              <a:sym typeface="EB Garamond"/>
            </a:endParaRPr>
          </a:p>
        </p:txBody>
      </p:sp>
      <p:sp>
        <p:nvSpPr>
          <p:cNvPr id="210" name="Google Shape;210;ge551c306c2_0_54"/>
          <p:cNvSpPr txBox="1"/>
          <p:nvPr>
            <p:ph idx="1" type="body"/>
          </p:nvPr>
        </p:nvSpPr>
        <p:spPr>
          <a:xfrm>
            <a:off x="252000" y="1362275"/>
            <a:ext cx="8640000" cy="4628700"/>
          </a:xfrm>
          <a:prstGeom prst="rect">
            <a:avLst/>
          </a:prstGeom>
        </p:spPr>
        <p:txBody>
          <a:bodyPr anchorCtr="0" anchor="t" bIns="45700" lIns="91425" spcFirstLastPara="1" rIns="91425" wrap="square" tIns="45700">
            <a:normAutofit/>
          </a:bodyPr>
          <a:lstStyle/>
          <a:p>
            <a:pPr indent="-349250" lvl="0" marL="457200" rtl="0" algn="l">
              <a:lnSpc>
                <a:spcPct val="115000"/>
              </a:lnSpc>
              <a:spcBef>
                <a:spcPts val="1000"/>
              </a:spcBef>
              <a:spcAft>
                <a:spcPts val="0"/>
              </a:spcAft>
              <a:buClr>
                <a:srgbClr val="000000"/>
              </a:buClr>
              <a:buSzPts val="1900"/>
              <a:buFont typeface="EB Garamond"/>
              <a:buChar char="●"/>
            </a:pPr>
            <a:r>
              <a:rPr lang="en-US" sz="1900">
                <a:solidFill>
                  <a:srgbClr val="404040"/>
                </a:solidFill>
                <a:latin typeface="EB Garamond"/>
                <a:ea typeface="EB Garamond"/>
                <a:cs typeface="EB Garamond"/>
                <a:sym typeface="EB Garamond"/>
              </a:rPr>
              <a:t>Provide training/educational opportunities to Creighton Psychiatric Residents</a:t>
            </a:r>
            <a:endParaRPr sz="1900">
              <a:solidFill>
                <a:srgbClr val="40404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404040"/>
                </a:solidFill>
                <a:latin typeface="EB Garamond"/>
                <a:ea typeface="EB Garamond"/>
                <a:cs typeface="EB Garamond"/>
                <a:sym typeface="EB Garamond"/>
              </a:rPr>
              <a:t>4</a:t>
            </a:r>
            <a:r>
              <a:rPr baseline="30000" lang="en-US" sz="1700">
                <a:solidFill>
                  <a:srgbClr val="404040"/>
                </a:solidFill>
                <a:latin typeface="EB Garamond"/>
                <a:ea typeface="EB Garamond"/>
                <a:cs typeface="EB Garamond"/>
                <a:sym typeface="EB Garamond"/>
              </a:rPr>
              <a:t>th</a:t>
            </a:r>
            <a:r>
              <a:rPr lang="en-US" sz="1700">
                <a:solidFill>
                  <a:srgbClr val="404040"/>
                </a:solidFill>
                <a:latin typeface="EB Garamond"/>
                <a:ea typeface="EB Garamond"/>
                <a:cs typeface="EB Garamond"/>
                <a:sym typeface="EB Garamond"/>
              </a:rPr>
              <a:t> Year Residents provide face-to-face consumer consultation </a:t>
            </a:r>
            <a:endParaRPr sz="1700">
              <a:solidFill>
                <a:srgbClr val="40404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404040"/>
                </a:solidFill>
                <a:latin typeface="EB Garamond"/>
                <a:ea typeface="EB Garamond"/>
                <a:cs typeface="EB Garamond"/>
                <a:sym typeface="EB Garamond"/>
              </a:rPr>
              <a:t>3</a:t>
            </a:r>
            <a:r>
              <a:rPr baseline="30000" lang="en-US" sz="1700">
                <a:solidFill>
                  <a:srgbClr val="404040"/>
                </a:solidFill>
                <a:latin typeface="EB Garamond"/>
                <a:ea typeface="EB Garamond"/>
                <a:cs typeface="EB Garamond"/>
                <a:sym typeface="EB Garamond"/>
              </a:rPr>
              <a:t>rd</a:t>
            </a:r>
            <a:r>
              <a:rPr lang="en-US" sz="1700">
                <a:solidFill>
                  <a:srgbClr val="404040"/>
                </a:solidFill>
                <a:latin typeface="EB Garamond"/>
                <a:ea typeface="EB Garamond"/>
                <a:cs typeface="EB Garamond"/>
                <a:sym typeface="EB Garamond"/>
              </a:rPr>
              <a:t> Year Residents provide, telemedicine, e-consultation via chart/phone or peer to peer review</a:t>
            </a:r>
            <a:endParaRPr sz="1700">
              <a:solidFill>
                <a:srgbClr val="40404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404040"/>
              </a:buClr>
              <a:buSzPts val="1700"/>
              <a:buFont typeface="EB Garamond"/>
              <a:buChar char="○"/>
            </a:pPr>
            <a:r>
              <a:rPr lang="en-US" sz="1700">
                <a:solidFill>
                  <a:srgbClr val="404040"/>
                </a:solidFill>
                <a:latin typeface="EB Garamond"/>
                <a:ea typeface="EB Garamond"/>
                <a:cs typeface="EB Garamond"/>
                <a:sym typeface="EB Garamond"/>
              </a:rPr>
              <a:t>Child / Adolescent Fellows provide face-to-face consumer consultation</a:t>
            </a:r>
            <a:endParaRPr sz="1700">
              <a:solidFill>
                <a:srgbClr val="404040"/>
              </a:solidFill>
              <a:latin typeface="EB Garamond"/>
              <a:ea typeface="EB Garamond"/>
              <a:cs typeface="EB Garamond"/>
              <a:sym typeface="EB Garamond"/>
            </a:endParaRPr>
          </a:p>
          <a:p>
            <a:pPr indent="-349250" lvl="0" marL="457200" rtl="0" algn="l">
              <a:lnSpc>
                <a:spcPct val="115000"/>
              </a:lnSpc>
              <a:spcBef>
                <a:spcPts val="0"/>
              </a:spcBef>
              <a:spcAft>
                <a:spcPts val="0"/>
              </a:spcAft>
              <a:buClr>
                <a:srgbClr val="404040"/>
              </a:buClr>
              <a:buSzPts val="1900"/>
              <a:buFont typeface="EB Garamond"/>
              <a:buChar char="●"/>
            </a:pPr>
            <a:r>
              <a:rPr lang="en-US" sz="1900">
                <a:solidFill>
                  <a:srgbClr val="404040"/>
                </a:solidFill>
                <a:latin typeface="EB Garamond"/>
                <a:ea typeface="EB Garamond"/>
                <a:cs typeface="EB Garamond"/>
                <a:sym typeface="EB Garamond"/>
              </a:rPr>
              <a:t>As of 2018 this is now a required rotation for Creighton Psychiatry Residents</a:t>
            </a:r>
            <a:endParaRPr sz="1900">
              <a:solidFill>
                <a:srgbClr val="404040"/>
              </a:solidFill>
              <a:latin typeface="EB Garamond"/>
              <a:ea typeface="EB Garamond"/>
              <a:cs typeface="EB Garamond"/>
              <a:sym typeface="EB Garamond"/>
            </a:endParaRPr>
          </a:p>
          <a:p>
            <a:pPr indent="0" lvl="0" marL="457200" rtl="0" algn="l">
              <a:spcBef>
                <a:spcPts val="480"/>
              </a:spcBef>
              <a:spcAft>
                <a:spcPts val="0"/>
              </a:spcAft>
              <a:buNone/>
            </a:pPr>
            <a:r>
              <a:t/>
            </a:r>
            <a:endParaRPr sz="1900">
              <a:solidFill>
                <a:srgbClr val="000000"/>
              </a:solidFill>
              <a:latin typeface="EB Garamond"/>
              <a:ea typeface="EB Garamond"/>
              <a:cs typeface="EB Garamond"/>
              <a:sym typeface="EB Garamond"/>
            </a:endParaRPr>
          </a:p>
        </p:txBody>
      </p:sp>
      <p:pic>
        <p:nvPicPr>
          <p:cNvPr id="211" name="Google Shape;211;ge551c306c2_0_54"/>
          <p:cNvPicPr preferRelativeResize="0"/>
          <p:nvPr/>
        </p:nvPicPr>
        <p:blipFill>
          <a:blip r:embed="rId3">
            <a:alphaModFix/>
          </a:blip>
          <a:stretch>
            <a:fillRect/>
          </a:stretch>
        </p:blipFill>
        <p:spPr>
          <a:xfrm>
            <a:off x="1783825" y="3601328"/>
            <a:ext cx="5751375" cy="26264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2"/>
          <p:cNvSpPr txBox="1"/>
          <p:nvPr>
            <p:ph type="title"/>
          </p:nvPr>
        </p:nvSpPr>
        <p:spPr>
          <a:xfrm>
            <a:off x="1736058" y="301577"/>
            <a:ext cx="6818312" cy="815575"/>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000"/>
              <a:buFont typeface="Arial"/>
              <a:buNone/>
            </a:pPr>
            <a:r>
              <a:rPr lang="en-US">
                <a:latin typeface="EB Garamond"/>
                <a:ea typeface="EB Garamond"/>
                <a:cs typeface="EB Garamond"/>
                <a:sym typeface="EB Garamond"/>
              </a:rPr>
              <a:t>CommonSpirit </a:t>
            </a:r>
            <a:r>
              <a:rPr lang="en-US">
                <a:latin typeface="EB Garamond"/>
                <a:ea typeface="EB Garamond"/>
                <a:cs typeface="EB Garamond"/>
                <a:sym typeface="EB Garamond"/>
              </a:rPr>
              <a:t>Mission</a:t>
            </a:r>
            <a:endParaRPr>
              <a:latin typeface="EB Garamond"/>
              <a:ea typeface="EB Garamond"/>
              <a:cs typeface="EB Garamond"/>
              <a:sym typeface="EB Garamond"/>
            </a:endParaRPr>
          </a:p>
        </p:txBody>
      </p:sp>
      <p:sp>
        <p:nvSpPr>
          <p:cNvPr id="64" name="Google Shape;64;p2"/>
          <p:cNvSpPr txBox="1"/>
          <p:nvPr/>
        </p:nvSpPr>
        <p:spPr>
          <a:xfrm>
            <a:off x="567450" y="1683000"/>
            <a:ext cx="8009100" cy="270900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960"/>
              </a:spcBef>
              <a:spcAft>
                <a:spcPts val="0"/>
              </a:spcAft>
              <a:buClr>
                <a:srgbClr val="000000"/>
              </a:buClr>
              <a:buSzPts val="4800"/>
              <a:buFont typeface="Arial"/>
              <a:buNone/>
            </a:pPr>
            <a:r>
              <a:rPr lang="en-US" sz="3400">
                <a:solidFill>
                  <a:srgbClr val="53565A"/>
                </a:solidFill>
                <a:highlight>
                  <a:srgbClr val="FFFFFF"/>
                </a:highlight>
                <a:latin typeface="EB Garamond"/>
                <a:ea typeface="EB Garamond"/>
                <a:cs typeface="EB Garamond"/>
                <a:sym typeface="EB Garamond"/>
              </a:rPr>
              <a:t>As CommonSpirit Health, we make the healing presence of God known in our world by improving the health of the people we serve, especially those who are vulnerable, while we advance social justice for all.</a:t>
            </a:r>
            <a:endParaRPr i="0" sz="3400" u="none" cap="none" strike="noStrike">
              <a:solidFill>
                <a:srgbClr val="000000"/>
              </a:solidFill>
              <a:latin typeface="EB Garamond"/>
              <a:ea typeface="EB Garamond"/>
              <a:cs typeface="EB Garamond"/>
              <a:sym typeface="EB 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e551c306c2_0_60"/>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Co-located Therapists</a:t>
            </a:r>
            <a:endParaRPr>
              <a:latin typeface="EB Garamond"/>
              <a:ea typeface="EB Garamond"/>
              <a:cs typeface="EB Garamond"/>
              <a:sym typeface="EB Garamond"/>
            </a:endParaRPr>
          </a:p>
        </p:txBody>
      </p:sp>
      <p:sp>
        <p:nvSpPr>
          <p:cNvPr id="218" name="Google Shape;218;ge551c306c2_0_60"/>
          <p:cNvSpPr txBox="1"/>
          <p:nvPr>
            <p:ph idx="1" type="body"/>
          </p:nvPr>
        </p:nvSpPr>
        <p:spPr>
          <a:xfrm>
            <a:off x="475875" y="1288525"/>
            <a:ext cx="8018700" cy="4506600"/>
          </a:xfrm>
          <a:prstGeom prst="rect">
            <a:avLst/>
          </a:prstGeom>
        </p:spPr>
        <p:txBody>
          <a:bodyPr anchorCtr="0" anchor="t" bIns="45700" lIns="91425" spcFirstLastPara="1" rIns="91425" wrap="square" tIns="45700">
            <a:normAutofit/>
          </a:bodyPr>
          <a:lstStyle/>
          <a:p>
            <a:pPr indent="-342900" lvl="0" marL="457200" rtl="0" algn="l">
              <a:lnSpc>
                <a:spcPct val="90000"/>
              </a:lnSpc>
              <a:spcBef>
                <a:spcPts val="40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Behavioral Health LIMHPs</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Co-located at a CHC Clinic</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Provide traditional mental health therapy</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Carry full patient loads with Productivity Expectations</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Timely access may be an issue based on provider availability</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Provider “in-house” care for consumers established at the PCP Clinic</a:t>
            </a:r>
            <a:endParaRPr sz="18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Can be utilized to support specific patient populations based upon the need of the CHI Health Clinic</a:t>
            </a:r>
            <a:endParaRPr sz="1800">
              <a:solidFill>
                <a:srgbClr val="404040"/>
              </a:solidFill>
              <a:latin typeface="EB Garamond"/>
              <a:ea typeface="EB Garamond"/>
              <a:cs typeface="EB Garamond"/>
              <a:sym typeface="EB Garamond"/>
            </a:endParaRPr>
          </a:p>
          <a:p>
            <a:pPr indent="-330200" lvl="1" marL="914400" rtl="0" algn="l">
              <a:lnSpc>
                <a:spcPct val="115000"/>
              </a:lnSpc>
              <a:spcBef>
                <a:spcPts val="0"/>
              </a:spcBef>
              <a:spcAft>
                <a:spcPts val="0"/>
              </a:spcAft>
              <a:buClr>
                <a:srgbClr val="000000"/>
              </a:buClr>
              <a:buSzPts val="1600"/>
              <a:buFont typeface="EB Garamond"/>
              <a:buChar char="○"/>
            </a:pPr>
            <a:r>
              <a:rPr lang="en-US" sz="1600">
                <a:solidFill>
                  <a:srgbClr val="404040"/>
                </a:solidFill>
                <a:latin typeface="EB Garamond"/>
                <a:ea typeface="EB Garamond"/>
                <a:cs typeface="EB Garamond"/>
                <a:sym typeface="EB Garamond"/>
              </a:rPr>
              <a:t>e.g. Refugee population at University Campus</a:t>
            </a:r>
            <a:endParaRPr sz="1600">
              <a:solidFill>
                <a:srgbClr val="404040"/>
              </a:solidFill>
              <a:latin typeface="EB Garamond"/>
              <a:ea typeface="EB Garamond"/>
              <a:cs typeface="EB Garamond"/>
              <a:sym typeface="EB Garamond"/>
            </a:endParaRPr>
          </a:p>
          <a:p>
            <a:pPr indent="-330200" lvl="0" marL="457200" rtl="0" algn="l">
              <a:lnSpc>
                <a:spcPct val="115000"/>
              </a:lnSpc>
              <a:spcBef>
                <a:spcPts val="0"/>
              </a:spcBef>
              <a:spcAft>
                <a:spcPts val="0"/>
              </a:spcAft>
              <a:buClr>
                <a:srgbClr val="404040"/>
              </a:buClr>
              <a:buSzPts val="1600"/>
              <a:buFont typeface="EB Garamond"/>
              <a:buChar char="●"/>
            </a:pPr>
            <a:r>
              <a:rPr lang="en-US" sz="1600">
                <a:solidFill>
                  <a:srgbClr val="404040"/>
                </a:solidFill>
                <a:latin typeface="EB Garamond"/>
                <a:ea typeface="EB Garamond"/>
                <a:cs typeface="EB Garamond"/>
                <a:sym typeface="EB Garamond"/>
              </a:rPr>
              <a:t>Vital component of the full continuum of Behavioral Integration</a:t>
            </a:r>
            <a:endParaRPr sz="1600">
              <a:solidFill>
                <a:srgbClr val="40404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404040"/>
                </a:solidFill>
                <a:latin typeface="EB Garamond"/>
                <a:ea typeface="EB Garamond"/>
                <a:cs typeface="EB Garamond"/>
                <a:sym typeface="EB Garamond"/>
              </a:rPr>
              <a:t>Role is self-sustaining based on productivity expectation so no additional resources are needed for sustainability</a:t>
            </a:r>
            <a:endParaRPr sz="1800">
              <a:solidFill>
                <a:srgbClr val="404040"/>
              </a:solidFill>
              <a:latin typeface="EB Garamond"/>
              <a:ea typeface="EB Garamond"/>
              <a:cs typeface="EB Garamond"/>
              <a:sym typeface="EB Garamond"/>
            </a:endParaRPr>
          </a:p>
          <a:p>
            <a:pPr indent="0" lvl="0" marL="0" rtl="0" algn="l">
              <a:spcBef>
                <a:spcPts val="48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e478a09e07_0_3"/>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Psych Consult </a:t>
            </a:r>
            <a:r>
              <a:rPr lang="en-US">
                <a:latin typeface="EB Garamond"/>
                <a:ea typeface="EB Garamond"/>
                <a:cs typeface="EB Garamond"/>
                <a:sym typeface="EB Garamond"/>
              </a:rPr>
              <a:t>Liaison</a:t>
            </a:r>
            <a:r>
              <a:rPr lang="en-US">
                <a:latin typeface="EB Garamond"/>
                <a:ea typeface="EB Garamond"/>
                <a:cs typeface="EB Garamond"/>
                <a:sym typeface="EB Garamond"/>
              </a:rPr>
              <a:t> </a:t>
            </a:r>
            <a:endParaRPr>
              <a:latin typeface="EB Garamond"/>
              <a:ea typeface="EB Garamond"/>
              <a:cs typeface="EB Garamond"/>
              <a:sym typeface="EB Garamond"/>
            </a:endParaRPr>
          </a:p>
        </p:txBody>
      </p:sp>
      <p:sp>
        <p:nvSpPr>
          <p:cNvPr id="225" name="Google Shape;225;ge478a09e07_0_3"/>
          <p:cNvSpPr txBox="1"/>
          <p:nvPr>
            <p:ph idx="1" type="body"/>
          </p:nvPr>
        </p:nvSpPr>
        <p:spPr>
          <a:xfrm>
            <a:off x="475875" y="1288525"/>
            <a:ext cx="8018700" cy="4506600"/>
          </a:xfrm>
          <a:prstGeom prst="rect">
            <a:avLst/>
          </a:prstGeom>
        </p:spPr>
        <p:txBody>
          <a:bodyPr anchorCtr="0" anchor="t" bIns="45700" lIns="91425" spcFirstLastPara="1" rIns="91425" wrap="square" tIns="45700">
            <a:normAutofit/>
          </a:bodyPr>
          <a:lstStyle/>
          <a:p>
            <a:pPr indent="-342900" lvl="0" marL="457200" rtl="0" algn="l">
              <a:lnSpc>
                <a:spcPct val="115000"/>
              </a:lnSpc>
              <a:spcBef>
                <a:spcPts val="100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Partnership </a:t>
            </a:r>
            <a:r>
              <a:rPr lang="en-US" sz="1800">
                <a:solidFill>
                  <a:srgbClr val="000000"/>
                </a:solidFill>
                <a:latin typeface="EB Garamond"/>
                <a:ea typeface="EB Garamond"/>
                <a:cs typeface="EB Garamond"/>
                <a:sym typeface="EB Garamond"/>
              </a:rPr>
              <a:t>among Behavioral Health Clinicians and Primary Care Providers for ongoing collaboration </a:t>
            </a:r>
            <a:endParaRPr sz="1800">
              <a:solidFill>
                <a:srgbClr val="00000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Vital to ensure safe, effective and consistent patient care</a:t>
            </a:r>
            <a:endParaRPr sz="1800">
              <a:solidFill>
                <a:srgbClr val="000000"/>
              </a:solidFill>
              <a:latin typeface="EB Garamond"/>
              <a:ea typeface="EB Garamond"/>
              <a:cs typeface="EB Garamond"/>
              <a:sym typeface="EB Garamond"/>
            </a:endParaRPr>
          </a:p>
          <a:p>
            <a:pPr indent="-342900" lvl="0" marL="457200" rtl="0" algn="l">
              <a:lnSpc>
                <a:spcPct val="11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Provides opportunities to build relationships and enhance provider comfort / experience in treating  Mental Health conditions </a:t>
            </a:r>
            <a:endParaRPr sz="1800">
              <a:solidFill>
                <a:srgbClr val="000000"/>
              </a:solidFill>
              <a:latin typeface="EB Garamond"/>
              <a:ea typeface="EB Garamond"/>
              <a:cs typeface="EB Garamond"/>
              <a:sym typeface="EB Garamond"/>
            </a:endParaRPr>
          </a:p>
          <a:p>
            <a:pPr indent="0" lvl="0" marL="0" rtl="0" algn="l">
              <a:spcBef>
                <a:spcPts val="480"/>
              </a:spcBef>
              <a:spcAft>
                <a:spcPts val="0"/>
              </a:spcAft>
              <a:buNone/>
            </a:pPr>
            <a:r>
              <a:t/>
            </a:r>
            <a:endParaRPr sz="1800">
              <a:solidFill>
                <a:srgbClr val="000000"/>
              </a:solidFill>
              <a:latin typeface="EB Garamond"/>
              <a:ea typeface="EB Garamond"/>
              <a:cs typeface="EB Garamond"/>
              <a:sym typeface="EB Garamond"/>
            </a:endParaRPr>
          </a:p>
        </p:txBody>
      </p:sp>
      <p:pic>
        <p:nvPicPr>
          <p:cNvPr id="226" name="Google Shape;226;ge478a09e07_0_3"/>
          <p:cNvPicPr preferRelativeResize="0"/>
          <p:nvPr/>
        </p:nvPicPr>
        <p:blipFill>
          <a:blip r:embed="rId3">
            <a:alphaModFix/>
          </a:blip>
          <a:stretch>
            <a:fillRect/>
          </a:stretch>
        </p:blipFill>
        <p:spPr>
          <a:xfrm>
            <a:off x="2335634" y="3036196"/>
            <a:ext cx="4472725" cy="3493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e551c306c2_0_79"/>
          <p:cNvSpPr txBox="1"/>
          <p:nvPr>
            <p:ph type="title"/>
          </p:nvPr>
        </p:nvSpPr>
        <p:spPr>
          <a:xfrm>
            <a:off x="1632850" y="178750"/>
            <a:ext cx="7473900" cy="81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300">
                <a:latin typeface="EB Garamond"/>
                <a:ea typeface="EB Garamond"/>
                <a:cs typeface="EB Garamond"/>
                <a:sym typeface="EB Garamond"/>
              </a:rPr>
              <a:t>Right Size Resources Based Upon Needs</a:t>
            </a:r>
            <a:endParaRPr sz="3300">
              <a:latin typeface="EB Garamond"/>
              <a:ea typeface="EB Garamond"/>
              <a:cs typeface="EB Garamond"/>
              <a:sym typeface="EB Garamond"/>
            </a:endParaRPr>
          </a:p>
        </p:txBody>
      </p:sp>
      <p:sp>
        <p:nvSpPr>
          <p:cNvPr id="233" name="Google Shape;233;ge551c306c2_0_79"/>
          <p:cNvSpPr txBox="1"/>
          <p:nvPr>
            <p:ph idx="1" type="body"/>
          </p:nvPr>
        </p:nvSpPr>
        <p:spPr>
          <a:xfrm>
            <a:off x="642250" y="1240975"/>
            <a:ext cx="8136300" cy="5234400"/>
          </a:xfrm>
          <a:prstGeom prst="rect">
            <a:avLst/>
          </a:prstGeom>
        </p:spPr>
        <p:txBody>
          <a:bodyPr anchorCtr="0" anchor="t" bIns="0" lIns="91425" spcFirstLastPara="1" rIns="91425" wrap="square" tIns="0">
            <a:noAutofit/>
          </a:bodyPr>
          <a:lstStyle/>
          <a:p>
            <a:pPr indent="0" lvl="0" marL="457200" rtl="0" algn="l">
              <a:lnSpc>
                <a:spcPct val="100000"/>
              </a:lnSpc>
              <a:spcBef>
                <a:spcPts val="1000"/>
              </a:spcBef>
              <a:spcAft>
                <a:spcPts val="0"/>
              </a:spcAft>
              <a:buNone/>
            </a:pPr>
            <a:r>
              <a:rPr lang="en-US" sz="1600">
                <a:solidFill>
                  <a:srgbClr val="404040"/>
                </a:solidFill>
                <a:latin typeface="EB Garamond"/>
                <a:ea typeface="EB Garamond"/>
                <a:cs typeface="EB Garamond"/>
                <a:sym typeface="EB Garamond"/>
              </a:rPr>
              <a:t>Super Clinics – Clinics with annual visits greater than 30,000</a:t>
            </a:r>
            <a:endParaRPr sz="1600">
              <a:solidFill>
                <a:srgbClr val="404040"/>
              </a:solidFill>
              <a:latin typeface="EB Garamond"/>
              <a:ea typeface="EB Garamond"/>
              <a:cs typeface="EB Garamond"/>
              <a:sym typeface="EB Garamond"/>
            </a:endParaRPr>
          </a:p>
          <a:p>
            <a:pPr indent="-317500" lvl="3" marL="1828800" rtl="0" algn="l">
              <a:lnSpc>
                <a:spcPct val="100000"/>
              </a:lnSpc>
              <a:spcBef>
                <a:spcPts val="100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Full Time BHS housed within the Clinic (M-F)</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3 hours of Psychiatric Provider Support per week</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Full Time Co-located Therapist </a:t>
            </a:r>
            <a:endParaRPr sz="1400">
              <a:solidFill>
                <a:srgbClr val="404040"/>
              </a:solidFill>
              <a:latin typeface="EB Garamond"/>
              <a:ea typeface="EB Garamond"/>
              <a:cs typeface="EB Garamond"/>
              <a:sym typeface="EB Garamond"/>
            </a:endParaRPr>
          </a:p>
          <a:p>
            <a:pPr indent="0" lvl="0" marL="1371600" rtl="0" algn="l">
              <a:lnSpc>
                <a:spcPct val="100000"/>
              </a:lnSpc>
              <a:spcBef>
                <a:spcPts val="1000"/>
              </a:spcBef>
              <a:spcAft>
                <a:spcPts val="0"/>
              </a:spcAft>
              <a:buNone/>
            </a:pPr>
            <a:r>
              <a:t/>
            </a:r>
            <a:endParaRPr sz="100">
              <a:solidFill>
                <a:srgbClr val="404040"/>
              </a:solidFill>
              <a:latin typeface="EB Garamond"/>
              <a:ea typeface="EB Garamond"/>
              <a:cs typeface="EB Garamond"/>
              <a:sym typeface="EB Garamond"/>
            </a:endParaRPr>
          </a:p>
          <a:p>
            <a:pPr indent="0" lvl="0" marL="457200" rtl="0" algn="l">
              <a:lnSpc>
                <a:spcPct val="100000"/>
              </a:lnSpc>
              <a:spcBef>
                <a:spcPts val="1000"/>
              </a:spcBef>
              <a:spcAft>
                <a:spcPts val="0"/>
              </a:spcAft>
              <a:buNone/>
            </a:pPr>
            <a:r>
              <a:rPr lang="en-US" sz="1600">
                <a:solidFill>
                  <a:srgbClr val="404040"/>
                </a:solidFill>
                <a:latin typeface="EB Garamond"/>
                <a:ea typeface="EB Garamond"/>
                <a:cs typeface="EB Garamond"/>
                <a:sym typeface="EB Garamond"/>
              </a:rPr>
              <a:t>High Volume Clinics – Clinics with annual visits greater than 20,000 or identified as high need behavioral health populations</a:t>
            </a:r>
            <a:endParaRPr sz="1600">
              <a:solidFill>
                <a:srgbClr val="404040"/>
              </a:solidFill>
              <a:latin typeface="EB Garamond"/>
              <a:ea typeface="EB Garamond"/>
              <a:cs typeface="EB Garamond"/>
              <a:sym typeface="EB Garamond"/>
            </a:endParaRPr>
          </a:p>
          <a:p>
            <a:pPr indent="-330200" lvl="3" marL="1828800" rtl="0" algn="l">
              <a:lnSpc>
                <a:spcPct val="100000"/>
              </a:lnSpc>
              <a:spcBef>
                <a:spcPts val="1000"/>
              </a:spcBef>
              <a:spcAft>
                <a:spcPts val="0"/>
              </a:spcAft>
              <a:buClr>
                <a:srgbClr val="000000"/>
              </a:buClr>
              <a:buSzPts val="1600"/>
              <a:buFont typeface="EB Garamond"/>
              <a:buChar char="●"/>
            </a:pPr>
            <a:r>
              <a:rPr lang="en-US" sz="1400">
                <a:solidFill>
                  <a:srgbClr val="404040"/>
                </a:solidFill>
                <a:latin typeface="EB Garamond"/>
                <a:ea typeface="EB Garamond"/>
                <a:cs typeface="EB Garamond"/>
                <a:sym typeface="EB Garamond"/>
              </a:rPr>
              <a:t>Full Time BHS housed within the Clinic (M-F)</a:t>
            </a:r>
            <a:endParaRPr sz="1400">
              <a:solidFill>
                <a:srgbClr val="404040"/>
              </a:solidFill>
              <a:latin typeface="EB Garamond"/>
              <a:ea typeface="EB Garamond"/>
              <a:cs typeface="EB Garamond"/>
              <a:sym typeface="EB Garamond"/>
            </a:endParaRPr>
          </a:p>
          <a:p>
            <a:pPr indent="-330200" lvl="3" marL="1828800" rtl="0" algn="l">
              <a:lnSpc>
                <a:spcPct val="100000"/>
              </a:lnSpc>
              <a:spcBef>
                <a:spcPts val="0"/>
              </a:spcBef>
              <a:spcAft>
                <a:spcPts val="0"/>
              </a:spcAft>
              <a:buClr>
                <a:srgbClr val="000000"/>
              </a:buClr>
              <a:buSzPts val="1600"/>
              <a:buFont typeface="EB Garamond"/>
              <a:buChar char="●"/>
            </a:pPr>
            <a:r>
              <a:rPr lang="en-US" sz="1400">
                <a:solidFill>
                  <a:srgbClr val="404040"/>
                </a:solidFill>
                <a:latin typeface="EB Garamond"/>
                <a:ea typeface="EB Garamond"/>
                <a:cs typeface="EB Garamond"/>
                <a:sym typeface="EB Garamond"/>
              </a:rPr>
              <a:t>2 hours of Psychiatric Provider Support per week </a:t>
            </a:r>
            <a:endParaRPr sz="1400">
              <a:solidFill>
                <a:srgbClr val="404040"/>
              </a:solidFill>
              <a:latin typeface="EB Garamond"/>
              <a:ea typeface="EB Garamond"/>
              <a:cs typeface="EB Garamond"/>
              <a:sym typeface="EB Garamond"/>
            </a:endParaRPr>
          </a:p>
          <a:p>
            <a:pPr indent="0" lvl="0" marL="1371600" rtl="0" algn="l">
              <a:lnSpc>
                <a:spcPct val="100000"/>
              </a:lnSpc>
              <a:spcBef>
                <a:spcPts val="1000"/>
              </a:spcBef>
              <a:spcAft>
                <a:spcPts val="0"/>
              </a:spcAft>
              <a:buNone/>
            </a:pPr>
            <a:r>
              <a:t/>
            </a:r>
            <a:endParaRPr sz="100">
              <a:solidFill>
                <a:srgbClr val="404040"/>
              </a:solidFill>
              <a:latin typeface="EB Garamond"/>
              <a:ea typeface="EB Garamond"/>
              <a:cs typeface="EB Garamond"/>
              <a:sym typeface="EB Garamond"/>
            </a:endParaRPr>
          </a:p>
          <a:p>
            <a:pPr indent="0" lvl="0" marL="457200" rtl="0" algn="l">
              <a:lnSpc>
                <a:spcPct val="100000"/>
              </a:lnSpc>
              <a:spcBef>
                <a:spcPts val="1000"/>
              </a:spcBef>
              <a:spcAft>
                <a:spcPts val="0"/>
              </a:spcAft>
              <a:buNone/>
            </a:pPr>
            <a:r>
              <a:rPr lang="en-US" sz="1600">
                <a:solidFill>
                  <a:srgbClr val="404040"/>
                </a:solidFill>
                <a:latin typeface="EB Garamond"/>
                <a:ea typeface="EB Garamond"/>
                <a:cs typeface="EB Garamond"/>
                <a:sym typeface="EB Garamond"/>
              </a:rPr>
              <a:t>Metro Clinics – Clinics located within the immediate Omaha/Council Bluffs metropolitan area</a:t>
            </a:r>
            <a:endParaRPr sz="1600">
              <a:solidFill>
                <a:srgbClr val="404040"/>
              </a:solidFill>
              <a:latin typeface="EB Garamond"/>
              <a:ea typeface="EB Garamond"/>
              <a:cs typeface="EB Garamond"/>
              <a:sym typeface="EB Garamond"/>
            </a:endParaRPr>
          </a:p>
          <a:p>
            <a:pPr indent="-317500" lvl="3" marL="1828800" rtl="0" algn="l">
              <a:lnSpc>
                <a:spcPct val="100000"/>
              </a:lnSpc>
              <a:spcBef>
                <a:spcPts val="100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BHS Support via Telehealth/e-consultation (M-F)</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Co-located Therapist support 1 day per week on-site – </a:t>
            </a:r>
            <a:r>
              <a:rPr i="1" lang="en-US" sz="1400">
                <a:solidFill>
                  <a:srgbClr val="404040"/>
                </a:solidFill>
                <a:latin typeface="EB Garamond"/>
                <a:ea typeface="EB Garamond"/>
                <a:cs typeface="EB Garamond"/>
                <a:sym typeface="EB Garamond"/>
              </a:rPr>
              <a:t>if needed</a:t>
            </a:r>
            <a:endParaRPr i="1"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Up to 2 hours of Psychiatric Provider Support per week as needed </a:t>
            </a:r>
            <a:endParaRPr sz="1400">
              <a:solidFill>
                <a:srgbClr val="404040"/>
              </a:solidFill>
              <a:latin typeface="EB Garamond"/>
              <a:ea typeface="EB Garamond"/>
              <a:cs typeface="EB Garamond"/>
              <a:sym typeface="EB Garamond"/>
            </a:endParaRPr>
          </a:p>
          <a:p>
            <a:pPr indent="0" lvl="0" marL="914400" rtl="0" algn="l">
              <a:lnSpc>
                <a:spcPct val="100000"/>
              </a:lnSpc>
              <a:spcBef>
                <a:spcPts val="1000"/>
              </a:spcBef>
              <a:spcAft>
                <a:spcPts val="0"/>
              </a:spcAft>
              <a:buNone/>
            </a:pPr>
            <a:r>
              <a:t/>
            </a:r>
            <a:endParaRPr sz="100">
              <a:solidFill>
                <a:srgbClr val="404040"/>
              </a:solidFill>
              <a:latin typeface="EB Garamond"/>
              <a:ea typeface="EB Garamond"/>
              <a:cs typeface="EB Garamond"/>
              <a:sym typeface="EB Garamond"/>
            </a:endParaRPr>
          </a:p>
          <a:p>
            <a:pPr indent="0" lvl="0" marL="457200" rtl="0" algn="l">
              <a:lnSpc>
                <a:spcPct val="100000"/>
              </a:lnSpc>
              <a:spcBef>
                <a:spcPts val="1000"/>
              </a:spcBef>
              <a:spcAft>
                <a:spcPts val="0"/>
              </a:spcAft>
              <a:buNone/>
            </a:pPr>
            <a:r>
              <a:rPr lang="en-US" sz="1600">
                <a:solidFill>
                  <a:srgbClr val="404040"/>
                </a:solidFill>
                <a:latin typeface="EB Garamond"/>
                <a:ea typeface="EB Garamond"/>
                <a:cs typeface="EB Garamond"/>
                <a:sym typeface="EB Garamond"/>
              </a:rPr>
              <a:t>Rural Clinics – Clinics located beyond the Omaha/Council Bluffs metropolitan area</a:t>
            </a:r>
            <a:endParaRPr sz="1600">
              <a:solidFill>
                <a:srgbClr val="404040"/>
              </a:solidFill>
              <a:latin typeface="EB Garamond"/>
              <a:ea typeface="EB Garamond"/>
              <a:cs typeface="EB Garamond"/>
              <a:sym typeface="EB Garamond"/>
            </a:endParaRPr>
          </a:p>
          <a:p>
            <a:pPr indent="-317500" lvl="3" marL="1828800" rtl="0" algn="l">
              <a:lnSpc>
                <a:spcPct val="100000"/>
              </a:lnSpc>
              <a:spcBef>
                <a:spcPts val="100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On-call BHS Support via Telehealth/e-consultation (M-F)</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Therapist support via Telehealth</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Integrated Psychiatric Provider Support via Telehealth</a:t>
            </a:r>
            <a:endParaRPr sz="1400">
              <a:solidFill>
                <a:srgbClr val="404040"/>
              </a:solidFill>
              <a:latin typeface="EB Garamond"/>
              <a:ea typeface="EB Garamond"/>
              <a:cs typeface="EB Garamond"/>
              <a:sym typeface="EB Garamond"/>
            </a:endParaRPr>
          </a:p>
          <a:p>
            <a:pPr indent="-317500" lvl="3" marL="1828800" rtl="0" algn="l">
              <a:lnSpc>
                <a:spcPct val="100000"/>
              </a:lnSpc>
              <a:spcBef>
                <a:spcPts val="0"/>
              </a:spcBef>
              <a:spcAft>
                <a:spcPts val="0"/>
              </a:spcAft>
              <a:buClr>
                <a:srgbClr val="404040"/>
              </a:buClr>
              <a:buSzPts val="1400"/>
              <a:buFont typeface="EB Garamond"/>
              <a:buChar char="●"/>
            </a:pPr>
            <a:r>
              <a:rPr lang="en-US" sz="1400">
                <a:solidFill>
                  <a:srgbClr val="404040"/>
                </a:solidFill>
                <a:latin typeface="EB Garamond"/>
                <a:ea typeface="EB Garamond"/>
                <a:cs typeface="EB Garamond"/>
                <a:sym typeface="EB Garamond"/>
              </a:rPr>
              <a:t>Up to 1 hour of Psychiatric Provider Support per week as needed </a:t>
            </a:r>
            <a:endParaRPr sz="1400">
              <a:solidFill>
                <a:srgbClr val="404040"/>
              </a:solidFill>
              <a:latin typeface="EB Garamond"/>
              <a:ea typeface="EB Garamond"/>
              <a:cs typeface="EB Garamond"/>
              <a:sym typeface="EB Garamond"/>
            </a:endParaRPr>
          </a:p>
          <a:p>
            <a:pPr indent="0" lvl="0" marL="457200" rtl="0" algn="l">
              <a:lnSpc>
                <a:spcPct val="115000"/>
              </a:lnSpc>
              <a:spcBef>
                <a:spcPts val="1000"/>
              </a:spcBef>
              <a:spcAft>
                <a:spcPts val="0"/>
              </a:spcAft>
              <a:buNone/>
            </a:pPr>
            <a:r>
              <a:t/>
            </a:r>
            <a:endParaRPr sz="1600">
              <a:solidFill>
                <a:srgbClr val="000000"/>
              </a:solidFill>
              <a:latin typeface="EB Garamond"/>
              <a:ea typeface="EB Garamond"/>
              <a:cs typeface="EB Garamond"/>
              <a:sym typeface="EB Garamond"/>
            </a:endParaRPr>
          </a:p>
        </p:txBody>
      </p:sp>
      <p:pic>
        <p:nvPicPr>
          <p:cNvPr id="234" name="Google Shape;234;ge551c306c2_0_79"/>
          <p:cNvPicPr preferRelativeResize="0"/>
          <p:nvPr/>
        </p:nvPicPr>
        <p:blipFill>
          <a:blip r:embed="rId3">
            <a:alphaModFix/>
          </a:blip>
          <a:stretch>
            <a:fillRect/>
          </a:stretch>
        </p:blipFill>
        <p:spPr>
          <a:xfrm>
            <a:off x="6732650" y="1317175"/>
            <a:ext cx="1902650" cy="1053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e551c306c2_0_120"/>
          <p:cNvSpPr txBox="1"/>
          <p:nvPr>
            <p:ph type="title"/>
          </p:nvPr>
        </p:nvSpPr>
        <p:spPr>
          <a:xfrm>
            <a:off x="1615750" y="178750"/>
            <a:ext cx="7548600" cy="815700"/>
          </a:xfrm>
          <a:prstGeom prst="rect">
            <a:avLst/>
          </a:prstGeom>
        </p:spPr>
        <p:txBody>
          <a:bodyPr anchorCtr="0" anchor="ctr" bIns="45700" lIns="91425" spcFirstLastPara="1" rIns="91425" wrap="square" tIns="45700">
            <a:noAutofit/>
          </a:bodyPr>
          <a:lstStyle/>
          <a:p>
            <a:pPr indent="0" lvl="0" marL="0" rtl="0" algn="l">
              <a:lnSpc>
                <a:spcPct val="110000"/>
              </a:lnSpc>
              <a:spcBef>
                <a:spcPts val="0"/>
              </a:spcBef>
              <a:spcAft>
                <a:spcPts val="0"/>
              </a:spcAft>
              <a:buNone/>
            </a:pPr>
            <a:r>
              <a:rPr lang="en-US" sz="2600">
                <a:latin typeface="EB Garamond"/>
                <a:ea typeface="EB Garamond"/>
                <a:cs typeface="EB Garamond"/>
                <a:sym typeface="EB Garamond"/>
              </a:rPr>
              <a:t>Integrated CHI Health Primary Care Locations July 2021</a:t>
            </a:r>
            <a:endParaRPr sz="2600">
              <a:latin typeface="EB Garamond"/>
              <a:ea typeface="EB Garamond"/>
              <a:cs typeface="EB Garamond"/>
              <a:sym typeface="EB Garamond"/>
            </a:endParaRPr>
          </a:p>
        </p:txBody>
      </p:sp>
      <p:sp>
        <p:nvSpPr>
          <p:cNvPr id="241" name="Google Shape;241;ge551c306c2_0_120"/>
          <p:cNvSpPr txBox="1"/>
          <p:nvPr>
            <p:ph idx="1" type="body"/>
          </p:nvPr>
        </p:nvSpPr>
        <p:spPr>
          <a:xfrm>
            <a:off x="-270600" y="994450"/>
            <a:ext cx="5206500" cy="2977800"/>
          </a:xfrm>
          <a:prstGeom prst="rect">
            <a:avLst/>
          </a:prstGeom>
        </p:spPr>
        <p:txBody>
          <a:bodyPr anchorCtr="0" anchor="t" bIns="45700" lIns="91425" spcFirstLastPara="1" rIns="91425" wrap="square" tIns="45700">
            <a:noAutofit/>
          </a:bodyPr>
          <a:lstStyle/>
          <a:p>
            <a:pPr indent="0" lvl="0" marL="457200" rtl="0" algn="l">
              <a:lnSpc>
                <a:spcPct val="110000"/>
              </a:lnSpc>
              <a:spcBef>
                <a:spcPts val="0"/>
              </a:spcBef>
              <a:spcAft>
                <a:spcPts val="0"/>
              </a:spcAft>
              <a:buNone/>
            </a:pPr>
            <a:r>
              <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W Maple PCP – Omaha,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W Broadway PCP – Council Bluffs, IA</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Immanuel PCP – Omaha,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Midlands PCP – Papillion,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Bellevue PCP – Bellevue,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LaVista PCP – LaVista,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42</a:t>
            </a:r>
            <a:r>
              <a:rPr baseline="30000" lang="en-US" sz="1900">
                <a:solidFill>
                  <a:srgbClr val="000000"/>
                </a:solidFill>
                <a:latin typeface="EB Garamond"/>
                <a:ea typeface="EB Garamond"/>
                <a:cs typeface="EB Garamond"/>
                <a:sym typeface="EB Garamond"/>
              </a:rPr>
              <a:t>nd</a:t>
            </a:r>
            <a:r>
              <a:rPr lang="en-US" sz="1900">
                <a:solidFill>
                  <a:srgbClr val="000000"/>
                </a:solidFill>
                <a:latin typeface="EB Garamond"/>
                <a:ea typeface="EB Garamond"/>
                <a:cs typeface="EB Garamond"/>
                <a:sym typeface="EB Garamond"/>
              </a:rPr>
              <a:t> and L Street PCP – Omaha, NE</a:t>
            </a:r>
            <a:endParaRPr sz="19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1900">
              <a:solidFill>
                <a:srgbClr val="000000"/>
              </a:solidFill>
              <a:latin typeface="EB Garamond"/>
              <a:ea typeface="EB Garamond"/>
              <a:cs typeface="EB Garamond"/>
              <a:sym typeface="EB Garamond"/>
            </a:endParaRPr>
          </a:p>
        </p:txBody>
      </p:sp>
      <p:pic>
        <p:nvPicPr>
          <p:cNvPr id="242" name="Google Shape;242;ge551c306c2_0_120"/>
          <p:cNvPicPr preferRelativeResize="0"/>
          <p:nvPr/>
        </p:nvPicPr>
        <p:blipFill>
          <a:blip r:embed="rId3">
            <a:alphaModFix/>
          </a:blip>
          <a:stretch>
            <a:fillRect/>
          </a:stretch>
        </p:blipFill>
        <p:spPr>
          <a:xfrm>
            <a:off x="2526950" y="3972250"/>
            <a:ext cx="4393308" cy="2527600"/>
          </a:xfrm>
          <a:prstGeom prst="rect">
            <a:avLst/>
          </a:prstGeom>
          <a:noFill/>
          <a:ln>
            <a:noFill/>
          </a:ln>
        </p:spPr>
      </p:pic>
      <p:sp>
        <p:nvSpPr>
          <p:cNvPr id="243" name="Google Shape;243;ge551c306c2_0_120"/>
          <p:cNvSpPr txBox="1"/>
          <p:nvPr>
            <p:ph idx="1" type="body"/>
          </p:nvPr>
        </p:nvSpPr>
        <p:spPr>
          <a:xfrm>
            <a:off x="3965500" y="1081675"/>
            <a:ext cx="5047800" cy="2594700"/>
          </a:xfrm>
          <a:prstGeom prst="rect">
            <a:avLst/>
          </a:prstGeom>
        </p:spPr>
        <p:txBody>
          <a:bodyPr anchorCtr="0" anchor="t" bIns="45700" lIns="91425" spcFirstLastPara="1" rIns="91425" wrap="square" tIns="45700">
            <a:noAutofit/>
          </a:bodyPr>
          <a:lstStyle/>
          <a:p>
            <a:pPr indent="0" lvl="0" marL="457200" rtl="0" algn="l">
              <a:lnSpc>
                <a:spcPct val="110000"/>
              </a:lnSpc>
              <a:spcBef>
                <a:spcPts val="0"/>
              </a:spcBef>
              <a:spcAft>
                <a:spcPts val="0"/>
              </a:spcAft>
              <a:buNone/>
            </a:pPr>
            <a:r>
              <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University Campus PCP – Omaha,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Valley View PCP – Council Bluffs, IA</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Florence Clinic PCP – Omaha,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Southwest PCP – Lincoln, NE</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Grand Island PCP - Grand Island, NE </a:t>
            </a:r>
            <a:endParaRPr sz="1900">
              <a:solidFill>
                <a:srgbClr val="000000"/>
              </a:solidFill>
              <a:latin typeface="EB Garamond"/>
              <a:ea typeface="EB Garamond"/>
              <a:cs typeface="EB Garamond"/>
              <a:sym typeface="EB Garamond"/>
            </a:endParaRPr>
          </a:p>
          <a:p>
            <a:pPr indent="-349250" lvl="1" marL="914400" rtl="0" algn="l">
              <a:lnSpc>
                <a:spcPct val="110000"/>
              </a:lnSpc>
              <a:spcBef>
                <a:spcPts val="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Kearney PCP - Kearney, NE</a:t>
            </a:r>
            <a:endParaRPr sz="19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1900">
              <a:solidFill>
                <a:srgbClr val="000000"/>
              </a:solidFill>
              <a:latin typeface="EB Garamond"/>
              <a:ea typeface="EB Garamond"/>
              <a:cs typeface="EB Garamond"/>
              <a:sym typeface="EB 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e64e8b64c9_0_66"/>
          <p:cNvSpPr txBox="1"/>
          <p:nvPr>
            <p:ph idx="1" type="body"/>
          </p:nvPr>
        </p:nvSpPr>
        <p:spPr>
          <a:xfrm>
            <a:off x="311613" y="1437797"/>
            <a:ext cx="8229600" cy="4506600"/>
          </a:xfrm>
          <a:prstGeom prst="rect">
            <a:avLst/>
          </a:prstGeom>
        </p:spPr>
        <p:txBody>
          <a:bodyPr anchorCtr="0" anchor="t" bIns="45700" lIns="91425" spcFirstLastPara="1" rIns="91425" wrap="square" tIns="45700">
            <a:normAutofit/>
          </a:bodyPr>
          <a:lstStyle/>
          <a:p>
            <a:pPr indent="0" lvl="0" marL="0" rtl="0" algn="l">
              <a:spcBef>
                <a:spcPts val="480"/>
              </a:spcBef>
              <a:spcAft>
                <a:spcPts val="0"/>
              </a:spcAft>
              <a:buNone/>
            </a:pPr>
            <a:r>
              <a:t/>
            </a:r>
            <a:endParaRPr/>
          </a:p>
        </p:txBody>
      </p:sp>
      <p:pic>
        <p:nvPicPr>
          <p:cNvPr id="250" name="Google Shape;250;ge64e8b64c9_0_66"/>
          <p:cNvPicPr preferRelativeResize="0"/>
          <p:nvPr/>
        </p:nvPicPr>
        <p:blipFill>
          <a:blip r:embed="rId3">
            <a:alphaModFix/>
          </a:blip>
          <a:stretch>
            <a:fillRect/>
          </a:stretch>
        </p:blipFill>
        <p:spPr>
          <a:xfrm>
            <a:off x="0" y="988459"/>
            <a:ext cx="9144000" cy="4881082"/>
          </a:xfrm>
          <a:prstGeom prst="rect">
            <a:avLst/>
          </a:prstGeom>
          <a:noFill/>
          <a:ln>
            <a:noFill/>
          </a:ln>
        </p:spPr>
      </p:pic>
      <p:sp>
        <p:nvSpPr>
          <p:cNvPr id="251" name="Google Shape;251;ge64e8b64c9_0_66"/>
          <p:cNvSpPr txBox="1"/>
          <p:nvPr>
            <p:ph idx="1" type="body"/>
          </p:nvPr>
        </p:nvSpPr>
        <p:spPr>
          <a:xfrm>
            <a:off x="2006075" y="6056375"/>
            <a:ext cx="7023000" cy="448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300">
                <a:solidFill>
                  <a:srgbClr val="000000"/>
                </a:solidFill>
                <a:latin typeface="EB Garamond"/>
                <a:ea typeface="EB Garamond"/>
                <a:cs typeface="EB Garamond"/>
                <a:sym typeface="EB Garamond"/>
              </a:rPr>
              <a:t>Reference: Asarnow, et al, 2015 “Integrated Medical-Behavioral Care Compared with Usual Primary Care”</a:t>
            </a:r>
            <a:endParaRPr sz="1300">
              <a:solidFill>
                <a:srgbClr val="000000"/>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en-US" sz="1300">
                <a:solidFill>
                  <a:srgbClr val="000000"/>
                </a:solidFill>
                <a:latin typeface="EB Garamond"/>
                <a:ea typeface="EB Garamond"/>
                <a:cs typeface="EB Garamond"/>
                <a:sym typeface="EB Garamond"/>
              </a:rPr>
              <a:t>Meta-analysis of 31 studies involving 13,129 participants</a:t>
            </a:r>
            <a:endParaRPr sz="13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sz="2200">
                <a:solidFill>
                  <a:srgbClr val="000000"/>
                </a:solidFill>
                <a:latin typeface="EB Garamond"/>
                <a:ea typeface="EB Garamond"/>
                <a:cs typeface="EB Garamond"/>
                <a:sym typeface="EB Garamond"/>
              </a:rPr>
              <a:t> </a:t>
            </a:r>
            <a:endParaRPr sz="2200">
              <a:solidFill>
                <a:srgbClr val="000000"/>
              </a:solidFill>
              <a:latin typeface="EB Garamond"/>
              <a:ea typeface="EB Garamond"/>
              <a:cs typeface="EB Garamond"/>
              <a:sym typeface="EB Garamond"/>
            </a:endParaRPr>
          </a:p>
        </p:txBody>
      </p:sp>
      <p:sp>
        <p:nvSpPr>
          <p:cNvPr id="252" name="Google Shape;252;ge64e8b64c9_0_66"/>
          <p:cNvSpPr txBox="1"/>
          <p:nvPr>
            <p:ph type="title"/>
          </p:nvPr>
        </p:nvSpPr>
        <p:spPr>
          <a:xfrm>
            <a:off x="1688850" y="178750"/>
            <a:ext cx="73401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Behavioral Collaborative Care Outcomes</a:t>
            </a:r>
            <a:endParaRPr>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e551c306c2_0_85"/>
          <p:cNvSpPr txBox="1"/>
          <p:nvPr>
            <p:ph type="title"/>
          </p:nvPr>
        </p:nvSpPr>
        <p:spPr>
          <a:xfrm>
            <a:off x="1632850" y="178750"/>
            <a:ext cx="7399200" cy="81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200">
                <a:latin typeface="EB Garamond"/>
                <a:ea typeface="EB Garamond"/>
                <a:cs typeface="EB Garamond"/>
                <a:sym typeface="EB Garamond"/>
              </a:rPr>
              <a:t>CHI Health PCP Integrated Clinic Outcomes</a:t>
            </a:r>
            <a:endParaRPr sz="3200">
              <a:latin typeface="EB Garamond"/>
              <a:ea typeface="EB Garamond"/>
              <a:cs typeface="EB Garamond"/>
              <a:sym typeface="EB Garamond"/>
            </a:endParaRPr>
          </a:p>
        </p:txBody>
      </p:sp>
      <p:sp>
        <p:nvSpPr>
          <p:cNvPr id="259" name="Google Shape;259;ge551c306c2_0_85"/>
          <p:cNvSpPr txBox="1"/>
          <p:nvPr>
            <p:ph idx="1" type="body"/>
          </p:nvPr>
        </p:nvSpPr>
        <p:spPr>
          <a:xfrm>
            <a:off x="302275" y="1213725"/>
            <a:ext cx="8640300" cy="4696500"/>
          </a:xfrm>
          <a:prstGeom prst="rect">
            <a:avLst/>
          </a:prstGeom>
        </p:spPr>
        <p:txBody>
          <a:bodyPr anchorCtr="0" anchor="t" bIns="45700" lIns="91425" spcFirstLastPara="1" rIns="91425" wrap="square" tIns="45700">
            <a:normAutofit/>
          </a:bodyPr>
          <a:lstStyle/>
          <a:p>
            <a:pPr indent="-336550" lvl="0" marL="457200" rtl="0" algn="l">
              <a:spcBef>
                <a:spcPts val="48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Timely access to Behavioral Services</a:t>
            </a:r>
            <a:endParaRPr sz="1700">
              <a:solidFill>
                <a:srgbClr val="000000"/>
              </a:solidFill>
              <a:latin typeface="EB Garamond"/>
              <a:ea typeface="EB Garamond"/>
              <a:cs typeface="EB Garamond"/>
              <a:sym typeface="EB Garamond"/>
            </a:endParaRPr>
          </a:p>
          <a:p>
            <a:pPr indent="-323850" lvl="1" marL="914400" rtl="0" algn="l">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First contact within 2 days of initial referral by Integrated Behavioral Staff</a:t>
            </a:r>
            <a:endParaRPr sz="1500">
              <a:solidFill>
                <a:srgbClr val="000000"/>
              </a:solidFill>
              <a:latin typeface="EB Garamond"/>
              <a:ea typeface="EB Garamond"/>
              <a:cs typeface="EB Garamond"/>
              <a:sym typeface="EB Garamond"/>
            </a:endParaRPr>
          </a:p>
          <a:p>
            <a:pPr indent="-323850" lvl="2" marL="1371600" rtl="0" algn="l">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Typically completed realtime via a warm handoff</a:t>
            </a:r>
            <a:endParaRPr sz="1500">
              <a:solidFill>
                <a:srgbClr val="000000"/>
              </a:solidFill>
              <a:latin typeface="EB Garamond"/>
              <a:ea typeface="EB Garamond"/>
              <a:cs typeface="EB Garamond"/>
              <a:sym typeface="EB Garamond"/>
            </a:endParaRPr>
          </a:p>
          <a:p>
            <a:pPr indent="-323850" lvl="1" marL="914400" rtl="0" algn="l">
              <a:lnSpc>
                <a:spcPct val="115000"/>
              </a:lnSpc>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46% of Referrals from PCP to Psych Associates do not follow-up for Treatment</a:t>
            </a:r>
            <a:endParaRPr sz="1500">
              <a:solidFill>
                <a:srgbClr val="000000"/>
              </a:solidFill>
              <a:latin typeface="EB Garamond"/>
              <a:ea typeface="EB Garamond"/>
              <a:cs typeface="EB Garamond"/>
              <a:sym typeface="EB Garamond"/>
            </a:endParaRPr>
          </a:p>
          <a:p>
            <a:pPr indent="-323850" lvl="2" marL="1371600" rtl="0" algn="l">
              <a:lnSpc>
                <a:spcPct val="115000"/>
              </a:lnSpc>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Over 90% of referrals from a Primary Care Provider to a BHS result in a patient consultation</a:t>
            </a:r>
            <a:endParaRPr sz="1500">
              <a:solidFill>
                <a:srgbClr val="000000"/>
              </a:solidFill>
              <a:latin typeface="EB Garamond"/>
              <a:ea typeface="EB Garamond"/>
              <a:cs typeface="EB Garamond"/>
              <a:sym typeface="EB Garamond"/>
            </a:endParaRPr>
          </a:p>
          <a:p>
            <a:pPr indent="0" lvl="0" marL="914400" rtl="0" algn="l">
              <a:lnSpc>
                <a:spcPct val="115000"/>
              </a:lnSpc>
              <a:spcBef>
                <a:spcPts val="0"/>
              </a:spcBef>
              <a:spcAft>
                <a:spcPts val="0"/>
              </a:spcAft>
              <a:buNone/>
            </a:pPr>
            <a:r>
              <a:t/>
            </a:r>
            <a:endParaRPr sz="700">
              <a:solidFill>
                <a:srgbClr val="000000"/>
              </a:solidFill>
              <a:latin typeface="EB Garamond"/>
              <a:ea typeface="EB Garamond"/>
              <a:cs typeface="EB Garamond"/>
              <a:sym typeface="EB Garamond"/>
            </a:endParaRPr>
          </a:p>
          <a:p>
            <a:pPr indent="-336550" lvl="0" marL="4572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Enhanced Coordination of Care</a:t>
            </a:r>
            <a:endParaRPr sz="17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Standardized handoffs between specialties and levels of care</a:t>
            </a:r>
            <a:endParaRPr sz="1700">
              <a:solidFill>
                <a:srgbClr val="000000"/>
              </a:solidFill>
              <a:latin typeface="EB Garamond"/>
              <a:ea typeface="EB Garamond"/>
              <a:cs typeface="EB Garamond"/>
              <a:sym typeface="EB Garamond"/>
            </a:endParaRPr>
          </a:p>
          <a:p>
            <a:pPr indent="0" lvl="0" marL="914400" rtl="0" algn="l">
              <a:lnSpc>
                <a:spcPct val="115000"/>
              </a:lnSpc>
              <a:spcBef>
                <a:spcPts val="0"/>
              </a:spcBef>
              <a:spcAft>
                <a:spcPts val="0"/>
              </a:spcAft>
              <a:buNone/>
            </a:pPr>
            <a:r>
              <a:t/>
            </a:r>
            <a:endParaRPr sz="700">
              <a:solidFill>
                <a:srgbClr val="000000"/>
              </a:solidFill>
              <a:latin typeface="EB Garamond"/>
              <a:ea typeface="EB Garamond"/>
              <a:cs typeface="EB Garamond"/>
              <a:sym typeface="EB Garamond"/>
            </a:endParaRPr>
          </a:p>
          <a:p>
            <a:pPr indent="-336550" lvl="0" marL="4572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Enhanced collaboration between CHI Health Clinics and Behavioral Services</a:t>
            </a:r>
            <a:endParaRPr sz="17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Medical to Behavioral and vice versa</a:t>
            </a:r>
            <a:endParaRPr sz="1700">
              <a:solidFill>
                <a:srgbClr val="000000"/>
              </a:solidFill>
              <a:latin typeface="EB Garamond"/>
              <a:ea typeface="EB Garamond"/>
              <a:cs typeface="EB Garamond"/>
              <a:sym typeface="EB Garamond"/>
            </a:endParaRPr>
          </a:p>
          <a:p>
            <a:pPr indent="-336550" lvl="2" marL="13716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Mutual Consent for Integrated Care</a:t>
            </a:r>
            <a:endParaRPr sz="1700">
              <a:solidFill>
                <a:srgbClr val="000000"/>
              </a:solidFill>
              <a:latin typeface="EB Garamond"/>
              <a:ea typeface="EB Garamond"/>
              <a:cs typeface="EB Garamond"/>
              <a:sym typeface="EB Garamond"/>
            </a:endParaRPr>
          </a:p>
          <a:p>
            <a:pPr indent="0" lvl="0" marL="1371600" rtl="0" algn="l">
              <a:lnSpc>
                <a:spcPct val="115000"/>
              </a:lnSpc>
              <a:spcBef>
                <a:spcPts val="0"/>
              </a:spcBef>
              <a:spcAft>
                <a:spcPts val="0"/>
              </a:spcAft>
              <a:buNone/>
            </a:pPr>
            <a:r>
              <a:t/>
            </a:r>
            <a:endParaRPr sz="700">
              <a:solidFill>
                <a:srgbClr val="000000"/>
              </a:solidFill>
              <a:latin typeface="EB Garamond"/>
              <a:ea typeface="EB Garamond"/>
              <a:cs typeface="EB Garamond"/>
              <a:sym typeface="EB Garamond"/>
            </a:endParaRPr>
          </a:p>
          <a:p>
            <a:pPr indent="-336550" lvl="0" marL="4572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Enhanced Primary Care access and production</a:t>
            </a:r>
            <a:endParaRPr sz="17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1700">
              <a:solidFill>
                <a:srgbClr val="000000"/>
              </a:solidFill>
              <a:latin typeface="EB Garamond"/>
              <a:ea typeface="EB Garamond"/>
              <a:cs typeface="EB Garamond"/>
              <a:sym typeface="EB Garamond"/>
            </a:endParaRPr>
          </a:p>
        </p:txBody>
      </p:sp>
      <p:graphicFrame>
        <p:nvGraphicFramePr>
          <p:cNvPr id="260" name="Google Shape;260;ge551c306c2_0_85"/>
          <p:cNvGraphicFramePr/>
          <p:nvPr/>
        </p:nvGraphicFramePr>
        <p:xfrm>
          <a:off x="302275" y="4727600"/>
          <a:ext cx="3000000" cy="3000000"/>
        </p:xfrm>
        <a:graphic>
          <a:graphicData uri="http://schemas.openxmlformats.org/drawingml/2006/table">
            <a:tbl>
              <a:tblPr>
                <a:noFill/>
                <a:tableStyleId>{E2F53EE8-087F-4385-B896-719A7D14F086}</a:tableStyleId>
              </a:tblPr>
              <a:tblGrid>
                <a:gridCol w="2763050"/>
                <a:gridCol w="1827050"/>
                <a:gridCol w="2232025"/>
                <a:gridCol w="1818025"/>
              </a:tblGrid>
              <a:tr h="650925">
                <a:tc>
                  <a:txBody>
                    <a:bodyPr/>
                    <a:lstStyle/>
                    <a:p>
                      <a:pPr indent="0" lvl="0" marL="0" rtl="0" algn="ctr">
                        <a:lnSpc>
                          <a:spcPct val="115000"/>
                        </a:lnSpc>
                        <a:spcBef>
                          <a:spcPts val="0"/>
                        </a:spcBef>
                        <a:spcAft>
                          <a:spcPts val="0"/>
                        </a:spcAft>
                        <a:buNone/>
                      </a:pPr>
                      <a:r>
                        <a:rPr b="1" lang="en-US" sz="1300">
                          <a:latin typeface="EB Garamond"/>
                          <a:ea typeface="EB Garamond"/>
                          <a:cs typeface="EB Garamond"/>
                          <a:sym typeface="EB Garamond"/>
                        </a:rPr>
                        <a:t>LaVista &amp; West Maple</a:t>
                      </a:r>
                      <a:endParaRPr b="1" sz="1300">
                        <a:latin typeface="EB Garamond"/>
                        <a:ea typeface="EB Garamond"/>
                        <a:cs typeface="EB Garamond"/>
                        <a:sym typeface="EB Garamond"/>
                      </a:endParaRPr>
                    </a:p>
                    <a:p>
                      <a:pPr indent="0" lvl="0" marL="0" rtl="0" algn="ctr">
                        <a:lnSpc>
                          <a:spcPct val="115000"/>
                        </a:lnSpc>
                        <a:spcBef>
                          <a:spcPts val="0"/>
                        </a:spcBef>
                        <a:spcAft>
                          <a:spcPts val="0"/>
                        </a:spcAft>
                        <a:buNone/>
                      </a:pPr>
                      <a:r>
                        <a:rPr b="1" lang="en-US" sz="1300">
                          <a:latin typeface="EB Garamond"/>
                          <a:ea typeface="EB Garamond"/>
                          <a:cs typeface="EB Garamond"/>
                          <a:sym typeface="EB Garamond"/>
                        </a:rPr>
                        <a:t>Entire Clinics</a:t>
                      </a:r>
                      <a:endParaRPr b="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sz="1300">
                          <a:latin typeface="EB Garamond"/>
                          <a:ea typeface="EB Garamond"/>
                          <a:cs typeface="EB Garamond"/>
                          <a:sym typeface="EB Garamond"/>
                        </a:rPr>
                        <a:t>12 Months Prior to BH Integration</a:t>
                      </a:r>
                      <a:endParaRPr b="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sz="1300">
                          <a:latin typeface="EB Garamond"/>
                          <a:ea typeface="EB Garamond"/>
                          <a:cs typeface="EB Garamond"/>
                          <a:sym typeface="EB Garamond"/>
                        </a:rPr>
                        <a:t>12 Months Following BH Integration</a:t>
                      </a:r>
                      <a:endParaRPr b="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sz="1300">
                          <a:latin typeface="EB Garamond"/>
                          <a:ea typeface="EB Garamond"/>
                          <a:cs typeface="EB Garamond"/>
                          <a:sym typeface="EB Garamond"/>
                        </a:rPr>
                        <a:t>% Change</a:t>
                      </a:r>
                      <a:endParaRPr b="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r>
              <a:tr h="650925">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wRVUs per Provider</a:t>
                      </a:r>
                      <a:endParaRPr sz="1300">
                        <a:latin typeface="EB Garamond"/>
                        <a:ea typeface="EB Garamond"/>
                        <a:cs typeface="EB Garamond"/>
                        <a:sym typeface="EB Garamond"/>
                      </a:endParaRPr>
                    </a:p>
                    <a:p>
                      <a:pPr indent="0" lvl="0" marL="0" rtl="0" algn="ctr">
                        <a:lnSpc>
                          <a:spcPct val="115000"/>
                        </a:lnSpc>
                        <a:spcBef>
                          <a:spcPts val="0"/>
                        </a:spcBef>
                        <a:spcAft>
                          <a:spcPts val="0"/>
                        </a:spcAft>
                        <a:buNone/>
                      </a:pPr>
                      <a:r>
                        <a:rPr i="1" lang="en-US" sz="1300">
                          <a:latin typeface="EB Garamond"/>
                          <a:ea typeface="EB Garamond"/>
                          <a:cs typeface="EB Garamond"/>
                          <a:sym typeface="EB Garamond"/>
                        </a:rPr>
                        <a:t>(annualized per 1.0 FTE) – W Maple</a:t>
                      </a:r>
                      <a:endParaRPr i="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8,862</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10,032</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13.20%</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650925">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Visits per Provider</a:t>
                      </a:r>
                      <a:endParaRPr sz="1300">
                        <a:latin typeface="EB Garamond"/>
                        <a:ea typeface="EB Garamond"/>
                        <a:cs typeface="EB Garamond"/>
                        <a:sym typeface="EB Garamond"/>
                      </a:endParaRPr>
                    </a:p>
                    <a:p>
                      <a:pPr indent="0" lvl="0" marL="0" rtl="0" algn="ctr">
                        <a:lnSpc>
                          <a:spcPct val="115000"/>
                        </a:lnSpc>
                        <a:spcBef>
                          <a:spcPts val="0"/>
                        </a:spcBef>
                        <a:spcAft>
                          <a:spcPts val="0"/>
                        </a:spcAft>
                        <a:buNone/>
                      </a:pPr>
                      <a:r>
                        <a:rPr i="1" lang="en-US" sz="1300">
                          <a:latin typeface="EB Garamond"/>
                          <a:ea typeface="EB Garamond"/>
                          <a:cs typeface="EB Garamond"/>
                          <a:sym typeface="EB Garamond"/>
                        </a:rPr>
                        <a:t>(annualized per 1.0 FTE) - LaVista</a:t>
                      </a:r>
                      <a:endParaRPr i="1"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6,237</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7,069</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sz="1300">
                          <a:latin typeface="EB Garamond"/>
                          <a:ea typeface="EB Garamond"/>
                          <a:cs typeface="EB Garamond"/>
                          <a:sym typeface="EB Garamond"/>
                        </a:rPr>
                        <a:t>13.34%</a:t>
                      </a:r>
                      <a:endParaRPr sz="13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e551c306c2_0_24"/>
          <p:cNvSpPr txBox="1"/>
          <p:nvPr>
            <p:ph type="title"/>
          </p:nvPr>
        </p:nvSpPr>
        <p:spPr>
          <a:xfrm>
            <a:off x="1642200" y="178750"/>
            <a:ext cx="7570500" cy="81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2500">
                <a:latin typeface="EB Garamond"/>
                <a:ea typeface="EB Garamond"/>
                <a:cs typeface="EB Garamond"/>
                <a:sym typeface="EB Garamond"/>
              </a:rPr>
              <a:t>CHI Health PCP Integrated Clinic Outcomes Continued...</a:t>
            </a:r>
            <a:endParaRPr sz="2500">
              <a:latin typeface="EB Garamond"/>
              <a:ea typeface="EB Garamond"/>
              <a:cs typeface="EB Garamond"/>
              <a:sym typeface="EB Garamond"/>
            </a:endParaRPr>
          </a:p>
        </p:txBody>
      </p:sp>
      <p:sp>
        <p:nvSpPr>
          <p:cNvPr id="267" name="Google Shape;267;ge551c306c2_0_24"/>
          <p:cNvSpPr txBox="1"/>
          <p:nvPr>
            <p:ph idx="1" type="body"/>
          </p:nvPr>
        </p:nvSpPr>
        <p:spPr>
          <a:xfrm>
            <a:off x="191275" y="3782050"/>
            <a:ext cx="8808000" cy="2422800"/>
          </a:xfrm>
          <a:prstGeom prst="rect">
            <a:avLst/>
          </a:prstGeom>
        </p:spPr>
        <p:txBody>
          <a:bodyPr anchorCtr="0" anchor="t" bIns="45700" lIns="91425" spcFirstLastPara="1" rIns="91425" wrap="square" tIns="45700">
            <a:noAutofit/>
          </a:bodyPr>
          <a:lstStyle/>
          <a:p>
            <a:pPr indent="-338455" lvl="0" marL="457200" rtl="0" algn="l">
              <a:lnSpc>
                <a:spcPct val="95000"/>
              </a:lnSpc>
              <a:spcBef>
                <a:spcPts val="0"/>
              </a:spcBef>
              <a:spcAft>
                <a:spcPts val="0"/>
              </a:spcAft>
              <a:buClr>
                <a:srgbClr val="000000"/>
              </a:buClr>
              <a:buSzPts val="1730"/>
              <a:buFont typeface="EB Garamond"/>
              <a:buChar char="●"/>
            </a:pPr>
            <a:r>
              <a:rPr lang="en-US" sz="1729">
                <a:solidFill>
                  <a:srgbClr val="000000"/>
                </a:solidFill>
                <a:latin typeface="EB Garamond"/>
                <a:ea typeface="EB Garamond"/>
                <a:cs typeface="EB Garamond"/>
                <a:sym typeface="EB Garamond"/>
              </a:rPr>
              <a:t>Clinicians working top-of-scope to support the medical complexity of consumers</a:t>
            </a:r>
            <a:endParaRPr sz="1729">
              <a:solidFill>
                <a:srgbClr val="000000"/>
              </a:solidFill>
              <a:latin typeface="EB Garamond"/>
              <a:ea typeface="EB Garamond"/>
              <a:cs typeface="EB Garamond"/>
              <a:sym typeface="EB Garamond"/>
            </a:endParaRPr>
          </a:p>
          <a:p>
            <a:pPr indent="-325755" lvl="1" marL="914400" rtl="0" algn="l">
              <a:lnSpc>
                <a:spcPct val="95000"/>
              </a:lnSpc>
              <a:spcBef>
                <a:spcPts val="0"/>
              </a:spcBef>
              <a:spcAft>
                <a:spcPts val="0"/>
              </a:spcAft>
              <a:buClr>
                <a:srgbClr val="000000"/>
              </a:buClr>
              <a:buSzPts val="1530"/>
              <a:buFont typeface="EB Garamond"/>
              <a:buChar char="○"/>
            </a:pPr>
            <a:r>
              <a:rPr lang="en-US" sz="1530">
                <a:solidFill>
                  <a:srgbClr val="000000"/>
                </a:solidFill>
                <a:latin typeface="EB Garamond"/>
                <a:ea typeface="EB Garamond"/>
                <a:cs typeface="EB Garamond"/>
                <a:sym typeface="EB Garamond"/>
              </a:rPr>
              <a:t>Ability to improve E/M Billing to accurately capture collaboration and treatment planning</a:t>
            </a:r>
            <a:endParaRPr sz="1530">
              <a:solidFill>
                <a:srgbClr val="000000"/>
              </a:solidFill>
              <a:latin typeface="EB Garamond"/>
              <a:ea typeface="EB Garamond"/>
              <a:cs typeface="EB Garamond"/>
              <a:sym typeface="EB Garamond"/>
            </a:endParaRPr>
          </a:p>
          <a:p>
            <a:pPr indent="0" lvl="0" marL="914400" rtl="0" algn="l">
              <a:lnSpc>
                <a:spcPct val="95000"/>
              </a:lnSpc>
              <a:spcBef>
                <a:spcPts val="0"/>
              </a:spcBef>
              <a:spcAft>
                <a:spcPts val="0"/>
              </a:spcAft>
              <a:buNone/>
            </a:pPr>
            <a:r>
              <a:t/>
            </a:r>
            <a:endParaRPr sz="730">
              <a:solidFill>
                <a:srgbClr val="000000"/>
              </a:solidFill>
              <a:latin typeface="EB Garamond"/>
              <a:ea typeface="EB Garamond"/>
              <a:cs typeface="EB Garamond"/>
              <a:sym typeface="EB Garamond"/>
            </a:endParaRPr>
          </a:p>
          <a:p>
            <a:pPr indent="-338455" lvl="0" marL="457200" rtl="0" algn="l">
              <a:lnSpc>
                <a:spcPct val="95000"/>
              </a:lnSpc>
              <a:spcBef>
                <a:spcPts val="0"/>
              </a:spcBef>
              <a:spcAft>
                <a:spcPts val="0"/>
              </a:spcAft>
              <a:buClr>
                <a:srgbClr val="000000"/>
              </a:buClr>
              <a:buSzPts val="1730"/>
              <a:buFont typeface="EB Garamond"/>
              <a:buChar char="●"/>
            </a:pPr>
            <a:r>
              <a:rPr lang="en-US" sz="1729">
                <a:solidFill>
                  <a:srgbClr val="000000"/>
                </a:solidFill>
                <a:latin typeface="EB Garamond"/>
                <a:ea typeface="EB Garamond"/>
                <a:cs typeface="EB Garamond"/>
                <a:sym typeface="EB Garamond"/>
              </a:rPr>
              <a:t>Utilizing Behavioral Clinicians top of Scope</a:t>
            </a:r>
            <a:endParaRPr sz="1729">
              <a:solidFill>
                <a:srgbClr val="000000"/>
              </a:solidFill>
              <a:latin typeface="EB Garamond"/>
              <a:ea typeface="EB Garamond"/>
              <a:cs typeface="EB Garamond"/>
              <a:sym typeface="EB Garamond"/>
            </a:endParaRPr>
          </a:p>
          <a:p>
            <a:pPr indent="-325755" lvl="1" marL="914400" rtl="0" algn="l">
              <a:lnSpc>
                <a:spcPct val="95000"/>
              </a:lnSpc>
              <a:spcBef>
                <a:spcPts val="0"/>
              </a:spcBef>
              <a:spcAft>
                <a:spcPts val="0"/>
              </a:spcAft>
              <a:buClr>
                <a:srgbClr val="000000"/>
              </a:buClr>
              <a:buSzPts val="1530"/>
              <a:buFont typeface="EB Garamond"/>
              <a:buChar char="○"/>
            </a:pPr>
            <a:r>
              <a:rPr lang="en-US" sz="1530">
                <a:solidFill>
                  <a:srgbClr val="000000"/>
                </a:solidFill>
                <a:latin typeface="EB Garamond"/>
                <a:ea typeface="EB Garamond"/>
                <a:cs typeface="EB Garamond"/>
                <a:sym typeface="EB Garamond"/>
              </a:rPr>
              <a:t>In CY19 203 face-to-face Consults were performed at Integrated locations by 4</a:t>
            </a:r>
            <a:r>
              <a:rPr baseline="30000" lang="en-US" sz="1530">
                <a:solidFill>
                  <a:srgbClr val="000000"/>
                </a:solidFill>
                <a:latin typeface="EB Garamond"/>
                <a:ea typeface="EB Garamond"/>
                <a:cs typeface="EB Garamond"/>
                <a:sym typeface="EB Garamond"/>
              </a:rPr>
              <a:t>th</a:t>
            </a:r>
            <a:r>
              <a:rPr lang="en-US" sz="1530">
                <a:solidFill>
                  <a:srgbClr val="000000"/>
                </a:solidFill>
                <a:latin typeface="EB Garamond"/>
                <a:ea typeface="EB Garamond"/>
                <a:cs typeface="EB Garamond"/>
                <a:sym typeface="EB Garamond"/>
              </a:rPr>
              <a:t> Year </a:t>
            </a:r>
            <a:r>
              <a:rPr lang="en-US" sz="1530">
                <a:solidFill>
                  <a:srgbClr val="000000"/>
                </a:solidFill>
                <a:latin typeface="EB Garamond"/>
                <a:ea typeface="EB Garamond"/>
                <a:cs typeface="EB Garamond"/>
                <a:sym typeface="EB Garamond"/>
              </a:rPr>
              <a:t>Psychiatry</a:t>
            </a:r>
            <a:r>
              <a:rPr lang="en-US" sz="1530">
                <a:solidFill>
                  <a:srgbClr val="000000"/>
                </a:solidFill>
                <a:latin typeface="EB Garamond"/>
                <a:ea typeface="EB Garamond"/>
                <a:cs typeface="EB Garamond"/>
                <a:sym typeface="EB Garamond"/>
              </a:rPr>
              <a:t> Residents. </a:t>
            </a:r>
            <a:endParaRPr sz="1530">
              <a:solidFill>
                <a:srgbClr val="000000"/>
              </a:solidFill>
              <a:latin typeface="EB Garamond"/>
              <a:ea typeface="EB Garamond"/>
              <a:cs typeface="EB Garamond"/>
              <a:sym typeface="EB Garamond"/>
            </a:endParaRPr>
          </a:p>
          <a:p>
            <a:pPr indent="-325755" lvl="2" marL="1371600" rtl="0" algn="l">
              <a:lnSpc>
                <a:spcPct val="95000"/>
              </a:lnSpc>
              <a:spcBef>
                <a:spcPts val="0"/>
              </a:spcBef>
              <a:spcAft>
                <a:spcPts val="0"/>
              </a:spcAft>
              <a:buClr>
                <a:srgbClr val="000000"/>
              </a:buClr>
              <a:buSzPts val="1530"/>
              <a:buFont typeface="EB Garamond"/>
              <a:buChar char="■"/>
            </a:pPr>
            <a:r>
              <a:rPr lang="en-US" sz="1530">
                <a:solidFill>
                  <a:srgbClr val="000000"/>
                </a:solidFill>
                <a:latin typeface="EB Garamond"/>
                <a:ea typeface="EB Garamond"/>
                <a:cs typeface="EB Garamond"/>
                <a:sym typeface="EB Garamond"/>
              </a:rPr>
              <a:t>84% of these patients were effectively treated based off of these recommendations from this one time consultation and were maintained within CHI Health Clinic by their Primary Care for ongoing Medication Management.</a:t>
            </a:r>
            <a:endParaRPr sz="1530">
              <a:solidFill>
                <a:srgbClr val="000000"/>
              </a:solidFill>
              <a:latin typeface="EB Garamond"/>
              <a:ea typeface="EB Garamond"/>
              <a:cs typeface="EB Garamond"/>
              <a:sym typeface="EB Garamond"/>
            </a:endParaRPr>
          </a:p>
          <a:p>
            <a:pPr indent="-325755" lvl="2" marL="1371600" rtl="0" algn="l">
              <a:lnSpc>
                <a:spcPct val="95000"/>
              </a:lnSpc>
              <a:spcBef>
                <a:spcPts val="0"/>
              </a:spcBef>
              <a:spcAft>
                <a:spcPts val="0"/>
              </a:spcAft>
              <a:buClr>
                <a:srgbClr val="000000"/>
              </a:buClr>
              <a:buSzPts val="1530"/>
              <a:buFont typeface="EB Garamond"/>
              <a:buChar char="■"/>
            </a:pPr>
            <a:r>
              <a:rPr lang="en-US" sz="1530">
                <a:solidFill>
                  <a:srgbClr val="000000"/>
                </a:solidFill>
                <a:latin typeface="EB Garamond"/>
                <a:ea typeface="EB Garamond"/>
                <a:cs typeface="EB Garamond"/>
                <a:sym typeface="EB Garamond"/>
              </a:rPr>
              <a:t>16% of these patients (33) were referred to CHI Health Psychiatric Associates for expedited Medication Management appointments.  </a:t>
            </a:r>
            <a:endParaRPr sz="1530">
              <a:solidFill>
                <a:srgbClr val="000000"/>
              </a:solidFill>
              <a:latin typeface="EB Garamond"/>
              <a:ea typeface="EB Garamond"/>
              <a:cs typeface="EB Garamond"/>
              <a:sym typeface="EB Garamond"/>
            </a:endParaRPr>
          </a:p>
          <a:p>
            <a:pPr indent="0" lvl="0" marL="457200" rtl="0" algn="l">
              <a:lnSpc>
                <a:spcPct val="80000"/>
              </a:lnSpc>
              <a:spcBef>
                <a:spcPts val="480"/>
              </a:spcBef>
              <a:spcAft>
                <a:spcPts val="0"/>
              </a:spcAft>
              <a:buSzPts val="935"/>
              <a:buNone/>
            </a:pPr>
            <a:r>
              <a:t/>
            </a:r>
            <a:endParaRPr sz="1629">
              <a:solidFill>
                <a:srgbClr val="000000"/>
              </a:solidFill>
              <a:latin typeface="EB Garamond"/>
              <a:ea typeface="EB Garamond"/>
              <a:cs typeface="EB Garamond"/>
              <a:sym typeface="EB Garamond"/>
            </a:endParaRPr>
          </a:p>
        </p:txBody>
      </p:sp>
      <p:graphicFrame>
        <p:nvGraphicFramePr>
          <p:cNvPr id="268" name="Google Shape;268;ge551c306c2_0_24"/>
          <p:cNvGraphicFramePr/>
          <p:nvPr/>
        </p:nvGraphicFramePr>
        <p:xfrm>
          <a:off x="191275" y="1393375"/>
          <a:ext cx="3000000" cy="3000000"/>
        </p:xfrm>
        <a:graphic>
          <a:graphicData uri="http://schemas.openxmlformats.org/drawingml/2006/table">
            <a:tbl>
              <a:tblPr>
                <a:noFill/>
                <a:tableStyleId>{E2F53EE8-087F-4385-B896-719A7D14F086}</a:tableStyleId>
              </a:tblPr>
              <a:tblGrid>
                <a:gridCol w="1533250"/>
                <a:gridCol w="1086075"/>
                <a:gridCol w="930900"/>
                <a:gridCol w="1259450"/>
                <a:gridCol w="1387250"/>
                <a:gridCol w="1277700"/>
                <a:gridCol w="1286825"/>
              </a:tblGrid>
              <a:tr h="1190625">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LaVista &amp; West Maple</a:t>
                      </a:r>
                      <a:endParaRPr b="1">
                        <a:latin typeface="EB Garamond"/>
                        <a:ea typeface="EB Garamond"/>
                        <a:cs typeface="EB Garamond"/>
                        <a:sym typeface="EB Garamond"/>
                      </a:endParaRPr>
                    </a:p>
                    <a:p>
                      <a:pPr indent="0" lvl="0" marL="0" rtl="0" algn="ctr">
                        <a:lnSpc>
                          <a:spcPct val="115000"/>
                        </a:lnSpc>
                        <a:spcBef>
                          <a:spcPts val="0"/>
                        </a:spcBef>
                        <a:spcAft>
                          <a:spcPts val="0"/>
                        </a:spcAft>
                        <a:buNone/>
                      </a:pPr>
                      <a:r>
                        <a:rPr b="1" lang="en-US">
                          <a:latin typeface="EB Garamond"/>
                          <a:ea typeface="EB Garamond"/>
                          <a:cs typeface="EB Garamond"/>
                          <a:sym typeface="EB Garamond"/>
                        </a:rPr>
                        <a:t>Entire Clinics</a:t>
                      </a:r>
                      <a:endParaRPr b="1">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 of BH Integrated Sessions</a:t>
                      </a:r>
                      <a:endParaRPr b="1">
                        <a:latin typeface="EB Garamond"/>
                        <a:ea typeface="EB Garamond"/>
                        <a:cs typeface="EB Garamond"/>
                        <a:sym typeface="EB Garamond"/>
                      </a:endParaRPr>
                    </a:p>
                    <a:p>
                      <a:pPr indent="0" lvl="0" marL="0" rtl="0" algn="ctr">
                        <a:lnSpc>
                          <a:spcPct val="115000"/>
                        </a:lnSpc>
                        <a:spcBef>
                          <a:spcPts val="0"/>
                        </a:spcBef>
                        <a:spcAft>
                          <a:spcPts val="0"/>
                        </a:spcAft>
                        <a:buNone/>
                      </a:pPr>
                      <a:r>
                        <a:rPr b="1" i="1" lang="en-US" sz="1200">
                          <a:latin typeface="EB Garamond"/>
                          <a:ea typeface="EB Garamond"/>
                          <a:cs typeface="EB Garamond"/>
                          <a:sym typeface="EB Garamond"/>
                        </a:rPr>
                        <a:t>(12 month</a:t>
                      </a:r>
                      <a:r>
                        <a:rPr b="1" lang="en-US" sz="1200">
                          <a:latin typeface="EB Garamond"/>
                          <a:ea typeface="EB Garamond"/>
                          <a:cs typeface="EB Garamond"/>
                          <a:sym typeface="EB Garamond"/>
                        </a:rPr>
                        <a:t> </a:t>
                      </a:r>
                      <a:r>
                        <a:rPr b="1" i="1" lang="en-US" sz="1200">
                          <a:latin typeface="EB Garamond"/>
                          <a:ea typeface="EB Garamond"/>
                          <a:cs typeface="EB Garamond"/>
                          <a:sym typeface="EB Garamond"/>
                        </a:rPr>
                        <a:t>period)</a:t>
                      </a:r>
                      <a:endParaRPr b="1" i="1" sz="12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Clinic Yield Rate</a:t>
                      </a:r>
                      <a:endParaRPr b="1">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 Difference from 99213 </a:t>
                      </a:r>
                      <a:r>
                        <a:rPr b="1" i="1" lang="en-US" sz="1200">
                          <a:latin typeface="EB Garamond"/>
                          <a:ea typeface="EB Garamond"/>
                          <a:cs typeface="EB Garamond"/>
                          <a:sym typeface="EB Garamond"/>
                        </a:rPr>
                        <a:t>($145)</a:t>
                      </a:r>
                      <a:r>
                        <a:rPr b="1" lang="en-US" sz="1200">
                          <a:latin typeface="EB Garamond"/>
                          <a:ea typeface="EB Garamond"/>
                          <a:cs typeface="EB Garamond"/>
                          <a:sym typeface="EB Garamond"/>
                        </a:rPr>
                        <a:t> </a:t>
                      </a:r>
                      <a:r>
                        <a:rPr b="1" lang="en-US">
                          <a:latin typeface="EB Garamond"/>
                          <a:ea typeface="EB Garamond"/>
                          <a:cs typeface="EB Garamond"/>
                          <a:sym typeface="EB Garamond"/>
                        </a:rPr>
                        <a:t>vs 99214</a:t>
                      </a:r>
                      <a:r>
                        <a:rPr b="1" lang="en-US" sz="1200">
                          <a:latin typeface="EB Garamond"/>
                          <a:ea typeface="EB Garamond"/>
                          <a:cs typeface="EB Garamond"/>
                          <a:sym typeface="EB Garamond"/>
                        </a:rPr>
                        <a:t> </a:t>
                      </a:r>
                      <a:r>
                        <a:rPr b="1" i="1" lang="en-US" sz="1200">
                          <a:latin typeface="EB Garamond"/>
                          <a:ea typeface="EB Garamond"/>
                          <a:cs typeface="EB Garamond"/>
                          <a:sym typeface="EB Garamond"/>
                        </a:rPr>
                        <a:t>($215)</a:t>
                      </a:r>
                      <a:endParaRPr b="1" i="1" sz="12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Potential Revenue Gain</a:t>
                      </a:r>
                      <a:endParaRPr b="1">
                        <a:latin typeface="EB Garamond"/>
                        <a:ea typeface="EB Garamond"/>
                        <a:cs typeface="EB Garamond"/>
                        <a:sym typeface="EB Garamond"/>
                      </a:endParaRPr>
                    </a:p>
                    <a:p>
                      <a:pPr indent="0" lvl="0" marL="0" rtl="0" algn="ctr">
                        <a:lnSpc>
                          <a:spcPct val="115000"/>
                        </a:lnSpc>
                        <a:spcBef>
                          <a:spcPts val="0"/>
                        </a:spcBef>
                        <a:spcAft>
                          <a:spcPts val="0"/>
                        </a:spcAft>
                        <a:buNone/>
                      </a:pPr>
                      <a:r>
                        <a:rPr b="1" i="1" lang="en-US" sz="1200">
                          <a:latin typeface="EB Garamond"/>
                          <a:ea typeface="EB Garamond"/>
                          <a:cs typeface="EB Garamond"/>
                          <a:sym typeface="EB Garamond"/>
                        </a:rPr>
                        <a:t>(99213 to a 99214)</a:t>
                      </a:r>
                      <a:endParaRPr b="1" i="1" sz="12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 Difference from 99213 </a:t>
                      </a:r>
                      <a:r>
                        <a:rPr b="1" i="1" lang="en-US" sz="1200">
                          <a:latin typeface="EB Garamond"/>
                          <a:ea typeface="EB Garamond"/>
                          <a:cs typeface="EB Garamond"/>
                          <a:sym typeface="EB Garamond"/>
                        </a:rPr>
                        <a:t>($145)</a:t>
                      </a:r>
                      <a:r>
                        <a:rPr b="1" lang="en-US" sz="1200">
                          <a:latin typeface="EB Garamond"/>
                          <a:ea typeface="EB Garamond"/>
                          <a:cs typeface="EB Garamond"/>
                          <a:sym typeface="EB Garamond"/>
                        </a:rPr>
                        <a:t> </a:t>
                      </a:r>
                      <a:r>
                        <a:rPr b="1" lang="en-US">
                          <a:latin typeface="EB Garamond"/>
                          <a:ea typeface="EB Garamond"/>
                          <a:cs typeface="EB Garamond"/>
                          <a:sym typeface="EB Garamond"/>
                        </a:rPr>
                        <a:t>vs 99215</a:t>
                      </a:r>
                      <a:r>
                        <a:rPr b="1" lang="en-US" sz="1200">
                          <a:latin typeface="EB Garamond"/>
                          <a:ea typeface="EB Garamond"/>
                          <a:cs typeface="EB Garamond"/>
                          <a:sym typeface="EB Garamond"/>
                        </a:rPr>
                        <a:t> </a:t>
                      </a:r>
                      <a:r>
                        <a:rPr b="1" i="1" lang="en-US" sz="1200">
                          <a:latin typeface="EB Garamond"/>
                          <a:ea typeface="EB Garamond"/>
                          <a:cs typeface="EB Garamond"/>
                          <a:sym typeface="EB Garamond"/>
                        </a:rPr>
                        <a:t>($289)</a:t>
                      </a:r>
                      <a:endParaRPr b="1" i="1" sz="12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c>
                  <a:txBody>
                    <a:bodyPr/>
                    <a:lstStyle/>
                    <a:p>
                      <a:pPr indent="0" lvl="0" marL="0" rtl="0" algn="ctr">
                        <a:lnSpc>
                          <a:spcPct val="115000"/>
                        </a:lnSpc>
                        <a:spcBef>
                          <a:spcPts val="0"/>
                        </a:spcBef>
                        <a:spcAft>
                          <a:spcPts val="0"/>
                        </a:spcAft>
                        <a:buNone/>
                      </a:pPr>
                      <a:r>
                        <a:rPr b="1" lang="en-US">
                          <a:latin typeface="EB Garamond"/>
                          <a:ea typeface="EB Garamond"/>
                          <a:cs typeface="EB Garamond"/>
                          <a:sym typeface="EB Garamond"/>
                        </a:rPr>
                        <a:t>Potential Revenue Gain </a:t>
                      </a:r>
                      <a:r>
                        <a:rPr b="1" i="1" lang="en-US" sz="1200">
                          <a:latin typeface="EB Garamond"/>
                          <a:ea typeface="EB Garamond"/>
                          <a:cs typeface="EB Garamond"/>
                          <a:sym typeface="EB Garamond"/>
                        </a:rPr>
                        <a:t>(99213 to a 99215)</a:t>
                      </a:r>
                      <a:endParaRPr b="1" i="1" sz="1200">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2"/>
                    </a:solidFill>
                  </a:tcPr>
                </a:tc>
              </a:tr>
              <a:tr h="504825">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West Maple </a:t>
                      </a:r>
                      <a:r>
                        <a:rPr i="1" lang="en-US">
                          <a:latin typeface="EB Garamond"/>
                          <a:ea typeface="EB Garamond"/>
                          <a:cs typeface="EB Garamond"/>
                          <a:sym typeface="EB Garamond"/>
                        </a:rPr>
                        <a:t>(FY18)</a:t>
                      </a:r>
                      <a:endParaRPr i="1">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472</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70.7%</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$70</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$23,359</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$144</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$48,053</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504825">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LaVista </a:t>
                      </a:r>
                      <a:r>
                        <a:rPr b="1" i="1" lang="en-US">
                          <a:latin typeface="EB Garamond"/>
                          <a:ea typeface="EB Garamond"/>
                          <a:cs typeface="EB Garamond"/>
                          <a:sym typeface="EB Garamond"/>
                        </a:rPr>
                        <a:t>(</a:t>
                      </a:r>
                      <a:r>
                        <a:rPr i="1" lang="en-US">
                          <a:latin typeface="EB Garamond"/>
                          <a:ea typeface="EB Garamond"/>
                          <a:cs typeface="EB Garamond"/>
                          <a:sym typeface="EB Garamond"/>
                        </a:rPr>
                        <a:t>FY18)</a:t>
                      </a:r>
                      <a:endParaRPr i="1">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377</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65.4%</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$70</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$17,259</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$144</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US">
                          <a:latin typeface="EB Garamond"/>
                          <a:ea typeface="EB Garamond"/>
                          <a:cs typeface="EB Garamond"/>
                          <a:sym typeface="EB Garamond"/>
                        </a:rPr>
                        <a:t>$35,504</a:t>
                      </a:r>
                      <a:endParaRPr>
                        <a:latin typeface="EB Garamond"/>
                        <a:ea typeface="EB Garamond"/>
                        <a:cs typeface="EB Garamond"/>
                        <a:sym typeface="EB Garamond"/>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e551c306c2_0_91"/>
          <p:cNvSpPr txBox="1"/>
          <p:nvPr>
            <p:ph type="title"/>
          </p:nvPr>
        </p:nvSpPr>
        <p:spPr>
          <a:xfrm>
            <a:off x="1576875" y="178750"/>
            <a:ext cx="7566900" cy="81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en-US" sz="3100">
                <a:latin typeface="EB Garamond"/>
                <a:ea typeface="EB Garamond"/>
                <a:cs typeface="EB Garamond"/>
                <a:sym typeface="EB Garamond"/>
              </a:rPr>
              <a:t>CHI Health BH Integrated Patient Outcomes</a:t>
            </a:r>
            <a:endParaRPr sz="3100">
              <a:latin typeface="EB Garamond"/>
              <a:ea typeface="EB Garamond"/>
              <a:cs typeface="EB Garamond"/>
              <a:sym typeface="EB Garamond"/>
            </a:endParaRPr>
          </a:p>
        </p:txBody>
      </p:sp>
      <p:sp>
        <p:nvSpPr>
          <p:cNvPr id="275" name="Google Shape;275;ge551c306c2_0_91"/>
          <p:cNvSpPr txBox="1"/>
          <p:nvPr>
            <p:ph idx="1" type="body"/>
          </p:nvPr>
        </p:nvSpPr>
        <p:spPr>
          <a:xfrm>
            <a:off x="302275" y="1493775"/>
            <a:ext cx="8403300" cy="4506600"/>
          </a:xfrm>
          <a:prstGeom prst="rect">
            <a:avLst/>
          </a:prstGeom>
        </p:spPr>
        <p:txBody>
          <a:bodyPr anchorCtr="0" anchor="t" bIns="45700" lIns="91425" spcFirstLastPara="1" rIns="91425" wrap="square" tIns="45700">
            <a:noAutofit/>
          </a:bodyPr>
          <a:lstStyle/>
          <a:p>
            <a:pPr indent="-342900" lvl="0" marL="4572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Improved Clinical Outcomes</a:t>
            </a:r>
            <a:endParaRPr sz="1800">
              <a:solidFill>
                <a:srgbClr val="000000"/>
              </a:solidFill>
              <a:latin typeface="EB Garamond"/>
              <a:ea typeface="EB Garamond"/>
              <a:cs typeface="EB Garamond"/>
              <a:sym typeface="EB Garamond"/>
            </a:endParaRPr>
          </a:p>
          <a:p>
            <a:pPr indent="-342900" lvl="1" marL="9144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GLOBAL PROMIS</a:t>
            </a:r>
            <a:endParaRPr sz="1800">
              <a:solidFill>
                <a:srgbClr val="000000"/>
              </a:solidFill>
              <a:latin typeface="EB Garamond"/>
              <a:ea typeface="EB Garamond"/>
              <a:cs typeface="EB Garamond"/>
              <a:sym typeface="EB Garamond"/>
            </a:endParaRPr>
          </a:p>
          <a:p>
            <a:pPr indent="-342900" lvl="2" marL="1371600" rtl="0" algn="l">
              <a:lnSpc>
                <a:spcPct val="105000"/>
              </a:lnSpc>
              <a:spcBef>
                <a:spcPts val="0"/>
              </a:spcBef>
              <a:spcAft>
                <a:spcPts val="0"/>
              </a:spcAft>
              <a:buClr>
                <a:srgbClr val="000000"/>
              </a:buClr>
              <a:buSzPts val="1800"/>
              <a:buFont typeface="EB Garamond"/>
              <a:buChar char="■"/>
            </a:pPr>
            <a:r>
              <a:rPr lang="en-US">
                <a:solidFill>
                  <a:srgbClr val="000000"/>
                </a:solidFill>
                <a:latin typeface="EB Garamond"/>
                <a:ea typeface="EB Garamond"/>
                <a:cs typeface="EB Garamond"/>
                <a:sym typeface="EB Garamond"/>
              </a:rPr>
              <a:t>12.91% Positive Symptom Change Score*</a:t>
            </a:r>
            <a:endParaRPr>
              <a:solidFill>
                <a:srgbClr val="000000"/>
              </a:solidFill>
              <a:latin typeface="EB Garamond"/>
              <a:ea typeface="EB Garamond"/>
              <a:cs typeface="EB Garamond"/>
              <a:sym typeface="EB Garamond"/>
            </a:endParaRPr>
          </a:p>
          <a:p>
            <a:pPr indent="457200" lvl="0" marL="457200" rtl="0" algn="l">
              <a:lnSpc>
                <a:spcPct val="105000"/>
              </a:lnSpc>
              <a:spcBef>
                <a:spcPts val="0"/>
              </a:spcBef>
              <a:spcAft>
                <a:spcPts val="0"/>
              </a:spcAft>
              <a:buSzPts val="935"/>
              <a:buNone/>
            </a:pPr>
            <a:r>
              <a:rPr i="1" lang="en-US" sz="1400">
                <a:solidFill>
                  <a:srgbClr val="000000"/>
                </a:solidFill>
                <a:latin typeface="EB Garamond"/>
                <a:ea typeface="EB Garamond"/>
                <a:cs typeface="EB Garamond"/>
                <a:sym typeface="EB Garamond"/>
              </a:rPr>
              <a:t>*94 Participants 1/2016-3/2018 with Pre &amp; Post Screenings</a:t>
            </a:r>
            <a:endParaRPr i="1" sz="1400">
              <a:solidFill>
                <a:srgbClr val="000000"/>
              </a:solidFill>
              <a:latin typeface="EB Garamond"/>
              <a:ea typeface="EB Garamond"/>
              <a:cs typeface="EB Garamond"/>
              <a:sym typeface="EB Garamond"/>
            </a:endParaRPr>
          </a:p>
          <a:p>
            <a:pPr indent="0" lvl="0" marL="457200" rtl="0" algn="l">
              <a:lnSpc>
                <a:spcPct val="105000"/>
              </a:lnSpc>
              <a:spcBef>
                <a:spcPts val="0"/>
              </a:spcBef>
              <a:spcAft>
                <a:spcPts val="0"/>
              </a:spcAft>
              <a:buSzPts val="935"/>
              <a:buNone/>
            </a:pPr>
            <a:r>
              <a:t/>
            </a:r>
            <a:endParaRPr i="1" sz="1800">
              <a:solidFill>
                <a:srgbClr val="000000"/>
              </a:solidFill>
              <a:latin typeface="EB Garamond"/>
              <a:ea typeface="EB Garamond"/>
              <a:cs typeface="EB Garamond"/>
              <a:sym typeface="EB Garamond"/>
            </a:endParaRPr>
          </a:p>
          <a:p>
            <a:pPr indent="-342900" lvl="0" marL="4572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Reduced Total Cost of Care to Patients</a:t>
            </a:r>
            <a:endParaRPr sz="1800">
              <a:solidFill>
                <a:srgbClr val="000000"/>
              </a:solidFill>
              <a:latin typeface="EB Garamond"/>
              <a:ea typeface="EB Garamond"/>
              <a:cs typeface="EB Garamond"/>
              <a:sym typeface="EB Garamond"/>
            </a:endParaRPr>
          </a:p>
          <a:p>
            <a:pPr indent="-342900" lvl="1" marL="9144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Patient savings as well as organizational efficiencies</a:t>
            </a:r>
            <a:endParaRPr sz="1800">
              <a:solidFill>
                <a:srgbClr val="000000"/>
              </a:solidFill>
              <a:latin typeface="EB Garamond"/>
              <a:ea typeface="EB Garamond"/>
              <a:cs typeface="EB Garamond"/>
              <a:sym typeface="EB Garamond"/>
            </a:endParaRPr>
          </a:p>
          <a:p>
            <a:pPr indent="-342900" lvl="2" marL="1371600" rtl="0" algn="l">
              <a:lnSpc>
                <a:spcPct val="105000"/>
              </a:lnSpc>
              <a:spcBef>
                <a:spcPts val="0"/>
              </a:spcBef>
              <a:spcAft>
                <a:spcPts val="0"/>
              </a:spcAft>
              <a:buClr>
                <a:srgbClr val="000000"/>
              </a:buClr>
              <a:buSzPts val="1800"/>
              <a:buFont typeface="EB Garamond"/>
              <a:buChar char="■"/>
            </a:pPr>
            <a:r>
              <a:rPr lang="en-US">
                <a:solidFill>
                  <a:srgbClr val="000000"/>
                </a:solidFill>
                <a:latin typeface="EB Garamond"/>
                <a:ea typeface="EB Garamond"/>
                <a:cs typeface="EB Garamond"/>
                <a:sym typeface="EB Garamond"/>
              </a:rPr>
              <a:t>There is a 20.7% reduction in Professional </a:t>
            </a:r>
            <a:endParaRPr>
              <a:solidFill>
                <a:srgbClr val="000000"/>
              </a:solidFill>
              <a:latin typeface="EB Garamond"/>
              <a:ea typeface="EB Garamond"/>
              <a:cs typeface="EB Garamond"/>
              <a:sym typeface="EB Garamond"/>
            </a:endParaRPr>
          </a:p>
          <a:p>
            <a:pPr indent="0" lvl="0" marL="1371600" rtl="0" algn="l">
              <a:lnSpc>
                <a:spcPct val="105000"/>
              </a:lnSpc>
              <a:spcBef>
                <a:spcPts val="0"/>
              </a:spcBef>
              <a:spcAft>
                <a:spcPts val="0"/>
              </a:spcAft>
              <a:buNone/>
            </a:pPr>
            <a:r>
              <a:rPr lang="en-US" sz="1800">
                <a:solidFill>
                  <a:srgbClr val="000000"/>
                </a:solidFill>
                <a:latin typeface="EB Garamond"/>
                <a:ea typeface="EB Garamond"/>
                <a:cs typeface="EB Garamond"/>
                <a:sym typeface="EB Garamond"/>
              </a:rPr>
              <a:t>Billing Charges**</a:t>
            </a:r>
            <a:endParaRPr sz="1800">
              <a:solidFill>
                <a:srgbClr val="000000"/>
              </a:solidFill>
              <a:latin typeface="EB Garamond"/>
              <a:ea typeface="EB Garamond"/>
              <a:cs typeface="EB Garamond"/>
              <a:sym typeface="EB Garamond"/>
            </a:endParaRPr>
          </a:p>
          <a:p>
            <a:pPr indent="-342900" lvl="2" marL="1371600" rtl="0" algn="l">
              <a:lnSpc>
                <a:spcPct val="105000"/>
              </a:lnSpc>
              <a:spcBef>
                <a:spcPts val="0"/>
              </a:spcBef>
              <a:spcAft>
                <a:spcPts val="0"/>
              </a:spcAft>
              <a:buClr>
                <a:srgbClr val="000000"/>
              </a:buClr>
              <a:buSzPts val="1800"/>
              <a:buFont typeface="EB Garamond"/>
              <a:buChar char="■"/>
            </a:pPr>
            <a:r>
              <a:rPr lang="en-US">
                <a:solidFill>
                  <a:srgbClr val="000000"/>
                </a:solidFill>
                <a:latin typeface="EB Garamond"/>
                <a:ea typeface="EB Garamond"/>
                <a:cs typeface="EB Garamond"/>
                <a:sym typeface="EB Garamond"/>
              </a:rPr>
              <a:t>There is a 19.4% reduction in Office Visits**</a:t>
            </a:r>
            <a:endParaRPr>
              <a:solidFill>
                <a:srgbClr val="000000"/>
              </a:solidFill>
              <a:latin typeface="EB Garamond"/>
              <a:ea typeface="EB Garamond"/>
              <a:cs typeface="EB Garamond"/>
              <a:sym typeface="EB Garamond"/>
            </a:endParaRPr>
          </a:p>
          <a:p>
            <a:pPr indent="0" lvl="0" marL="1371600" rtl="0" algn="l">
              <a:lnSpc>
                <a:spcPct val="105000"/>
              </a:lnSpc>
              <a:spcBef>
                <a:spcPts val="0"/>
              </a:spcBef>
              <a:spcAft>
                <a:spcPts val="0"/>
              </a:spcAft>
              <a:buSzPts val="935"/>
              <a:buNone/>
            </a:pPr>
            <a:r>
              <a:t/>
            </a:r>
            <a:endParaRPr sz="1800">
              <a:solidFill>
                <a:srgbClr val="000000"/>
              </a:solidFill>
              <a:latin typeface="EB Garamond"/>
              <a:ea typeface="EB Garamond"/>
              <a:cs typeface="EB Garamond"/>
              <a:sym typeface="EB Garamond"/>
            </a:endParaRPr>
          </a:p>
          <a:p>
            <a:pPr indent="-342900" lvl="0" marL="4572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Reduced ED Visits</a:t>
            </a:r>
            <a:endParaRPr sz="1800">
              <a:solidFill>
                <a:srgbClr val="000000"/>
              </a:solidFill>
              <a:latin typeface="EB Garamond"/>
              <a:ea typeface="EB Garamond"/>
              <a:cs typeface="EB Garamond"/>
              <a:sym typeface="EB Garamond"/>
            </a:endParaRPr>
          </a:p>
          <a:p>
            <a:pPr indent="-342900" lvl="1" marL="914400" rtl="0" algn="l">
              <a:lnSpc>
                <a:spcPct val="105000"/>
              </a:lnSpc>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Utilizing Outpatient Services first for symptom management of non-urgent services</a:t>
            </a:r>
            <a:endParaRPr sz="1800">
              <a:solidFill>
                <a:srgbClr val="000000"/>
              </a:solidFill>
              <a:latin typeface="EB Garamond"/>
              <a:ea typeface="EB Garamond"/>
              <a:cs typeface="EB Garamond"/>
              <a:sym typeface="EB Garamond"/>
            </a:endParaRPr>
          </a:p>
          <a:p>
            <a:pPr indent="-342900" lvl="2" marL="1371600" rtl="0" algn="l">
              <a:lnSpc>
                <a:spcPct val="105000"/>
              </a:lnSpc>
              <a:spcBef>
                <a:spcPts val="0"/>
              </a:spcBef>
              <a:spcAft>
                <a:spcPts val="0"/>
              </a:spcAft>
              <a:buClr>
                <a:srgbClr val="000000"/>
              </a:buClr>
              <a:buSzPts val="1800"/>
              <a:buFont typeface="EB Garamond"/>
              <a:buChar char="■"/>
            </a:pPr>
            <a:r>
              <a:rPr lang="en-US">
                <a:solidFill>
                  <a:srgbClr val="000000"/>
                </a:solidFill>
                <a:latin typeface="EB Garamond"/>
                <a:ea typeface="EB Garamond"/>
                <a:cs typeface="EB Garamond"/>
                <a:sym typeface="EB Garamond"/>
              </a:rPr>
              <a:t>Collaboration with CHC Social Workers on high ED Utilization Registry</a:t>
            </a:r>
            <a:endParaRPr>
              <a:solidFill>
                <a:srgbClr val="000000"/>
              </a:solidFill>
              <a:latin typeface="EB Garamond"/>
              <a:ea typeface="EB Garamond"/>
              <a:cs typeface="EB Garamond"/>
              <a:sym typeface="EB Garamond"/>
            </a:endParaRPr>
          </a:p>
          <a:p>
            <a:pPr indent="-342900" lvl="2" marL="1371600" rtl="0" algn="l">
              <a:lnSpc>
                <a:spcPct val="105000"/>
              </a:lnSpc>
              <a:spcBef>
                <a:spcPts val="0"/>
              </a:spcBef>
              <a:spcAft>
                <a:spcPts val="0"/>
              </a:spcAft>
              <a:buClr>
                <a:srgbClr val="000000"/>
              </a:buClr>
              <a:buSzPts val="1800"/>
              <a:buFont typeface="EB Garamond"/>
              <a:buChar char="■"/>
            </a:pPr>
            <a:r>
              <a:rPr lang="en-US">
                <a:solidFill>
                  <a:srgbClr val="000000"/>
                </a:solidFill>
                <a:latin typeface="EB Garamond"/>
                <a:ea typeface="EB Garamond"/>
                <a:cs typeface="EB Garamond"/>
                <a:sym typeface="EB Garamond"/>
              </a:rPr>
              <a:t>There is a 3.1% reduction in ED Visits**</a:t>
            </a:r>
            <a:endParaRPr>
              <a:solidFill>
                <a:srgbClr val="000000"/>
              </a:solidFill>
              <a:latin typeface="EB Garamond"/>
              <a:ea typeface="EB Garamond"/>
              <a:cs typeface="EB Garamond"/>
              <a:sym typeface="EB Garamond"/>
            </a:endParaRPr>
          </a:p>
          <a:p>
            <a:pPr indent="457200" lvl="0" marL="457200" rtl="0" algn="l">
              <a:lnSpc>
                <a:spcPct val="105000"/>
              </a:lnSpc>
              <a:spcBef>
                <a:spcPts val="0"/>
              </a:spcBef>
              <a:spcAft>
                <a:spcPts val="0"/>
              </a:spcAft>
              <a:buSzPts val="935"/>
              <a:buNone/>
            </a:pPr>
            <a:r>
              <a:rPr i="1" lang="en-US" sz="1400">
                <a:solidFill>
                  <a:srgbClr val="000000"/>
                </a:solidFill>
                <a:latin typeface="EB Garamond"/>
                <a:ea typeface="EB Garamond"/>
                <a:cs typeface="EB Garamond"/>
                <a:sym typeface="EB Garamond"/>
              </a:rPr>
              <a:t>**Comparing 12 months prior to 12 months post intervention – 715 patients included in study</a:t>
            </a:r>
            <a:endParaRPr i="1" sz="1400">
              <a:solidFill>
                <a:srgbClr val="000000"/>
              </a:solidFill>
              <a:latin typeface="EB Garamond"/>
              <a:ea typeface="EB Garamond"/>
              <a:cs typeface="EB Garamond"/>
              <a:sym typeface="EB Garamond"/>
            </a:endParaRPr>
          </a:p>
          <a:p>
            <a:pPr indent="0" lvl="0" marL="457200" rtl="0" algn="l">
              <a:lnSpc>
                <a:spcPct val="90000"/>
              </a:lnSpc>
              <a:spcBef>
                <a:spcPts val="480"/>
              </a:spcBef>
              <a:spcAft>
                <a:spcPts val="0"/>
              </a:spcAft>
              <a:buSzPts val="935"/>
              <a:buNone/>
            </a:pPr>
            <a:r>
              <a:t/>
            </a:r>
            <a:endParaRPr sz="1800">
              <a:solidFill>
                <a:srgbClr val="000000"/>
              </a:solidFill>
              <a:latin typeface="EB Garamond"/>
              <a:ea typeface="EB Garamond"/>
              <a:cs typeface="EB Garamond"/>
              <a:sym typeface="EB Garamond"/>
            </a:endParaRPr>
          </a:p>
        </p:txBody>
      </p:sp>
      <p:pic>
        <p:nvPicPr>
          <p:cNvPr id="276" name="Google Shape;276;ge551c306c2_0_91"/>
          <p:cNvPicPr preferRelativeResize="0"/>
          <p:nvPr/>
        </p:nvPicPr>
        <p:blipFill>
          <a:blip r:embed="rId3">
            <a:alphaModFix/>
          </a:blip>
          <a:stretch>
            <a:fillRect/>
          </a:stretch>
        </p:blipFill>
        <p:spPr>
          <a:xfrm>
            <a:off x="5913200" y="1417575"/>
            <a:ext cx="2523226" cy="3306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e551c306c2_0_114"/>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Stakeholder Feedback</a:t>
            </a:r>
            <a:endParaRPr>
              <a:latin typeface="EB Garamond"/>
              <a:ea typeface="EB Garamond"/>
              <a:cs typeface="EB Garamond"/>
              <a:sym typeface="EB Garamond"/>
            </a:endParaRPr>
          </a:p>
        </p:txBody>
      </p:sp>
      <p:sp>
        <p:nvSpPr>
          <p:cNvPr id="283" name="Google Shape;283;ge551c306c2_0_114"/>
          <p:cNvSpPr txBox="1"/>
          <p:nvPr>
            <p:ph idx="1" type="body"/>
          </p:nvPr>
        </p:nvSpPr>
        <p:spPr>
          <a:xfrm>
            <a:off x="-195275" y="3992838"/>
            <a:ext cx="6818400" cy="7431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US" sz="1600">
                <a:solidFill>
                  <a:srgbClr val="000000"/>
                </a:solidFill>
                <a:latin typeface="EB Garamond"/>
                <a:ea typeface="EB Garamond"/>
                <a:cs typeface="EB Garamond"/>
                <a:sym typeface="EB Garamond"/>
              </a:rPr>
              <a:t>“I </a:t>
            </a:r>
            <a:r>
              <a:rPr lang="en-US" sz="1600">
                <a:solidFill>
                  <a:srgbClr val="000000"/>
                </a:solidFill>
                <a:latin typeface="EB Garamond"/>
                <a:ea typeface="EB Garamond"/>
                <a:cs typeface="EB Garamond"/>
                <a:sym typeface="EB Garamond"/>
              </a:rPr>
              <a:t>would</a:t>
            </a:r>
            <a:r>
              <a:rPr lang="en-US" sz="1600">
                <a:solidFill>
                  <a:srgbClr val="000000"/>
                </a:solidFill>
                <a:latin typeface="EB Garamond"/>
                <a:ea typeface="EB Garamond"/>
                <a:cs typeface="EB Garamond"/>
                <a:sym typeface="EB Garamond"/>
              </a:rPr>
              <a:t> not have come to counseling if you were not in my doctor’s visit.” </a:t>
            </a:r>
            <a:endParaRPr sz="16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b="1" lang="en-US" sz="1300">
                <a:solidFill>
                  <a:srgbClr val="000000"/>
                </a:solidFill>
                <a:latin typeface="EB Garamond"/>
                <a:ea typeface="EB Garamond"/>
                <a:cs typeface="EB Garamond"/>
                <a:sym typeface="EB Garamond"/>
              </a:rPr>
              <a:t>- CHI Health Integrated Patient                                    </a:t>
            </a:r>
            <a:endParaRPr b="1" sz="13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b="1" sz="13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7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700">
              <a:solidFill>
                <a:srgbClr val="000000"/>
              </a:solidFill>
              <a:latin typeface="EB Garamond"/>
              <a:ea typeface="EB Garamond"/>
              <a:cs typeface="EB Garamond"/>
              <a:sym typeface="EB Garamond"/>
            </a:endParaRPr>
          </a:p>
        </p:txBody>
      </p:sp>
      <p:sp>
        <p:nvSpPr>
          <p:cNvPr id="284" name="Google Shape;284;ge551c306c2_0_114"/>
          <p:cNvSpPr txBox="1"/>
          <p:nvPr>
            <p:ph idx="1" type="body"/>
          </p:nvPr>
        </p:nvSpPr>
        <p:spPr>
          <a:xfrm>
            <a:off x="6746375" y="4811475"/>
            <a:ext cx="2211000" cy="18942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US" sz="1600">
                <a:solidFill>
                  <a:srgbClr val="000000"/>
                </a:solidFill>
                <a:latin typeface="EB Garamond"/>
                <a:ea typeface="EB Garamond"/>
                <a:cs typeface="EB Garamond"/>
                <a:sym typeface="EB Garamond"/>
              </a:rPr>
              <a:t>“</a:t>
            </a:r>
            <a:r>
              <a:rPr lang="en-US" sz="1600">
                <a:solidFill>
                  <a:srgbClr val="000000"/>
                </a:solidFill>
                <a:latin typeface="EB Garamond"/>
                <a:ea typeface="EB Garamond"/>
                <a:cs typeface="EB Garamond"/>
                <a:sym typeface="EB Garamond"/>
              </a:rPr>
              <a:t>I wouldn’t have seen a therapists if I hadn’t had a chance to meet them the day of my doctor visit.” </a:t>
            </a:r>
            <a:endParaRPr sz="1600">
              <a:solidFill>
                <a:srgbClr val="000000"/>
              </a:solidFill>
              <a:latin typeface="EB Garamond"/>
              <a:ea typeface="EB Garamond"/>
              <a:cs typeface="EB Garamond"/>
              <a:sym typeface="EB Garamond"/>
            </a:endParaRPr>
          </a:p>
          <a:p>
            <a:pPr indent="-311150" lvl="0" marL="457200" rtl="0" algn="ctr">
              <a:spcBef>
                <a:spcPts val="480"/>
              </a:spcBef>
              <a:spcAft>
                <a:spcPts val="0"/>
              </a:spcAft>
              <a:buClr>
                <a:srgbClr val="000000"/>
              </a:buClr>
              <a:buSzPts val="1300"/>
              <a:buFont typeface="EB Garamond"/>
              <a:buChar char="-"/>
            </a:pPr>
            <a:r>
              <a:rPr b="1" lang="en-US" sz="1300">
                <a:solidFill>
                  <a:srgbClr val="000000"/>
                </a:solidFill>
                <a:latin typeface="EB Garamond"/>
                <a:ea typeface="EB Garamond"/>
                <a:cs typeface="EB Garamond"/>
                <a:sym typeface="EB Garamond"/>
              </a:rPr>
              <a:t>CHI Health Integrated</a:t>
            </a:r>
            <a:r>
              <a:rPr b="1" lang="en-US" sz="1300">
                <a:solidFill>
                  <a:srgbClr val="000000"/>
                </a:solidFill>
                <a:latin typeface="EB Garamond"/>
                <a:ea typeface="EB Garamond"/>
                <a:cs typeface="EB Garamond"/>
                <a:sym typeface="EB Garamond"/>
              </a:rPr>
              <a:t> Patient</a:t>
            </a:r>
            <a:endParaRPr b="1" sz="13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8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800">
              <a:solidFill>
                <a:srgbClr val="000000"/>
              </a:solidFill>
              <a:latin typeface="EB Garamond"/>
              <a:ea typeface="EB Garamond"/>
              <a:cs typeface="EB Garamond"/>
              <a:sym typeface="EB Garamond"/>
            </a:endParaRPr>
          </a:p>
        </p:txBody>
      </p:sp>
      <p:sp>
        <p:nvSpPr>
          <p:cNvPr id="285" name="Google Shape;285;ge551c306c2_0_114"/>
          <p:cNvSpPr txBox="1"/>
          <p:nvPr>
            <p:ph idx="1" type="body"/>
          </p:nvPr>
        </p:nvSpPr>
        <p:spPr>
          <a:xfrm>
            <a:off x="2012425" y="4741100"/>
            <a:ext cx="4763100" cy="23640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US" sz="1600">
                <a:solidFill>
                  <a:srgbClr val="000000"/>
                </a:solidFill>
                <a:latin typeface="EB Garamond"/>
                <a:ea typeface="EB Garamond"/>
                <a:cs typeface="EB Garamond"/>
                <a:sym typeface="EB Garamond"/>
              </a:rPr>
              <a:t>“Mental health issues can touch people’s lives in unexpected ways.  For example, people diagnosed with diabetes or other chronic illnesses often experience depression.  But with short-term counseling, these patients can feel better and take a more active, effective role in their care”</a:t>
            </a:r>
            <a:endParaRPr sz="1600">
              <a:solidFill>
                <a:srgbClr val="000000"/>
              </a:solidFill>
              <a:latin typeface="EB Garamond"/>
              <a:ea typeface="EB Garamond"/>
              <a:cs typeface="EB Garamond"/>
              <a:sym typeface="EB Garamond"/>
            </a:endParaRPr>
          </a:p>
          <a:p>
            <a:pPr indent="0" lvl="0" marL="0" rtl="0" algn="ctr">
              <a:spcBef>
                <a:spcPts val="0"/>
              </a:spcBef>
              <a:spcAft>
                <a:spcPts val="0"/>
              </a:spcAft>
              <a:buNone/>
            </a:pPr>
            <a:r>
              <a:rPr b="1" lang="en-US" sz="1300">
                <a:solidFill>
                  <a:srgbClr val="000000"/>
                </a:solidFill>
                <a:latin typeface="EB Garamond"/>
                <a:ea typeface="EB Garamond"/>
                <a:cs typeface="EB Garamond"/>
                <a:sym typeface="EB Garamond"/>
              </a:rPr>
              <a:t>- Dr. Lewis Eirinberg </a:t>
            </a:r>
            <a:endParaRPr b="1" sz="1300">
              <a:solidFill>
                <a:srgbClr val="000000"/>
              </a:solidFill>
              <a:latin typeface="EB Garamond"/>
              <a:ea typeface="EB Garamond"/>
              <a:cs typeface="EB Garamond"/>
              <a:sym typeface="EB Garamond"/>
            </a:endParaRPr>
          </a:p>
          <a:p>
            <a:pPr indent="0" lvl="0" marL="0" rtl="0" algn="ctr">
              <a:spcBef>
                <a:spcPts val="0"/>
              </a:spcBef>
              <a:spcAft>
                <a:spcPts val="0"/>
              </a:spcAft>
              <a:buNone/>
            </a:pPr>
            <a:r>
              <a:rPr b="1" lang="en-US" sz="1300">
                <a:solidFill>
                  <a:srgbClr val="000000"/>
                </a:solidFill>
                <a:latin typeface="EB Garamond"/>
                <a:ea typeface="EB Garamond"/>
                <a:cs typeface="EB Garamond"/>
                <a:sym typeface="EB Garamond"/>
              </a:rPr>
              <a:t>CHI Health Primary Care Physician</a:t>
            </a:r>
            <a:r>
              <a:rPr lang="en-US" sz="1700">
                <a:solidFill>
                  <a:srgbClr val="000000"/>
                </a:solidFill>
                <a:latin typeface="EB Garamond"/>
                <a:ea typeface="EB Garamond"/>
                <a:cs typeface="EB Garamond"/>
                <a:sym typeface="EB Garamond"/>
              </a:rPr>
              <a:t>  </a:t>
            </a:r>
            <a:endParaRPr sz="17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7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7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700">
              <a:solidFill>
                <a:srgbClr val="000000"/>
              </a:solidFill>
              <a:latin typeface="EB Garamond"/>
              <a:ea typeface="EB Garamond"/>
              <a:cs typeface="EB Garamond"/>
              <a:sym typeface="EB Garamond"/>
            </a:endParaRPr>
          </a:p>
        </p:txBody>
      </p:sp>
      <p:pic>
        <p:nvPicPr>
          <p:cNvPr id="286" name="Google Shape;286;ge551c306c2_0_114"/>
          <p:cNvPicPr preferRelativeResize="0"/>
          <p:nvPr/>
        </p:nvPicPr>
        <p:blipFill>
          <a:blip r:embed="rId3">
            <a:alphaModFix/>
          </a:blip>
          <a:stretch>
            <a:fillRect/>
          </a:stretch>
        </p:blipFill>
        <p:spPr>
          <a:xfrm>
            <a:off x="5639050" y="2048600"/>
            <a:ext cx="1107325" cy="1717851"/>
          </a:xfrm>
          <a:prstGeom prst="rect">
            <a:avLst/>
          </a:prstGeom>
          <a:noFill/>
          <a:ln>
            <a:noFill/>
          </a:ln>
        </p:spPr>
      </p:pic>
      <p:sp>
        <p:nvSpPr>
          <p:cNvPr id="287" name="Google Shape;287;ge551c306c2_0_114"/>
          <p:cNvSpPr txBox="1"/>
          <p:nvPr>
            <p:ph idx="1" type="body"/>
          </p:nvPr>
        </p:nvSpPr>
        <p:spPr>
          <a:xfrm>
            <a:off x="6769200" y="1286600"/>
            <a:ext cx="2298600" cy="39558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1600">
                <a:solidFill>
                  <a:srgbClr val="000000"/>
                </a:solidFill>
                <a:latin typeface="EB Garamond"/>
                <a:ea typeface="EB Garamond"/>
                <a:cs typeface="EB Garamond"/>
                <a:sym typeface="EB Garamond"/>
              </a:rPr>
              <a:t>“When it comes to behavioral health, there is no time like the present.  Being onsite and available in the moment a patient expresses a need or interest is so valuable in getting to the next step toward vital, even lifesaving services.  We really focus on putting the patient at ease.” </a:t>
            </a:r>
            <a:endParaRPr sz="1600">
              <a:solidFill>
                <a:srgbClr val="000000"/>
              </a:solidFill>
              <a:latin typeface="EB Garamond"/>
              <a:ea typeface="EB Garamond"/>
              <a:cs typeface="EB Garamond"/>
              <a:sym typeface="EB Garamond"/>
            </a:endParaRPr>
          </a:p>
          <a:p>
            <a:pPr indent="0" lvl="0" marL="0" rtl="0" algn="ctr">
              <a:spcBef>
                <a:spcPts val="0"/>
              </a:spcBef>
              <a:spcAft>
                <a:spcPts val="0"/>
              </a:spcAft>
              <a:buNone/>
            </a:pPr>
            <a:r>
              <a:rPr b="1" lang="en-US" sz="1300">
                <a:solidFill>
                  <a:srgbClr val="000000"/>
                </a:solidFill>
                <a:latin typeface="EB Garamond"/>
                <a:ea typeface="EB Garamond"/>
                <a:cs typeface="EB Garamond"/>
                <a:sym typeface="EB Garamond"/>
              </a:rPr>
              <a:t>- Chelsea Hunter, LCSW Behavioral Health Specialist</a:t>
            </a:r>
            <a:r>
              <a:rPr lang="en-US" sz="1300">
                <a:solidFill>
                  <a:srgbClr val="000000"/>
                </a:solidFill>
                <a:latin typeface="EB Garamond"/>
                <a:ea typeface="EB Garamond"/>
                <a:cs typeface="EB Garamond"/>
                <a:sym typeface="EB Garamond"/>
              </a:rPr>
              <a:t> </a:t>
            </a:r>
            <a:endParaRPr sz="13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3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8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8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8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8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800">
              <a:solidFill>
                <a:srgbClr val="000000"/>
              </a:solidFill>
              <a:latin typeface="EB Garamond"/>
              <a:ea typeface="EB Garamond"/>
              <a:cs typeface="EB Garamond"/>
              <a:sym typeface="EB Garamond"/>
            </a:endParaRPr>
          </a:p>
        </p:txBody>
      </p:sp>
      <p:sp>
        <p:nvSpPr>
          <p:cNvPr id="288" name="Google Shape;288;ge551c306c2_0_114"/>
          <p:cNvSpPr txBox="1"/>
          <p:nvPr/>
        </p:nvSpPr>
        <p:spPr>
          <a:xfrm>
            <a:off x="1607975" y="1238350"/>
            <a:ext cx="3780300" cy="275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222222"/>
                </a:solidFill>
                <a:latin typeface="EB Garamond"/>
                <a:ea typeface="EB Garamond"/>
                <a:cs typeface="EB Garamond"/>
                <a:sym typeface="EB Garamond"/>
              </a:rPr>
              <a:t>“</a:t>
            </a:r>
            <a:r>
              <a:rPr lang="en-US" sz="1600">
                <a:solidFill>
                  <a:srgbClr val="222222"/>
                </a:solidFill>
                <a:highlight>
                  <a:srgbClr val="FFFFFF"/>
                </a:highlight>
                <a:latin typeface="EB Garamond"/>
                <a:ea typeface="EB Garamond"/>
                <a:cs typeface="EB Garamond"/>
                <a:sym typeface="EB Garamond"/>
              </a:rPr>
              <a:t>So many of my patients will never seek outside behavioral services, whether it be because of shame or motivation but are willing to see IBH and it becomes a safe way to get the treatment needed. You can take my free coffee at the clinic, take my parking pass, but do not take away the integrated behavioral health services!</a:t>
            </a:r>
            <a:r>
              <a:rPr lang="en-US" sz="1600">
                <a:solidFill>
                  <a:srgbClr val="222222"/>
                </a:solidFill>
                <a:latin typeface="EB Garamond"/>
                <a:ea typeface="EB Garamond"/>
                <a:cs typeface="EB Garamond"/>
                <a:sym typeface="EB Garamond"/>
              </a:rPr>
              <a:t>”</a:t>
            </a:r>
            <a:endParaRPr sz="1600">
              <a:solidFill>
                <a:srgbClr val="222222"/>
              </a:solidFill>
              <a:latin typeface="EB Garamond"/>
              <a:ea typeface="EB Garamond"/>
              <a:cs typeface="EB Garamond"/>
              <a:sym typeface="EB Garamond"/>
            </a:endParaRPr>
          </a:p>
          <a:p>
            <a:pPr indent="-311150" lvl="0" marL="457200" rtl="0" algn="ctr">
              <a:spcBef>
                <a:spcPts val="0"/>
              </a:spcBef>
              <a:spcAft>
                <a:spcPts val="0"/>
              </a:spcAft>
              <a:buSzPts val="1300"/>
              <a:buFont typeface="EB Garamond"/>
              <a:buChar char="-"/>
            </a:pPr>
            <a:r>
              <a:rPr b="1" lang="en-US" sz="1300">
                <a:latin typeface="EB Garamond"/>
                <a:ea typeface="EB Garamond"/>
                <a:cs typeface="EB Garamond"/>
                <a:sym typeface="EB Garamond"/>
              </a:rPr>
              <a:t>Dr. Amy McGaha </a:t>
            </a:r>
            <a:endParaRPr b="1" sz="1300">
              <a:latin typeface="EB Garamond"/>
              <a:ea typeface="EB Garamond"/>
              <a:cs typeface="EB Garamond"/>
              <a:sym typeface="EB Garamond"/>
            </a:endParaRPr>
          </a:p>
          <a:p>
            <a:pPr indent="0" lvl="0" marL="457200" rtl="0" algn="ctr">
              <a:spcBef>
                <a:spcPts val="0"/>
              </a:spcBef>
              <a:spcAft>
                <a:spcPts val="0"/>
              </a:spcAft>
              <a:buNone/>
            </a:pPr>
            <a:r>
              <a:rPr b="1" lang="en-US" sz="1300">
                <a:latin typeface="EB Garamond"/>
                <a:ea typeface="EB Garamond"/>
                <a:cs typeface="EB Garamond"/>
                <a:sym typeface="EB Garamond"/>
              </a:rPr>
              <a:t>Creighton University </a:t>
            </a:r>
            <a:endParaRPr b="1" sz="1300">
              <a:latin typeface="EB Garamond"/>
              <a:ea typeface="EB Garamond"/>
              <a:cs typeface="EB Garamond"/>
              <a:sym typeface="EB Garamond"/>
            </a:endParaRPr>
          </a:p>
          <a:p>
            <a:pPr indent="0" lvl="0" marL="457200" rtl="0" algn="ctr">
              <a:spcBef>
                <a:spcPts val="0"/>
              </a:spcBef>
              <a:spcAft>
                <a:spcPts val="0"/>
              </a:spcAft>
              <a:buNone/>
            </a:pPr>
            <a:r>
              <a:rPr b="1" lang="en-US" sz="1300">
                <a:latin typeface="EB Garamond"/>
                <a:ea typeface="EB Garamond"/>
                <a:cs typeface="EB Garamond"/>
                <a:sym typeface="EB Garamond"/>
              </a:rPr>
              <a:t>Chair, Department of Family Medicine</a:t>
            </a:r>
            <a:endParaRPr b="1" sz="1300">
              <a:latin typeface="EB Garamond"/>
              <a:ea typeface="EB Garamond"/>
              <a:cs typeface="EB Garamond"/>
              <a:sym typeface="EB Garamond"/>
            </a:endParaRPr>
          </a:p>
        </p:txBody>
      </p:sp>
      <p:pic>
        <p:nvPicPr>
          <p:cNvPr id="289" name="Google Shape;289;ge551c306c2_0_114"/>
          <p:cNvPicPr preferRelativeResize="0"/>
          <p:nvPr/>
        </p:nvPicPr>
        <p:blipFill>
          <a:blip r:embed="rId4">
            <a:alphaModFix/>
          </a:blip>
          <a:stretch>
            <a:fillRect/>
          </a:stretch>
        </p:blipFill>
        <p:spPr>
          <a:xfrm>
            <a:off x="163325" y="1511550"/>
            <a:ext cx="1292250" cy="1803150"/>
          </a:xfrm>
          <a:prstGeom prst="rect">
            <a:avLst/>
          </a:prstGeom>
          <a:noFill/>
          <a:ln>
            <a:noFill/>
          </a:ln>
        </p:spPr>
      </p:pic>
      <p:pic>
        <p:nvPicPr>
          <p:cNvPr id="290" name="Google Shape;290;ge551c306c2_0_114"/>
          <p:cNvPicPr preferRelativeResize="0"/>
          <p:nvPr/>
        </p:nvPicPr>
        <p:blipFill>
          <a:blip r:embed="rId5">
            <a:alphaModFix/>
          </a:blip>
          <a:stretch>
            <a:fillRect/>
          </a:stretch>
        </p:blipFill>
        <p:spPr>
          <a:xfrm>
            <a:off x="780700" y="4527075"/>
            <a:ext cx="1161625" cy="1761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e554ede72e_0_21"/>
          <p:cNvSpPr txBox="1"/>
          <p:nvPr>
            <p:ph type="title"/>
          </p:nvPr>
        </p:nvSpPr>
        <p:spPr>
          <a:xfrm>
            <a:off x="1783825" y="178750"/>
            <a:ext cx="70797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Primary Care Physician Experience</a:t>
            </a:r>
            <a:endParaRPr>
              <a:latin typeface="EB Garamond"/>
              <a:ea typeface="EB Garamond"/>
              <a:cs typeface="EB Garamond"/>
              <a:sym typeface="EB Garamond"/>
            </a:endParaRPr>
          </a:p>
        </p:txBody>
      </p:sp>
      <p:sp>
        <p:nvSpPr>
          <p:cNvPr id="297" name="Google Shape;297;ge554ede72e_0_21"/>
          <p:cNvSpPr txBox="1"/>
          <p:nvPr>
            <p:ph idx="1" type="body"/>
          </p:nvPr>
        </p:nvSpPr>
        <p:spPr>
          <a:xfrm>
            <a:off x="3352250" y="1685925"/>
            <a:ext cx="5587500" cy="3917100"/>
          </a:xfrm>
          <a:prstGeom prst="rect">
            <a:avLst/>
          </a:prstGeom>
        </p:spPr>
        <p:txBody>
          <a:bodyPr anchorCtr="0" anchor="t" bIns="45700" lIns="91425" spcFirstLastPara="1" rIns="91425" wrap="square" tIns="45700">
            <a:normAutofit lnSpcReduction="10000"/>
          </a:bodyPr>
          <a:lstStyle/>
          <a:p>
            <a:pPr indent="0" lvl="0" marL="0" rtl="0" algn="ctr">
              <a:spcBef>
                <a:spcPts val="480"/>
              </a:spcBef>
              <a:spcAft>
                <a:spcPts val="0"/>
              </a:spcAft>
              <a:buNone/>
            </a:pPr>
            <a:r>
              <a:rPr lang="en-US" sz="1600">
                <a:solidFill>
                  <a:srgbClr val="222222"/>
                </a:solidFill>
                <a:latin typeface="EB Garamond"/>
                <a:ea typeface="EB Garamond"/>
                <a:cs typeface="EB Garamond"/>
                <a:sym typeface="EB Garamond"/>
              </a:rPr>
              <a:t>“Too often we refer </a:t>
            </a:r>
            <a:r>
              <a:rPr lang="en-US" sz="1600">
                <a:solidFill>
                  <a:srgbClr val="222222"/>
                </a:solidFill>
                <a:latin typeface="EB Garamond"/>
                <a:ea typeface="EB Garamond"/>
                <a:cs typeface="EB Garamond"/>
                <a:sym typeface="EB Garamond"/>
              </a:rPr>
              <a:t>patients</a:t>
            </a:r>
            <a:r>
              <a:rPr lang="en-US" sz="1600">
                <a:solidFill>
                  <a:srgbClr val="222222"/>
                </a:solidFill>
                <a:latin typeface="EB Garamond"/>
                <a:ea typeface="EB Garamond"/>
                <a:cs typeface="EB Garamond"/>
                <a:sym typeface="EB Garamond"/>
              </a:rPr>
              <a:t> for behavioral health care - either through a formal referral or by giving them a list of providers or clinics and recommending them contact one to be seen, and either the patient never takes the next step or the provider or clinic has no </a:t>
            </a:r>
            <a:r>
              <a:rPr lang="en-US" sz="1600">
                <a:solidFill>
                  <a:srgbClr val="222222"/>
                </a:solidFill>
                <a:latin typeface="EB Garamond"/>
                <a:ea typeface="EB Garamond"/>
                <a:cs typeface="EB Garamond"/>
                <a:sym typeface="EB Garamond"/>
              </a:rPr>
              <a:t>availability</a:t>
            </a:r>
            <a:r>
              <a:rPr lang="en-US" sz="1600">
                <a:solidFill>
                  <a:srgbClr val="222222"/>
                </a:solidFill>
                <a:latin typeface="EB Garamond"/>
                <a:ea typeface="EB Garamond"/>
                <a:cs typeface="EB Garamond"/>
                <a:sym typeface="EB Garamond"/>
              </a:rPr>
              <a:t> to see a new patient for several months. Being able to see the patient in a timely manner was the first huge success. From there, the specialists were all very skilled in their work and communicated with me often, so we could manage the patient collaboratively, with much better outcomes…Being in the clinic also allowed for great communication and coordination of care between me and the Specialists. We could discuss the patient's situation, progress, etc. and counsel together on recommendations and plans. It is so much easier and more effective to manage a patient's medication when you can actually talk to the counselor they are working with!”</a:t>
            </a:r>
            <a:endParaRPr sz="1600">
              <a:solidFill>
                <a:srgbClr val="222222"/>
              </a:solidFill>
              <a:latin typeface="EB Garamond"/>
              <a:ea typeface="EB Garamond"/>
              <a:cs typeface="EB Garamond"/>
              <a:sym typeface="EB Garamond"/>
            </a:endParaRPr>
          </a:p>
          <a:p>
            <a:pPr indent="-317500" lvl="0" marL="457200" rtl="0" algn="ctr">
              <a:spcBef>
                <a:spcPts val="480"/>
              </a:spcBef>
              <a:spcAft>
                <a:spcPts val="0"/>
              </a:spcAft>
              <a:buClr>
                <a:srgbClr val="222222"/>
              </a:buClr>
              <a:buSzPts val="1400"/>
              <a:buFont typeface="EB Garamond"/>
              <a:buChar char="-"/>
            </a:pPr>
            <a:r>
              <a:rPr b="1" lang="en-US" sz="1400">
                <a:solidFill>
                  <a:srgbClr val="222222"/>
                </a:solidFill>
                <a:latin typeface="EB Garamond"/>
                <a:ea typeface="EB Garamond"/>
                <a:cs typeface="EB Garamond"/>
                <a:sym typeface="EB Garamond"/>
              </a:rPr>
              <a:t>Dr. Michael Schooff</a:t>
            </a:r>
            <a:endParaRPr b="1" sz="1400">
              <a:solidFill>
                <a:srgbClr val="222222"/>
              </a:solidFill>
              <a:latin typeface="EB Garamond"/>
              <a:ea typeface="EB Garamond"/>
              <a:cs typeface="EB Garamond"/>
              <a:sym typeface="EB Garamond"/>
            </a:endParaRPr>
          </a:p>
          <a:p>
            <a:pPr indent="0" lvl="0" marL="457200" rtl="0" algn="ctr">
              <a:spcBef>
                <a:spcPts val="480"/>
              </a:spcBef>
              <a:spcAft>
                <a:spcPts val="0"/>
              </a:spcAft>
              <a:buNone/>
            </a:pPr>
            <a:r>
              <a:rPr b="1" lang="en-US" sz="1400">
                <a:solidFill>
                  <a:srgbClr val="222222"/>
                </a:solidFill>
                <a:latin typeface="EB Garamond"/>
                <a:ea typeface="EB Garamond"/>
                <a:cs typeface="EB Garamond"/>
                <a:sym typeface="EB Garamond"/>
              </a:rPr>
              <a:t>CHI Health Primary Care Medical Director</a:t>
            </a:r>
            <a:endParaRPr b="1" sz="1400">
              <a:solidFill>
                <a:srgbClr val="222222"/>
              </a:solidFill>
              <a:latin typeface="EB Garamond"/>
              <a:ea typeface="EB Garamond"/>
              <a:cs typeface="EB Garamond"/>
              <a:sym typeface="EB Garamond"/>
            </a:endParaRPr>
          </a:p>
        </p:txBody>
      </p:sp>
      <p:pic>
        <p:nvPicPr>
          <p:cNvPr id="298" name="Google Shape;298;ge554ede72e_0_21"/>
          <p:cNvPicPr preferRelativeResize="0"/>
          <p:nvPr/>
        </p:nvPicPr>
        <p:blipFill>
          <a:blip r:embed="rId3">
            <a:alphaModFix/>
          </a:blip>
          <a:stretch>
            <a:fillRect/>
          </a:stretch>
        </p:blipFill>
        <p:spPr>
          <a:xfrm>
            <a:off x="468588" y="1609725"/>
            <a:ext cx="2638425" cy="3638550"/>
          </a:xfrm>
          <a:prstGeom prst="rect">
            <a:avLst/>
          </a:prstGeom>
          <a:noFill/>
          <a:ln>
            <a:noFill/>
          </a:ln>
        </p:spPr>
      </p:pic>
      <p:sp>
        <p:nvSpPr>
          <p:cNvPr id="299" name="Google Shape;299;ge554ede72e_0_21"/>
          <p:cNvSpPr txBox="1"/>
          <p:nvPr>
            <p:ph idx="1" type="body"/>
          </p:nvPr>
        </p:nvSpPr>
        <p:spPr>
          <a:xfrm>
            <a:off x="1651100" y="5884450"/>
            <a:ext cx="5461500" cy="678000"/>
          </a:xfrm>
          <a:prstGeom prst="rect">
            <a:avLst/>
          </a:prstGeom>
        </p:spPr>
        <p:txBody>
          <a:bodyPr anchorCtr="0" anchor="t" bIns="45700" lIns="91425" spcFirstLastPara="1" rIns="91425" wrap="square" tIns="45700">
            <a:normAutofit lnSpcReduction="10000"/>
          </a:bodyPr>
          <a:lstStyle/>
          <a:p>
            <a:pPr indent="0" lvl="0" marL="457200" rtl="0" algn="ctr">
              <a:spcBef>
                <a:spcPts val="480"/>
              </a:spcBef>
              <a:spcAft>
                <a:spcPts val="0"/>
              </a:spcAft>
              <a:buNone/>
            </a:pPr>
            <a:r>
              <a:rPr b="1" lang="en-US" sz="2100">
                <a:solidFill>
                  <a:srgbClr val="222222"/>
                </a:solidFill>
                <a:latin typeface="EB Garamond"/>
                <a:ea typeface="EB Garamond"/>
                <a:cs typeface="EB Garamond"/>
                <a:sym typeface="EB Garamond"/>
              </a:rPr>
              <a:t>The Plan…</a:t>
            </a:r>
            <a:r>
              <a:rPr lang="en-US" sz="1800">
                <a:solidFill>
                  <a:srgbClr val="222222"/>
                </a:solidFill>
                <a:latin typeface="EB Garamond"/>
                <a:ea typeface="EB Garamond"/>
                <a:cs typeface="EB Garamond"/>
                <a:sym typeface="EB Garamond"/>
              </a:rPr>
              <a:t>  </a:t>
            </a:r>
            <a:r>
              <a:rPr lang="en-US" sz="1800">
                <a:solidFill>
                  <a:srgbClr val="222222"/>
                </a:solidFill>
                <a:latin typeface="EB Garamond"/>
                <a:ea typeface="EB Garamond"/>
                <a:cs typeface="EB Garamond"/>
                <a:sym typeface="EB Garamond"/>
              </a:rPr>
              <a:t>Expansion</a:t>
            </a:r>
            <a:r>
              <a:rPr lang="en-US" sz="1800">
                <a:solidFill>
                  <a:srgbClr val="222222"/>
                </a:solidFill>
                <a:latin typeface="EB Garamond"/>
                <a:ea typeface="EB Garamond"/>
                <a:cs typeface="EB Garamond"/>
                <a:sym typeface="EB Garamond"/>
              </a:rPr>
              <a:t> to all 60+ CHI Health Primary Care Clinics beginning 2020 until...  </a:t>
            </a:r>
            <a:endParaRPr sz="1800">
              <a:solidFill>
                <a:srgbClr val="222222"/>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ge64e8b64c9_0_99"/>
          <p:cNvSpPr/>
          <p:nvPr/>
        </p:nvSpPr>
        <p:spPr>
          <a:xfrm>
            <a:off x="3434125" y="138858"/>
            <a:ext cx="2129700" cy="736500"/>
          </a:xfrm>
          <a:prstGeom prst="rect">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600" u="none" cap="none" strike="noStrike">
                <a:solidFill>
                  <a:srgbClr val="3E4043"/>
                </a:solidFill>
                <a:latin typeface="Garamond"/>
                <a:ea typeface="Garamond"/>
                <a:cs typeface="Garamond"/>
                <a:sym typeface="Garamond"/>
              </a:rPr>
              <a:t>CHI Health</a:t>
            </a:r>
            <a:endParaRPr b="0" i="0" sz="1600" u="none" cap="none" strike="noStrike">
              <a:solidFill>
                <a:srgbClr val="3E4043"/>
              </a:solidFill>
              <a:latin typeface="Garamond"/>
              <a:ea typeface="Garamond"/>
              <a:cs typeface="Garamond"/>
              <a:sym typeface="Garamond"/>
            </a:endParaRPr>
          </a:p>
        </p:txBody>
      </p:sp>
      <p:sp>
        <p:nvSpPr>
          <p:cNvPr id="71" name="Google Shape;71;ge64e8b64c9_0_99"/>
          <p:cNvSpPr/>
          <p:nvPr/>
        </p:nvSpPr>
        <p:spPr>
          <a:xfrm>
            <a:off x="700895" y="1229500"/>
            <a:ext cx="2238600" cy="613500"/>
          </a:xfrm>
          <a:prstGeom prst="rect">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u="none" cap="none" strike="noStrike">
                <a:solidFill>
                  <a:srgbClr val="3E4043"/>
                </a:solidFill>
                <a:latin typeface="Garamond"/>
                <a:ea typeface="Garamond"/>
                <a:cs typeface="Garamond"/>
                <a:sym typeface="Garamond"/>
              </a:rPr>
              <a:t>Creighton University</a:t>
            </a:r>
            <a:endParaRPr b="0" i="0" sz="1400" u="none" cap="none" strike="noStrike">
              <a:solidFill>
                <a:srgbClr val="3E4043"/>
              </a:solidFill>
              <a:latin typeface="Garamond"/>
              <a:ea typeface="Garamond"/>
              <a:cs typeface="Garamond"/>
              <a:sym typeface="Garamond"/>
            </a:endParaRPr>
          </a:p>
        </p:txBody>
      </p:sp>
      <p:sp>
        <p:nvSpPr>
          <p:cNvPr id="72" name="Google Shape;72;ge64e8b64c9_0_99"/>
          <p:cNvSpPr/>
          <p:nvPr/>
        </p:nvSpPr>
        <p:spPr>
          <a:xfrm>
            <a:off x="3382102" y="1231808"/>
            <a:ext cx="2236200" cy="597300"/>
          </a:xfrm>
          <a:prstGeom prst="rect">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u="none" cap="none" strike="noStrike">
                <a:solidFill>
                  <a:srgbClr val="3E4043"/>
                </a:solidFill>
                <a:latin typeface="Garamond"/>
                <a:ea typeface="Garamond"/>
                <a:cs typeface="Garamond"/>
                <a:sym typeface="Garamond"/>
              </a:rPr>
              <a:t>Behavioral Health Service Line</a:t>
            </a:r>
            <a:endParaRPr b="0" i="0" sz="1400" u="none" cap="none" strike="noStrike">
              <a:solidFill>
                <a:srgbClr val="3E4043"/>
              </a:solidFill>
              <a:latin typeface="Garamond"/>
              <a:ea typeface="Garamond"/>
              <a:cs typeface="Garamond"/>
              <a:sym typeface="Garamond"/>
            </a:endParaRPr>
          </a:p>
        </p:txBody>
      </p:sp>
      <p:sp>
        <p:nvSpPr>
          <p:cNvPr id="73" name="Google Shape;73;ge64e8b64c9_0_99"/>
          <p:cNvSpPr/>
          <p:nvPr/>
        </p:nvSpPr>
        <p:spPr>
          <a:xfrm>
            <a:off x="6069339" y="1237451"/>
            <a:ext cx="2238600" cy="613500"/>
          </a:xfrm>
          <a:prstGeom prst="rect">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400" u="none" cap="none" strike="noStrike">
                <a:solidFill>
                  <a:srgbClr val="3E4043"/>
                </a:solidFill>
                <a:latin typeface="Garamond"/>
                <a:ea typeface="Garamond"/>
                <a:cs typeface="Garamond"/>
                <a:sym typeface="Garamond"/>
              </a:rPr>
              <a:t>Medical Group Enterprise</a:t>
            </a:r>
            <a:endParaRPr b="0" i="0" sz="1400" u="none" cap="none" strike="noStrike">
              <a:solidFill>
                <a:srgbClr val="3E4043"/>
              </a:solidFill>
              <a:latin typeface="Garamond"/>
              <a:ea typeface="Garamond"/>
              <a:cs typeface="Garamond"/>
              <a:sym typeface="Garamond"/>
            </a:endParaRPr>
          </a:p>
        </p:txBody>
      </p:sp>
      <p:sp>
        <p:nvSpPr>
          <p:cNvPr id="74" name="Google Shape;74;ge64e8b64c9_0_99"/>
          <p:cNvSpPr/>
          <p:nvPr/>
        </p:nvSpPr>
        <p:spPr>
          <a:xfrm>
            <a:off x="242754" y="2232314"/>
            <a:ext cx="1012605" cy="2377997"/>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Kearney</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Richard Young</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Acute Inpatient</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Adolescent</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Assessment Center</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OP Clinic</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Good Sam Psych Consults</a:t>
            </a:r>
            <a:endParaRPr b="0" i="0" sz="1000" u="none" cap="none" strike="noStrike">
              <a:solidFill>
                <a:srgbClr val="292B2C"/>
              </a:solidFill>
              <a:latin typeface="Garamond"/>
              <a:ea typeface="Garamond"/>
              <a:cs typeface="Garamond"/>
              <a:sym typeface="Garamond"/>
            </a:endParaRPr>
          </a:p>
        </p:txBody>
      </p:sp>
      <p:sp>
        <p:nvSpPr>
          <p:cNvPr id="75" name="Google Shape;75;ge64e8b64c9_0_99"/>
          <p:cNvSpPr/>
          <p:nvPr/>
        </p:nvSpPr>
        <p:spPr>
          <a:xfrm>
            <a:off x="1413658" y="2232315"/>
            <a:ext cx="1012605" cy="1651609"/>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Grand Island</a:t>
            </a:r>
            <a:endParaRPr/>
          </a:p>
          <a:p>
            <a:pPr indent="0" lvl="0" marL="0" marR="0" rtl="0" algn="ctr">
              <a:spcBef>
                <a:spcPts val="0"/>
              </a:spcBef>
              <a:spcAft>
                <a:spcPts val="0"/>
              </a:spcAft>
              <a:buNone/>
            </a:pPr>
            <a:r>
              <a:t/>
            </a:r>
            <a:endParaRPr b="1"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St. Francis</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 Substance Use Residential  OP/ IOP</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St. Francis Psych Consults</a:t>
            </a:r>
            <a:endParaRPr b="0" i="0" sz="1000" u="none" cap="none" strike="noStrike">
              <a:solidFill>
                <a:srgbClr val="292B2C"/>
              </a:solidFill>
              <a:latin typeface="Garamond"/>
              <a:ea typeface="Garamond"/>
              <a:cs typeface="Garamond"/>
              <a:sym typeface="Garamond"/>
            </a:endParaRPr>
          </a:p>
        </p:txBody>
      </p:sp>
      <p:sp>
        <p:nvSpPr>
          <p:cNvPr id="76" name="Google Shape;76;ge64e8b64c9_0_99"/>
          <p:cNvSpPr/>
          <p:nvPr/>
        </p:nvSpPr>
        <p:spPr>
          <a:xfrm>
            <a:off x="2584562" y="2221257"/>
            <a:ext cx="1000978" cy="2139745"/>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100" u="none" cap="none" strike="noStrike">
                <a:solidFill>
                  <a:srgbClr val="292B2C"/>
                </a:solidFill>
                <a:latin typeface="Garamond"/>
                <a:ea typeface="Garamond"/>
                <a:cs typeface="Garamond"/>
                <a:sym typeface="Garamond"/>
              </a:rPr>
              <a:t>Lincoln</a:t>
            </a:r>
            <a:endParaRPr/>
          </a:p>
          <a:p>
            <a:pPr indent="0" lvl="0" marL="0" marR="0" rtl="0" algn="ctr">
              <a:spcBef>
                <a:spcPts val="0"/>
              </a:spcBef>
              <a:spcAft>
                <a:spcPts val="0"/>
              </a:spcAft>
              <a:buNone/>
            </a:pPr>
            <a:r>
              <a:t/>
            </a:r>
            <a:endParaRPr b="1" i="0" sz="11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100" u="none" cap="none" strike="noStrike">
                <a:solidFill>
                  <a:srgbClr val="292B2C"/>
                </a:solidFill>
                <a:latin typeface="Garamond"/>
                <a:ea typeface="Garamond"/>
                <a:cs typeface="Garamond"/>
                <a:sym typeface="Garamond"/>
              </a:rPr>
              <a:t>Integrated </a:t>
            </a:r>
            <a:endParaRPr/>
          </a:p>
          <a:p>
            <a:pPr indent="0" lvl="0" marL="0" marR="0" rtl="0" algn="ctr">
              <a:spcBef>
                <a:spcPts val="0"/>
              </a:spcBef>
              <a:spcAft>
                <a:spcPts val="0"/>
              </a:spcAft>
              <a:buNone/>
            </a:pPr>
            <a:r>
              <a:rPr b="0" i="0" lang="en-US" sz="1100" u="none" cap="none" strike="noStrike">
                <a:solidFill>
                  <a:srgbClr val="292B2C"/>
                </a:solidFill>
                <a:latin typeface="Garamond"/>
                <a:ea typeface="Garamond"/>
                <a:cs typeface="Garamond"/>
                <a:sym typeface="Garamond"/>
              </a:rPr>
              <a:t>PCP</a:t>
            </a:r>
            <a:endParaRPr/>
          </a:p>
          <a:p>
            <a:pPr indent="0" lvl="0" marL="0" marR="0" rtl="0" algn="ctr">
              <a:spcBef>
                <a:spcPts val="0"/>
              </a:spcBef>
              <a:spcAft>
                <a:spcPts val="0"/>
              </a:spcAft>
              <a:buNone/>
            </a:pPr>
            <a:r>
              <a:t/>
            </a:r>
            <a:endParaRPr b="0" i="0" sz="1100" u="none" cap="none" strike="noStrike">
              <a:latin typeface="Garamond"/>
              <a:ea typeface="Garamond"/>
              <a:cs typeface="Garamond"/>
              <a:sym typeface="Garamond"/>
            </a:endParaRPr>
          </a:p>
          <a:p>
            <a:pPr indent="0" lvl="0" marL="0" marR="0" rtl="0" algn="ctr">
              <a:spcBef>
                <a:spcPts val="0"/>
              </a:spcBef>
              <a:spcAft>
                <a:spcPts val="0"/>
              </a:spcAft>
              <a:buNone/>
            </a:pPr>
            <a:r>
              <a:rPr b="0" i="0" lang="en-US" sz="1100" u="none" cap="none" strike="noStrike">
                <a:latin typeface="Garamond"/>
                <a:ea typeface="Garamond"/>
                <a:cs typeface="Garamond"/>
                <a:sym typeface="Garamond"/>
              </a:rPr>
              <a:t>Oncology Partnership</a:t>
            </a:r>
            <a:endParaRPr/>
          </a:p>
          <a:p>
            <a:pPr indent="0" lvl="0" marL="0" marR="0" rtl="0" algn="ctr">
              <a:spcBef>
                <a:spcPts val="0"/>
              </a:spcBef>
              <a:spcAft>
                <a:spcPts val="0"/>
              </a:spcAft>
              <a:buNone/>
            </a:pPr>
            <a:r>
              <a:t/>
            </a:r>
            <a:endParaRPr b="0" i="0" sz="1100" u="none" cap="none" strike="noStrike">
              <a:latin typeface="Garamond"/>
              <a:ea typeface="Garamond"/>
              <a:cs typeface="Garamond"/>
              <a:sym typeface="Garamond"/>
            </a:endParaRPr>
          </a:p>
          <a:p>
            <a:pPr indent="0" lvl="0" marL="0" marR="0" rtl="0" algn="ctr">
              <a:spcBef>
                <a:spcPts val="0"/>
              </a:spcBef>
              <a:spcAft>
                <a:spcPts val="0"/>
              </a:spcAft>
              <a:buNone/>
            </a:pPr>
            <a:r>
              <a:rPr b="0" i="0" lang="en-US" sz="1100" u="none" cap="none" strike="noStrike">
                <a:latin typeface="Garamond"/>
                <a:ea typeface="Garamond"/>
                <a:cs typeface="Garamond"/>
                <a:sym typeface="Garamond"/>
              </a:rPr>
              <a:t>St. Es and NE Heart Psych Consults</a:t>
            </a:r>
            <a:endParaRPr b="0" i="0" sz="1100" u="none" cap="none" strike="noStrike">
              <a:latin typeface="Garamond"/>
              <a:ea typeface="Garamond"/>
              <a:cs typeface="Garamond"/>
              <a:sym typeface="Garamond"/>
            </a:endParaRPr>
          </a:p>
        </p:txBody>
      </p:sp>
      <p:sp>
        <p:nvSpPr>
          <p:cNvPr id="77" name="Google Shape;77;ge64e8b64c9_0_99"/>
          <p:cNvSpPr/>
          <p:nvPr/>
        </p:nvSpPr>
        <p:spPr>
          <a:xfrm>
            <a:off x="3757266" y="2222909"/>
            <a:ext cx="1174382" cy="3354641"/>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Outpatient </a:t>
            </a:r>
            <a:endParaRPr/>
          </a:p>
          <a:p>
            <a:pPr indent="0" lvl="0" marL="0" marR="0" rtl="0" algn="ctr">
              <a:spcBef>
                <a:spcPts val="0"/>
              </a:spcBef>
              <a:spcAft>
                <a:spcPts val="0"/>
              </a:spcAft>
              <a:buNone/>
            </a:pPr>
            <a:r>
              <a:t/>
            </a:r>
            <a:endParaRPr b="1"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Psych Associates</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PCP Integrated Services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t/>
            </a:r>
            <a:endParaRPr i="0" sz="1000" u="none" cap="none" strike="noStrike">
              <a:latin typeface="Garamond"/>
              <a:ea typeface="Garamond"/>
              <a:cs typeface="Garamond"/>
              <a:sym typeface="Garamond"/>
            </a:endParaRPr>
          </a:p>
          <a:p>
            <a:pPr indent="0" lvl="0" marL="0" marR="0" rtl="0" algn="ctr">
              <a:spcBef>
                <a:spcPts val="0"/>
              </a:spcBef>
              <a:spcAft>
                <a:spcPts val="0"/>
              </a:spcAft>
              <a:buNone/>
            </a:pPr>
            <a:r>
              <a:rPr i="0" lang="en-US" sz="1000" u="none" cap="none" strike="noStrike">
                <a:latin typeface="Garamond"/>
                <a:ea typeface="Garamond"/>
                <a:cs typeface="Garamond"/>
                <a:sym typeface="Garamond"/>
              </a:rPr>
              <a:t>School Services in Omaha, GI and NE City</a:t>
            </a:r>
            <a:endParaRPr/>
          </a:p>
          <a:p>
            <a:pPr indent="0" lvl="0" marL="0" marR="0" rtl="0" algn="ctr">
              <a:spcBef>
                <a:spcPts val="0"/>
              </a:spcBef>
              <a:spcAft>
                <a:spcPts val="0"/>
              </a:spcAft>
              <a:buNone/>
            </a:pPr>
            <a:r>
              <a:t/>
            </a:r>
            <a:endParaRPr i="0" sz="1000" u="none" cap="none" strike="noStrike">
              <a:latin typeface="Garamond"/>
              <a:ea typeface="Garamond"/>
              <a:cs typeface="Garamond"/>
              <a:sym typeface="Garamond"/>
            </a:endParaRPr>
          </a:p>
          <a:p>
            <a:pPr indent="0" lvl="0" marL="0" marR="0" rtl="0" algn="ctr">
              <a:spcBef>
                <a:spcPts val="0"/>
              </a:spcBef>
              <a:spcAft>
                <a:spcPts val="0"/>
              </a:spcAft>
              <a:buNone/>
            </a:pPr>
            <a:r>
              <a:rPr i="0" lang="en-US" sz="1000" u="none" cap="none" strike="noStrike">
                <a:latin typeface="Garamond"/>
                <a:ea typeface="Garamond"/>
                <a:cs typeface="Garamond"/>
                <a:sym typeface="Garamond"/>
              </a:rPr>
              <a:t>Metro NICU</a:t>
            </a:r>
            <a:endParaRPr/>
          </a:p>
          <a:p>
            <a:pPr indent="0" lvl="0" marL="0" marR="0" rtl="0" algn="ctr">
              <a:spcBef>
                <a:spcPts val="0"/>
              </a:spcBef>
              <a:spcAft>
                <a:spcPts val="0"/>
              </a:spcAft>
              <a:buNone/>
            </a:pPr>
            <a:r>
              <a:t/>
            </a:r>
            <a:endParaRPr i="0" sz="1000" u="none" cap="none" strike="noStrike">
              <a:latin typeface="Garamond"/>
              <a:ea typeface="Garamond"/>
              <a:cs typeface="Garamond"/>
              <a:sym typeface="Garamond"/>
            </a:endParaRPr>
          </a:p>
          <a:p>
            <a:pPr indent="0" lvl="0" marL="0" marR="0" rtl="0" algn="ctr">
              <a:spcBef>
                <a:spcPts val="0"/>
              </a:spcBef>
              <a:spcAft>
                <a:spcPts val="0"/>
              </a:spcAft>
              <a:buNone/>
            </a:pPr>
            <a:r>
              <a:rPr i="0" lang="en-US" sz="1000" u="none" cap="none" strike="noStrike">
                <a:latin typeface="Garamond"/>
                <a:ea typeface="Garamond"/>
                <a:cs typeface="Garamond"/>
                <a:sym typeface="Garamond"/>
              </a:rPr>
              <a:t>EAP</a:t>
            </a:r>
            <a:endParaRPr i="0" sz="1000" u="none" cap="none" strike="noStrike">
              <a:latin typeface="Garamond"/>
              <a:ea typeface="Garamond"/>
              <a:cs typeface="Garamond"/>
              <a:sym typeface="Garamond"/>
            </a:endParaRPr>
          </a:p>
          <a:p>
            <a:pPr indent="0" lvl="0" marL="0" marR="0" rtl="0" algn="ctr">
              <a:spcBef>
                <a:spcPts val="0"/>
              </a:spcBef>
              <a:spcAft>
                <a:spcPts val="0"/>
              </a:spcAft>
              <a:buNone/>
            </a:pPr>
            <a:r>
              <a:t/>
            </a:r>
            <a:endParaRPr i="0" sz="1000" u="none" cap="none" strike="noStrike">
              <a:latin typeface="Garamond"/>
              <a:ea typeface="Garamond"/>
              <a:cs typeface="Garamond"/>
              <a:sym typeface="Garamond"/>
            </a:endParaRPr>
          </a:p>
          <a:p>
            <a:pPr indent="0" lvl="0" marL="0" marR="0" rtl="0" algn="ctr">
              <a:spcBef>
                <a:spcPts val="0"/>
              </a:spcBef>
              <a:spcAft>
                <a:spcPts val="0"/>
              </a:spcAft>
              <a:buNone/>
            </a:pPr>
            <a:r>
              <a:rPr i="0" lang="en-US" sz="1000" u="none" cap="none" strike="noStrike">
                <a:latin typeface="Garamond"/>
                <a:ea typeface="Garamond"/>
                <a:cs typeface="Garamond"/>
                <a:sym typeface="Garamond"/>
              </a:rPr>
              <a:t>In</a:t>
            </a:r>
            <a:r>
              <a:rPr b="0" i="0" lang="en-US" sz="1000" u="none" cap="none" strike="noStrike">
                <a:solidFill>
                  <a:srgbClr val="292B2C"/>
                </a:solidFill>
                <a:latin typeface="Garamond"/>
                <a:ea typeface="Garamond"/>
                <a:cs typeface="Garamond"/>
                <a:sym typeface="Garamond"/>
              </a:rPr>
              <a:t>formation Referral Line 402-717-HOPE</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Omaha Metro Psych Consults</a:t>
            </a:r>
            <a:endParaRPr b="0" i="0" sz="1000" u="none" cap="none" strike="noStrike">
              <a:solidFill>
                <a:srgbClr val="292B2C"/>
              </a:solidFill>
              <a:latin typeface="Garamond"/>
              <a:ea typeface="Garamond"/>
              <a:cs typeface="Garamond"/>
              <a:sym typeface="Garamond"/>
            </a:endParaRPr>
          </a:p>
        </p:txBody>
      </p:sp>
      <p:sp>
        <p:nvSpPr>
          <p:cNvPr id="78" name="Google Shape;78;ge64e8b64c9_0_99"/>
          <p:cNvSpPr/>
          <p:nvPr/>
        </p:nvSpPr>
        <p:spPr>
          <a:xfrm>
            <a:off x="5126274" y="2248912"/>
            <a:ext cx="1229371" cy="2972139"/>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Immanuel </a:t>
            </a:r>
            <a:endParaRPr b="1"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t/>
            </a:r>
            <a:endParaRPr b="1"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Acute Care</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Geriatric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Child &amp; Adolescent</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Partial Hospitalization</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Geriatric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Child &amp; Adolescent</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Residential Treatment Center (PRTF)</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ECT / TMS</a:t>
            </a:r>
            <a:endParaRPr/>
          </a:p>
        </p:txBody>
      </p:sp>
      <p:sp>
        <p:nvSpPr>
          <p:cNvPr id="79" name="Google Shape;79;ge64e8b64c9_0_99"/>
          <p:cNvSpPr/>
          <p:nvPr/>
        </p:nvSpPr>
        <p:spPr>
          <a:xfrm>
            <a:off x="6573687" y="2254414"/>
            <a:ext cx="1012605" cy="1287604"/>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Lasting Hope </a:t>
            </a:r>
            <a:r>
              <a:rPr b="0" i="0" lang="en-US" sz="1000" u="none" cap="none" strike="noStrike">
                <a:solidFill>
                  <a:srgbClr val="292B2C"/>
                </a:solidFill>
                <a:latin typeface="Garamond"/>
                <a:ea typeface="Garamond"/>
                <a:cs typeface="Garamond"/>
                <a:sym typeface="Garamond"/>
              </a:rPr>
              <a:t>Recovery Center</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 Acute Care</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Assessment Center</a:t>
            </a:r>
            <a:endParaRPr b="0" i="0" sz="1000" u="none" cap="none" strike="noStrike">
              <a:solidFill>
                <a:srgbClr val="292B2C"/>
              </a:solidFill>
              <a:latin typeface="Garamond"/>
              <a:ea typeface="Garamond"/>
              <a:cs typeface="Garamond"/>
              <a:sym typeface="Garamond"/>
            </a:endParaRPr>
          </a:p>
        </p:txBody>
      </p:sp>
      <p:sp>
        <p:nvSpPr>
          <p:cNvPr id="80" name="Google Shape;80;ge64e8b64c9_0_99"/>
          <p:cNvSpPr/>
          <p:nvPr/>
        </p:nvSpPr>
        <p:spPr>
          <a:xfrm>
            <a:off x="7804333" y="2250859"/>
            <a:ext cx="1007120" cy="2173754"/>
          </a:xfrm>
          <a:prstGeom prst="flowChartProcess">
            <a:avLst/>
          </a:prstGeom>
          <a:gradFill>
            <a:gsLst>
              <a:gs pos="0">
                <a:srgbClr val="00AAC2"/>
              </a:gs>
              <a:gs pos="100000">
                <a:srgbClr val="93EAFF"/>
              </a:gs>
            </a:gsLst>
            <a:lin ang="16200038" scaled="0"/>
          </a:gradFill>
          <a:ln cap="flat" cmpd="sng" w="9525">
            <a:solidFill>
              <a:srgbClr val="0096A9"/>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000" u="none" cap="none" strike="noStrike">
                <a:solidFill>
                  <a:srgbClr val="292B2C"/>
                </a:solidFill>
                <a:latin typeface="Garamond"/>
                <a:ea typeface="Garamond"/>
                <a:cs typeface="Garamond"/>
                <a:sym typeface="Garamond"/>
              </a:rPr>
              <a:t>Mercy</a:t>
            </a:r>
            <a:endParaRPr/>
          </a:p>
          <a:p>
            <a:pPr indent="0" lvl="0" marL="0" marR="0" rtl="0" algn="ctr">
              <a:spcBef>
                <a:spcPts val="0"/>
              </a:spcBef>
              <a:spcAft>
                <a:spcPts val="0"/>
              </a:spcAft>
              <a:buNone/>
            </a:pPr>
            <a:r>
              <a:t/>
            </a:r>
            <a:endParaRPr b="1"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Acute Care</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Adult /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Child &amp; Adolescent</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Partial Program</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Child </a:t>
            </a:r>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&amp; Adolescent</a:t>
            </a:r>
            <a:endParaRPr/>
          </a:p>
          <a:p>
            <a:pPr indent="0" lvl="0" marL="0" marR="0" rtl="0" algn="ctr">
              <a:spcBef>
                <a:spcPts val="0"/>
              </a:spcBef>
              <a:spcAft>
                <a:spcPts val="0"/>
              </a:spcAft>
              <a:buNone/>
            </a:pPr>
            <a:r>
              <a:t/>
            </a:r>
            <a:endParaRPr b="0" i="0" sz="1000" u="none" cap="none" strike="noStrike">
              <a:solidFill>
                <a:srgbClr val="292B2C"/>
              </a:solidFill>
              <a:latin typeface="Garamond"/>
              <a:ea typeface="Garamond"/>
              <a:cs typeface="Garamond"/>
              <a:sym typeface="Garamond"/>
            </a:endParaRPr>
          </a:p>
          <a:p>
            <a:pPr indent="0" lvl="0" marL="0" marR="0" rtl="0" algn="ctr">
              <a:spcBef>
                <a:spcPts val="0"/>
              </a:spcBef>
              <a:spcAft>
                <a:spcPts val="0"/>
              </a:spcAft>
              <a:buNone/>
            </a:pPr>
            <a:r>
              <a:rPr b="0" i="0" lang="en-US" sz="1000" u="none" cap="none" strike="noStrike">
                <a:solidFill>
                  <a:srgbClr val="292B2C"/>
                </a:solidFill>
                <a:latin typeface="Garamond"/>
                <a:ea typeface="Garamond"/>
                <a:cs typeface="Garamond"/>
                <a:sym typeface="Garamond"/>
              </a:rPr>
              <a:t>Community Support</a:t>
            </a:r>
            <a:endParaRPr b="0" i="0" sz="1000" u="none" cap="none" strike="noStrike">
              <a:solidFill>
                <a:srgbClr val="292B2C"/>
              </a:solidFill>
              <a:latin typeface="Garamond"/>
              <a:ea typeface="Garamond"/>
              <a:cs typeface="Garamond"/>
              <a:sym typeface="Garamond"/>
            </a:endParaRPr>
          </a:p>
        </p:txBody>
      </p:sp>
      <p:cxnSp>
        <p:nvCxnSpPr>
          <p:cNvPr id="81" name="Google Shape;81;ge64e8b64c9_0_99"/>
          <p:cNvCxnSpPr>
            <a:stCxn id="70" idx="2"/>
            <a:endCxn id="70" idx="2"/>
          </p:cNvCxnSpPr>
          <p:nvPr/>
        </p:nvCxnSpPr>
        <p:spPr>
          <a:xfrm>
            <a:off x="4498975" y="875358"/>
            <a:ext cx="0" cy="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2" name="Google Shape;82;ge64e8b64c9_0_99"/>
          <p:cNvCxnSpPr/>
          <p:nvPr/>
        </p:nvCxnSpPr>
        <p:spPr>
          <a:xfrm>
            <a:off x="4500130" y="880860"/>
            <a:ext cx="0" cy="1716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3" name="Google Shape;83;ge64e8b64c9_0_99"/>
          <p:cNvCxnSpPr/>
          <p:nvPr/>
        </p:nvCxnSpPr>
        <p:spPr>
          <a:xfrm rot="10800000">
            <a:off x="749095" y="2018314"/>
            <a:ext cx="7558800" cy="372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4" name="Google Shape;84;ge64e8b64c9_0_99"/>
          <p:cNvCxnSpPr/>
          <p:nvPr/>
        </p:nvCxnSpPr>
        <p:spPr>
          <a:xfrm>
            <a:off x="4500129" y="1030410"/>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5" name="Google Shape;85;ge64e8b64c9_0_99"/>
          <p:cNvCxnSpPr>
            <a:stCxn id="71" idx="3"/>
            <a:endCxn id="72" idx="1"/>
          </p:cNvCxnSpPr>
          <p:nvPr/>
        </p:nvCxnSpPr>
        <p:spPr>
          <a:xfrm flipH="1" rot="10800000">
            <a:off x="2939495" y="1530550"/>
            <a:ext cx="442500" cy="57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6" name="Google Shape;86;ge64e8b64c9_0_99"/>
          <p:cNvCxnSpPr/>
          <p:nvPr/>
        </p:nvCxnSpPr>
        <p:spPr>
          <a:xfrm>
            <a:off x="5624508" y="1571145"/>
            <a:ext cx="427500" cy="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7" name="Google Shape;87;ge64e8b64c9_0_99"/>
          <p:cNvCxnSpPr/>
          <p:nvPr/>
        </p:nvCxnSpPr>
        <p:spPr>
          <a:xfrm>
            <a:off x="749056" y="2018206"/>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8" name="Google Shape;88;ge64e8b64c9_0_99"/>
          <p:cNvCxnSpPr/>
          <p:nvPr/>
        </p:nvCxnSpPr>
        <p:spPr>
          <a:xfrm>
            <a:off x="1919960" y="2020910"/>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89" name="Google Shape;89;ge64e8b64c9_0_99"/>
          <p:cNvCxnSpPr/>
          <p:nvPr/>
        </p:nvCxnSpPr>
        <p:spPr>
          <a:xfrm>
            <a:off x="3083099" y="2019860"/>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90" name="Google Shape;90;ge64e8b64c9_0_99"/>
          <p:cNvCxnSpPr/>
          <p:nvPr/>
        </p:nvCxnSpPr>
        <p:spPr>
          <a:xfrm>
            <a:off x="4333331" y="2027734"/>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91" name="Google Shape;91;ge64e8b64c9_0_99"/>
          <p:cNvCxnSpPr/>
          <p:nvPr/>
        </p:nvCxnSpPr>
        <p:spPr>
          <a:xfrm>
            <a:off x="5607881" y="2043242"/>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92" name="Google Shape;92;ge64e8b64c9_0_99"/>
          <p:cNvCxnSpPr/>
          <p:nvPr/>
        </p:nvCxnSpPr>
        <p:spPr>
          <a:xfrm>
            <a:off x="7092304" y="2041381"/>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93" name="Google Shape;93;ge64e8b64c9_0_99"/>
          <p:cNvCxnSpPr/>
          <p:nvPr/>
        </p:nvCxnSpPr>
        <p:spPr>
          <a:xfrm>
            <a:off x="8307895" y="2047515"/>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cxnSp>
        <p:nvCxnSpPr>
          <p:cNvPr id="94" name="Google Shape;94;ge64e8b64c9_0_99"/>
          <p:cNvCxnSpPr/>
          <p:nvPr/>
        </p:nvCxnSpPr>
        <p:spPr>
          <a:xfrm>
            <a:off x="4517274" y="1818463"/>
            <a:ext cx="0" cy="201300"/>
          </a:xfrm>
          <a:prstGeom prst="straightConnector1">
            <a:avLst/>
          </a:prstGeom>
          <a:noFill/>
          <a:ln cap="flat" cmpd="sng" w="25400">
            <a:solidFill>
              <a:srgbClr val="0097A9"/>
            </a:solidFill>
            <a:prstDash val="solid"/>
            <a:round/>
            <a:headEnd len="sm" w="sm" type="none"/>
            <a:tailEnd len="sm" w="sm" type="none"/>
          </a:ln>
          <a:effectLst>
            <a:outerShdw blurRad="40000" rotWithShape="0" dir="5400000" dist="20000">
              <a:srgbClr val="000000">
                <a:alpha val="37650"/>
              </a:srgbClr>
            </a:outerShdw>
          </a:effectLst>
        </p:spPr>
      </p:cxnSp>
      <p:sp>
        <p:nvSpPr>
          <p:cNvPr id="95" name="Google Shape;95;ge64e8b64c9_0_99"/>
          <p:cNvSpPr txBox="1"/>
          <p:nvPr/>
        </p:nvSpPr>
        <p:spPr>
          <a:xfrm>
            <a:off x="1464600" y="5783100"/>
            <a:ext cx="4535700" cy="2139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latin typeface="EB Garamond"/>
                <a:ea typeface="EB Garamond"/>
                <a:cs typeface="EB Garamond"/>
                <a:sym typeface="EB Garamond"/>
              </a:rPr>
              <a:t>232 Psychiatric Inpatient Beds in four locations</a:t>
            </a:r>
            <a:endParaRPr>
              <a:latin typeface="EB Garamond"/>
              <a:ea typeface="EB Garamond"/>
              <a:cs typeface="EB Garamond"/>
              <a:sym typeface="EB Garamond"/>
            </a:endParaRPr>
          </a:p>
          <a:p>
            <a:pPr indent="0" lvl="0" marL="0" rtl="0" algn="ctr">
              <a:spcBef>
                <a:spcPts val="372"/>
              </a:spcBef>
              <a:spcAft>
                <a:spcPts val="0"/>
              </a:spcAft>
              <a:buNone/>
            </a:pPr>
            <a:r>
              <a:rPr lang="en-US">
                <a:latin typeface="EB Garamond"/>
                <a:ea typeface="EB Garamond"/>
                <a:cs typeface="EB Garamond"/>
                <a:sym typeface="EB Garamond"/>
              </a:rPr>
              <a:t>9 Specialty Clinics with 145,000 Annual Visits</a:t>
            </a:r>
            <a:endParaRPr>
              <a:latin typeface="EB Garamond"/>
              <a:ea typeface="EB Garamond"/>
              <a:cs typeface="EB Garamond"/>
              <a:sym typeface="EB Garamond"/>
            </a:endParaRPr>
          </a:p>
          <a:p>
            <a:pPr indent="0" lvl="0" marL="0" rtl="0" algn="ctr">
              <a:spcBef>
                <a:spcPts val="372"/>
              </a:spcBef>
              <a:spcAft>
                <a:spcPts val="0"/>
              </a:spcAft>
              <a:buNone/>
            </a:pPr>
            <a:r>
              <a:rPr lang="en-US">
                <a:latin typeface="EB Garamond"/>
                <a:ea typeface="EB Garamond"/>
                <a:cs typeface="EB Garamond"/>
                <a:sym typeface="EB Garamond"/>
              </a:rPr>
              <a:t>64 Partial Hospitalization Slots in four programs</a:t>
            </a:r>
            <a:endParaRPr>
              <a:latin typeface="EB Garamond"/>
              <a:ea typeface="EB Garamond"/>
              <a:cs typeface="EB Garamond"/>
              <a:sym typeface="EB Garamond"/>
            </a:endParaRPr>
          </a:p>
        </p:txBody>
      </p:sp>
      <p:sp>
        <p:nvSpPr>
          <p:cNvPr id="96" name="Google Shape;96;ge64e8b64c9_0_99"/>
          <p:cNvSpPr txBox="1"/>
          <p:nvPr/>
        </p:nvSpPr>
        <p:spPr>
          <a:xfrm>
            <a:off x="4981775" y="5805600"/>
            <a:ext cx="4535700" cy="2139900"/>
          </a:xfrm>
          <a:prstGeom prst="rect">
            <a:avLst/>
          </a:prstGeom>
          <a:noFill/>
          <a:ln>
            <a:noFill/>
          </a:ln>
        </p:spPr>
        <p:txBody>
          <a:bodyPr anchorCtr="0" anchor="t" bIns="45700" lIns="91425" spcFirstLastPara="1" rIns="91425" wrap="square" tIns="45700">
            <a:noAutofit/>
          </a:bodyPr>
          <a:lstStyle/>
          <a:p>
            <a:pPr indent="0" lvl="0" marL="0" rtl="0" algn="ctr">
              <a:spcBef>
                <a:spcPts val="372"/>
              </a:spcBef>
              <a:spcAft>
                <a:spcPts val="0"/>
              </a:spcAft>
              <a:buNone/>
            </a:pPr>
            <a:r>
              <a:rPr lang="en-US">
                <a:latin typeface="EB Garamond"/>
                <a:ea typeface="EB Garamond"/>
                <a:cs typeface="EB Garamond"/>
                <a:sym typeface="EB Garamond"/>
              </a:rPr>
              <a:t>20 Residential Treatment Beds for Children </a:t>
            </a:r>
            <a:endParaRPr>
              <a:latin typeface="EB Garamond"/>
              <a:ea typeface="EB Garamond"/>
              <a:cs typeface="EB Garamond"/>
              <a:sym typeface="EB Garamond"/>
            </a:endParaRPr>
          </a:p>
          <a:p>
            <a:pPr indent="0" lvl="0" marL="0" rtl="0" algn="ctr">
              <a:spcBef>
                <a:spcPts val="372"/>
              </a:spcBef>
              <a:spcAft>
                <a:spcPts val="0"/>
              </a:spcAft>
              <a:buNone/>
            </a:pPr>
            <a:r>
              <a:rPr lang="en-US">
                <a:latin typeface="EB Garamond"/>
                <a:ea typeface="EB Garamond"/>
                <a:cs typeface="EB Garamond"/>
                <a:sym typeface="EB Garamond"/>
              </a:rPr>
              <a:t>23 Adult Residential Substance Abuse beds</a:t>
            </a:r>
            <a:endParaRPr>
              <a:latin typeface="EB Garamond"/>
              <a:ea typeface="EB Garamond"/>
              <a:cs typeface="EB Garamond"/>
              <a:sym typeface="EB Garamond"/>
            </a:endParaRPr>
          </a:p>
          <a:p>
            <a:pPr indent="0" lvl="0" marL="0" rtl="0" algn="ctr">
              <a:spcBef>
                <a:spcPts val="372"/>
              </a:spcBef>
              <a:spcAft>
                <a:spcPts val="0"/>
              </a:spcAft>
              <a:buNone/>
            </a:pPr>
            <a:r>
              <a:rPr lang="en-US">
                <a:latin typeface="EB Garamond"/>
                <a:ea typeface="EB Garamond"/>
                <a:cs typeface="EB Garamond"/>
                <a:sym typeface="EB Garamond"/>
              </a:rPr>
              <a:t>130+ Behavioral Clinicians</a:t>
            </a:r>
            <a:endParaRPr>
              <a:latin typeface="EB Garamond"/>
              <a:ea typeface="EB Garamond"/>
              <a:cs typeface="EB Garamond"/>
              <a:sym typeface="EB 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e4750e0db8_0_3"/>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A GLOBAL PANDEMIC</a:t>
            </a:r>
            <a:endParaRPr>
              <a:latin typeface="EB Garamond"/>
              <a:ea typeface="EB Garamond"/>
              <a:cs typeface="EB Garamond"/>
              <a:sym typeface="EB Garamond"/>
            </a:endParaRPr>
          </a:p>
        </p:txBody>
      </p:sp>
      <p:pic>
        <p:nvPicPr>
          <p:cNvPr id="306" name="Google Shape;306;ge4750e0db8_0_3"/>
          <p:cNvPicPr preferRelativeResize="0"/>
          <p:nvPr/>
        </p:nvPicPr>
        <p:blipFill>
          <a:blip r:embed="rId3">
            <a:alphaModFix/>
          </a:blip>
          <a:stretch>
            <a:fillRect/>
          </a:stretch>
        </p:blipFill>
        <p:spPr>
          <a:xfrm>
            <a:off x="186600" y="1280300"/>
            <a:ext cx="8808099" cy="5501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ge4750e0db8_0_20"/>
          <p:cNvPicPr preferRelativeResize="0"/>
          <p:nvPr/>
        </p:nvPicPr>
        <p:blipFill>
          <a:blip r:embed="rId3">
            <a:alphaModFix/>
          </a:blip>
          <a:stretch>
            <a:fillRect/>
          </a:stretch>
        </p:blipFill>
        <p:spPr>
          <a:xfrm>
            <a:off x="5797425" y="5057200"/>
            <a:ext cx="3364275" cy="1671050"/>
          </a:xfrm>
          <a:prstGeom prst="rect">
            <a:avLst/>
          </a:prstGeom>
          <a:noFill/>
          <a:ln>
            <a:noFill/>
          </a:ln>
        </p:spPr>
      </p:pic>
      <p:sp>
        <p:nvSpPr>
          <p:cNvPr id="313" name="Google Shape;313;ge4750e0db8_0_20"/>
          <p:cNvSpPr txBox="1"/>
          <p:nvPr>
            <p:ph type="title"/>
          </p:nvPr>
        </p:nvSpPr>
        <p:spPr>
          <a:xfrm>
            <a:off x="1783825" y="178747"/>
            <a:ext cx="68184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March 2020 - CHI Health Response</a:t>
            </a:r>
            <a:endParaRPr>
              <a:latin typeface="EB Garamond"/>
              <a:ea typeface="EB Garamond"/>
              <a:cs typeface="EB Garamond"/>
              <a:sym typeface="EB Garamond"/>
            </a:endParaRPr>
          </a:p>
        </p:txBody>
      </p:sp>
      <p:sp>
        <p:nvSpPr>
          <p:cNvPr id="314" name="Google Shape;314;ge4750e0db8_0_20"/>
          <p:cNvSpPr txBox="1"/>
          <p:nvPr>
            <p:ph idx="1" type="body"/>
          </p:nvPr>
        </p:nvSpPr>
        <p:spPr>
          <a:xfrm>
            <a:off x="234225" y="1354525"/>
            <a:ext cx="8622000" cy="4570500"/>
          </a:xfrm>
          <a:prstGeom prst="rect">
            <a:avLst/>
          </a:prstGeom>
        </p:spPr>
        <p:txBody>
          <a:bodyPr anchorCtr="0" anchor="t" bIns="45700" lIns="91425" spcFirstLastPara="1" rIns="91425" wrap="square" tIns="45700">
            <a:normAutofit/>
          </a:bodyPr>
          <a:lstStyle/>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CHI Health Behavioral stood up 130+ Clinicians to provide Telehealth Services</a:t>
            </a:r>
            <a:endParaRPr sz="18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500">
              <a:solidFill>
                <a:srgbClr val="000000"/>
              </a:solidFill>
              <a:latin typeface="EB Garamond"/>
              <a:ea typeface="EB Garamond"/>
              <a:cs typeface="EB Garamond"/>
              <a:sym typeface="EB Garamond"/>
            </a:endParaRPr>
          </a:p>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Outpatient and Integrated Behavioral went from &lt; 2% Virtual care to &gt;88% Virtual Care within 2 weeks</a:t>
            </a:r>
            <a:endParaRPr sz="1800">
              <a:solidFill>
                <a:srgbClr val="000000"/>
              </a:solidFill>
              <a:latin typeface="EB Garamond"/>
              <a:ea typeface="EB Garamond"/>
              <a:cs typeface="EB Garamond"/>
              <a:sym typeface="EB Garamond"/>
            </a:endParaRPr>
          </a:p>
          <a:p>
            <a:pPr indent="-342900" lvl="1" marL="9144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Integrated Clinicians tag teaming with Primary Care Virtual Visits to support patient needs</a:t>
            </a:r>
            <a:endParaRPr sz="18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500">
              <a:solidFill>
                <a:srgbClr val="000000"/>
              </a:solidFill>
              <a:latin typeface="EB Garamond"/>
              <a:ea typeface="EB Garamond"/>
              <a:cs typeface="EB Garamond"/>
              <a:sym typeface="EB Garamond"/>
            </a:endParaRPr>
          </a:p>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Call volume to the 402-717-HOPE (Crisis Line) went up 31%</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Placed Therapists in the Information Referral Line to support the increase in volume and caller acuity</a:t>
            </a:r>
            <a:endParaRPr sz="1600">
              <a:solidFill>
                <a:srgbClr val="000000"/>
              </a:solidFill>
              <a:latin typeface="EB Garamond"/>
              <a:ea typeface="EB Garamond"/>
              <a:cs typeface="EB Garamond"/>
              <a:sym typeface="EB Garamond"/>
            </a:endParaRPr>
          </a:p>
          <a:p>
            <a:pPr indent="-330200" lvl="2" marL="13716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Majority of patients calling with anxiety and depression</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New patient referrals up 24% from pre-COVID volumes</a:t>
            </a:r>
            <a:endParaRPr sz="16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500">
              <a:solidFill>
                <a:srgbClr val="000000"/>
              </a:solidFill>
              <a:latin typeface="EB Garamond"/>
              <a:ea typeface="EB Garamond"/>
              <a:cs typeface="EB Garamond"/>
              <a:sym typeface="EB Garamond"/>
            </a:endParaRPr>
          </a:p>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No Show rates dropped from 25% down to 11% and patient visits increased significantly</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March 2020-June 2021 Outpatient Behavioral Visits were up 14.6% from pre-COVID </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Behavioral Integrated Visits were up 15.2% for over the same time period</a:t>
            </a:r>
            <a:endParaRPr sz="16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e554ede72e_0_33"/>
          <p:cNvSpPr txBox="1"/>
          <p:nvPr>
            <p:ph type="title"/>
          </p:nvPr>
        </p:nvSpPr>
        <p:spPr>
          <a:xfrm>
            <a:off x="1783825" y="178750"/>
            <a:ext cx="7126800" cy="815700"/>
          </a:xfrm>
          <a:prstGeom prst="rect">
            <a:avLst/>
          </a:prstGeom>
        </p:spPr>
        <p:txBody>
          <a:bodyPr anchorCtr="0" anchor="ctr" bIns="45700" lIns="91425" spcFirstLastPara="1" rIns="91425" wrap="square" tIns="45700">
            <a:normAutofit/>
          </a:bodyPr>
          <a:lstStyle/>
          <a:p>
            <a:pPr indent="0" lvl="0" marL="0" rtl="0" algn="l">
              <a:spcBef>
                <a:spcPts val="480"/>
              </a:spcBef>
              <a:spcAft>
                <a:spcPts val="0"/>
              </a:spcAft>
              <a:buNone/>
            </a:pPr>
            <a:r>
              <a:rPr lang="en-US" sz="3600">
                <a:solidFill>
                  <a:srgbClr val="FFFFFF"/>
                </a:solidFill>
                <a:latin typeface="EB Garamond"/>
                <a:ea typeface="EB Garamond"/>
                <a:cs typeface="EB Garamond"/>
                <a:sym typeface="EB Garamond"/>
              </a:rPr>
              <a:t>“The Next Pandemic” </a:t>
            </a:r>
            <a:endParaRPr sz="3600">
              <a:solidFill>
                <a:srgbClr val="FFFFFF"/>
              </a:solidFill>
              <a:latin typeface="EB Garamond"/>
              <a:ea typeface="EB Garamond"/>
              <a:cs typeface="EB Garamond"/>
              <a:sym typeface="EB Garamond"/>
            </a:endParaRPr>
          </a:p>
        </p:txBody>
      </p:sp>
      <p:pic>
        <p:nvPicPr>
          <p:cNvPr id="321" name="Google Shape;321;ge554ede72e_0_33"/>
          <p:cNvPicPr preferRelativeResize="0"/>
          <p:nvPr/>
        </p:nvPicPr>
        <p:blipFill>
          <a:blip r:embed="rId3">
            <a:alphaModFix/>
          </a:blip>
          <a:stretch>
            <a:fillRect/>
          </a:stretch>
        </p:blipFill>
        <p:spPr>
          <a:xfrm>
            <a:off x="1268264" y="1365926"/>
            <a:ext cx="6607474" cy="4958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e668d52c7f_0_7"/>
          <p:cNvSpPr txBox="1"/>
          <p:nvPr>
            <p:ph type="title"/>
          </p:nvPr>
        </p:nvSpPr>
        <p:spPr>
          <a:xfrm>
            <a:off x="1783825" y="178747"/>
            <a:ext cx="68184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a:latin typeface="EB Garamond"/>
                <a:ea typeface="EB Garamond"/>
                <a:cs typeface="EB Garamond"/>
                <a:sym typeface="EB Garamond"/>
              </a:rPr>
              <a:t>COVID Impact on Mental Health</a:t>
            </a:r>
            <a:endParaRPr>
              <a:latin typeface="EB Garamond"/>
              <a:ea typeface="EB Garamond"/>
              <a:cs typeface="EB Garamond"/>
              <a:sym typeface="EB Garamond"/>
            </a:endParaRPr>
          </a:p>
        </p:txBody>
      </p:sp>
      <p:pic>
        <p:nvPicPr>
          <p:cNvPr id="328" name="Google Shape;328;ge668d52c7f_0_7"/>
          <p:cNvPicPr preferRelativeResize="0"/>
          <p:nvPr/>
        </p:nvPicPr>
        <p:blipFill>
          <a:blip r:embed="rId3">
            <a:alphaModFix/>
          </a:blip>
          <a:stretch>
            <a:fillRect/>
          </a:stretch>
        </p:blipFill>
        <p:spPr>
          <a:xfrm>
            <a:off x="245700" y="1345050"/>
            <a:ext cx="8652600" cy="46700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e551c306c2_0_108"/>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Innovation Opportunities</a:t>
            </a:r>
            <a:endParaRPr>
              <a:latin typeface="EB Garamond"/>
              <a:ea typeface="EB Garamond"/>
              <a:cs typeface="EB Garamond"/>
              <a:sym typeface="EB Garamond"/>
            </a:endParaRPr>
          </a:p>
        </p:txBody>
      </p:sp>
      <p:sp>
        <p:nvSpPr>
          <p:cNvPr id="335" name="Google Shape;335;ge551c306c2_0_108"/>
          <p:cNvSpPr txBox="1"/>
          <p:nvPr>
            <p:ph idx="1" type="body"/>
          </p:nvPr>
        </p:nvSpPr>
        <p:spPr>
          <a:xfrm>
            <a:off x="167950" y="1183425"/>
            <a:ext cx="8742900" cy="5477100"/>
          </a:xfrm>
          <a:prstGeom prst="rect">
            <a:avLst/>
          </a:prstGeom>
        </p:spPr>
        <p:txBody>
          <a:bodyPr anchorCtr="0" anchor="t" bIns="45700" lIns="91425" spcFirstLastPara="1" rIns="91425" wrap="square" tIns="45700">
            <a:noAutofit/>
          </a:bodyPr>
          <a:lstStyle/>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Expansion of Telehealth </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4D4D4D"/>
                </a:solidFill>
                <a:highlight>
                  <a:srgbClr val="FFFFFF"/>
                </a:highlight>
                <a:latin typeface="EB Garamond"/>
                <a:ea typeface="EB Garamond"/>
                <a:cs typeface="EB Garamond"/>
                <a:sym typeface="EB Garamond"/>
              </a:rPr>
              <a:t>Studies indicate that there are largely no significant differences between telehealth and in-person care for adults with anxiety, depression, substance use disorder, and post-traumatic stress disorder for the following outcomes:</a:t>
            </a:r>
            <a:r>
              <a:rPr lang="en-US" sz="1600">
                <a:solidFill>
                  <a:srgbClr val="4D4D4D"/>
                </a:solidFill>
                <a:highlight>
                  <a:srgbClr val="FFFFFF"/>
                </a:highlight>
                <a:latin typeface="EB Garamond"/>
                <a:ea typeface="EB Garamond"/>
                <a:cs typeface="EB Garamond"/>
                <a:sym typeface="EB Garamond"/>
              </a:rPr>
              <a:t> </a:t>
            </a:r>
            <a:r>
              <a:rPr lang="en-US" sz="500">
                <a:solidFill>
                  <a:srgbClr val="4D4D4D"/>
                </a:solidFill>
                <a:highlight>
                  <a:srgbClr val="FFFFFF"/>
                </a:highlight>
                <a:latin typeface="EB Garamond"/>
                <a:ea typeface="EB Garamond"/>
                <a:cs typeface="EB Garamond"/>
                <a:sym typeface="EB Garamond"/>
              </a:rPr>
              <a:t>14</a:t>
            </a:r>
            <a:endParaRPr sz="500">
              <a:solidFill>
                <a:srgbClr val="4D4D4D"/>
              </a:solidFill>
              <a:highlight>
                <a:srgbClr val="FFFFFF"/>
              </a:highlight>
              <a:latin typeface="EB Garamond"/>
              <a:ea typeface="EB Garamond"/>
              <a:cs typeface="EB Garamond"/>
              <a:sym typeface="EB Garamond"/>
            </a:endParaRPr>
          </a:p>
          <a:p>
            <a:pPr indent="-317500" lvl="2" marL="1371600" rtl="0" algn="l">
              <a:spcBef>
                <a:spcPts val="0"/>
              </a:spcBef>
              <a:spcAft>
                <a:spcPts val="0"/>
              </a:spcAft>
              <a:buClr>
                <a:srgbClr val="4D4D4D"/>
              </a:buClr>
              <a:buSzPts val="1400"/>
              <a:buFont typeface="EB Garamond"/>
              <a:buChar char="■"/>
            </a:pPr>
            <a:r>
              <a:rPr lang="en-US" sz="1400">
                <a:solidFill>
                  <a:srgbClr val="4D4D4D"/>
                </a:solidFill>
                <a:highlight>
                  <a:srgbClr val="FFFFFF"/>
                </a:highlight>
                <a:latin typeface="EB Garamond"/>
                <a:ea typeface="EB Garamond"/>
                <a:cs typeface="EB Garamond"/>
                <a:sym typeface="EB Garamond"/>
              </a:rPr>
              <a:t>Symptom improvement,</a:t>
            </a:r>
            <a:endParaRPr sz="1400">
              <a:solidFill>
                <a:srgbClr val="4D4D4D"/>
              </a:solidFill>
              <a:highlight>
                <a:srgbClr val="FFFFFF"/>
              </a:highlight>
              <a:latin typeface="EB Garamond"/>
              <a:ea typeface="EB Garamond"/>
              <a:cs typeface="EB Garamond"/>
              <a:sym typeface="EB Garamond"/>
            </a:endParaRPr>
          </a:p>
          <a:p>
            <a:pPr indent="-317500" lvl="2" marL="1371600" rtl="0" algn="l">
              <a:spcBef>
                <a:spcPts val="0"/>
              </a:spcBef>
              <a:spcAft>
                <a:spcPts val="0"/>
              </a:spcAft>
              <a:buClr>
                <a:srgbClr val="4D4D4D"/>
              </a:buClr>
              <a:buSzPts val="1400"/>
              <a:buFont typeface="EB Garamond"/>
              <a:buChar char="■"/>
            </a:pPr>
            <a:r>
              <a:rPr lang="en-US" sz="1400">
                <a:solidFill>
                  <a:srgbClr val="4D4D4D"/>
                </a:solidFill>
                <a:highlight>
                  <a:srgbClr val="FFFFFF"/>
                </a:highlight>
                <a:latin typeface="EB Garamond"/>
                <a:ea typeface="EB Garamond"/>
                <a:cs typeface="EB Garamond"/>
                <a:sym typeface="EB Garamond"/>
              </a:rPr>
              <a:t>Patient satisfaction, </a:t>
            </a:r>
            <a:endParaRPr sz="1400">
              <a:solidFill>
                <a:srgbClr val="4D4D4D"/>
              </a:solidFill>
              <a:highlight>
                <a:srgbClr val="FFFFFF"/>
              </a:highlight>
              <a:latin typeface="EB Garamond"/>
              <a:ea typeface="EB Garamond"/>
              <a:cs typeface="EB Garamond"/>
              <a:sym typeface="EB Garamond"/>
            </a:endParaRPr>
          </a:p>
          <a:p>
            <a:pPr indent="-317500" lvl="2" marL="1371600" rtl="0" algn="l">
              <a:spcBef>
                <a:spcPts val="0"/>
              </a:spcBef>
              <a:spcAft>
                <a:spcPts val="0"/>
              </a:spcAft>
              <a:buClr>
                <a:srgbClr val="4D4D4D"/>
              </a:buClr>
              <a:buSzPts val="1400"/>
              <a:buFont typeface="EB Garamond"/>
              <a:buChar char="■"/>
            </a:pPr>
            <a:r>
              <a:rPr lang="en-US" sz="1400">
                <a:solidFill>
                  <a:srgbClr val="4D4D4D"/>
                </a:solidFill>
                <a:highlight>
                  <a:srgbClr val="FFFFFF"/>
                </a:highlight>
                <a:latin typeface="EB Garamond"/>
                <a:ea typeface="EB Garamond"/>
                <a:cs typeface="EB Garamond"/>
                <a:sym typeface="EB Garamond"/>
              </a:rPr>
              <a:t>Quality of life, and</a:t>
            </a:r>
            <a:endParaRPr sz="1400">
              <a:solidFill>
                <a:srgbClr val="4D4D4D"/>
              </a:solidFill>
              <a:highlight>
                <a:srgbClr val="FFFFFF"/>
              </a:highlight>
              <a:latin typeface="EB Garamond"/>
              <a:ea typeface="EB Garamond"/>
              <a:cs typeface="EB Garamond"/>
              <a:sym typeface="EB Garamond"/>
            </a:endParaRPr>
          </a:p>
          <a:p>
            <a:pPr indent="-317500" lvl="2" marL="1371600" rtl="0" algn="l">
              <a:spcBef>
                <a:spcPts val="0"/>
              </a:spcBef>
              <a:spcAft>
                <a:spcPts val="0"/>
              </a:spcAft>
              <a:buClr>
                <a:srgbClr val="4D4D4D"/>
              </a:buClr>
              <a:buSzPts val="1400"/>
              <a:buFont typeface="EB Garamond"/>
              <a:buChar char="■"/>
            </a:pPr>
            <a:r>
              <a:rPr lang="en-US" sz="1400">
                <a:solidFill>
                  <a:srgbClr val="4D4D4D"/>
                </a:solidFill>
                <a:highlight>
                  <a:srgbClr val="FFFFFF"/>
                </a:highlight>
                <a:latin typeface="EB Garamond"/>
                <a:ea typeface="EB Garamond"/>
                <a:cs typeface="EB Garamond"/>
                <a:sym typeface="EB Garamond"/>
              </a:rPr>
              <a:t>Medication and </a:t>
            </a:r>
            <a:r>
              <a:rPr lang="en-US" sz="1400">
                <a:solidFill>
                  <a:srgbClr val="4D4D4D"/>
                </a:solidFill>
                <a:highlight>
                  <a:srgbClr val="FFFFFF"/>
                </a:highlight>
                <a:latin typeface="EB Garamond"/>
                <a:ea typeface="EB Garamond"/>
                <a:cs typeface="EB Garamond"/>
                <a:sym typeface="EB Garamond"/>
              </a:rPr>
              <a:t>treatment</a:t>
            </a:r>
            <a:r>
              <a:rPr lang="en-US" sz="1400">
                <a:solidFill>
                  <a:srgbClr val="4D4D4D"/>
                </a:solidFill>
                <a:highlight>
                  <a:srgbClr val="FFFFFF"/>
                </a:highlight>
                <a:latin typeface="EB Garamond"/>
                <a:ea typeface="EB Garamond"/>
                <a:cs typeface="EB Garamond"/>
                <a:sym typeface="EB Garamond"/>
              </a:rPr>
              <a:t> adherence.</a:t>
            </a:r>
            <a:endParaRPr sz="1400">
              <a:solidFill>
                <a:srgbClr val="4D4D4D"/>
              </a:solidFill>
              <a:highlight>
                <a:srgbClr val="FFFFFF"/>
              </a:highlight>
              <a:latin typeface="EB Garamond"/>
              <a:ea typeface="EB Garamond"/>
              <a:cs typeface="EB Garamond"/>
              <a:sym typeface="EB Garamond"/>
            </a:endParaRPr>
          </a:p>
          <a:p>
            <a:pPr indent="-330200" lvl="1" marL="914400" rtl="0" algn="l">
              <a:spcBef>
                <a:spcPts val="0"/>
              </a:spcBef>
              <a:spcAft>
                <a:spcPts val="0"/>
              </a:spcAft>
              <a:buClr>
                <a:srgbClr val="4D4D4D"/>
              </a:buClr>
              <a:buSzPts val="1600"/>
              <a:buFont typeface="EB Garamond"/>
              <a:buChar char="○"/>
            </a:pPr>
            <a:r>
              <a:rPr lang="en-US" sz="1600">
                <a:solidFill>
                  <a:srgbClr val="4D4D4D"/>
                </a:solidFill>
                <a:highlight>
                  <a:srgbClr val="FFFFFF"/>
                </a:highlight>
                <a:latin typeface="EB Garamond"/>
                <a:ea typeface="EB Garamond"/>
                <a:cs typeface="EB Garamond"/>
                <a:sym typeface="EB Garamond"/>
              </a:rPr>
              <a:t>Patients have reported that </a:t>
            </a:r>
            <a:r>
              <a:rPr lang="en-US" sz="1600">
                <a:solidFill>
                  <a:srgbClr val="4D4D4D"/>
                </a:solidFill>
                <a:highlight>
                  <a:srgbClr val="FFFFFF"/>
                </a:highlight>
                <a:latin typeface="EB Garamond"/>
                <a:ea typeface="EB Garamond"/>
                <a:cs typeface="EB Garamond"/>
                <a:sym typeface="EB Garamond"/>
              </a:rPr>
              <a:t>behavioral</a:t>
            </a:r>
            <a:r>
              <a:rPr lang="en-US" sz="1600">
                <a:solidFill>
                  <a:srgbClr val="4D4D4D"/>
                </a:solidFill>
                <a:highlight>
                  <a:srgbClr val="FFFFFF"/>
                </a:highlight>
                <a:latin typeface="EB Garamond"/>
                <a:ea typeface="EB Garamond"/>
                <a:cs typeface="EB Garamond"/>
                <a:sym typeface="EB Garamond"/>
              </a:rPr>
              <a:t> health treatment delivered by synchronous telehealth was </a:t>
            </a:r>
            <a:r>
              <a:rPr lang="en-US" sz="1600">
                <a:solidFill>
                  <a:srgbClr val="4D4D4D"/>
                </a:solidFill>
                <a:highlight>
                  <a:srgbClr val="FFFFFF"/>
                </a:highlight>
                <a:latin typeface="EB Garamond"/>
                <a:ea typeface="EB Garamond"/>
                <a:cs typeface="EB Garamond"/>
                <a:sym typeface="EB Garamond"/>
              </a:rPr>
              <a:t>convenient</a:t>
            </a:r>
            <a:r>
              <a:rPr lang="en-US" sz="1600">
                <a:solidFill>
                  <a:srgbClr val="4D4D4D"/>
                </a:solidFill>
                <a:highlight>
                  <a:srgbClr val="FFFFFF"/>
                </a:highlight>
                <a:latin typeface="EB Garamond"/>
                <a:ea typeface="EB Garamond"/>
                <a:cs typeface="EB Garamond"/>
                <a:sym typeface="EB Garamond"/>
              </a:rPr>
              <a:t> and </a:t>
            </a:r>
            <a:r>
              <a:rPr lang="en-US" sz="1600">
                <a:solidFill>
                  <a:srgbClr val="4D4D4D"/>
                </a:solidFill>
                <a:highlight>
                  <a:srgbClr val="FFFFFF"/>
                </a:highlight>
                <a:latin typeface="EB Garamond"/>
                <a:ea typeface="EB Garamond"/>
                <a:cs typeface="EB Garamond"/>
                <a:sym typeface="EB Garamond"/>
              </a:rPr>
              <a:t>reduced</a:t>
            </a:r>
            <a:r>
              <a:rPr lang="en-US" sz="1600">
                <a:solidFill>
                  <a:srgbClr val="4D4D4D"/>
                </a:solidFill>
                <a:highlight>
                  <a:srgbClr val="FFFFFF"/>
                </a:highlight>
                <a:latin typeface="EB Garamond"/>
                <a:ea typeface="EB Garamond"/>
                <a:cs typeface="EB Garamond"/>
                <a:sym typeface="EB Garamond"/>
              </a:rPr>
              <a:t> barriers to accessing treatment </a:t>
            </a:r>
            <a:r>
              <a:rPr lang="en-US" sz="500">
                <a:solidFill>
                  <a:srgbClr val="4D4D4D"/>
                </a:solidFill>
                <a:highlight>
                  <a:srgbClr val="FFFFFF"/>
                </a:highlight>
                <a:latin typeface="EB Garamond"/>
                <a:ea typeface="EB Garamond"/>
                <a:cs typeface="EB Garamond"/>
                <a:sym typeface="EB Garamond"/>
              </a:rPr>
              <a:t>14</a:t>
            </a:r>
            <a:endParaRPr sz="500">
              <a:solidFill>
                <a:srgbClr val="4D4D4D"/>
              </a:solidFill>
              <a:highlight>
                <a:srgbClr val="FFFFFF"/>
              </a:highlight>
              <a:latin typeface="EB Garamond"/>
              <a:ea typeface="EB Garamond"/>
              <a:cs typeface="EB Garamond"/>
              <a:sym typeface="EB Garamond"/>
            </a:endParaRPr>
          </a:p>
          <a:p>
            <a:pPr indent="-317500" lvl="1" marL="914400" rtl="0" algn="l">
              <a:spcBef>
                <a:spcPts val="0"/>
              </a:spcBef>
              <a:spcAft>
                <a:spcPts val="0"/>
              </a:spcAft>
              <a:buClr>
                <a:srgbClr val="4D4D4D"/>
              </a:buClr>
              <a:buSzPts val="1400"/>
              <a:buFont typeface="EB Garamond"/>
              <a:buChar char="○"/>
            </a:pPr>
            <a:r>
              <a:rPr lang="en-US" sz="1600">
                <a:solidFill>
                  <a:srgbClr val="000000"/>
                </a:solidFill>
                <a:latin typeface="EB Garamond"/>
                <a:ea typeface="EB Garamond"/>
                <a:cs typeface="EB Garamond"/>
                <a:sym typeface="EB Garamond"/>
              </a:rPr>
              <a:t>Ability</a:t>
            </a:r>
            <a:r>
              <a:rPr lang="en-US" sz="1600">
                <a:solidFill>
                  <a:srgbClr val="000000"/>
                </a:solidFill>
                <a:latin typeface="EB Garamond"/>
                <a:ea typeface="EB Garamond"/>
                <a:cs typeface="EB Garamond"/>
                <a:sym typeface="EB Garamond"/>
              </a:rPr>
              <a:t> to pair the patient with the “right” provider instead of the “closest” provider</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Expanded geographic footprint beyond physical clinic locations</a:t>
            </a:r>
            <a:endParaRPr sz="16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500">
              <a:solidFill>
                <a:srgbClr val="000000"/>
              </a:solidFill>
              <a:latin typeface="EB Garamond"/>
              <a:ea typeface="EB Garamond"/>
              <a:cs typeface="EB Garamond"/>
              <a:sym typeface="EB Garamond"/>
            </a:endParaRPr>
          </a:p>
          <a:p>
            <a:pPr indent="-330200" lvl="0" marL="457200" rtl="0" algn="l">
              <a:spcBef>
                <a:spcPts val="480"/>
              </a:spcBef>
              <a:spcAft>
                <a:spcPts val="0"/>
              </a:spcAft>
              <a:buClr>
                <a:srgbClr val="000000"/>
              </a:buClr>
              <a:buSzPts val="1600"/>
              <a:buFont typeface="EB Garamond"/>
              <a:buChar char="●"/>
            </a:pPr>
            <a:r>
              <a:rPr lang="en-US" sz="1800">
                <a:solidFill>
                  <a:srgbClr val="000000"/>
                </a:solidFill>
                <a:latin typeface="EB Garamond"/>
                <a:ea typeface="EB Garamond"/>
                <a:cs typeface="EB Garamond"/>
                <a:sym typeface="EB Garamond"/>
              </a:rPr>
              <a:t>Reduction in Stigma </a:t>
            </a:r>
            <a:r>
              <a:rPr lang="en-US" sz="1800">
                <a:solidFill>
                  <a:srgbClr val="000000"/>
                </a:solidFill>
                <a:latin typeface="EB Garamond"/>
                <a:ea typeface="EB Garamond"/>
                <a:cs typeface="EB Garamond"/>
                <a:sym typeface="EB Garamond"/>
              </a:rPr>
              <a:t>associated</a:t>
            </a:r>
            <a:r>
              <a:rPr lang="en-US" sz="1800">
                <a:solidFill>
                  <a:srgbClr val="000000"/>
                </a:solidFill>
                <a:latin typeface="EB Garamond"/>
                <a:ea typeface="EB Garamond"/>
                <a:cs typeface="EB Garamond"/>
                <a:sym typeface="EB Garamond"/>
              </a:rPr>
              <a:t> with Mental </a:t>
            </a:r>
            <a:r>
              <a:rPr lang="en-US" sz="1800">
                <a:solidFill>
                  <a:srgbClr val="000000"/>
                </a:solidFill>
                <a:latin typeface="EB Garamond"/>
                <a:ea typeface="EB Garamond"/>
                <a:cs typeface="EB Garamond"/>
                <a:sym typeface="EB Garamond"/>
              </a:rPr>
              <a:t>Health</a:t>
            </a:r>
            <a:r>
              <a:rPr lang="en-US" sz="1800">
                <a:solidFill>
                  <a:srgbClr val="000000"/>
                </a:solidFill>
                <a:latin typeface="EB Garamond"/>
                <a:ea typeface="EB Garamond"/>
                <a:cs typeface="EB Garamond"/>
                <a:sym typeface="EB Garamond"/>
              </a:rPr>
              <a:t> Treatment and the recognition of the impact on individual physical health and the well-being of our Communities </a:t>
            </a:r>
            <a:endParaRPr sz="1800">
              <a:solidFill>
                <a:srgbClr val="000000"/>
              </a:solidFill>
              <a:latin typeface="EB Garamond"/>
              <a:ea typeface="EB Garamond"/>
              <a:cs typeface="EB Garamond"/>
              <a:sym typeface="EB Garamond"/>
            </a:endParaRPr>
          </a:p>
          <a:p>
            <a:pPr indent="-342900" lvl="1" marL="914400" rtl="0" algn="l">
              <a:spcBef>
                <a:spcPts val="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Enhanced Integration/Collaboration in non-</a:t>
            </a:r>
            <a:r>
              <a:rPr lang="en-US" sz="1800">
                <a:solidFill>
                  <a:srgbClr val="000000"/>
                </a:solidFill>
                <a:latin typeface="EB Garamond"/>
                <a:ea typeface="EB Garamond"/>
                <a:cs typeface="EB Garamond"/>
                <a:sym typeface="EB Garamond"/>
              </a:rPr>
              <a:t>traditional</a:t>
            </a:r>
            <a:r>
              <a:rPr lang="en-US" sz="1800">
                <a:solidFill>
                  <a:srgbClr val="000000"/>
                </a:solidFill>
                <a:latin typeface="EB Garamond"/>
                <a:ea typeface="EB Garamond"/>
                <a:cs typeface="EB Garamond"/>
                <a:sym typeface="EB Garamond"/>
              </a:rPr>
              <a:t> venues</a:t>
            </a:r>
            <a:endParaRPr sz="1800">
              <a:solidFill>
                <a:srgbClr val="000000"/>
              </a:solidFill>
              <a:latin typeface="EB Garamond"/>
              <a:ea typeface="EB Garamond"/>
              <a:cs typeface="EB Garamond"/>
              <a:sym typeface="EB Garamond"/>
            </a:endParaRPr>
          </a:p>
          <a:p>
            <a:pPr indent="-317500" lvl="1" marL="1371600" rtl="0" algn="l">
              <a:spcBef>
                <a:spcPts val="0"/>
              </a:spcBef>
              <a:spcAft>
                <a:spcPts val="0"/>
              </a:spcAft>
              <a:buClr>
                <a:srgbClr val="000000"/>
              </a:buClr>
              <a:buSzPts val="1400"/>
              <a:buFont typeface="EB Garamond"/>
              <a:buChar char="○"/>
            </a:pPr>
            <a:r>
              <a:rPr lang="en-US" sz="1400">
                <a:solidFill>
                  <a:srgbClr val="000000"/>
                </a:solidFill>
                <a:latin typeface="EB Garamond"/>
                <a:ea typeface="EB Garamond"/>
                <a:cs typeface="EB Garamond"/>
                <a:sym typeface="EB Garamond"/>
              </a:rPr>
              <a:t>Partnership with CHI Health Women’s Health</a:t>
            </a:r>
            <a:endParaRPr sz="1400">
              <a:solidFill>
                <a:srgbClr val="000000"/>
              </a:solidFill>
              <a:latin typeface="EB Garamond"/>
              <a:ea typeface="EB Garamond"/>
              <a:cs typeface="EB Garamond"/>
              <a:sym typeface="EB Garamond"/>
            </a:endParaRPr>
          </a:p>
          <a:p>
            <a:pPr indent="-317500" lvl="2" marL="1828800" rtl="0" algn="l">
              <a:spcBef>
                <a:spcPts val="0"/>
              </a:spcBef>
              <a:spcAft>
                <a:spcPts val="0"/>
              </a:spcAft>
              <a:buClr>
                <a:srgbClr val="000000"/>
              </a:buClr>
              <a:buSzPts val="1400"/>
              <a:buFont typeface="EB Garamond"/>
              <a:buChar char="■"/>
            </a:pPr>
            <a:r>
              <a:rPr lang="en-US" sz="1400">
                <a:solidFill>
                  <a:srgbClr val="000000"/>
                </a:solidFill>
                <a:latin typeface="EB Garamond"/>
                <a:ea typeface="EB Garamond"/>
                <a:cs typeface="EB Garamond"/>
                <a:sym typeface="EB Garamond"/>
              </a:rPr>
              <a:t>In-person and/or virtual Behavioral Consultation available to all NICU parents in Omaha Metro</a:t>
            </a:r>
            <a:endParaRPr sz="1400">
              <a:solidFill>
                <a:srgbClr val="000000"/>
              </a:solidFill>
              <a:latin typeface="EB Garamond"/>
              <a:ea typeface="EB Garamond"/>
              <a:cs typeface="EB Garamond"/>
              <a:sym typeface="EB Garamond"/>
            </a:endParaRPr>
          </a:p>
          <a:p>
            <a:pPr indent="-317500" lvl="2" marL="1828800" rtl="0" algn="l">
              <a:spcBef>
                <a:spcPts val="0"/>
              </a:spcBef>
              <a:spcAft>
                <a:spcPts val="0"/>
              </a:spcAft>
              <a:buClr>
                <a:srgbClr val="000000"/>
              </a:buClr>
              <a:buSzPts val="1400"/>
              <a:buFont typeface="EB Garamond"/>
              <a:buChar char="■"/>
            </a:pPr>
            <a:r>
              <a:rPr lang="en-US" sz="1400">
                <a:solidFill>
                  <a:srgbClr val="000000"/>
                </a:solidFill>
                <a:latin typeface="EB Garamond"/>
                <a:ea typeface="EB Garamond"/>
                <a:cs typeface="EB Garamond"/>
                <a:sym typeface="EB Garamond"/>
              </a:rPr>
              <a:t>Ongoing</a:t>
            </a:r>
            <a:r>
              <a:rPr lang="en-US" sz="1400">
                <a:solidFill>
                  <a:srgbClr val="000000"/>
                </a:solidFill>
                <a:latin typeface="EB Garamond"/>
                <a:ea typeface="EB Garamond"/>
                <a:cs typeface="EB Garamond"/>
                <a:sym typeface="EB Garamond"/>
              </a:rPr>
              <a:t> support and </a:t>
            </a:r>
            <a:r>
              <a:rPr lang="en-US" sz="1400">
                <a:solidFill>
                  <a:srgbClr val="000000"/>
                </a:solidFill>
                <a:latin typeface="EB Garamond"/>
                <a:ea typeface="EB Garamond"/>
                <a:cs typeface="EB Garamond"/>
                <a:sym typeface="EB Garamond"/>
              </a:rPr>
              <a:t>collaboration</a:t>
            </a:r>
            <a:r>
              <a:rPr lang="en-US" sz="1400">
                <a:solidFill>
                  <a:srgbClr val="000000"/>
                </a:solidFill>
                <a:latin typeface="EB Garamond"/>
                <a:ea typeface="EB Garamond"/>
                <a:cs typeface="EB Garamond"/>
                <a:sym typeface="EB Garamond"/>
              </a:rPr>
              <a:t> post discharge in the Women’s Health Clinic by Behavioral Health Specialists</a:t>
            </a:r>
            <a:endParaRPr sz="1400">
              <a:solidFill>
                <a:srgbClr val="000000"/>
              </a:solidFill>
              <a:latin typeface="EB Garamond"/>
              <a:ea typeface="EB Garamond"/>
              <a:cs typeface="EB Garamond"/>
              <a:sym typeface="EB Garamond"/>
            </a:endParaRPr>
          </a:p>
          <a:p>
            <a:pPr indent="-330200" lvl="1" marL="13716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Partnership with CHI Health St. Elizabeth Oncology Department</a:t>
            </a:r>
            <a:endParaRPr sz="1600">
              <a:solidFill>
                <a:srgbClr val="000000"/>
              </a:solidFill>
              <a:latin typeface="EB Garamond"/>
              <a:ea typeface="EB Garamond"/>
              <a:cs typeface="EB Garamond"/>
              <a:sym typeface="EB Garamond"/>
            </a:endParaRPr>
          </a:p>
          <a:p>
            <a:pPr indent="-317500" lvl="2" marL="1828800" rtl="0" algn="l">
              <a:spcBef>
                <a:spcPts val="0"/>
              </a:spcBef>
              <a:spcAft>
                <a:spcPts val="0"/>
              </a:spcAft>
              <a:buClr>
                <a:srgbClr val="000000"/>
              </a:buClr>
              <a:buSzPts val="1400"/>
              <a:buFont typeface="EB Garamond"/>
              <a:buChar char="■"/>
            </a:pPr>
            <a:r>
              <a:rPr lang="en-US" sz="1400">
                <a:solidFill>
                  <a:srgbClr val="000000"/>
                </a:solidFill>
                <a:latin typeface="EB Garamond"/>
                <a:ea typeface="EB Garamond"/>
                <a:cs typeface="EB Garamond"/>
                <a:sym typeface="EB Garamond"/>
              </a:rPr>
              <a:t>Providing virtual support post discharge for Oncology Patients throughout the Midwest</a:t>
            </a:r>
            <a:endParaRPr sz="14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1600">
              <a:solidFill>
                <a:srgbClr val="000000"/>
              </a:solidFill>
              <a:latin typeface="EB Garamond"/>
              <a:ea typeface="EB Garamond"/>
              <a:cs typeface="EB Garamond"/>
              <a:sym typeface="EB Garamond"/>
            </a:endParaRPr>
          </a:p>
          <a:p>
            <a:pPr indent="0" lvl="0" marL="0" rtl="0" algn="l">
              <a:spcBef>
                <a:spcPts val="480"/>
              </a:spcBef>
              <a:spcAft>
                <a:spcPts val="0"/>
              </a:spcAft>
              <a:buNone/>
            </a:pPr>
            <a:r>
              <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ge668d52c7f_0_13"/>
          <p:cNvPicPr preferRelativeResize="0"/>
          <p:nvPr/>
        </p:nvPicPr>
        <p:blipFill>
          <a:blip r:embed="rId3">
            <a:alphaModFix/>
          </a:blip>
          <a:stretch>
            <a:fillRect/>
          </a:stretch>
        </p:blipFill>
        <p:spPr>
          <a:xfrm>
            <a:off x="6716275" y="238263"/>
            <a:ext cx="1962150" cy="1198687"/>
          </a:xfrm>
          <a:prstGeom prst="rect">
            <a:avLst/>
          </a:prstGeom>
          <a:noFill/>
          <a:ln>
            <a:noFill/>
          </a:ln>
        </p:spPr>
      </p:pic>
      <p:sp>
        <p:nvSpPr>
          <p:cNvPr id="342" name="Google Shape;342;ge668d52c7f_0_13"/>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Further Innovation	</a:t>
            </a:r>
            <a:endParaRPr>
              <a:latin typeface="EB Garamond"/>
              <a:ea typeface="EB Garamond"/>
              <a:cs typeface="EB Garamond"/>
              <a:sym typeface="EB Garamond"/>
            </a:endParaRPr>
          </a:p>
        </p:txBody>
      </p:sp>
      <p:sp>
        <p:nvSpPr>
          <p:cNvPr id="343" name="Google Shape;343;ge668d52c7f_0_13"/>
          <p:cNvSpPr txBox="1"/>
          <p:nvPr>
            <p:ph idx="1" type="body"/>
          </p:nvPr>
        </p:nvSpPr>
        <p:spPr>
          <a:xfrm>
            <a:off x="205275" y="1525550"/>
            <a:ext cx="8714700" cy="4647600"/>
          </a:xfrm>
          <a:prstGeom prst="rect">
            <a:avLst/>
          </a:prstGeom>
        </p:spPr>
        <p:txBody>
          <a:bodyPr anchorCtr="0" anchor="t" bIns="45700" lIns="91425" spcFirstLastPara="1" rIns="91425" wrap="square" tIns="45700">
            <a:normAutofit lnSpcReduction="10000"/>
          </a:bodyPr>
          <a:lstStyle/>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Utilization of Telehealth Technology to provide enhanced Behavioral  support to Rural Nebraska and Southwest Iowa </a:t>
            </a:r>
            <a:endParaRPr sz="18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CHI Health awarded a 1.2 Million HRSA Grant in September 2020 to create a Behavioral Health Evaluation and Transfer Service (BHETS)</a:t>
            </a:r>
            <a:endParaRPr sz="16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The goals of the program are to:</a:t>
            </a:r>
            <a:endParaRPr sz="1600">
              <a:solidFill>
                <a:srgbClr val="000000"/>
              </a:solidFill>
              <a:latin typeface="EB Garamond"/>
              <a:ea typeface="EB Garamond"/>
              <a:cs typeface="EB Garamond"/>
              <a:sym typeface="EB Garamond"/>
            </a:endParaRPr>
          </a:p>
          <a:p>
            <a:pPr indent="-323850" lvl="2" marL="1371600" rtl="0" algn="l">
              <a:lnSpc>
                <a:spcPct val="115000"/>
              </a:lnSpc>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Expand access to, coordinate, and improve the quality of behavioral health care services available in rural communities.</a:t>
            </a:r>
            <a:endParaRPr sz="1500">
              <a:solidFill>
                <a:srgbClr val="000000"/>
              </a:solidFill>
              <a:latin typeface="EB Garamond"/>
              <a:ea typeface="EB Garamond"/>
              <a:cs typeface="EB Garamond"/>
              <a:sym typeface="EB Garamond"/>
            </a:endParaRPr>
          </a:p>
          <a:p>
            <a:pPr indent="-323850" lvl="2" marL="1371600" rtl="0" algn="l">
              <a:lnSpc>
                <a:spcPct val="115000"/>
              </a:lnSpc>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Improve and expand tele health training for health care providers.</a:t>
            </a:r>
            <a:endParaRPr sz="1500">
              <a:solidFill>
                <a:srgbClr val="000000"/>
              </a:solidFill>
              <a:latin typeface="EB Garamond"/>
              <a:ea typeface="EB Garamond"/>
              <a:cs typeface="EB Garamond"/>
              <a:sym typeface="EB Garamond"/>
            </a:endParaRPr>
          </a:p>
          <a:p>
            <a:pPr indent="-323850" lvl="2" marL="1371600" rtl="0" algn="l">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Expand and improve the quality of health information available to health care providers, and patients and their families, for decision-making </a:t>
            </a:r>
            <a:endParaRPr sz="1500">
              <a:solidFill>
                <a:srgbClr val="000000"/>
              </a:solidFill>
              <a:latin typeface="EB Garamond"/>
              <a:ea typeface="EB Garamond"/>
              <a:cs typeface="EB Garamond"/>
              <a:sym typeface="EB Garamond"/>
            </a:endParaRPr>
          </a:p>
          <a:p>
            <a:pPr indent="-330200" lvl="1" marL="914400" rtl="0" algn="l">
              <a:spcBef>
                <a:spcPts val="0"/>
              </a:spcBef>
              <a:spcAft>
                <a:spcPts val="0"/>
              </a:spcAft>
              <a:buClr>
                <a:srgbClr val="000000"/>
              </a:buClr>
              <a:buSzPts val="1600"/>
              <a:buFont typeface="EB Garamond"/>
              <a:buChar char="○"/>
            </a:pPr>
            <a:r>
              <a:rPr lang="en-US" sz="1600">
                <a:solidFill>
                  <a:srgbClr val="000000"/>
                </a:solidFill>
                <a:latin typeface="EB Garamond"/>
                <a:ea typeface="EB Garamond"/>
                <a:cs typeface="EB Garamond"/>
                <a:sym typeface="EB Garamond"/>
              </a:rPr>
              <a:t>BHETS went live June 28, 2020 supporting five Critical Access Hospitals in Rural Nebraska and Southwest Iowa;</a:t>
            </a:r>
            <a:endParaRPr sz="1600">
              <a:solidFill>
                <a:srgbClr val="000000"/>
              </a:solidFill>
              <a:latin typeface="EB Garamond"/>
              <a:ea typeface="EB Garamond"/>
              <a:cs typeface="EB Garamond"/>
              <a:sym typeface="EB Garamond"/>
            </a:endParaRPr>
          </a:p>
          <a:p>
            <a:pPr indent="-323850" lvl="2" marL="1371600" rtl="0" algn="l">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CHI </a:t>
            </a:r>
            <a:r>
              <a:rPr lang="en-US" sz="1500">
                <a:solidFill>
                  <a:srgbClr val="000000"/>
                </a:solidFill>
                <a:latin typeface="EB Garamond"/>
                <a:ea typeface="EB Garamond"/>
                <a:cs typeface="EB Garamond"/>
                <a:sym typeface="EB Garamond"/>
              </a:rPr>
              <a:t>Health</a:t>
            </a:r>
            <a:r>
              <a:rPr lang="en-US" sz="1500">
                <a:solidFill>
                  <a:srgbClr val="000000"/>
                </a:solidFill>
                <a:latin typeface="EB Garamond"/>
                <a:ea typeface="EB Garamond"/>
                <a:cs typeface="EB Garamond"/>
                <a:sym typeface="EB Garamond"/>
              </a:rPr>
              <a:t> Schyler, CHI </a:t>
            </a:r>
            <a:r>
              <a:rPr lang="en-US" sz="1500">
                <a:solidFill>
                  <a:srgbClr val="000000"/>
                </a:solidFill>
                <a:latin typeface="EB Garamond"/>
                <a:ea typeface="EB Garamond"/>
                <a:cs typeface="EB Garamond"/>
                <a:sym typeface="EB Garamond"/>
              </a:rPr>
              <a:t>Health</a:t>
            </a:r>
            <a:r>
              <a:rPr lang="en-US" sz="1500">
                <a:solidFill>
                  <a:srgbClr val="000000"/>
                </a:solidFill>
                <a:latin typeface="EB Garamond"/>
                <a:ea typeface="EB Garamond"/>
                <a:cs typeface="EB Garamond"/>
                <a:sym typeface="EB Garamond"/>
              </a:rPr>
              <a:t> St. Mary’s, CHI </a:t>
            </a:r>
            <a:r>
              <a:rPr lang="en-US" sz="1500">
                <a:solidFill>
                  <a:srgbClr val="000000"/>
                </a:solidFill>
                <a:latin typeface="EB Garamond"/>
                <a:ea typeface="EB Garamond"/>
                <a:cs typeface="EB Garamond"/>
                <a:sym typeface="EB Garamond"/>
              </a:rPr>
              <a:t>Health</a:t>
            </a:r>
            <a:r>
              <a:rPr lang="en-US" sz="1500">
                <a:solidFill>
                  <a:srgbClr val="000000"/>
                </a:solidFill>
                <a:latin typeface="EB Garamond"/>
                <a:ea typeface="EB Garamond"/>
                <a:cs typeface="EB Garamond"/>
                <a:sym typeface="EB Garamond"/>
              </a:rPr>
              <a:t> Plainview, CHI </a:t>
            </a:r>
            <a:r>
              <a:rPr lang="en-US" sz="1500">
                <a:solidFill>
                  <a:srgbClr val="000000"/>
                </a:solidFill>
                <a:latin typeface="EB Garamond"/>
                <a:ea typeface="EB Garamond"/>
                <a:cs typeface="EB Garamond"/>
                <a:sym typeface="EB Garamond"/>
              </a:rPr>
              <a:t>Health</a:t>
            </a:r>
            <a:r>
              <a:rPr lang="en-US" sz="1500">
                <a:solidFill>
                  <a:srgbClr val="000000"/>
                </a:solidFill>
                <a:latin typeface="EB Garamond"/>
                <a:ea typeface="EB Garamond"/>
                <a:cs typeface="EB Garamond"/>
                <a:sym typeface="EB Garamond"/>
              </a:rPr>
              <a:t> Missouri Valley and CHI </a:t>
            </a:r>
            <a:r>
              <a:rPr lang="en-US" sz="1500">
                <a:solidFill>
                  <a:srgbClr val="000000"/>
                </a:solidFill>
                <a:latin typeface="EB Garamond"/>
                <a:ea typeface="EB Garamond"/>
                <a:cs typeface="EB Garamond"/>
                <a:sym typeface="EB Garamond"/>
              </a:rPr>
              <a:t>Health</a:t>
            </a:r>
            <a:r>
              <a:rPr lang="en-US" sz="1500">
                <a:solidFill>
                  <a:srgbClr val="000000"/>
                </a:solidFill>
                <a:latin typeface="EB Garamond"/>
                <a:ea typeface="EB Garamond"/>
                <a:cs typeface="EB Garamond"/>
                <a:sym typeface="EB Garamond"/>
              </a:rPr>
              <a:t> Mercy Corning</a:t>
            </a:r>
            <a:endParaRPr sz="1500">
              <a:solidFill>
                <a:srgbClr val="000000"/>
              </a:solidFill>
              <a:latin typeface="EB Garamond"/>
              <a:ea typeface="EB Garamond"/>
              <a:cs typeface="EB Garamond"/>
              <a:sym typeface="EB Garamond"/>
            </a:endParaRPr>
          </a:p>
          <a:p>
            <a:pPr indent="-323850" lvl="2" marL="1371600" rtl="0" algn="l">
              <a:spcBef>
                <a:spcPts val="0"/>
              </a:spcBef>
              <a:spcAft>
                <a:spcPts val="0"/>
              </a:spcAft>
              <a:buClr>
                <a:srgbClr val="000000"/>
              </a:buClr>
              <a:buSzPts val="1500"/>
              <a:buFont typeface="EB Garamond"/>
              <a:buChar char="■"/>
            </a:pPr>
            <a:r>
              <a:rPr lang="en-US" sz="1500">
                <a:solidFill>
                  <a:srgbClr val="000000"/>
                </a:solidFill>
                <a:latin typeface="EB Garamond"/>
                <a:ea typeface="EB Garamond"/>
                <a:cs typeface="EB Garamond"/>
                <a:sym typeface="EB Garamond"/>
              </a:rPr>
              <a:t>Expansion to 12 CHI Health </a:t>
            </a:r>
            <a:r>
              <a:rPr lang="en-US" sz="1500">
                <a:solidFill>
                  <a:srgbClr val="000000"/>
                </a:solidFill>
                <a:latin typeface="EB Garamond"/>
                <a:ea typeface="EB Garamond"/>
                <a:cs typeface="EB Garamond"/>
                <a:sym typeface="EB Garamond"/>
              </a:rPr>
              <a:t>Affiliated</a:t>
            </a:r>
            <a:r>
              <a:rPr lang="en-US" sz="1500">
                <a:solidFill>
                  <a:srgbClr val="000000"/>
                </a:solidFill>
                <a:latin typeface="EB Garamond"/>
                <a:ea typeface="EB Garamond"/>
                <a:cs typeface="EB Garamond"/>
                <a:sym typeface="EB Garamond"/>
              </a:rPr>
              <a:t> Rural Health Clinics in August 2021</a:t>
            </a:r>
            <a:endParaRPr sz="1500">
              <a:solidFill>
                <a:srgbClr val="000000"/>
              </a:solidFill>
              <a:latin typeface="EB Garamond"/>
              <a:ea typeface="EB Garamond"/>
              <a:cs typeface="EB Garamond"/>
              <a:sym typeface="EB Garamond"/>
            </a:endParaRPr>
          </a:p>
          <a:p>
            <a:pPr indent="0" lvl="0" marL="1371600" rtl="0" algn="l">
              <a:spcBef>
                <a:spcPts val="480"/>
              </a:spcBef>
              <a:spcAft>
                <a:spcPts val="0"/>
              </a:spcAft>
              <a:buNone/>
            </a:pPr>
            <a:r>
              <a:t/>
            </a:r>
            <a:endParaRPr sz="1600">
              <a:solidFill>
                <a:srgbClr val="000000"/>
              </a:solidFill>
              <a:latin typeface="EB Garamond"/>
              <a:ea typeface="EB Garamond"/>
              <a:cs typeface="EB Garamond"/>
              <a:sym typeface="EB Garamond"/>
            </a:endParaRPr>
          </a:p>
          <a:p>
            <a:pPr indent="-342900" lvl="0" marL="457200" rtl="0" algn="l">
              <a:spcBef>
                <a:spcPts val="480"/>
              </a:spcBef>
              <a:spcAft>
                <a:spcPts val="0"/>
              </a:spcAft>
              <a:buClr>
                <a:srgbClr val="000000"/>
              </a:buClr>
              <a:buSzPts val="1800"/>
              <a:buFont typeface="EB Garamond"/>
              <a:buChar char="●"/>
            </a:pPr>
            <a:r>
              <a:rPr lang="en-US" sz="1800">
                <a:solidFill>
                  <a:srgbClr val="000000"/>
                </a:solidFill>
                <a:latin typeface="EB Garamond"/>
                <a:ea typeface="EB Garamond"/>
                <a:cs typeface="EB Garamond"/>
                <a:sym typeface="EB Garamond"/>
              </a:rPr>
              <a:t>Behavioral Integrated Collaborative Care Model is a vital component to identify and support ongoing Mental Health needs within these Markets</a:t>
            </a:r>
            <a:endParaRPr sz="1800">
              <a:solidFill>
                <a:srgbClr val="000000"/>
              </a:solidFill>
              <a:latin typeface="EB Garamond"/>
              <a:ea typeface="EB Garamond"/>
              <a:cs typeface="EB Garamond"/>
              <a:sym typeface="EB 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e4750e0db8_0_33"/>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Next Steps	</a:t>
            </a:r>
            <a:endParaRPr>
              <a:latin typeface="EB Garamond"/>
              <a:ea typeface="EB Garamond"/>
              <a:cs typeface="EB Garamond"/>
              <a:sym typeface="EB Garamond"/>
            </a:endParaRPr>
          </a:p>
        </p:txBody>
      </p:sp>
      <p:sp>
        <p:nvSpPr>
          <p:cNvPr id="350" name="Google Shape;350;ge4750e0db8_0_33"/>
          <p:cNvSpPr txBox="1"/>
          <p:nvPr>
            <p:ph idx="1" type="body"/>
          </p:nvPr>
        </p:nvSpPr>
        <p:spPr>
          <a:xfrm>
            <a:off x="138150" y="1263050"/>
            <a:ext cx="8821800" cy="5053800"/>
          </a:xfrm>
          <a:prstGeom prst="rect">
            <a:avLst/>
          </a:prstGeom>
        </p:spPr>
        <p:txBody>
          <a:bodyPr anchorCtr="0" anchor="t" bIns="45700" lIns="91425" spcFirstLastPara="1" rIns="91425" wrap="square" tIns="45700">
            <a:noAutofit/>
          </a:bodyPr>
          <a:lstStyle/>
          <a:p>
            <a:pPr indent="-349250" lvl="0" marL="457200" rtl="0" algn="l">
              <a:spcBef>
                <a:spcPts val="48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Continue to expand Behavioral Integrated Model throughout our Market</a:t>
            </a:r>
            <a:endParaRPr sz="1900">
              <a:solidFill>
                <a:srgbClr val="000000"/>
              </a:solidFill>
              <a:latin typeface="EB Garamond"/>
              <a:ea typeface="EB Garamond"/>
              <a:cs typeface="EB Garamond"/>
              <a:sym typeface="EB Garamond"/>
            </a:endParaRPr>
          </a:p>
          <a:p>
            <a:pPr indent="-336550" lvl="1" marL="914400" rtl="0" algn="l">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Goal for every patient to have timely access to a Behavioral Health Clinician, thus supporting the </a:t>
            </a:r>
            <a:r>
              <a:rPr lang="en-US" sz="1700">
                <a:solidFill>
                  <a:srgbClr val="000000"/>
                </a:solidFill>
                <a:latin typeface="EB Garamond"/>
                <a:ea typeface="EB Garamond"/>
                <a:cs typeface="EB Garamond"/>
                <a:sym typeface="EB Garamond"/>
              </a:rPr>
              <a:t>holistic</a:t>
            </a:r>
            <a:r>
              <a:rPr lang="en-US" sz="1700">
                <a:solidFill>
                  <a:srgbClr val="000000"/>
                </a:solidFill>
                <a:latin typeface="EB Garamond"/>
                <a:ea typeface="EB Garamond"/>
                <a:cs typeface="EB Garamond"/>
                <a:sym typeface="EB Garamond"/>
              </a:rPr>
              <a:t> treatment of our consumers</a:t>
            </a:r>
            <a:endParaRPr sz="17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300">
              <a:solidFill>
                <a:srgbClr val="000000"/>
              </a:solidFill>
              <a:latin typeface="EB Garamond"/>
              <a:ea typeface="EB Garamond"/>
              <a:cs typeface="EB Garamond"/>
              <a:sym typeface="EB Garamond"/>
            </a:endParaRPr>
          </a:p>
          <a:p>
            <a:pPr indent="-349250" lvl="0" marL="457200" rtl="0" algn="l">
              <a:spcBef>
                <a:spcPts val="48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Tell our Story</a:t>
            </a:r>
            <a:endParaRPr sz="1900">
              <a:solidFill>
                <a:srgbClr val="000000"/>
              </a:solidFill>
              <a:latin typeface="EB Garamond"/>
              <a:ea typeface="EB Garamond"/>
              <a:cs typeface="EB Garamond"/>
              <a:sym typeface="EB Garamond"/>
            </a:endParaRPr>
          </a:p>
          <a:p>
            <a:pPr indent="-336550" lvl="1" marL="914400" rtl="0" algn="l">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“Behavioral Healthcare Now and Post COVID-19” American College of Healthcare Executives, July 2020 featuring Ann Schumacher</a:t>
            </a:r>
            <a:endParaRPr sz="1700">
              <a:solidFill>
                <a:srgbClr val="000000"/>
              </a:solidFill>
              <a:latin typeface="EB Garamond"/>
              <a:ea typeface="EB Garamond"/>
              <a:cs typeface="EB Garamond"/>
              <a:sym typeface="EB Garamond"/>
            </a:endParaRPr>
          </a:p>
          <a:p>
            <a:pPr indent="0" lvl="0" marL="914400" rtl="0" algn="l">
              <a:spcBef>
                <a:spcPts val="480"/>
              </a:spcBef>
              <a:spcAft>
                <a:spcPts val="0"/>
              </a:spcAft>
              <a:buNone/>
            </a:pPr>
            <a:r>
              <a:t/>
            </a:r>
            <a:endParaRPr sz="400">
              <a:solidFill>
                <a:srgbClr val="000000"/>
              </a:solidFill>
              <a:latin typeface="EB Garamond"/>
              <a:ea typeface="EB Garamond"/>
              <a:cs typeface="EB Garamond"/>
              <a:sym typeface="EB Garamond"/>
            </a:endParaRPr>
          </a:p>
          <a:p>
            <a:pPr indent="-349250" lvl="0" marL="457200" rtl="0" algn="l">
              <a:spcBef>
                <a:spcPts val="48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Payor investment into Provided Services</a:t>
            </a:r>
            <a:endParaRPr sz="19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Creation of At-Risk Contracts with goals to support clinical outcomes of integration</a:t>
            </a:r>
            <a:endParaRPr sz="17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Negotiate with Payors to reimburse for collaborative care</a:t>
            </a:r>
            <a:endParaRPr sz="17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Partner with Payors to pilot integration efforts</a:t>
            </a:r>
            <a:endParaRPr sz="1700">
              <a:solidFill>
                <a:srgbClr val="000000"/>
              </a:solidFill>
              <a:latin typeface="EB Garamond"/>
              <a:ea typeface="EB Garamond"/>
              <a:cs typeface="EB Garamond"/>
              <a:sym typeface="EB Garamond"/>
            </a:endParaRPr>
          </a:p>
          <a:p>
            <a:pPr indent="-336550" lvl="2" marL="13716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Parity now Law in Nebraska and Iowa effective September 2021</a:t>
            </a:r>
            <a:endParaRPr sz="1700">
              <a:solidFill>
                <a:srgbClr val="000000"/>
              </a:solidFill>
              <a:latin typeface="EB Garamond"/>
              <a:ea typeface="EB Garamond"/>
              <a:cs typeface="EB Garamond"/>
              <a:sym typeface="EB Garamond"/>
            </a:endParaRPr>
          </a:p>
          <a:p>
            <a:pPr indent="0" lvl="0" marL="1371600" rtl="0" algn="l">
              <a:lnSpc>
                <a:spcPct val="115000"/>
              </a:lnSpc>
              <a:spcBef>
                <a:spcPts val="1000"/>
              </a:spcBef>
              <a:spcAft>
                <a:spcPts val="0"/>
              </a:spcAft>
              <a:buNone/>
            </a:pPr>
            <a:r>
              <a:t/>
            </a:r>
            <a:endParaRPr sz="400">
              <a:solidFill>
                <a:srgbClr val="000000"/>
              </a:solidFill>
              <a:latin typeface="EB Garamond"/>
              <a:ea typeface="EB Garamond"/>
              <a:cs typeface="EB Garamond"/>
              <a:sym typeface="EB Garamond"/>
            </a:endParaRPr>
          </a:p>
          <a:p>
            <a:pPr indent="-349250" lvl="0" marL="457200" rtl="0" algn="l">
              <a:spcBef>
                <a:spcPts val="480"/>
              </a:spcBef>
              <a:spcAft>
                <a:spcPts val="0"/>
              </a:spcAft>
              <a:buClr>
                <a:srgbClr val="000000"/>
              </a:buClr>
              <a:buSzPts val="1900"/>
              <a:buFont typeface="EB Garamond"/>
              <a:buChar char="●"/>
            </a:pPr>
            <a:r>
              <a:rPr lang="en-US" sz="1900">
                <a:solidFill>
                  <a:srgbClr val="000000"/>
                </a:solidFill>
                <a:latin typeface="EB Garamond"/>
                <a:ea typeface="EB Garamond"/>
                <a:cs typeface="EB Garamond"/>
                <a:sym typeface="EB Garamond"/>
              </a:rPr>
              <a:t>Behavioral Health Integration aligns with the transition to population health by supporting the simultaneous pursuit of the triple aims;</a:t>
            </a:r>
            <a:endParaRPr sz="1900">
              <a:solidFill>
                <a:srgbClr val="000000"/>
              </a:solidFill>
              <a:latin typeface="EB Garamond"/>
              <a:ea typeface="EB Garamond"/>
              <a:cs typeface="EB Garamond"/>
              <a:sym typeface="EB Garamond"/>
            </a:endParaRPr>
          </a:p>
          <a:p>
            <a:pPr indent="-336550" lvl="1" marL="914400" rtl="0" algn="l">
              <a:lnSpc>
                <a:spcPct val="115000"/>
              </a:lnSpc>
              <a:spcBef>
                <a:spcPts val="0"/>
              </a:spcBef>
              <a:spcAft>
                <a:spcPts val="0"/>
              </a:spcAft>
              <a:buClr>
                <a:srgbClr val="000000"/>
              </a:buClr>
              <a:buSzPts val="1700"/>
              <a:buFont typeface="EB Garamond"/>
              <a:buChar char="○"/>
            </a:pPr>
            <a:r>
              <a:rPr lang="en-US" sz="1700">
                <a:solidFill>
                  <a:srgbClr val="000000"/>
                </a:solidFill>
                <a:latin typeface="EB Garamond"/>
                <a:ea typeface="EB Garamond"/>
                <a:cs typeface="EB Garamond"/>
                <a:sym typeface="EB Garamond"/>
              </a:rPr>
              <a:t>Improving the patient experience of care, Improving the health of populations and Reducing the per capita cost of health care</a:t>
            </a:r>
            <a:endParaRPr sz="1700">
              <a:solidFill>
                <a:srgbClr val="000000"/>
              </a:solidFill>
              <a:latin typeface="EB Garamond"/>
              <a:ea typeface="EB Garamond"/>
              <a:cs typeface="EB Garamond"/>
              <a:sym typeface="EB Garamond"/>
            </a:endParaRPr>
          </a:p>
          <a:p>
            <a:pPr indent="0" lvl="0" marL="457200" rtl="0" algn="l">
              <a:spcBef>
                <a:spcPts val="480"/>
              </a:spcBef>
              <a:spcAft>
                <a:spcPts val="0"/>
              </a:spcAft>
              <a:buNone/>
            </a:pPr>
            <a:r>
              <a:t/>
            </a:r>
            <a:endParaRPr sz="1900">
              <a:solidFill>
                <a:srgbClr val="000000"/>
              </a:solidFill>
              <a:latin typeface="EB Garamond"/>
              <a:ea typeface="EB Garamond"/>
              <a:cs typeface="EB Garamond"/>
              <a:sym typeface="EB Garamo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ge554ede72e_0_27"/>
          <p:cNvPicPr preferRelativeResize="0"/>
          <p:nvPr/>
        </p:nvPicPr>
        <p:blipFill>
          <a:blip r:embed="rId3">
            <a:alphaModFix/>
          </a:blip>
          <a:stretch>
            <a:fillRect/>
          </a:stretch>
        </p:blipFill>
        <p:spPr>
          <a:xfrm>
            <a:off x="790375" y="1818125"/>
            <a:ext cx="7936850" cy="4771350"/>
          </a:xfrm>
          <a:prstGeom prst="rect">
            <a:avLst/>
          </a:prstGeom>
          <a:noFill/>
          <a:ln>
            <a:noFill/>
          </a:ln>
        </p:spPr>
      </p:pic>
      <p:sp>
        <p:nvSpPr>
          <p:cNvPr id="357" name="Google Shape;357;ge554ede72e_0_27"/>
          <p:cNvSpPr txBox="1"/>
          <p:nvPr>
            <p:ph idx="1" type="body"/>
          </p:nvPr>
        </p:nvSpPr>
        <p:spPr>
          <a:xfrm>
            <a:off x="339625" y="1276075"/>
            <a:ext cx="8543100" cy="45066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US" sz="4800">
                <a:solidFill>
                  <a:srgbClr val="000000"/>
                </a:solidFill>
                <a:latin typeface="EB Garamond"/>
                <a:ea typeface="EB Garamond"/>
                <a:cs typeface="EB Garamond"/>
                <a:sym typeface="EB Garamond"/>
              </a:rPr>
              <a:t>Questions??</a:t>
            </a:r>
            <a:endParaRPr sz="4800">
              <a:solidFill>
                <a:srgbClr val="000000"/>
              </a:solidFill>
              <a:latin typeface="EB Garamond"/>
              <a:ea typeface="EB Garamond"/>
              <a:cs typeface="EB Garamond"/>
              <a:sym typeface="EB Garamo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e551c306c2_0_0"/>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References</a:t>
            </a:r>
            <a:endParaRPr>
              <a:latin typeface="EB Garamond"/>
              <a:ea typeface="EB Garamond"/>
              <a:cs typeface="EB Garamond"/>
              <a:sym typeface="EB Garamond"/>
            </a:endParaRPr>
          </a:p>
        </p:txBody>
      </p:sp>
      <p:sp>
        <p:nvSpPr>
          <p:cNvPr id="364" name="Google Shape;364;ge551c306c2_0_0"/>
          <p:cNvSpPr txBox="1"/>
          <p:nvPr>
            <p:ph idx="1" type="body"/>
          </p:nvPr>
        </p:nvSpPr>
        <p:spPr>
          <a:xfrm>
            <a:off x="83975" y="1185000"/>
            <a:ext cx="8985600" cy="54957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1. Kessler RC, Angermeyer M, Anthony JC, et al. Lifetime prevalence and age-of-onset distributions of mental disorders in the World Health Organization’s World Mental Health Survey Initiative. World Psychiatry. 2007;6(3):168-176.</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2. Key substance use and mental health indicators in the United States: Results from the 2015 National Survey on Drug Use and Health. Rockville, MD: Center for Behavioral Health Statistics and Quality. Substance Abuse and Mental Health Services Administration. 2016.</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3. Merikangas KR, He J, Burstein M, et al. Lifetime Prevalence of Mental Disorders in US Adolescents: Results from the National Comorbidity Study-Adolescent Supplement (NCS-A). Journal of the American Academy of Child and Adolescent Psychiatry. 2010;49(10):980-989. doi:10.1016/j.jaac.2010.05.017.</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4.Key substance use and mental health indicators in the United States: Results from the 2015 National Survey on Drug Use and Health. Rockville, MD: Center for Behavioral Health Statistics and Quality. Substance Abuse and Mental Health Services Administration. 2016.</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5. Rui P, Hing E, Okeyode T. </a:t>
            </a:r>
            <a:r>
              <a:rPr lang="en-US" sz="1400">
                <a:solidFill>
                  <a:srgbClr val="000000"/>
                </a:solidFill>
                <a:highlight>
                  <a:schemeClr val="lt1"/>
                </a:highlight>
                <a:uFill>
                  <a:noFill/>
                </a:uFill>
                <a:latin typeface="EB Garamond"/>
                <a:ea typeface="EB Garamond"/>
                <a:cs typeface="EB Garamond"/>
                <a:sym typeface="EB Garamond"/>
                <a:hlinkClick r:id="rId3">
                  <a:extLst>
                    <a:ext uri="{A12FA001-AC4F-418D-AE19-62706E023703}">
                      <ahyp:hlinkClr val="tx"/>
                    </a:ext>
                  </a:extLst>
                </a:hlinkClick>
              </a:rPr>
              <a:t>National Ambulatory Medical Care Survey: 2014 State and National Summary Tables.</a:t>
            </a:r>
            <a:r>
              <a:rPr lang="en-US" sz="1400">
                <a:solidFill>
                  <a:srgbClr val="000000"/>
                </a:solidFill>
                <a:highlight>
                  <a:schemeClr val="lt1"/>
                </a:highlight>
                <a:latin typeface="EB Garamond"/>
                <a:ea typeface="EB Garamond"/>
                <a:cs typeface="EB Garamond"/>
                <a:sym typeface="EB Garamond"/>
              </a:rPr>
              <a:t> Atlanta, GA: National Center for Health Statistics. Centers for Disease Control and Prevention. 2014.</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6. Insel, T.R. Assessing the Economic Costs of Serious Mental Illness. Am J Psychiatry. 2008 Jun;165(6):663-5. doi: 10.1176/appi.ajp.2008.08030366.</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7. Reeves, WC et al. </a:t>
            </a:r>
            <a:r>
              <a:rPr lang="en-US" sz="1400">
                <a:solidFill>
                  <a:srgbClr val="000000"/>
                </a:solidFill>
                <a:highlight>
                  <a:schemeClr val="lt1"/>
                </a:highlight>
                <a:uFill>
                  <a:noFill/>
                </a:uFill>
                <a:latin typeface="EB Garamond"/>
                <a:ea typeface="EB Garamond"/>
                <a:cs typeface="EB Garamond"/>
                <a:sym typeface="EB Garamond"/>
                <a:hlinkClick r:id="rId4">
                  <a:extLst>
                    <a:ext uri="{A12FA001-AC4F-418D-AE19-62706E023703}">
                      <ahyp:hlinkClr val="tx"/>
                    </a:ext>
                  </a:extLst>
                </a:hlinkClick>
              </a:rPr>
              <a:t>CDC Report: Mental Illness Surveillance Among Adults in the United States.</a:t>
            </a:r>
            <a:r>
              <a:rPr lang="en-US" sz="1400">
                <a:solidFill>
                  <a:srgbClr val="000000"/>
                </a:solidFill>
                <a:highlight>
                  <a:schemeClr val="lt1"/>
                </a:highlight>
                <a:latin typeface="EB Garamond"/>
                <a:ea typeface="EB Garamond"/>
                <a:cs typeface="EB Garamond"/>
                <a:sym typeface="EB Garamond"/>
              </a:rPr>
              <a:t> MMWR Morb Mortal Wkly Rep 2011;60(03);1-32.</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8. Parks, J., et al. Morbidity and Mortality in People with Serious Mental Illness. Alexandria, VA: National Association of State Mental Health Program Directors Council. 2006.</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800"/>
              </a:spcAft>
              <a:buSzPts val="688"/>
              <a:buNone/>
            </a:pPr>
            <a:r>
              <a:rPr lang="en-US" sz="1400">
                <a:solidFill>
                  <a:srgbClr val="000000"/>
                </a:solidFill>
                <a:highlight>
                  <a:schemeClr val="lt1"/>
                </a:highlight>
                <a:latin typeface="EB Garamond"/>
                <a:ea typeface="EB Garamond"/>
                <a:cs typeface="EB Garamond"/>
                <a:sym typeface="EB Garamond"/>
              </a:rPr>
              <a:t> </a:t>
            </a:r>
            <a:endParaRPr sz="1400">
              <a:solidFill>
                <a:srgbClr val="000000"/>
              </a:solidFill>
              <a:highlight>
                <a:schemeClr val="lt1"/>
              </a:highlight>
              <a:latin typeface="EB Garamond"/>
              <a:ea typeface="EB Garamond"/>
              <a:cs typeface="EB Garamond"/>
              <a:sym typeface="EB Garamon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e4750e0db8_0_40"/>
          <p:cNvSpPr txBox="1"/>
          <p:nvPr>
            <p:ph type="title"/>
          </p:nvPr>
        </p:nvSpPr>
        <p:spPr>
          <a:xfrm>
            <a:off x="1783825" y="178747"/>
            <a:ext cx="6818400" cy="81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latin typeface="EB Garamond"/>
                <a:ea typeface="EB Garamond"/>
                <a:cs typeface="EB Garamond"/>
                <a:sym typeface="EB Garamond"/>
              </a:rPr>
              <a:t>References</a:t>
            </a:r>
            <a:endParaRPr>
              <a:latin typeface="EB Garamond"/>
              <a:ea typeface="EB Garamond"/>
              <a:cs typeface="EB Garamond"/>
              <a:sym typeface="EB Garamond"/>
            </a:endParaRPr>
          </a:p>
        </p:txBody>
      </p:sp>
      <p:sp>
        <p:nvSpPr>
          <p:cNvPr id="371" name="Google Shape;371;ge4750e0db8_0_40"/>
          <p:cNvSpPr txBox="1"/>
          <p:nvPr>
            <p:ph idx="1" type="body"/>
          </p:nvPr>
        </p:nvSpPr>
        <p:spPr>
          <a:xfrm>
            <a:off x="83975" y="1185000"/>
            <a:ext cx="8985600" cy="5495700"/>
          </a:xfrm>
          <a:prstGeom prst="rect">
            <a:avLst/>
          </a:prstGeom>
        </p:spPr>
        <p:txBody>
          <a:bodyPr anchorCtr="0" anchor="t" bIns="0" lIns="91425" spcFirstLastPara="1" rIns="91425" wrap="square" tIns="0">
            <a:noAutofit/>
          </a:bodyPr>
          <a:lstStyle/>
          <a:p>
            <a:pPr indent="0" lvl="0" marL="0" rtl="0" algn="l">
              <a:lnSpc>
                <a:spcPct val="100000"/>
              </a:lnSpc>
              <a:spcBef>
                <a:spcPts val="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9. Kessler RC, Chiu WT, Demler O, Walters EE. Prevalence, Severity, and Comorbidity of Twelve-month DSM-IV Disorders in the National Comorbidity Survey Replication (NCS-R). Archives of general psychiatry. 2005;62(6):617-627. doi:10.1001/archpsyc.62.6.617.Substance Abuse and Mental Health Services Administration, Center for Behavioral Health Statistics and Quality. (2016). Key substance use and mental health indicators in the United States: Results from the 2015 National Survey on Drug Use and Health. Rockville, MD.</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None/>
            </a:pPr>
            <a:r>
              <a:rPr lang="en-US" sz="1400">
                <a:solidFill>
                  <a:srgbClr val="000000"/>
                </a:solidFill>
                <a:highlight>
                  <a:schemeClr val="lt1"/>
                </a:highlight>
                <a:latin typeface="EB Garamond"/>
                <a:ea typeface="EB Garamond"/>
                <a:cs typeface="EB Garamond"/>
                <a:sym typeface="EB Garamond"/>
              </a:rPr>
              <a:t>10.“The Silent Shortage: How Immigration Can Address the Large and Growing Psychiatrist Shortage in the United States” New American Economy, October 2017.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None/>
            </a:pPr>
            <a:r>
              <a:rPr lang="en-US" sz="1400">
                <a:solidFill>
                  <a:srgbClr val="000000"/>
                </a:solidFill>
                <a:highlight>
                  <a:schemeClr val="lt1"/>
                </a:highlight>
                <a:latin typeface="EB Garamond"/>
                <a:ea typeface="EB Garamond"/>
                <a:cs typeface="EB Garamond"/>
                <a:sym typeface="EB Garamond"/>
              </a:rPr>
              <a:t>11.Blech B, et al Availability of Network Psychiatrists Among the Largest Health Insurance Carriers in Washington, D.C. Psychiatric Services 68:9, September 2017.</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None/>
            </a:pPr>
            <a:r>
              <a:rPr lang="en-US" sz="1400">
                <a:solidFill>
                  <a:srgbClr val="000000"/>
                </a:solidFill>
                <a:highlight>
                  <a:schemeClr val="lt1"/>
                </a:highlight>
                <a:latin typeface="EB Garamond"/>
                <a:ea typeface="EB Garamond"/>
                <a:cs typeface="EB Garamond"/>
                <a:sym typeface="EB Garamond"/>
              </a:rPr>
              <a:t>12.Bishop TF et al. Acceptance of Insurance by Psychiatrists and the Implications for Access to Mental Health Care. </a:t>
            </a:r>
            <a:r>
              <a:rPr lang="en-US" sz="1400">
                <a:solidFill>
                  <a:srgbClr val="000000"/>
                </a:solidFill>
                <a:highlight>
                  <a:schemeClr val="lt1"/>
                </a:highlight>
                <a:uFill>
                  <a:noFill/>
                </a:uFill>
                <a:latin typeface="EB Garamond"/>
                <a:ea typeface="EB Garamond"/>
                <a:cs typeface="EB Garamond"/>
                <a:sym typeface="EB Garamond"/>
                <a:hlinkClick r:id="rId3">
                  <a:extLst>
                    <a:ext uri="{A12FA001-AC4F-418D-AE19-62706E023703}">
                      <ahyp:hlinkClr val="tx"/>
                    </a:ext>
                  </a:extLst>
                </a:hlinkClick>
              </a:rPr>
              <a:t>JAMA Psychiatry.</a:t>
            </a:r>
            <a:r>
              <a:rPr lang="en-US" sz="1400">
                <a:solidFill>
                  <a:srgbClr val="000000"/>
                </a:solidFill>
                <a:highlight>
                  <a:schemeClr val="lt1"/>
                </a:highlight>
                <a:latin typeface="EB Garamond"/>
                <a:ea typeface="EB Garamond"/>
                <a:cs typeface="EB Garamond"/>
                <a:sym typeface="EB Garamond"/>
              </a:rPr>
              <a:t> 2014 Feb;71(2):176-81. Available at doi: 10.1001/jamapsychiatry.2013.2862.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None/>
            </a:pPr>
            <a:r>
              <a:rPr lang="en-US" sz="1400">
                <a:solidFill>
                  <a:srgbClr val="000000"/>
                </a:solidFill>
                <a:highlight>
                  <a:schemeClr val="lt1"/>
                </a:highlight>
                <a:latin typeface="EB Garamond"/>
                <a:ea typeface="EB Garamond"/>
                <a:cs typeface="EB Garamond"/>
                <a:sym typeface="EB Garamond"/>
              </a:rPr>
              <a:t>13.”Mental Health, Substance Use, and Suicideal Idealion During the COVID-19 Panemic - United State, June 24-30, 2020.” Weekly , August 14, 2020.</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None/>
            </a:pPr>
            <a:r>
              <a:rPr lang="en-US" sz="1400">
                <a:solidFill>
                  <a:srgbClr val="000000"/>
                </a:solidFill>
                <a:highlight>
                  <a:schemeClr val="lt1"/>
                </a:highlight>
                <a:latin typeface="EB Garamond"/>
                <a:ea typeface="EB Garamond"/>
                <a:cs typeface="EB Garamond"/>
                <a:sym typeface="EB Garamond"/>
              </a:rPr>
              <a:t>14. “Telebehavioral Health: An Effective Alternative to In-Person Care.” Milbank Quarterly, October 15, 2020.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rPr lang="en-US" sz="1400">
                <a:solidFill>
                  <a:srgbClr val="000000"/>
                </a:solidFill>
                <a:highlight>
                  <a:schemeClr val="lt1"/>
                </a:highlight>
                <a:latin typeface="EB Garamond"/>
                <a:ea typeface="EB Garamond"/>
                <a:cs typeface="EB Garamond"/>
                <a:sym typeface="EB Garamond"/>
              </a:rPr>
              <a:t>15. </a:t>
            </a:r>
            <a:r>
              <a:rPr lang="en-US" sz="1400">
                <a:solidFill>
                  <a:srgbClr val="000000"/>
                </a:solidFill>
                <a:latin typeface="EB Garamond"/>
                <a:ea typeface="EB Garamond"/>
                <a:cs typeface="EB Garamond"/>
                <a:sym typeface="EB Garamond"/>
              </a:rPr>
              <a:t>“Behavioral Healthcare Now and Post COVID-19” American College of Healthcare Executives, July 2020 featuring Ann Schumacher</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0"/>
              </a:spcAft>
              <a:buSzPts val="688"/>
              <a:buNone/>
            </a:pPr>
            <a:r>
              <a:t/>
            </a:r>
            <a:endParaRPr sz="1400">
              <a:solidFill>
                <a:srgbClr val="000000"/>
              </a:solidFill>
              <a:highlight>
                <a:schemeClr val="lt1"/>
              </a:highlight>
              <a:latin typeface="EB Garamond"/>
              <a:ea typeface="EB Garamond"/>
              <a:cs typeface="EB Garamond"/>
              <a:sym typeface="EB Garamond"/>
            </a:endParaRPr>
          </a:p>
          <a:p>
            <a:pPr indent="0" lvl="0" marL="0" rtl="0" algn="l">
              <a:lnSpc>
                <a:spcPct val="100000"/>
              </a:lnSpc>
              <a:spcBef>
                <a:spcPts val="800"/>
              </a:spcBef>
              <a:spcAft>
                <a:spcPts val="800"/>
              </a:spcAft>
              <a:buSzPts val="688"/>
              <a:buNone/>
            </a:pPr>
            <a:r>
              <a:t/>
            </a:r>
            <a:endParaRPr sz="1400">
              <a:highlight>
                <a:schemeClr val="lt1"/>
              </a:highlight>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ge64e8b64c9_0_80"/>
          <p:cNvSpPr txBox="1"/>
          <p:nvPr>
            <p:ph type="title"/>
          </p:nvPr>
        </p:nvSpPr>
        <p:spPr>
          <a:xfrm>
            <a:off x="1699325" y="281350"/>
            <a:ext cx="7339500" cy="81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Arial"/>
              <a:buNone/>
            </a:pPr>
            <a:r>
              <a:rPr lang="en-US">
                <a:latin typeface="EB Garamond"/>
                <a:ea typeface="EB Garamond"/>
                <a:cs typeface="EB Garamond"/>
                <a:sym typeface="EB Garamond"/>
              </a:rPr>
              <a:t>CHI Health Observations in 2015</a:t>
            </a:r>
            <a:endParaRPr>
              <a:latin typeface="EB Garamond"/>
              <a:ea typeface="EB Garamond"/>
              <a:cs typeface="EB Garamond"/>
              <a:sym typeface="EB Garamond"/>
            </a:endParaRPr>
          </a:p>
        </p:txBody>
      </p:sp>
      <p:sp>
        <p:nvSpPr>
          <p:cNvPr id="102" name="Google Shape;102;ge64e8b64c9_0_80"/>
          <p:cNvSpPr txBox="1"/>
          <p:nvPr/>
        </p:nvSpPr>
        <p:spPr>
          <a:xfrm>
            <a:off x="410550" y="1502550"/>
            <a:ext cx="8229600" cy="494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960"/>
              </a:spcBef>
              <a:spcAft>
                <a:spcPts val="0"/>
              </a:spcAft>
              <a:buNone/>
            </a:pPr>
            <a:r>
              <a:rPr lang="en-US" sz="2300">
                <a:latin typeface="EB Garamond"/>
                <a:ea typeface="EB Garamond"/>
                <a:cs typeface="EB Garamond"/>
                <a:sym typeface="EB Garamond"/>
              </a:rPr>
              <a:t>What we were seeing?</a:t>
            </a:r>
            <a:endParaRPr sz="2300">
              <a:latin typeface="EB Garamond"/>
              <a:ea typeface="EB Garamond"/>
              <a:cs typeface="EB Garamond"/>
              <a:sym typeface="EB Garamond"/>
            </a:endParaRPr>
          </a:p>
          <a:p>
            <a:pPr indent="-355600" lvl="0" marL="457200" marR="0" rtl="0" algn="l">
              <a:lnSpc>
                <a:spcPct val="100000"/>
              </a:lnSpc>
              <a:spcBef>
                <a:spcPts val="960"/>
              </a:spcBef>
              <a:spcAft>
                <a:spcPts val="0"/>
              </a:spcAft>
              <a:buSzPts val="2000"/>
              <a:buFont typeface="EB Garamond"/>
              <a:buChar char="●"/>
            </a:pPr>
            <a:r>
              <a:rPr lang="en-US" sz="2000">
                <a:latin typeface="EB Garamond"/>
                <a:ea typeface="EB Garamond"/>
                <a:cs typeface="EB Garamond"/>
                <a:sym typeface="EB Garamond"/>
              </a:rPr>
              <a:t>A no-show rate of 46% to Behavioral Specialty Clinics when referred by a Primary Care Providers</a:t>
            </a:r>
            <a:endParaRPr sz="2000">
              <a:latin typeface="EB Garamond"/>
              <a:ea typeface="EB Garamond"/>
              <a:cs typeface="EB Garamond"/>
              <a:sym typeface="EB Garamond"/>
            </a:endParaRPr>
          </a:p>
          <a:p>
            <a:pPr indent="-355600" lvl="0" marL="457200" marR="0" rtl="0" algn="l">
              <a:lnSpc>
                <a:spcPct val="100000"/>
              </a:lnSpc>
              <a:spcBef>
                <a:spcPts val="0"/>
              </a:spcBef>
              <a:spcAft>
                <a:spcPts val="0"/>
              </a:spcAft>
              <a:buSzPts val="2000"/>
              <a:buFont typeface="EB Garamond"/>
              <a:buChar char="●"/>
            </a:pPr>
            <a:r>
              <a:rPr lang="en-US" sz="2000">
                <a:latin typeface="EB Garamond"/>
                <a:ea typeface="EB Garamond"/>
                <a:cs typeface="EB Garamond"/>
                <a:sym typeface="EB Garamond"/>
              </a:rPr>
              <a:t>Delays in treatment for a Behavioral Health Clinician</a:t>
            </a:r>
            <a:endParaRPr sz="2000">
              <a:latin typeface="EB Garamond"/>
              <a:ea typeface="EB Garamond"/>
              <a:cs typeface="EB Garamond"/>
              <a:sym typeface="EB Garamond"/>
            </a:endParaRPr>
          </a:p>
          <a:p>
            <a:pPr indent="-349250" lvl="1" marL="914400" marR="0" rtl="0" algn="l">
              <a:lnSpc>
                <a:spcPct val="100000"/>
              </a:lnSpc>
              <a:spcBef>
                <a:spcPts val="0"/>
              </a:spcBef>
              <a:spcAft>
                <a:spcPts val="0"/>
              </a:spcAft>
              <a:buSzPts val="1900"/>
              <a:buFont typeface="EB Garamond"/>
              <a:buChar char="○"/>
            </a:pPr>
            <a:r>
              <a:rPr lang="en-US" sz="1900">
                <a:latin typeface="EB Garamond"/>
                <a:ea typeface="EB Garamond"/>
                <a:cs typeface="EB Garamond"/>
                <a:sym typeface="EB Garamond"/>
              </a:rPr>
              <a:t>12+ weeks for Medication Management </a:t>
            </a:r>
            <a:endParaRPr sz="1900">
              <a:latin typeface="EB Garamond"/>
              <a:ea typeface="EB Garamond"/>
              <a:cs typeface="EB Garamond"/>
              <a:sym typeface="EB Garamond"/>
            </a:endParaRPr>
          </a:p>
          <a:p>
            <a:pPr indent="-349250" lvl="1" marL="914400" marR="0" rtl="0" algn="l">
              <a:lnSpc>
                <a:spcPct val="100000"/>
              </a:lnSpc>
              <a:spcBef>
                <a:spcPts val="0"/>
              </a:spcBef>
              <a:spcAft>
                <a:spcPts val="0"/>
              </a:spcAft>
              <a:buSzPts val="1900"/>
              <a:buFont typeface="EB Garamond"/>
              <a:buChar char="○"/>
            </a:pPr>
            <a:r>
              <a:rPr lang="en-US" sz="1900">
                <a:latin typeface="EB Garamond"/>
                <a:ea typeface="EB Garamond"/>
                <a:cs typeface="EB Garamond"/>
                <a:sym typeface="EB Garamond"/>
              </a:rPr>
              <a:t>8+ weeks for Therapy</a:t>
            </a:r>
            <a:endParaRPr sz="1900">
              <a:latin typeface="EB Garamond"/>
              <a:ea typeface="EB Garamond"/>
              <a:cs typeface="EB Garamond"/>
              <a:sym typeface="EB Garamond"/>
            </a:endParaRPr>
          </a:p>
          <a:p>
            <a:pPr indent="-355600" lvl="0" marL="457200" marR="0" rtl="0" algn="l">
              <a:lnSpc>
                <a:spcPct val="100000"/>
              </a:lnSpc>
              <a:spcBef>
                <a:spcPts val="0"/>
              </a:spcBef>
              <a:spcAft>
                <a:spcPts val="0"/>
              </a:spcAft>
              <a:buSzPts val="2000"/>
              <a:buFont typeface="EB Garamond"/>
              <a:buChar char="●"/>
            </a:pPr>
            <a:r>
              <a:rPr lang="en-US" sz="2000">
                <a:latin typeface="EB Garamond"/>
                <a:ea typeface="EB Garamond"/>
                <a:cs typeface="EB Garamond"/>
                <a:sym typeface="EB Garamond"/>
              </a:rPr>
              <a:t>Inconsistent Coordination of Care between Behavioral Clinicians and other Specialties/Primary Care Providers </a:t>
            </a:r>
            <a:endParaRPr sz="2000">
              <a:latin typeface="EB Garamond"/>
              <a:ea typeface="EB Garamond"/>
              <a:cs typeface="EB Garamond"/>
              <a:sym typeface="EB Garamond"/>
            </a:endParaRPr>
          </a:p>
          <a:p>
            <a:pPr indent="-355600" lvl="0" marL="457200" marR="0" rtl="0" algn="l">
              <a:lnSpc>
                <a:spcPct val="100000"/>
              </a:lnSpc>
              <a:spcBef>
                <a:spcPts val="0"/>
              </a:spcBef>
              <a:spcAft>
                <a:spcPts val="0"/>
              </a:spcAft>
              <a:buSzPts val="2000"/>
              <a:buFont typeface="EB Garamond"/>
              <a:buChar char="●"/>
            </a:pPr>
            <a:r>
              <a:rPr lang="en-US" sz="2000">
                <a:latin typeface="EB Garamond"/>
                <a:ea typeface="EB Garamond"/>
                <a:cs typeface="EB Garamond"/>
                <a:sym typeface="EB Garamond"/>
              </a:rPr>
              <a:t>Limited access to Behavioral Clinicians in Rural Communities</a:t>
            </a:r>
            <a:endParaRPr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lang="en-US" sz="2000">
                <a:latin typeface="EB Garamond"/>
                <a:ea typeface="EB Garamond"/>
                <a:cs typeface="EB Garamond"/>
                <a:sym typeface="EB Garamond"/>
              </a:rPr>
              <a:t>Increase in ED Visits with a Behavioral Diagnosis</a:t>
            </a:r>
            <a:endParaRPr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lang="en-US" sz="2000">
                <a:latin typeface="EB Garamond"/>
                <a:ea typeface="EB Garamond"/>
                <a:cs typeface="EB Garamond"/>
                <a:sym typeface="EB Garamond"/>
              </a:rPr>
              <a:t>Majority of Mental Health patients are treated and maintained within  a Primary Care Physician</a:t>
            </a:r>
            <a:endParaRPr sz="2000">
              <a:latin typeface="EB Garamond"/>
              <a:ea typeface="EB Garamond"/>
              <a:cs typeface="EB Garamond"/>
              <a:sym typeface="EB Garamond"/>
            </a:endParaRPr>
          </a:p>
          <a:p>
            <a:pPr indent="-355600" lvl="0" marL="457200" rtl="0" algn="l">
              <a:spcBef>
                <a:spcPts val="0"/>
              </a:spcBef>
              <a:spcAft>
                <a:spcPts val="0"/>
              </a:spcAft>
              <a:buSzPts val="2000"/>
              <a:buFont typeface="EB Garamond"/>
              <a:buChar char="●"/>
            </a:pPr>
            <a:r>
              <a:rPr lang="en-US" sz="2000">
                <a:latin typeface="EB Garamond"/>
                <a:ea typeface="EB Garamond"/>
                <a:cs typeface="EB Garamond"/>
                <a:sym typeface="EB Garamond"/>
              </a:rPr>
              <a:t>Increase in Behavioral Diagnosis in Primary Care</a:t>
            </a:r>
            <a:endParaRPr sz="2000">
              <a:latin typeface="EB Garamond"/>
              <a:ea typeface="EB Garamond"/>
              <a:cs typeface="EB Garamond"/>
              <a:sym typeface="EB Garamond"/>
            </a:endParaRPr>
          </a:p>
          <a:p>
            <a:pPr indent="-349250" lvl="1" marL="914400" rtl="0" algn="l">
              <a:spcBef>
                <a:spcPts val="0"/>
              </a:spcBef>
              <a:spcAft>
                <a:spcPts val="0"/>
              </a:spcAft>
              <a:buSzPts val="1900"/>
              <a:buFont typeface="EB Garamond"/>
              <a:buChar char="○"/>
            </a:pPr>
            <a:r>
              <a:rPr lang="en-US" sz="1900">
                <a:latin typeface="EB Garamond"/>
                <a:ea typeface="EB Garamond"/>
                <a:cs typeface="EB Garamond"/>
                <a:sym typeface="EB Garamond"/>
              </a:rPr>
              <a:t>Anxiety (#3), Depression (#7) and Pain (#9) in Top 10 Diagnosis</a:t>
            </a:r>
            <a:endParaRPr sz="1900">
              <a:latin typeface="EB Garamond"/>
              <a:ea typeface="EB Garamond"/>
              <a:cs typeface="EB Garamond"/>
              <a:sym typeface="EB Garamond"/>
            </a:endParaRPr>
          </a:p>
          <a:p>
            <a:pPr indent="0" lvl="0" marL="457200" rtl="0" algn="l">
              <a:spcBef>
                <a:spcPts val="960"/>
              </a:spcBef>
              <a:spcAft>
                <a:spcPts val="0"/>
              </a:spcAft>
              <a:buNone/>
            </a:pPr>
            <a:r>
              <a:t/>
            </a:r>
            <a:endParaRPr sz="1900">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e64e8b64c9_0_17"/>
          <p:cNvSpPr txBox="1"/>
          <p:nvPr>
            <p:ph type="title"/>
          </p:nvPr>
        </p:nvSpPr>
        <p:spPr>
          <a:xfrm>
            <a:off x="1736049" y="149175"/>
            <a:ext cx="7314600" cy="81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Arial"/>
              <a:buNone/>
            </a:pPr>
            <a:r>
              <a:rPr lang="en-US">
                <a:latin typeface="EB Garamond"/>
                <a:ea typeface="EB Garamond"/>
                <a:cs typeface="EB Garamond"/>
                <a:sym typeface="EB Garamond"/>
              </a:rPr>
              <a:t>CHI Health Observations in 2015</a:t>
            </a:r>
            <a:endParaRPr>
              <a:latin typeface="EB Garamond"/>
              <a:ea typeface="EB Garamond"/>
              <a:cs typeface="EB Garamond"/>
              <a:sym typeface="EB Garamond"/>
            </a:endParaRPr>
          </a:p>
          <a:p>
            <a:pPr indent="0" lvl="0" marL="0" rtl="0" algn="l">
              <a:lnSpc>
                <a:spcPct val="100000"/>
              </a:lnSpc>
              <a:spcBef>
                <a:spcPts val="0"/>
              </a:spcBef>
              <a:spcAft>
                <a:spcPts val="0"/>
              </a:spcAft>
              <a:buClr>
                <a:schemeClr val="lt1"/>
              </a:buClr>
              <a:buSzPts val="3600"/>
              <a:buFont typeface="Arial"/>
              <a:buNone/>
            </a:pPr>
            <a:r>
              <a:rPr lang="en-US" sz="3000">
                <a:latin typeface="EB Garamond"/>
                <a:ea typeface="EB Garamond"/>
                <a:cs typeface="EB Garamond"/>
                <a:sym typeface="EB Garamond"/>
              </a:rPr>
              <a:t>National Mental Health Prevalence</a:t>
            </a:r>
            <a:endParaRPr sz="3000">
              <a:latin typeface="EB Garamond"/>
              <a:ea typeface="EB Garamond"/>
              <a:cs typeface="EB Garamond"/>
              <a:sym typeface="EB Garamond"/>
            </a:endParaRPr>
          </a:p>
        </p:txBody>
      </p:sp>
      <p:sp>
        <p:nvSpPr>
          <p:cNvPr id="108" name="Google Shape;108;ge64e8b64c9_0_17"/>
          <p:cNvSpPr txBox="1"/>
          <p:nvPr/>
        </p:nvSpPr>
        <p:spPr>
          <a:xfrm>
            <a:off x="410550" y="1502548"/>
            <a:ext cx="8229600" cy="60969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None/>
            </a:pPr>
            <a:r>
              <a:rPr lang="en-US" sz="1800">
                <a:latin typeface="EB Garamond"/>
                <a:ea typeface="EB Garamond"/>
                <a:cs typeface="EB Garamond"/>
                <a:sym typeface="EB Garamond"/>
              </a:rPr>
              <a:t>Mental illnesses are among the most common health conditions in the United States.</a:t>
            </a:r>
            <a:endParaRPr sz="1800">
              <a:latin typeface="EB Garamond"/>
              <a:ea typeface="EB Garamond"/>
              <a:cs typeface="EB Garamond"/>
              <a:sym typeface="EB Garamond"/>
            </a:endParaRPr>
          </a:p>
          <a:p>
            <a:pPr indent="-342900" lvl="0" marL="457200" rtl="0" algn="l">
              <a:lnSpc>
                <a:spcPct val="115000"/>
              </a:lnSpc>
              <a:spcBef>
                <a:spcPts val="1200"/>
              </a:spcBef>
              <a:spcAft>
                <a:spcPts val="0"/>
              </a:spcAft>
              <a:buSzPts val="1800"/>
              <a:buFont typeface="EB Garamond"/>
              <a:buChar char="●"/>
            </a:pPr>
            <a:r>
              <a:rPr lang="en-US" sz="1800">
                <a:latin typeface="EB Garamond"/>
                <a:ea typeface="EB Garamond"/>
                <a:cs typeface="EB Garamond"/>
                <a:sym typeface="EB Garamond"/>
              </a:rPr>
              <a:t>More than 50% will be diagnosed with a mental illness or disorder at some point in their lifetime.</a:t>
            </a:r>
            <a:r>
              <a:rPr lang="en-US" sz="1000">
                <a:latin typeface="EB Garamond"/>
                <a:ea typeface="EB Garamond"/>
                <a:cs typeface="EB Garamond"/>
                <a:sym typeface="EB Garamond"/>
              </a:rPr>
              <a:t>1</a:t>
            </a:r>
            <a:endParaRPr sz="300">
              <a:highlight>
                <a:schemeClr val="lt1"/>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1 in 5 Americans will experience a mental illness in a given year.</a:t>
            </a:r>
            <a:r>
              <a:rPr lang="en-US" sz="1000">
                <a:highlight>
                  <a:schemeClr val="lt1"/>
                </a:highlight>
                <a:latin typeface="EB Garamond"/>
                <a:ea typeface="EB Garamond"/>
                <a:cs typeface="EB Garamond"/>
                <a:sym typeface="EB Garamond"/>
              </a:rPr>
              <a:t>2</a:t>
            </a:r>
            <a:endParaRPr sz="1000">
              <a:highlight>
                <a:schemeClr val="lt1"/>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1 in 5 children, either currently or at some point during their life, have had a seriously debilitating mental illness.</a:t>
            </a:r>
            <a:r>
              <a:rPr lang="en-US" sz="1000">
                <a:highlight>
                  <a:schemeClr val="lt1"/>
                </a:highlight>
                <a:latin typeface="EB Garamond"/>
                <a:ea typeface="EB Garamond"/>
                <a:cs typeface="EB Garamond"/>
                <a:sym typeface="EB Garamond"/>
              </a:rPr>
              <a:t>3</a:t>
            </a:r>
            <a:endParaRPr sz="1000">
              <a:highlight>
                <a:schemeClr val="lt1"/>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1 in 25 Americans lives with a serious mental illness, such as schizophrenia, bipolar disorder, or major depression. </a:t>
            </a:r>
            <a:r>
              <a:rPr lang="en-US" sz="1000">
                <a:highlight>
                  <a:schemeClr val="lt1"/>
                </a:highlight>
                <a:latin typeface="EB Garamond"/>
                <a:ea typeface="EB Garamond"/>
                <a:cs typeface="EB Garamond"/>
                <a:sym typeface="EB Garamond"/>
              </a:rPr>
              <a:t>4</a:t>
            </a:r>
            <a:endParaRPr sz="1000">
              <a:highlight>
                <a:schemeClr val="lt1"/>
              </a:highlight>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800">
              <a:highlight>
                <a:srgbClr val="F1A700"/>
              </a:highlight>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800">
              <a:highlight>
                <a:srgbClr val="F1A700"/>
              </a:highlight>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800">
              <a:highlight>
                <a:srgbClr val="F1A700"/>
              </a:highlight>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800">
              <a:highlight>
                <a:srgbClr val="F1A700"/>
              </a:highlight>
              <a:latin typeface="EB Garamond"/>
              <a:ea typeface="EB Garamond"/>
              <a:cs typeface="EB Garamond"/>
              <a:sym typeface="EB Garamond"/>
            </a:endParaRPr>
          </a:p>
          <a:p>
            <a:pPr indent="0" lvl="0" marL="0" rtl="0" algn="l">
              <a:lnSpc>
                <a:spcPct val="115000"/>
              </a:lnSpc>
              <a:spcBef>
                <a:spcPts val="1200"/>
              </a:spcBef>
              <a:spcAft>
                <a:spcPts val="0"/>
              </a:spcAft>
              <a:buNone/>
            </a:pPr>
            <a:r>
              <a:t/>
            </a:r>
            <a:endParaRPr sz="1800">
              <a:highlight>
                <a:srgbClr val="F1A700"/>
              </a:highlight>
              <a:latin typeface="EB Garamond"/>
              <a:ea typeface="EB Garamond"/>
              <a:cs typeface="EB Garamond"/>
              <a:sym typeface="EB Garamond"/>
            </a:endParaRPr>
          </a:p>
          <a:p>
            <a:pPr indent="-342900" lvl="0" marL="342900" marR="0" rtl="0" algn="l">
              <a:lnSpc>
                <a:spcPct val="100000"/>
              </a:lnSpc>
              <a:spcBef>
                <a:spcPts val="1200"/>
              </a:spcBef>
              <a:spcAft>
                <a:spcPts val="0"/>
              </a:spcAft>
              <a:buClr>
                <a:srgbClr val="000000"/>
              </a:buClr>
              <a:buSzPts val="4800"/>
              <a:buFont typeface="Arial"/>
              <a:buNone/>
            </a:pPr>
            <a:r>
              <a:t/>
            </a:r>
            <a:endParaRPr b="1" sz="5100">
              <a:solidFill>
                <a:srgbClr val="4F8A10"/>
              </a:solidFill>
              <a:latin typeface="EB Garamond"/>
              <a:ea typeface="EB Garamond"/>
              <a:cs typeface="EB Garamond"/>
              <a:sym typeface="EB Garamond"/>
            </a:endParaRPr>
          </a:p>
        </p:txBody>
      </p:sp>
      <p:pic>
        <p:nvPicPr>
          <p:cNvPr id="109" name="Google Shape;109;ge64e8b64c9_0_17"/>
          <p:cNvPicPr preferRelativeResize="0"/>
          <p:nvPr/>
        </p:nvPicPr>
        <p:blipFill>
          <a:blip r:embed="rId3">
            <a:alphaModFix/>
          </a:blip>
          <a:stretch>
            <a:fillRect/>
          </a:stretch>
        </p:blipFill>
        <p:spPr>
          <a:xfrm>
            <a:off x="1365525" y="4395897"/>
            <a:ext cx="6768275" cy="1842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e64e8b64c9_0_25"/>
          <p:cNvSpPr txBox="1"/>
          <p:nvPr>
            <p:ph type="title"/>
          </p:nvPr>
        </p:nvSpPr>
        <p:spPr>
          <a:xfrm>
            <a:off x="1699325" y="149175"/>
            <a:ext cx="7351200" cy="81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3600"/>
              <a:buFont typeface="Arial"/>
              <a:buNone/>
            </a:pPr>
            <a:r>
              <a:rPr lang="en-US">
                <a:latin typeface="EB Garamond"/>
                <a:ea typeface="EB Garamond"/>
                <a:cs typeface="EB Garamond"/>
                <a:sym typeface="EB Garamond"/>
              </a:rPr>
              <a:t>CHI Health Observations in 2015</a:t>
            </a:r>
            <a:endParaRPr>
              <a:latin typeface="EB Garamond"/>
              <a:ea typeface="EB Garamond"/>
              <a:cs typeface="EB Garamond"/>
              <a:sym typeface="EB Garamond"/>
            </a:endParaRPr>
          </a:p>
          <a:p>
            <a:pPr indent="0" lvl="0" marL="0" rtl="0" algn="l">
              <a:lnSpc>
                <a:spcPct val="100000"/>
              </a:lnSpc>
              <a:spcBef>
                <a:spcPts val="0"/>
              </a:spcBef>
              <a:spcAft>
                <a:spcPts val="0"/>
              </a:spcAft>
              <a:buClr>
                <a:schemeClr val="lt1"/>
              </a:buClr>
              <a:buSzPts val="3600"/>
              <a:buFont typeface="Arial"/>
              <a:buNone/>
            </a:pPr>
            <a:r>
              <a:rPr lang="en-US" sz="3200">
                <a:latin typeface="EB Garamond"/>
                <a:ea typeface="EB Garamond"/>
                <a:cs typeface="EB Garamond"/>
                <a:sym typeface="EB Garamond"/>
              </a:rPr>
              <a:t>National Mental Health Findings</a:t>
            </a:r>
            <a:r>
              <a:rPr lang="en-US">
                <a:latin typeface="EB Garamond"/>
                <a:ea typeface="EB Garamond"/>
                <a:cs typeface="EB Garamond"/>
                <a:sym typeface="EB Garamond"/>
              </a:rPr>
              <a:t>  </a:t>
            </a:r>
            <a:endParaRPr>
              <a:latin typeface="EB Garamond"/>
              <a:ea typeface="EB Garamond"/>
              <a:cs typeface="EB Garamond"/>
              <a:sym typeface="EB Garamond"/>
            </a:endParaRPr>
          </a:p>
        </p:txBody>
      </p:sp>
      <p:sp>
        <p:nvSpPr>
          <p:cNvPr id="115" name="Google Shape;115;ge64e8b64c9_0_25"/>
          <p:cNvSpPr txBox="1"/>
          <p:nvPr/>
        </p:nvSpPr>
        <p:spPr>
          <a:xfrm>
            <a:off x="457200" y="1284650"/>
            <a:ext cx="8229600" cy="5025600"/>
          </a:xfrm>
          <a:prstGeom prst="rect">
            <a:avLst/>
          </a:prstGeom>
          <a:noFill/>
          <a:ln>
            <a:noFill/>
          </a:ln>
        </p:spPr>
        <p:txBody>
          <a:bodyPr anchorCtr="0" anchor="t" bIns="45700" lIns="91425" spcFirstLastPara="1" rIns="91425" wrap="square" tIns="45700">
            <a:spAutoFit/>
          </a:bodyPr>
          <a:lstStyle/>
          <a:p>
            <a:pPr indent="0" lvl="0" marL="0" rtl="0" algn="l">
              <a:lnSpc>
                <a:spcPct val="130000"/>
              </a:lnSpc>
              <a:spcBef>
                <a:spcPts val="0"/>
              </a:spcBef>
              <a:spcAft>
                <a:spcPts val="0"/>
              </a:spcAft>
              <a:buNone/>
            </a:pPr>
            <a:r>
              <a:rPr lang="en-US" sz="1800">
                <a:latin typeface="EB Garamond"/>
                <a:ea typeface="EB Garamond"/>
                <a:cs typeface="EB Garamond"/>
                <a:sym typeface="EB Garamond"/>
              </a:rPr>
              <a:t>Mental Health Illness Research</a:t>
            </a:r>
            <a:endParaRPr sz="1800">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Suicide, which is often associated with symptoms of mental illness, is the 10th leading cause of death the U.S. and the 2nd leading cause of death among people aged 15-34.</a:t>
            </a:r>
            <a:r>
              <a:rPr lang="en-US" sz="1000">
                <a:highlight>
                  <a:schemeClr val="lt1"/>
                </a:highlight>
                <a:latin typeface="EB Garamond"/>
                <a:ea typeface="EB Garamond"/>
                <a:cs typeface="EB Garamond"/>
                <a:sym typeface="EB Garamond"/>
              </a:rPr>
              <a:t>5</a:t>
            </a:r>
            <a:endParaRPr sz="1000">
              <a:highlight>
                <a:schemeClr val="lt1"/>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Serious mental illness costs in the United States amount to $193.2 billion in lost earnings per year.</a:t>
            </a:r>
            <a:r>
              <a:rPr lang="en-US" sz="1000">
                <a:highlight>
                  <a:schemeClr val="lt1"/>
                </a:highlight>
                <a:latin typeface="EB Garamond"/>
                <a:ea typeface="EB Garamond"/>
                <a:cs typeface="EB Garamond"/>
                <a:sym typeface="EB Garamond"/>
              </a:rPr>
              <a:t>6</a:t>
            </a:r>
            <a:endParaRPr sz="1800">
              <a:highlight>
                <a:srgbClr val="F1A700"/>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Mood disorders, including major depression, dysthymic disorder, and bipolar disorder, are the third most common cause of hospitalization in the United States. for both youth and adults aged 18 to 44.</a:t>
            </a:r>
            <a:r>
              <a:rPr lang="en-US" sz="1000">
                <a:highlight>
                  <a:schemeClr val="lt1"/>
                </a:highlight>
                <a:latin typeface="EB Garamond"/>
                <a:ea typeface="EB Garamond"/>
                <a:cs typeface="EB Garamond"/>
                <a:sym typeface="EB Garamond"/>
              </a:rPr>
              <a:t>7</a:t>
            </a:r>
            <a:endParaRPr sz="1800">
              <a:highlight>
                <a:srgbClr val="F1A700"/>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Individuals living with serious mental illness face an increased risk of physical health problems, such as heart disease, diabetes, and HIV (human immunodeficiency virus, the virus that causes AIDS).</a:t>
            </a:r>
            <a:r>
              <a:rPr lang="en-US" sz="1000">
                <a:highlight>
                  <a:schemeClr val="lt1"/>
                </a:highlight>
                <a:latin typeface="EB Garamond"/>
                <a:ea typeface="EB Garamond"/>
                <a:cs typeface="EB Garamond"/>
                <a:sym typeface="EB Garamond"/>
              </a:rPr>
              <a:t>7</a:t>
            </a:r>
            <a:endParaRPr sz="1800">
              <a:highlight>
                <a:srgbClr val="F1A700"/>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U.S. adults living with serious mental illness die on average 25 years earlier than others, largely due to treatable medical conditions.</a:t>
            </a:r>
            <a:r>
              <a:rPr lang="en-US" sz="1000">
                <a:highlight>
                  <a:schemeClr val="lt1"/>
                </a:highlight>
                <a:latin typeface="EB Garamond"/>
                <a:ea typeface="EB Garamond"/>
                <a:cs typeface="EB Garamond"/>
                <a:sym typeface="EB Garamond"/>
              </a:rPr>
              <a:t>8</a:t>
            </a:r>
            <a:endParaRPr sz="1800">
              <a:highlight>
                <a:srgbClr val="F1A700"/>
              </a:highlight>
              <a:latin typeface="EB Garamond"/>
              <a:ea typeface="EB Garamond"/>
              <a:cs typeface="EB Garamond"/>
              <a:sym typeface="EB Garamond"/>
            </a:endParaRPr>
          </a:p>
          <a:p>
            <a:pPr indent="-342900" lvl="0" marL="457200" rtl="0" algn="l">
              <a:lnSpc>
                <a:spcPct val="115000"/>
              </a:lnSpc>
              <a:spcBef>
                <a:spcPts val="0"/>
              </a:spcBef>
              <a:spcAft>
                <a:spcPts val="0"/>
              </a:spcAft>
              <a:buSzPts val="1800"/>
              <a:buFont typeface="EB Garamond"/>
              <a:buChar char="●"/>
            </a:pPr>
            <a:r>
              <a:rPr lang="en-US" sz="1800">
                <a:latin typeface="EB Garamond"/>
                <a:ea typeface="EB Garamond"/>
                <a:cs typeface="EB Garamond"/>
                <a:sym typeface="EB Garamond"/>
              </a:rPr>
              <a:t>Half of all chronic mental illness begins by age 14 and three-quarters begin by age 24.</a:t>
            </a:r>
            <a:r>
              <a:rPr lang="en-US" sz="1000">
                <a:highlight>
                  <a:schemeClr val="lt1"/>
                </a:highlight>
                <a:latin typeface="EB Garamond"/>
                <a:ea typeface="EB Garamond"/>
                <a:cs typeface="EB Garamond"/>
                <a:sym typeface="EB Garamond"/>
              </a:rPr>
              <a:t>9</a:t>
            </a:r>
            <a:endParaRPr sz="1800">
              <a:latin typeface="EB Garamond"/>
              <a:ea typeface="EB Garamond"/>
              <a:cs typeface="EB Garamond"/>
              <a:sym typeface="EB Garamond"/>
            </a:endParaRPr>
          </a:p>
          <a:p>
            <a:pPr indent="-342900" lvl="0" marL="342900" marR="0" rtl="0" algn="ctr">
              <a:lnSpc>
                <a:spcPct val="100000"/>
              </a:lnSpc>
              <a:spcBef>
                <a:spcPts val="1200"/>
              </a:spcBef>
              <a:spcAft>
                <a:spcPts val="0"/>
              </a:spcAft>
              <a:buClr>
                <a:srgbClr val="000000"/>
              </a:buClr>
              <a:buSzPts val="4800"/>
              <a:buFont typeface="Arial"/>
              <a:buNone/>
            </a:pPr>
            <a:r>
              <a:t/>
            </a:r>
            <a:endParaRPr sz="1800">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ge64e8b64c9_0_86"/>
          <p:cNvSpPr txBox="1"/>
          <p:nvPr>
            <p:ph type="title"/>
          </p:nvPr>
        </p:nvSpPr>
        <p:spPr>
          <a:xfrm>
            <a:off x="1763600" y="127500"/>
            <a:ext cx="7127100" cy="8157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US" sz="4444">
                <a:latin typeface="EB Garamond"/>
                <a:ea typeface="EB Garamond"/>
                <a:cs typeface="EB Garamond"/>
                <a:sym typeface="EB Garamond"/>
              </a:rPr>
              <a:t>CHI Health Observations in 2015</a:t>
            </a:r>
            <a:endParaRPr sz="4444">
              <a:latin typeface="EB Garamond"/>
              <a:ea typeface="EB Garamond"/>
              <a:cs typeface="EB Garamond"/>
              <a:sym typeface="EB Garamond"/>
            </a:endParaRPr>
          </a:p>
          <a:p>
            <a:pPr indent="0" lvl="0" marL="0" rtl="0" algn="l">
              <a:spcBef>
                <a:spcPts val="0"/>
              </a:spcBef>
              <a:spcAft>
                <a:spcPts val="0"/>
              </a:spcAft>
              <a:buNone/>
            </a:pPr>
            <a:r>
              <a:rPr lang="en-US" sz="3555">
                <a:latin typeface="EB Garamond"/>
                <a:ea typeface="EB Garamond"/>
                <a:cs typeface="EB Garamond"/>
                <a:sym typeface="EB Garamond"/>
              </a:rPr>
              <a:t>Mental Health Clinician Crisis</a:t>
            </a:r>
            <a:endParaRPr sz="3555">
              <a:latin typeface="EB Garamond"/>
              <a:ea typeface="EB Garamond"/>
              <a:cs typeface="EB Garamond"/>
              <a:sym typeface="EB Garamond"/>
            </a:endParaRPr>
          </a:p>
        </p:txBody>
      </p:sp>
      <p:sp>
        <p:nvSpPr>
          <p:cNvPr id="122" name="Google Shape;122;ge64e8b64c9_0_86"/>
          <p:cNvSpPr txBox="1"/>
          <p:nvPr>
            <p:ph idx="1" type="body"/>
          </p:nvPr>
        </p:nvSpPr>
        <p:spPr>
          <a:xfrm>
            <a:off x="468100" y="3209725"/>
            <a:ext cx="8276100" cy="3293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000">
                <a:solidFill>
                  <a:srgbClr val="000000"/>
                </a:solidFill>
                <a:latin typeface="EB Garamond"/>
                <a:ea typeface="EB Garamond"/>
                <a:cs typeface="EB Garamond"/>
                <a:sym typeface="EB Garamond"/>
              </a:rPr>
              <a:t>Shortage of Psychiatry Clinicians</a:t>
            </a:r>
            <a:endParaRPr sz="2000">
              <a:solidFill>
                <a:srgbClr val="000000"/>
              </a:solidFill>
              <a:highlight>
                <a:srgbClr val="FFFFFF"/>
              </a:highlight>
              <a:latin typeface="EB Garamond"/>
              <a:ea typeface="EB Garamond"/>
              <a:cs typeface="EB Garamond"/>
              <a:sym typeface="EB Garamond"/>
            </a:endParaRPr>
          </a:p>
          <a:p>
            <a:pPr indent="-355600" lvl="0" marL="457200" rtl="0" algn="l">
              <a:spcBef>
                <a:spcPts val="480"/>
              </a:spcBef>
              <a:spcAft>
                <a:spcPts val="0"/>
              </a:spcAft>
              <a:buClr>
                <a:srgbClr val="000000"/>
              </a:buClr>
              <a:buSzPts val="2000"/>
              <a:buFont typeface="EB Garamond"/>
              <a:buChar char="●"/>
            </a:pPr>
            <a:r>
              <a:rPr lang="en-US" sz="1800">
                <a:solidFill>
                  <a:srgbClr val="000000"/>
                </a:solidFill>
                <a:highlight>
                  <a:srgbClr val="FFFFFF"/>
                </a:highlight>
                <a:latin typeface="EB Garamond"/>
                <a:ea typeface="EB Garamond"/>
                <a:cs typeface="EB Garamond"/>
                <a:sym typeface="EB Garamond"/>
              </a:rPr>
              <a:t>Current there are 9 psychiatrists per 100,000 people, short of the nearly 15 per 100,000 that provides good mental health care.</a:t>
            </a:r>
            <a:r>
              <a:rPr lang="en-US" sz="800">
                <a:solidFill>
                  <a:srgbClr val="000000"/>
                </a:solidFill>
                <a:highlight>
                  <a:schemeClr val="lt1"/>
                </a:highlight>
                <a:latin typeface="EB Garamond"/>
                <a:ea typeface="EB Garamond"/>
                <a:cs typeface="EB Garamond"/>
                <a:sym typeface="EB Garamond"/>
              </a:rPr>
              <a:t>10</a:t>
            </a:r>
            <a:endParaRPr sz="1800">
              <a:solidFill>
                <a:srgbClr val="000000"/>
              </a:solidFill>
              <a:highlight>
                <a:srgbClr val="FFFFFF"/>
              </a:highlight>
              <a:latin typeface="EB Garamond"/>
              <a:ea typeface="EB Garamond"/>
              <a:cs typeface="EB Garamond"/>
              <a:sym typeface="EB Garamond"/>
            </a:endParaRPr>
          </a:p>
          <a:p>
            <a:pPr indent="-355600" lvl="0" marL="457200" rtl="0" algn="l">
              <a:spcBef>
                <a:spcPts val="0"/>
              </a:spcBef>
              <a:spcAft>
                <a:spcPts val="0"/>
              </a:spcAft>
              <a:buClr>
                <a:srgbClr val="000000"/>
              </a:buClr>
              <a:buSzPts val="2000"/>
              <a:buFont typeface="EB Garamond"/>
              <a:buChar char="●"/>
            </a:pPr>
            <a:r>
              <a:rPr lang="en-US" sz="1800">
                <a:solidFill>
                  <a:srgbClr val="000000"/>
                </a:solidFill>
                <a:highlight>
                  <a:srgbClr val="FFFFFF"/>
                </a:highlight>
                <a:latin typeface="EB Garamond"/>
                <a:ea typeface="EB Garamond"/>
                <a:cs typeface="EB Garamond"/>
                <a:sym typeface="EB Garamond"/>
              </a:rPr>
              <a:t>Sixty percent of US counties have no practicing psychiatrists— front-line medical doctors who evaluate mental health issues and prescribe and manage medications and other treatments.</a:t>
            </a:r>
            <a:r>
              <a:rPr lang="en-US" sz="800">
                <a:solidFill>
                  <a:srgbClr val="000000"/>
                </a:solidFill>
                <a:highlight>
                  <a:schemeClr val="lt1"/>
                </a:highlight>
                <a:latin typeface="EB Garamond"/>
                <a:ea typeface="EB Garamond"/>
                <a:cs typeface="EB Garamond"/>
                <a:sym typeface="EB Garamond"/>
              </a:rPr>
              <a:t>10</a:t>
            </a:r>
            <a:endParaRPr sz="1800">
              <a:solidFill>
                <a:srgbClr val="000000"/>
              </a:solidFill>
              <a:highlight>
                <a:srgbClr val="F1A700"/>
              </a:highlight>
              <a:latin typeface="EB Garamond"/>
              <a:ea typeface="EB Garamond"/>
              <a:cs typeface="EB Garamond"/>
              <a:sym typeface="EB Garamond"/>
            </a:endParaRPr>
          </a:p>
          <a:p>
            <a:pPr indent="-355600" lvl="0" marL="457200" rtl="0" algn="l">
              <a:spcBef>
                <a:spcPts val="0"/>
              </a:spcBef>
              <a:spcAft>
                <a:spcPts val="0"/>
              </a:spcAft>
              <a:buClr>
                <a:srgbClr val="000000"/>
              </a:buClr>
              <a:buSzPts val="2000"/>
              <a:buFont typeface="EB Garamond"/>
              <a:buChar char="●"/>
            </a:pPr>
            <a:r>
              <a:rPr lang="en-US" sz="1800">
                <a:solidFill>
                  <a:srgbClr val="000000"/>
                </a:solidFill>
                <a:highlight>
                  <a:srgbClr val="FFFFFF"/>
                </a:highlight>
                <a:latin typeface="EB Garamond"/>
                <a:ea typeface="EB Garamond"/>
                <a:cs typeface="EB Garamond"/>
                <a:sym typeface="EB Garamond"/>
              </a:rPr>
              <a:t>The National Council for Mental Health estimates that we may be short by 6,090 to 15,600 psychiatrists by 2025</a:t>
            </a:r>
            <a:r>
              <a:rPr lang="en-US" sz="1800">
                <a:solidFill>
                  <a:srgbClr val="000000"/>
                </a:solidFill>
                <a:highlight>
                  <a:srgbClr val="FFFFFF"/>
                </a:highlight>
                <a:uFill>
                  <a:noFill/>
                </a:uFill>
                <a:latin typeface="EB Garamond"/>
                <a:ea typeface="EB Garamond"/>
                <a:cs typeface="EB Garamond"/>
                <a:sym typeface="EB Garamond"/>
                <a:hlinkClick r:id="rId3">
                  <a:extLst>
                    <a:ext uri="{A12FA001-AC4F-418D-AE19-62706E023703}">
                      <ahyp:hlinkClr val="tx"/>
                    </a:ext>
                  </a:extLst>
                </a:hlinkClick>
              </a:rPr>
              <a:t>.</a:t>
            </a:r>
            <a:r>
              <a:rPr lang="en-US" sz="800">
                <a:solidFill>
                  <a:srgbClr val="000000"/>
                </a:solidFill>
                <a:highlight>
                  <a:schemeClr val="lt1"/>
                </a:highlight>
                <a:latin typeface="EB Garamond"/>
                <a:ea typeface="EB Garamond"/>
                <a:cs typeface="EB Garamond"/>
                <a:sym typeface="EB Garamond"/>
              </a:rPr>
              <a:t>11</a:t>
            </a:r>
            <a:endParaRPr sz="1800">
              <a:solidFill>
                <a:srgbClr val="000000"/>
              </a:solidFill>
              <a:highlight>
                <a:srgbClr val="F1A700"/>
              </a:highlight>
              <a:latin typeface="EB Garamond"/>
              <a:ea typeface="EB Garamond"/>
              <a:cs typeface="EB Garamond"/>
              <a:sym typeface="EB Garamond"/>
            </a:endParaRPr>
          </a:p>
          <a:p>
            <a:pPr indent="-355600" lvl="0" marL="457200" rtl="0" algn="l">
              <a:spcBef>
                <a:spcPts val="0"/>
              </a:spcBef>
              <a:spcAft>
                <a:spcPts val="0"/>
              </a:spcAft>
              <a:buClr>
                <a:srgbClr val="000000"/>
              </a:buClr>
              <a:buSzPts val="2000"/>
              <a:buFont typeface="EB Garamond"/>
              <a:buChar char="●"/>
            </a:pPr>
            <a:r>
              <a:rPr lang="en-US" sz="1800">
                <a:solidFill>
                  <a:srgbClr val="000000"/>
                </a:solidFill>
                <a:highlight>
                  <a:srgbClr val="FFFFFF"/>
                </a:highlight>
                <a:latin typeface="EB Garamond"/>
                <a:ea typeface="EB Garamond"/>
                <a:cs typeface="EB Garamond"/>
                <a:sym typeface="EB Garamond"/>
              </a:rPr>
              <a:t>Abo</a:t>
            </a:r>
            <a:r>
              <a:rPr lang="en-US" sz="1800">
                <a:solidFill>
                  <a:srgbClr val="000000"/>
                </a:solidFill>
                <a:highlight>
                  <a:schemeClr val="lt1"/>
                </a:highlight>
                <a:latin typeface="EB Garamond"/>
                <a:ea typeface="EB Garamond"/>
                <a:cs typeface="EB Garamond"/>
                <a:sym typeface="EB Garamond"/>
              </a:rPr>
              <a:t>ut 45% of psychiatrists don’t accept </a:t>
            </a:r>
            <a:r>
              <a:rPr lang="en-US" sz="1800">
                <a:solidFill>
                  <a:srgbClr val="212121"/>
                </a:solidFill>
                <a:highlight>
                  <a:schemeClr val="lt1"/>
                </a:highlight>
                <a:latin typeface="EB Garamond"/>
                <a:ea typeface="EB Garamond"/>
                <a:cs typeface="EB Garamond"/>
                <a:sym typeface="EB Garamond"/>
              </a:rPr>
              <a:t>noncapitated insurance, Medicare, or Medicaid</a:t>
            </a:r>
            <a:r>
              <a:rPr lang="en-US" sz="1800">
                <a:solidFill>
                  <a:srgbClr val="000000"/>
                </a:solidFill>
                <a:highlight>
                  <a:schemeClr val="lt1"/>
                </a:highlight>
                <a:latin typeface="EB Garamond"/>
                <a:ea typeface="EB Garamond"/>
                <a:cs typeface="EB Garamond"/>
                <a:sym typeface="EB Garamond"/>
              </a:rPr>
              <a:t> in 2014.</a:t>
            </a:r>
            <a:r>
              <a:rPr lang="en-US" sz="1800">
                <a:solidFill>
                  <a:srgbClr val="000000"/>
                </a:solidFill>
                <a:highlight>
                  <a:srgbClr val="FFFFFF"/>
                </a:highlight>
                <a:latin typeface="EB Garamond"/>
                <a:ea typeface="EB Garamond"/>
                <a:cs typeface="EB Garamond"/>
                <a:sym typeface="EB Garamond"/>
              </a:rPr>
              <a:t> </a:t>
            </a:r>
            <a:r>
              <a:rPr lang="en-US" sz="800">
                <a:solidFill>
                  <a:srgbClr val="000000"/>
                </a:solidFill>
                <a:highlight>
                  <a:schemeClr val="lt1"/>
                </a:highlight>
                <a:latin typeface="EB Garamond"/>
                <a:ea typeface="EB Garamond"/>
                <a:cs typeface="EB Garamond"/>
                <a:sym typeface="EB Garamond"/>
              </a:rPr>
              <a:t>12</a:t>
            </a:r>
            <a:endParaRPr sz="1800">
              <a:solidFill>
                <a:srgbClr val="000000"/>
              </a:solidFill>
              <a:highlight>
                <a:srgbClr val="F1A700"/>
              </a:highlight>
              <a:latin typeface="EB Garamond"/>
              <a:ea typeface="EB Garamond"/>
              <a:cs typeface="EB Garamond"/>
              <a:sym typeface="EB Garamond"/>
            </a:endParaRPr>
          </a:p>
          <a:p>
            <a:pPr indent="0" lvl="0" marL="0" rtl="0" algn="l">
              <a:spcBef>
                <a:spcPts val="480"/>
              </a:spcBef>
              <a:spcAft>
                <a:spcPts val="0"/>
              </a:spcAft>
              <a:buNone/>
            </a:pPr>
            <a:r>
              <a:t/>
            </a:r>
            <a:endParaRPr sz="1800">
              <a:solidFill>
                <a:srgbClr val="000000"/>
              </a:solidFill>
              <a:highlight>
                <a:srgbClr val="FFFFFF"/>
              </a:highlight>
              <a:latin typeface="EB Garamond"/>
              <a:ea typeface="EB Garamond"/>
              <a:cs typeface="EB Garamond"/>
              <a:sym typeface="EB Garamond"/>
            </a:endParaRPr>
          </a:p>
          <a:p>
            <a:pPr indent="0" lvl="0" marL="0" rtl="0" algn="l">
              <a:spcBef>
                <a:spcPts val="480"/>
              </a:spcBef>
              <a:spcAft>
                <a:spcPts val="0"/>
              </a:spcAft>
              <a:buNone/>
            </a:pPr>
            <a:r>
              <a:t/>
            </a:r>
            <a:endParaRPr sz="2000">
              <a:solidFill>
                <a:srgbClr val="000000"/>
              </a:solidFill>
              <a:highlight>
                <a:srgbClr val="FFFFFF"/>
              </a:highlight>
              <a:latin typeface="EB Garamond"/>
              <a:ea typeface="EB Garamond"/>
              <a:cs typeface="EB Garamond"/>
              <a:sym typeface="EB Garamond"/>
            </a:endParaRPr>
          </a:p>
        </p:txBody>
      </p:sp>
      <p:pic>
        <p:nvPicPr>
          <p:cNvPr id="123" name="Google Shape;123;ge64e8b64c9_0_86"/>
          <p:cNvPicPr preferRelativeResize="0"/>
          <p:nvPr/>
        </p:nvPicPr>
        <p:blipFill>
          <a:blip r:embed="rId4">
            <a:alphaModFix/>
          </a:blip>
          <a:stretch>
            <a:fillRect/>
          </a:stretch>
        </p:blipFill>
        <p:spPr>
          <a:xfrm>
            <a:off x="2382822" y="1261750"/>
            <a:ext cx="4446663" cy="1845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4"/>
          <p:cNvPicPr preferRelativeResize="0"/>
          <p:nvPr/>
        </p:nvPicPr>
        <p:blipFill>
          <a:blip r:embed="rId3">
            <a:alphaModFix/>
          </a:blip>
          <a:stretch>
            <a:fillRect/>
          </a:stretch>
        </p:blipFill>
        <p:spPr>
          <a:xfrm>
            <a:off x="18950" y="0"/>
            <a:ext cx="9143999"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e64e8b64c9_0_48"/>
          <p:cNvSpPr txBox="1"/>
          <p:nvPr>
            <p:ph type="title"/>
          </p:nvPr>
        </p:nvSpPr>
        <p:spPr>
          <a:xfrm>
            <a:off x="1527375" y="301575"/>
            <a:ext cx="7525500" cy="815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lt1"/>
              </a:buClr>
              <a:buSzPts val="4000"/>
              <a:buFont typeface="Arial"/>
              <a:buNone/>
            </a:pPr>
            <a:r>
              <a:rPr lang="en-US">
                <a:latin typeface="EB Garamond"/>
                <a:ea typeface="EB Garamond"/>
                <a:cs typeface="EB Garamond"/>
                <a:sym typeface="EB Garamond"/>
              </a:rPr>
              <a:t>Next Steps…  We must Innovate...</a:t>
            </a:r>
            <a:endParaRPr sz="3888">
              <a:latin typeface="EB Garamond"/>
              <a:ea typeface="EB Garamond"/>
              <a:cs typeface="EB Garamond"/>
              <a:sym typeface="EB Garamond"/>
            </a:endParaRPr>
          </a:p>
        </p:txBody>
      </p:sp>
      <p:sp>
        <p:nvSpPr>
          <p:cNvPr id="135" name="Google Shape;135;ge64e8b64c9_0_48"/>
          <p:cNvSpPr txBox="1"/>
          <p:nvPr>
            <p:ph idx="1" type="body"/>
          </p:nvPr>
        </p:nvSpPr>
        <p:spPr>
          <a:xfrm>
            <a:off x="531750" y="1558200"/>
            <a:ext cx="5659200" cy="51117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lang="en-US" sz="2200">
                <a:solidFill>
                  <a:srgbClr val="000000"/>
                </a:solidFill>
                <a:latin typeface="EB Garamond"/>
                <a:ea typeface="EB Garamond"/>
                <a:cs typeface="EB Garamond"/>
                <a:sym typeface="EB Garamond"/>
              </a:rPr>
              <a:t>What needs to change in our “traditional” model to meet the unmet needs?</a:t>
            </a:r>
            <a:endParaRPr sz="2200">
              <a:solidFill>
                <a:srgbClr val="000000"/>
              </a:solidFill>
              <a:latin typeface="EB Garamond"/>
              <a:ea typeface="EB Garamond"/>
              <a:cs typeface="EB Garamond"/>
              <a:sym typeface="EB Garamond"/>
            </a:endParaRPr>
          </a:p>
          <a:p>
            <a:pPr indent="0" lvl="0" marL="0" rtl="0" algn="ctr">
              <a:spcBef>
                <a:spcPts val="0"/>
              </a:spcBef>
              <a:spcAft>
                <a:spcPts val="0"/>
              </a:spcAft>
              <a:buNone/>
            </a:pPr>
            <a:r>
              <a:t/>
            </a:r>
            <a:endParaRPr sz="10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sz="2200">
                <a:solidFill>
                  <a:srgbClr val="000000"/>
                </a:solidFill>
                <a:latin typeface="EB Garamond"/>
                <a:ea typeface="EB Garamond"/>
                <a:cs typeface="EB Garamond"/>
                <a:sym typeface="EB Garamond"/>
              </a:rPr>
              <a:t>How do we best treat the physical, mental and spiritual needs of our consumers where and when they are seeking services?</a:t>
            </a:r>
            <a:endParaRPr sz="22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0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sz="2200">
                <a:solidFill>
                  <a:srgbClr val="000000"/>
                </a:solidFill>
                <a:latin typeface="EB Garamond"/>
                <a:ea typeface="EB Garamond"/>
                <a:cs typeface="EB Garamond"/>
                <a:sym typeface="EB Garamond"/>
              </a:rPr>
              <a:t>How do we partner with Primary Care and other Specialties to treat Behavioral Health patients needs?  </a:t>
            </a:r>
            <a:endParaRPr sz="2200">
              <a:solidFill>
                <a:srgbClr val="000000"/>
              </a:solidFill>
              <a:latin typeface="EB Garamond"/>
              <a:ea typeface="EB Garamond"/>
              <a:cs typeface="EB Garamond"/>
              <a:sym typeface="EB Garamond"/>
            </a:endParaRPr>
          </a:p>
          <a:p>
            <a:pPr indent="0" lvl="0" marL="0" rtl="0" algn="ctr">
              <a:spcBef>
                <a:spcPts val="480"/>
              </a:spcBef>
              <a:spcAft>
                <a:spcPts val="0"/>
              </a:spcAft>
              <a:buNone/>
            </a:pPr>
            <a:r>
              <a:t/>
            </a:r>
            <a:endParaRPr sz="10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sz="2200">
                <a:solidFill>
                  <a:srgbClr val="000000"/>
                </a:solidFill>
                <a:latin typeface="EB Garamond"/>
                <a:ea typeface="EB Garamond"/>
                <a:cs typeface="EB Garamond"/>
                <a:sym typeface="EB Garamond"/>
              </a:rPr>
              <a:t>What can be done to identify patients with mental health needs being seen in other non-behavioral programs?  </a:t>
            </a:r>
            <a:endParaRPr sz="2200">
              <a:solidFill>
                <a:srgbClr val="000000"/>
              </a:solidFill>
              <a:latin typeface="EB Garamond"/>
              <a:ea typeface="EB Garamond"/>
              <a:cs typeface="EB Garamond"/>
              <a:sym typeface="EB Garamond"/>
            </a:endParaRPr>
          </a:p>
          <a:p>
            <a:pPr indent="0" lvl="0" marL="0" rtl="0" algn="ctr">
              <a:spcBef>
                <a:spcPts val="480"/>
              </a:spcBef>
              <a:spcAft>
                <a:spcPts val="0"/>
              </a:spcAft>
              <a:buNone/>
            </a:pPr>
            <a:r>
              <a:rPr lang="en-US" sz="1000">
                <a:solidFill>
                  <a:srgbClr val="000000"/>
                </a:solidFill>
                <a:latin typeface="EB Garamond"/>
                <a:ea typeface="EB Garamond"/>
                <a:cs typeface="EB Garamond"/>
                <a:sym typeface="EB Garamond"/>
              </a:rPr>
              <a:t> </a:t>
            </a:r>
            <a:endParaRPr sz="2200">
              <a:solidFill>
                <a:srgbClr val="000000"/>
              </a:solidFill>
              <a:latin typeface="EB Garamond"/>
              <a:ea typeface="EB Garamond"/>
              <a:cs typeface="EB Garamond"/>
              <a:sym typeface="EB Garamond"/>
            </a:endParaRPr>
          </a:p>
        </p:txBody>
      </p:sp>
      <p:pic>
        <p:nvPicPr>
          <p:cNvPr id="136" name="Google Shape;136;ge64e8b64c9_0_48"/>
          <p:cNvPicPr preferRelativeResize="0"/>
          <p:nvPr/>
        </p:nvPicPr>
        <p:blipFill>
          <a:blip r:embed="rId3">
            <a:alphaModFix/>
          </a:blip>
          <a:stretch>
            <a:fillRect/>
          </a:stretch>
        </p:blipFill>
        <p:spPr>
          <a:xfrm>
            <a:off x="5362000" y="1838125"/>
            <a:ext cx="4180125" cy="4180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PT Template 2">
  <a:themeElements>
    <a:clrScheme name="CHI Colors">
      <a:dk1>
        <a:srgbClr val="53565A"/>
      </a:dk1>
      <a:lt1>
        <a:srgbClr val="FFFFFF"/>
      </a:lt1>
      <a:dk2>
        <a:srgbClr val="24509A"/>
      </a:dk2>
      <a:lt2>
        <a:srgbClr val="59CBE8"/>
      </a:lt2>
      <a:accent1>
        <a:srgbClr val="0097A9"/>
      </a:accent1>
      <a:accent2>
        <a:srgbClr val="64A70B"/>
      </a:accent2>
      <a:accent3>
        <a:srgbClr val="00B140"/>
      </a:accent3>
      <a:accent4>
        <a:srgbClr val="97D700"/>
      </a:accent4>
      <a:accent5>
        <a:srgbClr val="F2A900"/>
      </a:accent5>
      <a:accent6>
        <a:srgbClr val="00A9E0"/>
      </a:accent6>
      <a:hlink>
        <a:srgbClr val="426DA9"/>
      </a:hlink>
      <a:folHlink>
        <a:srgbClr val="8246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2018-09-12T15:38:50Z</dcterms:created>
  <dc:creator>Swanson,Amanda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0x0101004AD4D09EC81B2E43B2E64B021756BB34</vt:lpwstr>
  </property>
</Properties>
</file>