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56" r:id="rId2"/>
    <p:sldId id="257" r:id="rId3"/>
    <p:sldId id="269" r:id="rId4"/>
    <p:sldId id="258" r:id="rId5"/>
    <p:sldId id="272" r:id="rId6"/>
    <p:sldId id="273" r:id="rId7"/>
    <p:sldId id="260" r:id="rId8"/>
    <p:sldId id="274" r:id="rId9"/>
    <p:sldId id="271" r:id="rId10"/>
    <p:sldId id="1431" r:id="rId11"/>
    <p:sldId id="268" r:id="rId12"/>
    <p:sldId id="267" r:id="rId13"/>
    <p:sldId id="264" r:id="rId14"/>
    <p:sldId id="265" r:id="rId15"/>
    <p:sldId id="263" r:id="rId16"/>
  </p:sldIdLst>
  <p:sldSz cx="18288000" cy="10287000"/>
  <p:notesSz cx="6858000" cy="9144000"/>
  <p:embeddedFontLst>
    <p:embeddedFont>
      <p:font typeface="Aptos" panose="020B0004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ontserrat Classic" panose="020B0604020202020204" charset="0"/>
      <p:regular r:id="rId30"/>
    </p:embeddedFont>
    <p:embeddedFont>
      <p:font typeface="Montserrat Extra-Bold" panose="020B0604020202020204" charset="0"/>
      <p:regular r:id="rId31"/>
    </p:embeddedFont>
    <p:embeddedFont>
      <p:font typeface="Montserrat Extra-Bold Bold" panose="020B0604020202020204" charset="0"/>
      <p:regular r:id="rId32"/>
    </p:embeddedFont>
    <p:embeddedFont>
      <p:font typeface="Tenorite" panose="00000500000000000000" pitchFamily="2" charset="0"/>
      <p:regular r:id="rId33"/>
      <p:bold r:id="rId34"/>
      <p:italic r:id="rId35"/>
      <p:boldItalic r:id="rId36"/>
    </p:embeddedFont>
    <p:embeddedFont>
      <p:font typeface="Wingdings 3" panose="05040102010807070707" pitchFamily="18"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540" autoAdjust="0"/>
  </p:normalViewPr>
  <p:slideViewPr>
    <p:cSldViewPr>
      <p:cViewPr varScale="1">
        <p:scale>
          <a:sx n="32" d="100"/>
          <a:sy n="32" d="100"/>
        </p:scale>
        <p:origin x="1027"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DE8B1-92BF-4C55-A754-9AAA25CE56D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94767C4E-390E-4326-89A1-C41EF4BE420C}">
      <dgm:prSet/>
      <dgm:spPr/>
      <dgm:t>
        <a:bodyPr/>
        <a:lstStyle/>
        <a:p>
          <a:r>
            <a:rPr lang="en-US"/>
            <a:t>Prior to Tracking:</a:t>
          </a:r>
        </a:p>
      </dgm:t>
    </dgm:pt>
    <dgm:pt modelId="{0C131B88-2B9C-49DD-80C4-C5D457E10BD6}" type="parTrans" cxnId="{B93BBC60-D449-4F79-A415-0EAAF3B35CD3}">
      <dgm:prSet/>
      <dgm:spPr/>
      <dgm:t>
        <a:bodyPr/>
        <a:lstStyle/>
        <a:p>
          <a:endParaRPr lang="en-US"/>
        </a:p>
      </dgm:t>
    </dgm:pt>
    <dgm:pt modelId="{612DECC3-C2D2-4D7E-9169-8ECFFB6E921A}" type="sibTrans" cxnId="{B93BBC60-D449-4F79-A415-0EAAF3B35CD3}">
      <dgm:prSet/>
      <dgm:spPr/>
      <dgm:t>
        <a:bodyPr/>
        <a:lstStyle/>
        <a:p>
          <a:endParaRPr lang="en-US"/>
        </a:p>
      </dgm:t>
    </dgm:pt>
    <dgm:pt modelId="{2BFA6FE5-4531-492F-BA63-95013762F642}">
      <dgm:prSet custT="1"/>
      <dgm:spPr/>
      <dgm:t>
        <a:bodyPr/>
        <a:lstStyle/>
        <a:p>
          <a:r>
            <a:rPr lang="en-US" sz="1600" dirty="0"/>
            <a:t>The Physical Therapy Department updated the swing bed evaluation form to match the recommended scoring system. </a:t>
          </a:r>
        </a:p>
      </dgm:t>
    </dgm:pt>
    <dgm:pt modelId="{4C3E1931-B6EA-45C9-BF69-B250687C7B13}" type="parTrans" cxnId="{DE6B407C-62F3-45CB-A4BB-0E07A9F40A83}">
      <dgm:prSet/>
      <dgm:spPr/>
      <dgm:t>
        <a:bodyPr/>
        <a:lstStyle/>
        <a:p>
          <a:endParaRPr lang="en-US"/>
        </a:p>
      </dgm:t>
    </dgm:pt>
    <dgm:pt modelId="{12E6A155-EFDC-4B84-887A-89B2073EB9B4}" type="sibTrans" cxnId="{DE6B407C-62F3-45CB-A4BB-0E07A9F40A83}">
      <dgm:prSet/>
      <dgm:spPr/>
      <dgm:t>
        <a:bodyPr/>
        <a:lstStyle/>
        <a:p>
          <a:endParaRPr lang="en-US"/>
        </a:p>
      </dgm:t>
    </dgm:pt>
    <dgm:pt modelId="{6C59B1F5-CB59-4F39-B8CA-4048A057F366}">
      <dgm:prSet custT="1"/>
      <dgm:spPr/>
      <dgm:t>
        <a:bodyPr/>
        <a:lstStyle/>
        <a:p>
          <a:r>
            <a:rPr lang="en-US" sz="1600" dirty="0"/>
            <a:t>The therapy staff completed training with Stroudwater:</a:t>
          </a:r>
        </a:p>
      </dgm:t>
    </dgm:pt>
    <dgm:pt modelId="{E54A1273-50DE-4B12-96BD-4B8779D4CABE}" type="parTrans" cxnId="{A55797C7-5E0E-4562-B17C-ECDD041F8293}">
      <dgm:prSet/>
      <dgm:spPr/>
      <dgm:t>
        <a:bodyPr/>
        <a:lstStyle/>
        <a:p>
          <a:endParaRPr lang="en-US"/>
        </a:p>
      </dgm:t>
    </dgm:pt>
    <dgm:pt modelId="{760C6411-9BFE-4F9B-B5C1-C06A8269579B}" type="sibTrans" cxnId="{A55797C7-5E0E-4562-B17C-ECDD041F8293}">
      <dgm:prSet/>
      <dgm:spPr/>
      <dgm:t>
        <a:bodyPr/>
        <a:lstStyle/>
        <a:p>
          <a:endParaRPr lang="en-US"/>
        </a:p>
      </dgm:t>
    </dgm:pt>
    <dgm:pt modelId="{83D22FF7-D945-4CDB-8B1B-34E9427994A7}">
      <dgm:prSet custT="1"/>
      <dgm:spPr/>
      <dgm:t>
        <a:bodyPr/>
        <a:lstStyle/>
        <a:p>
          <a:r>
            <a:rPr lang="en-US" sz="1600" dirty="0"/>
            <a:t>To improve the consistency of scoring among the therapists.</a:t>
          </a:r>
        </a:p>
      </dgm:t>
    </dgm:pt>
    <dgm:pt modelId="{BCFB6004-0347-4C6F-BF81-04BEAF88DDF5}" type="parTrans" cxnId="{1387C954-7CCB-4FA6-A2D9-6176307E31B6}">
      <dgm:prSet/>
      <dgm:spPr/>
      <dgm:t>
        <a:bodyPr/>
        <a:lstStyle/>
        <a:p>
          <a:endParaRPr lang="en-US"/>
        </a:p>
      </dgm:t>
    </dgm:pt>
    <dgm:pt modelId="{2B3AF0D2-3331-4249-9DB6-0765EB12FAF5}" type="sibTrans" cxnId="{1387C954-7CCB-4FA6-A2D9-6176307E31B6}">
      <dgm:prSet/>
      <dgm:spPr/>
      <dgm:t>
        <a:bodyPr/>
        <a:lstStyle/>
        <a:p>
          <a:endParaRPr lang="en-US"/>
        </a:p>
      </dgm:t>
    </dgm:pt>
    <dgm:pt modelId="{511EC0F6-B021-498C-B801-228C626E2CCF}">
      <dgm:prSet custT="1"/>
      <dgm:spPr/>
      <dgm:t>
        <a:bodyPr/>
        <a:lstStyle/>
        <a:p>
          <a:r>
            <a:rPr lang="en-US" sz="1600" dirty="0"/>
            <a:t>Capture a more accurate picture of each patient.</a:t>
          </a:r>
        </a:p>
      </dgm:t>
    </dgm:pt>
    <dgm:pt modelId="{D89BD713-F00C-4506-805E-85B2752B28DA}" type="parTrans" cxnId="{54700CAF-4FFC-4D2E-8F49-5B38862F91BE}">
      <dgm:prSet/>
      <dgm:spPr/>
      <dgm:t>
        <a:bodyPr/>
        <a:lstStyle/>
        <a:p>
          <a:endParaRPr lang="en-US"/>
        </a:p>
      </dgm:t>
    </dgm:pt>
    <dgm:pt modelId="{23EBA4BD-FBE1-4256-BA39-DAF55E94D893}" type="sibTrans" cxnId="{54700CAF-4FFC-4D2E-8F49-5B38862F91BE}">
      <dgm:prSet/>
      <dgm:spPr/>
      <dgm:t>
        <a:bodyPr/>
        <a:lstStyle/>
        <a:p>
          <a:endParaRPr lang="en-US"/>
        </a:p>
      </dgm:t>
    </dgm:pt>
    <dgm:pt modelId="{E8F34BBD-AC44-4232-9EC8-16AC91B17E1B}">
      <dgm:prSet custT="1"/>
      <dgm:spPr/>
      <dgm:t>
        <a:bodyPr/>
        <a:lstStyle/>
        <a:p>
          <a:r>
            <a:rPr lang="en-US" sz="1600" dirty="0"/>
            <a:t>Education on Mobility.</a:t>
          </a:r>
        </a:p>
      </dgm:t>
    </dgm:pt>
    <dgm:pt modelId="{9C71BA66-016C-4F17-8B59-4E3F7660CEC7}" type="parTrans" cxnId="{751165A0-9872-4A5C-A5FC-AE8042D74997}">
      <dgm:prSet/>
      <dgm:spPr/>
      <dgm:t>
        <a:bodyPr/>
        <a:lstStyle/>
        <a:p>
          <a:endParaRPr lang="en-US"/>
        </a:p>
      </dgm:t>
    </dgm:pt>
    <dgm:pt modelId="{85BCC576-9351-42F6-9B58-3A966E32A9B3}" type="sibTrans" cxnId="{751165A0-9872-4A5C-A5FC-AE8042D74997}">
      <dgm:prSet/>
      <dgm:spPr/>
      <dgm:t>
        <a:bodyPr/>
        <a:lstStyle/>
        <a:p>
          <a:endParaRPr lang="en-US"/>
        </a:p>
      </dgm:t>
    </dgm:pt>
    <dgm:pt modelId="{DF0B6CA6-F273-4D14-BCF1-B4D24668174F}">
      <dgm:prSet/>
      <dgm:spPr/>
      <dgm:t>
        <a:bodyPr/>
        <a:lstStyle/>
        <a:p>
          <a:r>
            <a:rPr lang="en-US"/>
            <a:t>During Tracking:</a:t>
          </a:r>
        </a:p>
      </dgm:t>
    </dgm:pt>
    <dgm:pt modelId="{0CF4F35B-754A-472D-A191-313D9F68209A}" type="parTrans" cxnId="{12D5CDDE-46F7-4F19-A978-E4E03877AB53}">
      <dgm:prSet/>
      <dgm:spPr/>
      <dgm:t>
        <a:bodyPr/>
        <a:lstStyle/>
        <a:p>
          <a:endParaRPr lang="en-US"/>
        </a:p>
      </dgm:t>
    </dgm:pt>
    <dgm:pt modelId="{F721FD07-2238-4585-9E95-90F34382C8FB}" type="sibTrans" cxnId="{12D5CDDE-46F7-4F19-A978-E4E03877AB53}">
      <dgm:prSet/>
      <dgm:spPr/>
      <dgm:t>
        <a:bodyPr/>
        <a:lstStyle/>
        <a:p>
          <a:endParaRPr lang="en-US"/>
        </a:p>
      </dgm:t>
    </dgm:pt>
    <dgm:pt modelId="{C86CB9E8-EA17-4E97-B5EA-ECFE233474F5}">
      <dgm:prSet/>
      <dgm:spPr/>
      <dgm:t>
        <a:bodyPr/>
        <a:lstStyle/>
        <a:p>
          <a:r>
            <a:rPr lang="en-US" dirty="0"/>
            <a:t>Re-education for PT staff on scoring if the activity was not attempted. The percentage may be skewed due to this.</a:t>
          </a:r>
        </a:p>
      </dgm:t>
    </dgm:pt>
    <dgm:pt modelId="{4EC2CF96-DB42-4CBC-A98A-7C676623A0E8}" type="parTrans" cxnId="{EFB572A6-7D16-4C72-BC8E-E441A5904D1A}">
      <dgm:prSet/>
      <dgm:spPr/>
      <dgm:t>
        <a:bodyPr/>
        <a:lstStyle/>
        <a:p>
          <a:endParaRPr lang="en-US"/>
        </a:p>
      </dgm:t>
    </dgm:pt>
    <dgm:pt modelId="{07ED19E3-24E1-4655-A3FC-531C443488F9}" type="sibTrans" cxnId="{EFB572A6-7D16-4C72-BC8E-E441A5904D1A}">
      <dgm:prSet/>
      <dgm:spPr/>
      <dgm:t>
        <a:bodyPr/>
        <a:lstStyle/>
        <a:p>
          <a:endParaRPr lang="en-US"/>
        </a:p>
      </dgm:t>
    </dgm:pt>
    <dgm:pt modelId="{E86445D6-EA0A-4D25-AF9D-68B08CC93C21}">
      <dgm:prSet/>
      <dgm:spPr/>
      <dgm:t>
        <a:bodyPr/>
        <a:lstStyle/>
        <a:p>
          <a:r>
            <a:rPr lang="en-US" dirty="0"/>
            <a:t>Scores dependent on patient participation.</a:t>
          </a:r>
        </a:p>
      </dgm:t>
    </dgm:pt>
    <dgm:pt modelId="{8110E9FC-73F8-4025-B7EE-87BEA5C43BAA}" type="parTrans" cxnId="{0228C5ED-BBED-4598-B2EE-42D616B25787}">
      <dgm:prSet/>
      <dgm:spPr/>
      <dgm:t>
        <a:bodyPr/>
        <a:lstStyle/>
        <a:p>
          <a:endParaRPr lang="en-US"/>
        </a:p>
      </dgm:t>
    </dgm:pt>
    <dgm:pt modelId="{6077266C-7DDF-4A9B-AF2D-EA9DCA8AF807}" type="sibTrans" cxnId="{0228C5ED-BBED-4598-B2EE-42D616B25787}">
      <dgm:prSet/>
      <dgm:spPr/>
      <dgm:t>
        <a:bodyPr/>
        <a:lstStyle/>
        <a:p>
          <a:endParaRPr lang="en-US"/>
        </a:p>
      </dgm:t>
    </dgm:pt>
    <dgm:pt modelId="{BECC8815-1F21-4EBC-9363-D92C0BCC6689}" type="pres">
      <dgm:prSet presAssocID="{F05DE8B1-92BF-4C55-A754-9AAA25CE56DC}" presName="Name0" presStyleCnt="0">
        <dgm:presLayoutVars>
          <dgm:dir/>
          <dgm:animLvl val="lvl"/>
          <dgm:resizeHandles val="exact"/>
        </dgm:presLayoutVars>
      </dgm:prSet>
      <dgm:spPr/>
    </dgm:pt>
    <dgm:pt modelId="{7618F751-2D9B-4AED-A133-50D648378879}" type="pres">
      <dgm:prSet presAssocID="{DF0B6CA6-F273-4D14-BCF1-B4D24668174F}" presName="boxAndChildren" presStyleCnt="0"/>
      <dgm:spPr/>
    </dgm:pt>
    <dgm:pt modelId="{B856CACE-C93D-4A16-AFCA-5406441BC5DA}" type="pres">
      <dgm:prSet presAssocID="{DF0B6CA6-F273-4D14-BCF1-B4D24668174F}" presName="parentTextBox" presStyleLbl="alignNode1" presStyleIdx="0" presStyleCnt="2" custScaleY="55319" custLinFactNeighborX="0" custLinFactNeighborY="-13658"/>
      <dgm:spPr/>
    </dgm:pt>
    <dgm:pt modelId="{7493D94A-D6D7-4407-A532-AA348EF13D77}" type="pres">
      <dgm:prSet presAssocID="{DF0B6CA6-F273-4D14-BCF1-B4D24668174F}" presName="descendantBox" presStyleLbl="bgAccFollowNode1" presStyleIdx="0" presStyleCnt="2" custScaleY="54959" custLinFactNeighborY="-13755"/>
      <dgm:spPr/>
    </dgm:pt>
    <dgm:pt modelId="{F0E73992-E1ED-4801-BFF8-5453831028B8}" type="pres">
      <dgm:prSet presAssocID="{612DECC3-C2D2-4D7E-9169-8ECFFB6E921A}" presName="sp" presStyleCnt="0"/>
      <dgm:spPr/>
    </dgm:pt>
    <dgm:pt modelId="{F233D129-743E-45AE-9D63-F2C2219815D1}" type="pres">
      <dgm:prSet presAssocID="{94767C4E-390E-4326-89A1-C41EF4BE420C}" presName="arrowAndChildren" presStyleCnt="0"/>
      <dgm:spPr/>
    </dgm:pt>
    <dgm:pt modelId="{E0CB8DF9-FC49-41F8-BA55-BF0A977B18C8}" type="pres">
      <dgm:prSet presAssocID="{94767C4E-390E-4326-89A1-C41EF4BE420C}" presName="parentTextArrow" presStyleLbl="node1" presStyleIdx="0" presStyleCnt="0"/>
      <dgm:spPr/>
    </dgm:pt>
    <dgm:pt modelId="{0EF6B630-94B7-4AD0-A8AB-01FC4946911F}" type="pres">
      <dgm:prSet presAssocID="{94767C4E-390E-4326-89A1-C41EF4BE420C}" presName="arrow" presStyleLbl="alignNode1" presStyleIdx="1" presStyleCnt="2" custScaleX="103312" custScaleY="46889" custLinFactNeighborX="-1027" custLinFactNeighborY="-11544"/>
      <dgm:spPr/>
    </dgm:pt>
    <dgm:pt modelId="{B5204CAF-790A-4363-ABA9-D88C5F87BF18}" type="pres">
      <dgm:prSet presAssocID="{94767C4E-390E-4326-89A1-C41EF4BE420C}" presName="descendantArrow" presStyleLbl="bgAccFollowNode1" presStyleIdx="1" presStyleCnt="2" custScaleY="47359"/>
      <dgm:spPr/>
    </dgm:pt>
  </dgm:ptLst>
  <dgm:cxnLst>
    <dgm:cxn modelId="{BD5CCF37-A42C-4043-B7E3-7BE026A69EEA}" type="presOf" srcId="{2BFA6FE5-4531-492F-BA63-95013762F642}" destId="{B5204CAF-790A-4363-ABA9-D88C5F87BF18}" srcOrd="0" destOrd="0" presId="urn:microsoft.com/office/officeart/2016/7/layout/VerticalDownArrowProcess"/>
    <dgm:cxn modelId="{C7869A60-4561-4D73-B08B-6BFF3BDE3F21}" type="presOf" srcId="{6C59B1F5-CB59-4F39-B8CA-4048A057F366}" destId="{B5204CAF-790A-4363-ABA9-D88C5F87BF18}" srcOrd="0" destOrd="1" presId="urn:microsoft.com/office/officeart/2016/7/layout/VerticalDownArrowProcess"/>
    <dgm:cxn modelId="{B93BBC60-D449-4F79-A415-0EAAF3B35CD3}" srcId="{F05DE8B1-92BF-4C55-A754-9AAA25CE56DC}" destId="{94767C4E-390E-4326-89A1-C41EF4BE420C}" srcOrd="0" destOrd="0" parTransId="{0C131B88-2B9C-49DD-80C4-C5D457E10BD6}" sibTransId="{612DECC3-C2D2-4D7E-9169-8ECFFB6E921A}"/>
    <dgm:cxn modelId="{911C8762-7BB3-4D66-802A-44650BC56062}" type="presOf" srcId="{C86CB9E8-EA17-4E97-B5EA-ECFE233474F5}" destId="{7493D94A-D6D7-4407-A532-AA348EF13D77}" srcOrd="0" destOrd="0" presId="urn:microsoft.com/office/officeart/2016/7/layout/VerticalDownArrowProcess"/>
    <dgm:cxn modelId="{ECCBCE65-38CF-477D-B227-B3D778C4CB00}" type="presOf" srcId="{94767C4E-390E-4326-89A1-C41EF4BE420C}" destId="{0EF6B630-94B7-4AD0-A8AB-01FC4946911F}" srcOrd="1" destOrd="0" presId="urn:microsoft.com/office/officeart/2016/7/layout/VerticalDownArrowProcess"/>
    <dgm:cxn modelId="{ED896E4F-915E-4B09-8F15-A7980DB57993}" type="presOf" srcId="{83D22FF7-D945-4CDB-8B1B-34E9427994A7}" destId="{B5204CAF-790A-4363-ABA9-D88C5F87BF18}" srcOrd="0" destOrd="2" presId="urn:microsoft.com/office/officeart/2016/7/layout/VerticalDownArrowProcess"/>
    <dgm:cxn modelId="{1387C954-7CCB-4FA6-A2D9-6176307E31B6}" srcId="{6C59B1F5-CB59-4F39-B8CA-4048A057F366}" destId="{83D22FF7-D945-4CDB-8B1B-34E9427994A7}" srcOrd="0" destOrd="0" parTransId="{BCFB6004-0347-4C6F-BF81-04BEAF88DDF5}" sibTransId="{2B3AF0D2-3331-4249-9DB6-0765EB12FAF5}"/>
    <dgm:cxn modelId="{DE6B407C-62F3-45CB-A4BB-0E07A9F40A83}" srcId="{94767C4E-390E-4326-89A1-C41EF4BE420C}" destId="{2BFA6FE5-4531-492F-BA63-95013762F642}" srcOrd="0" destOrd="0" parTransId="{4C3E1931-B6EA-45C9-BF69-B250687C7B13}" sibTransId="{12E6A155-EFDC-4B84-887A-89B2073EB9B4}"/>
    <dgm:cxn modelId="{54F7028D-B5A6-40E6-B901-D7861DB989A8}" type="presOf" srcId="{511EC0F6-B021-498C-B801-228C626E2CCF}" destId="{B5204CAF-790A-4363-ABA9-D88C5F87BF18}" srcOrd="0" destOrd="3" presId="urn:microsoft.com/office/officeart/2016/7/layout/VerticalDownArrowProcess"/>
    <dgm:cxn modelId="{A82A3598-1779-4464-B446-C681394663BE}" type="presOf" srcId="{DF0B6CA6-F273-4D14-BCF1-B4D24668174F}" destId="{B856CACE-C93D-4A16-AFCA-5406441BC5DA}" srcOrd="0" destOrd="0" presId="urn:microsoft.com/office/officeart/2016/7/layout/VerticalDownArrowProcess"/>
    <dgm:cxn modelId="{751165A0-9872-4A5C-A5FC-AE8042D74997}" srcId="{6C59B1F5-CB59-4F39-B8CA-4048A057F366}" destId="{E8F34BBD-AC44-4232-9EC8-16AC91B17E1B}" srcOrd="2" destOrd="0" parTransId="{9C71BA66-016C-4F17-8B59-4E3F7660CEC7}" sibTransId="{85BCC576-9351-42F6-9B58-3A966E32A9B3}"/>
    <dgm:cxn modelId="{EFB572A6-7D16-4C72-BC8E-E441A5904D1A}" srcId="{DF0B6CA6-F273-4D14-BCF1-B4D24668174F}" destId="{C86CB9E8-EA17-4E97-B5EA-ECFE233474F5}" srcOrd="0" destOrd="0" parTransId="{4EC2CF96-DB42-4CBC-A98A-7C676623A0E8}" sibTransId="{07ED19E3-24E1-4655-A3FC-531C443488F9}"/>
    <dgm:cxn modelId="{54700CAF-4FFC-4D2E-8F49-5B38862F91BE}" srcId="{6C59B1F5-CB59-4F39-B8CA-4048A057F366}" destId="{511EC0F6-B021-498C-B801-228C626E2CCF}" srcOrd="1" destOrd="0" parTransId="{D89BD713-F00C-4506-805E-85B2752B28DA}" sibTransId="{23EBA4BD-FBE1-4256-BA39-DAF55E94D893}"/>
    <dgm:cxn modelId="{0347C3B9-B1FB-4E86-9AD4-E09F316EC70B}" type="presOf" srcId="{F05DE8B1-92BF-4C55-A754-9AAA25CE56DC}" destId="{BECC8815-1F21-4EBC-9363-D92C0BCC6689}" srcOrd="0" destOrd="0" presId="urn:microsoft.com/office/officeart/2016/7/layout/VerticalDownArrowProcess"/>
    <dgm:cxn modelId="{A55797C7-5E0E-4562-B17C-ECDD041F8293}" srcId="{94767C4E-390E-4326-89A1-C41EF4BE420C}" destId="{6C59B1F5-CB59-4F39-B8CA-4048A057F366}" srcOrd="1" destOrd="0" parTransId="{E54A1273-50DE-4B12-96BD-4B8779D4CABE}" sibTransId="{760C6411-9BFE-4F9B-B5C1-C06A8269579B}"/>
    <dgm:cxn modelId="{12D5CDDE-46F7-4F19-A978-E4E03877AB53}" srcId="{F05DE8B1-92BF-4C55-A754-9AAA25CE56DC}" destId="{DF0B6CA6-F273-4D14-BCF1-B4D24668174F}" srcOrd="1" destOrd="0" parTransId="{0CF4F35B-754A-472D-A191-313D9F68209A}" sibTransId="{F721FD07-2238-4585-9E95-90F34382C8FB}"/>
    <dgm:cxn modelId="{0228C5ED-BBED-4598-B2EE-42D616B25787}" srcId="{DF0B6CA6-F273-4D14-BCF1-B4D24668174F}" destId="{E86445D6-EA0A-4D25-AF9D-68B08CC93C21}" srcOrd="1" destOrd="0" parTransId="{8110E9FC-73F8-4025-B7EE-87BEA5C43BAA}" sibTransId="{6077266C-7DDF-4A9B-AF2D-EA9DCA8AF807}"/>
    <dgm:cxn modelId="{CDFE07EF-2E89-4FD3-8B63-C225A70B8AB5}" type="presOf" srcId="{94767C4E-390E-4326-89A1-C41EF4BE420C}" destId="{E0CB8DF9-FC49-41F8-BA55-BF0A977B18C8}" srcOrd="0" destOrd="0" presId="urn:microsoft.com/office/officeart/2016/7/layout/VerticalDownArrowProcess"/>
    <dgm:cxn modelId="{A22306F3-CC8C-41E8-AF7B-2D22C0A64199}" type="presOf" srcId="{E86445D6-EA0A-4D25-AF9D-68B08CC93C21}" destId="{7493D94A-D6D7-4407-A532-AA348EF13D77}" srcOrd="0" destOrd="1" presId="urn:microsoft.com/office/officeart/2016/7/layout/VerticalDownArrowProcess"/>
    <dgm:cxn modelId="{D19728FB-2487-4C1B-B51C-67F656BF24F4}" type="presOf" srcId="{E8F34BBD-AC44-4232-9EC8-16AC91B17E1B}" destId="{B5204CAF-790A-4363-ABA9-D88C5F87BF18}" srcOrd="0" destOrd="4" presId="urn:microsoft.com/office/officeart/2016/7/layout/VerticalDownArrowProcess"/>
    <dgm:cxn modelId="{8EE0E3BD-CF9F-405E-AF6E-E0837D3FC98C}" type="presParOf" srcId="{BECC8815-1F21-4EBC-9363-D92C0BCC6689}" destId="{7618F751-2D9B-4AED-A133-50D648378879}" srcOrd="0" destOrd="0" presId="urn:microsoft.com/office/officeart/2016/7/layout/VerticalDownArrowProcess"/>
    <dgm:cxn modelId="{B745F5FE-88A4-4F92-AE38-03282DAB4FC0}" type="presParOf" srcId="{7618F751-2D9B-4AED-A133-50D648378879}" destId="{B856CACE-C93D-4A16-AFCA-5406441BC5DA}" srcOrd="0" destOrd="0" presId="urn:microsoft.com/office/officeart/2016/7/layout/VerticalDownArrowProcess"/>
    <dgm:cxn modelId="{F137269A-AADB-47DD-815B-E436C0E6DC54}" type="presParOf" srcId="{7618F751-2D9B-4AED-A133-50D648378879}" destId="{7493D94A-D6D7-4407-A532-AA348EF13D77}" srcOrd="1" destOrd="0" presId="urn:microsoft.com/office/officeart/2016/7/layout/VerticalDownArrowProcess"/>
    <dgm:cxn modelId="{5C510423-32B3-47ED-AB2C-DF17E0E1277A}" type="presParOf" srcId="{BECC8815-1F21-4EBC-9363-D92C0BCC6689}" destId="{F0E73992-E1ED-4801-BFF8-5453831028B8}" srcOrd="1" destOrd="0" presId="urn:microsoft.com/office/officeart/2016/7/layout/VerticalDownArrowProcess"/>
    <dgm:cxn modelId="{D19A9A04-9099-4409-B7FD-6016F464173D}" type="presParOf" srcId="{BECC8815-1F21-4EBC-9363-D92C0BCC6689}" destId="{F233D129-743E-45AE-9D63-F2C2219815D1}" srcOrd="2" destOrd="0" presId="urn:microsoft.com/office/officeart/2016/7/layout/VerticalDownArrowProcess"/>
    <dgm:cxn modelId="{114FB4AF-3910-4F3D-B49C-5B85C6B057B8}" type="presParOf" srcId="{F233D129-743E-45AE-9D63-F2C2219815D1}" destId="{E0CB8DF9-FC49-41F8-BA55-BF0A977B18C8}" srcOrd="0" destOrd="0" presId="urn:microsoft.com/office/officeart/2016/7/layout/VerticalDownArrowProcess"/>
    <dgm:cxn modelId="{7472BE8A-AF1B-4AB0-8D0D-81A5F62ED196}" type="presParOf" srcId="{F233D129-743E-45AE-9D63-F2C2219815D1}" destId="{0EF6B630-94B7-4AD0-A8AB-01FC4946911F}" srcOrd="1" destOrd="0" presId="urn:microsoft.com/office/officeart/2016/7/layout/VerticalDownArrowProcess"/>
    <dgm:cxn modelId="{C383B75D-E44E-4BC9-9C37-1A446A8CDB08}" type="presParOf" srcId="{F233D129-743E-45AE-9D63-F2C2219815D1}" destId="{B5204CAF-790A-4363-ABA9-D88C5F87BF18}"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CACE-C93D-4A16-AFCA-5406441BC5DA}">
      <dsp:nvSpPr>
        <dsp:cNvPr id="0" name=""/>
        <dsp:cNvSpPr/>
      </dsp:nvSpPr>
      <dsp:spPr>
        <a:xfrm>
          <a:off x="0" y="4793127"/>
          <a:ext cx="1140871" cy="370901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120904" rIns="81139" bIns="120904" numCol="1" spcCol="1270" anchor="ctr" anchorCtr="0">
          <a:noAutofit/>
        </a:bodyPr>
        <a:lstStyle/>
        <a:p>
          <a:pPr marL="0" lvl="0" indent="0" algn="ctr" defTabSz="755650">
            <a:lnSpc>
              <a:spcPct val="90000"/>
            </a:lnSpc>
            <a:spcBef>
              <a:spcPct val="0"/>
            </a:spcBef>
            <a:spcAft>
              <a:spcPct val="35000"/>
            </a:spcAft>
            <a:buNone/>
          </a:pPr>
          <a:r>
            <a:rPr lang="en-US" sz="1700" kern="1200"/>
            <a:t>During Tracking:</a:t>
          </a:r>
        </a:p>
      </dsp:txBody>
      <dsp:txXfrm>
        <a:off x="0" y="4793127"/>
        <a:ext cx="1140871" cy="3709017"/>
      </dsp:txXfrm>
    </dsp:sp>
    <dsp:sp modelId="{7493D94A-D6D7-4407-A532-AA348EF13D77}">
      <dsp:nvSpPr>
        <dsp:cNvPr id="0" name=""/>
        <dsp:cNvSpPr/>
      </dsp:nvSpPr>
      <dsp:spPr>
        <a:xfrm>
          <a:off x="1140871" y="4798692"/>
          <a:ext cx="3422613" cy="368488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27" tIns="215900" rIns="69427" bIns="215900" numCol="1" spcCol="1270" anchor="ctr" anchorCtr="0">
          <a:noAutofit/>
        </a:bodyPr>
        <a:lstStyle/>
        <a:p>
          <a:pPr marL="0" lvl="0" indent="0" algn="l" defTabSz="755650">
            <a:lnSpc>
              <a:spcPct val="90000"/>
            </a:lnSpc>
            <a:spcBef>
              <a:spcPct val="0"/>
            </a:spcBef>
            <a:spcAft>
              <a:spcPct val="35000"/>
            </a:spcAft>
            <a:buNone/>
          </a:pPr>
          <a:r>
            <a:rPr lang="en-US" sz="1700" kern="1200" dirty="0"/>
            <a:t>Re-education for PT staff on scoring if the activity was not attempted. The percentage may be skewed due to this.</a:t>
          </a:r>
        </a:p>
        <a:p>
          <a:pPr marL="0" lvl="0" indent="0" algn="l" defTabSz="755650">
            <a:lnSpc>
              <a:spcPct val="90000"/>
            </a:lnSpc>
            <a:spcBef>
              <a:spcPct val="0"/>
            </a:spcBef>
            <a:spcAft>
              <a:spcPct val="35000"/>
            </a:spcAft>
            <a:buNone/>
          </a:pPr>
          <a:r>
            <a:rPr lang="en-US" sz="1700" kern="1200" dirty="0"/>
            <a:t>Scores dependent on patient participation.</a:t>
          </a:r>
        </a:p>
      </dsp:txBody>
      <dsp:txXfrm>
        <a:off x="1140871" y="4798692"/>
        <a:ext cx="3422613" cy="3684880"/>
      </dsp:txXfrm>
    </dsp:sp>
    <dsp:sp modelId="{0EF6B630-94B7-4AD0-A8AB-01FC4946911F}">
      <dsp:nvSpPr>
        <dsp:cNvPr id="0" name=""/>
        <dsp:cNvSpPr/>
      </dsp:nvSpPr>
      <dsp:spPr>
        <a:xfrm rot="10800000">
          <a:off x="-9446" y="0"/>
          <a:ext cx="1178656" cy="483517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120904" rIns="81139" bIns="120904" numCol="1" spcCol="1270" anchor="ctr" anchorCtr="0">
          <a:noAutofit/>
        </a:bodyPr>
        <a:lstStyle/>
        <a:p>
          <a:pPr marL="0" lvl="0" indent="0" algn="ctr" defTabSz="755650">
            <a:lnSpc>
              <a:spcPct val="90000"/>
            </a:lnSpc>
            <a:spcBef>
              <a:spcPct val="0"/>
            </a:spcBef>
            <a:spcAft>
              <a:spcPct val="35000"/>
            </a:spcAft>
            <a:buNone/>
          </a:pPr>
          <a:r>
            <a:rPr lang="en-US" sz="1700" kern="1200"/>
            <a:t>Prior to Tracking:</a:t>
          </a:r>
        </a:p>
      </dsp:txBody>
      <dsp:txXfrm rot="-10800000">
        <a:off x="-9446" y="0"/>
        <a:ext cx="1178656" cy="3142861"/>
      </dsp:txXfrm>
    </dsp:sp>
    <dsp:sp modelId="{B5204CAF-790A-4363-ABA9-D88C5F87BF18}">
      <dsp:nvSpPr>
        <dsp:cNvPr id="0" name=""/>
        <dsp:cNvSpPr/>
      </dsp:nvSpPr>
      <dsp:spPr>
        <a:xfrm>
          <a:off x="1150317" y="78"/>
          <a:ext cx="3422613" cy="317436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27" tIns="203200" rIns="69427" bIns="203200" numCol="1" spcCol="1270" anchor="t" anchorCtr="0">
          <a:noAutofit/>
        </a:bodyPr>
        <a:lstStyle/>
        <a:p>
          <a:pPr marL="0" lvl="0" indent="0" algn="l" defTabSz="711200">
            <a:lnSpc>
              <a:spcPct val="90000"/>
            </a:lnSpc>
            <a:spcBef>
              <a:spcPct val="0"/>
            </a:spcBef>
            <a:spcAft>
              <a:spcPct val="35000"/>
            </a:spcAft>
            <a:buNone/>
          </a:pPr>
          <a:r>
            <a:rPr lang="en-US" sz="1600" kern="1200" dirty="0"/>
            <a:t>The Physical Therapy Department updated the swing bed evaluation form to match the recommended scoring system. </a:t>
          </a:r>
        </a:p>
        <a:p>
          <a:pPr marL="0" lvl="0" indent="0" algn="l" defTabSz="711200">
            <a:lnSpc>
              <a:spcPct val="90000"/>
            </a:lnSpc>
            <a:spcBef>
              <a:spcPct val="0"/>
            </a:spcBef>
            <a:spcAft>
              <a:spcPct val="35000"/>
            </a:spcAft>
            <a:buNone/>
          </a:pPr>
          <a:r>
            <a:rPr lang="en-US" sz="1600" kern="1200" dirty="0"/>
            <a:t>The therapy staff completed training with Stroudwater:</a:t>
          </a:r>
        </a:p>
        <a:p>
          <a:pPr marL="171450" lvl="1" indent="-171450" algn="l" defTabSz="711200">
            <a:lnSpc>
              <a:spcPct val="90000"/>
            </a:lnSpc>
            <a:spcBef>
              <a:spcPct val="0"/>
            </a:spcBef>
            <a:spcAft>
              <a:spcPct val="15000"/>
            </a:spcAft>
            <a:buChar char="•"/>
          </a:pPr>
          <a:r>
            <a:rPr lang="en-US" sz="1600" kern="1200" dirty="0"/>
            <a:t>To improve the consistency of scoring among the therapists.</a:t>
          </a:r>
        </a:p>
        <a:p>
          <a:pPr marL="171450" lvl="1" indent="-171450" algn="l" defTabSz="711200">
            <a:lnSpc>
              <a:spcPct val="90000"/>
            </a:lnSpc>
            <a:spcBef>
              <a:spcPct val="0"/>
            </a:spcBef>
            <a:spcAft>
              <a:spcPct val="15000"/>
            </a:spcAft>
            <a:buChar char="•"/>
          </a:pPr>
          <a:r>
            <a:rPr lang="en-US" sz="1600" kern="1200" dirty="0"/>
            <a:t>Capture a more accurate picture of each patient.</a:t>
          </a:r>
        </a:p>
        <a:p>
          <a:pPr marL="171450" lvl="1" indent="-171450" algn="l" defTabSz="711200">
            <a:lnSpc>
              <a:spcPct val="90000"/>
            </a:lnSpc>
            <a:spcBef>
              <a:spcPct val="0"/>
            </a:spcBef>
            <a:spcAft>
              <a:spcPct val="15000"/>
            </a:spcAft>
            <a:buChar char="•"/>
          </a:pPr>
          <a:r>
            <a:rPr lang="en-US" sz="1600" kern="1200" dirty="0"/>
            <a:t>Education on Mobility.</a:t>
          </a:r>
        </a:p>
      </dsp:txBody>
      <dsp:txXfrm>
        <a:off x="1150317" y="78"/>
        <a:ext cx="3422613" cy="31743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4BC33-2291-449F-BA44-64BC288DD9F2}"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38280-CCD0-4EE6-8DDC-75ACD4602A11}" type="slidenum">
              <a:rPr lang="en-US" smtClean="0"/>
              <a:t>‹#›</a:t>
            </a:fld>
            <a:endParaRPr lang="en-US"/>
          </a:p>
        </p:txBody>
      </p:sp>
    </p:spTree>
    <p:extLst>
      <p:ext uri="{BB962C8B-B14F-4D97-AF65-F5344CB8AC3E}">
        <p14:creationId xmlns:p14="http://schemas.microsoft.com/office/powerpoint/2010/main" val="303771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38280-CCD0-4EE6-8DDC-75ACD4602A11}" type="slidenum">
              <a:rPr lang="en-US" smtClean="0"/>
              <a:t>8</a:t>
            </a:fld>
            <a:endParaRPr lang="en-US"/>
          </a:p>
        </p:txBody>
      </p:sp>
    </p:spTree>
    <p:extLst>
      <p:ext uri="{BB962C8B-B14F-4D97-AF65-F5344CB8AC3E}">
        <p14:creationId xmlns:p14="http://schemas.microsoft.com/office/powerpoint/2010/main" val="325579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38280-CCD0-4EE6-8DDC-75ACD4602A11}" type="slidenum">
              <a:rPr lang="en-US" smtClean="0"/>
              <a:t>10</a:t>
            </a:fld>
            <a:endParaRPr lang="en-US"/>
          </a:p>
        </p:txBody>
      </p:sp>
    </p:spTree>
    <p:extLst>
      <p:ext uri="{BB962C8B-B14F-4D97-AF65-F5344CB8AC3E}">
        <p14:creationId xmlns:p14="http://schemas.microsoft.com/office/powerpoint/2010/main" val="97063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4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168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3075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233324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0401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70381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9650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6384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240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7298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229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6556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817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3909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09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7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877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1D8BD707-D9CF-40AE-B4C6-C98DA3205C09}" type="datetimeFigureOut">
              <a:rPr lang="en-US" smtClean="0"/>
              <a:pPr/>
              <a:t>10/30/2023</a:t>
            </a:fld>
            <a:endParaRPr lang="en-US" dirty="0"/>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69969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picpedia.org/handwriting/r/return-on-investment.html" TargetMode="Externa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bethany0b8-images.blogspot.com/2020/12/team-pairing-zoom-with-microsoft-teams.html"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eositecheckup.com/articles/9-effective-ways-to-improve-your-blog"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875905" y="6008067"/>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4699027" y="1338436"/>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99027" y="723900"/>
            <a:ext cx="2758345" cy="412279"/>
          </a:xfrm>
          <a:prstGeom prst="rect">
            <a:avLst/>
          </a:prstGeom>
        </p:spPr>
      </p:pic>
      <p:sp>
        <p:nvSpPr>
          <p:cNvPr id="9" name="TextBox 9"/>
          <p:cNvSpPr txBox="1"/>
          <p:nvPr/>
        </p:nvSpPr>
        <p:spPr>
          <a:xfrm>
            <a:off x="2519787" y="3197158"/>
            <a:ext cx="13248425" cy="1359346"/>
          </a:xfrm>
          <a:prstGeom prst="rect">
            <a:avLst/>
          </a:prstGeom>
        </p:spPr>
        <p:txBody>
          <a:bodyPr wrap="square" lIns="0" tIns="0" rIns="0" bIns="0" rtlCol="0" anchor="t">
            <a:spAutoFit/>
          </a:bodyPr>
          <a:lstStyle/>
          <a:p>
            <a:pPr algn="ctr">
              <a:lnSpc>
                <a:spcPts val="10560"/>
              </a:lnSpc>
            </a:pPr>
            <a:r>
              <a:rPr lang="en-US" sz="9600" dirty="0">
                <a:solidFill>
                  <a:srgbClr val="1E3262"/>
                </a:solidFill>
                <a:latin typeface="Montserrat Extra-Bold"/>
              </a:rPr>
              <a:t>Quality Residency</a:t>
            </a:r>
          </a:p>
        </p:txBody>
      </p:sp>
      <p:sp>
        <p:nvSpPr>
          <p:cNvPr id="10" name="TextBox 10"/>
          <p:cNvSpPr txBox="1"/>
          <p:nvPr/>
        </p:nvSpPr>
        <p:spPr>
          <a:xfrm>
            <a:off x="3053186" y="4573899"/>
            <a:ext cx="12181625" cy="1359346"/>
          </a:xfrm>
          <a:prstGeom prst="rect">
            <a:avLst/>
          </a:prstGeom>
        </p:spPr>
        <p:txBody>
          <a:bodyPr wrap="square" lIns="0" tIns="0" rIns="0" bIns="0" rtlCol="0" anchor="t">
            <a:spAutoFit/>
          </a:bodyPr>
          <a:lstStyle/>
          <a:p>
            <a:pPr algn="ctr">
              <a:lnSpc>
                <a:spcPts val="10560"/>
              </a:lnSpc>
            </a:pPr>
            <a:r>
              <a:rPr lang="en-US" sz="9600" dirty="0">
                <a:solidFill>
                  <a:srgbClr val="BFD734"/>
                </a:solidFill>
                <a:latin typeface="Montserrat Extra-Bold"/>
              </a:rPr>
              <a:t>Capstone Project</a:t>
            </a:r>
          </a:p>
        </p:txBody>
      </p:sp>
      <p:sp>
        <p:nvSpPr>
          <p:cNvPr id="12" name="TextBox 12"/>
          <p:cNvSpPr txBox="1"/>
          <p:nvPr/>
        </p:nvSpPr>
        <p:spPr>
          <a:xfrm>
            <a:off x="2193126" y="6169355"/>
            <a:ext cx="14010850" cy="1955151"/>
          </a:xfrm>
          <a:prstGeom prst="rect">
            <a:avLst/>
          </a:prstGeom>
        </p:spPr>
        <p:txBody>
          <a:bodyPr wrap="square" lIns="0" tIns="0" rIns="0" bIns="0" rtlCol="0" anchor="t">
            <a:spAutoFit/>
          </a:bodyPr>
          <a:lstStyle/>
          <a:p>
            <a:pPr>
              <a:lnSpc>
                <a:spcPts val="3920"/>
              </a:lnSpc>
            </a:pPr>
            <a:r>
              <a:rPr lang="en-US" sz="3200" spc="963" dirty="0">
                <a:solidFill>
                  <a:schemeClr val="bg2">
                    <a:lumMod val="75000"/>
                  </a:schemeClr>
                </a:solidFill>
                <a:latin typeface="Montserrat Classic"/>
              </a:rPr>
              <a:t>Renee Lighthall, MLT(ASCP)</a:t>
            </a:r>
          </a:p>
          <a:p>
            <a:pPr>
              <a:lnSpc>
                <a:spcPts val="3920"/>
              </a:lnSpc>
            </a:pPr>
            <a:r>
              <a:rPr lang="en-US" sz="3200" spc="963" dirty="0">
                <a:solidFill>
                  <a:schemeClr val="bg2">
                    <a:lumMod val="75000"/>
                  </a:schemeClr>
                </a:solidFill>
                <a:latin typeface="Montserrat Classic"/>
              </a:rPr>
              <a:t>Infection Control/Quality Coordinator</a:t>
            </a:r>
          </a:p>
          <a:p>
            <a:pPr>
              <a:lnSpc>
                <a:spcPts val="3920"/>
              </a:lnSpc>
            </a:pPr>
            <a:r>
              <a:rPr lang="en-US" sz="3200" spc="963" dirty="0">
                <a:solidFill>
                  <a:schemeClr val="bg2">
                    <a:lumMod val="75000"/>
                  </a:schemeClr>
                </a:solidFill>
                <a:latin typeface="Montserrat Classic"/>
              </a:rPr>
              <a:t>Cozad Community Hospital</a:t>
            </a:r>
          </a:p>
          <a:p>
            <a:pPr>
              <a:lnSpc>
                <a:spcPts val="3920"/>
              </a:lnSpc>
            </a:pPr>
            <a:r>
              <a:rPr lang="en-US" sz="3200" spc="963" dirty="0">
                <a:solidFill>
                  <a:schemeClr val="bg2">
                    <a:lumMod val="75000"/>
                  </a:schemeClr>
                </a:solidFill>
                <a:latin typeface="Montserrat Classic"/>
              </a:rPr>
              <a:t>November 2023</a:t>
            </a:r>
          </a:p>
        </p:txBody>
      </p:sp>
      <p:pic>
        <p:nvPicPr>
          <p:cNvPr id="16" name="Picture 15" descr="A logo for a health system&#10;&#10;Description automatically generated">
            <a:extLst>
              <a:ext uri="{FF2B5EF4-FFF2-40B4-BE49-F238E27FC236}">
                <a16:creationId xmlns:a16="http://schemas.microsoft.com/office/drawing/2014/main" id="{299524A2-0300-8D73-57CF-DE1ED2B0B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2087"/>
            <a:ext cx="3866667" cy="20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B05995-63DB-8163-BAA8-1D5CBCDDBDD5}"/>
              </a:ext>
            </a:extLst>
          </p:cNvPr>
          <p:cNvSpPr>
            <a:spLocks noGrp="1"/>
          </p:cNvSpPr>
          <p:nvPr>
            <p:ph type="sldNum" sz="quarter" idx="4"/>
          </p:nvPr>
        </p:nvSpPr>
        <p:spPr>
          <a:xfrm>
            <a:off x="10972420" y="6369998"/>
            <a:ext cx="381380" cy="365125"/>
          </a:xfrm>
          <a:prstGeom prst="rect">
            <a:avLst/>
          </a:prstGeom>
        </p:spPr>
        <p:txBody>
          <a:bodyPr vert="horz" lIns="91440" tIns="45720" rIns="91440" bIns="45720" rtlCol="0" anchor="b">
            <a:normAutofit/>
          </a:bodyPr>
          <a:lstStyle>
            <a:defPPr>
              <a:defRPr lang="en-US"/>
            </a:defPPr>
            <a:lvl1pPr marL="0" algn="r" defTabSz="914400" rtl="0" eaLnBrk="1" latinLnBrk="0" hangingPunct="1">
              <a:defRPr sz="900" b="0" i="0" kern="1200">
                <a:solidFill>
                  <a:srgbClr val="13364A"/>
                </a:solidFill>
                <a:latin typeface="Tenorite" pitchFamily="2"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900"/>
              </a:spcAft>
            </a:pPr>
            <a:fld id="{8A6D7EE2-EA4D-A249-AAEC-92564BA0E588}" type="slidenum">
              <a:rPr lang="en-US" smtClean="0"/>
              <a:pPr>
                <a:spcAft>
                  <a:spcPts val="900"/>
                </a:spcAft>
              </a:pPr>
              <a:t>10</a:t>
            </a:fld>
            <a:endParaRPr lang="en-US" sz="1650">
              <a:solidFill>
                <a:srgbClr val="FFFFFF"/>
              </a:solidFill>
            </a:endParaRPr>
          </a:p>
        </p:txBody>
      </p:sp>
      <p:sp>
        <p:nvSpPr>
          <p:cNvPr id="8" name="TextBox 7">
            <a:extLst>
              <a:ext uri="{FF2B5EF4-FFF2-40B4-BE49-F238E27FC236}">
                <a16:creationId xmlns:a16="http://schemas.microsoft.com/office/drawing/2014/main" id="{1BE42CA0-D88A-9709-0025-36B6159EA93A}"/>
              </a:ext>
            </a:extLst>
          </p:cNvPr>
          <p:cNvSpPr txBox="1"/>
          <p:nvPr/>
        </p:nvSpPr>
        <p:spPr>
          <a:xfrm>
            <a:off x="92386" y="133588"/>
            <a:ext cx="4431686" cy="1354217"/>
          </a:xfrm>
          <a:prstGeom prst="rect">
            <a:avLst/>
          </a:prstGeom>
          <a:solidFill>
            <a:schemeClr val="bg1"/>
          </a:solidFill>
        </p:spPr>
        <p:txBody>
          <a:bodyPr wrap="square" rtlCol="0">
            <a:spAutoFit/>
          </a:bodyPr>
          <a:lstStyle/>
          <a:p>
            <a:pPr algn="ctr"/>
            <a:r>
              <a:rPr lang="en-US" sz="2700" dirty="0"/>
              <a:t>Contributing Factors to Changes in Improvement </a:t>
            </a:r>
            <a:r>
              <a:rPr lang="en-US" sz="2800" dirty="0"/>
              <a:t>Percentages</a:t>
            </a:r>
            <a:endParaRPr lang="en-US" sz="2700" dirty="0"/>
          </a:p>
        </p:txBody>
      </p:sp>
      <p:cxnSp>
        <p:nvCxnSpPr>
          <p:cNvPr id="9" name="Straight Connector 8">
            <a:extLst>
              <a:ext uri="{FF2B5EF4-FFF2-40B4-BE49-F238E27FC236}">
                <a16:creationId xmlns:a16="http://schemas.microsoft.com/office/drawing/2014/main" id="{2E56FCD5-166B-F79F-0038-D7A6CE0E7EF3}"/>
              </a:ext>
            </a:extLst>
          </p:cNvPr>
          <p:cNvCxnSpPr>
            <a:cxnSpLocks/>
          </p:cNvCxnSpPr>
          <p:nvPr/>
        </p:nvCxnSpPr>
        <p:spPr>
          <a:xfrm>
            <a:off x="9568296" y="2671631"/>
            <a:ext cx="548640"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BA7DCF52-85FC-B327-09A6-6D6F2CFDDE51}"/>
              </a:ext>
            </a:extLst>
          </p:cNvPr>
          <p:cNvSpPr txBox="1"/>
          <p:nvPr/>
        </p:nvSpPr>
        <p:spPr>
          <a:xfrm>
            <a:off x="10161600" y="2478448"/>
            <a:ext cx="2446504" cy="507831"/>
          </a:xfrm>
          <a:prstGeom prst="rect">
            <a:avLst/>
          </a:prstGeom>
          <a:noFill/>
        </p:spPr>
        <p:txBody>
          <a:bodyPr wrap="none" rtlCol="0">
            <a:spAutoFit/>
          </a:bodyPr>
          <a:lstStyle/>
          <a:p>
            <a:r>
              <a:rPr lang="en-US" sz="2700" dirty="0"/>
              <a:t>State Median</a:t>
            </a:r>
          </a:p>
        </p:txBody>
      </p:sp>
      <p:pic>
        <p:nvPicPr>
          <p:cNvPr id="16" name="Content Placeholder 15" descr="A graph on a blue background&#10;&#10;Description automatically generated">
            <a:extLst>
              <a:ext uri="{FF2B5EF4-FFF2-40B4-BE49-F238E27FC236}">
                <a16:creationId xmlns:a16="http://schemas.microsoft.com/office/drawing/2014/main" id="{1B11DCC1-CCDF-D5C7-3A32-715397BFE3E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622921" y="982301"/>
            <a:ext cx="13605644" cy="8975039"/>
          </a:xfrm>
          <a:prstGeom prst="rect">
            <a:avLst/>
          </a:prstGeom>
        </p:spPr>
      </p:pic>
      <p:graphicFrame>
        <p:nvGraphicFramePr>
          <p:cNvPr id="18" name="TextBox 1">
            <a:extLst>
              <a:ext uri="{FF2B5EF4-FFF2-40B4-BE49-F238E27FC236}">
                <a16:creationId xmlns:a16="http://schemas.microsoft.com/office/drawing/2014/main" id="{1B59E120-F079-2B6F-37D4-D8612590AC05}"/>
              </a:ext>
            </a:extLst>
          </p:cNvPr>
          <p:cNvGraphicFramePr/>
          <p:nvPr>
            <p:extLst>
              <p:ext uri="{D42A27DB-BD31-4B8C-83A1-F6EECF244321}">
                <p14:modId xmlns:p14="http://schemas.microsoft.com/office/powerpoint/2010/main" val="3883413411"/>
              </p:ext>
            </p:extLst>
          </p:nvPr>
        </p:nvGraphicFramePr>
        <p:xfrm>
          <a:off x="59437" y="1487805"/>
          <a:ext cx="4563485" cy="9417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566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E4F57-D5E9-4C9B-B2D5-B35370B02E75}"/>
              </a:ext>
            </a:extLst>
          </p:cNvPr>
          <p:cNvPicPr>
            <a:picLocks noChangeAspect="1"/>
          </p:cNvPicPr>
          <p:nvPr/>
        </p:nvPicPr>
        <p:blipFill>
          <a:blip r:embed="rId2"/>
          <a:stretch>
            <a:fillRect/>
          </a:stretch>
        </p:blipFill>
        <p:spPr>
          <a:xfrm>
            <a:off x="122651" y="2324100"/>
            <a:ext cx="9143999" cy="7010400"/>
          </a:xfrm>
          <a:prstGeom prst="rect">
            <a:avLst/>
          </a:prstGeom>
        </p:spPr>
      </p:pic>
      <p:pic>
        <p:nvPicPr>
          <p:cNvPr id="6" name="Picture 5">
            <a:extLst>
              <a:ext uri="{FF2B5EF4-FFF2-40B4-BE49-F238E27FC236}">
                <a16:creationId xmlns:a16="http://schemas.microsoft.com/office/drawing/2014/main" id="{DE11BC69-A213-030D-7DA4-A035C739E651}"/>
              </a:ext>
            </a:extLst>
          </p:cNvPr>
          <p:cNvPicPr>
            <a:picLocks noChangeAspect="1"/>
          </p:cNvPicPr>
          <p:nvPr/>
        </p:nvPicPr>
        <p:blipFill>
          <a:blip r:embed="rId3"/>
          <a:stretch>
            <a:fillRect/>
          </a:stretch>
        </p:blipFill>
        <p:spPr>
          <a:xfrm>
            <a:off x="9451442" y="2312719"/>
            <a:ext cx="8713907" cy="7010400"/>
          </a:xfrm>
          <a:prstGeom prst="rect">
            <a:avLst/>
          </a:prstGeom>
        </p:spPr>
      </p:pic>
      <p:sp>
        <p:nvSpPr>
          <p:cNvPr id="8" name="TextBox 7">
            <a:extLst>
              <a:ext uri="{FF2B5EF4-FFF2-40B4-BE49-F238E27FC236}">
                <a16:creationId xmlns:a16="http://schemas.microsoft.com/office/drawing/2014/main" id="{E078B6D7-D3AA-F4CA-D95A-B7AF32997DC9}"/>
              </a:ext>
            </a:extLst>
          </p:cNvPr>
          <p:cNvSpPr txBox="1"/>
          <p:nvPr/>
        </p:nvSpPr>
        <p:spPr>
          <a:xfrm>
            <a:off x="4420758" y="363716"/>
            <a:ext cx="1006136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600" b="1" u="sng" dirty="0">
                <a:solidFill>
                  <a:srgbClr val="0070C0"/>
                </a:solidFill>
              </a:rPr>
              <a:t>Quarter 2 2023 </a:t>
            </a:r>
          </a:p>
          <a:p>
            <a:pPr algn="ctr"/>
            <a:r>
              <a:rPr lang="en-US" sz="3600" b="1" u="sng" dirty="0">
                <a:solidFill>
                  <a:srgbClr val="0070C0"/>
                </a:solidFill>
              </a:rPr>
              <a:t>Comparison to other participating hospitals</a:t>
            </a:r>
          </a:p>
        </p:txBody>
      </p:sp>
    </p:spTree>
    <p:extLst>
      <p:ext uri="{BB962C8B-B14F-4D97-AF65-F5344CB8AC3E}">
        <p14:creationId xmlns:p14="http://schemas.microsoft.com/office/powerpoint/2010/main" val="202159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CA3F7C-1B68-643E-4B07-D66B61F89E0A}"/>
              </a:ext>
            </a:extLst>
          </p:cNvPr>
          <p:cNvSpPr txBox="1"/>
          <p:nvPr/>
        </p:nvSpPr>
        <p:spPr>
          <a:xfrm>
            <a:off x="4914900" y="190500"/>
            <a:ext cx="8458200" cy="120032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3600" dirty="0"/>
              <a:t>Primary Medical Condition as a % of Discharges</a:t>
            </a:r>
          </a:p>
        </p:txBody>
      </p:sp>
      <p:pic>
        <p:nvPicPr>
          <p:cNvPr id="3" name="Picture 2">
            <a:extLst>
              <a:ext uri="{FF2B5EF4-FFF2-40B4-BE49-F238E27FC236}">
                <a16:creationId xmlns:a16="http://schemas.microsoft.com/office/drawing/2014/main" id="{3FDA4490-FD60-7125-4C1F-DB0B811D1AEE}"/>
              </a:ext>
            </a:extLst>
          </p:cNvPr>
          <p:cNvPicPr>
            <a:picLocks noChangeAspect="1"/>
          </p:cNvPicPr>
          <p:nvPr/>
        </p:nvPicPr>
        <p:blipFill>
          <a:blip r:embed="rId2"/>
          <a:stretch>
            <a:fillRect/>
          </a:stretch>
        </p:blipFill>
        <p:spPr>
          <a:xfrm>
            <a:off x="2819400" y="1714500"/>
            <a:ext cx="12893992" cy="7529862"/>
          </a:xfrm>
          <a:prstGeom prst="rect">
            <a:avLst/>
          </a:prstGeom>
        </p:spPr>
      </p:pic>
      <p:pic>
        <p:nvPicPr>
          <p:cNvPr id="7" name="Picture 6">
            <a:extLst>
              <a:ext uri="{FF2B5EF4-FFF2-40B4-BE49-F238E27FC236}">
                <a16:creationId xmlns:a16="http://schemas.microsoft.com/office/drawing/2014/main" id="{98D0797D-958F-A62F-01E0-D63415405676}"/>
              </a:ext>
            </a:extLst>
          </p:cNvPr>
          <p:cNvPicPr>
            <a:picLocks noChangeAspect="1"/>
          </p:cNvPicPr>
          <p:nvPr/>
        </p:nvPicPr>
        <p:blipFill>
          <a:blip r:embed="rId3"/>
          <a:stretch>
            <a:fillRect/>
          </a:stretch>
        </p:blipFill>
        <p:spPr>
          <a:xfrm>
            <a:off x="3962400" y="8051800"/>
            <a:ext cx="5715000" cy="596900"/>
          </a:xfrm>
          <a:prstGeom prst="rect">
            <a:avLst/>
          </a:prstGeom>
        </p:spPr>
      </p:pic>
    </p:spTree>
    <p:extLst>
      <p:ext uri="{BB962C8B-B14F-4D97-AF65-F5344CB8AC3E}">
        <p14:creationId xmlns:p14="http://schemas.microsoft.com/office/powerpoint/2010/main" val="168822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dirty="0"/>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Table 2">
            <a:extLst>
              <a:ext uri="{FF2B5EF4-FFF2-40B4-BE49-F238E27FC236}">
                <a16:creationId xmlns:a16="http://schemas.microsoft.com/office/drawing/2014/main" id="{082BA043-E0C7-7831-75C7-4CC4D9D0156A}"/>
              </a:ext>
            </a:extLst>
          </p:cNvPr>
          <p:cNvGraphicFramePr>
            <a:graphicFrameLocks noGrp="1"/>
          </p:cNvGraphicFramePr>
          <p:nvPr>
            <p:extLst>
              <p:ext uri="{D42A27DB-BD31-4B8C-83A1-F6EECF244321}">
                <p14:modId xmlns:p14="http://schemas.microsoft.com/office/powerpoint/2010/main" val="1159318949"/>
              </p:ext>
            </p:extLst>
          </p:nvPr>
        </p:nvGraphicFramePr>
        <p:xfrm>
          <a:off x="4724400" y="4291973"/>
          <a:ext cx="9296400" cy="5200776"/>
        </p:xfrm>
        <a:graphic>
          <a:graphicData uri="http://schemas.openxmlformats.org/drawingml/2006/table">
            <a:tbl>
              <a:tblPr firstRow="1" bandRow="1">
                <a:tableStyleId>{5C22544A-7EE6-4342-B048-85BDC9FD1C3A}</a:tableStyleId>
              </a:tblPr>
              <a:tblGrid>
                <a:gridCol w="4241186">
                  <a:extLst>
                    <a:ext uri="{9D8B030D-6E8A-4147-A177-3AD203B41FA5}">
                      <a16:colId xmlns:a16="http://schemas.microsoft.com/office/drawing/2014/main" val="757924700"/>
                    </a:ext>
                  </a:extLst>
                </a:gridCol>
                <a:gridCol w="2086269">
                  <a:extLst>
                    <a:ext uri="{9D8B030D-6E8A-4147-A177-3AD203B41FA5}">
                      <a16:colId xmlns:a16="http://schemas.microsoft.com/office/drawing/2014/main" val="3779257758"/>
                    </a:ext>
                  </a:extLst>
                </a:gridCol>
                <a:gridCol w="2968945">
                  <a:extLst>
                    <a:ext uri="{9D8B030D-6E8A-4147-A177-3AD203B41FA5}">
                      <a16:colId xmlns:a16="http://schemas.microsoft.com/office/drawing/2014/main" val="3012609417"/>
                    </a:ext>
                  </a:extLst>
                </a:gridCol>
              </a:tblGrid>
              <a:tr h="1240175">
                <a:tc>
                  <a:txBody>
                    <a:bodyPr/>
                    <a:lstStyle/>
                    <a:p>
                      <a:r>
                        <a:rPr lang="en-US" sz="3200" dirty="0"/>
                        <a:t>Average Cost of Harm</a:t>
                      </a:r>
                    </a:p>
                  </a:txBody>
                  <a:tcPr/>
                </a:tc>
                <a:tc gridSpan="2">
                  <a:txBody>
                    <a:bodyPr/>
                    <a:lstStyle/>
                    <a:p>
                      <a:pPr algn="ctr"/>
                      <a:r>
                        <a:rPr lang="en-US" sz="3600" dirty="0"/>
                        <a:t>$6,694</a:t>
                      </a:r>
                    </a:p>
                  </a:txBody>
                  <a:tcPr anchor="ctr"/>
                </a:tc>
                <a:tc hMerge="1">
                  <a:txBody>
                    <a:bodyPr/>
                    <a:lstStyle/>
                    <a:p>
                      <a:endParaRPr lang="en-US" dirty="0"/>
                    </a:p>
                  </a:txBody>
                  <a:tcPr/>
                </a:tc>
                <a:extLst>
                  <a:ext uri="{0D108BD9-81ED-4DB2-BD59-A6C34878D82A}">
                    <a16:rowId xmlns:a16="http://schemas.microsoft.com/office/drawing/2014/main" val="1491692961"/>
                  </a:ext>
                </a:extLst>
              </a:tr>
              <a:tr h="1240175">
                <a:tc>
                  <a:txBody>
                    <a:bodyPr/>
                    <a:lstStyle/>
                    <a:p>
                      <a:r>
                        <a:rPr lang="en-US" dirty="0"/>
                        <a:t>Number of Incidents 2022</a:t>
                      </a:r>
                    </a:p>
                  </a:txBody>
                  <a:tcPr/>
                </a:tc>
                <a:tc>
                  <a:txBody>
                    <a:bodyPr/>
                    <a:lstStyle/>
                    <a:p>
                      <a:pPr algn="ctr"/>
                      <a:r>
                        <a:rPr lang="en-US" dirty="0"/>
                        <a:t>5</a:t>
                      </a:r>
                    </a:p>
                  </a:txBody>
                  <a:tcPr/>
                </a:tc>
                <a:tc>
                  <a:txBody>
                    <a:bodyPr/>
                    <a:lstStyle/>
                    <a:p>
                      <a:pPr algn="ctr"/>
                      <a:r>
                        <a:rPr lang="en-US" dirty="0"/>
                        <a:t>$33,470</a:t>
                      </a:r>
                    </a:p>
                  </a:txBody>
                  <a:tcPr/>
                </a:tc>
                <a:extLst>
                  <a:ext uri="{0D108BD9-81ED-4DB2-BD59-A6C34878D82A}">
                    <a16:rowId xmlns:a16="http://schemas.microsoft.com/office/drawing/2014/main" val="3637305551"/>
                  </a:ext>
                </a:extLst>
              </a:tr>
              <a:tr h="1035470">
                <a:tc>
                  <a:txBody>
                    <a:bodyPr/>
                    <a:lstStyle/>
                    <a:p>
                      <a:r>
                        <a:rPr lang="en-US" dirty="0"/>
                        <a:t>Number of incidents 2023 to date</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331925918"/>
                  </a:ext>
                </a:extLst>
              </a:tr>
              <a:tr h="842478">
                <a:tc>
                  <a:txBody>
                    <a:bodyPr/>
                    <a:lstStyle/>
                    <a:p>
                      <a:r>
                        <a:rPr lang="en-US" dirty="0"/>
                        <a:t>Improvement</a:t>
                      </a:r>
                    </a:p>
                  </a:txBody>
                  <a:tcPr/>
                </a:tc>
                <a:tc>
                  <a:txBody>
                    <a:bodyPr/>
                    <a:lstStyle/>
                    <a:p>
                      <a:pPr algn="ctr"/>
                      <a:r>
                        <a:rPr lang="en-US" dirty="0"/>
                        <a:t>5</a:t>
                      </a:r>
                    </a:p>
                  </a:txBody>
                  <a:tcPr/>
                </a:tc>
                <a:tc>
                  <a:txBody>
                    <a:bodyPr/>
                    <a:lstStyle/>
                    <a:p>
                      <a:endParaRPr lang="en-US" dirty="0"/>
                    </a:p>
                  </a:txBody>
                  <a:tcPr/>
                </a:tc>
                <a:extLst>
                  <a:ext uri="{0D108BD9-81ED-4DB2-BD59-A6C34878D82A}">
                    <a16:rowId xmlns:a16="http://schemas.microsoft.com/office/drawing/2014/main" val="878408698"/>
                  </a:ext>
                </a:extLst>
              </a:tr>
              <a:tr h="842478">
                <a:tc>
                  <a:txBody>
                    <a:bodyPr/>
                    <a:lstStyle/>
                    <a:p>
                      <a:r>
                        <a:rPr lang="en-US" dirty="0"/>
                        <a:t>Savings</a:t>
                      </a:r>
                    </a:p>
                  </a:txBody>
                  <a:tcPr/>
                </a:tc>
                <a:tc>
                  <a:txBody>
                    <a:bodyPr/>
                    <a:lstStyle/>
                    <a:p>
                      <a:pPr algn="ctr"/>
                      <a:r>
                        <a:rPr lang="en-US" dirty="0"/>
                        <a:t>$33,470</a:t>
                      </a:r>
                    </a:p>
                  </a:txBody>
                  <a:tcPr/>
                </a:tc>
                <a:tc>
                  <a:txBody>
                    <a:bodyPr/>
                    <a:lstStyle/>
                    <a:p>
                      <a:endParaRPr lang="en-US" dirty="0"/>
                    </a:p>
                  </a:txBody>
                  <a:tcPr/>
                </a:tc>
                <a:extLst>
                  <a:ext uri="{0D108BD9-81ED-4DB2-BD59-A6C34878D82A}">
                    <a16:rowId xmlns:a16="http://schemas.microsoft.com/office/drawing/2014/main" val="2995612229"/>
                  </a:ext>
                </a:extLst>
              </a:tr>
            </a:tbl>
          </a:graphicData>
        </a:graphic>
      </p:graphicFrame>
      <p:sp>
        <p:nvSpPr>
          <p:cNvPr id="4" name="TextBox 3">
            <a:extLst>
              <a:ext uri="{FF2B5EF4-FFF2-40B4-BE49-F238E27FC236}">
                <a16:creationId xmlns:a16="http://schemas.microsoft.com/office/drawing/2014/main" id="{DDDB69A3-A2D3-AA6D-3A3F-36C6F45A4214}"/>
              </a:ext>
            </a:extLst>
          </p:cNvPr>
          <p:cNvSpPr txBox="1"/>
          <p:nvPr/>
        </p:nvSpPr>
        <p:spPr>
          <a:xfrm>
            <a:off x="8299057" y="3276310"/>
            <a:ext cx="1689886" cy="1015663"/>
          </a:xfrm>
          <a:prstGeom prst="rect">
            <a:avLst/>
          </a:prstGeom>
          <a:noFill/>
        </p:spPr>
        <p:txBody>
          <a:bodyPr wrap="none" rtlCol="0">
            <a:spAutoFit/>
          </a:bodyPr>
          <a:lstStyle/>
          <a:p>
            <a:r>
              <a:rPr lang="en-US" sz="6000" dirty="0"/>
              <a:t>Falls</a:t>
            </a:r>
          </a:p>
        </p:txBody>
      </p:sp>
      <p:sp>
        <p:nvSpPr>
          <p:cNvPr id="6" name="TextBox 5">
            <a:extLst>
              <a:ext uri="{FF2B5EF4-FFF2-40B4-BE49-F238E27FC236}">
                <a16:creationId xmlns:a16="http://schemas.microsoft.com/office/drawing/2014/main" id="{44AA4360-AAFC-3F16-73E5-E86E390CC28E}"/>
              </a:ext>
            </a:extLst>
          </p:cNvPr>
          <p:cNvSpPr txBox="1"/>
          <p:nvPr/>
        </p:nvSpPr>
        <p:spPr>
          <a:xfrm>
            <a:off x="10197432" y="9575065"/>
            <a:ext cx="3975768" cy="369332"/>
          </a:xfrm>
          <a:prstGeom prst="rect">
            <a:avLst/>
          </a:prstGeom>
          <a:noFill/>
        </p:spPr>
        <p:txBody>
          <a:bodyPr wrap="none" rtlCol="0">
            <a:spAutoFit/>
          </a:bodyPr>
          <a:lstStyle/>
          <a:p>
            <a:r>
              <a:rPr lang="en-US" dirty="0"/>
              <a:t>Data from NHA Quality Scorecard</a:t>
            </a:r>
          </a:p>
        </p:txBody>
      </p:sp>
      <p:pic>
        <p:nvPicPr>
          <p:cNvPr id="9" name="Picture 8" descr="A hand writing on a white board&#10;&#10;Description automatically generated">
            <a:extLst>
              <a:ext uri="{FF2B5EF4-FFF2-40B4-BE49-F238E27FC236}">
                <a16:creationId xmlns:a16="http://schemas.microsoft.com/office/drawing/2014/main" id="{D65E0770-B1B8-4024-BC66-7CC2E683C28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58000" y="71293"/>
            <a:ext cx="4572000" cy="3048000"/>
          </a:xfrm>
          <a:prstGeom prst="rect">
            <a:avLst/>
          </a:prstGeom>
        </p:spPr>
      </p:pic>
      <p:sp>
        <p:nvSpPr>
          <p:cNvPr id="10" name="TextBox 9">
            <a:extLst>
              <a:ext uri="{FF2B5EF4-FFF2-40B4-BE49-F238E27FC236}">
                <a16:creationId xmlns:a16="http://schemas.microsoft.com/office/drawing/2014/main" id="{6D7049A1-0FB2-0135-0A1F-26F4B88978BE}"/>
              </a:ext>
            </a:extLst>
          </p:cNvPr>
          <p:cNvSpPr txBox="1"/>
          <p:nvPr/>
        </p:nvSpPr>
        <p:spPr>
          <a:xfrm>
            <a:off x="11582400" y="10396046"/>
            <a:ext cx="5181600" cy="230832"/>
          </a:xfrm>
          <a:prstGeom prst="rect">
            <a:avLst/>
          </a:prstGeom>
          <a:noFill/>
        </p:spPr>
        <p:txBody>
          <a:bodyPr wrap="square" rtlCol="0">
            <a:spAutoFit/>
          </a:bodyPr>
          <a:lstStyle/>
          <a:p>
            <a:r>
              <a:rPr lang="en-US" sz="900">
                <a:hlinkClick r:id="rId5" tooltip="https://picpedia.org/handwriting/r/return-on-investment.html"/>
              </a:rPr>
              <a:t>This Photo</a:t>
            </a:r>
            <a:r>
              <a:rPr lang="en-US" sz="900"/>
              <a:t> by Unknown Author is licensed under </a:t>
            </a:r>
            <a:r>
              <a:rPr lang="en-US" sz="900">
                <a:hlinkClick r:id="rId6" tooltip="https://creativecommons.org/licenses/by-sa/3.0/"/>
              </a:rPr>
              <a:t>CC BY-SA</a:t>
            </a:r>
            <a:endParaRPr lang="en-US" sz="900"/>
          </a:p>
        </p:txBody>
      </p:sp>
      <p:pic>
        <p:nvPicPr>
          <p:cNvPr id="11" name="Picture 10">
            <a:extLst>
              <a:ext uri="{FF2B5EF4-FFF2-40B4-BE49-F238E27FC236}">
                <a16:creationId xmlns:a16="http://schemas.microsoft.com/office/drawing/2014/main" id="{C715A3E7-2657-228F-AF30-036036D81522}"/>
              </a:ext>
            </a:extLst>
          </p:cNvPr>
          <p:cNvPicPr>
            <a:picLocks noChangeAspect="1"/>
          </p:cNvPicPr>
          <p:nvPr/>
        </p:nvPicPr>
        <p:blipFill>
          <a:blip r:embed="rId7"/>
          <a:stretch>
            <a:fillRect/>
          </a:stretch>
        </p:blipFill>
        <p:spPr>
          <a:xfrm>
            <a:off x="14020800" y="368003"/>
            <a:ext cx="3865199" cy="1999661"/>
          </a:xfrm>
          <a:prstGeom prst="rect">
            <a:avLst/>
          </a:prstGeom>
        </p:spPr>
      </p:pic>
    </p:spTree>
    <p:extLst>
      <p:ext uri="{BB962C8B-B14F-4D97-AF65-F5344CB8AC3E}">
        <p14:creationId xmlns:p14="http://schemas.microsoft.com/office/powerpoint/2010/main" val="309267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275930" y="880636"/>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dirty="0"/>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930" y="315252"/>
            <a:ext cx="2758345" cy="412279"/>
          </a:xfrm>
          <a:prstGeom prst="rect">
            <a:avLst/>
          </a:prstGeom>
        </p:spPr>
      </p:pic>
      <p:graphicFrame>
        <p:nvGraphicFramePr>
          <p:cNvPr id="2" name="Table 1">
            <a:extLst>
              <a:ext uri="{FF2B5EF4-FFF2-40B4-BE49-F238E27FC236}">
                <a16:creationId xmlns:a16="http://schemas.microsoft.com/office/drawing/2014/main" id="{7AF49394-CC7D-3E75-1B57-CE1148F89DAA}"/>
              </a:ext>
            </a:extLst>
          </p:cNvPr>
          <p:cNvGraphicFramePr>
            <a:graphicFrameLocks noGrp="1"/>
          </p:cNvGraphicFramePr>
          <p:nvPr>
            <p:extLst>
              <p:ext uri="{D42A27DB-BD31-4B8C-83A1-F6EECF244321}">
                <p14:modId xmlns:p14="http://schemas.microsoft.com/office/powerpoint/2010/main" val="3978680962"/>
              </p:ext>
            </p:extLst>
          </p:nvPr>
        </p:nvGraphicFramePr>
        <p:xfrm>
          <a:off x="1524000" y="2095728"/>
          <a:ext cx="15240000" cy="7834620"/>
        </p:xfrm>
        <a:graphic>
          <a:graphicData uri="http://schemas.openxmlformats.org/drawingml/2006/table">
            <a:tbl>
              <a:tblPr firstRow="1" firstCol="1" bandRow="1">
                <a:tableStyleId>{5C22544A-7EE6-4342-B048-85BDC9FD1C3A}</a:tableStyleId>
              </a:tblPr>
              <a:tblGrid>
                <a:gridCol w="5338316">
                  <a:extLst>
                    <a:ext uri="{9D8B030D-6E8A-4147-A177-3AD203B41FA5}">
                      <a16:colId xmlns:a16="http://schemas.microsoft.com/office/drawing/2014/main" val="2554350139"/>
                    </a:ext>
                  </a:extLst>
                </a:gridCol>
                <a:gridCol w="9901684">
                  <a:extLst>
                    <a:ext uri="{9D8B030D-6E8A-4147-A177-3AD203B41FA5}">
                      <a16:colId xmlns:a16="http://schemas.microsoft.com/office/drawing/2014/main" val="1565182557"/>
                    </a:ext>
                  </a:extLst>
                </a:gridCol>
              </a:tblGrid>
              <a:tr h="584118">
                <a:tc>
                  <a:txBody>
                    <a:bodyPr/>
                    <a:lstStyle/>
                    <a:p>
                      <a:pPr marL="0" marR="0">
                        <a:lnSpc>
                          <a:spcPct val="107000"/>
                        </a:lnSpc>
                        <a:spcBef>
                          <a:spcPts val="0"/>
                        </a:spcBef>
                        <a:spcAft>
                          <a:spcPts val="0"/>
                        </a:spcAft>
                      </a:pPr>
                      <a:r>
                        <a:rPr lang="en-US" sz="2400" dirty="0">
                          <a:effectLst/>
                        </a:rPr>
                        <a:t>End Measure Value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67%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534636"/>
                  </a:ext>
                </a:extLst>
              </a:tr>
              <a:tr h="584554">
                <a:tc>
                  <a:txBody>
                    <a:bodyPr/>
                    <a:lstStyle/>
                    <a:p>
                      <a:pPr marL="0" marR="0">
                        <a:lnSpc>
                          <a:spcPct val="107000"/>
                        </a:lnSpc>
                        <a:spcBef>
                          <a:spcPts val="0"/>
                        </a:spcBef>
                        <a:spcAft>
                          <a:spcPts val="0"/>
                        </a:spcAft>
                      </a:pPr>
                      <a:r>
                        <a:rPr lang="en-US" sz="2400">
                          <a:effectLst/>
                        </a:rPr>
                        <a:t>End Measure Reporting Quarter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Q2 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678991"/>
                  </a:ext>
                </a:extLst>
              </a:tr>
              <a:tr h="708302">
                <a:tc>
                  <a:txBody>
                    <a:bodyPr/>
                    <a:lstStyle/>
                    <a:p>
                      <a:pPr marL="0" marR="0">
                        <a:lnSpc>
                          <a:spcPct val="107000"/>
                        </a:lnSpc>
                        <a:spcBef>
                          <a:spcPts val="0"/>
                        </a:spcBef>
                        <a:spcAft>
                          <a:spcPts val="0"/>
                        </a:spcAft>
                      </a:pPr>
                      <a:r>
                        <a:rPr lang="en-US" sz="2400">
                          <a:effectLst/>
                        </a:rPr>
                        <a:t>Has the measure improved vs. baseline?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363096"/>
                  </a:ext>
                </a:extLst>
              </a:tr>
              <a:tr h="2526944">
                <a:tc>
                  <a:txBody>
                    <a:bodyPr/>
                    <a:lstStyle/>
                    <a:p>
                      <a:pPr marL="0" marR="0">
                        <a:lnSpc>
                          <a:spcPct val="107000"/>
                        </a:lnSpc>
                        <a:spcBef>
                          <a:spcPts val="0"/>
                        </a:spcBef>
                        <a:spcAft>
                          <a:spcPts val="0"/>
                        </a:spcAft>
                      </a:pPr>
                      <a:r>
                        <a:rPr lang="en-US" sz="2400" dirty="0">
                          <a:effectLst/>
                        </a:rPr>
                        <a:t>What lessons did we learn? Surprises? Challenges?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rPr>
                        <a:t>The therapy team learned that each therapist interpreted and answered the mobility questions differently during the evaluations, which affected the scoring of the patient’s progress at discharge. </a:t>
                      </a:r>
                    </a:p>
                    <a:p>
                      <a:pPr marL="342900" marR="0" lvl="0" indent="-342900">
                        <a:lnSpc>
                          <a:spcPct val="107000"/>
                        </a:lnSpc>
                        <a:spcBef>
                          <a:spcPts val="0"/>
                        </a:spcBef>
                        <a:spcAft>
                          <a:spcPts val="0"/>
                        </a:spcAft>
                        <a:buFont typeface="Symbol" panose="05050102010706020507" pitchFamily="18" charset="2"/>
                        <a:buChar char=""/>
                      </a:pPr>
                      <a:r>
                        <a:rPr lang="en-US" sz="2400" dirty="0">
                          <a:effectLst/>
                        </a:rPr>
                        <a:t>The Director of Physical Therapy was surprised by the variations between therapists in how the mobility questions were answered. It was challenging in the beginning to standardize the evaluation process with all staff, but additional education improved that process.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906983"/>
                  </a:ext>
                </a:extLst>
              </a:tr>
              <a:tr h="1200739">
                <a:tc>
                  <a:txBody>
                    <a:bodyPr/>
                    <a:lstStyle/>
                    <a:p>
                      <a:pPr marL="0" marR="0">
                        <a:lnSpc>
                          <a:spcPct val="107000"/>
                        </a:lnSpc>
                        <a:spcBef>
                          <a:spcPts val="0"/>
                        </a:spcBef>
                        <a:spcAft>
                          <a:spcPts val="0"/>
                        </a:spcAft>
                      </a:pPr>
                      <a:r>
                        <a:rPr lang="en-US" sz="2400">
                          <a:effectLst/>
                        </a:rPr>
                        <a:t>Which interventions will we adopt, adapt, or abandon?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a:effectLst/>
                        </a:rPr>
                        <a:t>Annual education of the mobility scoring system to ensure consistency among all the therapists.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73423"/>
                  </a:ext>
                </a:extLst>
              </a:tr>
              <a:tr h="1200739">
                <a:tc>
                  <a:txBody>
                    <a:bodyPr/>
                    <a:lstStyle/>
                    <a:p>
                      <a:pPr marL="0" marR="0">
                        <a:lnSpc>
                          <a:spcPct val="107000"/>
                        </a:lnSpc>
                        <a:spcBef>
                          <a:spcPts val="0"/>
                        </a:spcBef>
                        <a:spcAft>
                          <a:spcPts val="0"/>
                        </a:spcAft>
                      </a:pPr>
                      <a:r>
                        <a:rPr lang="en-US" sz="2400" dirty="0">
                          <a:effectLst/>
                        </a:rPr>
                        <a:t>What modifications will be made going forward?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rPr>
                        <a:t>Periodical review of the data to verify the consistency of scoring and annual review of the scoring system with therapy staff.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5574223"/>
                  </a:ext>
                </a:extLst>
              </a:tr>
            </a:tbl>
          </a:graphicData>
        </a:graphic>
      </p:graphicFrame>
      <p:sp>
        <p:nvSpPr>
          <p:cNvPr id="3" name="TextBox 2">
            <a:extLst>
              <a:ext uri="{FF2B5EF4-FFF2-40B4-BE49-F238E27FC236}">
                <a16:creationId xmlns:a16="http://schemas.microsoft.com/office/drawing/2014/main" id="{530B5CAA-46D1-E3ED-D1D9-F0B08D191B61}"/>
              </a:ext>
            </a:extLst>
          </p:cNvPr>
          <p:cNvSpPr txBox="1"/>
          <p:nvPr/>
        </p:nvSpPr>
        <p:spPr>
          <a:xfrm>
            <a:off x="7010400" y="331252"/>
            <a:ext cx="3911648" cy="923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5400" dirty="0"/>
              <a:t>Conclusion</a:t>
            </a:r>
          </a:p>
        </p:txBody>
      </p:sp>
      <p:pic>
        <p:nvPicPr>
          <p:cNvPr id="6" name="Picture 5" descr="A logo for a health system&#10;&#10;Description automatically generated">
            <a:extLst>
              <a:ext uri="{FF2B5EF4-FFF2-40B4-BE49-F238E27FC236}">
                <a16:creationId xmlns:a16="http://schemas.microsoft.com/office/drawing/2014/main" id="{40BF9C3E-478E-5F95-90E7-17D825E63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5403" y="12700"/>
            <a:ext cx="3866667" cy="2000000"/>
          </a:xfrm>
          <a:prstGeom prst="rect">
            <a:avLst/>
          </a:prstGeom>
        </p:spPr>
      </p:pic>
    </p:spTree>
    <p:extLst>
      <p:ext uri="{BB962C8B-B14F-4D97-AF65-F5344CB8AC3E}">
        <p14:creationId xmlns:p14="http://schemas.microsoft.com/office/powerpoint/2010/main" val="181508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dirty="0">
                <a:solidFill>
                  <a:srgbClr val="25B1DD"/>
                </a:solidFill>
                <a:latin typeface="Montserrat Classic"/>
              </a:rPr>
              <a:t>nebraskahospitals.org</a:t>
            </a:r>
          </a:p>
        </p:txBody>
      </p:sp>
      <p:sp>
        <p:nvSpPr>
          <p:cNvPr id="7" name="TextBox 7"/>
          <p:cNvSpPr txBox="1"/>
          <p:nvPr/>
        </p:nvSpPr>
        <p:spPr>
          <a:xfrm>
            <a:off x="1765301" y="8145556"/>
            <a:ext cx="15563849" cy="1945148"/>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nSpc>
                <a:spcPts val="3920"/>
              </a:lnSpc>
            </a:pPr>
            <a:r>
              <a:rPr lang="en-US" sz="2800" spc="963" dirty="0">
                <a:solidFill>
                  <a:schemeClr val="bg2">
                    <a:lumMod val="75000"/>
                  </a:schemeClr>
                </a:solidFill>
                <a:latin typeface="Montserrat Classic"/>
              </a:rPr>
              <a:t>Renee Lighthall, MLT(ASCP)</a:t>
            </a:r>
          </a:p>
          <a:p>
            <a:pPr>
              <a:lnSpc>
                <a:spcPts val="3920"/>
              </a:lnSpc>
            </a:pPr>
            <a:r>
              <a:rPr lang="en-US" sz="2800" spc="963" dirty="0">
                <a:solidFill>
                  <a:schemeClr val="bg2">
                    <a:lumMod val="75000"/>
                  </a:schemeClr>
                </a:solidFill>
                <a:latin typeface="Montserrat Classic"/>
              </a:rPr>
              <a:t>Infection Control/Quality Coordinator</a:t>
            </a:r>
          </a:p>
          <a:p>
            <a:pPr>
              <a:lnSpc>
                <a:spcPts val="3920"/>
              </a:lnSpc>
            </a:pPr>
            <a:endParaRPr lang="en-US" sz="2800" spc="963" dirty="0">
              <a:solidFill>
                <a:schemeClr val="bg2">
                  <a:lumMod val="75000"/>
                </a:schemeClr>
              </a:solidFill>
              <a:latin typeface="Montserrat Classic"/>
            </a:endParaRPr>
          </a:p>
          <a:p>
            <a:pPr>
              <a:lnSpc>
                <a:spcPts val="3920"/>
              </a:lnSpc>
            </a:pPr>
            <a:r>
              <a:rPr lang="en-US" sz="2800" spc="963" dirty="0">
                <a:solidFill>
                  <a:schemeClr val="bg2">
                    <a:lumMod val="75000"/>
                  </a:schemeClr>
                </a:solidFill>
                <a:latin typeface="Montserrat Classic"/>
              </a:rPr>
              <a:t>Email: reneel@cozadhealthcare.com</a:t>
            </a:r>
          </a:p>
        </p:txBody>
      </p:sp>
      <p:pic>
        <p:nvPicPr>
          <p:cNvPr id="17" name="Picture 16">
            <a:extLst>
              <a:ext uri="{FF2B5EF4-FFF2-40B4-BE49-F238E27FC236}">
                <a16:creationId xmlns:a16="http://schemas.microsoft.com/office/drawing/2014/main" id="{B72D6257-8021-41B0-2CDC-EC7A5E44A2EF}"/>
              </a:ext>
            </a:extLst>
          </p:cNvPr>
          <p:cNvPicPr>
            <a:picLocks noChangeAspect="1"/>
          </p:cNvPicPr>
          <p:nvPr/>
        </p:nvPicPr>
        <p:blipFill>
          <a:blip r:embed="rId2"/>
          <a:stretch>
            <a:fillRect/>
          </a:stretch>
        </p:blipFill>
        <p:spPr>
          <a:xfrm>
            <a:off x="2667000" y="518823"/>
            <a:ext cx="12680985" cy="7191953"/>
          </a:xfrm>
          <a:prstGeom prst="ellipse">
            <a:avLst/>
          </a:prstGeom>
          <a:ln>
            <a:noFill/>
          </a:ln>
          <a:effectLst>
            <a:softEdge rad="112500"/>
          </a:effectLst>
        </p:spPr>
      </p:pic>
      <p:pic>
        <p:nvPicPr>
          <p:cNvPr id="18" name="Picture 17">
            <a:extLst>
              <a:ext uri="{FF2B5EF4-FFF2-40B4-BE49-F238E27FC236}">
                <a16:creationId xmlns:a16="http://schemas.microsoft.com/office/drawing/2014/main" id="{2914AAB1-2872-849C-D7C6-2B1C3142557F}"/>
              </a:ext>
            </a:extLst>
          </p:cNvPr>
          <p:cNvPicPr>
            <a:picLocks noChangeAspect="1"/>
          </p:cNvPicPr>
          <p:nvPr/>
        </p:nvPicPr>
        <p:blipFill>
          <a:blip r:embed="rId3"/>
          <a:stretch>
            <a:fillRect/>
          </a:stretch>
        </p:blipFill>
        <p:spPr>
          <a:xfrm>
            <a:off x="14391304" y="12700"/>
            <a:ext cx="3871296" cy="19996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67399" y="2900587"/>
            <a:ext cx="17206054" cy="3438827"/>
          </a:xfrm>
          <a:prstGeom prst="rect">
            <a:avLst/>
          </a:prstGeom>
        </p:spPr>
        <p:txBody>
          <a:bodyPr wrap="square" lIns="0" tIns="0" rIns="0" bIns="0" rtlCol="0" anchor="t">
            <a:spAutoFit/>
          </a:bodyPr>
          <a:lstStyle/>
          <a:p>
            <a:pPr>
              <a:lnSpc>
                <a:spcPts val="3359"/>
              </a:lnSpc>
            </a:pPr>
            <a:r>
              <a:rPr lang="en-US" sz="32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Cozad Community Hospital (CCH) is</a:t>
            </a:r>
            <a:r>
              <a:rPr lang="en-US" sz="3200" spc="-15"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a</a:t>
            </a:r>
            <a:r>
              <a:rPr lang="en-US" sz="3200" spc="-2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nonprofit, 20-bed, Critical Access Hospital (CAH), that serves the Cozad community and</a:t>
            </a:r>
            <a:r>
              <a:rPr lang="en-US" sz="3200" spc="-15"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 surrounding area.</a:t>
            </a:r>
          </a:p>
          <a:p>
            <a:pPr algn="ctr">
              <a:lnSpc>
                <a:spcPts val="3359"/>
              </a:lnSpc>
            </a:pPr>
            <a:endParaRPr lang="en-US" sz="4000" dirty="0">
              <a:solidFill>
                <a:srgbClr val="2D262A"/>
              </a:solidFill>
              <a:latin typeface="Arial" panose="020B0604020202020204" pitchFamily="34" charset="0"/>
              <a:cs typeface="Arial" panose="020B0604020202020204" pitchFamily="34" charset="0"/>
            </a:endParaRPr>
          </a:p>
          <a:p>
            <a:pPr algn="ctr">
              <a:lnSpc>
                <a:spcPts val="3359"/>
              </a:lnSpc>
            </a:pPr>
            <a:r>
              <a:rPr lang="en-US" sz="4000" u="sng" dirty="0">
                <a:solidFill>
                  <a:srgbClr val="2D262A"/>
                </a:solidFill>
                <a:latin typeface="Arial" panose="020B0604020202020204" pitchFamily="34" charset="0"/>
                <a:cs typeface="Arial" panose="020B0604020202020204" pitchFamily="34" charset="0"/>
              </a:rPr>
              <a:t>Swing Bed Program</a:t>
            </a:r>
          </a:p>
          <a:p>
            <a:pPr>
              <a:lnSpc>
                <a:spcPts val="3359"/>
              </a:lnSpc>
            </a:pPr>
            <a:r>
              <a:rPr lang="en-US" sz="2400" dirty="0">
                <a:solidFill>
                  <a:srgbClr val="2D262A"/>
                </a:solidFill>
                <a:latin typeface="Montserrat Classic"/>
              </a:rPr>
              <a:t>The swing bed program participates in the Stroudwater Swing Bed Analytics project. The analytics program aids staff in collecting data and objectively scoring patient’s mobility improvement. The swing bed committee will evaluate the data to find strengths and opportunities in improving the patient’s mobility.</a:t>
            </a:r>
          </a:p>
          <a:p>
            <a:pPr>
              <a:lnSpc>
                <a:spcPts val="3359"/>
              </a:lnSpc>
            </a:pPr>
            <a:endParaRPr lang="en-US" sz="2400" dirty="0">
              <a:solidFill>
                <a:srgbClr val="2D262A"/>
              </a:solidFill>
              <a:latin typeface="Montserrat Classic"/>
            </a:endParaRPr>
          </a:p>
        </p:txBody>
      </p:sp>
      <p:grpSp>
        <p:nvGrpSpPr>
          <p:cNvPr id="15" name="Group 15"/>
          <p:cNvGrpSpPr/>
          <p:nvPr/>
        </p:nvGrpSpPr>
        <p:grpSpPr>
          <a:xfrm>
            <a:off x="609599" y="1118737"/>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dirty="0"/>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 y="540084"/>
            <a:ext cx="2758345" cy="412279"/>
          </a:xfrm>
          <a:prstGeom prst="rect">
            <a:avLst/>
          </a:prstGeom>
        </p:spPr>
      </p:pic>
      <p:pic>
        <p:nvPicPr>
          <p:cNvPr id="5" name="Picture 4" descr="A logo for a health system">
            <a:extLst>
              <a:ext uri="{FF2B5EF4-FFF2-40B4-BE49-F238E27FC236}">
                <a16:creationId xmlns:a16="http://schemas.microsoft.com/office/drawing/2014/main" id="{5B8AB7DE-DA2A-B9A9-947E-9DF2EFFE0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14300"/>
            <a:ext cx="5107141" cy="2641624"/>
          </a:xfrm>
          <a:prstGeom prst="rect">
            <a:avLst/>
          </a:prstGeom>
        </p:spPr>
      </p:pic>
      <p:pic>
        <p:nvPicPr>
          <p:cNvPr id="3" name="Picture 2" descr="A long shot of a building">
            <a:extLst>
              <a:ext uri="{FF2B5EF4-FFF2-40B4-BE49-F238E27FC236}">
                <a16:creationId xmlns:a16="http://schemas.microsoft.com/office/drawing/2014/main" id="{26012F43-43C0-7DEF-7958-E4F9038FCD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7" b="10991"/>
          <a:stretch/>
        </p:blipFill>
        <p:spPr>
          <a:xfrm>
            <a:off x="5869363" y="5962650"/>
            <a:ext cx="7729381" cy="4171950"/>
          </a:xfrm>
          <a:prstGeom prst="rect">
            <a:avLst/>
          </a:prstGeom>
        </p:spPr>
      </p:pic>
      <p:pic>
        <p:nvPicPr>
          <p:cNvPr id="7" name="Picture 6" descr="A room with a bed and couches&#10;&#10;Description automatically generated">
            <a:extLst>
              <a:ext uri="{FF2B5EF4-FFF2-40B4-BE49-F238E27FC236}">
                <a16:creationId xmlns:a16="http://schemas.microsoft.com/office/drawing/2014/main" id="{B902D303-0695-76EB-DC94-DD5178A28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36" y="5936484"/>
            <a:ext cx="5486400" cy="4171950"/>
          </a:xfrm>
          <a:prstGeom prst="rect">
            <a:avLst/>
          </a:prstGeom>
        </p:spPr>
      </p:pic>
      <p:pic>
        <p:nvPicPr>
          <p:cNvPr id="9" name="Picture 8" descr="A group of people walking in a hallway&#10;&#10;Description automatically generated">
            <a:extLst>
              <a:ext uri="{FF2B5EF4-FFF2-40B4-BE49-F238E27FC236}">
                <a16:creationId xmlns:a16="http://schemas.microsoft.com/office/drawing/2014/main" id="{599F99EA-37D9-13F1-BA04-AA8961E410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23272" y="5936484"/>
            <a:ext cx="3624781" cy="4171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C0216C0-3106-2C51-0319-247FC50C4F31}"/>
              </a:ext>
            </a:extLst>
          </p:cNvPr>
          <p:cNvGrpSpPr/>
          <p:nvPr/>
        </p:nvGrpSpPr>
        <p:grpSpPr>
          <a:xfrm>
            <a:off x="3048000" y="1866900"/>
            <a:ext cx="12344400" cy="8610600"/>
            <a:chOff x="5871299" y="1513084"/>
            <a:chExt cx="10755796" cy="8784830"/>
          </a:xfrm>
        </p:grpSpPr>
        <p:sp>
          <p:nvSpPr>
            <p:cNvPr id="4" name="Freeform: Shape 3">
              <a:extLst>
                <a:ext uri="{FF2B5EF4-FFF2-40B4-BE49-F238E27FC236}">
                  <a16:creationId xmlns:a16="http://schemas.microsoft.com/office/drawing/2014/main" id="{DCA17657-6D4A-5EA1-05D2-58095E224213}"/>
                </a:ext>
              </a:extLst>
            </p:cNvPr>
            <p:cNvSpPr/>
            <p:nvPr/>
          </p:nvSpPr>
          <p:spPr>
            <a:xfrm>
              <a:off x="7096793" y="3324550"/>
              <a:ext cx="2429063"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4729" tIns="511292" rIns="454730" bIns="511291" numCol="1" spcCol="1270" anchor="ctr" anchorCtr="0">
              <a:noAutofit/>
            </a:bodyPr>
            <a:lstStyle/>
            <a:p>
              <a:pPr marL="0" lvl="0" indent="0" algn="ctr" defTabSz="889000">
                <a:lnSpc>
                  <a:spcPct val="90000"/>
                </a:lnSpc>
                <a:spcBef>
                  <a:spcPct val="0"/>
                </a:spcBef>
                <a:spcAft>
                  <a:spcPct val="35000"/>
                </a:spcAft>
                <a:buNone/>
              </a:pPr>
              <a:r>
                <a:rPr lang="en-US" sz="2000" kern="1200" dirty="0"/>
                <a:t>Chandra Anderson CNO, Quality and Compliance officer</a:t>
              </a:r>
            </a:p>
          </p:txBody>
        </p:sp>
        <p:sp>
          <p:nvSpPr>
            <p:cNvPr id="5" name="Rectangle 4">
              <a:extLst>
                <a:ext uri="{FF2B5EF4-FFF2-40B4-BE49-F238E27FC236}">
                  <a16:creationId xmlns:a16="http://schemas.microsoft.com/office/drawing/2014/main" id="{08721209-34A7-DF3D-3D68-42BF30C63137}"/>
                </a:ext>
              </a:extLst>
            </p:cNvPr>
            <p:cNvSpPr/>
            <p:nvPr/>
          </p:nvSpPr>
          <p:spPr>
            <a:xfrm>
              <a:off x="13511195" y="1513084"/>
              <a:ext cx="3115900" cy="1675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7" name="Freeform: Shape 6">
              <a:extLst>
                <a:ext uri="{FF2B5EF4-FFF2-40B4-BE49-F238E27FC236}">
                  <a16:creationId xmlns:a16="http://schemas.microsoft.com/office/drawing/2014/main" id="{B4F7E7F2-6DF8-A407-13B5-739F7F775D52}"/>
                </a:ext>
              </a:extLst>
            </p:cNvPr>
            <p:cNvSpPr/>
            <p:nvPr/>
          </p:nvSpPr>
          <p:spPr>
            <a:xfrm>
              <a:off x="9691703" y="3324551"/>
              <a:ext cx="2429063"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4729" tIns="511292" rIns="454730" bIns="511291" numCol="1" spcCol="1270" anchor="ctr" anchorCtr="0">
              <a:noAutofit/>
            </a:bodyPr>
            <a:lstStyle/>
            <a:p>
              <a:pPr marL="0" lvl="0" indent="0" algn="ctr" defTabSz="889000">
                <a:lnSpc>
                  <a:spcPct val="90000"/>
                </a:lnSpc>
                <a:spcBef>
                  <a:spcPct val="0"/>
                </a:spcBef>
                <a:spcAft>
                  <a:spcPct val="35000"/>
                </a:spcAft>
                <a:buNone/>
              </a:pPr>
              <a:r>
                <a:rPr lang="en-US" sz="2000" kern="1200" dirty="0"/>
                <a:t>Renee Lighthall Infection Control/</a:t>
              </a:r>
            </a:p>
            <a:p>
              <a:pPr marL="0" lvl="0" indent="0" algn="ctr" defTabSz="889000">
                <a:lnSpc>
                  <a:spcPct val="90000"/>
                </a:lnSpc>
                <a:spcBef>
                  <a:spcPct val="0"/>
                </a:spcBef>
                <a:spcAft>
                  <a:spcPct val="35000"/>
                </a:spcAft>
                <a:buNone/>
              </a:pPr>
              <a:r>
                <a:rPr lang="en-US" sz="2000" kern="1200" dirty="0"/>
                <a:t>Quality Coordinator</a:t>
              </a:r>
            </a:p>
          </p:txBody>
        </p:sp>
        <p:sp>
          <p:nvSpPr>
            <p:cNvPr id="8" name="Rectangle 7">
              <a:extLst>
                <a:ext uri="{FF2B5EF4-FFF2-40B4-BE49-F238E27FC236}">
                  <a16:creationId xmlns:a16="http://schemas.microsoft.com/office/drawing/2014/main" id="{603B9278-FE91-68A2-8796-B2B2E4CAF8FD}"/>
                </a:ext>
              </a:extLst>
            </p:cNvPr>
            <p:cNvSpPr/>
            <p:nvPr/>
          </p:nvSpPr>
          <p:spPr>
            <a:xfrm>
              <a:off x="6575803" y="3882956"/>
              <a:ext cx="3015387" cy="1675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9" name="Freeform: Shape 8">
              <a:extLst>
                <a:ext uri="{FF2B5EF4-FFF2-40B4-BE49-F238E27FC236}">
                  <a16:creationId xmlns:a16="http://schemas.microsoft.com/office/drawing/2014/main" id="{1A67EC34-8D22-1816-6D9D-4D46AAB2B90E}"/>
                </a:ext>
              </a:extLst>
            </p:cNvPr>
            <p:cNvSpPr/>
            <p:nvPr/>
          </p:nvSpPr>
          <p:spPr>
            <a:xfrm>
              <a:off x="12315090" y="3324551"/>
              <a:ext cx="2429063"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78529" tIns="435092" rIns="378530" bIns="435091" numCol="1" spcCol="1270" anchor="ctr" anchorCtr="0">
              <a:noAutofit/>
            </a:bodyPr>
            <a:lstStyle/>
            <a:p>
              <a:pPr marL="0" lvl="0" indent="0" algn="ctr" defTabSz="889000">
                <a:lnSpc>
                  <a:spcPct val="90000"/>
                </a:lnSpc>
                <a:spcBef>
                  <a:spcPct val="0"/>
                </a:spcBef>
                <a:spcAft>
                  <a:spcPct val="35000"/>
                </a:spcAft>
                <a:buNone/>
              </a:pPr>
              <a:r>
                <a:rPr lang="en-US" sz="2000" kern="1200" dirty="0"/>
                <a:t>Brett Kollars</a:t>
              </a:r>
            </a:p>
            <a:p>
              <a:pPr marL="0" lvl="0" indent="0" algn="ctr" defTabSz="889000">
                <a:lnSpc>
                  <a:spcPct val="90000"/>
                </a:lnSpc>
                <a:spcBef>
                  <a:spcPct val="0"/>
                </a:spcBef>
                <a:spcAft>
                  <a:spcPct val="35000"/>
                </a:spcAft>
                <a:buNone/>
              </a:pPr>
              <a:r>
                <a:rPr lang="en-US" sz="2000" kern="1200" dirty="0"/>
                <a:t>Director of </a:t>
              </a:r>
            </a:p>
            <a:p>
              <a:pPr marL="0" lvl="0" indent="0" algn="ctr" defTabSz="889000">
                <a:lnSpc>
                  <a:spcPct val="90000"/>
                </a:lnSpc>
                <a:spcBef>
                  <a:spcPct val="0"/>
                </a:spcBef>
                <a:spcAft>
                  <a:spcPct val="35000"/>
                </a:spcAft>
                <a:buNone/>
              </a:pPr>
              <a:r>
                <a:rPr lang="en-US" sz="2000" kern="1200" dirty="0"/>
                <a:t>Physical Therapy</a:t>
              </a:r>
            </a:p>
          </p:txBody>
        </p:sp>
        <p:sp>
          <p:nvSpPr>
            <p:cNvPr id="10" name="Freeform: Shape 9">
              <a:extLst>
                <a:ext uri="{FF2B5EF4-FFF2-40B4-BE49-F238E27FC236}">
                  <a16:creationId xmlns:a16="http://schemas.microsoft.com/office/drawing/2014/main" id="{7B02585C-3454-23DA-1931-C062CFE9E80D}"/>
                </a:ext>
              </a:extLst>
            </p:cNvPr>
            <p:cNvSpPr/>
            <p:nvPr/>
          </p:nvSpPr>
          <p:spPr>
            <a:xfrm>
              <a:off x="10934711" y="5694422"/>
              <a:ext cx="2502774"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7109" tIns="503672" rIns="447110" bIns="503671" numCol="1" spcCol="1270" anchor="ctr" anchorCtr="0">
              <a:noAutofit/>
            </a:bodyPr>
            <a:lstStyle/>
            <a:p>
              <a:pPr marL="0" lvl="0" indent="0" algn="ctr" defTabSz="800100">
                <a:lnSpc>
                  <a:spcPct val="100000"/>
                </a:lnSpc>
                <a:spcBef>
                  <a:spcPct val="0"/>
                </a:spcBef>
                <a:spcAft>
                  <a:spcPct val="35000"/>
                </a:spcAft>
                <a:buNone/>
              </a:pPr>
              <a:r>
                <a:rPr lang="en-US" sz="2000" kern="1200" dirty="0"/>
                <a:t>Dranoel Fleharty</a:t>
              </a:r>
            </a:p>
            <a:p>
              <a:pPr marL="0" lvl="0" indent="0" algn="ctr" defTabSz="800100">
                <a:lnSpc>
                  <a:spcPct val="100000"/>
                </a:lnSpc>
                <a:spcBef>
                  <a:spcPct val="0"/>
                </a:spcBef>
                <a:spcAft>
                  <a:spcPct val="35000"/>
                </a:spcAft>
                <a:buNone/>
              </a:pPr>
              <a:r>
                <a:rPr lang="en-US" sz="1800" kern="1200" dirty="0"/>
                <a:t> Social Worker/</a:t>
              </a:r>
            </a:p>
            <a:p>
              <a:pPr marL="0" lvl="0" indent="0" algn="ctr" defTabSz="800100">
                <a:lnSpc>
                  <a:spcPct val="100000"/>
                </a:lnSpc>
                <a:spcBef>
                  <a:spcPct val="0"/>
                </a:spcBef>
                <a:spcAft>
                  <a:spcPct val="35000"/>
                </a:spcAft>
                <a:buNone/>
              </a:pPr>
              <a:r>
                <a:rPr lang="en-US" sz="1800" kern="1200" dirty="0"/>
                <a:t>Swing Bed Coordinator</a:t>
              </a:r>
            </a:p>
            <a:p>
              <a:pPr marL="0" lvl="0" indent="0" algn="ctr" defTabSz="800100">
                <a:lnSpc>
                  <a:spcPct val="90000"/>
                </a:lnSpc>
                <a:spcBef>
                  <a:spcPct val="0"/>
                </a:spcBef>
                <a:spcAft>
                  <a:spcPct val="35000"/>
                </a:spcAft>
                <a:buNone/>
              </a:pPr>
              <a:endParaRPr lang="en-US" sz="1800" kern="1200" dirty="0"/>
            </a:p>
          </p:txBody>
        </p:sp>
        <p:sp>
          <p:nvSpPr>
            <p:cNvPr id="11" name="Rectangle 10">
              <a:extLst>
                <a:ext uri="{FF2B5EF4-FFF2-40B4-BE49-F238E27FC236}">
                  <a16:creationId xmlns:a16="http://schemas.microsoft.com/office/drawing/2014/main" id="{B9FD6106-D4D3-93BB-B7FF-53F258D229A2}"/>
                </a:ext>
              </a:extLst>
            </p:cNvPr>
            <p:cNvSpPr/>
            <p:nvPr/>
          </p:nvSpPr>
          <p:spPr>
            <a:xfrm>
              <a:off x="13511195" y="6252828"/>
              <a:ext cx="3115900" cy="1675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2" name="Freeform: Shape 11">
              <a:extLst>
                <a:ext uri="{FF2B5EF4-FFF2-40B4-BE49-F238E27FC236}">
                  <a16:creationId xmlns:a16="http://schemas.microsoft.com/office/drawing/2014/main" id="{98983A6B-4BC0-8453-D657-5DC165F5DA27}"/>
                </a:ext>
              </a:extLst>
            </p:cNvPr>
            <p:cNvSpPr/>
            <p:nvPr/>
          </p:nvSpPr>
          <p:spPr>
            <a:xfrm>
              <a:off x="8385035" y="5694422"/>
              <a:ext cx="2429063"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78529" tIns="435092" rIns="378530" bIns="435091" numCol="1" spcCol="1270" anchor="ctr" anchorCtr="0">
              <a:noAutofit/>
            </a:bodyPr>
            <a:lstStyle/>
            <a:p>
              <a:pPr marL="0" lvl="0" indent="0" algn="ctr" defTabSz="889000">
                <a:lnSpc>
                  <a:spcPct val="90000"/>
                </a:lnSpc>
                <a:spcBef>
                  <a:spcPct val="0"/>
                </a:spcBef>
                <a:spcAft>
                  <a:spcPct val="35000"/>
                </a:spcAft>
                <a:buNone/>
              </a:pPr>
              <a:r>
                <a:rPr lang="en-US" sz="2000" kern="1200" dirty="0"/>
                <a:t>Miranda Pickinpaugh</a:t>
              </a:r>
            </a:p>
            <a:p>
              <a:pPr marL="0" lvl="0" indent="0" algn="ctr" defTabSz="889000">
                <a:lnSpc>
                  <a:spcPct val="90000"/>
                </a:lnSpc>
                <a:spcBef>
                  <a:spcPct val="0"/>
                </a:spcBef>
                <a:spcAft>
                  <a:spcPct val="35000"/>
                </a:spcAft>
                <a:buNone/>
              </a:pPr>
              <a:r>
                <a:rPr lang="en-US" sz="2000" kern="1200" dirty="0"/>
                <a:t>Utilization Review Coordinator</a:t>
              </a:r>
            </a:p>
          </p:txBody>
        </p:sp>
        <p:sp>
          <p:nvSpPr>
            <p:cNvPr id="13" name="Freeform: Shape 12">
              <a:extLst>
                <a:ext uri="{FF2B5EF4-FFF2-40B4-BE49-F238E27FC236}">
                  <a16:creationId xmlns:a16="http://schemas.microsoft.com/office/drawing/2014/main" id="{5A04E7A0-3EAE-7729-2F2D-6D19E5BBE65B}"/>
                </a:ext>
              </a:extLst>
            </p:cNvPr>
            <p:cNvSpPr/>
            <p:nvPr/>
          </p:nvSpPr>
          <p:spPr>
            <a:xfrm>
              <a:off x="5871299" y="5666348"/>
              <a:ext cx="2429063"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4729" tIns="511292" rIns="454730" bIns="511291" numCol="1" spcCol="1270" anchor="ctr" anchorCtr="0">
              <a:noAutofit/>
            </a:bodyPr>
            <a:lstStyle/>
            <a:p>
              <a:pPr marL="0" lvl="0" indent="0" algn="ctr" defTabSz="889000">
                <a:lnSpc>
                  <a:spcPct val="90000"/>
                </a:lnSpc>
                <a:spcBef>
                  <a:spcPct val="0"/>
                </a:spcBef>
                <a:spcAft>
                  <a:spcPct val="35000"/>
                </a:spcAft>
                <a:buNone/>
              </a:pPr>
              <a:r>
                <a:rPr lang="en-US" sz="2000" kern="1200" dirty="0"/>
                <a:t>Kate Brummer</a:t>
              </a:r>
            </a:p>
            <a:p>
              <a:pPr marL="0" lvl="0" indent="0" algn="ctr" defTabSz="889000">
                <a:lnSpc>
                  <a:spcPct val="90000"/>
                </a:lnSpc>
                <a:spcBef>
                  <a:spcPct val="0"/>
                </a:spcBef>
                <a:spcAft>
                  <a:spcPct val="35000"/>
                </a:spcAft>
                <a:buNone/>
              </a:pPr>
              <a:r>
                <a:rPr lang="en-US" sz="2000" kern="1200" dirty="0"/>
                <a:t>Occupational</a:t>
              </a:r>
            </a:p>
            <a:p>
              <a:pPr marL="0" lvl="0" indent="0" algn="ctr" defTabSz="889000">
                <a:lnSpc>
                  <a:spcPct val="90000"/>
                </a:lnSpc>
                <a:spcBef>
                  <a:spcPct val="0"/>
                </a:spcBef>
                <a:spcAft>
                  <a:spcPct val="35000"/>
                </a:spcAft>
                <a:buNone/>
              </a:pPr>
              <a:r>
                <a:rPr lang="en-US" sz="2000" kern="1200" dirty="0"/>
                <a:t>Therapy</a:t>
              </a:r>
              <a:endParaRPr lang="en-US" sz="1300" kern="1200" dirty="0"/>
            </a:p>
          </p:txBody>
        </p:sp>
        <p:sp>
          <p:nvSpPr>
            <p:cNvPr id="14" name="Rectangle 13">
              <a:extLst>
                <a:ext uri="{FF2B5EF4-FFF2-40B4-BE49-F238E27FC236}">
                  <a16:creationId xmlns:a16="http://schemas.microsoft.com/office/drawing/2014/main" id="{7E8C6B36-8907-A8ED-0527-39A0D088B312}"/>
                </a:ext>
              </a:extLst>
            </p:cNvPr>
            <p:cNvSpPr/>
            <p:nvPr/>
          </p:nvSpPr>
          <p:spPr>
            <a:xfrm>
              <a:off x="6575803" y="8622699"/>
              <a:ext cx="3015387" cy="1675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5" name="Freeform: Shape 14">
              <a:extLst>
                <a:ext uri="{FF2B5EF4-FFF2-40B4-BE49-F238E27FC236}">
                  <a16:creationId xmlns:a16="http://schemas.microsoft.com/office/drawing/2014/main" id="{43F0CF00-8244-2A6A-75EE-51A2A1CD714B}"/>
                </a:ext>
              </a:extLst>
            </p:cNvPr>
            <p:cNvSpPr/>
            <p:nvPr/>
          </p:nvSpPr>
          <p:spPr>
            <a:xfrm>
              <a:off x="13529621" y="5666348"/>
              <a:ext cx="2429063" cy="2792026"/>
            </a:xfrm>
            <a:custGeom>
              <a:avLst/>
              <a:gdLst>
                <a:gd name="connsiteX0" fmla="*/ 0 w 2792025"/>
                <a:gd name="connsiteY0" fmla="*/ 1214531 h 2429062"/>
                <a:gd name="connsiteX1" fmla="*/ 607266 w 2792025"/>
                <a:gd name="connsiteY1" fmla="*/ 1 h 2429062"/>
                <a:gd name="connsiteX2" fmla="*/ 2184760 w 2792025"/>
                <a:gd name="connsiteY2" fmla="*/ 1 h 2429062"/>
                <a:gd name="connsiteX3" fmla="*/ 2792025 w 2792025"/>
                <a:gd name="connsiteY3" fmla="*/ 1214531 h 2429062"/>
                <a:gd name="connsiteX4" fmla="*/ 2184760 w 2792025"/>
                <a:gd name="connsiteY4" fmla="*/ 2429061 h 2429062"/>
                <a:gd name="connsiteX5" fmla="*/ 607266 w 2792025"/>
                <a:gd name="connsiteY5" fmla="*/ 2429061 h 2429062"/>
                <a:gd name="connsiteX6" fmla="*/ 0 w 2792025"/>
                <a:gd name="connsiteY6" fmla="*/ 1214531 h 24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025" h="2429062">
                  <a:moveTo>
                    <a:pt x="1396013" y="0"/>
                  </a:moveTo>
                  <a:lnTo>
                    <a:pt x="2792023" y="528322"/>
                  </a:lnTo>
                  <a:lnTo>
                    <a:pt x="2792023" y="1900741"/>
                  </a:lnTo>
                  <a:lnTo>
                    <a:pt x="1396013" y="2429062"/>
                  </a:lnTo>
                  <a:lnTo>
                    <a:pt x="2" y="1900741"/>
                  </a:lnTo>
                  <a:lnTo>
                    <a:pt x="2" y="528322"/>
                  </a:lnTo>
                  <a:lnTo>
                    <a:pt x="1396013"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78529" tIns="435092" rIns="378530" bIns="435091" numCol="1" spcCol="1270" anchor="ctr" anchorCtr="0">
              <a:noAutofit/>
            </a:bodyPr>
            <a:lstStyle/>
            <a:p>
              <a:pPr marL="0" lvl="0" indent="0" algn="ctr" defTabSz="889000">
                <a:lnSpc>
                  <a:spcPct val="90000"/>
                </a:lnSpc>
                <a:spcBef>
                  <a:spcPct val="0"/>
                </a:spcBef>
                <a:spcAft>
                  <a:spcPct val="35000"/>
                </a:spcAft>
                <a:buNone/>
              </a:pPr>
              <a:r>
                <a:rPr lang="en-US" sz="2000" kern="1200" dirty="0"/>
                <a:t>Tammy McMichael</a:t>
              </a:r>
            </a:p>
            <a:p>
              <a:pPr marL="0" lvl="0" indent="0" algn="ctr" defTabSz="889000">
                <a:lnSpc>
                  <a:spcPct val="90000"/>
                </a:lnSpc>
                <a:spcBef>
                  <a:spcPct val="0"/>
                </a:spcBef>
                <a:spcAft>
                  <a:spcPct val="35000"/>
                </a:spcAft>
                <a:buNone/>
              </a:pPr>
              <a:r>
                <a:rPr lang="en-US" sz="2000" kern="1200" dirty="0"/>
                <a:t>Director of Nursing</a:t>
              </a:r>
            </a:p>
          </p:txBody>
        </p:sp>
      </p:grpSp>
      <p:pic>
        <p:nvPicPr>
          <p:cNvPr id="20" name="Picture 19" descr="A group of cartoon characters holding letters">
            <a:extLst>
              <a:ext uri="{FF2B5EF4-FFF2-40B4-BE49-F238E27FC236}">
                <a16:creationId xmlns:a16="http://schemas.microsoft.com/office/drawing/2014/main" id="{B95E97E6-1B59-7A5D-19AE-DC4AAC8199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3937" y="235333"/>
            <a:ext cx="5381947" cy="3027345"/>
          </a:xfrm>
          <a:prstGeom prst="rect">
            <a:avLst/>
          </a:prstGeom>
        </p:spPr>
      </p:pic>
      <p:pic>
        <p:nvPicPr>
          <p:cNvPr id="21" name="Picture 20">
            <a:extLst>
              <a:ext uri="{FF2B5EF4-FFF2-40B4-BE49-F238E27FC236}">
                <a16:creationId xmlns:a16="http://schemas.microsoft.com/office/drawing/2014/main" id="{F2375B58-73FC-8452-E713-300CB67DC6B6}"/>
              </a:ext>
            </a:extLst>
          </p:cNvPr>
          <p:cNvPicPr>
            <a:picLocks noChangeAspect="1"/>
          </p:cNvPicPr>
          <p:nvPr/>
        </p:nvPicPr>
        <p:blipFill>
          <a:blip r:embed="rId4"/>
          <a:stretch>
            <a:fillRect/>
          </a:stretch>
        </p:blipFill>
        <p:spPr>
          <a:xfrm>
            <a:off x="14739176" y="8288178"/>
            <a:ext cx="3286028" cy="1700931"/>
          </a:xfrm>
          <a:prstGeom prst="rect">
            <a:avLst/>
          </a:prstGeom>
        </p:spPr>
      </p:pic>
    </p:spTree>
    <p:extLst>
      <p:ext uri="{BB962C8B-B14F-4D97-AF65-F5344CB8AC3E}">
        <p14:creationId xmlns:p14="http://schemas.microsoft.com/office/powerpoint/2010/main" val="78407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476500"/>
            <a:ext cx="6448950" cy="1008289"/>
          </a:xfrm>
          <a:prstGeom prst="rect">
            <a:avLst/>
          </a:prstGeom>
        </p:spPr>
        <p:txBody>
          <a:bodyPr lIns="0" tIns="0" rIns="0" bIns="0" rtlCol="0" anchor="t">
            <a:spAutoFit/>
          </a:bodyPr>
          <a:lstStyle/>
          <a:p>
            <a:pPr>
              <a:lnSpc>
                <a:spcPts val="3947"/>
              </a:lnSpc>
            </a:pPr>
            <a:endParaRPr lang="en-US" sz="4200" dirty="0">
              <a:solidFill>
                <a:srgbClr val="1E3262"/>
              </a:solidFill>
              <a:latin typeface="Montserrat Extra-Bold Bold"/>
            </a:endParaRPr>
          </a:p>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1143000" y="3045400"/>
            <a:ext cx="16230600" cy="4710392"/>
          </a:xfrm>
          <a:prstGeom prst="rect">
            <a:avLst/>
          </a:prstGeom>
        </p:spPr>
        <p:txBody>
          <a:bodyPr wrap="square" lIns="0" tIns="0" rIns="0" bIns="0" rtlCol="0" anchor="t">
            <a:spAutoFit/>
          </a:bodyPr>
          <a:lstStyle/>
          <a:p>
            <a:pPr>
              <a:lnSpc>
                <a:spcPts val="3359"/>
              </a:lnSpc>
            </a:pPr>
            <a:endParaRPr lang="en-US" sz="4800" dirty="0">
              <a:solidFill>
                <a:srgbClr val="2D262A"/>
              </a:solidFill>
              <a:latin typeface="Montserrat Classic"/>
            </a:endParaRPr>
          </a:p>
          <a:p>
            <a:pPr>
              <a:lnSpc>
                <a:spcPct val="150000"/>
              </a:lnSpc>
            </a:pPr>
            <a:r>
              <a:rPr lang="en-US" sz="4800" dirty="0">
                <a:solidFill>
                  <a:srgbClr val="2D262A"/>
                </a:solidFill>
                <a:latin typeface="Montserrat Classic"/>
              </a:rPr>
              <a:t>The aim of this project is to increase swing bed patients’ mobility scores at Cozad Community Hospital from 11.1% in quarter two of 2022 to the state median of 32% by the end of July 2023.</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dirty="0"/>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8" name="Table 7">
            <a:extLst>
              <a:ext uri="{FF2B5EF4-FFF2-40B4-BE49-F238E27FC236}">
                <a16:creationId xmlns:a16="http://schemas.microsoft.com/office/drawing/2014/main" id="{414A6B83-C528-B92C-CFC9-A9DA2E90ECD6}"/>
              </a:ext>
            </a:extLst>
          </p:cNvPr>
          <p:cNvGraphicFramePr>
            <a:graphicFrameLocks noGrp="1"/>
          </p:cNvGraphicFramePr>
          <p:nvPr>
            <p:extLst>
              <p:ext uri="{D42A27DB-BD31-4B8C-83A1-F6EECF244321}">
                <p14:modId xmlns:p14="http://schemas.microsoft.com/office/powerpoint/2010/main" val="3972192780"/>
              </p:ext>
            </p:extLst>
          </p:nvPr>
        </p:nvGraphicFramePr>
        <p:xfrm>
          <a:off x="2209800" y="1852253"/>
          <a:ext cx="13182600" cy="680212"/>
        </p:xfrm>
        <a:graphic>
          <a:graphicData uri="http://schemas.openxmlformats.org/drawingml/2006/table">
            <a:tbl>
              <a:tblPr firstRow="1" firstCol="1" bandRow="1">
                <a:tableStyleId>{5C22544A-7EE6-4342-B048-85BDC9FD1C3A}</a:tableStyleId>
              </a:tblPr>
              <a:tblGrid>
                <a:gridCol w="13182600">
                  <a:extLst>
                    <a:ext uri="{9D8B030D-6E8A-4147-A177-3AD203B41FA5}">
                      <a16:colId xmlns:a16="http://schemas.microsoft.com/office/drawing/2014/main" val="2817523796"/>
                    </a:ext>
                  </a:extLst>
                </a:gridCol>
              </a:tblGrid>
              <a:tr h="0">
                <a:tc>
                  <a:txBody>
                    <a:bodyPr/>
                    <a:lstStyle/>
                    <a:p>
                      <a:pPr marL="0" marR="0" algn="ctr">
                        <a:lnSpc>
                          <a:spcPct val="107000"/>
                        </a:lnSpc>
                        <a:spcBef>
                          <a:spcPts val="0"/>
                        </a:spcBef>
                        <a:spcAft>
                          <a:spcPts val="0"/>
                        </a:spcAft>
                      </a:pPr>
                      <a:r>
                        <a:rPr lang="en-US" sz="4400" dirty="0">
                          <a:effectLst/>
                        </a:rPr>
                        <a:t>Improvement in Swing Bed Patient Mobility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298321"/>
                  </a:ext>
                </a:extLst>
              </a:tr>
            </a:tbl>
          </a:graphicData>
        </a:graphic>
      </p:graphicFrame>
      <p:pic>
        <p:nvPicPr>
          <p:cNvPr id="9" name="Picture 8">
            <a:extLst>
              <a:ext uri="{FF2B5EF4-FFF2-40B4-BE49-F238E27FC236}">
                <a16:creationId xmlns:a16="http://schemas.microsoft.com/office/drawing/2014/main" id="{AA176488-0378-FE69-AB2D-497731F2ED05}"/>
              </a:ext>
            </a:extLst>
          </p:cNvPr>
          <p:cNvPicPr>
            <a:picLocks noChangeAspect="1"/>
          </p:cNvPicPr>
          <p:nvPr/>
        </p:nvPicPr>
        <p:blipFill>
          <a:blip r:embed="rId4"/>
          <a:stretch>
            <a:fillRect/>
          </a:stretch>
        </p:blipFill>
        <p:spPr>
          <a:xfrm>
            <a:off x="14169899" y="8103730"/>
            <a:ext cx="3727576" cy="1929487"/>
          </a:xfrm>
          <a:prstGeom prst="rect">
            <a:avLst/>
          </a:prstGeom>
        </p:spPr>
      </p:pic>
      <p:pic>
        <p:nvPicPr>
          <p:cNvPr id="3" name="Picture 2" descr="A red word with a graph going up&#10;&#10;Description automatically generated">
            <a:extLst>
              <a:ext uri="{FF2B5EF4-FFF2-40B4-BE49-F238E27FC236}">
                <a16:creationId xmlns:a16="http://schemas.microsoft.com/office/drawing/2014/main" id="{E53D6680-3345-607C-A4EF-92CE2207012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0525" y="8044537"/>
            <a:ext cx="3638550" cy="2047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D540B2-861D-4840-8233-FE341CCE138F}"/>
              </a:ext>
            </a:extLst>
          </p:cNvPr>
          <p:cNvPicPr>
            <a:picLocks noChangeAspect="1"/>
          </p:cNvPicPr>
          <p:nvPr/>
        </p:nvPicPr>
        <p:blipFill>
          <a:blip r:embed="rId2"/>
          <a:stretch>
            <a:fillRect/>
          </a:stretch>
        </p:blipFill>
        <p:spPr>
          <a:xfrm>
            <a:off x="109597" y="1790700"/>
            <a:ext cx="9044299" cy="7315200"/>
          </a:xfrm>
          <a:prstGeom prst="rect">
            <a:avLst/>
          </a:prstGeom>
        </p:spPr>
      </p:pic>
      <p:pic>
        <p:nvPicPr>
          <p:cNvPr id="6" name="Picture 5">
            <a:extLst>
              <a:ext uri="{FF2B5EF4-FFF2-40B4-BE49-F238E27FC236}">
                <a16:creationId xmlns:a16="http://schemas.microsoft.com/office/drawing/2014/main" id="{3F09F3A5-AB9D-6E90-EBA3-A7D5D718AD6A}"/>
              </a:ext>
            </a:extLst>
          </p:cNvPr>
          <p:cNvPicPr>
            <a:picLocks noChangeAspect="1"/>
          </p:cNvPicPr>
          <p:nvPr/>
        </p:nvPicPr>
        <p:blipFill>
          <a:blip r:embed="rId3"/>
          <a:stretch>
            <a:fillRect/>
          </a:stretch>
        </p:blipFill>
        <p:spPr>
          <a:xfrm>
            <a:off x="9291940" y="1790700"/>
            <a:ext cx="8863884" cy="7315200"/>
          </a:xfrm>
          <a:prstGeom prst="rect">
            <a:avLst/>
          </a:prstGeom>
        </p:spPr>
      </p:pic>
      <p:sp>
        <p:nvSpPr>
          <p:cNvPr id="8" name="TextBox 7">
            <a:extLst>
              <a:ext uri="{FF2B5EF4-FFF2-40B4-BE49-F238E27FC236}">
                <a16:creationId xmlns:a16="http://schemas.microsoft.com/office/drawing/2014/main" id="{EF749A8E-AADC-2172-7360-EED2F6562D46}"/>
              </a:ext>
            </a:extLst>
          </p:cNvPr>
          <p:cNvSpPr txBox="1"/>
          <p:nvPr/>
        </p:nvSpPr>
        <p:spPr>
          <a:xfrm>
            <a:off x="4569032" y="266700"/>
            <a:ext cx="9149936"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b="1" u="sng" dirty="0">
                <a:solidFill>
                  <a:srgbClr val="0070C0"/>
                </a:solidFill>
              </a:rPr>
              <a:t>Quarter 2 2022 </a:t>
            </a:r>
          </a:p>
          <a:p>
            <a:pPr algn="ctr"/>
            <a:r>
              <a:rPr lang="en-US" sz="3200" b="1" u="sng" dirty="0">
                <a:solidFill>
                  <a:srgbClr val="0070C0"/>
                </a:solidFill>
              </a:rPr>
              <a:t>Comparison to other participating hospitals</a:t>
            </a:r>
          </a:p>
        </p:txBody>
      </p:sp>
    </p:spTree>
    <p:extLst>
      <p:ext uri="{BB962C8B-B14F-4D97-AF65-F5344CB8AC3E}">
        <p14:creationId xmlns:p14="http://schemas.microsoft.com/office/powerpoint/2010/main" val="123559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43FCCE8-EA77-C040-F36A-471D962204FA}"/>
              </a:ext>
            </a:extLst>
          </p:cNvPr>
          <p:cNvGraphicFramePr>
            <a:graphicFrameLocks noGrp="1"/>
          </p:cNvGraphicFramePr>
          <p:nvPr>
            <p:extLst>
              <p:ext uri="{D42A27DB-BD31-4B8C-83A1-F6EECF244321}">
                <p14:modId xmlns:p14="http://schemas.microsoft.com/office/powerpoint/2010/main" val="653150920"/>
              </p:ext>
            </p:extLst>
          </p:nvPr>
        </p:nvGraphicFramePr>
        <p:xfrm>
          <a:off x="228600" y="3390900"/>
          <a:ext cx="17602200" cy="6629400"/>
        </p:xfrm>
        <a:graphic>
          <a:graphicData uri="http://schemas.openxmlformats.org/drawingml/2006/table">
            <a:tbl>
              <a:tblPr firstRow="1" firstCol="1" bandRow="1">
                <a:tableStyleId>{5C22544A-7EE6-4342-B048-85BDC9FD1C3A}</a:tableStyleId>
              </a:tblPr>
              <a:tblGrid>
                <a:gridCol w="3712442">
                  <a:extLst>
                    <a:ext uri="{9D8B030D-6E8A-4147-A177-3AD203B41FA5}">
                      <a16:colId xmlns:a16="http://schemas.microsoft.com/office/drawing/2014/main" val="3006225237"/>
                    </a:ext>
                  </a:extLst>
                </a:gridCol>
                <a:gridCol w="13889758">
                  <a:extLst>
                    <a:ext uri="{9D8B030D-6E8A-4147-A177-3AD203B41FA5}">
                      <a16:colId xmlns:a16="http://schemas.microsoft.com/office/drawing/2014/main" val="3587225799"/>
                    </a:ext>
                  </a:extLst>
                </a:gridCol>
              </a:tblGrid>
              <a:tr h="440624">
                <a:tc>
                  <a:txBody>
                    <a:bodyPr/>
                    <a:lstStyle/>
                    <a:p>
                      <a:pPr marL="0" marR="0">
                        <a:lnSpc>
                          <a:spcPct val="107000"/>
                        </a:lnSpc>
                        <a:spcBef>
                          <a:spcPts val="0"/>
                        </a:spcBef>
                        <a:spcAft>
                          <a:spcPts val="0"/>
                        </a:spcAft>
                      </a:pPr>
                      <a:r>
                        <a:rPr lang="en-US" sz="2800" dirty="0">
                          <a:effectLst/>
                        </a:rPr>
                        <a:t>Focus Measure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800" dirty="0">
                          <a:effectLst/>
                        </a:rPr>
                        <a:t>Improvement in Risk-Adjusted Mobility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33595"/>
                  </a:ext>
                </a:extLst>
              </a:tr>
              <a:tr h="1493082">
                <a:tc>
                  <a:txBody>
                    <a:bodyPr/>
                    <a:lstStyle/>
                    <a:p>
                      <a:pPr marL="0" marR="0">
                        <a:lnSpc>
                          <a:spcPct val="107000"/>
                        </a:lnSpc>
                        <a:spcBef>
                          <a:spcPts val="0"/>
                        </a:spcBef>
                        <a:spcAft>
                          <a:spcPts val="0"/>
                        </a:spcAft>
                      </a:pPr>
                      <a:r>
                        <a:rPr lang="en-US" sz="2800" dirty="0">
                          <a:effectLst/>
                        </a:rPr>
                        <a:t>Baseline Measure Value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11.1%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212585"/>
                  </a:ext>
                </a:extLst>
              </a:tr>
              <a:tr h="1493082">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2800" dirty="0">
                          <a:effectLst/>
                        </a:rPr>
                        <a:t>Baseline Reporting Quarter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2800" dirty="0">
                          <a:effectLst/>
                        </a:rPr>
                        <a:t>Q2 2022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0769403"/>
                  </a:ext>
                </a:extLst>
              </a:tr>
              <a:tr h="990480">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Measurement</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Period</a:t>
                      </a:r>
                    </a:p>
                  </a:txBody>
                  <a:tcPr marL="68580" marR="68580"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Quarter 1 2023-Quarter 3 2023</a:t>
                      </a:r>
                    </a:p>
                  </a:txBody>
                  <a:tcPr marL="68580" marR="68580" marT="0" marB="0"/>
                </a:tc>
                <a:extLst>
                  <a:ext uri="{0D108BD9-81ED-4DB2-BD59-A6C34878D82A}">
                    <a16:rowId xmlns:a16="http://schemas.microsoft.com/office/drawing/2014/main" val="3966539386"/>
                  </a:ext>
                </a:extLst>
              </a:tr>
              <a:tr h="1245684">
                <a:tc>
                  <a:txBody>
                    <a:bodyPr/>
                    <a:lstStyle/>
                    <a:p>
                      <a:pPr marL="0" marR="0">
                        <a:lnSpc>
                          <a:spcPct val="107000"/>
                        </a:lnSpc>
                        <a:spcBef>
                          <a:spcPts val="0"/>
                        </a:spcBef>
                        <a:spcAft>
                          <a:spcPts val="0"/>
                        </a:spcAft>
                      </a:pPr>
                      <a:r>
                        <a:rPr lang="en-US" sz="2800" dirty="0">
                          <a:effectLst/>
                        </a:rPr>
                        <a:t>Issues &amp; Opportunities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No standardized mobility scoring system for therapists. Improve consistency to better reflect patient’s performance.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614666"/>
                  </a:ext>
                </a:extLst>
              </a:tr>
              <a:tr h="966448">
                <a:tc>
                  <a:txBody>
                    <a:bodyPr/>
                    <a:lstStyle/>
                    <a:p>
                      <a:pPr marL="0" marR="0">
                        <a:lnSpc>
                          <a:spcPct val="107000"/>
                        </a:lnSpc>
                        <a:spcBef>
                          <a:spcPts val="0"/>
                        </a:spcBef>
                        <a:spcAft>
                          <a:spcPts val="0"/>
                        </a:spcAft>
                      </a:pPr>
                      <a:r>
                        <a:rPr lang="en-US" sz="2800" dirty="0">
                          <a:effectLst/>
                        </a:rPr>
                        <a:t>Target Measure Value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State Median: 32%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5032104"/>
                  </a:ext>
                </a:extLst>
              </a:tr>
            </a:tbl>
          </a:graphicData>
        </a:graphic>
      </p:graphicFrame>
      <p:pic>
        <p:nvPicPr>
          <p:cNvPr id="5" name="Picture 4">
            <a:extLst>
              <a:ext uri="{FF2B5EF4-FFF2-40B4-BE49-F238E27FC236}">
                <a16:creationId xmlns:a16="http://schemas.microsoft.com/office/drawing/2014/main" id="{150A5AC8-4528-602C-8B6F-6178070946A3}"/>
              </a:ext>
            </a:extLst>
          </p:cNvPr>
          <p:cNvPicPr>
            <a:picLocks noChangeAspect="1"/>
          </p:cNvPicPr>
          <p:nvPr/>
        </p:nvPicPr>
        <p:blipFill>
          <a:blip r:embed="rId2"/>
          <a:stretch>
            <a:fillRect/>
          </a:stretch>
        </p:blipFill>
        <p:spPr>
          <a:xfrm>
            <a:off x="5660433" y="266205"/>
            <a:ext cx="6967134" cy="2956533"/>
          </a:xfrm>
          <a:prstGeom prst="rect">
            <a:avLst/>
          </a:prstGeom>
        </p:spPr>
      </p:pic>
    </p:spTree>
    <p:extLst>
      <p:ext uri="{BB962C8B-B14F-4D97-AF65-F5344CB8AC3E}">
        <p14:creationId xmlns:p14="http://schemas.microsoft.com/office/powerpoint/2010/main" val="231070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dirty="0"/>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2" name="Table 1">
            <a:extLst>
              <a:ext uri="{FF2B5EF4-FFF2-40B4-BE49-F238E27FC236}">
                <a16:creationId xmlns:a16="http://schemas.microsoft.com/office/drawing/2014/main" id="{0007DEC1-0914-3709-99CE-146617478A85}"/>
              </a:ext>
            </a:extLst>
          </p:cNvPr>
          <p:cNvGraphicFramePr>
            <a:graphicFrameLocks noGrp="1"/>
          </p:cNvGraphicFramePr>
          <p:nvPr>
            <p:extLst>
              <p:ext uri="{D42A27DB-BD31-4B8C-83A1-F6EECF244321}">
                <p14:modId xmlns:p14="http://schemas.microsoft.com/office/powerpoint/2010/main" val="1802087392"/>
              </p:ext>
            </p:extLst>
          </p:nvPr>
        </p:nvGraphicFramePr>
        <p:xfrm>
          <a:off x="327486" y="3009901"/>
          <a:ext cx="12016914" cy="6018759"/>
        </p:xfrm>
        <a:graphic>
          <a:graphicData uri="http://schemas.openxmlformats.org/drawingml/2006/table">
            <a:tbl>
              <a:tblPr firstRow="1" firstCol="1" bandRow="1">
                <a:tableStyleId>{D113A9D2-9D6B-4929-AA2D-F23B5EE8CBE7}</a:tableStyleId>
              </a:tblPr>
              <a:tblGrid>
                <a:gridCol w="12016914">
                  <a:extLst>
                    <a:ext uri="{9D8B030D-6E8A-4147-A177-3AD203B41FA5}">
                      <a16:colId xmlns:a16="http://schemas.microsoft.com/office/drawing/2014/main" val="212098414"/>
                    </a:ext>
                  </a:extLst>
                </a:gridCol>
              </a:tblGrid>
              <a:tr h="1142999">
                <a:tc>
                  <a:txBody>
                    <a:bodyPr/>
                    <a:lstStyle/>
                    <a:p>
                      <a:pPr marL="0" marR="0" algn="ctr">
                        <a:lnSpc>
                          <a:spcPct val="107000"/>
                        </a:lnSpc>
                        <a:spcBef>
                          <a:spcPts val="0"/>
                        </a:spcBef>
                        <a:spcAft>
                          <a:spcPts val="0"/>
                        </a:spcAft>
                      </a:pPr>
                      <a:r>
                        <a:rPr lang="en-US" sz="4000" dirty="0">
                          <a:effectLst/>
                        </a:rPr>
                        <a:t>Planned Interventions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6307031"/>
                  </a:ext>
                </a:extLst>
              </a:tr>
              <a:tr h="1188064">
                <a:tc>
                  <a:txBody>
                    <a:bodyPr/>
                    <a:lstStyle/>
                    <a:p>
                      <a:pPr marL="0" marR="0" lvl="0" indent="0">
                        <a:lnSpc>
                          <a:spcPct val="107000"/>
                        </a:lnSpc>
                        <a:spcBef>
                          <a:spcPts val="0"/>
                        </a:spcBef>
                        <a:spcAft>
                          <a:spcPts val="0"/>
                        </a:spcAft>
                        <a:buFont typeface="+mj-lt"/>
                        <a:buNone/>
                      </a:pPr>
                      <a:r>
                        <a:rPr lang="en-US" sz="4000" dirty="0">
                          <a:effectLst/>
                        </a:rPr>
                        <a:t>Specific training on scoring mobility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1755660"/>
                  </a:ext>
                </a:extLst>
              </a:tr>
              <a:tr h="1430258">
                <a:tc>
                  <a:txBody>
                    <a:bodyPr/>
                    <a:lstStyle/>
                    <a:p>
                      <a:pPr marL="0" marR="0" lvl="0" indent="0">
                        <a:lnSpc>
                          <a:spcPct val="107000"/>
                        </a:lnSpc>
                        <a:spcBef>
                          <a:spcPts val="0"/>
                        </a:spcBef>
                        <a:spcAft>
                          <a:spcPts val="0"/>
                        </a:spcAft>
                        <a:buFont typeface="+mj-lt"/>
                        <a:buNone/>
                      </a:pPr>
                      <a:r>
                        <a:rPr lang="en-US" sz="4000" dirty="0">
                          <a:effectLst/>
                        </a:rPr>
                        <a:t>Modify  Physical Therapy evaluation templates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07606"/>
                  </a:ext>
                </a:extLst>
              </a:tr>
              <a:tr h="2257438">
                <a:tc>
                  <a:txBody>
                    <a:bodyPr/>
                    <a:lstStyle/>
                    <a:p>
                      <a:pPr marL="0" marR="0" lvl="0" indent="0">
                        <a:lnSpc>
                          <a:spcPct val="107000"/>
                        </a:lnSpc>
                        <a:spcBef>
                          <a:spcPts val="0"/>
                        </a:spcBef>
                        <a:spcAft>
                          <a:spcPts val="0"/>
                        </a:spcAft>
                        <a:buFont typeface="+mj-lt"/>
                        <a:buNone/>
                      </a:pPr>
                      <a:r>
                        <a:rPr lang="en-US" sz="4000" dirty="0">
                          <a:effectLst/>
                        </a:rPr>
                        <a:t>Consistent scoring between therapists for mobility at admission, the goal, and discharge in all applicable categories.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2946461"/>
                  </a:ext>
                </a:extLst>
              </a:tr>
            </a:tbl>
          </a:graphicData>
        </a:graphic>
      </p:graphicFrame>
      <p:pic>
        <p:nvPicPr>
          <p:cNvPr id="3" name="Picture 2" descr="A logo for a health system">
            <a:extLst>
              <a:ext uri="{FF2B5EF4-FFF2-40B4-BE49-F238E27FC236}">
                <a16:creationId xmlns:a16="http://schemas.microsoft.com/office/drawing/2014/main" id="{5879C9A3-9395-506D-3EF7-EEC8A50A4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670" y="166362"/>
            <a:ext cx="3866667" cy="2000000"/>
          </a:xfrm>
          <a:prstGeom prst="rect">
            <a:avLst/>
          </a:prstGeom>
        </p:spPr>
      </p:pic>
      <p:pic>
        <p:nvPicPr>
          <p:cNvPr id="9" name="Picture 8">
            <a:extLst>
              <a:ext uri="{FF2B5EF4-FFF2-40B4-BE49-F238E27FC236}">
                <a16:creationId xmlns:a16="http://schemas.microsoft.com/office/drawing/2014/main" id="{0C8FBA62-FA5B-6613-E545-0A29EE844A03}"/>
              </a:ext>
            </a:extLst>
          </p:cNvPr>
          <p:cNvPicPr>
            <a:picLocks noChangeAspect="1"/>
          </p:cNvPicPr>
          <p:nvPr/>
        </p:nvPicPr>
        <p:blipFill>
          <a:blip r:embed="rId5"/>
          <a:stretch>
            <a:fillRect/>
          </a:stretch>
        </p:blipFill>
        <p:spPr>
          <a:xfrm>
            <a:off x="12420600" y="3009900"/>
            <a:ext cx="5539914" cy="60187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CF360-F97B-3CB2-F7FE-BC12E177C54F}"/>
              </a:ext>
            </a:extLst>
          </p:cNvPr>
          <p:cNvPicPr>
            <a:picLocks noChangeAspect="1"/>
          </p:cNvPicPr>
          <p:nvPr/>
        </p:nvPicPr>
        <p:blipFill>
          <a:blip r:embed="rId3"/>
          <a:stretch>
            <a:fillRect/>
          </a:stretch>
        </p:blipFill>
        <p:spPr>
          <a:xfrm>
            <a:off x="5562599" y="6325630"/>
            <a:ext cx="11617391" cy="3784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id="{B5270834-343B-A5A7-FDA1-1019F189DED0}"/>
              </a:ext>
            </a:extLst>
          </p:cNvPr>
          <p:cNvPicPr>
            <a:picLocks noChangeAspect="1"/>
          </p:cNvPicPr>
          <p:nvPr/>
        </p:nvPicPr>
        <p:blipFill>
          <a:blip r:embed="rId4"/>
          <a:stretch>
            <a:fillRect/>
          </a:stretch>
        </p:blipFill>
        <p:spPr>
          <a:xfrm>
            <a:off x="5562600" y="127517"/>
            <a:ext cx="11658600" cy="601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041A1933-1B23-F8B1-5093-82A1EBBF2B09}"/>
              </a:ext>
            </a:extLst>
          </p:cNvPr>
          <p:cNvSpPr txBox="1"/>
          <p:nvPr/>
        </p:nvSpPr>
        <p:spPr>
          <a:xfrm>
            <a:off x="609600" y="321262"/>
            <a:ext cx="4343400" cy="563231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7200" dirty="0"/>
              <a:t>Therapy Coding Criteria and Scoring</a:t>
            </a:r>
          </a:p>
        </p:txBody>
      </p:sp>
      <p:pic>
        <p:nvPicPr>
          <p:cNvPr id="7" name="Picture 6">
            <a:extLst>
              <a:ext uri="{FF2B5EF4-FFF2-40B4-BE49-F238E27FC236}">
                <a16:creationId xmlns:a16="http://schemas.microsoft.com/office/drawing/2014/main" id="{AFC3E12A-5715-0624-E03E-D36A0632DB38}"/>
              </a:ext>
            </a:extLst>
          </p:cNvPr>
          <p:cNvPicPr>
            <a:picLocks noChangeAspect="1"/>
          </p:cNvPicPr>
          <p:nvPr/>
        </p:nvPicPr>
        <p:blipFill>
          <a:blip r:embed="rId5"/>
          <a:stretch>
            <a:fillRect/>
          </a:stretch>
        </p:blipFill>
        <p:spPr>
          <a:xfrm>
            <a:off x="304800" y="6325630"/>
            <a:ext cx="4877788" cy="3237470"/>
          </a:xfrm>
          <a:prstGeom prst="rect">
            <a:avLst/>
          </a:prstGeom>
        </p:spPr>
      </p:pic>
    </p:spTree>
    <p:extLst>
      <p:ext uri="{BB962C8B-B14F-4D97-AF65-F5344CB8AC3E}">
        <p14:creationId xmlns:p14="http://schemas.microsoft.com/office/powerpoint/2010/main" val="11160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FA52C1-996D-1228-4F45-B028FE35476D}"/>
              </a:ext>
            </a:extLst>
          </p:cNvPr>
          <p:cNvGraphicFramePr>
            <a:graphicFrameLocks noGrp="1"/>
          </p:cNvGraphicFramePr>
          <p:nvPr>
            <p:extLst>
              <p:ext uri="{D42A27DB-BD31-4B8C-83A1-F6EECF244321}">
                <p14:modId xmlns:p14="http://schemas.microsoft.com/office/powerpoint/2010/main" val="1244939043"/>
              </p:ext>
            </p:extLst>
          </p:nvPr>
        </p:nvGraphicFramePr>
        <p:xfrm>
          <a:off x="152400" y="419100"/>
          <a:ext cx="17754600" cy="8753405"/>
        </p:xfrm>
        <a:graphic>
          <a:graphicData uri="http://schemas.openxmlformats.org/drawingml/2006/table">
            <a:tbl>
              <a:tblPr firstRow="1" firstCol="1" bandRow="1">
                <a:tableStyleId>{5C22544A-7EE6-4342-B048-85BDC9FD1C3A}</a:tableStyleId>
              </a:tblPr>
              <a:tblGrid>
                <a:gridCol w="3254497">
                  <a:extLst>
                    <a:ext uri="{9D8B030D-6E8A-4147-A177-3AD203B41FA5}">
                      <a16:colId xmlns:a16="http://schemas.microsoft.com/office/drawing/2014/main" val="183563986"/>
                    </a:ext>
                  </a:extLst>
                </a:gridCol>
                <a:gridCol w="1012703">
                  <a:extLst>
                    <a:ext uri="{9D8B030D-6E8A-4147-A177-3AD203B41FA5}">
                      <a16:colId xmlns:a16="http://schemas.microsoft.com/office/drawing/2014/main" val="2981877675"/>
                    </a:ext>
                  </a:extLst>
                </a:gridCol>
                <a:gridCol w="981986">
                  <a:extLst>
                    <a:ext uri="{9D8B030D-6E8A-4147-A177-3AD203B41FA5}">
                      <a16:colId xmlns:a16="http://schemas.microsoft.com/office/drawing/2014/main" val="2705301262"/>
                    </a:ext>
                  </a:extLst>
                </a:gridCol>
                <a:gridCol w="1157909">
                  <a:extLst>
                    <a:ext uri="{9D8B030D-6E8A-4147-A177-3AD203B41FA5}">
                      <a16:colId xmlns:a16="http://schemas.microsoft.com/office/drawing/2014/main" val="282133701"/>
                    </a:ext>
                  </a:extLst>
                </a:gridCol>
                <a:gridCol w="1136705">
                  <a:extLst>
                    <a:ext uri="{9D8B030D-6E8A-4147-A177-3AD203B41FA5}">
                      <a16:colId xmlns:a16="http://schemas.microsoft.com/office/drawing/2014/main" val="1169352715"/>
                    </a:ext>
                  </a:extLst>
                </a:gridCol>
                <a:gridCol w="5392826">
                  <a:extLst>
                    <a:ext uri="{9D8B030D-6E8A-4147-A177-3AD203B41FA5}">
                      <a16:colId xmlns:a16="http://schemas.microsoft.com/office/drawing/2014/main" val="1860879000"/>
                    </a:ext>
                  </a:extLst>
                </a:gridCol>
                <a:gridCol w="4817974">
                  <a:extLst>
                    <a:ext uri="{9D8B030D-6E8A-4147-A177-3AD203B41FA5}">
                      <a16:colId xmlns:a16="http://schemas.microsoft.com/office/drawing/2014/main" val="2078878896"/>
                    </a:ext>
                  </a:extLst>
                </a:gridCol>
              </a:tblGrid>
              <a:tr h="838200">
                <a:tc>
                  <a:txBody>
                    <a:bodyPr/>
                    <a:lstStyle/>
                    <a:p>
                      <a:pPr marL="0" marR="0" algn="ctr">
                        <a:lnSpc>
                          <a:spcPct val="107000"/>
                        </a:lnSpc>
                        <a:spcBef>
                          <a:spcPts val="0"/>
                        </a:spcBef>
                        <a:spcAft>
                          <a:spcPts val="0"/>
                        </a:spcAft>
                      </a:pPr>
                      <a:r>
                        <a:rPr lang="en-US" sz="2800" u="sng" dirty="0">
                          <a:effectLst/>
                          <a:latin typeface="Aptos" panose="020B0004020202020204" pitchFamily="34" charset="0"/>
                          <a:ea typeface="Calibri" panose="020F0502020204030204" pitchFamily="34" charset="0"/>
                          <a:cs typeface="Times New Roman" panose="02020603050405020304" pitchFamily="18" charset="0"/>
                        </a:rPr>
                        <a:t>PLAN</a:t>
                      </a:r>
                    </a:p>
                  </a:txBody>
                  <a:tcPr marL="68580" marR="68580" marT="0" marB="0" anchor="ctr"/>
                </a:tc>
                <a:tc>
                  <a:txBody>
                    <a:bodyPr/>
                    <a:lstStyle/>
                    <a:p>
                      <a:pPr marL="0" marR="0" algn="ctr">
                        <a:lnSpc>
                          <a:spcPct val="107000"/>
                        </a:lnSpc>
                        <a:spcBef>
                          <a:spcPts val="0"/>
                        </a:spcBef>
                        <a:spcAft>
                          <a:spcPts val="0"/>
                        </a:spcAft>
                      </a:pPr>
                      <a:r>
                        <a:rPr lang="en-US" sz="2800" u="sng" dirty="0">
                          <a:effectLst/>
                          <a:latin typeface="Aptos" panose="020B0004020202020204" pitchFamily="34" charset="0"/>
                          <a:ea typeface="Calibri" panose="020F0502020204030204" pitchFamily="34" charset="0"/>
                          <a:cs typeface="Times New Roman" panose="02020603050405020304" pitchFamily="18" charset="0"/>
                        </a:rPr>
                        <a:t>DO</a:t>
                      </a:r>
                    </a:p>
                  </a:txBody>
                  <a:tcPr marL="68580" marR="68580" marT="0" marB="0" anchor="ctr"/>
                </a:tc>
                <a:tc gridSpan="4">
                  <a:txBody>
                    <a:bodyPr/>
                    <a:lstStyle/>
                    <a:p>
                      <a:pPr marL="0" marR="0" algn="ctr">
                        <a:lnSpc>
                          <a:spcPct val="107000"/>
                        </a:lnSpc>
                        <a:spcBef>
                          <a:spcPts val="0"/>
                        </a:spcBef>
                        <a:spcAft>
                          <a:spcPts val="0"/>
                        </a:spcAft>
                      </a:pPr>
                      <a:r>
                        <a:rPr lang="en-US" sz="2800" u="sng" dirty="0">
                          <a:effectLst/>
                          <a:latin typeface="Aptos" panose="020B0004020202020204" pitchFamily="34" charset="0"/>
                          <a:ea typeface="Calibri" panose="020F0502020204030204" pitchFamily="34" charset="0"/>
                          <a:cs typeface="Times New Roman" panose="02020603050405020304" pitchFamily="18" charset="0"/>
                        </a:rPr>
                        <a:t>STUDY</a:t>
                      </a:r>
                    </a:p>
                  </a:txBody>
                  <a:tcPr marL="68580" marR="68580" marT="0" marB="0" anchor="ct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2800" u="sng" dirty="0">
                          <a:effectLst/>
                          <a:latin typeface="Aptos" panose="020B0004020202020204" pitchFamily="34" charset="0"/>
                          <a:ea typeface="Calibri" panose="020F0502020204030204" pitchFamily="34" charset="0"/>
                          <a:cs typeface="Times New Roman" panose="02020603050405020304" pitchFamily="18" charset="0"/>
                        </a:rPr>
                        <a:t>ACT</a:t>
                      </a:r>
                    </a:p>
                  </a:txBody>
                  <a:tcPr marL="68580" marR="68580" marT="0" marB="0" anchor="ctr"/>
                </a:tc>
                <a:extLst>
                  <a:ext uri="{0D108BD9-81ED-4DB2-BD59-A6C34878D82A}">
                    <a16:rowId xmlns:a16="http://schemas.microsoft.com/office/drawing/2014/main" val="2808585125"/>
                  </a:ext>
                </a:extLst>
              </a:tr>
              <a:tr h="1296874">
                <a:tc>
                  <a:txBody>
                    <a:bodyPr/>
                    <a:lstStyle/>
                    <a:p>
                      <a:pPr marL="0" marR="0" algn="ctr">
                        <a:lnSpc>
                          <a:spcPct val="107000"/>
                        </a:lnSpc>
                        <a:spcBef>
                          <a:spcPts val="0"/>
                        </a:spcBef>
                        <a:spcAft>
                          <a:spcPts val="0"/>
                        </a:spcAft>
                      </a:pP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ptos" panose="020B0004020202020204" pitchFamily="34" charset="0"/>
                        </a:rPr>
                        <a:t>D/C* Month/# of D/C patients</a:t>
                      </a:r>
                      <a:endParaRPr lang="en-US" sz="1800" b="1"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ptos" panose="020B0004020202020204" pitchFamily="34" charset="0"/>
                        </a:rPr>
                        <a:t>Mobility Score</a:t>
                      </a:r>
                      <a:endParaRPr lang="en-US" sz="1800" b="1"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ptos" panose="020B0004020202020204" pitchFamily="34" charset="0"/>
                        </a:rPr>
                        <a:t> improve vs. baseline?</a:t>
                      </a:r>
                      <a:endParaRPr lang="en-US" sz="1800" b="1"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Aptos" panose="020B0004020202020204" pitchFamily="34" charset="0"/>
                          <a:ea typeface="Calibri" panose="020F0502020204030204" pitchFamily="34" charset="0"/>
                          <a:cs typeface="Times New Roman" panose="02020603050405020304" pitchFamily="18" charset="0"/>
                        </a:rPr>
                        <a:t>Improved from previous month?</a:t>
                      </a:r>
                    </a:p>
                  </a:txBody>
                  <a:tcPr marL="68580" marR="68580" marT="0" marB="0"/>
                </a:tc>
                <a:tc>
                  <a:txBody>
                    <a:bodyPr/>
                    <a:lstStyle/>
                    <a:p>
                      <a:pPr marL="0" marR="0" algn="ctr">
                        <a:lnSpc>
                          <a:spcPct val="107000"/>
                        </a:lnSpc>
                        <a:spcBef>
                          <a:spcPts val="0"/>
                        </a:spcBef>
                        <a:spcAft>
                          <a:spcPts val="0"/>
                        </a:spcAft>
                      </a:pPr>
                      <a:r>
                        <a:rPr lang="en-US" sz="1800" b="1" dirty="0">
                          <a:effectLst/>
                          <a:latin typeface="Aptos" panose="020B0004020202020204" pitchFamily="34" charset="0"/>
                        </a:rPr>
                        <a:t>What happened?</a:t>
                      </a:r>
                      <a:endParaRPr lang="en-US" sz="1800" b="1"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07000"/>
                        </a:lnSpc>
                        <a:spcBef>
                          <a:spcPts val="0"/>
                        </a:spcBef>
                        <a:spcAft>
                          <a:spcPts val="0"/>
                        </a:spcAft>
                        <a:buFont typeface="Symbol" panose="05050102010706020507" pitchFamily="18" charset="2"/>
                        <a:buNone/>
                      </a:pPr>
                      <a:r>
                        <a:rPr lang="en-US" sz="1800" b="1" dirty="0">
                          <a:effectLst/>
                          <a:latin typeface="Aptos" panose="020B0004020202020204" pitchFamily="34" charset="0"/>
                          <a:ea typeface="Calibri" panose="020F0502020204030204" pitchFamily="34" charset="0"/>
                          <a:cs typeface="Times New Roman" panose="02020603050405020304" pitchFamily="18" charset="0"/>
                        </a:rPr>
                        <a:t>What changes need to be implemented?</a:t>
                      </a:r>
                    </a:p>
                  </a:txBody>
                  <a:tcPr marL="68580" marR="68580" marT="0" marB="0" anchor="ctr"/>
                </a:tc>
                <a:extLst>
                  <a:ext uri="{0D108BD9-81ED-4DB2-BD59-A6C34878D82A}">
                    <a16:rowId xmlns:a16="http://schemas.microsoft.com/office/drawing/2014/main" val="281280720"/>
                  </a:ext>
                </a:extLst>
              </a:tr>
              <a:tr h="1282680">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Education for therapists about scoring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consistent goals among all therapists.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Dec</a:t>
                      </a:r>
                    </a:p>
                    <a:p>
                      <a:pPr marL="0" marR="0">
                        <a:lnSpc>
                          <a:spcPct val="107000"/>
                        </a:lnSpc>
                        <a:spcBef>
                          <a:spcPts val="0"/>
                        </a:spcBef>
                        <a:spcAft>
                          <a:spcPts val="0"/>
                        </a:spcAft>
                      </a:pPr>
                      <a:endParaRPr lang="en-US" sz="1800" dirty="0">
                        <a:effectLst/>
                        <a:latin typeface="Aptos" panose="020B0004020202020204" pitchFamily="34" charset="0"/>
                      </a:endParaRP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4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50%</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ptos" panose="020B0004020202020204" pitchFamily="34" charset="0"/>
                        </a:rPr>
                        <a:t>Y</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Arial" panose="020B0604020202020204" pitchFamily="34" charset="0"/>
                        <a:buNone/>
                      </a:pPr>
                      <a:r>
                        <a:rPr lang="en-US" sz="1800" dirty="0">
                          <a:effectLst/>
                          <a:latin typeface="Aptos" panose="020B000402020202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Better standardized method for mobility scoring between therapists.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Reevaluate D/C pt charts and look for gaps in care or documentation.</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Aptos" panose="020B0004020202020204" pitchFamily="34" charset="0"/>
                        </a:rPr>
                        <a:t>Improve accuracy in the level of mobility at admission, discharge goal, and discharge.</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934804"/>
                  </a:ext>
                </a:extLst>
              </a:tr>
              <a:tr h="1134738">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Reevaluate D/C pt charts and look for gaps in care or documentation.</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Jan</a:t>
                      </a:r>
                    </a:p>
                    <a:p>
                      <a:pPr marL="0" marR="0">
                        <a:lnSpc>
                          <a:spcPct val="107000"/>
                        </a:lnSpc>
                        <a:spcBef>
                          <a:spcPts val="0"/>
                        </a:spcBef>
                        <a:spcAft>
                          <a:spcPts val="0"/>
                        </a:spcAft>
                      </a:pPr>
                      <a:endParaRPr lang="en-US" sz="1800" dirty="0">
                        <a:effectLst/>
                        <a:latin typeface="Aptos" panose="020B0004020202020204" pitchFamily="34" charset="0"/>
                      </a:endParaRP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6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20%</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ptos" panose="020B0004020202020204" pitchFamily="34" charset="0"/>
                        </a:rPr>
                        <a:t>Y</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Symbol" panose="05050102010706020507" pitchFamily="18" charset="2"/>
                        <a:buNone/>
                      </a:pPr>
                      <a:r>
                        <a:rPr lang="en-US" sz="1800" dirty="0">
                          <a:effectLst/>
                          <a:latin typeface="Aptos" panose="020B0004020202020204" pitchFamily="34" charset="0"/>
                          <a:ea typeface="Calibri" panose="020F0502020204030204" pitchFamily="34" charset="0"/>
                          <a:cs typeface="Times New Roman" panose="02020603050405020304" pitchFamily="18" charset="0"/>
                        </a:rPr>
                        <a:t>N</a:t>
                      </a: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Lower than last month because of specific patients’ level of mobility on admission and ability/willingness to participate in therapies.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800" dirty="0">
                        <a:effectLst/>
                        <a:latin typeface="Aptos" panose="020B0004020202020204" pitchFamily="34" charset="0"/>
                      </a:endParaRPr>
                    </a:p>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ptos" panose="020B0004020202020204" pitchFamily="34" charset="0"/>
                        </a:rPr>
                        <a:t>Team meeting about how to increase patient participation.</a:t>
                      </a:r>
                    </a:p>
                  </a:txBody>
                  <a:tcPr marL="68580" marR="68580" marT="0" marB="0"/>
                </a:tc>
                <a:extLst>
                  <a:ext uri="{0D108BD9-81ED-4DB2-BD59-A6C34878D82A}">
                    <a16:rowId xmlns:a16="http://schemas.microsoft.com/office/drawing/2014/main" val="1040496506"/>
                  </a:ext>
                </a:extLst>
              </a:tr>
              <a:tr h="1203445">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ea typeface="Calibri" panose="020F0502020204030204" pitchFamily="34" charset="0"/>
                          <a:cs typeface="Times New Roman" panose="02020603050405020304" pitchFamily="18" charset="0"/>
                        </a:rPr>
                        <a:t>Adjust methods to motivate and encourage patients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Feb </a:t>
                      </a:r>
                    </a:p>
                    <a:p>
                      <a:pPr marL="0" marR="0">
                        <a:lnSpc>
                          <a:spcPct val="107000"/>
                        </a:lnSpc>
                        <a:spcBef>
                          <a:spcPts val="0"/>
                        </a:spcBef>
                        <a:spcAft>
                          <a:spcPts val="0"/>
                        </a:spcAft>
                      </a:pPr>
                      <a:endParaRPr lang="en-US" sz="1800" dirty="0">
                        <a:effectLst/>
                        <a:latin typeface="Aptos" panose="020B0004020202020204" pitchFamily="34" charset="0"/>
                      </a:endParaRP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4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0%</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ptos" panose="020B0004020202020204" pitchFamily="34" charset="0"/>
                        </a:rPr>
                        <a:t>N</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Symbol" panose="05050102010706020507" pitchFamily="18" charset="2"/>
                        <a:buNone/>
                      </a:pPr>
                      <a:r>
                        <a:rPr lang="en-US" sz="1800" dirty="0">
                          <a:effectLst/>
                          <a:latin typeface="Aptos" panose="020B0004020202020204" pitchFamily="34" charset="0"/>
                          <a:ea typeface="Calibri" panose="020F0502020204030204" pitchFamily="34" charset="0"/>
                          <a:cs typeface="Times New Roman" panose="02020603050405020304" pitchFamily="18" charset="0"/>
                        </a:rPr>
                        <a:t>N</a:t>
                      </a: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Scoring was not correct. Code 09/NA was used in error at times.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ptos" panose="020B0004020202020204" pitchFamily="34" charset="0"/>
                        </a:rPr>
                        <a:t>PT Director will review how to score at admission and discharge</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ptos" panose="020B0004020202020204" pitchFamily="34" charset="0"/>
                        </a:rPr>
                        <a:t>Continuous education </a:t>
                      </a:r>
                      <a:r>
                        <a:rPr lang="en-US" sz="1800" dirty="0">
                          <a:effectLst/>
                          <a:latin typeface="Aptos" panose="020B0004020202020204" pitchFamily="34" charset="0"/>
                          <a:ea typeface="Calibri" panose="020F0502020204030204" pitchFamily="34" charset="0"/>
                          <a:cs typeface="Times New Roman" panose="02020603050405020304" pitchFamily="18" charset="0"/>
                        </a:rPr>
                        <a:t>about mobility scoring.</a:t>
                      </a:r>
                    </a:p>
                  </a:txBody>
                  <a:tcPr marL="68580" marR="68580" marT="0" marB="0"/>
                </a:tc>
                <a:extLst>
                  <a:ext uri="{0D108BD9-81ED-4DB2-BD59-A6C34878D82A}">
                    <a16:rowId xmlns:a16="http://schemas.microsoft.com/office/drawing/2014/main" val="954521891"/>
                  </a:ext>
                </a:extLst>
              </a:tr>
              <a:tr h="1063004">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Validate Scoring at admission and discharge</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Mar</a:t>
                      </a:r>
                    </a:p>
                    <a:p>
                      <a:pPr marL="0" marR="0">
                        <a:lnSpc>
                          <a:spcPct val="107000"/>
                        </a:lnSpc>
                        <a:spcBef>
                          <a:spcPts val="0"/>
                        </a:spcBef>
                        <a:spcAft>
                          <a:spcPts val="0"/>
                        </a:spcAft>
                      </a:pPr>
                      <a:endParaRPr lang="en-US" sz="1800" dirty="0">
                        <a:effectLst/>
                        <a:latin typeface="Aptos" panose="020B0004020202020204" pitchFamily="34" charset="0"/>
                      </a:endParaRP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4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50%</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ptos" panose="020B0004020202020204" pitchFamily="34" charset="0"/>
                        </a:rPr>
                        <a:t>Y</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Symbol" panose="05050102010706020507" pitchFamily="18" charset="2"/>
                        <a:buNone/>
                      </a:pPr>
                      <a:r>
                        <a:rPr lang="en-US" sz="1800" dirty="0">
                          <a:effectLst/>
                          <a:latin typeface="Aptos" panose="020B0004020202020204" pitchFamily="34" charset="0"/>
                          <a:ea typeface="Calibri" panose="020F0502020204030204" pitchFamily="34" charset="0"/>
                          <a:cs typeface="Times New Roman" panose="02020603050405020304" pitchFamily="18" charset="0"/>
                        </a:rPr>
                        <a:t>Y</a:t>
                      </a: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Consistent Scoring between therapists.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Patients meeting their goals.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Exceeded the goal of 32%.</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ptos" panose="020B0004020202020204" pitchFamily="34" charset="0"/>
                        </a:rPr>
                        <a:t>Continue with current practices.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797032"/>
                  </a:ext>
                </a:extLst>
              </a:tr>
              <a:tr h="623781">
                <a:tc rowSpan="3">
                  <a:txBody>
                    <a:bodyPr/>
                    <a:lstStyle/>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ptos" panose="020B0004020202020204" pitchFamily="34" charset="0"/>
                        </a:rPr>
                        <a:t>Continue with current practices</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Apr</a:t>
                      </a: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3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67%</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ptos" panose="020B0004020202020204" pitchFamily="34" charset="0"/>
                        </a:rPr>
                        <a:t>Y</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Symbol" panose="05050102010706020507" pitchFamily="18" charset="2"/>
                        <a:buNone/>
                      </a:pPr>
                      <a:r>
                        <a:rPr lang="en-US" sz="1800" dirty="0">
                          <a:effectLst/>
                          <a:latin typeface="Aptos" panose="020B0004020202020204" pitchFamily="34" charset="0"/>
                          <a:ea typeface="Calibri" panose="020F0502020204030204" pitchFamily="34" charset="0"/>
                          <a:cs typeface="Times New Roman" panose="02020603050405020304" pitchFamily="18" charset="0"/>
                        </a:rPr>
                        <a:t>Y</a:t>
                      </a: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Consistent data entry.</a:t>
                      </a:r>
                    </a:p>
                  </a:txBody>
                  <a:tcPr marL="68580" marR="68580" marT="0" marB="0"/>
                </a:tc>
                <a:tc rowSpan="3">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ea typeface="Calibri" panose="020F0502020204030204" pitchFamily="34" charset="0"/>
                          <a:cs typeface="Times New Roman" panose="02020603050405020304" pitchFamily="18" charset="0"/>
                        </a:rPr>
                        <a:t>Continue to modify and accurately score according to individual patient’s capability level.</a:t>
                      </a:r>
                    </a:p>
                  </a:txBody>
                  <a:tcPr marL="68580" marR="68580" marT="0" marB="0"/>
                </a:tc>
                <a:extLst>
                  <a:ext uri="{0D108BD9-81ED-4DB2-BD59-A6C34878D82A}">
                    <a16:rowId xmlns:a16="http://schemas.microsoft.com/office/drawing/2014/main" val="3967242390"/>
                  </a:ext>
                </a:extLst>
              </a:tr>
              <a:tr h="667790">
                <a:tc vMerge="1">
                  <a: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May</a:t>
                      </a: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2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100%</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ptos" panose="020B0004020202020204" pitchFamily="34" charset="0"/>
                        </a:rPr>
                        <a:t>Y</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Symbol" panose="05050102010706020507" pitchFamily="18" charset="2"/>
                        <a:buNone/>
                      </a:pPr>
                      <a:r>
                        <a:rPr lang="en-US" sz="1800" dirty="0">
                          <a:effectLst/>
                          <a:latin typeface="Aptos" panose="020B0004020202020204" pitchFamily="34" charset="0"/>
                          <a:ea typeface="Calibri" panose="020F0502020204030204" pitchFamily="34" charset="0"/>
                          <a:cs typeface="Times New Roman" panose="02020603050405020304" pitchFamily="18" charset="0"/>
                        </a:rPr>
                        <a:t>Y</a:t>
                      </a:r>
                    </a:p>
                  </a:txBody>
                  <a:tcPr marL="68580" marR="68580" marT="0" marB="0"/>
                </a:tc>
                <a:tc>
                  <a:txBody>
                    <a:bodyPr/>
                    <a:lstStyle/>
                    <a:p>
                      <a:pPr marL="342900" marR="0" lvl="0" indent="-342900" algn="l"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ptos" panose="020B0004020202020204" pitchFamily="34" charset="0"/>
                        </a:rPr>
                        <a:t>Continuous improvement each month. </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337"/>
                  </a:ext>
                </a:extLst>
              </a:tr>
              <a:tr h="642893">
                <a:tc vMerge="1">
                  <a:txBody>
                    <a:bodyPr/>
                    <a:lstStyle/>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June</a:t>
                      </a:r>
                    </a:p>
                    <a:p>
                      <a:pPr marL="0" marR="0">
                        <a:lnSpc>
                          <a:spcPct val="107000"/>
                        </a:lnSpc>
                        <a:spcBef>
                          <a:spcPts val="0"/>
                        </a:spcBef>
                        <a:spcAft>
                          <a:spcPts val="0"/>
                        </a:spcAft>
                      </a:pPr>
                      <a:r>
                        <a:rPr lang="en-US" sz="1800" dirty="0">
                          <a:effectLst/>
                          <a:latin typeface="Aptos" panose="020B0004020202020204" pitchFamily="34" charset="0"/>
                          <a:ea typeface="Calibri" panose="020F0502020204030204" pitchFamily="34" charset="0"/>
                          <a:cs typeface="Times New Roman" panose="02020603050405020304" pitchFamily="18" charset="0"/>
                        </a:rPr>
                        <a:t>4 pts</a:t>
                      </a: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 </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Aptos" panose="020B0004020202020204" pitchFamily="34" charset="0"/>
                        </a:rPr>
                        <a:t> </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ptos" panose="020B0004020202020204" pitchFamily="34" charset="0"/>
                        </a:rPr>
                        <a:t>One patient noncompliant with participating in therapy.</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153575"/>
                  </a:ext>
                </a:extLst>
              </a:tr>
            </a:tbl>
          </a:graphicData>
        </a:graphic>
      </p:graphicFrame>
      <p:sp>
        <p:nvSpPr>
          <p:cNvPr id="3" name="TextBox 2">
            <a:extLst>
              <a:ext uri="{FF2B5EF4-FFF2-40B4-BE49-F238E27FC236}">
                <a16:creationId xmlns:a16="http://schemas.microsoft.com/office/drawing/2014/main" id="{8357435E-57A9-3730-B38A-6E37B040270B}"/>
              </a:ext>
            </a:extLst>
          </p:cNvPr>
          <p:cNvSpPr txBox="1"/>
          <p:nvPr/>
        </p:nvSpPr>
        <p:spPr>
          <a:xfrm>
            <a:off x="457200" y="9759434"/>
            <a:ext cx="3956532" cy="369332"/>
          </a:xfrm>
          <a:prstGeom prst="rect">
            <a:avLst/>
          </a:prstGeom>
          <a:noFill/>
        </p:spPr>
        <p:txBody>
          <a:bodyPr wrap="none" rtlCol="0">
            <a:spAutoFit/>
          </a:bodyPr>
          <a:lstStyle/>
          <a:p>
            <a:r>
              <a:rPr lang="en-US" dirty="0"/>
              <a:t>*D/C=Discharge     ** pts=patients</a:t>
            </a:r>
          </a:p>
        </p:txBody>
      </p:sp>
    </p:spTree>
    <p:extLst>
      <p:ext uri="{BB962C8B-B14F-4D97-AF65-F5344CB8AC3E}">
        <p14:creationId xmlns:p14="http://schemas.microsoft.com/office/powerpoint/2010/main" val="281528285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7498</TotalTime>
  <Words>913</Words>
  <Application>Microsoft Office PowerPoint</Application>
  <PresentationFormat>Custom</PresentationFormat>
  <Paragraphs>174</Paragraphs>
  <Slides>15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Montserrat Extra-Bold Bold</vt:lpstr>
      <vt:lpstr>Montserrat Extra-Bold</vt:lpstr>
      <vt:lpstr>Wingdings 3</vt:lpstr>
      <vt:lpstr>Century Gothic</vt:lpstr>
      <vt:lpstr>Aptos</vt:lpstr>
      <vt:lpstr>Arial</vt:lpstr>
      <vt:lpstr>Symbol</vt:lpstr>
      <vt:lpstr>Calibri</vt:lpstr>
      <vt:lpstr>Tenorite</vt:lpstr>
      <vt:lpstr>Montserrat Classic</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Dana Steiner</dc:creator>
  <cp:lastModifiedBy>Dana Steiner</cp:lastModifiedBy>
  <cp:revision>24</cp:revision>
  <dcterms:created xsi:type="dcterms:W3CDTF">2006-08-16T00:00:00Z</dcterms:created>
  <dcterms:modified xsi:type="dcterms:W3CDTF">2023-10-30T20:09:01Z</dcterms:modified>
  <dc:identifier>DAFdG9NIIkM</dc:identifier>
</cp:coreProperties>
</file>