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1"/>
  </p:notesMasterIdLst>
  <p:handoutMasterIdLst>
    <p:handoutMasterId r:id="rId32"/>
  </p:handoutMasterIdLst>
  <p:sldIdLst>
    <p:sldId id="344" r:id="rId5"/>
    <p:sldId id="421" r:id="rId6"/>
    <p:sldId id="417" r:id="rId7"/>
    <p:sldId id="392" r:id="rId8"/>
    <p:sldId id="393" r:id="rId9"/>
    <p:sldId id="388" r:id="rId10"/>
    <p:sldId id="357" r:id="rId11"/>
    <p:sldId id="367" r:id="rId12"/>
    <p:sldId id="413" r:id="rId13"/>
    <p:sldId id="416" r:id="rId14"/>
    <p:sldId id="418" r:id="rId15"/>
    <p:sldId id="405" r:id="rId16"/>
    <p:sldId id="435" r:id="rId17"/>
    <p:sldId id="440" r:id="rId18"/>
    <p:sldId id="439" r:id="rId19"/>
    <p:sldId id="419" r:id="rId20"/>
    <p:sldId id="420" r:id="rId21"/>
    <p:sldId id="434" r:id="rId22"/>
    <p:sldId id="414" r:id="rId23"/>
    <p:sldId id="415" r:id="rId24"/>
    <p:sldId id="432" r:id="rId25"/>
    <p:sldId id="430" r:id="rId26"/>
    <p:sldId id="429" r:id="rId27"/>
    <p:sldId id="396" r:id="rId28"/>
    <p:sldId id="387" r:id="rId29"/>
    <p:sldId id="409" r:id="rId30"/>
  </p:sldIdLst>
  <p:sldSz cx="9144000" cy="6858000" type="letter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7200" kern="1200" baseline="-250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7200" kern="1200" baseline="-250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7200" kern="1200" baseline="-250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7200" kern="1200" baseline="-250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7200" kern="1200" baseline="-250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7200" kern="1200" baseline="-250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7200" kern="1200" baseline="-250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7200" kern="1200" baseline="-250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7200" kern="1200" baseline="-250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301A"/>
    <a:srgbClr val="660066"/>
    <a:srgbClr val="BF311A"/>
    <a:srgbClr val="F8981D"/>
    <a:srgbClr val="FF9900"/>
    <a:srgbClr val="F9DF1D"/>
    <a:srgbClr val="013CB9"/>
    <a:srgbClr val="0136B9"/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01" autoAdjust="0"/>
    <p:restoredTop sz="82274" autoAdjust="0"/>
  </p:normalViewPr>
  <p:slideViewPr>
    <p:cSldViewPr>
      <p:cViewPr varScale="1">
        <p:scale>
          <a:sx n="89" d="100"/>
          <a:sy n="89" d="100"/>
        </p:scale>
        <p:origin x="-76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AFS\home\users\kkocourek\LOSS\Updated%20LOSS%20Notification%20ListMaste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AFS\home\users\kkocourek\LOSS\Updated%20LOSS%20Notification%20ListMaster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CAFS\home\users\kkocourek\LOSS\Updated%20LOSS%20Notification%20ListMast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Suicide Deaths by Gender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'2018 PT'!$H$13</c:f>
              <c:strCache>
                <c:ptCount val="1"/>
                <c:pt idx="0">
                  <c:v>Male</c:v>
                </c:pt>
              </c:strCache>
            </c:strRef>
          </c:tx>
          <c:invertIfNegative val="0"/>
          <c:cat>
            <c:numRef>
              <c:f>'2018 PT'!$I$12:$J$12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'2018 PT'!$I$13:$J$13</c:f>
              <c:numCache>
                <c:formatCode>General</c:formatCode>
                <c:ptCount val="2"/>
                <c:pt idx="0">
                  <c:v>70</c:v>
                </c:pt>
                <c:pt idx="1">
                  <c:v>70</c:v>
                </c:pt>
              </c:numCache>
            </c:numRef>
          </c:val>
        </c:ser>
        <c:ser>
          <c:idx val="1"/>
          <c:order val="1"/>
          <c:tx>
            <c:strRef>
              <c:f>'2018 PT'!$H$14</c:f>
              <c:strCache>
                <c:ptCount val="1"/>
                <c:pt idx="0">
                  <c:v>Female</c:v>
                </c:pt>
              </c:strCache>
            </c:strRef>
          </c:tx>
          <c:invertIfNegative val="0"/>
          <c:cat>
            <c:numRef>
              <c:f>'2018 PT'!$I$12:$J$12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'2018 PT'!$I$14:$J$14</c:f>
              <c:numCache>
                <c:formatCode>General</c:formatCode>
                <c:ptCount val="2"/>
                <c:pt idx="0">
                  <c:v>29</c:v>
                </c:pt>
                <c:pt idx="1">
                  <c:v>19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5085440"/>
        <c:axId val="175086976"/>
      </c:barChart>
      <c:catAx>
        <c:axId val="175085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5086976"/>
        <c:crosses val="autoZero"/>
        <c:auto val="1"/>
        <c:lblAlgn val="ctr"/>
        <c:lblOffset val="100"/>
        <c:noMultiLvlLbl val="0"/>
      </c:catAx>
      <c:valAx>
        <c:axId val="1750869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508544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Suicide Death</a:t>
            </a:r>
            <a:r>
              <a:rPr lang="en-US" baseline="0"/>
              <a:t>s by Age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'2018 PT'!$I$33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'2018 PT'!$H$34:$H$39</c:f>
              <c:strCache>
                <c:ptCount val="6"/>
                <c:pt idx="0">
                  <c:v>10 to 19</c:v>
                </c:pt>
                <c:pt idx="1">
                  <c:v>20 to 29</c:v>
                </c:pt>
                <c:pt idx="2">
                  <c:v>30 to 39</c:v>
                </c:pt>
                <c:pt idx="3">
                  <c:v>40 to 49</c:v>
                </c:pt>
                <c:pt idx="4">
                  <c:v>50 to 59</c:v>
                </c:pt>
                <c:pt idx="5">
                  <c:v>60+</c:v>
                </c:pt>
              </c:strCache>
            </c:strRef>
          </c:cat>
          <c:val>
            <c:numRef>
              <c:f>'2018 PT'!$I$34:$I$39</c:f>
              <c:numCache>
                <c:formatCode>General</c:formatCode>
                <c:ptCount val="6"/>
                <c:pt idx="0">
                  <c:v>10</c:v>
                </c:pt>
                <c:pt idx="1">
                  <c:v>19</c:v>
                </c:pt>
                <c:pt idx="2">
                  <c:v>30</c:v>
                </c:pt>
                <c:pt idx="3">
                  <c:v>15</c:v>
                </c:pt>
                <c:pt idx="4">
                  <c:v>16</c:v>
                </c:pt>
                <c:pt idx="5">
                  <c:v>9</c:v>
                </c:pt>
              </c:numCache>
            </c:numRef>
          </c:val>
        </c:ser>
        <c:ser>
          <c:idx val="1"/>
          <c:order val="1"/>
          <c:tx>
            <c:strRef>
              <c:f>'2018 PT'!$J$33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'2018 PT'!$H$34:$H$39</c:f>
              <c:strCache>
                <c:ptCount val="6"/>
                <c:pt idx="0">
                  <c:v>10 to 19</c:v>
                </c:pt>
                <c:pt idx="1">
                  <c:v>20 to 29</c:v>
                </c:pt>
                <c:pt idx="2">
                  <c:v>30 to 39</c:v>
                </c:pt>
                <c:pt idx="3">
                  <c:v>40 to 49</c:v>
                </c:pt>
                <c:pt idx="4">
                  <c:v>50 to 59</c:v>
                </c:pt>
                <c:pt idx="5">
                  <c:v>60+</c:v>
                </c:pt>
              </c:strCache>
            </c:strRef>
          </c:cat>
          <c:val>
            <c:numRef>
              <c:f>'2018 PT'!$J$34:$J$39</c:f>
              <c:numCache>
                <c:formatCode>General</c:formatCode>
                <c:ptCount val="6"/>
                <c:pt idx="0">
                  <c:v>4</c:v>
                </c:pt>
                <c:pt idx="1">
                  <c:v>28</c:v>
                </c:pt>
                <c:pt idx="2">
                  <c:v>12</c:v>
                </c:pt>
                <c:pt idx="3">
                  <c:v>10</c:v>
                </c:pt>
                <c:pt idx="4">
                  <c:v>12</c:v>
                </c:pt>
                <c:pt idx="5">
                  <c:v>23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2064640"/>
        <c:axId val="175002368"/>
      </c:barChart>
      <c:catAx>
        <c:axId val="142064640"/>
        <c:scaling>
          <c:orientation val="minMax"/>
        </c:scaling>
        <c:delete val="0"/>
        <c:axPos val="b"/>
        <c:majorTickMark val="out"/>
        <c:minorTickMark val="none"/>
        <c:tickLblPos val="nextTo"/>
        <c:crossAx val="175002368"/>
        <c:crosses val="autoZero"/>
        <c:auto val="1"/>
        <c:lblAlgn val="ctr"/>
        <c:lblOffset val="100"/>
        <c:noMultiLvlLbl val="0"/>
      </c:catAx>
      <c:valAx>
        <c:axId val="175002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206464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2018 Suicide</a:t>
            </a:r>
            <a:r>
              <a:rPr lang="en-US" baseline="0"/>
              <a:t> Methods</a:t>
            </a:r>
            <a:endParaRPr lang="en-US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'2018 PT'!$L$2:$L$10</c:f>
              <c:strCache>
                <c:ptCount val="9"/>
                <c:pt idx="0">
                  <c:v>Asphyxiation</c:v>
                </c:pt>
                <c:pt idx="1">
                  <c:v>Carbon Monoxide</c:v>
                </c:pt>
                <c:pt idx="2">
                  <c:v>Cut to Neck</c:v>
                </c:pt>
                <c:pt idx="3">
                  <c:v>Gun Shot Wound</c:v>
                </c:pt>
                <c:pt idx="4">
                  <c:v>Hanging</c:v>
                </c:pt>
                <c:pt idx="5">
                  <c:v>Jumping</c:v>
                </c:pt>
                <c:pt idx="6">
                  <c:v>Overdose</c:v>
                </c:pt>
                <c:pt idx="7">
                  <c:v>Overdose/Hanging</c:v>
                </c:pt>
                <c:pt idx="8">
                  <c:v>Unknown</c:v>
                </c:pt>
              </c:strCache>
            </c:strRef>
          </c:cat>
          <c:val>
            <c:numRef>
              <c:f>'2018 PT'!$M$2:$M$10</c:f>
              <c:numCache>
                <c:formatCode>General</c:formatCode>
                <c:ptCount val="9"/>
                <c:pt idx="0">
                  <c:v>21</c:v>
                </c:pt>
                <c:pt idx="1">
                  <c:v>8</c:v>
                </c:pt>
                <c:pt idx="2">
                  <c:v>1</c:v>
                </c:pt>
                <c:pt idx="3">
                  <c:v>44</c:v>
                </c:pt>
                <c:pt idx="4">
                  <c:v>1</c:v>
                </c:pt>
                <c:pt idx="5">
                  <c:v>3</c:v>
                </c:pt>
                <c:pt idx="6">
                  <c:v>9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51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51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9933"/>
            <a:ext cx="3037840" cy="51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779933"/>
            <a:ext cx="3037840" cy="51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9FEC2CC-C360-496B-83B0-648C63E5B5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99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51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51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3638" y="722313"/>
            <a:ext cx="4683125" cy="3513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41614"/>
            <a:ext cx="5140960" cy="413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9933"/>
            <a:ext cx="3037840" cy="51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779933"/>
            <a:ext cx="3037840" cy="51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EA7094C-2900-452B-B6CD-0DD68E0180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621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96CB1-7BD3-4963-AD06-88781F663BD2}" type="slidenum">
              <a:rPr lang="en-US"/>
              <a:pPr/>
              <a:t>2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65D9E-F7BF-4B17-AB6B-ED5E99419CB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25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In 2018 the youngest death was age 12 (compared to 13 in 2017) and the oldest death was 93 (compared to 90 in 2017).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65D9E-F7BF-4B17-AB6B-ED5E99419CB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65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Gunshot wound and asphyxiation are continuing with 2017’s trend of the top two methods used.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65D9E-F7BF-4B17-AB6B-ED5E99419CB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85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0CD23-35E2-46C8-92F0-BB486BF41D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70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0CD23-35E2-46C8-92F0-BB486BF41D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70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0CD23-35E2-46C8-92F0-BB486BF41D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70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More than 90% of people who die by suicide have a diagnosable mental disorder.</a:t>
            </a:r>
          </a:p>
          <a:p>
            <a:pPr defTabSz="9317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 is the 2</a:t>
            </a:r>
            <a:r>
              <a:rPr lang="en-US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leading cause of death for 15-24 year olds.</a:t>
            </a:r>
          </a:p>
          <a:p>
            <a:pPr defTabSz="9317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out of 6 students nationwide (grades 9-12) seriously considered suicide in the past year.</a:t>
            </a:r>
          </a:p>
          <a:p>
            <a:pPr defTabSz="9317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many people die by suicide as car accidents in 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B3ED6-CAD4-42EB-94C4-7BCE50D22E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22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Anxiety, agitation</a:t>
            </a:r>
          </a:p>
          <a:p>
            <a:r>
              <a:rPr lang="en-US" dirty="0" smtClean="0"/>
              <a:t>Unable to sleep, or sleeping too much</a:t>
            </a:r>
          </a:p>
          <a:p>
            <a:r>
              <a:rPr lang="en-US" dirty="0" smtClean="0"/>
              <a:t>Visiting or calling people to say goodbye</a:t>
            </a:r>
          </a:p>
          <a:p>
            <a:r>
              <a:rPr lang="en-US" dirty="0" smtClean="0"/>
              <a:t>Giving things away or returning borrowed items</a:t>
            </a:r>
          </a:p>
          <a:p>
            <a:r>
              <a:rPr lang="en-US" dirty="0" smtClean="0"/>
              <a:t>Expressing no reason for living or no sense of purpose in life</a:t>
            </a:r>
          </a:p>
          <a:p>
            <a:r>
              <a:rPr lang="en-US" dirty="0" smtClean="0"/>
              <a:t>Dramatic mood changes </a:t>
            </a:r>
          </a:p>
          <a:p>
            <a:r>
              <a:rPr lang="en-US" dirty="0" smtClean="0"/>
              <a:t>Graphic: https://i.pinimg.com/736x/90/89/81/9089814c9e47d8c5d3f45d98ad18a036.jpg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7094C-2900-452B-B6CD-0DD68E01807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32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-Close relationships-</a:t>
            </a:r>
            <a:r>
              <a:rPr lang="en-US" baseline="0" dirty="0" smtClean="0"/>
              <a:t> stress the importance of positive relationships, face-to-face “real” interactions vs. online, snapchat,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-Positive self-image- explain the importance of not basing one’s self-worth on “likes”. Important to understand that a lot of what is online and shared is not a true reflection of a person’s life (“highlight reel”).Only way to really know how someone is doing is by having a face-to-face conversation with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B3ED6-CAD4-42EB-94C4-7BCE50D22E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35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http://mces.org/PDFs/suicidepolice.pdf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0CD23-35E2-46C8-92F0-BB486BF41D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60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96CB1-7BD3-4963-AD06-88781F663BD2}" type="slidenum">
              <a:rPr lang="en-US"/>
              <a:pPr/>
              <a:t>13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 with class their positive and negative coping strategies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96CB1-7BD3-4963-AD06-88781F663BD2}" type="slidenum">
              <a:rPr lang="en-US"/>
              <a:pPr/>
              <a:t>14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COPING SKILLS WORKSHEET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029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96CB1-7BD3-4963-AD06-88781F663BD2}" type="slidenum">
              <a:rPr lang="en-US"/>
              <a:pPr/>
              <a:t>15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29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96CB1-7BD3-4963-AD06-88781F663BD2}" type="slidenum">
              <a:rPr lang="en-US"/>
              <a:pPr/>
              <a:t>18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29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AF3B9F-63FB-430C-A574-E5E445E6B6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0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B470D-4B9C-4F32-927A-5EE07E934B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99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BADE2-7896-4EFD-9E58-618E66C98D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58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52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320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287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694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56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13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728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94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FADB5-2DB6-4DF7-82E8-611CD64EFC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473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38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49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624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317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31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350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668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741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24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0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CC528-6E7D-4448-B26D-6AC393622F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10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68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361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07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253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058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286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978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999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0071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221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09556-339B-419F-90E6-56CEE36DDA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885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342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618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578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9557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69FA-AAED-4A1D-8C34-59CFA0A9FBF9}" type="datetimeFigureOut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5/14/2019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4DDBF-4AE5-4DB1-8F91-12B28452E418}" type="slidenum">
              <a:rPr lang="en-US" smtClean="0">
                <a:solidFill>
                  <a:srgbClr val="5F006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5F00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877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EA473-B0F8-432E-A47D-3C67E2A0F6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18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273B6-72DE-4B43-9658-35314451F9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05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7DF2F-2875-4E91-985B-4289858342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90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FA3B44-F04B-492B-9EA6-BE895D700D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0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0BF8E-F1B9-4575-8484-25043AC7F9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8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aseline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latin typeface="+mn-lt"/>
              </a:defRPr>
            </a:lvl1pPr>
          </a:lstStyle>
          <a:p>
            <a:fld id="{4BF6D82F-10B7-4906-851A-9820904A3A7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62069FA-AAED-4A1D-8C34-59CFA0A9FBF9}" type="datetimeFigureOut">
              <a:rPr lang="en-US" baseline="0" smtClean="0">
                <a:solidFill>
                  <a:srgbClr val="5F0060">
                    <a:tint val="75000"/>
                  </a:srgb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5/14/2019</a:t>
            </a:fld>
            <a:endParaRPr lang="en-US" baseline="0">
              <a:solidFill>
                <a:srgbClr val="5F006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0">
              <a:solidFill>
                <a:srgbClr val="5F006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234DDBF-4AE5-4DB1-8F91-12B28452E418}" type="slidenum">
              <a:rPr lang="en-US" baseline="0" smtClean="0">
                <a:solidFill>
                  <a:srgbClr val="5F0060">
                    <a:tint val="75000"/>
                  </a:srgb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aseline="0">
              <a:solidFill>
                <a:srgbClr val="5F006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637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62069FA-AAED-4A1D-8C34-59CFA0A9FBF9}" type="datetimeFigureOut">
              <a:rPr lang="en-US" baseline="0" smtClean="0">
                <a:solidFill>
                  <a:srgbClr val="5F0060">
                    <a:tint val="75000"/>
                  </a:srgb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5/14/2019</a:t>
            </a:fld>
            <a:endParaRPr lang="en-US" baseline="0">
              <a:solidFill>
                <a:srgbClr val="5F006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0">
              <a:solidFill>
                <a:srgbClr val="5F006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234DDBF-4AE5-4DB1-8F91-12B28452E418}" type="slidenum">
              <a:rPr lang="en-US" baseline="0" smtClean="0">
                <a:solidFill>
                  <a:srgbClr val="5F0060">
                    <a:tint val="75000"/>
                  </a:srgb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aseline="0">
              <a:solidFill>
                <a:srgbClr val="5F006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588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62069FA-AAED-4A1D-8C34-59CFA0A9FBF9}" type="datetimeFigureOut">
              <a:rPr lang="en-US" baseline="0" smtClean="0">
                <a:solidFill>
                  <a:srgbClr val="5F0060">
                    <a:tint val="75000"/>
                  </a:srgb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5/14/2019</a:t>
            </a:fld>
            <a:endParaRPr lang="en-US" baseline="0">
              <a:solidFill>
                <a:srgbClr val="5F006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0">
              <a:solidFill>
                <a:srgbClr val="5F006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234DDBF-4AE5-4DB1-8F91-12B28452E418}" type="slidenum">
              <a:rPr lang="en-US" baseline="0" smtClean="0">
                <a:solidFill>
                  <a:srgbClr val="5F0060">
                    <a:tint val="75000"/>
                  </a:srgb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aseline="0">
              <a:solidFill>
                <a:srgbClr val="5F006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04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hyperlink" Target="https://www.google.com/url?sa=i&amp;rct=j&amp;q=&amp;esrc=s&amp;source=images&amp;cd=&amp;cad=rja&amp;uact=8&amp;ved=0ahUKEwj_3vir7eHXAhVnxoMKHZXFB8EQjRwIBw&amp;url=https://www.ebminsurance.com.au/blog/blog-articles/positive-versus-negative-gearing-in-a-property-market?go_print&amp;psig=AOvVaw1lbbqjpuCEXMlQJJdX0pf3&amp;ust=151197859515879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5" Type="http://schemas.openxmlformats.org/officeDocument/2006/relationships/chart" Target="../charts/chart1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chart" Target="../charts/chart2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3.xml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jshillito@thekimfoundation.org" TargetMode="Externa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slide_P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1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PPT_hea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pic>
        <p:nvPicPr>
          <p:cNvPr id="3" name="Picture 2" descr="13_PPT_foo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3160"/>
            <a:ext cx="9144000" cy="62484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1371600"/>
            <a:ext cx="8229600" cy="85436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Protective Factors</a:t>
            </a:r>
            <a:endParaRPr lang="en-US" sz="5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55089" y="2225964"/>
            <a:ext cx="8839200" cy="38862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Protective factors help reduce a person’s chances of having suicidal thoughts or actions.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18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Having strong problem solving skills</a:t>
            </a: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Having a positive </a:t>
            </a:r>
            <a:r>
              <a: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self-image 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Having a spiritual life or faith</a:t>
            </a: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Having close family relationships</a:t>
            </a: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Having strong peer support systems</a:t>
            </a: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involved in hobbies or activities</a:t>
            </a: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 connected to your community</a:t>
            </a: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Having access to treatment</a:t>
            </a: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having access to means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18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566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3_PPT_hea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pic>
        <p:nvPicPr>
          <p:cNvPr id="7" name="Picture 6" descr="13_PPT_foo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3160"/>
            <a:ext cx="9144000" cy="624840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702527" y="1263495"/>
            <a:ext cx="8229600" cy="92132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Trauma’s Role in Suicide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457200" y="2085279"/>
            <a:ext cx="8229600" cy="401443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n-US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Trauma: A psychological </a:t>
            </a:r>
            <a:r>
              <a:rPr lang="en-US" sz="1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reaction to a harmful or life-threatening occurrence that is outside the range of normal experience and beyond </a:t>
            </a:r>
            <a:r>
              <a:rPr lang="en-US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our control</a:t>
            </a:r>
            <a:r>
              <a:rPr lang="en-US" sz="1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  </a:t>
            </a:r>
            <a:endParaRPr lang="en-US" sz="18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It’s impact </a:t>
            </a:r>
            <a:r>
              <a:rPr lang="en-US" sz="1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is pervasive, life changing, and enduring. </a:t>
            </a:r>
            <a:r>
              <a:rPr lang="en-US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It influences responses </a:t>
            </a:r>
            <a:r>
              <a:rPr lang="en-US" sz="1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to future stressors</a:t>
            </a:r>
            <a:r>
              <a:rPr lang="en-US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Effects </a:t>
            </a:r>
            <a:r>
              <a:rPr lang="en-US" sz="1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of trauma that may increase suicide risk </a:t>
            </a:r>
            <a:r>
              <a:rPr lang="en-US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include: Anxiety</a:t>
            </a:r>
            <a:r>
              <a:rPr lang="en-US" sz="1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depression, hopelessness, despair, anger, hostility, social isolation, impulsiveness, alcohol or substance abuse, </a:t>
            </a:r>
            <a:r>
              <a:rPr lang="en-US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self-destructive </a:t>
            </a:r>
            <a:r>
              <a:rPr lang="en-US" sz="1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behavior, humiliation, shame, guilt, lessened self-esteem, a loss of personal beliefs, and feeling ineffective, distrustful, or </a:t>
            </a:r>
            <a:r>
              <a:rPr lang="en-US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threatened.</a:t>
            </a:r>
            <a:endParaRPr lang="en-US" sz="18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Those affected by trauma feel less connected or that they are burdens to families and friends.  This generates hopelessness and depression, which may produce a desire to die.  Trauma weakens resistance to serious </a:t>
            </a:r>
            <a:r>
              <a:rPr lang="en-US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self-harm (1).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endParaRPr lang="en-US" sz="18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992289"/>
            <a:ext cx="3664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1400" dirty="0" smtClean="0">
                <a:solidFill>
                  <a:srgbClr val="7030A0"/>
                </a:solidFill>
              </a:rPr>
              <a:t>Source</a:t>
            </a:r>
            <a:r>
              <a:rPr lang="en-US" sz="1400" dirty="0">
                <a:solidFill>
                  <a:srgbClr val="7030A0"/>
                </a:solidFill>
              </a:rPr>
              <a:t>: http://mces.org/PDFs/suicidepolice.pdf</a:t>
            </a:r>
          </a:p>
        </p:txBody>
      </p:sp>
    </p:spTree>
    <p:extLst>
      <p:ext uri="{BB962C8B-B14F-4D97-AF65-F5344CB8AC3E}">
        <p14:creationId xmlns:p14="http://schemas.microsoft.com/office/powerpoint/2010/main" val="2900211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3_PPT_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pic>
        <p:nvPicPr>
          <p:cNvPr id="7" name="Picture 6" descr="13_PPT_foo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3160"/>
            <a:ext cx="9144000" cy="6248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92132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Conversation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011997"/>
            <a:ext cx="8229600" cy="4221163"/>
          </a:xfrm>
        </p:spPr>
        <p:txBody>
          <a:bodyPr>
            <a:normAutofit/>
          </a:bodyPr>
          <a:lstStyle/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9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Follow your </a:t>
            </a:r>
            <a:r>
              <a:rPr lang="en-US" sz="19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gut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9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Be direct</a:t>
            </a:r>
            <a:endParaRPr lang="en-US" sz="19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9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Help them create a safety plan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9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Avoid judgment and adding guilt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9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Avoid telling them they’re being selfish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9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Assess the severity </a:t>
            </a:r>
          </a:p>
          <a:p>
            <a:pPr lvl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9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Are you thinking of suicide? </a:t>
            </a:r>
          </a:p>
          <a:p>
            <a:pPr lvl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9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Have you thought about how you would take your life? </a:t>
            </a:r>
          </a:p>
          <a:p>
            <a:pPr lvl="1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9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Do you have access to those means? </a:t>
            </a:r>
          </a:p>
        </p:txBody>
      </p:sp>
    </p:spTree>
    <p:extLst>
      <p:ext uri="{BB962C8B-B14F-4D97-AF65-F5344CB8AC3E}">
        <p14:creationId xmlns:p14="http://schemas.microsoft.com/office/powerpoint/2010/main" val="632744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04524" y="1447800"/>
            <a:ext cx="807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baseline="0" dirty="0" smtClean="0">
                <a:solidFill>
                  <a:srgbClr val="BF311A"/>
                </a:solidFill>
                <a:latin typeface="Arial" pitchFamily="34" charset="0"/>
                <a:cs typeface="Arial" pitchFamily="34" charset="0"/>
              </a:rPr>
              <a:t>Coping Strategies</a:t>
            </a:r>
            <a:endParaRPr lang="en-US" sz="3600" b="1" baseline="0" dirty="0">
              <a:solidFill>
                <a:srgbClr val="BF311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09600" y="2285998"/>
            <a:ext cx="7972124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1800" b="1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Positive </a:t>
            </a:r>
            <a:r>
              <a:rPr lang="en-US" sz="1800" b="1" baseline="0" dirty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1800" b="1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oping strategies</a:t>
            </a:r>
          </a:p>
          <a:p>
            <a:pPr marL="742950" lvl="1" indent="-28575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16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Restore emotional balance</a:t>
            </a:r>
          </a:p>
          <a:p>
            <a:pPr marL="742950" lvl="1" indent="-28575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16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Help you feel better about yourself</a:t>
            </a:r>
          </a:p>
          <a:p>
            <a:pPr marL="742950" lvl="1" indent="-28575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16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Are respectful of you, others, and property</a:t>
            </a:r>
          </a:p>
          <a:p>
            <a:pPr marL="742950" lvl="1" indent="-28575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16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Help you solve the problem</a:t>
            </a:r>
          </a:p>
          <a:p>
            <a:pPr marL="285750" indent="-28575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1800" b="1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Negative coping strategies</a:t>
            </a:r>
          </a:p>
          <a:p>
            <a:pPr marL="742950" lvl="1" indent="-28575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16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May be harmful to yourself, others, or property</a:t>
            </a:r>
          </a:p>
          <a:p>
            <a:pPr marL="742950" lvl="1" indent="-28575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16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Do not solve the problem</a:t>
            </a:r>
          </a:p>
          <a:p>
            <a:pPr marL="742950" lvl="1" indent="-28575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16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May create additional problems</a:t>
            </a:r>
          </a:p>
          <a:p>
            <a:pPr algn="l">
              <a:spcBef>
                <a:spcPct val="50000"/>
              </a:spcBef>
            </a:pPr>
            <a:endParaRPr lang="en-US" sz="1800" baseline="0" dirty="0" smtClean="0">
              <a:solidFill>
                <a:srgbClr val="54301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Image result for positive versus negativ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25566"/>
            <a:ext cx="3253153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4291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33400" y="1362141"/>
            <a:ext cx="807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baseline="0" dirty="0" smtClean="0">
                <a:solidFill>
                  <a:srgbClr val="BF311A"/>
                </a:solidFill>
                <a:latin typeface="Arial" pitchFamily="34" charset="0"/>
                <a:cs typeface="Arial" pitchFamily="34" charset="0"/>
              </a:rPr>
              <a:t>Self-Care</a:t>
            </a:r>
            <a:endParaRPr lang="en-US" sz="3600" b="1" baseline="0" dirty="0">
              <a:solidFill>
                <a:srgbClr val="BF311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28600" y="2514600"/>
            <a:ext cx="3657600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Get some rest</a:t>
            </a:r>
          </a:p>
          <a:p>
            <a:pPr marL="285750" indent="-285750" algn="l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Eat healthy – nourish your body</a:t>
            </a:r>
          </a:p>
          <a:p>
            <a:pPr marL="285750" indent="-285750" algn="l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Exercise your brain – but also allow yourself the time to “turn off”</a:t>
            </a:r>
          </a:p>
          <a:p>
            <a:pPr marL="285750" indent="-285750" algn="l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Respect each other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248813"/>
            <a:ext cx="4727208" cy="31514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213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25439" y="1362141"/>
            <a:ext cx="807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baseline="0" dirty="0" smtClean="0">
                <a:solidFill>
                  <a:srgbClr val="BF311A"/>
                </a:solidFill>
                <a:latin typeface="Arial" pitchFamily="34" charset="0"/>
                <a:cs typeface="Arial" pitchFamily="34" charset="0"/>
              </a:rPr>
              <a:t>Self-Care</a:t>
            </a:r>
            <a:endParaRPr lang="en-US" sz="3600" b="1" baseline="0" dirty="0">
              <a:solidFill>
                <a:srgbClr val="BF311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724400" y="2256047"/>
            <a:ext cx="37338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Assess where you are &amp; be honest</a:t>
            </a:r>
          </a:p>
          <a:p>
            <a:pPr marL="285750" indent="-285750" algn="l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You don’t have to do it all</a:t>
            </a:r>
          </a:p>
          <a:p>
            <a:pPr marL="285750" indent="-285750" algn="l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Create an action plan – be specific</a:t>
            </a:r>
          </a:p>
          <a:p>
            <a:pPr marL="285750" indent="-285750" algn="l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Fresh air</a:t>
            </a:r>
          </a:p>
          <a:p>
            <a:pPr marL="285750" indent="-285750" algn="l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Journaling</a:t>
            </a:r>
          </a:p>
          <a:p>
            <a:pPr marL="285750" indent="-285750" algn="l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Communication</a:t>
            </a:r>
          </a:p>
          <a:p>
            <a:pPr marL="285750" indent="-285750" algn="l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Exercise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05000"/>
            <a:ext cx="3276600" cy="411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2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PPT_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pic>
        <p:nvPicPr>
          <p:cNvPr id="3" name="Picture 2" descr="13_PPT_foo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3160"/>
            <a:ext cx="9144000" cy="624840"/>
          </a:xfrm>
          <a:prstGeom prst="rect">
            <a:avLst/>
          </a:prstGeo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457200" y="2133601"/>
            <a:ext cx="8229600" cy="378012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57200" y="1143000"/>
            <a:ext cx="8229600" cy="921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a Safety Plan</a:t>
            </a:r>
            <a:endParaRPr lang="en-US" sz="1800" b="1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9" y="1871110"/>
            <a:ext cx="7187201" cy="437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5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PPT_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457200" y="2133601"/>
            <a:ext cx="8229600" cy="378012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57200" y="1304636"/>
            <a:ext cx="8229600" cy="921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a Safety Plan</a:t>
            </a:r>
            <a:endParaRPr lang="en-US" sz="1800" b="1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97" y="1371600"/>
            <a:ext cx="7287206" cy="550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7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47036" y="1352515"/>
            <a:ext cx="807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baseline="0" dirty="0" smtClean="0">
                <a:solidFill>
                  <a:srgbClr val="BF311A"/>
                </a:solidFill>
                <a:latin typeface="Arial" pitchFamily="34" charset="0"/>
                <a:cs typeface="Arial" pitchFamily="34" charset="0"/>
              </a:rPr>
              <a:t>Language</a:t>
            </a:r>
            <a:endParaRPr lang="en-US" sz="3600" b="1" baseline="0" dirty="0">
              <a:solidFill>
                <a:srgbClr val="BF311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17452" y="2133600"/>
            <a:ext cx="435703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Why does language matter?</a:t>
            </a:r>
          </a:p>
          <a:p>
            <a:pPr marL="285750" indent="-285750" algn="l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Mental Health/Mental Illness/Condition/Disorder</a:t>
            </a:r>
          </a:p>
          <a:p>
            <a:pPr marL="285750" indent="-285750" algn="l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People first language</a:t>
            </a:r>
          </a:p>
          <a:p>
            <a:pPr marL="285750" indent="-285750" algn="l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Slang words to describe mental illness</a:t>
            </a:r>
          </a:p>
          <a:p>
            <a:pPr marL="285750" indent="-285750" algn="l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Non-verbal communication</a:t>
            </a:r>
          </a:p>
          <a:p>
            <a:pPr marL="285750" indent="-285750" algn="l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Committed suicide or died by suicide?</a:t>
            </a:r>
          </a:p>
          <a:p>
            <a:pPr marL="285750" indent="-285750" algn="l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baseline="0" dirty="0" smtClean="0">
                <a:solidFill>
                  <a:srgbClr val="54301A"/>
                </a:solidFill>
                <a:latin typeface="Arial" pitchFamily="34" charset="0"/>
                <a:cs typeface="Arial" pitchFamily="34" charset="0"/>
              </a:rPr>
              <a:t>Trauma Informed – What happened to you?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" b="-1"/>
          <a:stretch/>
        </p:blipFill>
        <p:spPr>
          <a:xfrm>
            <a:off x="5715000" y="2286000"/>
            <a:ext cx="3181350" cy="3824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9439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3_PPT_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pic>
        <p:nvPicPr>
          <p:cNvPr id="7" name="Picture 6" descr="13_PPT_foo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3160"/>
            <a:ext cx="9144000" cy="6248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304636"/>
            <a:ext cx="8229600" cy="921328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Postvention</a:t>
            </a:r>
            <a:r>
              <a:rPr lang="en-US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LOSS Teams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69461"/>
            <a:ext cx="8229600" cy="341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44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68693" y="1213668"/>
            <a:ext cx="8077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baseline="0" dirty="0" smtClean="0">
                <a:solidFill>
                  <a:srgbClr val="BF311A"/>
                </a:solidFill>
                <a:latin typeface="Arial" pitchFamily="34" charset="0"/>
                <a:cs typeface="Arial" pitchFamily="34" charset="0"/>
              </a:rPr>
              <a:t>The Kim Foundation</a:t>
            </a:r>
            <a:endParaRPr lang="en-US" sz="3600" b="1" baseline="0" dirty="0">
              <a:solidFill>
                <a:srgbClr val="BF311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81000" y="2132380"/>
            <a:ext cx="4965032" cy="335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baseline="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Founded in honor of Larry </a:t>
            </a:r>
            <a:r>
              <a:rPr lang="en-US" sz="1800" baseline="0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Courtnage’s</a:t>
            </a:r>
            <a:r>
              <a:rPr lang="en-US" sz="1800" baseline="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 Daughter, Kim</a:t>
            </a:r>
          </a:p>
          <a:p>
            <a:pPr marL="285750" indent="-285750" algn="l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baseline="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We strive to:</a:t>
            </a:r>
          </a:p>
          <a:p>
            <a:pPr marL="800100" lvl="1" indent="-342900" algn="l">
              <a:spcBef>
                <a:spcPct val="50000"/>
              </a:spcBef>
              <a:buClr>
                <a:srgbClr val="C00000"/>
              </a:buClr>
              <a:buSzPct val="120000"/>
              <a:buFont typeface="+mj-lt"/>
              <a:buAutoNum type="arabicPeriod"/>
            </a:pPr>
            <a:r>
              <a:rPr lang="en-US" sz="1800" baseline="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Connect people to resources</a:t>
            </a:r>
          </a:p>
          <a:p>
            <a:pPr marL="800100" lvl="1" indent="-342900" algn="l">
              <a:spcBef>
                <a:spcPct val="50000"/>
              </a:spcBef>
              <a:buClr>
                <a:srgbClr val="C00000"/>
              </a:buClr>
              <a:buSzPct val="120000"/>
              <a:buFont typeface="+mj-lt"/>
              <a:buAutoNum type="arabicPeriod"/>
            </a:pPr>
            <a:r>
              <a:rPr lang="en-US" sz="1800" baseline="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Provide grants to local non-profits</a:t>
            </a:r>
          </a:p>
          <a:p>
            <a:pPr marL="800100" lvl="1" indent="-342900" algn="l">
              <a:spcBef>
                <a:spcPct val="50000"/>
              </a:spcBef>
              <a:buClr>
                <a:srgbClr val="C00000"/>
              </a:buClr>
              <a:buSzPct val="120000"/>
              <a:buFont typeface="+mj-lt"/>
              <a:buAutoNum type="arabicPeriod"/>
            </a:pPr>
            <a:r>
              <a:rPr lang="en-US" sz="1800" baseline="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Increase awareness about mental health and suicide prevention</a:t>
            </a:r>
          </a:p>
          <a:p>
            <a:pPr marL="800100" lvl="1" indent="-342900" algn="l">
              <a:spcBef>
                <a:spcPct val="50000"/>
              </a:spcBef>
              <a:buClr>
                <a:srgbClr val="C00000"/>
              </a:buClr>
              <a:buSzPct val="120000"/>
              <a:buFont typeface="+mj-lt"/>
              <a:buAutoNum type="arabicPeriod"/>
            </a:pPr>
            <a:r>
              <a:rPr lang="en-US" sz="1800" baseline="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Break down stigma often associated with seeking mental health care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0"/>
            <a:ext cx="380528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4493" y="4599801"/>
            <a:ext cx="31594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rgbClr val="C00000"/>
                </a:solidFill>
              </a:rPr>
              <a:t>Larry and Kathy </a:t>
            </a:r>
            <a:r>
              <a:rPr lang="en-US" sz="1800" b="1" i="1" dirty="0" err="1" smtClean="0">
                <a:solidFill>
                  <a:srgbClr val="C00000"/>
                </a:solidFill>
              </a:rPr>
              <a:t>Courtnage</a:t>
            </a:r>
            <a:r>
              <a:rPr lang="en-US" sz="1800" b="1" i="1" dirty="0" smtClean="0">
                <a:solidFill>
                  <a:srgbClr val="C00000"/>
                </a:solidFill>
              </a:rPr>
              <a:t> Family</a:t>
            </a:r>
            <a:endParaRPr lang="en-US" sz="11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4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3_PPT_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pic>
        <p:nvPicPr>
          <p:cNvPr id="7" name="Picture 6" descr="13_PPT_foo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3160"/>
            <a:ext cx="9144000" cy="6248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304636"/>
            <a:ext cx="8229600" cy="921328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Postvention</a:t>
            </a:r>
            <a:r>
              <a:rPr lang="en-US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LOSS Teams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2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Lincoln</a:t>
            </a:r>
            <a:endParaRPr lang="en-US" sz="20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2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Omaha</a:t>
            </a:r>
            <a:endParaRPr lang="en-US" sz="20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2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Norfolk</a:t>
            </a:r>
            <a:endParaRPr lang="en-US" sz="20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2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Kearney</a:t>
            </a:r>
            <a:endParaRPr lang="en-US" sz="20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2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Chadron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2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Four Corners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2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Blue River 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2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Southwest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2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Coming Soon: Panhandle, Grand Island, Columbus</a:t>
            </a:r>
            <a:endParaRPr lang="en-US" sz="20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295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8600"/>
            <a:ext cx="2451548" cy="1066800"/>
          </a:xfrm>
          <a:prstGeom prst="rect">
            <a:avLst/>
          </a:prstGeom>
        </p:spPr>
      </p:pic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917932545"/>
              </p:ext>
            </p:extLst>
          </p:nvPr>
        </p:nvGraphicFramePr>
        <p:xfrm>
          <a:off x="847724" y="1524000"/>
          <a:ext cx="7305675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1740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8600"/>
            <a:ext cx="2451548" cy="1066800"/>
          </a:xfrm>
          <a:prstGeom prst="rect">
            <a:avLst/>
          </a:prstGeom>
        </p:spPr>
      </p:pic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473033339"/>
              </p:ext>
            </p:extLst>
          </p:nvPr>
        </p:nvGraphicFramePr>
        <p:xfrm>
          <a:off x="762000" y="1676400"/>
          <a:ext cx="76200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7180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8600"/>
            <a:ext cx="2451548" cy="1066800"/>
          </a:xfrm>
          <a:prstGeom prst="rect">
            <a:avLst/>
          </a:prstGeom>
        </p:spPr>
      </p:pic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012127294"/>
              </p:ext>
            </p:extLst>
          </p:nvPr>
        </p:nvGraphicFramePr>
        <p:xfrm>
          <a:off x="838200" y="1676400"/>
          <a:ext cx="7543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4913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3_PPT_hea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pic>
        <p:nvPicPr>
          <p:cNvPr id="7" name="Picture 6" descr="13_PPT_foo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3160"/>
            <a:ext cx="9144000" cy="6248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304636"/>
            <a:ext cx="8229600" cy="92132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to Get Help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225964"/>
            <a:ext cx="8229600" cy="3900199"/>
          </a:xfrm>
        </p:spPr>
        <p:txBody>
          <a:bodyPr>
            <a:normAutofit/>
          </a:bodyPr>
          <a:lstStyle/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21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13minutes.org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21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Suicide </a:t>
            </a:r>
            <a:r>
              <a:rPr lang="en-US" sz="21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Lifeline 1.800.273.TALK (8255</a:t>
            </a:r>
            <a:r>
              <a:rPr lang="en-US" sz="21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21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Boys </a:t>
            </a:r>
            <a:r>
              <a:rPr lang="en-US" sz="21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Town National Hotline 1.800.448.3000/YourLifeYourVoice.org chat via text, email or online messaging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21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Nebraska Family Helpline 1.888.866.8660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21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Crisis Text Line – Text START to 741.741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21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The Trevor Project – 1.866.4.U.TREVOR (866.488.7386) www.trevorproject.org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844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3_PPT_hea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pic>
        <p:nvPicPr>
          <p:cNvPr id="7" name="Picture 6" descr="13_PPT_foo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3160"/>
            <a:ext cx="9144000" cy="6248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304636"/>
            <a:ext cx="8229600" cy="92132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 vs Fiction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225964"/>
            <a:ext cx="8229600" cy="3900199"/>
          </a:xfrm>
        </p:spPr>
        <p:txBody>
          <a:bodyPr>
            <a:normAutofit/>
          </a:bodyPr>
          <a:lstStyle/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90% of those who die by suicide had an underlying mental health </a:t>
            </a:r>
            <a:r>
              <a:rPr lang="en-US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condition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Suicide is the 5</a:t>
            </a:r>
            <a:r>
              <a:rPr lang="en-US" sz="2400" baseline="300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leading cause of death in people age </a:t>
            </a:r>
            <a:r>
              <a:rPr lang="en-US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15-34</a:t>
            </a:r>
            <a:endParaRPr lang="en-US" sz="2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There are more suicides in Nebraska than homicides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More females attempt suicide than males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24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More males die by suicide than females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64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3_PPT_hea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pic>
        <p:nvPicPr>
          <p:cNvPr id="7" name="Picture 6" descr="13_PPT_foo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3160"/>
            <a:ext cx="9144000" cy="6248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304636"/>
            <a:ext cx="8229600" cy="92132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225964"/>
            <a:ext cx="8229600" cy="3900199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50000"/>
              </a:spcBef>
              <a:buNone/>
            </a:pPr>
            <a:r>
              <a:rPr lang="en-US" sz="24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Janae </a:t>
            </a:r>
            <a:r>
              <a:rPr lang="en-US" sz="2400" dirty="0" err="1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Shillito</a:t>
            </a:r>
            <a:endParaRPr lang="en-US" sz="2400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spcBef>
                <a:spcPct val="50000"/>
              </a:spcBef>
              <a:buNone/>
            </a:pPr>
            <a:r>
              <a:rPr lang="en-US" sz="24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Community Relations Director</a:t>
            </a:r>
            <a:endParaRPr lang="en-US" sz="2400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spcBef>
                <a:spcPct val="50000"/>
              </a:spcBef>
              <a:buNone/>
            </a:pPr>
            <a:r>
              <a:rPr lang="en-US" sz="2400" dirty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The Kim Foundation</a:t>
            </a:r>
          </a:p>
          <a:p>
            <a:pPr marL="0" indent="0" algn="ctr">
              <a:spcBef>
                <a:spcPct val="50000"/>
              </a:spcBef>
              <a:buNone/>
            </a:pPr>
            <a:r>
              <a:rPr lang="en-US" sz="2400" dirty="0" smtClean="0">
                <a:solidFill>
                  <a:srgbClr val="660066"/>
                </a:solidFill>
                <a:latin typeface="Arial" pitchFamily="34" charset="0"/>
                <a:cs typeface="Arial" pitchFamily="34" charset="0"/>
                <a:hlinkClick r:id="rId5"/>
              </a:rPr>
              <a:t>jshillito@thekimfoundation.org</a:t>
            </a:r>
            <a:endParaRPr lang="en-US" sz="2400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spcBef>
                <a:spcPct val="50000"/>
              </a:spcBef>
              <a:buNone/>
            </a:pPr>
            <a:r>
              <a:rPr lang="en-US" sz="2400" smtClean="0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402.891.6964</a:t>
            </a:r>
            <a:endParaRPr lang="en-US" sz="2400" dirty="0">
              <a:solidFill>
                <a:srgbClr val="660066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335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3_PPT_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pic>
        <p:nvPicPr>
          <p:cNvPr id="7" name="Picture 6" descr="13_PPT_foo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3160"/>
            <a:ext cx="9144000" cy="6248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304636"/>
            <a:ext cx="8229600" cy="92132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Elephant in the Room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0" y="-15268426"/>
            <a:ext cx="4572000" cy="63709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Death </a:t>
            </a:r>
            <a:r>
              <a:rPr lang="en-US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or other trauma </a:t>
            </a:r>
            <a:r>
              <a:rPr lang="en-US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Persistent </a:t>
            </a:r>
            <a:r>
              <a:rPr lang="en-US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serious family conflict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Traumatic break-ups of </a:t>
            </a:r>
            <a:r>
              <a:rPr lang="en-US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romantic</a:t>
            </a:r>
            <a:endParaRPr lang="en-US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2667000"/>
            <a:ext cx="8458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Why don’t we talk about suicide &amp; mental health? </a:t>
            </a:r>
            <a:endParaRPr lang="en-US" sz="4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Are there experiences from your career that have shaped your beliefs on mental illness or suicide?</a:t>
            </a:r>
            <a:endParaRPr lang="en-US" sz="48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15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3_PPT_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pic>
        <p:nvPicPr>
          <p:cNvPr id="7" name="Picture 6" descr="13_PPT_foo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3160"/>
            <a:ext cx="9144000" cy="6248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304636"/>
            <a:ext cx="8229600" cy="92132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 Rates 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362200"/>
            <a:ext cx="84010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32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PPT_hea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pic>
        <p:nvPicPr>
          <p:cNvPr id="3" name="Picture 2" descr="13_PPT_foo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3160"/>
            <a:ext cx="9144000" cy="62484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1447800"/>
            <a:ext cx="8229600" cy="85436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Facts</a:t>
            </a:r>
            <a:endParaRPr lang="en-US" sz="5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57200" y="2493817"/>
            <a:ext cx="8229600" cy="341990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068679"/>
            <a:ext cx="3989397" cy="932882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784448"/>
            <a:ext cx="1799763" cy="1782204"/>
          </a:xfrm>
          <a:prstGeom prst="rect">
            <a:avLst/>
          </a:prstGeom>
        </p:spPr>
      </p:pic>
      <p:pic>
        <p:nvPicPr>
          <p:cNvPr id="8" name="Content Placeholder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754815"/>
            <a:ext cx="2537727" cy="172477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915" y="3432246"/>
            <a:ext cx="22193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57037"/>
            <a:ext cx="1776332" cy="16902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5" y="3142105"/>
            <a:ext cx="3954705" cy="21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9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PPT_head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pic>
        <p:nvPicPr>
          <p:cNvPr id="3" name="Picture 2" descr="13_PPT_foot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33160"/>
            <a:ext cx="9144000" cy="62484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1447800"/>
            <a:ext cx="8229600" cy="85436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13Minutes PSA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13_Minutes_30_FINAL_for presentation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458433"/>
            <a:ext cx="8077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2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3_PPT_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pic>
        <p:nvPicPr>
          <p:cNvPr id="7" name="Picture 6" descr="13_PPT_foo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3160"/>
            <a:ext cx="9144000" cy="6248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304579"/>
            <a:ext cx="8229600" cy="81972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 Risk Factors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007220"/>
            <a:ext cx="8229600" cy="4118943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n-US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Risk </a:t>
            </a:r>
            <a:r>
              <a:rPr lang="en-US" sz="1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factors </a:t>
            </a:r>
            <a:r>
              <a:rPr lang="en-US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are a </a:t>
            </a:r>
            <a:r>
              <a:rPr lang="en-US" sz="1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combination of individual, relationship, community, and societal factors </a:t>
            </a:r>
            <a:r>
              <a:rPr lang="en-US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that contribute </a:t>
            </a:r>
            <a:r>
              <a:rPr lang="en-US" sz="1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to the risk of </a:t>
            </a:r>
            <a:r>
              <a:rPr lang="en-US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suicide. They are not direct causes of suicide.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Physical </a:t>
            </a:r>
            <a:r>
              <a:rPr lang="en-US" sz="1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&amp; sexual </a:t>
            </a:r>
            <a:r>
              <a:rPr lang="en-US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abuse</a:t>
            </a:r>
            <a:endParaRPr lang="en-US" sz="18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Death or other trauma in the </a:t>
            </a:r>
            <a:r>
              <a:rPr lang="en-US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family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Mental health problems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Physical illness, disability, and pain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Social isolation </a:t>
            </a:r>
            <a:endParaRPr lang="en-US" sz="18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Persistent serious family conflict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Traumatic break-ups of romantic relationships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Trouble with the law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Failures, major </a:t>
            </a:r>
            <a:r>
              <a:rPr lang="en-US" sz="1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disappointments</a:t>
            </a: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Bullying, harassment, or victimization </a:t>
            </a:r>
            <a:endParaRPr lang="en-US" sz="18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spcBef>
                <a:spcPct val="50000"/>
              </a:spcBef>
              <a:buFont typeface="Courier New" pitchFamily="49" charset="0"/>
              <a:buChar char="o"/>
            </a:pPr>
            <a:r>
              <a:rPr lang="en-US" sz="18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Prior </a:t>
            </a:r>
            <a:r>
              <a:rPr lang="en-US" sz="1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suicide attempts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04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3_PPT_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pic>
        <p:nvPicPr>
          <p:cNvPr id="7" name="Picture 6" descr="13_PPT_foo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3160"/>
            <a:ext cx="9144000" cy="6248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304579"/>
            <a:ext cx="8229600" cy="81972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 Risk Factors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s://www.cdc.gov/vitalsigns/suicide/img/vs-0618-Suicide-infographic-1185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18" y="2057400"/>
            <a:ext cx="9166218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49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3_PPT_hea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</p:spPr>
      </p:pic>
      <p:pic>
        <p:nvPicPr>
          <p:cNvPr id="7" name="Picture 6" descr="13_PPT_foo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3160"/>
            <a:ext cx="9144000" cy="6248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8" y="1219200"/>
            <a:ext cx="8229600" cy="921328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Suicide Warning Signs</a:t>
            </a:r>
            <a:endParaRPr 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63" y="1981200"/>
            <a:ext cx="6658755" cy="419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2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Custom 1">
      <a:dk1>
        <a:srgbClr val="5F006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1">
      <a:dk1>
        <a:srgbClr val="5F006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Custom 1">
      <a:dk1>
        <a:srgbClr val="5F006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3758</TotalTime>
  <Words>998</Words>
  <Application>Microsoft Office PowerPoint</Application>
  <PresentationFormat>Letter Paper (8.5x11 in)</PresentationFormat>
  <Paragraphs>159</Paragraphs>
  <Slides>26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Blank</vt:lpstr>
      <vt:lpstr>Office Theme</vt:lpstr>
      <vt:lpstr>1_Office Theme</vt:lpstr>
      <vt:lpstr>2_Office Theme</vt:lpstr>
      <vt:lpstr>PowerPoint Presentation</vt:lpstr>
      <vt:lpstr>PowerPoint Presentation</vt:lpstr>
      <vt:lpstr>Elephant in the Room</vt:lpstr>
      <vt:lpstr>Suicide Rates </vt:lpstr>
      <vt:lpstr>PowerPoint Presentation</vt:lpstr>
      <vt:lpstr>PowerPoint Presentation</vt:lpstr>
      <vt:lpstr>Suicide Risk Factors</vt:lpstr>
      <vt:lpstr>Suicide Risk Factors</vt:lpstr>
      <vt:lpstr>Suicide Warning Signs</vt:lpstr>
      <vt:lpstr>PowerPoint Presentation</vt:lpstr>
      <vt:lpstr>Trauma’s Role in Suicide</vt:lpstr>
      <vt:lpstr>The Conversation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Postvention – LOSS Teams</vt:lpstr>
      <vt:lpstr>Postvention – LOSS Teams</vt:lpstr>
      <vt:lpstr>PowerPoint Presentation</vt:lpstr>
      <vt:lpstr>PowerPoint Presentation</vt:lpstr>
      <vt:lpstr>PowerPoint Presentation</vt:lpstr>
      <vt:lpstr>Where to Get Help</vt:lpstr>
      <vt:lpstr>Fact vs Fiction</vt:lpstr>
      <vt:lpstr>Questions</vt:lpstr>
    </vt:vector>
  </TitlesOfParts>
  <Company>C&amp;A Industries,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</dc:creator>
  <cp:lastModifiedBy>administrator</cp:lastModifiedBy>
  <cp:revision>197</cp:revision>
  <cp:lastPrinted>2018-08-10T14:59:56Z</cp:lastPrinted>
  <dcterms:created xsi:type="dcterms:W3CDTF">2016-02-01T20:01:19Z</dcterms:created>
  <dcterms:modified xsi:type="dcterms:W3CDTF">2019-05-14T15:52:14Z</dcterms:modified>
</cp:coreProperties>
</file>