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700" r:id="rId5"/>
  </p:sldMasterIdLst>
  <p:notesMasterIdLst>
    <p:notesMasterId r:id="rId28"/>
  </p:notesMasterIdLst>
  <p:handoutMasterIdLst>
    <p:handoutMasterId r:id="rId29"/>
  </p:handoutMasterIdLst>
  <p:sldIdLst>
    <p:sldId id="487" r:id="rId6"/>
    <p:sldId id="488" r:id="rId7"/>
    <p:sldId id="257" r:id="rId8"/>
    <p:sldId id="444" r:id="rId9"/>
    <p:sldId id="451" r:id="rId10"/>
    <p:sldId id="453" r:id="rId11"/>
    <p:sldId id="454" r:id="rId12"/>
    <p:sldId id="485" r:id="rId13"/>
    <p:sldId id="464" r:id="rId14"/>
    <p:sldId id="475" r:id="rId15"/>
    <p:sldId id="465" r:id="rId16"/>
    <p:sldId id="466" r:id="rId17"/>
    <p:sldId id="468" r:id="rId18"/>
    <p:sldId id="473" r:id="rId19"/>
    <p:sldId id="474" r:id="rId20"/>
    <p:sldId id="480" r:id="rId21"/>
    <p:sldId id="481" r:id="rId22"/>
    <p:sldId id="479" r:id="rId23"/>
    <p:sldId id="477" r:id="rId24"/>
    <p:sldId id="483" r:id="rId25"/>
    <p:sldId id="384" r:id="rId26"/>
    <p:sldId id="486" r:id="rId2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6AF"/>
    <a:srgbClr val="47958B"/>
    <a:srgbClr val="4792A1"/>
    <a:srgbClr val="4E7B54"/>
    <a:srgbClr val="295B67"/>
    <a:srgbClr val="00539E"/>
    <a:srgbClr val="004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17947-C71C-4200-87C7-A17EED8AF9E0}" v="1" dt="2022-02-10T20:02:08.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14"/>
    <p:restoredTop sz="72150" autoAdjust="0"/>
  </p:normalViewPr>
  <p:slideViewPr>
    <p:cSldViewPr>
      <p:cViewPr varScale="1">
        <p:scale>
          <a:sx n="55" d="100"/>
          <a:sy n="55" d="100"/>
        </p:scale>
        <p:origin x="1668" y="60"/>
      </p:cViewPr>
      <p:guideLst>
        <p:guide orient="horz" pos="2160"/>
        <p:guide pos="2880"/>
      </p:guideLst>
    </p:cSldViewPr>
  </p:slideViewPr>
  <p:notesTextViewPr>
    <p:cViewPr>
      <p:scale>
        <a:sx n="1" d="1"/>
        <a:sy n="1" d="1"/>
      </p:scale>
      <p:origin x="0" y="0"/>
    </p:cViewPr>
  </p:notesTextViewPr>
  <p:notesViewPr>
    <p:cSldViewPr showGuides="1">
      <p:cViewPr varScale="1">
        <p:scale>
          <a:sx n="104" d="100"/>
          <a:sy n="104" d="100"/>
        </p:scale>
        <p:origin x="3672" y="2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g"/><Relationship Id="rId4"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7F548-8054-4FDE-B831-F89C1108E5AC}" type="doc">
      <dgm:prSet loTypeId="urn:microsoft.com/office/officeart/2005/8/layout/pyramid3" loCatId="pyramid" qsTypeId="urn:microsoft.com/office/officeart/2005/8/quickstyle/simple1" qsCatId="simple" csTypeId="urn:microsoft.com/office/officeart/2005/8/colors/colorful1" csCatId="colorful" phldr="1"/>
      <dgm:spPr/>
      <dgm:t>
        <a:bodyPr/>
        <a:lstStyle/>
        <a:p>
          <a:endParaRPr lang="en-US"/>
        </a:p>
      </dgm:t>
    </dgm:pt>
    <dgm:pt modelId="{80BED677-E95F-4806-AB49-1A577B0F13DC}">
      <dgm:prSet phldrT="[Text]" custT="1"/>
      <dgm:spPr/>
      <dgm:t>
        <a:bodyPr/>
        <a:lstStyle/>
        <a:p>
          <a:r>
            <a:rPr lang="en-US" sz="1800" dirty="0">
              <a:solidFill>
                <a:schemeClr val="bg1"/>
              </a:solidFill>
            </a:rPr>
            <a:t>Active Primary Care Physicians</a:t>
          </a:r>
          <a:br>
            <a:rPr lang="en-US" sz="1800" dirty="0">
              <a:solidFill>
                <a:schemeClr val="bg1"/>
              </a:solidFill>
            </a:rPr>
          </a:br>
          <a:r>
            <a:rPr lang="en-US" sz="1800" b="1" dirty="0">
              <a:solidFill>
                <a:schemeClr val="bg1"/>
              </a:solidFill>
            </a:rPr>
            <a:t>1,590</a:t>
          </a:r>
          <a:endParaRPr lang="en-US" sz="1800" b="0" strike="noStrike" dirty="0">
            <a:solidFill>
              <a:schemeClr val="bg1"/>
            </a:solidFill>
          </a:endParaRPr>
        </a:p>
      </dgm:t>
    </dgm:pt>
    <dgm:pt modelId="{20FC8A28-CABD-4D01-9597-236FF54923B5}" type="parTrans" cxnId="{A8CF2180-789E-4278-830D-E21458E8337A}">
      <dgm:prSet/>
      <dgm:spPr/>
      <dgm:t>
        <a:bodyPr/>
        <a:lstStyle/>
        <a:p>
          <a:endParaRPr lang="en-US">
            <a:solidFill>
              <a:schemeClr val="bg1"/>
            </a:solidFill>
          </a:endParaRPr>
        </a:p>
      </dgm:t>
    </dgm:pt>
    <dgm:pt modelId="{FB708031-8667-4193-B7F0-E137EEF03C76}" type="sibTrans" cxnId="{A8CF2180-789E-4278-830D-E21458E8337A}">
      <dgm:prSet/>
      <dgm:spPr/>
      <dgm:t>
        <a:bodyPr/>
        <a:lstStyle/>
        <a:p>
          <a:endParaRPr lang="en-US">
            <a:solidFill>
              <a:schemeClr val="bg1"/>
            </a:solidFill>
          </a:endParaRPr>
        </a:p>
      </dgm:t>
    </dgm:pt>
    <dgm:pt modelId="{EAC68D5D-2DAC-48F6-8872-54E0E6405B78}">
      <dgm:prSet phldrT="[Text]" custT="1"/>
      <dgm:spPr>
        <a:solidFill>
          <a:srgbClr val="47958B"/>
        </a:solidFill>
      </dgm:spPr>
      <dgm:t>
        <a:bodyPr/>
        <a:lstStyle/>
        <a:p>
          <a:r>
            <a:rPr lang="en-US" sz="1800" dirty="0">
              <a:solidFill>
                <a:schemeClr val="bg1"/>
              </a:solidFill>
            </a:rPr>
            <a:t>Est. Physicians Under 60</a:t>
          </a:r>
        </a:p>
        <a:p>
          <a:r>
            <a:rPr lang="en-US" sz="1800" b="1" strike="noStrike" dirty="0">
              <a:solidFill>
                <a:schemeClr val="bg1"/>
              </a:solidFill>
            </a:rPr>
            <a:t>941</a:t>
          </a:r>
        </a:p>
      </dgm:t>
    </dgm:pt>
    <dgm:pt modelId="{843EEFE8-8AF3-4F59-A026-20AD13C6C269}" type="parTrans" cxnId="{293D18FB-3AB6-42DF-938D-D0471819F974}">
      <dgm:prSet/>
      <dgm:spPr/>
      <dgm:t>
        <a:bodyPr/>
        <a:lstStyle/>
        <a:p>
          <a:endParaRPr lang="en-US">
            <a:solidFill>
              <a:schemeClr val="bg1"/>
            </a:solidFill>
          </a:endParaRPr>
        </a:p>
      </dgm:t>
    </dgm:pt>
    <dgm:pt modelId="{FD73B571-102D-4FB2-B902-DF8A0A1F4FED}" type="sibTrans" cxnId="{293D18FB-3AB6-42DF-938D-D0471819F974}">
      <dgm:prSet/>
      <dgm:spPr/>
      <dgm:t>
        <a:bodyPr/>
        <a:lstStyle/>
        <a:p>
          <a:endParaRPr lang="en-US">
            <a:solidFill>
              <a:schemeClr val="bg1"/>
            </a:solidFill>
          </a:endParaRPr>
        </a:p>
      </dgm:t>
    </dgm:pt>
    <dgm:pt modelId="{87F10702-F98B-4553-B585-D818237A2200}">
      <dgm:prSet phldrT="[Text]" custT="1"/>
      <dgm:spPr>
        <a:solidFill>
          <a:srgbClr val="58B6AF"/>
        </a:solidFill>
      </dgm:spPr>
      <dgm:t>
        <a:bodyPr/>
        <a:lstStyle/>
        <a:p>
          <a:r>
            <a:rPr lang="en-US" sz="1800" dirty="0">
              <a:solidFill>
                <a:schemeClr val="bg1"/>
              </a:solidFill>
            </a:rPr>
            <a:t>Available Due to 7% Turnover</a:t>
          </a:r>
          <a:br>
            <a:rPr lang="en-US" sz="1800" dirty="0">
              <a:solidFill>
                <a:schemeClr val="bg1"/>
              </a:solidFill>
            </a:rPr>
          </a:br>
          <a:r>
            <a:rPr lang="en-US" sz="1800" dirty="0">
              <a:solidFill>
                <a:schemeClr val="bg1"/>
              </a:solidFill>
            </a:rPr>
            <a:t>66</a:t>
          </a:r>
          <a:endParaRPr lang="en-US" sz="1800" b="1" strike="noStrike" dirty="0">
            <a:solidFill>
              <a:schemeClr val="bg1"/>
            </a:solidFill>
          </a:endParaRPr>
        </a:p>
      </dgm:t>
    </dgm:pt>
    <dgm:pt modelId="{94581BF1-D75D-4222-88A9-A59495E1547E}" type="parTrans" cxnId="{877720C8-80C6-4261-99C3-C3C9FA50AEF1}">
      <dgm:prSet/>
      <dgm:spPr/>
      <dgm:t>
        <a:bodyPr/>
        <a:lstStyle/>
        <a:p>
          <a:endParaRPr lang="en-US">
            <a:solidFill>
              <a:schemeClr val="bg1"/>
            </a:solidFill>
          </a:endParaRPr>
        </a:p>
      </dgm:t>
    </dgm:pt>
    <dgm:pt modelId="{5161737C-1105-4F7B-A081-EE8E47BCE090}" type="sibTrans" cxnId="{877720C8-80C6-4261-99C3-C3C9FA50AEF1}">
      <dgm:prSet/>
      <dgm:spPr/>
      <dgm:t>
        <a:bodyPr/>
        <a:lstStyle/>
        <a:p>
          <a:endParaRPr lang="en-US">
            <a:solidFill>
              <a:schemeClr val="bg1"/>
            </a:solidFill>
          </a:endParaRPr>
        </a:p>
      </dgm:t>
    </dgm:pt>
    <dgm:pt modelId="{B7A1D6DC-DD7D-42D5-B9E0-21D63CB7823A}">
      <dgm:prSet phldrT="[Text]" custT="1"/>
      <dgm:spPr>
        <a:solidFill>
          <a:schemeClr val="accent3">
            <a:lumMod val="75000"/>
          </a:schemeClr>
        </a:solidFill>
      </dgm:spPr>
      <dgm:t>
        <a:bodyPr/>
        <a:lstStyle/>
        <a:p>
          <a:r>
            <a:rPr lang="en-US" sz="1800" dirty="0">
              <a:solidFill>
                <a:schemeClr val="bg1"/>
              </a:solidFill>
            </a:rPr>
            <a:t>Residents</a:t>
          </a:r>
          <a:br>
            <a:rPr lang="en-US" sz="1800" dirty="0">
              <a:solidFill>
                <a:schemeClr val="bg1"/>
              </a:solidFill>
            </a:rPr>
          </a:br>
          <a:r>
            <a:rPr lang="en-US" sz="1800" dirty="0">
              <a:solidFill>
                <a:schemeClr val="bg1"/>
              </a:solidFill>
            </a:rPr>
            <a:t>339</a:t>
          </a:r>
          <a:endParaRPr lang="en-US" sz="1800" b="1" strike="noStrike" dirty="0">
            <a:solidFill>
              <a:schemeClr val="bg1"/>
            </a:solidFill>
          </a:endParaRPr>
        </a:p>
      </dgm:t>
    </dgm:pt>
    <dgm:pt modelId="{B68B9312-3EF4-43B7-8505-42F369A00194}" type="parTrans" cxnId="{DDA07089-4FB5-4278-97B8-1B58B7616340}">
      <dgm:prSet/>
      <dgm:spPr/>
      <dgm:t>
        <a:bodyPr/>
        <a:lstStyle/>
        <a:p>
          <a:endParaRPr lang="en-US">
            <a:solidFill>
              <a:schemeClr val="bg1"/>
            </a:solidFill>
          </a:endParaRPr>
        </a:p>
      </dgm:t>
    </dgm:pt>
    <dgm:pt modelId="{CA0D44A0-7E76-4540-89A9-ED4F0FA651E2}" type="sibTrans" cxnId="{DDA07089-4FB5-4278-97B8-1B58B7616340}">
      <dgm:prSet/>
      <dgm:spPr/>
      <dgm:t>
        <a:bodyPr/>
        <a:lstStyle/>
        <a:p>
          <a:endParaRPr lang="en-US">
            <a:solidFill>
              <a:schemeClr val="bg1"/>
            </a:solidFill>
          </a:endParaRPr>
        </a:p>
      </dgm:t>
    </dgm:pt>
    <dgm:pt modelId="{3ACA00F4-391A-430C-92A2-DBBC8FFDB576}">
      <dgm:prSet phldrT="[Text]" custT="1"/>
      <dgm:spPr>
        <a:solidFill>
          <a:schemeClr val="accent6">
            <a:lumMod val="40000"/>
            <a:lumOff val="60000"/>
          </a:schemeClr>
        </a:solidFill>
      </dgm:spPr>
      <dgm:t>
        <a:bodyPr anchor="t"/>
        <a:lstStyle/>
        <a:p>
          <a:pPr>
            <a:lnSpc>
              <a:spcPct val="120000"/>
            </a:lnSpc>
          </a:pPr>
          <a:r>
            <a:rPr lang="en-US" sz="1800" b="1" strike="noStrike" dirty="0">
              <a:solidFill>
                <a:srgbClr val="FF0000"/>
              </a:solidFill>
            </a:rPr>
            <a:t>93</a:t>
          </a:r>
        </a:p>
      </dgm:t>
    </dgm:pt>
    <dgm:pt modelId="{1B719E8D-76FC-44F2-8713-C83C150F36AF}" type="parTrans" cxnId="{B9277E96-100A-4A75-871C-88EA31DF7D2B}">
      <dgm:prSet/>
      <dgm:spPr/>
      <dgm:t>
        <a:bodyPr/>
        <a:lstStyle/>
        <a:p>
          <a:endParaRPr lang="en-US">
            <a:solidFill>
              <a:schemeClr val="bg1"/>
            </a:solidFill>
          </a:endParaRPr>
        </a:p>
      </dgm:t>
    </dgm:pt>
    <dgm:pt modelId="{48DFC063-F120-4F2B-ABCA-BA404B9C9749}" type="sibTrans" cxnId="{B9277E96-100A-4A75-871C-88EA31DF7D2B}">
      <dgm:prSet/>
      <dgm:spPr/>
      <dgm:t>
        <a:bodyPr/>
        <a:lstStyle/>
        <a:p>
          <a:endParaRPr lang="en-US">
            <a:solidFill>
              <a:schemeClr val="bg1"/>
            </a:solidFill>
          </a:endParaRPr>
        </a:p>
      </dgm:t>
    </dgm:pt>
    <dgm:pt modelId="{277E95F1-949D-4AD5-B9EE-CA4E711E6F37}" type="pres">
      <dgm:prSet presAssocID="{6EB7F548-8054-4FDE-B831-F89C1108E5AC}" presName="Name0" presStyleCnt="0">
        <dgm:presLayoutVars>
          <dgm:dir/>
          <dgm:animLvl val="lvl"/>
          <dgm:resizeHandles val="exact"/>
        </dgm:presLayoutVars>
      </dgm:prSet>
      <dgm:spPr/>
    </dgm:pt>
    <dgm:pt modelId="{CFAB0793-281B-482A-AC6B-1D39298CB346}" type="pres">
      <dgm:prSet presAssocID="{80BED677-E95F-4806-AB49-1A577B0F13DC}" presName="Name8" presStyleCnt="0"/>
      <dgm:spPr/>
    </dgm:pt>
    <dgm:pt modelId="{05F74FA9-0E8D-4328-9467-E2148B283D8B}" type="pres">
      <dgm:prSet presAssocID="{80BED677-E95F-4806-AB49-1A577B0F13DC}" presName="level" presStyleLbl="node1" presStyleIdx="0" presStyleCnt="5">
        <dgm:presLayoutVars>
          <dgm:chMax val="1"/>
          <dgm:bulletEnabled val="1"/>
        </dgm:presLayoutVars>
      </dgm:prSet>
      <dgm:spPr/>
    </dgm:pt>
    <dgm:pt modelId="{B0AB401D-7C56-4818-AD06-B985EE4B8335}" type="pres">
      <dgm:prSet presAssocID="{80BED677-E95F-4806-AB49-1A577B0F13DC}" presName="levelTx" presStyleLbl="revTx" presStyleIdx="0" presStyleCnt="0">
        <dgm:presLayoutVars>
          <dgm:chMax val="1"/>
          <dgm:bulletEnabled val="1"/>
        </dgm:presLayoutVars>
      </dgm:prSet>
      <dgm:spPr/>
    </dgm:pt>
    <dgm:pt modelId="{C3EEA562-464D-40DA-A865-6D7C98CA24BB}" type="pres">
      <dgm:prSet presAssocID="{EAC68D5D-2DAC-48F6-8872-54E0E6405B78}" presName="Name8" presStyleCnt="0"/>
      <dgm:spPr/>
    </dgm:pt>
    <dgm:pt modelId="{16B6C27D-8EFD-4BC8-BA18-79E37DCF6B8F}" type="pres">
      <dgm:prSet presAssocID="{EAC68D5D-2DAC-48F6-8872-54E0E6405B78}" presName="level" presStyleLbl="node1" presStyleIdx="1" presStyleCnt="5">
        <dgm:presLayoutVars>
          <dgm:chMax val="1"/>
          <dgm:bulletEnabled val="1"/>
        </dgm:presLayoutVars>
      </dgm:prSet>
      <dgm:spPr/>
    </dgm:pt>
    <dgm:pt modelId="{23B53E71-00AC-4842-9C97-515483287BA9}" type="pres">
      <dgm:prSet presAssocID="{EAC68D5D-2DAC-48F6-8872-54E0E6405B78}" presName="levelTx" presStyleLbl="revTx" presStyleIdx="0" presStyleCnt="0">
        <dgm:presLayoutVars>
          <dgm:chMax val="1"/>
          <dgm:bulletEnabled val="1"/>
        </dgm:presLayoutVars>
      </dgm:prSet>
      <dgm:spPr/>
    </dgm:pt>
    <dgm:pt modelId="{E5827767-B66A-4FBF-B63B-97521E761DA3}" type="pres">
      <dgm:prSet presAssocID="{87F10702-F98B-4553-B585-D818237A2200}" presName="Name8" presStyleCnt="0"/>
      <dgm:spPr/>
    </dgm:pt>
    <dgm:pt modelId="{1B303FF9-9B35-4268-B473-57A49389FF20}" type="pres">
      <dgm:prSet presAssocID="{87F10702-F98B-4553-B585-D818237A2200}" presName="level" presStyleLbl="node1" presStyleIdx="2" presStyleCnt="5">
        <dgm:presLayoutVars>
          <dgm:chMax val="1"/>
          <dgm:bulletEnabled val="1"/>
        </dgm:presLayoutVars>
      </dgm:prSet>
      <dgm:spPr/>
    </dgm:pt>
    <dgm:pt modelId="{C6422714-127E-4548-B7FE-48D45EF8DD31}" type="pres">
      <dgm:prSet presAssocID="{87F10702-F98B-4553-B585-D818237A2200}" presName="levelTx" presStyleLbl="revTx" presStyleIdx="0" presStyleCnt="0">
        <dgm:presLayoutVars>
          <dgm:chMax val="1"/>
          <dgm:bulletEnabled val="1"/>
        </dgm:presLayoutVars>
      </dgm:prSet>
      <dgm:spPr/>
    </dgm:pt>
    <dgm:pt modelId="{1A9B2F5D-FFC4-435B-92EA-F242EE8D00FD}" type="pres">
      <dgm:prSet presAssocID="{B7A1D6DC-DD7D-42D5-B9E0-21D63CB7823A}" presName="Name8" presStyleCnt="0"/>
      <dgm:spPr/>
    </dgm:pt>
    <dgm:pt modelId="{60EE5D3C-A971-4B3A-A68E-BEF3B0FF025D}" type="pres">
      <dgm:prSet presAssocID="{B7A1D6DC-DD7D-42D5-B9E0-21D63CB7823A}" presName="level" presStyleLbl="node1" presStyleIdx="3" presStyleCnt="5" custScaleX="102733" custLinFactNeighborY="-2038">
        <dgm:presLayoutVars>
          <dgm:chMax val="1"/>
          <dgm:bulletEnabled val="1"/>
        </dgm:presLayoutVars>
      </dgm:prSet>
      <dgm:spPr/>
    </dgm:pt>
    <dgm:pt modelId="{B339DD1E-144D-442F-BCDF-0062ADA911A2}" type="pres">
      <dgm:prSet presAssocID="{B7A1D6DC-DD7D-42D5-B9E0-21D63CB7823A}" presName="levelTx" presStyleLbl="revTx" presStyleIdx="0" presStyleCnt="0">
        <dgm:presLayoutVars>
          <dgm:chMax val="1"/>
          <dgm:bulletEnabled val="1"/>
        </dgm:presLayoutVars>
      </dgm:prSet>
      <dgm:spPr/>
    </dgm:pt>
    <dgm:pt modelId="{25937C55-ACAC-4E29-9170-D136B52272DF}" type="pres">
      <dgm:prSet presAssocID="{3ACA00F4-391A-430C-92A2-DBBC8FFDB576}" presName="Name8" presStyleCnt="0"/>
      <dgm:spPr/>
    </dgm:pt>
    <dgm:pt modelId="{0A304803-E953-4E1A-91D7-C258CC594EAB}" type="pres">
      <dgm:prSet presAssocID="{3ACA00F4-391A-430C-92A2-DBBC8FFDB576}" presName="level" presStyleLbl="node1" presStyleIdx="4" presStyleCnt="5">
        <dgm:presLayoutVars>
          <dgm:chMax val="1"/>
          <dgm:bulletEnabled val="1"/>
        </dgm:presLayoutVars>
      </dgm:prSet>
      <dgm:spPr/>
    </dgm:pt>
    <dgm:pt modelId="{90154D21-CB1B-44E8-8E89-A78967CC575F}" type="pres">
      <dgm:prSet presAssocID="{3ACA00F4-391A-430C-92A2-DBBC8FFDB576}" presName="levelTx" presStyleLbl="revTx" presStyleIdx="0" presStyleCnt="0">
        <dgm:presLayoutVars>
          <dgm:chMax val="1"/>
          <dgm:bulletEnabled val="1"/>
        </dgm:presLayoutVars>
      </dgm:prSet>
      <dgm:spPr/>
    </dgm:pt>
  </dgm:ptLst>
  <dgm:cxnLst>
    <dgm:cxn modelId="{F7B3EC01-CBC2-D644-9650-100A6E617349}" type="presOf" srcId="{80BED677-E95F-4806-AB49-1A577B0F13DC}" destId="{05F74FA9-0E8D-4328-9467-E2148B283D8B}" srcOrd="0" destOrd="0" presId="urn:microsoft.com/office/officeart/2005/8/layout/pyramid3"/>
    <dgm:cxn modelId="{380F1702-ACC4-1142-8F6B-0F8456333197}" type="presOf" srcId="{80BED677-E95F-4806-AB49-1A577B0F13DC}" destId="{B0AB401D-7C56-4818-AD06-B985EE4B8335}" srcOrd="1" destOrd="0" presId="urn:microsoft.com/office/officeart/2005/8/layout/pyramid3"/>
    <dgm:cxn modelId="{62FC181B-7CC1-4545-A27E-7ADD42B65933}" type="presOf" srcId="{3ACA00F4-391A-430C-92A2-DBBC8FFDB576}" destId="{90154D21-CB1B-44E8-8E89-A78967CC575F}" srcOrd="1" destOrd="0" presId="urn:microsoft.com/office/officeart/2005/8/layout/pyramid3"/>
    <dgm:cxn modelId="{8826C21B-E619-E141-BD90-97701E29E4F3}" type="presOf" srcId="{3ACA00F4-391A-430C-92A2-DBBC8FFDB576}" destId="{0A304803-E953-4E1A-91D7-C258CC594EAB}" srcOrd="0" destOrd="0" presId="urn:microsoft.com/office/officeart/2005/8/layout/pyramid3"/>
    <dgm:cxn modelId="{0B145C52-71B8-4746-96D2-A3324B2F8658}" type="presOf" srcId="{6EB7F548-8054-4FDE-B831-F89C1108E5AC}" destId="{277E95F1-949D-4AD5-B9EE-CA4E711E6F37}" srcOrd="0" destOrd="0" presId="urn:microsoft.com/office/officeart/2005/8/layout/pyramid3"/>
    <dgm:cxn modelId="{41FE1B7A-C9BF-8A4F-8BF4-B5B559C47F7F}" type="presOf" srcId="{B7A1D6DC-DD7D-42D5-B9E0-21D63CB7823A}" destId="{60EE5D3C-A971-4B3A-A68E-BEF3B0FF025D}" srcOrd="0" destOrd="0" presId="urn:microsoft.com/office/officeart/2005/8/layout/pyramid3"/>
    <dgm:cxn modelId="{A8CF2180-789E-4278-830D-E21458E8337A}" srcId="{6EB7F548-8054-4FDE-B831-F89C1108E5AC}" destId="{80BED677-E95F-4806-AB49-1A577B0F13DC}" srcOrd="0" destOrd="0" parTransId="{20FC8A28-CABD-4D01-9597-236FF54923B5}" sibTransId="{FB708031-8667-4193-B7F0-E137EEF03C76}"/>
    <dgm:cxn modelId="{DDA07089-4FB5-4278-97B8-1B58B7616340}" srcId="{6EB7F548-8054-4FDE-B831-F89C1108E5AC}" destId="{B7A1D6DC-DD7D-42D5-B9E0-21D63CB7823A}" srcOrd="3" destOrd="0" parTransId="{B68B9312-3EF4-43B7-8505-42F369A00194}" sibTransId="{CA0D44A0-7E76-4540-89A9-ED4F0FA651E2}"/>
    <dgm:cxn modelId="{B9277E96-100A-4A75-871C-88EA31DF7D2B}" srcId="{6EB7F548-8054-4FDE-B831-F89C1108E5AC}" destId="{3ACA00F4-391A-430C-92A2-DBBC8FFDB576}" srcOrd="4" destOrd="0" parTransId="{1B719E8D-76FC-44F2-8713-C83C150F36AF}" sibTransId="{48DFC063-F120-4F2B-ABCA-BA404B9C9749}"/>
    <dgm:cxn modelId="{877720C8-80C6-4261-99C3-C3C9FA50AEF1}" srcId="{6EB7F548-8054-4FDE-B831-F89C1108E5AC}" destId="{87F10702-F98B-4553-B585-D818237A2200}" srcOrd="2" destOrd="0" parTransId="{94581BF1-D75D-4222-88A9-A59495E1547E}" sibTransId="{5161737C-1105-4F7B-A081-EE8E47BCE090}"/>
    <dgm:cxn modelId="{9096DFCE-AE6A-EE4B-B677-0CEC44FC8EC9}" type="presOf" srcId="{87F10702-F98B-4553-B585-D818237A2200}" destId="{C6422714-127E-4548-B7FE-48D45EF8DD31}" srcOrd="1" destOrd="0" presId="urn:microsoft.com/office/officeart/2005/8/layout/pyramid3"/>
    <dgm:cxn modelId="{6BDCEADC-5664-BB40-9F7C-6E2D4656F0D7}" type="presOf" srcId="{EAC68D5D-2DAC-48F6-8872-54E0E6405B78}" destId="{23B53E71-00AC-4842-9C97-515483287BA9}" srcOrd="1" destOrd="0" presId="urn:microsoft.com/office/officeart/2005/8/layout/pyramid3"/>
    <dgm:cxn modelId="{FB4A02EA-A7E4-4741-B93E-6E040033C083}" type="presOf" srcId="{EAC68D5D-2DAC-48F6-8872-54E0E6405B78}" destId="{16B6C27D-8EFD-4BC8-BA18-79E37DCF6B8F}" srcOrd="0" destOrd="0" presId="urn:microsoft.com/office/officeart/2005/8/layout/pyramid3"/>
    <dgm:cxn modelId="{0046DFF8-158A-064B-8E5C-A32CAF49C6B1}" type="presOf" srcId="{87F10702-F98B-4553-B585-D818237A2200}" destId="{1B303FF9-9B35-4268-B473-57A49389FF20}" srcOrd="0" destOrd="0" presId="urn:microsoft.com/office/officeart/2005/8/layout/pyramid3"/>
    <dgm:cxn modelId="{293D18FB-3AB6-42DF-938D-D0471819F974}" srcId="{6EB7F548-8054-4FDE-B831-F89C1108E5AC}" destId="{EAC68D5D-2DAC-48F6-8872-54E0E6405B78}" srcOrd="1" destOrd="0" parTransId="{843EEFE8-8AF3-4F59-A026-20AD13C6C269}" sibTransId="{FD73B571-102D-4FB2-B902-DF8A0A1F4FED}"/>
    <dgm:cxn modelId="{7BC3B7FF-FE2A-9342-BE09-F12A5DF92A44}" type="presOf" srcId="{B7A1D6DC-DD7D-42D5-B9E0-21D63CB7823A}" destId="{B339DD1E-144D-442F-BCDF-0062ADA911A2}" srcOrd="1" destOrd="0" presId="urn:microsoft.com/office/officeart/2005/8/layout/pyramid3"/>
    <dgm:cxn modelId="{58E2D28B-8D92-294F-82DF-4993D73FCDE4}" type="presParOf" srcId="{277E95F1-949D-4AD5-B9EE-CA4E711E6F37}" destId="{CFAB0793-281B-482A-AC6B-1D39298CB346}" srcOrd="0" destOrd="0" presId="urn:microsoft.com/office/officeart/2005/8/layout/pyramid3"/>
    <dgm:cxn modelId="{BBC69A57-B55D-5344-9A9D-9297CFB9DD47}" type="presParOf" srcId="{CFAB0793-281B-482A-AC6B-1D39298CB346}" destId="{05F74FA9-0E8D-4328-9467-E2148B283D8B}" srcOrd="0" destOrd="0" presId="urn:microsoft.com/office/officeart/2005/8/layout/pyramid3"/>
    <dgm:cxn modelId="{C0CBE240-3492-FC41-8962-E620A9E57805}" type="presParOf" srcId="{CFAB0793-281B-482A-AC6B-1D39298CB346}" destId="{B0AB401D-7C56-4818-AD06-B985EE4B8335}" srcOrd="1" destOrd="0" presId="urn:microsoft.com/office/officeart/2005/8/layout/pyramid3"/>
    <dgm:cxn modelId="{173DCBB2-0B92-8D4B-92CF-B7288AB1761B}" type="presParOf" srcId="{277E95F1-949D-4AD5-B9EE-CA4E711E6F37}" destId="{C3EEA562-464D-40DA-A865-6D7C98CA24BB}" srcOrd="1" destOrd="0" presId="urn:microsoft.com/office/officeart/2005/8/layout/pyramid3"/>
    <dgm:cxn modelId="{3332E94A-7BE1-3040-B372-A93D27B0C1F3}" type="presParOf" srcId="{C3EEA562-464D-40DA-A865-6D7C98CA24BB}" destId="{16B6C27D-8EFD-4BC8-BA18-79E37DCF6B8F}" srcOrd="0" destOrd="0" presId="urn:microsoft.com/office/officeart/2005/8/layout/pyramid3"/>
    <dgm:cxn modelId="{89E3E468-B3FE-974F-BEA9-0625151D9B96}" type="presParOf" srcId="{C3EEA562-464D-40DA-A865-6D7C98CA24BB}" destId="{23B53E71-00AC-4842-9C97-515483287BA9}" srcOrd="1" destOrd="0" presId="urn:microsoft.com/office/officeart/2005/8/layout/pyramid3"/>
    <dgm:cxn modelId="{09FE927D-7942-CD4E-B7E0-DCD83150A569}" type="presParOf" srcId="{277E95F1-949D-4AD5-B9EE-CA4E711E6F37}" destId="{E5827767-B66A-4FBF-B63B-97521E761DA3}" srcOrd="2" destOrd="0" presId="urn:microsoft.com/office/officeart/2005/8/layout/pyramid3"/>
    <dgm:cxn modelId="{BBBDF7BE-05E7-7641-81E9-4192C8825CE8}" type="presParOf" srcId="{E5827767-B66A-4FBF-B63B-97521E761DA3}" destId="{1B303FF9-9B35-4268-B473-57A49389FF20}" srcOrd="0" destOrd="0" presId="urn:microsoft.com/office/officeart/2005/8/layout/pyramid3"/>
    <dgm:cxn modelId="{4AF77244-9C60-374C-AB03-0403FF4E0399}" type="presParOf" srcId="{E5827767-B66A-4FBF-B63B-97521E761DA3}" destId="{C6422714-127E-4548-B7FE-48D45EF8DD31}" srcOrd="1" destOrd="0" presId="urn:microsoft.com/office/officeart/2005/8/layout/pyramid3"/>
    <dgm:cxn modelId="{310D9FE2-A3D2-F241-B642-3AA201FD1DD7}" type="presParOf" srcId="{277E95F1-949D-4AD5-B9EE-CA4E711E6F37}" destId="{1A9B2F5D-FFC4-435B-92EA-F242EE8D00FD}" srcOrd="3" destOrd="0" presId="urn:microsoft.com/office/officeart/2005/8/layout/pyramid3"/>
    <dgm:cxn modelId="{C1614BA0-885E-7347-9EDE-C4EFB1245982}" type="presParOf" srcId="{1A9B2F5D-FFC4-435B-92EA-F242EE8D00FD}" destId="{60EE5D3C-A971-4B3A-A68E-BEF3B0FF025D}" srcOrd="0" destOrd="0" presId="urn:microsoft.com/office/officeart/2005/8/layout/pyramid3"/>
    <dgm:cxn modelId="{3FD09192-4361-CC4C-B061-BFDB210A266C}" type="presParOf" srcId="{1A9B2F5D-FFC4-435B-92EA-F242EE8D00FD}" destId="{B339DD1E-144D-442F-BCDF-0062ADA911A2}" srcOrd="1" destOrd="0" presId="urn:microsoft.com/office/officeart/2005/8/layout/pyramid3"/>
    <dgm:cxn modelId="{5A42D505-D9A8-A742-9F79-E8F1E46D5964}" type="presParOf" srcId="{277E95F1-949D-4AD5-B9EE-CA4E711E6F37}" destId="{25937C55-ACAC-4E29-9170-D136B52272DF}" srcOrd="4" destOrd="0" presId="urn:microsoft.com/office/officeart/2005/8/layout/pyramid3"/>
    <dgm:cxn modelId="{7E2EE322-DCE6-7B43-AA02-512AFF9671B7}" type="presParOf" srcId="{25937C55-ACAC-4E29-9170-D136B52272DF}" destId="{0A304803-E953-4E1A-91D7-C258CC594EAB}" srcOrd="0" destOrd="0" presId="urn:microsoft.com/office/officeart/2005/8/layout/pyramid3"/>
    <dgm:cxn modelId="{28C74F6D-45A1-C647-9C6C-D3804D7C741B}" type="presParOf" srcId="{25937C55-ACAC-4E29-9170-D136B52272DF}" destId="{90154D21-CB1B-44E8-8E89-A78967CC575F}"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3CD2D-2CD1-4202-804E-7D138024F868}"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2546193C-5439-49FD-8F0E-E67BB581C4DD}">
      <dgm:prSet phldrT="[Text]"/>
      <dgm:spPr/>
      <dgm:t>
        <a:bodyPr/>
        <a:lstStyle/>
        <a:p>
          <a:r>
            <a:rPr lang="en-US" b="1" dirty="0">
              <a:solidFill>
                <a:schemeClr val="accent3"/>
              </a:solidFill>
            </a:rPr>
            <a:t>EMAIL</a:t>
          </a:r>
        </a:p>
      </dgm:t>
    </dgm:pt>
    <dgm:pt modelId="{F1400A39-97DB-414D-BFB2-0D36773BA9A4}" type="parTrans" cxnId="{27F53460-10AA-4B74-9407-536D813BF454}">
      <dgm:prSet/>
      <dgm:spPr/>
      <dgm:t>
        <a:bodyPr/>
        <a:lstStyle/>
        <a:p>
          <a:endParaRPr lang="en-US"/>
        </a:p>
      </dgm:t>
    </dgm:pt>
    <dgm:pt modelId="{14DA7CB7-EFE5-4073-A2A3-4B90338E6326}" type="sibTrans" cxnId="{27F53460-10AA-4B74-9407-536D813BF454}">
      <dgm:prSet/>
      <dgm:spPr/>
      <dgm:t>
        <a:bodyPr/>
        <a:lstStyle/>
        <a:p>
          <a:endParaRPr lang="en-US"/>
        </a:p>
      </dgm:t>
    </dgm:pt>
    <dgm:pt modelId="{24CDFC0C-0E39-42A7-8E37-D25C1BCEC1F6}">
      <dgm:prSet phldrT="[Text]" custT="1"/>
      <dgm:spPr/>
      <dgm:t>
        <a:bodyPr/>
        <a:lstStyle/>
        <a:p>
          <a:pPr>
            <a:lnSpc>
              <a:spcPct val="100000"/>
            </a:lnSpc>
            <a:spcAft>
              <a:spcPts val="600"/>
            </a:spcAft>
          </a:pPr>
          <a:r>
            <a:rPr lang="en-US" sz="1500" b="1" dirty="0"/>
            <a:t>Targeted and Specific</a:t>
          </a:r>
        </a:p>
      </dgm:t>
    </dgm:pt>
    <dgm:pt modelId="{6FEFCE3A-AB1D-428A-B2E3-1A2A353EF80D}" type="parTrans" cxnId="{B45D9710-2B52-41F0-A77A-A6629330B692}">
      <dgm:prSet/>
      <dgm:spPr/>
      <dgm:t>
        <a:bodyPr/>
        <a:lstStyle/>
        <a:p>
          <a:endParaRPr lang="en-US"/>
        </a:p>
      </dgm:t>
    </dgm:pt>
    <dgm:pt modelId="{C336E462-32BA-476A-B1A1-B6CF2FC120CB}" type="sibTrans" cxnId="{B45D9710-2B52-41F0-A77A-A6629330B692}">
      <dgm:prSet/>
      <dgm:spPr/>
      <dgm:t>
        <a:bodyPr/>
        <a:lstStyle/>
        <a:p>
          <a:endParaRPr lang="en-US"/>
        </a:p>
      </dgm:t>
    </dgm:pt>
    <dgm:pt modelId="{0C41A717-944F-4402-81DD-DD87F5C656EC}">
      <dgm:prSet phldrT="[Text]" custT="1"/>
      <dgm:spPr/>
      <dgm:t>
        <a:bodyPr/>
        <a:lstStyle/>
        <a:p>
          <a:pPr>
            <a:lnSpc>
              <a:spcPct val="100000"/>
            </a:lnSpc>
            <a:spcAft>
              <a:spcPts val="600"/>
            </a:spcAft>
          </a:pPr>
          <a:r>
            <a:rPr lang="en-US" sz="1500" b="1" dirty="0"/>
            <a:t>Test and Optimize</a:t>
          </a:r>
        </a:p>
      </dgm:t>
    </dgm:pt>
    <dgm:pt modelId="{0E96EEC2-5519-48BC-95EE-98B881051EF5}" type="parTrans" cxnId="{1FF67B0D-B08C-4697-9815-5BCA29BAB77B}">
      <dgm:prSet/>
      <dgm:spPr/>
      <dgm:t>
        <a:bodyPr/>
        <a:lstStyle/>
        <a:p>
          <a:endParaRPr lang="en-US"/>
        </a:p>
      </dgm:t>
    </dgm:pt>
    <dgm:pt modelId="{A8D7429D-801D-474B-8B2D-B2CF91D9D43A}" type="sibTrans" cxnId="{1FF67B0D-B08C-4697-9815-5BCA29BAB77B}">
      <dgm:prSet/>
      <dgm:spPr/>
      <dgm:t>
        <a:bodyPr/>
        <a:lstStyle/>
        <a:p>
          <a:endParaRPr lang="en-US"/>
        </a:p>
      </dgm:t>
    </dgm:pt>
    <dgm:pt modelId="{774DD581-ACE6-4544-A53E-8F853F45840A}">
      <dgm:prSet phldrT="[Text]"/>
      <dgm:spPr/>
      <dgm:t>
        <a:bodyPr/>
        <a:lstStyle/>
        <a:p>
          <a:r>
            <a:rPr lang="en-US" b="1" dirty="0"/>
            <a:t>SOCIAL MEDIA</a:t>
          </a:r>
        </a:p>
      </dgm:t>
    </dgm:pt>
    <dgm:pt modelId="{44242A93-8282-4ACD-BAE0-738992867977}" type="parTrans" cxnId="{8BCACBE7-A798-48AB-BC1C-8BAD22592E7B}">
      <dgm:prSet/>
      <dgm:spPr/>
      <dgm:t>
        <a:bodyPr/>
        <a:lstStyle/>
        <a:p>
          <a:endParaRPr lang="en-US"/>
        </a:p>
      </dgm:t>
    </dgm:pt>
    <dgm:pt modelId="{B8D59A0A-903E-4D27-B207-4268C2745125}" type="sibTrans" cxnId="{8BCACBE7-A798-48AB-BC1C-8BAD22592E7B}">
      <dgm:prSet/>
      <dgm:spPr/>
      <dgm:t>
        <a:bodyPr/>
        <a:lstStyle/>
        <a:p>
          <a:endParaRPr lang="en-US"/>
        </a:p>
      </dgm:t>
    </dgm:pt>
    <dgm:pt modelId="{83A277A4-CB4C-41AD-8BDF-F11E3BA4DFF0}">
      <dgm:prSet phldrT="[Text]" custT="1"/>
      <dgm:spPr>
        <a:solidFill>
          <a:schemeClr val="tx2"/>
        </a:solidFill>
      </dgm:spPr>
      <dgm:t>
        <a:bodyPr/>
        <a:lstStyle/>
        <a:p>
          <a:pPr>
            <a:spcAft>
              <a:spcPts val="600"/>
            </a:spcAft>
            <a:buFont typeface="Arial" panose="020B0604020202020204" pitchFamily="34" charset="0"/>
            <a:buChar char="•"/>
          </a:pPr>
          <a:r>
            <a:rPr lang="en-US" sz="1500" b="1" dirty="0">
              <a:solidFill>
                <a:schemeClr val="bg1"/>
              </a:solidFill>
              <a:latin typeface="+mj-lt"/>
              <a:ea typeface="Avenir Book" charset="0"/>
              <a:cs typeface="Avenir Book" charset="0"/>
            </a:rPr>
            <a:t>Follow Industry Leaders</a:t>
          </a:r>
          <a:endParaRPr lang="en-US" sz="1500" dirty="0">
            <a:solidFill>
              <a:schemeClr val="bg1"/>
            </a:solidFill>
            <a:latin typeface="+mj-lt"/>
          </a:endParaRPr>
        </a:p>
      </dgm:t>
    </dgm:pt>
    <dgm:pt modelId="{E9C78BFF-C5D1-4ECB-9BB0-F6296D9E3809}" type="parTrans" cxnId="{5BFEC9B9-99E7-424D-80AF-10F030505D1D}">
      <dgm:prSet/>
      <dgm:spPr/>
      <dgm:t>
        <a:bodyPr/>
        <a:lstStyle/>
        <a:p>
          <a:endParaRPr lang="en-US"/>
        </a:p>
      </dgm:t>
    </dgm:pt>
    <dgm:pt modelId="{43504360-CF1F-441B-B09A-0E7F4A6825EB}" type="sibTrans" cxnId="{5BFEC9B9-99E7-424D-80AF-10F030505D1D}">
      <dgm:prSet/>
      <dgm:spPr/>
      <dgm:t>
        <a:bodyPr/>
        <a:lstStyle/>
        <a:p>
          <a:endParaRPr lang="en-US"/>
        </a:p>
      </dgm:t>
    </dgm:pt>
    <dgm:pt modelId="{090FEA11-47D9-4F73-8AD5-54E9419F955D}">
      <dgm:prSet phldrT="[Text]"/>
      <dgm:spPr/>
      <dgm:t>
        <a:bodyPr/>
        <a:lstStyle/>
        <a:p>
          <a:r>
            <a:rPr lang="en-US" b="1" dirty="0">
              <a:solidFill>
                <a:schemeClr val="accent4">
                  <a:lumMod val="75000"/>
                </a:schemeClr>
              </a:solidFill>
            </a:rPr>
            <a:t>DOXIMITY</a:t>
          </a:r>
        </a:p>
      </dgm:t>
    </dgm:pt>
    <dgm:pt modelId="{0E7D85AA-2779-4835-ACA2-0569B5810499}" type="parTrans" cxnId="{B2DE28FA-54CE-4673-92BD-0DA16BBCCFF9}">
      <dgm:prSet/>
      <dgm:spPr/>
      <dgm:t>
        <a:bodyPr/>
        <a:lstStyle/>
        <a:p>
          <a:endParaRPr lang="en-US"/>
        </a:p>
      </dgm:t>
    </dgm:pt>
    <dgm:pt modelId="{20C791ED-3729-4A5D-90E8-D4CAFE27C4E9}" type="sibTrans" cxnId="{B2DE28FA-54CE-4673-92BD-0DA16BBCCFF9}">
      <dgm:prSet/>
      <dgm:spPr/>
      <dgm:t>
        <a:bodyPr/>
        <a:lstStyle/>
        <a:p>
          <a:endParaRPr lang="en-US"/>
        </a:p>
      </dgm:t>
    </dgm:pt>
    <dgm:pt modelId="{33232AC9-C4FA-44F9-B896-85CA02AEC4C5}">
      <dgm:prSet phldrT="[Text]" custT="1"/>
      <dgm:spPr>
        <a:solidFill>
          <a:schemeClr val="accent4">
            <a:lumMod val="75000"/>
          </a:schemeClr>
        </a:solidFill>
      </dgm:spPr>
      <dgm:t>
        <a:bodyPr/>
        <a:lstStyle/>
        <a:p>
          <a:pPr>
            <a:spcAft>
              <a:spcPts val="600"/>
            </a:spcAft>
            <a:buFont typeface="Arial" panose="020B0604020202020204" pitchFamily="34" charset="0"/>
            <a:buChar char="•"/>
          </a:pPr>
          <a:r>
            <a:rPr lang="en-US" sz="1500" b="1" dirty="0">
              <a:solidFill>
                <a:schemeClr val="bg1"/>
              </a:solidFill>
              <a:latin typeface="+mj-lt"/>
              <a:ea typeface="Avenir Book" charset="0"/>
              <a:cs typeface="Avenir Book" charset="0"/>
            </a:rPr>
            <a:t>Talent Finder Tool</a:t>
          </a:r>
          <a:endParaRPr lang="en-US" sz="1500" b="1" dirty="0">
            <a:solidFill>
              <a:schemeClr val="bg1"/>
            </a:solidFill>
            <a:latin typeface="+mj-lt"/>
          </a:endParaRPr>
        </a:p>
      </dgm:t>
    </dgm:pt>
    <dgm:pt modelId="{274BB35A-8521-447D-84B2-013BCB99E27A}" type="parTrans" cxnId="{D4E37319-EF54-44F8-A1D0-280D47A7CCA0}">
      <dgm:prSet/>
      <dgm:spPr/>
      <dgm:t>
        <a:bodyPr/>
        <a:lstStyle/>
        <a:p>
          <a:endParaRPr lang="en-US"/>
        </a:p>
      </dgm:t>
    </dgm:pt>
    <dgm:pt modelId="{43309378-BF46-4299-A3BD-80207BE281B0}" type="sibTrans" cxnId="{D4E37319-EF54-44F8-A1D0-280D47A7CCA0}">
      <dgm:prSet/>
      <dgm:spPr/>
      <dgm:t>
        <a:bodyPr/>
        <a:lstStyle/>
        <a:p>
          <a:endParaRPr lang="en-US"/>
        </a:p>
      </dgm:t>
    </dgm:pt>
    <dgm:pt modelId="{076219C4-29E1-4997-BEBE-E42244D8210A}">
      <dgm:prSet phldrT="[Text]" custT="1"/>
      <dgm:spPr/>
      <dgm:t>
        <a:bodyPr/>
        <a:lstStyle/>
        <a:p>
          <a:pPr>
            <a:lnSpc>
              <a:spcPct val="100000"/>
            </a:lnSpc>
            <a:spcAft>
              <a:spcPts val="600"/>
            </a:spcAft>
          </a:pPr>
          <a:r>
            <a:rPr lang="en-US" sz="1500" b="1" dirty="0"/>
            <a:t>Engaged Database</a:t>
          </a:r>
        </a:p>
      </dgm:t>
    </dgm:pt>
    <dgm:pt modelId="{AD22868D-8AE3-4475-9D5A-8B1AFB57AA99}" type="parTrans" cxnId="{47EEE999-ED17-4462-996D-FB41CA239CDF}">
      <dgm:prSet/>
      <dgm:spPr/>
      <dgm:t>
        <a:bodyPr/>
        <a:lstStyle/>
        <a:p>
          <a:endParaRPr lang="en-US"/>
        </a:p>
      </dgm:t>
    </dgm:pt>
    <dgm:pt modelId="{C37C27CB-3544-4FEF-845D-ABF8D8F37566}" type="sibTrans" cxnId="{47EEE999-ED17-4462-996D-FB41CA239CDF}">
      <dgm:prSet/>
      <dgm:spPr/>
      <dgm:t>
        <a:bodyPr/>
        <a:lstStyle/>
        <a:p>
          <a:endParaRPr lang="en-US"/>
        </a:p>
      </dgm:t>
    </dgm:pt>
    <dgm:pt modelId="{2FAE2BED-3C53-4537-9516-7C5101E93936}">
      <dgm:prSet phldrT="[Text]"/>
      <dgm:spPr/>
      <dgm:t>
        <a:bodyPr/>
        <a:lstStyle/>
        <a:p>
          <a:r>
            <a:rPr lang="en-US" b="1" dirty="0">
              <a:solidFill>
                <a:schemeClr val="accent1"/>
              </a:solidFill>
            </a:rPr>
            <a:t>JOB BOARDS</a:t>
          </a:r>
        </a:p>
      </dgm:t>
    </dgm:pt>
    <dgm:pt modelId="{E43EA827-07C4-4CA2-8915-3630D2BEA38C}" type="parTrans" cxnId="{8B0045AD-367F-4315-8967-E672BFFA37BE}">
      <dgm:prSet/>
      <dgm:spPr/>
      <dgm:t>
        <a:bodyPr/>
        <a:lstStyle/>
        <a:p>
          <a:endParaRPr lang="en-US"/>
        </a:p>
      </dgm:t>
    </dgm:pt>
    <dgm:pt modelId="{E33C3FC7-13CA-4ACC-9847-FDC11C40EC12}" type="sibTrans" cxnId="{8B0045AD-367F-4315-8967-E672BFFA37BE}">
      <dgm:prSet/>
      <dgm:spPr/>
      <dgm:t>
        <a:bodyPr/>
        <a:lstStyle/>
        <a:p>
          <a:endParaRPr lang="en-US"/>
        </a:p>
      </dgm:t>
    </dgm:pt>
    <dgm:pt modelId="{7D08AB77-A963-4875-AB21-64DC91E89D97}">
      <dgm:prSet phldrT="[Text]" custT="1"/>
      <dgm:spPr>
        <a:solidFill>
          <a:schemeClr val="accent1"/>
        </a:solidFill>
      </dgm:spPr>
      <dgm:t>
        <a:bodyPr/>
        <a:lstStyle/>
        <a:p>
          <a:pPr>
            <a:spcAft>
              <a:spcPts val="600"/>
            </a:spcAft>
            <a:buFont typeface="Arial" panose="020B0604020202020204" pitchFamily="34" charset="0"/>
            <a:buChar char="•"/>
          </a:pPr>
          <a:r>
            <a:rPr lang="en-US" sz="1500" b="1" dirty="0">
              <a:solidFill>
                <a:schemeClr val="bg1"/>
              </a:solidFill>
              <a:latin typeface="+mj-lt"/>
              <a:ea typeface="Avenir Book" charset="0"/>
              <a:cs typeface="Avenir Book" charset="0"/>
            </a:rPr>
            <a:t>Resume Search</a:t>
          </a:r>
          <a:endParaRPr lang="en-US" sz="1500" b="1" dirty="0">
            <a:solidFill>
              <a:schemeClr val="bg1"/>
            </a:solidFill>
            <a:latin typeface="+mj-lt"/>
          </a:endParaRPr>
        </a:p>
      </dgm:t>
    </dgm:pt>
    <dgm:pt modelId="{14AFE889-7074-488F-9648-652FD8D53C0A}" type="parTrans" cxnId="{111B7CC6-6661-4563-AEE0-4537974E5C51}">
      <dgm:prSet/>
      <dgm:spPr/>
      <dgm:t>
        <a:bodyPr/>
        <a:lstStyle/>
        <a:p>
          <a:endParaRPr lang="en-US"/>
        </a:p>
      </dgm:t>
    </dgm:pt>
    <dgm:pt modelId="{78B5592E-32E6-4F2C-9B66-CE935C6254E6}" type="sibTrans" cxnId="{111B7CC6-6661-4563-AEE0-4537974E5C51}">
      <dgm:prSet/>
      <dgm:spPr/>
      <dgm:t>
        <a:bodyPr/>
        <a:lstStyle/>
        <a:p>
          <a:endParaRPr lang="en-US"/>
        </a:p>
      </dgm:t>
    </dgm:pt>
    <dgm:pt modelId="{C86EAE89-25DA-4C92-B07A-A4BA08E098BD}">
      <dgm:prSet custT="1"/>
      <dgm:spPr>
        <a:solidFill>
          <a:schemeClr val="accent1"/>
        </a:solidFill>
      </dgm:spPr>
      <dgm:t>
        <a:bodyPr/>
        <a:lstStyle/>
        <a:p>
          <a:pPr>
            <a:spcAft>
              <a:spcPts val="600"/>
            </a:spcAft>
          </a:pPr>
          <a:r>
            <a:rPr lang="en-US" sz="1500" b="1" dirty="0">
              <a:solidFill>
                <a:schemeClr val="bg1"/>
              </a:solidFill>
              <a:latin typeface="+mj-lt"/>
              <a:ea typeface="Avenir Book" charset="0"/>
              <a:cs typeface="Avenir Book" charset="0"/>
            </a:rPr>
            <a:t>Job Posting</a:t>
          </a:r>
        </a:p>
      </dgm:t>
    </dgm:pt>
    <dgm:pt modelId="{ADC1C564-2ADC-4820-B09A-A977D6D008E2}" type="parTrans" cxnId="{E9EB3ACE-573E-4CB9-90B7-9C9C5BE07223}">
      <dgm:prSet/>
      <dgm:spPr/>
      <dgm:t>
        <a:bodyPr/>
        <a:lstStyle/>
        <a:p>
          <a:endParaRPr lang="en-US"/>
        </a:p>
      </dgm:t>
    </dgm:pt>
    <dgm:pt modelId="{DE4AEC31-619D-4835-AA1E-15A1D42FF598}" type="sibTrans" cxnId="{E9EB3ACE-573E-4CB9-90B7-9C9C5BE07223}">
      <dgm:prSet/>
      <dgm:spPr/>
      <dgm:t>
        <a:bodyPr/>
        <a:lstStyle/>
        <a:p>
          <a:endParaRPr lang="en-US"/>
        </a:p>
      </dgm:t>
    </dgm:pt>
    <dgm:pt modelId="{FF9F8ADB-2569-4FF2-95C7-E067F479706C}">
      <dgm:prSet custT="1"/>
      <dgm:spPr>
        <a:solidFill>
          <a:schemeClr val="tx2"/>
        </a:solidFill>
      </dgm:spPr>
      <dgm:t>
        <a:bodyPr/>
        <a:lstStyle/>
        <a:p>
          <a:pPr>
            <a:spcAft>
              <a:spcPts val="600"/>
            </a:spcAft>
          </a:pPr>
          <a:r>
            <a:rPr lang="en-US" sz="1500" b="1" dirty="0">
              <a:solidFill>
                <a:schemeClr val="bg1"/>
              </a:solidFill>
              <a:latin typeface="+mj-lt"/>
              <a:ea typeface="Avenir Book" charset="0"/>
              <a:cs typeface="Avenir Book" charset="0"/>
            </a:rPr>
            <a:t>Join Discussion Groups</a:t>
          </a:r>
        </a:p>
      </dgm:t>
    </dgm:pt>
    <dgm:pt modelId="{AF6EF1E0-C604-4DB5-8671-CB05A31671F9}" type="parTrans" cxnId="{AF74CDDA-3FB5-4E38-BB42-CFE99E3C036D}">
      <dgm:prSet/>
      <dgm:spPr/>
      <dgm:t>
        <a:bodyPr/>
        <a:lstStyle/>
        <a:p>
          <a:endParaRPr lang="en-US"/>
        </a:p>
      </dgm:t>
    </dgm:pt>
    <dgm:pt modelId="{747D4454-7F3A-4D37-A53E-8B8953E5CEED}" type="sibTrans" cxnId="{AF74CDDA-3FB5-4E38-BB42-CFE99E3C036D}">
      <dgm:prSet/>
      <dgm:spPr/>
      <dgm:t>
        <a:bodyPr/>
        <a:lstStyle/>
        <a:p>
          <a:endParaRPr lang="en-US"/>
        </a:p>
      </dgm:t>
    </dgm:pt>
    <dgm:pt modelId="{318CFD96-0581-46F6-9E89-3DD729D68EA5}">
      <dgm:prSet custT="1"/>
      <dgm:spPr>
        <a:solidFill>
          <a:schemeClr val="tx2"/>
        </a:solidFill>
      </dgm:spPr>
      <dgm:t>
        <a:bodyPr/>
        <a:lstStyle/>
        <a:p>
          <a:pPr>
            <a:spcAft>
              <a:spcPts val="600"/>
            </a:spcAft>
          </a:pPr>
          <a:r>
            <a:rPr lang="en-US" sz="1500" b="1" dirty="0">
              <a:solidFill>
                <a:schemeClr val="bg1"/>
              </a:solidFill>
              <a:latin typeface="+mj-lt"/>
              <a:ea typeface="Avenir Book" charset="0"/>
              <a:cs typeface="Avenir Book" charset="0"/>
            </a:rPr>
            <a:t>Use Targeting Tools</a:t>
          </a:r>
        </a:p>
      </dgm:t>
    </dgm:pt>
    <dgm:pt modelId="{CE33E831-1459-4283-9DD7-0FB9928D2A50}" type="parTrans" cxnId="{97762518-F82E-4DA1-A8AA-4D9C064D1CA5}">
      <dgm:prSet/>
      <dgm:spPr/>
      <dgm:t>
        <a:bodyPr/>
        <a:lstStyle/>
        <a:p>
          <a:endParaRPr lang="en-US"/>
        </a:p>
      </dgm:t>
    </dgm:pt>
    <dgm:pt modelId="{AE37F138-DB65-49BE-8982-60998C0B59B1}" type="sibTrans" cxnId="{97762518-F82E-4DA1-A8AA-4D9C064D1CA5}">
      <dgm:prSet/>
      <dgm:spPr/>
      <dgm:t>
        <a:bodyPr/>
        <a:lstStyle/>
        <a:p>
          <a:endParaRPr lang="en-US"/>
        </a:p>
      </dgm:t>
    </dgm:pt>
    <dgm:pt modelId="{F957F2B8-5DDA-4F32-B269-5566E6E79BC9}">
      <dgm:prSet custT="1"/>
      <dgm:spPr>
        <a:solidFill>
          <a:schemeClr val="accent4">
            <a:lumMod val="75000"/>
          </a:schemeClr>
        </a:solidFill>
      </dgm:spPr>
      <dgm:t>
        <a:bodyPr/>
        <a:lstStyle/>
        <a:p>
          <a:pPr>
            <a:spcAft>
              <a:spcPts val="600"/>
            </a:spcAft>
          </a:pPr>
          <a:r>
            <a:rPr lang="en-US" sz="1500" b="1" dirty="0">
              <a:solidFill>
                <a:schemeClr val="bg1"/>
              </a:solidFill>
              <a:latin typeface="+mj-lt"/>
              <a:ea typeface="Avenir Book" charset="0"/>
              <a:cs typeface="Avenir Book" charset="0"/>
            </a:rPr>
            <a:t>Ultra Targeted DocMails</a:t>
          </a:r>
        </a:p>
      </dgm:t>
    </dgm:pt>
    <dgm:pt modelId="{DA90BBB2-088D-48E8-8678-8FF5F30E2F48}" type="parTrans" cxnId="{E515A801-42BA-435A-9C18-E90C7ED0FC85}">
      <dgm:prSet/>
      <dgm:spPr/>
      <dgm:t>
        <a:bodyPr/>
        <a:lstStyle/>
        <a:p>
          <a:endParaRPr lang="en-US"/>
        </a:p>
      </dgm:t>
    </dgm:pt>
    <dgm:pt modelId="{1BBD37B0-552C-4672-8BD2-067F86D1619B}" type="sibTrans" cxnId="{E515A801-42BA-435A-9C18-E90C7ED0FC85}">
      <dgm:prSet/>
      <dgm:spPr/>
      <dgm:t>
        <a:bodyPr/>
        <a:lstStyle/>
        <a:p>
          <a:endParaRPr lang="en-US"/>
        </a:p>
      </dgm:t>
    </dgm:pt>
    <dgm:pt modelId="{55256C41-13BF-41B2-B23A-C1D04985E0C5}" type="pres">
      <dgm:prSet presAssocID="{A153CD2D-2CD1-4202-804E-7D138024F868}" presName="linearFlow" presStyleCnt="0">
        <dgm:presLayoutVars>
          <dgm:dir/>
          <dgm:animLvl val="lvl"/>
          <dgm:resizeHandles/>
        </dgm:presLayoutVars>
      </dgm:prSet>
      <dgm:spPr/>
    </dgm:pt>
    <dgm:pt modelId="{54E9404E-3669-4F65-900A-FF2019EC8663}" type="pres">
      <dgm:prSet presAssocID="{2FAE2BED-3C53-4537-9516-7C5101E93936}" presName="compositeNode" presStyleCnt="0">
        <dgm:presLayoutVars>
          <dgm:bulletEnabled val="1"/>
        </dgm:presLayoutVars>
      </dgm:prSet>
      <dgm:spPr/>
    </dgm:pt>
    <dgm:pt modelId="{795E53D6-5835-405E-8CD4-A400DCFEA188}" type="pres">
      <dgm:prSet presAssocID="{2FAE2BED-3C53-4537-9516-7C5101E93936}" presName="image" presStyleLbl="fgImgPlace1" presStyleIdx="0" presStyleCnt="4"/>
      <dgm:spPr>
        <a:blipFill>
          <a:blip xmlns:r="http://schemas.openxmlformats.org/officeDocument/2006/relationships" r:embed="rId1">
            <a:duotone>
              <a:schemeClr val="accent2">
                <a:shade val="45000"/>
                <a:satMod val="135000"/>
              </a:schemeClr>
              <a:prstClr val="white"/>
            </a:duotone>
          </a:blip>
          <a:srcRect/>
          <a:stretch>
            <a:fillRect l="-7000" r="-7000"/>
          </a:stretch>
        </a:blipFill>
      </dgm:spPr>
    </dgm:pt>
    <dgm:pt modelId="{28722C28-C46E-46A8-9988-681F59B684F9}" type="pres">
      <dgm:prSet presAssocID="{2FAE2BED-3C53-4537-9516-7C5101E93936}" presName="childNode" presStyleLbl="node1" presStyleIdx="0" presStyleCnt="4">
        <dgm:presLayoutVars>
          <dgm:bulletEnabled val="1"/>
        </dgm:presLayoutVars>
      </dgm:prSet>
      <dgm:spPr/>
    </dgm:pt>
    <dgm:pt modelId="{3C89EBF1-C0FD-456C-ADA4-714F502B4D5D}" type="pres">
      <dgm:prSet presAssocID="{2FAE2BED-3C53-4537-9516-7C5101E93936}" presName="parentNode" presStyleLbl="revTx" presStyleIdx="0" presStyleCnt="4">
        <dgm:presLayoutVars>
          <dgm:chMax val="0"/>
          <dgm:bulletEnabled val="1"/>
        </dgm:presLayoutVars>
      </dgm:prSet>
      <dgm:spPr/>
    </dgm:pt>
    <dgm:pt modelId="{D120B00B-28EF-4FDC-98CD-5740841CCF04}" type="pres">
      <dgm:prSet presAssocID="{E33C3FC7-13CA-4ACC-9847-FDC11C40EC12}" presName="sibTrans" presStyleCnt="0"/>
      <dgm:spPr/>
    </dgm:pt>
    <dgm:pt modelId="{CF92B29B-6744-44F7-B8AB-1F44BACB8225}" type="pres">
      <dgm:prSet presAssocID="{2546193C-5439-49FD-8F0E-E67BB581C4DD}" presName="compositeNode" presStyleCnt="0">
        <dgm:presLayoutVars>
          <dgm:bulletEnabled val="1"/>
        </dgm:presLayoutVars>
      </dgm:prSet>
      <dgm:spPr/>
    </dgm:pt>
    <dgm:pt modelId="{839F7F30-C8E1-498D-AF95-2C306C88C743}" type="pres">
      <dgm:prSet presAssocID="{2546193C-5439-49FD-8F0E-E67BB581C4DD}" presName="image" presStyleLbl="fgImgPlace1" presStyleIdx="1" presStyleCnt="4"/>
      <dgm:spPr>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DD05A8F5-1D34-48C3-8D97-A94ABDBA454C}" type="pres">
      <dgm:prSet presAssocID="{2546193C-5439-49FD-8F0E-E67BB581C4DD}" presName="childNode" presStyleLbl="node1" presStyleIdx="1" presStyleCnt="4">
        <dgm:presLayoutVars>
          <dgm:bulletEnabled val="1"/>
        </dgm:presLayoutVars>
      </dgm:prSet>
      <dgm:spPr/>
    </dgm:pt>
    <dgm:pt modelId="{032F4B7A-3840-4FBC-92C9-F162F89565AB}" type="pres">
      <dgm:prSet presAssocID="{2546193C-5439-49FD-8F0E-E67BB581C4DD}" presName="parentNode" presStyleLbl="revTx" presStyleIdx="1" presStyleCnt="4">
        <dgm:presLayoutVars>
          <dgm:chMax val="0"/>
          <dgm:bulletEnabled val="1"/>
        </dgm:presLayoutVars>
      </dgm:prSet>
      <dgm:spPr/>
    </dgm:pt>
    <dgm:pt modelId="{6A02F6F4-5748-4B50-A12F-ED16B98A12FC}" type="pres">
      <dgm:prSet presAssocID="{14DA7CB7-EFE5-4073-A2A3-4B90338E6326}" presName="sibTrans" presStyleCnt="0"/>
      <dgm:spPr/>
    </dgm:pt>
    <dgm:pt modelId="{2D48A61E-8048-4D4F-84F6-AA1EC2A2BAF6}" type="pres">
      <dgm:prSet presAssocID="{774DD581-ACE6-4544-A53E-8F853F45840A}" presName="compositeNode" presStyleCnt="0">
        <dgm:presLayoutVars>
          <dgm:bulletEnabled val="1"/>
        </dgm:presLayoutVars>
      </dgm:prSet>
      <dgm:spPr/>
    </dgm:pt>
    <dgm:pt modelId="{CF4665C0-4DF0-4A27-8300-9681DA044BBE}" type="pres">
      <dgm:prSet presAssocID="{774DD581-ACE6-4544-A53E-8F853F45840A}" presName="imag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A659182A-237C-4675-8CFC-870A1DF93672}" type="pres">
      <dgm:prSet presAssocID="{774DD581-ACE6-4544-A53E-8F853F45840A}" presName="childNode" presStyleLbl="node1" presStyleIdx="2" presStyleCnt="4">
        <dgm:presLayoutVars>
          <dgm:bulletEnabled val="1"/>
        </dgm:presLayoutVars>
      </dgm:prSet>
      <dgm:spPr/>
    </dgm:pt>
    <dgm:pt modelId="{270735D0-49DE-418D-B571-176E3A64A190}" type="pres">
      <dgm:prSet presAssocID="{774DD581-ACE6-4544-A53E-8F853F45840A}" presName="parentNode" presStyleLbl="revTx" presStyleIdx="2" presStyleCnt="4">
        <dgm:presLayoutVars>
          <dgm:chMax val="0"/>
          <dgm:bulletEnabled val="1"/>
        </dgm:presLayoutVars>
      </dgm:prSet>
      <dgm:spPr/>
    </dgm:pt>
    <dgm:pt modelId="{5D09AB4A-2F59-4455-8B30-20B60266110E}" type="pres">
      <dgm:prSet presAssocID="{B8D59A0A-903E-4D27-B207-4268C2745125}" presName="sibTrans" presStyleCnt="0"/>
      <dgm:spPr/>
    </dgm:pt>
    <dgm:pt modelId="{38B4EBD5-D2C2-4D66-99A8-9AB5C883D818}" type="pres">
      <dgm:prSet presAssocID="{090FEA11-47D9-4F73-8AD5-54E9419F955D}" presName="compositeNode" presStyleCnt="0">
        <dgm:presLayoutVars>
          <dgm:bulletEnabled val="1"/>
        </dgm:presLayoutVars>
      </dgm:prSet>
      <dgm:spPr/>
    </dgm:pt>
    <dgm:pt modelId="{2F762C76-8886-44BD-898F-E6309575FFBA}" type="pres">
      <dgm:prSet presAssocID="{090FEA11-47D9-4F73-8AD5-54E9419F955D}"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1E01E450-9429-4C64-BB06-C58E0AD2D32A}" type="pres">
      <dgm:prSet presAssocID="{090FEA11-47D9-4F73-8AD5-54E9419F955D}" presName="childNode" presStyleLbl="node1" presStyleIdx="3" presStyleCnt="4">
        <dgm:presLayoutVars>
          <dgm:bulletEnabled val="1"/>
        </dgm:presLayoutVars>
      </dgm:prSet>
      <dgm:spPr/>
    </dgm:pt>
    <dgm:pt modelId="{EE46EE49-08BE-45AC-ADBE-2C32E5CCCA83}" type="pres">
      <dgm:prSet presAssocID="{090FEA11-47D9-4F73-8AD5-54E9419F955D}" presName="parentNode" presStyleLbl="revTx" presStyleIdx="3" presStyleCnt="4">
        <dgm:presLayoutVars>
          <dgm:chMax val="0"/>
          <dgm:bulletEnabled val="1"/>
        </dgm:presLayoutVars>
      </dgm:prSet>
      <dgm:spPr/>
    </dgm:pt>
  </dgm:ptLst>
  <dgm:cxnLst>
    <dgm:cxn modelId="{E515A801-42BA-435A-9C18-E90C7ED0FC85}" srcId="{090FEA11-47D9-4F73-8AD5-54E9419F955D}" destId="{F957F2B8-5DDA-4F32-B269-5566E6E79BC9}" srcOrd="1" destOrd="0" parTransId="{DA90BBB2-088D-48E8-8678-8FF5F30E2F48}" sibTransId="{1BBD37B0-552C-4672-8BD2-067F86D1619B}"/>
    <dgm:cxn modelId="{2C993103-4B2C-4474-8092-5A55AEDF068C}" type="presOf" srcId="{774DD581-ACE6-4544-A53E-8F853F45840A}" destId="{270735D0-49DE-418D-B571-176E3A64A190}" srcOrd="0" destOrd="0" presId="urn:microsoft.com/office/officeart/2005/8/layout/hList2"/>
    <dgm:cxn modelId="{1FF67B0D-B08C-4697-9815-5BCA29BAB77B}" srcId="{2546193C-5439-49FD-8F0E-E67BB581C4DD}" destId="{0C41A717-944F-4402-81DD-DD87F5C656EC}" srcOrd="2" destOrd="0" parTransId="{0E96EEC2-5519-48BC-95EE-98B881051EF5}" sibTransId="{A8D7429D-801D-474B-8B2D-B2CF91D9D43A}"/>
    <dgm:cxn modelId="{B45D9710-2B52-41F0-A77A-A6629330B692}" srcId="{2546193C-5439-49FD-8F0E-E67BB581C4DD}" destId="{24CDFC0C-0E39-42A7-8E37-D25C1BCEC1F6}" srcOrd="0" destOrd="0" parTransId="{6FEFCE3A-AB1D-428A-B2E3-1A2A353EF80D}" sibTransId="{C336E462-32BA-476A-B1A1-B6CF2FC120CB}"/>
    <dgm:cxn modelId="{97762518-F82E-4DA1-A8AA-4D9C064D1CA5}" srcId="{774DD581-ACE6-4544-A53E-8F853F45840A}" destId="{318CFD96-0581-46F6-9E89-3DD729D68EA5}" srcOrd="2" destOrd="0" parTransId="{CE33E831-1459-4283-9DD7-0FB9928D2A50}" sibTransId="{AE37F138-DB65-49BE-8982-60998C0B59B1}"/>
    <dgm:cxn modelId="{D4E37319-EF54-44F8-A1D0-280D47A7CCA0}" srcId="{090FEA11-47D9-4F73-8AD5-54E9419F955D}" destId="{33232AC9-C4FA-44F9-B896-85CA02AEC4C5}" srcOrd="0" destOrd="0" parTransId="{274BB35A-8521-447D-84B2-013BCB99E27A}" sibTransId="{43309378-BF46-4299-A3BD-80207BE281B0}"/>
    <dgm:cxn modelId="{18C78D1E-A109-430E-BF29-5A2721C9ECBE}" type="presOf" srcId="{33232AC9-C4FA-44F9-B896-85CA02AEC4C5}" destId="{1E01E450-9429-4C64-BB06-C58E0AD2D32A}" srcOrd="0" destOrd="0" presId="urn:microsoft.com/office/officeart/2005/8/layout/hList2"/>
    <dgm:cxn modelId="{795E5B37-5D64-489E-9FA8-3D5B08D94C17}" type="presOf" srcId="{F957F2B8-5DDA-4F32-B269-5566E6E79BC9}" destId="{1E01E450-9429-4C64-BB06-C58E0AD2D32A}" srcOrd="0" destOrd="1" presId="urn:microsoft.com/office/officeart/2005/8/layout/hList2"/>
    <dgm:cxn modelId="{27F53460-10AA-4B74-9407-536D813BF454}" srcId="{A153CD2D-2CD1-4202-804E-7D138024F868}" destId="{2546193C-5439-49FD-8F0E-E67BB581C4DD}" srcOrd="1" destOrd="0" parTransId="{F1400A39-97DB-414D-BFB2-0D36773BA9A4}" sibTransId="{14DA7CB7-EFE5-4073-A2A3-4B90338E6326}"/>
    <dgm:cxn modelId="{431A8844-F490-468E-AC0D-3017D63B05B9}" type="presOf" srcId="{83A277A4-CB4C-41AD-8BDF-F11E3BA4DFF0}" destId="{A659182A-237C-4675-8CFC-870A1DF93672}" srcOrd="0" destOrd="0" presId="urn:microsoft.com/office/officeart/2005/8/layout/hList2"/>
    <dgm:cxn modelId="{9A7C644A-B801-4ADF-BE60-52901A2B7065}" type="presOf" srcId="{318CFD96-0581-46F6-9E89-3DD729D68EA5}" destId="{A659182A-237C-4675-8CFC-870A1DF93672}" srcOrd="0" destOrd="2" presId="urn:microsoft.com/office/officeart/2005/8/layout/hList2"/>
    <dgm:cxn modelId="{B0D34E70-DB74-49AB-802E-556F736C9D99}" type="presOf" srcId="{076219C4-29E1-4997-BEBE-E42244D8210A}" destId="{DD05A8F5-1D34-48C3-8D97-A94ABDBA454C}" srcOrd="0" destOrd="1" presId="urn:microsoft.com/office/officeart/2005/8/layout/hList2"/>
    <dgm:cxn modelId="{928A4479-355C-4AEC-94AA-82737DE8F548}" type="presOf" srcId="{2546193C-5439-49FD-8F0E-E67BB581C4DD}" destId="{032F4B7A-3840-4FBC-92C9-F162F89565AB}" srcOrd="0" destOrd="0" presId="urn:microsoft.com/office/officeart/2005/8/layout/hList2"/>
    <dgm:cxn modelId="{F5485459-FB45-4215-8FC1-9825D0EFB2D6}" type="presOf" srcId="{7D08AB77-A963-4875-AB21-64DC91E89D97}" destId="{28722C28-C46E-46A8-9988-681F59B684F9}" srcOrd="0" destOrd="0" presId="urn:microsoft.com/office/officeart/2005/8/layout/hList2"/>
    <dgm:cxn modelId="{5A7D987A-1812-4BD8-8A66-D9B7DFA270F7}" type="presOf" srcId="{C86EAE89-25DA-4C92-B07A-A4BA08E098BD}" destId="{28722C28-C46E-46A8-9988-681F59B684F9}" srcOrd="0" destOrd="1" presId="urn:microsoft.com/office/officeart/2005/8/layout/hList2"/>
    <dgm:cxn modelId="{47EEE999-ED17-4462-996D-FB41CA239CDF}" srcId="{2546193C-5439-49FD-8F0E-E67BB581C4DD}" destId="{076219C4-29E1-4997-BEBE-E42244D8210A}" srcOrd="1" destOrd="0" parTransId="{AD22868D-8AE3-4475-9D5A-8B1AFB57AA99}" sibTransId="{C37C27CB-3544-4FEF-845D-ABF8D8F37566}"/>
    <dgm:cxn modelId="{704A7EA0-2416-4E7F-8173-139A28E8D9D8}" type="presOf" srcId="{24CDFC0C-0E39-42A7-8E37-D25C1BCEC1F6}" destId="{DD05A8F5-1D34-48C3-8D97-A94ABDBA454C}" srcOrd="0" destOrd="0" presId="urn:microsoft.com/office/officeart/2005/8/layout/hList2"/>
    <dgm:cxn modelId="{98EFDAA5-29C4-4124-8DE4-4FDC94F84C8F}" type="presOf" srcId="{FF9F8ADB-2569-4FF2-95C7-E067F479706C}" destId="{A659182A-237C-4675-8CFC-870A1DF93672}" srcOrd="0" destOrd="1" presId="urn:microsoft.com/office/officeart/2005/8/layout/hList2"/>
    <dgm:cxn modelId="{8B0045AD-367F-4315-8967-E672BFFA37BE}" srcId="{A153CD2D-2CD1-4202-804E-7D138024F868}" destId="{2FAE2BED-3C53-4537-9516-7C5101E93936}" srcOrd="0" destOrd="0" parTransId="{E43EA827-07C4-4CA2-8915-3630D2BEA38C}" sibTransId="{E33C3FC7-13CA-4ACC-9847-FDC11C40EC12}"/>
    <dgm:cxn modelId="{6E3970B2-91A1-4DEC-9897-5138F7414E09}" type="presOf" srcId="{090FEA11-47D9-4F73-8AD5-54E9419F955D}" destId="{EE46EE49-08BE-45AC-ADBE-2C32E5CCCA83}" srcOrd="0" destOrd="0" presId="urn:microsoft.com/office/officeart/2005/8/layout/hList2"/>
    <dgm:cxn modelId="{5BFEC9B9-99E7-424D-80AF-10F030505D1D}" srcId="{774DD581-ACE6-4544-A53E-8F853F45840A}" destId="{83A277A4-CB4C-41AD-8BDF-F11E3BA4DFF0}" srcOrd="0" destOrd="0" parTransId="{E9C78BFF-C5D1-4ECB-9BB0-F6296D9E3809}" sibTransId="{43504360-CF1F-441B-B09A-0E7F4A6825EB}"/>
    <dgm:cxn modelId="{39341BC3-3279-42F4-A97C-ED6E88EEE60C}" type="presOf" srcId="{2FAE2BED-3C53-4537-9516-7C5101E93936}" destId="{3C89EBF1-C0FD-456C-ADA4-714F502B4D5D}" srcOrd="0" destOrd="0" presId="urn:microsoft.com/office/officeart/2005/8/layout/hList2"/>
    <dgm:cxn modelId="{111B7CC6-6661-4563-AEE0-4537974E5C51}" srcId="{2FAE2BED-3C53-4537-9516-7C5101E93936}" destId="{7D08AB77-A963-4875-AB21-64DC91E89D97}" srcOrd="0" destOrd="0" parTransId="{14AFE889-7074-488F-9648-652FD8D53C0A}" sibTransId="{78B5592E-32E6-4F2C-9B66-CE935C6254E6}"/>
    <dgm:cxn modelId="{E9EB3ACE-573E-4CB9-90B7-9C9C5BE07223}" srcId="{2FAE2BED-3C53-4537-9516-7C5101E93936}" destId="{C86EAE89-25DA-4C92-B07A-A4BA08E098BD}" srcOrd="1" destOrd="0" parTransId="{ADC1C564-2ADC-4820-B09A-A977D6D008E2}" sibTransId="{DE4AEC31-619D-4835-AA1E-15A1D42FF598}"/>
    <dgm:cxn modelId="{B9205BD5-9878-4D0F-9A53-AE32F30FA7E9}" type="presOf" srcId="{0C41A717-944F-4402-81DD-DD87F5C656EC}" destId="{DD05A8F5-1D34-48C3-8D97-A94ABDBA454C}" srcOrd="0" destOrd="2" presId="urn:microsoft.com/office/officeart/2005/8/layout/hList2"/>
    <dgm:cxn modelId="{26FBCCD8-3636-4048-906D-ED268EC2954A}" type="presOf" srcId="{A153CD2D-2CD1-4202-804E-7D138024F868}" destId="{55256C41-13BF-41B2-B23A-C1D04985E0C5}" srcOrd="0" destOrd="0" presId="urn:microsoft.com/office/officeart/2005/8/layout/hList2"/>
    <dgm:cxn modelId="{AF74CDDA-3FB5-4E38-BB42-CFE99E3C036D}" srcId="{774DD581-ACE6-4544-A53E-8F853F45840A}" destId="{FF9F8ADB-2569-4FF2-95C7-E067F479706C}" srcOrd="1" destOrd="0" parTransId="{AF6EF1E0-C604-4DB5-8671-CB05A31671F9}" sibTransId="{747D4454-7F3A-4D37-A53E-8B8953E5CEED}"/>
    <dgm:cxn modelId="{8BCACBE7-A798-48AB-BC1C-8BAD22592E7B}" srcId="{A153CD2D-2CD1-4202-804E-7D138024F868}" destId="{774DD581-ACE6-4544-A53E-8F853F45840A}" srcOrd="2" destOrd="0" parTransId="{44242A93-8282-4ACD-BAE0-738992867977}" sibTransId="{B8D59A0A-903E-4D27-B207-4268C2745125}"/>
    <dgm:cxn modelId="{B2DE28FA-54CE-4673-92BD-0DA16BBCCFF9}" srcId="{A153CD2D-2CD1-4202-804E-7D138024F868}" destId="{090FEA11-47D9-4F73-8AD5-54E9419F955D}" srcOrd="3" destOrd="0" parTransId="{0E7D85AA-2779-4835-ACA2-0569B5810499}" sibTransId="{20C791ED-3729-4A5D-90E8-D4CAFE27C4E9}"/>
    <dgm:cxn modelId="{0BBD01EF-8C58-48C3-9CF8-C38BFB1350E9}" type="presParOf" srcId="{55256C41-13BF-41B2-B23A-C1D04985E0C5}" destId="{54E9404E-3669-4F65-900A-FF2019EC8663}" srcOrd="0" destOrd="0" presId="urn:microsoft.com/office/officeart/2005/8/layout/hList2"/>
    <dgm:cxn modelId="{D06EB6D6-A920-48BD-A90C-F37FB336D8D7}" type="presParOf" srcId="{54E9404E-3669-4F65-900A-FF2019EC8663}" destId="{795E53D6-5835-405E-8CD4-A400DCFEA188}" srcOrd="0" destOrd="0" presId="urn:microsoft.com/office/officeart/2005/8/layout/hList2"/>
    <dgm:cxn modelId="{2F734BAF-358F-404C-93F5-C8372C16196A}" type="presParOf" srcId="{54E9404E-3669-4F65-900A-FF2019EC8663}" destId="{28722C28-C46E-46A8-9988-681F59B684F9}" srcOrd="1" destOrd="0" presId="urn:microsoft.com/office/officeart/2005/8/layout/hList2"/>
    <dgm:cxn modelId="{FD2673A7-BD44-4C3D-B051-B2286027B515}" type="presParOf" srcId="{54E9404E-3669-4F65-900A-FF2019EC8663}" destId="{3C89EBF1-C0FD-456C-ADA4-714F502B4D5D}" srcOrd="2" destOrd="0" presId="urn:microsoft.com/office/officeart/2005/8/layout/hList2"/>
    <dgm:cxn modelId="{CF8CA98F-F5B5-4E9B-979B-4D6D5D966475}" type="presParOf" srcId="{55256C41-13BF-41B2-B23A-C1D04985E0C5}" destId="{D120B00B-28EF-4FDC-98CD-5740841CCF04}" srcOrd="1" destOrd="0" presId="urn:microsoft.com/office/officeart/2005/8/layout/hList2"/>
    <dgm:cxn modelId="{812225FA-3521-482B-BE65-BE64F7D5622D}" type="presParOf" srcId="{55256C41-13BF-41B2-B23A-C1D04985E0C5}" destId="{CF92B29B-6744-44F7-B8AB-1F44BACB8225}" srcOrd="2" destOrd="0" presId="urn:microsoft.com/office/officeart/2005/8/layout/hList2"/>
    <dgm:cxn modelId="{7DF08A54-254B-425B-A2C1-790458724F16}" type="presParOf" srcId="{CF92B29B-6744-44F7-B8AB-1F44BACB8225}" destId="{839F7F30-C8E1-498D-AF95-2C306C88C743}" srcOrd="0" destOrd="0" presId="urn:microsoft.com/office/officeart/2005/8/layout/hList2"/>
    <dgm:cxn modelId="{9139A618-9D00-4377-A5EF-7456EB635616}" type="presParOf" srcId="{CF92B29B-6744-44F7-B8AB-1F44BACB8225}" destId="{DD05A8F5-1D34-48C3-8D97-A94ABDBA454C}" srcOrd="1" destOrd="0" presId="urn:microsoft.com/office/officeart/2005/8/layout/hList2"/>
    <dgm:cxn modelId="{2A4D5554-0979-4757-8005-50FC10BE004D}" type="presParOf" srcId="{CF92B29B-6744-44F7-B8AB-1F44BACB8225}" destId="{032F4B7A-3840-4FBC-92C9-F162F89565AB}" srcOrd="2" destOrd="0" presId="urn:microsoft.com/office/officeart/2005/8/layout/hList2"/>
    <dgm:cxn modelId="{E9852AD0-EFC3-4841-AC66-8F5A964336CF}" type="presParOf" srcId="{55256C41-13BF-41B2-B23A-C1D04985E0C5}" destId="{6A02F6F4-5748-4B50-A12F-ED16B98A12FC}" srcOrd="3" destOrd="0" presId="urn:microsoft.com/office/officeart/2005/8/layout/hList2"/>
    <dgm:cxn modelId="{D4E7E8D0-12F6-4D24-8802-D3B5241877C1}" type="presParOf" srcId="{55256C41-13BF-41B2-B23A-C1D04985E0C5}" destId="{2D48A61E-8048-4D4F-84F6-AA1EC2A2BAF6}" srcOrd="4" destOrd="0" presId="urn:microsoft.com/office/officeart/2005/8/layout/hList2"/>
    <dgm:cxn modelId="{74EE4C16-2364-444F-9F20-D75B699FB5CE}" type="presParOf" srcId="{2D48A61E-8048-4D4F-84F6-AA1EC2A2BAF6}" destId="{CF4665C0-4DF0-4A27-8300-9681DA044BBE}" srcOrd="0" destOrd="0" presId="urn:microsoft.com/office/officeart/2005/8/layout/hList2"/>
    <dgm:cxn modelId="{DADCF565-AE23-4D73-BDB7-CC42697C6E6D}" type="presParOf" srcId="{2D48A61E-8048-4D4F-84F6-AA1EC2A2BAF6}" destId="{A659182A-237C-4675-8CFC-870A1DF93672}" srcOrd="1" destOrd="0" presId="urn:microsoft.com/office/officeart/2005/8/layout/hList2"/>
    <dgm:cxn modelId="{83BC0308-241B-4872-B250-24D44191FA66}" type="presParOf" srcId="{2D48A61E-8048-4D4F-84F6-AA1EC2A2BAF6}" destId="{270735D0-49DE-418D-B571-176E3A64A190}" srcOrd="2" destOrd="0" presId="urn:microsoft.com/office/officeart/2005/8/layout/hList2"/>
    <dgm:cxn modelId="{F023A63E-4653-481C-8E30-FCB9AB44B8F2}" type="presParOf" srcId="{55256C41-13BF-41B2-B23A-C1D04985E0C5}" destId="{5D09AB4A-2F59-4455-8B30-20B60266110E}" srcOrd="5" destOrd="0" presId="urn:microsoft.com/office/officeart/2005/8/layout/hList2"/>
    <dgm:cxn modelId="{17B33CCA-12A7-4563-9ABC-BCF2D76B1371}" type="presParOf" srcId="{55256C41-13BF-41B2-B23A-C1D04985E0C5}" destId="{38B4EBD5-D2C2-4D66-99A8-9AB5C883D818}" srcOrd="6" destOrd="0" presId="urn:microsoft.com/office/officeart/2005/8/layout/hList2"/>
    <dgm:cxn modelId="{AAB1035E-76F7-46F1-8533-CA54C49BF0F6}" type="presParOf" srcId="{38B4EBD5-D2C2-4D66-99A8-9AB5C883D818}" destId="{2F762C76-8886-44BD-898F-E6309575FFBA}" srcOrd="0" destOrd="0" presId="urn:microsoft.com/office/officeart/2005/8/layout/hList2"/>
    <dgm:cxn modelId="{22BF59C4-7DB9-441B-AFEC-B1035FA8C3A2}" type="presParOf" srcId="{38B4EBD5-D2C2-4D66-99A8-9AB5C883D818}" destId="{1E01E450-9429-4C64-BB06-C58E0AD2D32A}" srcOrd="1" destOrd="0" presId="urn:microsoft.com/office/officeart/2005/8/layout/hList2"/>
    <dgm:cxn modelId="{CBDAFC23-ABF0-449A-A3C0-3A9B0DC45077}" type="presParOf" srcId="{38B4EBD5-D2C2-4D66-99A8-9AB5C883D818}" destId="{EE46EE49-08BE-45AC-ADBE-2C32E5CCCA8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C1CB79-794E-4423-B2FB-3FF481CE5A43}"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F9383BEF-26AF-461F-B86F-9B3D7840B7C5}">
      <dgm:prSet custT="1"/>
      <dgm:spPr>
        <a:xfrm rot="10800000">
          <a:off x="0" y="0"/>
          <a:ext cx="5248852" cy="851726"/>
        </a:xfrm>
        <a:solidFill>
          <a:schemeClr val="accent2">
            <a:lumMod val="60000"/>
            <a:lumOff val="40000"/>
            <a:alpha val="90000"/>
          </a:schemeClr>
        </a:solidFill>
        <a:ln>
          <a:noFill/>
        </a:ln>
      </dgm:spPr>
      <dgm:t>
        <a:bodyPr/>
        <a:lstStyle/>
        <a:p>
          <a:pPr algn="ctr" rtl="0"/>
          <a:r>
            <a:rPr lang="en-US" sz="1800" b="0" dirty="0">
              <a:latin typeface="Calibri"/>
              <a:ea typeface="+mn-ea"/>
              <a:cs typeface="+mn-cs"/>
            </a:rPr>
            <a:t>Patient-focused</a:t>
          </a:r>
        </a:p>
      </dgm:t>
    </dgm:pt>
    <dgm:pt modelId="{4817A07B-DCED-4A4F-B223-781F72A958A5}" type="parTrans" cxnId="{B45CE3E5-8A28-4EA4-A6F8-802C2B4BD679}">
      <dgm:prSet/>
      <dgm:spPr/>
      <dgm:t>
        <a:bodyPr/>
        <a:lstStyle/>
        <a:p>
          <a:pPr algn="l"/>
          <a:endParaRPr lang="en-US" dirty="0">
            <a:solidFill>
              <a:schemeClr val="bg2"/>
            </a:solidFill>
          </a:endParaRPr>
        </a:p>
      </dgm:t>
    </dgm:pt>
    <dgm:pt modelId="{A5093EF5-0BEC-446F-894D-287BBA86B2EA}" type="sibTrans" cxnId="{B45CE3E5-8A28-4EA4-A6F8-802C2B4BD679}">
      <dgm:prSet phldrT="1"/>
      <dgm:spPr/>
      <dgm:t>
        <a:bodyPr/>
        <a:lstStyle/>
        <a:p>
          <a:pPr algn="l"/>
          <a:r>
            <a:rPr lang="en-US" dirty="0">
              <a:solidFill>
                <a:schemeClr val="bg2"/>
              </a:solidFill>
            </a:rPr>
            <a:t> 1</a:t>
          </a:r>
        </a:p>
      </dgm:t>
    </dgm:pt>
    <dgm:pt modelId="{63D01B2A-EC48-4E08-81B6-718AA3DD05E5}">
      <dgm:prSet custT="1"/>
      <dgm:spPr>
        <a:xfrm rot="10800000">
          <a:off x="0" y="2532138"/>
          <a:ext cx="5248852" cy="851726"/>
        </a:xfrm>
        <a:solidFill>
          <a:schemeClr val="accent4">
            <a:lumMod val="60000"/>
            <a:lumOff val="40000"/>
            <a:alpha val="90000"/>
          </a:schemeClr>
        </a:solidFill>
        <a:ln>
          <a:noFill/>
        </a:ln>
      </dgm:spPr>
      <dgm:t>
        <a:bodyPr/>
        <a:lstStyle/>
        <a:p>
          <a:pPr algn="ctr"/>
          <a:r>
            <a:rPr lang="en-US" altLang="en-US" sz="1800" dirty="0">
              <a:latin typeface="Calibri"/>
              <a:ea typeface="+mn-ea"/>
              <a:cs typeface="+mn-cs"/>
            </a:rPr>
            <a:t>Teamwork</a:t>
          </a:r>
          <a:endParaRPr lang="en-US" altLang="en-US" sz="1800" b="1" dirty="0">
            <a:latin typeface="Calibri"/>
            <a:ea typeface="+mn-ea"/>
            <a:cs typeface="+mn-cs"/>
          </a:endParaRPr>
        </a:p>
      </dgm:t>
    </dgm:pt>
    <dgm:pt modelId="{CDECE2E8-3E4B-4864-9DE2-6651D3CA6910}" type="parTrans" cxnId="{B081E891-1899-4B00-BBCD-392B16780073}">
      <dgm:prSet/>
      <dgm:spPr/>
      <dgm:t>
        <a:bodyPr/>
        <a:lstStyle/>
        <a:p>
          <a:endParaRPr lang="en-US"/>
        </a:p>
      </dgm:t>
    </dgm:pt>
    <dgm:pt modelId="{AAA63270-19B7-42D6-B367-2F8904B6FA47}" type="sibTrans" cxnId="{B081E891-1899-4B00-BBCD-392B16780073}">
      <dgm:prSet phldrT="3"/>
      <dgm:spPr/>
      <dgm:t>
        <a:bodyPr/>
        <a:lstStyle/>
        <a:p>
          <a:r>
            <a:rPr lang="en-US" dirty="0"/>
            <a:t>3</a:t>
          </a:r>
        </a:p>
      </dgm:t>
    </dgm:pt>
    <dgm:pt modelId="{B1AA890F-8D12-4EDA-8078-1E53EA1F1495}">
      <dgm:prSet custT="1"/>
      <dgm:spPr>
        <a:xfrm>
          <a:off x="0" y="3375558"/>
          <a:ext cx="5248852" cy="553788"/>
        </a:xfrm>
        <a:solidFill>
          <a:schemeClr val="accent5">
            <a:lumMod val="60000"/>
            <a:lumOff val="40000"/>
          </a:schemeClr>
        </a:solidFill>
        <a:ln>
          <a:noFill/>
        </a:ln>
      </dgm:spPr>
      <dgm:t>
        <a:bodyPr/>
        <a:lstStyle/>
        <a:p>
          <a:pPr algn="ctr"/>
          <a:r>
            <a:rPr lang="en-US" altLang="en-US" sz="1800" b="0" dirty="0">
              <a:latin typeface="Calibri"/>
              <a:ea typeface="+mn-ea"/>
              <a:cs typeface="+mn-cs"/>
            </a:rPr>
            <a:t>Family Friendly Environment</a:t>
          </a:r>
        </a:p>
      </dgm:t>
    </dgm:pt>
    <dgm:pt modelId="{9F4410EA-B6BB-4619-BF80-5C92B9F28820}" type="parTrans" cxnId="{AFBC407E-7019-4FD1-A9C6-E8C903C4D4E4}">
      <dgm:prSet/>
      <dgm:spPr/>
      <dgm:t>
        <a:bodyPr/>
        <a:lstStyle/>
        <a:p>
          <a:endParaRPr lang="en-US"/>
        </a:p>
      </dgm:t>
    </dgm:pt>
    <dgm:pt modelId="{392A1E7E-3FE5-4489-B2B8-FF4F16367B90}" type="sibTrans" cxnId="{AFBC407E-7019-4FD1-A9C6-E8C903C4D4E4}">
      <dgm:prSet phldrT="4"/>
      <dgm:spPr/>
      <dgm:t>
        <a:bodyPr/>
        <a:lstStyle/>
        <a:p>
          <a:r>
            <a:rPr lang="en-US" dirty="0"/>
            <a:t>4</a:t>
          </a:r>
        </a:p>
      </dgm:t>
    </dgm:pt>
    <dgm:pt modelId="{D88287FF-B01D-B94E-B48F-99819F4D552B}">
      <dgm:prSet custT="1"/>
      <dgm:spPr>
        <a:xfrm rot="10800000">
          <a:off x="0" y="0"/>
          <a:ext cx="5248852" cy="851726"/>
        </a:xfrm>
        <a:solidFill>
          <a:schemeClr val="accent3">
            <a:lumMod val="60000"/>
            <a:lumOff val="40000"/>
            <a:alpha val="90000"/>
          </a:schemeClr>
        </a:solidFill>
        <a:ln>
          <a:noFill/>
        </a:ln>
      </dgm:spPr>
      <dgm:t>
        <a:bodyPr/>
        <a:lstStyle/>
        <a:p>
          <a:pPr algn="ctr" rtl="0"/>
          <a:r>
            <a:rPr lang="en-US" altLang="en-US" sz="1800" dirty="0">
              <a:latin typeface="Calibri"/>
              <a:ea typeface="+mn-ea"/>
              <a:cs typeface="+mn-cs"/>
            </a:rPr>
            <a:t>Autonomy</a:t>
          </a:r>
          <a:endParaRPr lang="en-US" sz="1800" b="1" dirty="0">
            <a:latin typeface="Calibri"/>
            <a:ea typeface="+mn-ea"/>
            <a:cs typeface="+mn-cs"/>
          </a:endParaRPr>
        </a:p>
      </dgm:t>
    </dgm:pt>
    <dgm:pt modelId="{03F7BF73-EF75-3244-BFF4-E7A550C219BB}" type="parTrans" cxnId="{3A9F1692-4666-E144-AAFF-36CEC7058BB3}">
      <dgm:prSet/>
      <dgm:spPr/>
      <dgm:t>
        <a:bodyPr/>
        <a:lstStyle/>
        <a:p>
          <a:endParaRPr lang="en-US"/>
        </a:p>
      </dgm:t>
    </dgm:pt>
    <dgm:pt modelId="{3F30F7EE-6603-1C40-AB52-CCDB19F4250F}" type="sibTrans" cxnId="{3A9F1692-4666-E144-AAFF-36CEC7058BB3}">
      <dgm:prSet phldrT="2"/>
      <dgm:spPr/>
      <dgm:t>
        <a:bodyPr/>
        <a:lstStyle/>
        <a:p>
          <a:r>
            <a:rPr lang="en-US" dirty="0"/>
            <a:t>2</a:t>
          </a:r>
        </a:p>
      </dgm:t>
    </dgm:pt>
    <dgm:pt modelId="{EC38A8E0-947E-44EB-8706-FD9873C235DF}">
      <dgm:prSet custT="1"/>
      <dgm:spPr>
        <a:xfrm>
          <a:off x="0" y="3375558"/>
          <a:ext cx="5248852" cy="553788"/>
        </a:xfrm>
        <a:solidFill>
          <a:schemeClr val="accent6">
            <a:lumMod val="60000"/>
            <a:lumOff val="40000"/>
          </a:schemeClr>
        </a:solidFill>
        <a:ln>
          <a:noFill/>
        </a:ln>
      </dgm:spPr>
      <dgm:t>
        <a:bodyPr/>
        <a:lstStyle/>
        <a:p>
          <a:pPr algn="ctr"/>
          <a:r>
            <a:rPr lang="en-US" altLang="en-US" sz="1800" b="0" dirty="0">
              <a:latin typeface="Calibri"/>
              <a:ea typeface="+mn-ea"/>
              <a:cs typeface="+mn-cs"/>
            </a:rPr>
            <a:t>Participatory Decision Making</a:t>
          </a:r>
        </a:p>
      </dgm:t>
    </dgm:pt>
    <dgm:pt modelId="{39094EBD-DC88-4B2F-B7D7-563F770E9C69}" type="parTrans" cxnId="{330DB9EB-FD33-4451-A51D-E4A22F33F72C}">
      <dgm:prSet/>
      <dgm:spPr/>
      <dgm:t>
        <a:bodyPr/>
        <a:lstStyle/>
        <a:p>
          <a:endParaRPr lang="en-US"/>
        </a:p>
      </dgm:t>
    </dgm:pt>
    <dgm:pt modelId="{0AE93018-CA9A-484D-A37C-3BDA4D54810E}" type="sibTrans" cxnId="{330DB9EB-FD33-4451-A51D-E4A22F33F72C}">
      <dgm:prSet/>
      <dgm:spPr/>
      <dgm:t>
        <a:bodyPr/>
        <a:lstStyle/>
        <a:p>
          <a:r>
            <a:rPr lang="en-US" dirty="0"/>
            <a:t>5</a:t>
          </a:r>
        </a:p>
      </dgm:t>
    </dgm:pt>
    <dgm:pt modelId="{97E91449-7323-4316-BCC1-54040B76EF91}" type="pres">
      <dgm:prSet presAssocID="{4BC1CB79-794E-4423-B2FB-3FF481CE5A43}" presName="linearFlow" presStyleCnt="0">
        <dgm:presLayoutVars>
          <dgm:dir/>
          <dgm:animLvl val="lvl"/>
          <dgm:resizeHandles val="exact"/>
        </dgm:presLayoutVars>
      </dgm:prSet>
      <dgm:spPr/>
    </dgm:pt>
    <dgm:pt modelId="{6490D769-7D6F-4143-8A1F-2C80C3EC3ECB}" type="pres">
      <dgm:prSet presAssocID="{F9383BEF-26AF-461F-B86F-9B3D7840B7C5}" presName="compositeNode" presStyleCnt="0"/>
      <dgm:spPr/>
    </dgm:pt>
    <dgm:pt modelId="{F261362C-461D-4657-B47A-6A070966F5CE}" type="pres">
      <dgm:prSet presAssocID="{F9383BEF-26AF-461F-B86F-9B3D7840B7C5}" presName="parTx" presStyleLbl="node1" presStyleIdx="0" presStyleCnt="0">
        <dgm:presLayoutVars>
          <dgm:chMax val="0"/>
          <dgm:chPref val="0"/>
          <dgm:bulletEnabled val="1"/>
        </dgm:presLayoutVars>
      </dgm:prSet>
      <dgm:spPr/>
    </dgm:pt>
    <dgm:pt modelId="{A08585D0-32E7-4005-BD33-EA3737CC20D4}" type="pres">
      <dgm:prSet presAssocID="{F9383BEF-26AF-461F-B86F-9B3D7840B7C5}" presName="parSh" presStyleCnt="0"/>
      <dgm:spPr/>
    </dgm:pt>
    <dgm:pt modelId="{9F7D8A72-A585-46EF-B2ED-CDB75C5ECA6C}" type="pres">
      <dgm:prSet presAssocID="{F9383BEF-26AF-461F-B86F-9B3D7840B7C5}" presName="lineNode" presStyleLbl="alignAccFollowNode1" presStyleIdx="0" presStyleCnt="15"/>
      <dgm:spPr/>
    </dgm:pt>
    <dgm:pt modelId="{5E14C39A-EDEE-4B6C-BEF6-609BA3D91F2F}" type="pres">
      <dgm:prSet presAssocID="{F9383BEF-26AF-461F-B86F-9B3D7840B7C5}" presName="lineArrowNode" presStyleLbl="alignAccFollowNode1" presStyleIdx="1" presStyleCnt="15"/>
      <dgm:spPr/>
    </dgm:pt>
    <dgm:pt modelId="{4F79851D-9B40-4B32-9313-10632489294C}" type="pres">
      <dgm:prSet presAssocID="{A5093EF5-0BEC-446F-894D-287BBA86B2EA}" presName="sibTransNodeCircle" presStyleLbl="alignNode1" presStyleIdx="0" presStyleCnt="5">
        <dgm:presLayoutVars>
          <dgm:chMax val="0"/>
          <dgm:bulletEnabled/>
        </dgm:presLayoutVars>
      </dgm:prSet>
      <dgm:spPr/>
    </dgm:pt>
    <dgm:pt modelId="{7664A919-7981-4271-B8CD-01CBAD28BA43}" type="pres">
      <dgm:prSet presAssocID="{A5093EF5-0BEC-446F-894D-287BBA86B2EA}" presName="spacerBetweenCircleAndCallout" presStyleCnt="0">
        <dgm:presLayoutVars/>
      </dgm:prSet>
      <dgm:spPr/>
    </dgm:pt>
    <dgm:pt modelId="{30FF9F13-2AAA-4F0F-AA33-83992757E5E5}" type="pres">
      <dgm:prSet presAssocID="{F9383BEF-26AF-461F-B86F-9B3D7840B7C5}" presName="nodeText" presStyleLbl="alignAccFollowNode1" presStyleIdx="2" presStyleCnt="15" custScaleY="100000">
        <dgm:presLayoutVars>
          <dgm:bulletEnabled val="1"/>
        </dgm:presLayoutVars>
      </dgm:prSet>
      <dgm:spPr/>
    </dgm:pt>
    <dgm:pt modelId="{F15F7AE0-9BD0-4141-AD9F-678AA979BD09}" type="pres">
      <dgm:prSet presAssocID="{A5093EF5-0BEC-446F-894D-287BBA86B2EA}" presName="sibTransComposite" presStyleCnt="0"/>
      <dgm:spPr/>
    </dgm:pt>
    <dgm:pt modelId="{CD044661-145D-440D-B536-EA7FD7400CDA}" type="pres">
      <dgm:prSet presAssocID="{D88287FF-B01D-B94E-B48F-99819F4D552B}" presName="compositeNode" presStyleCnt="0"/>
      <dgm:spPr/>
    </dgm:pt>
    <dgm:pt modelId="{06CACD0C-5BF3-4BE6-BCA1-7673B4928F77}" type="pres">
      <dgm:prSet presAssocID="{D88287FF-B01D-B94E-B48F-99819F4D552B}" presName="parTx" presStyleLbl="node1" presStyleIdx="0" presStyleCnt="0">
        <dgm:presLayoutVars>
          <dgm:chMax val="0"/>
          <dgm:chPref val="0"/>
          <dgm:bulletEnabled val="1"/>
        </dgm:presLayoutVars>
      </dgm:prSet>
      <dgm:spPr/>
    </dgm:pt>
    <dgm:pt modelId="{9313B8EA-5DC4-4595-87CA-04D077AF19D1}" type="pres">
      <dgm:prSet presAssocID="{D88287FF-B01D-B94E-B48F-99819F4D552B}" presName="parSh" presStyleCnt="0"/>
      <dgm:spPr/>
    </dgm:pt>
    <dgm:pt modelId="{1AD5745A-0DC7-48C8-8EF3-FB39560D8D9B}" type="pres">
      <dgm:prSet presAssocID="{D88287FF-B01D-B94E-B48F-99819F4D552B}" presName="lineNode" presStyleLbl="alignAccFollowNode1" presStyleIdx="3" presStyleCnt="15"/>
      <dgm:spPr/>
    </dgm:pt>
    <dgm:pt modelId="{4901A22C-AF88-47D3-8718-273CD958B23B}" type="pres">
      <dgm:prSet presAssocID="{D88287FF-B01D-B94E-B48F-99819F4D552B}" presName="lineArrowNode" presStyleLbl="alignAccFollowNode1" presStyleIdx="4" presStyleCnt="15"/>
      <dgm:spPr/>
    </dgm:pt>
    <dgm:pt modelId="{8FB6E4C3-5DD6-4CAE-80D3-3BF22308E8A2}" type="pres">
      <dgm:prSet presAssocID="{3F30F7EE-6603-1C40-AB52-CCDB19F4250F}" presName="sibTransNodeCircle" presStyleLbl="alignNode1" presStyleIdx="1" presStyleCnt="5">
        <dgm:presLayoutVars>
          <dgm:chMax val="0"/>
          <dgm:bulletEnabled/>
        </dgm:presLayoutVars>
      </dgm:prSet>
      <dgm:spPr/>
    </dgm:pt>
    <dgm:pt modelId="{6CCDD934-C14E-43AF-82C2-F8260CAB6EDF}" type="pres">
      <dgm:prSet presAssocID="{3F30F7EE-6603-1C40-AB52-CCDB19F4250F}" presName="spacerBetweenCircleAndCallout" presStyleCnt="0">
        <dgm:presLayoutVars/>
      </dgm:prSet>
      <dgm:spPr/>
    </dgm:pt>
    <dgm:pt modelId="{474E4ABB-79E4-4C59-9ABE-B6D44AA879AF}" type="pres">
      <dgm:prSet presAssocID="{D88287FF-B01D-B94E-B48F-99819F4D552B}" presName="nodeText" presStyleLbl="alignAccFollowNode1" presStyleIdx="5" presStyleCnt="15" custScaleY="100000">
        <dgm:presLayoutVars>
          <dgm:bulletEnabled val="1"/>
        </dgm:presLayoutVars>
      </dgm:prSet>
      <dgm:spPr/>
    </dgm:pt>
    <dgm:pt modelId="{8B77768B-F7A3-4595-A922-2BB4F019234B}" type="pres">
      <dgm:prSet presAssocID="{3F30F7EE-6603-1C40-AB52-CCDB19F4250F}" presName="sibTransComposite" presStyleCnt="0"/>
      <dgm:spPr/>
    </dgm:pt>
    <dgm:pt modelId="{6A1DD630-451E-448D-B489-6B0F9F808BB0}" type="pres">
      <dgm:prSet presAssocID="{63D01B2A-EC48-4E08-81B6-718AA3DD05E5}" presName="compositeNode" presStyleCnt="0"/>
      <dgm:spPr/>
    </dgm:pt>
    <dgm:pt modelId="{43365148-2C39-4810-9C68-D3655694E0AB}" type="pres">
      <dgm:prSet presAssocID="{63D01B2A-EC48-4E08-81B6-718AA3DD05E5}" presName="parTx" presStyleLbl="node1" presStyleIdx="0" presStyleCnt="0">
        <dgm:presLayoutVars>
          <dgm:chMax val="0"/>
          <dgm:chPref val="0"/>
          <dgm:bulletEnabled val="1"/>
        </dgm:presLayoutVars>
      </dgm:prSet>
      <dgm:spPr/>
    </dgm:pt>
    <dgm:pt modelId="{F7ED4475-5DFA-4CE1-B5CB-FEA18475450B}" type="pres">
      <dgm:prSet presAssocID="{63D01B2A-EC48-4E08-81B6-718AA3DD05E5}" presName="parSh" presStyleCnt="0"/>
      <dgm:spPr/>
    </dgm:pt>
    <dgm:pt modelId="{75BE1A17-8C86-4385-857B-4A9045B0EAB2}" type="pres">
      <dgm:prSet presAssocID="{63D01B2A-EC48-4E08-81B6-718AA3DD05E5}" presName="lineNode" presStyleLbl="alignAccFollowNode1" presStyleIdx="6" presStyleCnt="15"/>
      <dgm:spPr/>
    </dgm:pt>
    <dgm:pt modelId="{9BE923C6-55AE-49B7-B698-56E6C7E4C2F1}" type="pres">
      <dgm:prSet presAssocID="{63D01B2A-EC48-4E08-81B6-718AA3DD05E5}" presName="lineArrowNode" presStyleLbl="alignAccFollowNode1" presStyleIdx="7" presStyleCnt="15"/>
      <dgm:spPr/>
    </dgm:pt>
    <dgm:pt modelId="{3DE1F8E0-DF08-4AED-A202-D4CC8C806628}" type="pres">
      <dgm:prSet presAssocID="{AAA63270-19B7-42D6-B367-2F8904B6FA47}" presName="sibTransNodeCircle" presStyleLbl="alignNode1" presStyleIdx="2" presStyleCnt="5">
        <dgm:presLayoutVars>
          <dgm:chMax val="0"/>
          <dgm:bulletEnabled/>
        </dgm:presLayoutVars>
      </dgm:prSet>
      <dgm:spPr/>
    </dgm:pt>
    <dgm:pt modelId="{F0939A32-5192-45E2-A7AF-DB6851DD76AD}" type="pres">
      <dgm:prSet presAssocID="{AAA63270-19B7-42D6-B367-2F8904B6FA47}" presName="spacerBetweenCircleAndCallout" presStyleCnt="0">
        <dgm:presLayoutVars/>
      </dgm:prSet>
      <dgm:spPr/>
    </dgm:pt>
    <dgm:pt modelId="{0C6E8488-5CCC-4817-A763-B6A82B302512}" type="pres">
      <dgm:prSet presAssocID="{63D01B2A-EC48-4E08-81B6-718AA3DD05E5}" presName="nodeText" presStyleLbl="alignAccFollowNode1" presStyleIdx="8" presStyleCnt="15" custScaleY="100000">
        <dgm:presLayoutVars>
          <dgm:bulletEnabled val="1"/>
        </dgm:presLayoutVars>
      </dgm:prSet>
      <dgm:spPr/>
    </dgm:pt>
    <dgm:pt modelId="{CF2A34BF-E0D9-4597-814A-36F484F277EE}" type="pres">
      <dgm:prSet presAssocID="{AAA63270-19B7-42D6-B367-2F8904B6FA47}" presName="sibTransComposite" presStyleCnt="0"/>
      <dgm:spPr/>
    </dgm:pt>
    <dgm:pt modelId="{818B80BF-8BCD-43FD-A337-813F6DF5AFEC}" type="pres">
      <dgm:prSet presAssocID="{B1AA890F-8D12-4EDA-8078-1E53EA1F1495}" presName="compositeNode" presStyleCnt="0"/>
      <dgm:spPr/>
    </dgm:pt>
    <dgm:pt modelId="{9CB2DABD-B363-4B30-A886-ADC5E15E57B6}" type="pres">
      <dgm:prSet presAssocID="{B1AA890F-8D12-4EDA-8078-1E53EA1F1495}" presName="parTx" presStyleLbl="node1" presStyleIdx="0" presStyleCnt="0">
        <dgm:presLayoutVars>
          <dgm:chMax val="0"/>
          <dgm:chPref val="0"/>
          <dgm:bulletEnabled val="1"/>
        </dgm:presLayoutVars>
      </dgm:prSet>
      <dgm:spPr/>
    </dgm:pt>
    <dgm:pt modelId="{20E49624-9824-4803-87F5-15BFE2303C26}" type="pres">
      <dgm:prSet presAssocID="{B1AA890F-8D12-4EDA-8078-1E53EA1F1495}" presName="parSh" presStyleCnt="0"/>
      <dgm:spPr/>
    </dgm:pt>
    <dgm:pt modelId="{0475B9AD-3422-4975-B3E3-EF70D153EADA}" type="pres">
      <dgm:prSet presAssocID="{B1AA890F-8D12-4EDA-8078-1E53EA1F1495}" presName="lineNode" presStyleLbl="alignAccFollowNode1" presStyleIdx="9" presStyleCnt="15"/>
      <dgm:spPr/>
    </dgm:pt>
    <dgm:pt modelId="{75AD2CF5-6560-43D7-B317-3C9AD2F0925D}" type="pres">
      <dgm:prSet presAssocID="{B1AA890F-8D12-4EDA-8078-1E53EA1F1495}" presName="lineArrowNode" presStyleLbl="alignAccFollowNode1" presStyleIdx="10" presStyleCnt="15"/>
      <dgm:spPr/>
    </dgm:pt>
    <dgm:pt modelId="{208E68A1-79C2-4DA2-9CD8-456FCF1B02A6}" type="pres">
      <dgm:prSet presAssocID="{392A1E7E-3FE5-4489-B2B8-FF4F16367B90}" presName="sibTransNodeCircle" presStyleLbl="alignNode1" presStyleIdx="3" presStyleCnt="5">
        <dgm:presLayoutVars>
          <dgm:chMax val="0"/>
          <dgm:bulletEnabled/>
        </dgm:presLayoutVars>
      </dgm:prSet>
      <dgm:spPr/>
    </dgm:pt>
    <dgm:pt modelId="{B228E7D4-36D2-405B-81A4-88446C177B92}" type="pres">
      <dgm:prSet presAssocID="{392A1E7E-3FE5-4489-B2B8-FF4F16367B90}" presName="spacerBetweenCircleAndCallout" presStyleCnt="0">
        <dgm:presLayoutVars/>
      </dgm:prSet>
      <dgm:spPr/>
    </dgm:pt>
    <dgm:pt modelId="{3AA8452E-0B60-4D5C-AD3E-8C29258D2BAE}" type="pres">
      <dgm:prSet presAssocID="{B1AA890F-8D12-4EDA-8078-1E53EA1F1495}" presName="nodeText" presStyleLbl="alignAccFollowNode1" presStyleIdx="11" presStyleCnt="15" custScaleY="100000">
        <dgm:presLayoutVars>
          <dgm:bulletEnabled val="1"/>
        </dgm:presLayoutVars>
      </dgm:prSet>
      <dgm:spPr/>
    </dgm:pt>
    <dgm:pt modelId="{284CA05D-9655-4B95-85AE-AAE9285AF5B0}" type="pres">
      <dgm:prSet presAssocID="{392A1E7E-3FE5-4489-B2B8-FF4F16367B90}" presName="sibTransComposite" presStyleCnt="0"/>
      <dgm:spPr/>
    </dgm:pt>
    <dgm:pt modelId="{751827D7-0FED-4231-BC83-5996CBDCC14F}" type="pres">
      <dgm:prSet presAssocID="{EC38A8E0-947E-44EB-8706-FD9873C235DF}" presName="compositeNode" presStyleCnt="0"/>
      <dgm:spPr/>
    </dgm:pt>
    <dgm:pt modelId="{649A8A87-7626-479B-8695-CC3DE310CE16}" type="pres">
      <dgm:prSet presAssocID="{EC38A8E0-947E-44EB-8706-FD9873C235DF}" presName="parTx" presStyleLbl="node1" presStyleIdx="0" presStyleCnt="0">
        <dgm:presLayoutVars>
          <dgm:chMax val="0"/>
          <dgm:chPref val="0"/>
          <dgm:bulletEnabled val="1"/>
        </dgm:presLayoutVars>
      </dgm:prSet>
      <dgm:spPr/>
    </dgm:pt>
    <dgm:pt modelId="{8BCCDD33-1D57-4094-8A64-C18BB693D4CD}" type="pres">
      <dgm:prSet presAssocID="{EC38A8E0-947E-44EB-8706-FD9873C235DF}" presName="parSh" presStyleCnt="0"/>
      <dgm:spPr/>
    </dgm:pt>
    <dgm:pt modelId="{0DBF740B-E295-479B-8BCA-3E1C4DB2DAC4}" type="pres">
      <dgm:prSet presAssocID="{EC38A8E0-947E-44EB-8706-FD9873C235DF}" presName="lineNode" presStyleLbl="alignAccFollowNode1" presStyleIdx="12" presStyleCnt="15"/>
      <dgm:spPr/>
    </dgm:pt>
    <dgm:pt modelId="{315214D2-31B1-41E0-BDAC-3AC7439C42EA}" type="pres">
      <dgm:prSet presAssocID="{EC38A8E0-947E-44EB-8706-FD9873C235DF}" presName="lineArrowNode" presStyleLbl="alignAccFollowNode1" presStyleIdx="13" presStyleCnt="15"/>
      <dgm:spPr/>
    </dgm:pt>
    <dgm:pt modelId="{8AAAE40C-306C-4F93-A1BA-A79B7424C69C}" type="pres">
      <dgm:prSet presAssocID="{0AE93018-CA9A-484D-A37C-3BDA4D54810E}" presName="sibTransNodeCircle" presStyleLbl="alignNode1" presStyleIdx="4" presStyleCnt="5">
        <dgm:presLayoutVars>
          <dgm:chMax val="0"/>
          <dgm:bulletEnabled/>
        </dgm:presLayoutVars>
      </dgm:prSet>
      <dgm:spPr/>
    </dgm:pt>
    <dgm:pt modelId="{64A2661D-A152-40D2-8E64-AB5825E13116}" type="pres">
      <dgm:prSet presAssocID="{0AE93018-CA9A-484D-A37C-3BDA4D54810E}" presName="spacerBetweenCircleAndCallout" presStyleCnt="0">
        <dgm:presLayoutVars/>
      </dgm:prSet>
      <dgm:spPr/>
    </dgm:pt>
    <dgm:pt modelId="{332EE904-2DDF-43DD-8EB3-90415F76EC9A}" type="pres">
      <dgm:prSet presAssocID="{EC38A8E0-947E-44EB-8706-FD9873C235DF}" presName="nodeText" presStyleLbl="alignAccFollowNode1" presStyleIdx="14" presStyleCnt="15" custScaleY="100000">
        <dgm:presLayoutVars>
          <dgm:bulletEnabled val="1"/>
        </dgm:presLayoutVars>
      </dgm:prSet>
      <dgm:spPr/>
    </dgm:pt>
  </dgm:ptLst>
  <dgm:cxnLst>
    <dgm:cxn modelId="{FE6E7226-50FC-4E78-992B-4B5B3FD6E780}" type="presOf" srcId="{AAA63270-19B7-42D6-B367-2F8904B6FA47}" destId="{3DE1F8E0-DF08-4AED-A202-D4CC8C806628}" srcOrd="0" destOrd="0" presId="urn:microsoft.com/office/officeart/2016/7/layout/LinearArrowProcessNumbered"/>
    <dgm:cxn modelId="{4A794540-3B5D-462C-AD19-16F8F0A3383B}" type="presOf" srcId="{A5093EF5-0BEC-446F-894D-287BBA86B2EA}" destId="{4F79851D-9B40-4B32-9313-10632489294C}" srcOrd="0" destOrd="0" presId="urn:microsoft.com/office/officeart/2016/7/layout/LinearArrowProcessNumbered"/>
    <dgm:cxn modelId="{279D8F5E-739D-45C7-AC65-32F5D74218A3}" type="presOf" srcId="{63D01B2A-EC48-4E08-81B6-718AA3DD05E5}" destId="{0C6E8488-5CCC-4817-A763-B6A82B302512}" srcOrd="0" destOrd="0" presId="urn:microsoft.com/office/officeart/2016/7/layout/LinearArrowProcessNumbered"/>
    <dgm:cxn modelId="{292C2355-F41F-4AF3-9526-A2EEE11A91E1}" type="presOf" srcId="{EC38A8E0-947E-44EB-8706-FD9873C235DF}" destId="{332EE904-2DDF-43DD-8EB3-90415F76EC9A}" srcOrd="0" destOrd="0" presId="urn:microsoft.com/office/officeart/2016/7/layout/LinearArrowProcessNumbered"/>
    <dgm:cxn modelId="{21F09577-15AF-4759-95E3-121E668762D6}" type="presOf" srcId="{B1AA890F-8D12-4EDA-8078-1E53EA1F1495}" destId="{3AA8452E-0B60-4D5C-AD3E-8C29258D2BAE}" srcOrd="0" destOrd="0" presId="urn:microsoft.com/office/officeart/2016/7/layout/LinearArrowProcessNumbered"/>
    <dgm:cxn modelId="{AFBC407E-7019-4FD1-A9C6-E8C903C4D4E4}" srcId="{4BC1CB79-794E-4423-B2FB-3FF481CE5A43}" destId="{B1AA890F-8D12-4EDA-8078-1E53EA1F1495}" srcOrd="3" destOrd="0" parTransId="{9F4410EA-B6BB-4619-BF80-5C92B9F28820}" sibTransId="{392A1E7E-3FE5-4489-B2B8-FF4F16367B90}"/>
    <dgm:cxn modelId="{B081E891-1899-4B00-BBCD-392B16780073}" srcId="{4BC1CB79-794E-4423-B2FB-3FF481CE5A43}" destId="{63D01B2A-EC48-4E08-81B6-718AA3DD05E5}" srcOrd="2" destOrd="0" parTransId="{CDECE2E8-3E4B-4864-9DE2-6651D3CA6910}" sibTransId="{AAA63270-19B7-42D6-B367-2F8904B6FA47}"/>
    <dgm:cxn modelId="{3A9F1692-4666-E144-AAFF-36CEC7058BB3}" srcId="{4BC1CB79-794E-4423-B2FB-3FF481CE5A43}" destId="{D88287FF-B01D-B94E-B48F-99819F4D552B}" srcOrd="1" destOrd="0" parTransId="{03F7BF73-EF75-3244-BFF4-E7A550C219BB}" sibTransId="{3F30F7EE-6603-1C40-AB52-CCDB19F4250F}"/>
    <dgm:cxn modelId="{FADFD09B-AB38-4401-B27E-3C0AEEFF5EDD}" type="presOf" srcId="{0AE93018-CA9A-484D-A37C-3BDA4D54810E}" destId="{8AAAE40C-306C-4F93-A1BA-A79B7424C69C}" srcOrd="0" destOrd="0" presId="urn:microsoft.com/office/officeart/2016/7/layout/LinearArrowProcessNumbered"/>
    <dgm:cxn modelId="{AEF02FA1-AEE0-404B-AD8B-22198E88CDF2}" type="presOf" srcId="{392A1E7E-3FE5-4489-B2B8-FF4F16367B90}" destId="{208E68A1-79C2-4DA2-9CD8-456FCF1B02A6}" srcOrd="0" destOrd="0" presId="urn:microsoft.com/office/officeart/2016/7/layout/LinearArrowProcessNumbered"/>
    <dgm:cxn modelId="{0A2943AA-5C06-475C-989B-A419CBBDD35E}" type="presOf" srcId="{F9383BEF-26AF-461F-B86F-9B3D7840B7C5}" destId="{30FF9F13-2AAA-4F0F-AA33-83992757E5E5}" srcOrd="0" destOrd="0" presId="urn:microsoft.com/office/officeart/2016/7/layout/LinearArrowProcessNumbered"/>
    <dgm:cxn modelId="{F07BA9C1-B6B1-43B1-80D7-7116A8AC4C7E}" type="presOf" srcId="{3F30F7EE-6603-1C40-AB52-CCDB19F4250F}" destId="{8FB6E4C3-5DD6-4CAE-80D3-3BF22308E8A2}" srcOrd="0" destOrd="0" presId="urn:microsoft.com/office/officeart/2016/7/layout/LinearArrowProcessNumbered"/>
    <dgm:cxn modelId="{8F8CC4D7-1C94-4B43-BDD2-21A201F8CF31}" type="presOf" srcId="{D88287FF-B01D-B94E-B48F-99819F4D552B}" destId="{474E4ABB-79E4-4C59-9ABE-B6D44AA879AF}" srcOrd="0" destOrd="0" presId="urn:microsoft.com/office/officeart/2016/7/layout/LinearArrowProcessNumbered"/>
    <dgm:cxn modelId="{8E5E7FE5-83AC-41AA-ABEE-BC6D6F205A81}" type="presOf" srcId="{4BC1CB79-794E-4423-B2FB-3FF481CE5A43}" destId="{97E91449-7323-4316-BCC1-54040B76EF91}" srcOrd="0" destOrd="0" presId="urn:microsoft.com/office/officeart/2016/7/layout/LinearArrowProcessNumbered"/>
    <dgm:cxn modelId="{B45CE3E5-8A28-4EA4-A6F8-802C2B4BD679}" srcId="{4BC1CB79-794E-4423-B2FB-3FF481CE5A43}" destId="{F9383BEF-26AF-461F-B86F-9B3D7840B7C5}" srcOrd="0" destOrd="0" parTransId="{4817A07B-DCED-4A4F-B223-781F72A958A5}" sibTransId="{A5093EF5-0BEC-446F-894D-287BBA86B2EA}"/>
    <dgm:cxn modelId="{330DB9EB-FD33-4451-A51D-E4A22F33F72C}" srcId="{4BC1CB79-794E-4423-B2FB-3FF481CE5A43}" destId="{EC38A8E0-947E-44EB-8706-FD9873C235DF}" srcOrd="4" destOrd="0" parTransId="{39094EBD-DC88-4B2F-B7D7-563F770E9C69}" sibTransId="{0AE93018-CA9A-484D-A37C-3BDA4D54810E}"/>
    <dgm:cxn modelId="{DC57307F-AF93-4342-89F9-04D04A0BB8F4}" type="presParOf" srcId="{97E91449-7323-4316-BCC1-54040B76EF91}" destId="{6490D769-7D6F-4143-8A1F-2C80C3EC3ECB}" srcOrd="0" destOrd="0" presId="urn:microsoft.com/office/officeart/2016/7/layout/LinearArrowProcessNumbered"/>
    <dgm:cxn modelId="{3CDCA176-1F00-4563-9C83-6EF6C0441B3B}" type="presParOf" srcId="{6490D769-7D6F-4143-8A1F-2C80C3EC3ECB}" destId="{F261362C-461D-4657-B47A-6A070966F5CE}" srcOrd="0" destOrd="0" presId="urn:microsoft.com/office/officeart/2016/7/layout/LinearArrowProcessNumbered"/>
    <dgm:cxn modelId="{62AEECAD-2526-4416-B43E-C4AFAF4D1A26}" type="presParOf" srcId="{6490D769-7D6F-4143-8A1F-2C80C3EC3ECB}" destId="{A08585D0-32E7-4005-BD33-EA3737CC20D4}" srcOrd="1" destOrd="0" presId="urn:microsoft.com/office/officeart/2016/7/layout/LinearArrowProcessNumbered"/>
    <dgm:cxn modelId="{60B0ADB7-B433-4B78-8490-47B52FD4AC24}" type="presParOf" srcId="{A08585D0-32E7-4005-BD33-EA3737CC20D4}" destId="{9F7D8A72-A585-46EF-B2ED-CDB75C5ECA6C}" srcOrd="0" destOrd="0" presId="urn:microsoft.com/office/officeart/2016/7/layout/LinearArrowProcessNumbered"/>
    <dgm:cxn modelId="{E8166740-1B75-4535-8F93-484AA1CC73DA}" type="presParOf" srcId="{A08585D0-32E7-4005-BD33-EA3737CC20D4}" destId="{5E14C39A-EDEE-4B6C-BEF6-609BA3D91F2F}" srcOrd="1" destOrd="0" presId="urn:microsoft.com/office/officeart/2016/7/layout/LinearArrowProcessNumbered"/>
    <dgm:cxn modelId="{A1ECB6FD-2B35-452B-85FE-FD189F41CFBB}" type="presParOf" srcId="{A08585D0-32E7-4005-BD33-EA3737CC20D4}" destId="{4F79851D-9B40-4B32-9313-10632489294C}" srcOrd="2" destOrd="0" presId="urn:microsoft.com/office/officeart/2016/7/layout/LinearArrowProcessNumbered"/>
    <dgm:cxn modelId="{F5FF352C-2E72-4584-B402-EA6215B14D9B}" type="presParOf" srcId="{A08585D0-32E7-4005-BD33-EA3737CC20D4}" destId="{7664A919-7981-4271-B8CD-01CBAD28BA43}" srcOrd="3" destOrd="0" presId="urn:microsoft.com/office/officeart/2016/7/layout/LinearArrowProcessNumbered"/>
    <dgm:cxn modelId="{5073357C-950D-47A8-90B6-AAEC4A66A53F}" type="presParOf" srcId="{6490D769-7D6F-4143-8A1F-2C80C3EC3ECB}" destId="{30FF9F13-2AAA-4F0F-AA33-83992757E5E5}" srcOrd="2" destOrd="0" presId="urn:microsoft.com/office/officeart/2016/7/layout/LinearArrowProcessNumbered"/>
    <dgm:cxn modelId="{3547B687-EC2E-4D2E-B7D7-3B59312EAF3C}" type="presParOf" srcId="{97E91449-7323-4316-BCC1-54040B76EF91}" destId="{F15F7AE0-9BD0-4141-AD9F-678AA979BD09}" srcOrd="1" destOrd="0" presId="urn:microsoft.com/office/officeart/2016/7/layout/LinearArrowProcessNumbered"/>
    <dgm:cxn modelId="{A47CC322-6580-4843-B4F0-0B6FAA849D88}" type="presParOf" srcId="{97E91449-7323-4316-BCC1-54040B76EF91}" destId="{CD044661-145D-440D-B536-EA7FD7400CDA}" srcOrd="2" destOrd="0" presId="urn:microsoft.com/office/officeart/2016/7/layout/LinearArrowProcessNumbered"/>
    <dgm:cxn modelId="{C57E5A21-4628-4FB6-AB9B-04CEB75BA6C7}" type="presParOf" srcId="{CD044661-145D-440D-B536-EA7FD7400CDA}" destId="{06CACD0C-5BF3-4BE6-BCA1-7673B4928F77}" srcOrd="0" destOrd="0" presId="urn:microsoft.com/office/officeart/2016/7/layout/LinearArrowProcessNumbered"/>
    <dgm:cxn modelId="{6F4CE799-6A01-4BF3-82E6-F5FAFEADA0F2}" type="presParOf" srcId="{CD044661-145D-440D-B536-EA7FD7400CDA}" destId="{9313B8EA-5DC4-4595-87CA-04D077AF19D1}" srcOrd="1" destOrd="0" presId="urn:microsoft.com/office/officeart/2016/7/layout/LinearArrowProcessNumbered"/>
    <dgm:cxn modelId="{2ACAC147-7DC9-4354-AC70-82D77B81654C}" type="presParOf" srcId="{9313B8EA-5DC4-4595-87CA-04D077AF19D1}" destId="{1AD5745A-0DC7-48C8-8EF3-FB39560D8D9B}" srcOrd="0" destOrd="0" presId="urn:microsoft.com/office/officeart/2016/7/layout/LinearArrowProcessNumbered"/>
    <dgm:cxn modelId="{9FE984CD-8EDD-4A9C-BB7D-0C438889D1CA}" type="presParOf" srcId="{9313B8EA-5DC4-4595-87CA-04D077AF19D1}" destId="{4901A22C-AF88-47D3-8718-273CD958B23B}" srcOrd="1" destOrd="0" presId="urn:microsoft.com/office/officeart/2016/7/layout/LinearArrowProcessNumbered"/>
    <dgm:cxn modelId="{AA97C7C2-F1D4-4B1A-94DB-984864CAD6FA}" type="presParOf" srcId="{9313B8EA-5DC4-4595-87CA-04D077AF19D1}" destId="{8FB6E4C3-5DD6-4CAE-80D3-3BF22308E8A2}" srcOrd="2" destOrd="0" presId="urn:microsoft.com/office/officeart/2016/7/layout/LinearArrowProcessNumbered"/>
    <dgm:cxn modelId="{2656FA84-801F-42B9-A8AE-23B949EF9973}" type="presParOf" srcId="{9313B8EA-5DC4-4595-87CA-04D077AF19D1}" destId="{6CCDD934-C14E-43AF-82C2-F8260CAB6EDF}" srcOrd="3" destOrd="0" presId="urn:microsoft.com/office/officeart/2016/7/layout/LinearArrowProcessNumbered"/>
    <dgm:cxn modelId="{4C3D35BD-639F-41D6-98FF-60CFCE56A361}" type="presParOf" srcId="{CD044661-145D-440D-B536-EA7FD7400CDA}" destId="{474E4ABB-79E4-4C59-9ABE-B6D44AA879AF}" srcOrd="2" destOrd="0" presId="urn:microsoft.com/office/officeart/2016/7/layout/LinearArrowProcessNumbered"/>
    <dgm:cxn modelId="{629ABC1F-686F-475E-8B86-2E87AE76404B}" type="presParOf" srcId="{97E91449-7323-4316-BCC1-54040B76EF91}" destId="{8B77768B-F7A3-4595-A922-2BB4F019234B}" srcOrd="3" destOrd="0" presId="urn:microsoft.com/office/officeart/2016/7/layout/LinearArrowProcessNumbered"/>
    <dgm:cxn modelId="{D0722FDF-AEAD-4420-A569-08B6D67803B3}" type="presParOf" srcId="{97E91449-7323-4316-BCC1-54040B76EF91}" destId="{6A1DD630-451E-448D-B489-6B0F9F808BB0}" srcOrd="4" destOrd="0" presId="urn:microsoft.com/office/officeart/2016/7/layout/LinearArrowProcessNumbered"/>
    <dgm:cxn modelId="{7E0181C5-E071-458E-924E-31ECEE29F5EE}" type="presParOf" srcId="{6A1DD630-451E-448D-B489-6B0F9F808BB0}" destId="{43365148-2C39-4810-9C68-D3655694E0AB}" srcOrd="0" destOrd="0" presId="urn:microsoft.com/office/officeart/2016/7/layout/LinearArrowProcessNumbered"/>
    <dgm:cxn modelId="{D75926D8-5A39-4743-9CB2-330164A59384}" type="presParOf" srcId="{6A1DD630-451E-448D-B489-6B0F9F808BB0}" destId="{F7ED4475-5DFA-4CE1-B5CB-FEA18475450B}" srcOrd="1" destOrd="0" presId="urn:microsoft.com/office/officeart/2016/7/layout/LinearArrowProcessNumbered"/>
    <dgm:cxn modelId="{462CC3B6-31BE-41CC-9690-B9A7713D0FFD}" type="presParOf" srcId="{F7ED4475-5DFA-4CE1-B5CB-FEA18475450B}" destId="{75BE1A17-8C86-4385-857B-4A9045B0EAB2}" srcOrd="0" destOrd="0" presId="urn:microsoft.com/office/officeart/2016/7/layout/LinearArrowProcessNumbered"/>
    <dgm:cxn modelId="{79526F25-1C4E-4AB1-A57A-AEC3375159B5}" type="presParOf" srcId="{F7ED4475-5DFA-4CE1-B5CB-FEA18475450B}" destId="{9BE923C6-55AE-49B7-B698-56E6C7E4C2F1}" srcOrd="1" destOrd="0" presId="urn:microsoft.com/office/officeart/2016/7/layout/LinearArrowProcessNumbered"/>
    <dgm:cxn modelId="{DE055F98-EE2C-4938-823D-B4875003528D}" type="presParOf" srcId="{F7ED4475-5DFA-4CE1-B5CB-FEA18475450B}" destId="{3DE1F8E0-DF08-4AED-A202-D4CC8C806628}" srcOrd="2" destOrd="0" presId="urn:microsoft.com/office/officeart/2016/7/layout/LinearArrowProcessNumbered"/>
    <dgm:cxn modelId="{65D55971-F62C-4B5C-8EE4-7CC776C919FB}" type="presParOf" srcId="{F7ED4475-5DFA-4CE1-B5CB-FEA18475450B}" destId="{F0939A32-5192-45E2-A7AF-DB6851DD76AD}" srcOrd="3" destOrd="0" presId="urn:microsoft.com/office/officeart/2016/7/layout/LinearArrowProcessNumbered"/>
    <dgm:cxn modelId="{E4D4AA93-D6FF-4C20-A16E-A050B33F1BB5}" type="presParOf" srcId="{6A1DD630-451E-448D-B489-6B0F9F808BB0}" destId="{0C6E8488-5CCC-4817-A763-B6A82B302512}" srcOrd="2" destOrd="0" presId="urn:microsoft.com/office/officeart/2016/7/layout/LinearArrowProcessNumbered"/>
    <dgm:cxn modelId="{372A1294-19F9-447C-A721-13F81D8BC57B}" type="presParOf" srcId="{97E91449-7323-4316-BCC1-54040B76EF91}" destId="{CF2A34BF-E0D9-4597-814A-36F484F277EE}" srcOrd="5" destOrd="0" presId="urn:microsoft.com/office/officeart/2016/7/layout/LinearArrowProcessNumbered"/>
    <dgm:cxn modelId="{63917CEC-AB5D-404D-B619-2BC20068E218}" type="presParOf" srcId="{97E91449-7323-4316-BCC1-54040B76EF91}" destId="{818B80BF-8BCD-43FD-A337-813F6DF5AFEC}" srcOrd="6" destOrd="0" presId="urn:microsoft.com/office/officeart/2016/7/layout/LinearArrowProcessNumbered"/>
    <dgm:cxn modelId="{B7209338-AA1E-475B-966B-7111CDB012F4}" type="presParOf" srcId="{818B80BF-8BCD-43FD-A337-813F6DF5AFEC}" destId="{9CB2DABD-B363-4B30-A886-ADC5E15E57B6}" srcOrd="0" destOrd="0" presId="urn:microsoft.com/office/officeart/2016/7/layout/LinearArrowProcessNumbered"/>
    <dgm:cxn modelId="{4DB7A745-B5AA-4425-87AF-CDBEEDA23A97}" type="presParOf" srcId="{818B80BF-8BCD-43FD-A337-813F6DF5AFEC}" destId="{20E49624-9824-4803-87F5-15BFE2303C26}" srcOrd="1" destOrd="0" presId="urn:microsoft.com/office/officeart/2016/7/layout/LinearArrowProcessNumbered"/>
    <dgm:cxn modelId="{12FBC6F2-6085-40EE-BD3F-A4877BB2C092}" type="presParOf" srcId="{20E49624-9824-4803-87F5-15BFE2303C26}" destId="{0475B9AD-3422-4975-B3E3-EF70D153EADA}" srcOrd="0" destOrd="0" presId="urn:microsoft.com/office/officeart/2016/7/layout/LinearArrowProcessNumbered"/>
    <dgm:cxn modelId="{8C6D6BDC-6889-4B8F-B24C-4849954FF2E0}" type="presParOf" srcId="{20E49624-9824-4803-87F5-15BFE2303C26}" destId="{75AD2CF5-6560-43D7-B317-3C9AD2F0925D}" srcOrd="1" destOrd="0" presId="urn:microsoft.com/office/officeart/2016/7/layout/LinearArrowProcessNumbered"/>
    <dgm:cxn modelId="{F49096F4-9A0E-4275-8F28-8B9438F97698}" type="presParOf" srcId="{20E49624-9824-4803-87F5-15BFE2303C26}" destId="{208E68A1-79C2-4DA2-9CD8-456FCF1B02A6}" srcOrd="2" destOrd="0" presId="urn:microsoft.com/office/officeart/2016/7/layout/LinearArrowProcessNumbered"/>
    <dgm:cxn modelId="{90AD056E-8039-4690-9924-9528F443092E}" type="presParOf" srcId="{20E49624-9824-4803-87F5-15BFE2303C26}" destId="{B228E7D4-36D2-405B-81A4-88446C177B92}" srcOrd="3" destOrd="0" presId="urn:microsoft.com/office/officeart/2016/7/layout/LinearArrowProcessNumbered"/>
    <dgm:cxn modelId="{1219CB39-3633-4475-AE11-CACC22F07D98}" type="presParOf" srcId="{818B80BF-8BCD-43FD-A337-813F6DF5AFEC}" destId="{3AA8452E-0B60-4D5C-AD3E-8C29258D2BAE}" srcOrd="2" destOrd="0" presId="urn:microsoft.com/office/officeart/2016/7/layout/LinearArrowProcessNumbered"/>
    <dgm:cxn modelId="{AFB2A653-6FD5-4C70-ADCC-BAEC41762264}" type="presParOf" srcId="{97E91449-7323-4316-BCC1-54040B76EF91}" destId="{284CA05D-9655-4B95-85AE-AAE9285AF5B0}" srcOrd="7" destOrd="0" presId="urn:microsoft.com/office/officeart/2016/7/layout/LinearArrowProcessNumbered"/>
    <dgm:cxn modelId="{6107E708-B1DB-4611-BF26-8DCF502B0ACB}" type="presParOf" srcId="{97E91449-7323-4316-BCC1-54040B76EF91}" destId="{751827D7-0FED-4231-BC83-5996CBDCC14F}" srcOrd="8" destOrd="0" presId="urn:microsoft.com/office/officeart/2016/7/layout/LinearArrowProcessNumbered"/>
    <dgm:cxn modelId="{50BA0BE1-A56D-4CBB-941E-10D41607254A}" type="presParOf" srcId="{751827D7-0FED-4231-BC83-5996CBDCC14F}" destId="{649A8A87-7626-479B-8695-CC3DE310CE16}" srcOrd="0" destOrd="0" presId="urn:microsoft.com/office/officeart/2016/7/layout/LinearArrowProcessNumbered"/>
    <dgm:cxn modelId="{9158BB8B-1C28-481D-A52A-BCD90422FAF8}" type="presParOf" srcId="{751827D7-0FED-4231-BC83-5996CBDCC14F}" destId="{8BCCDD33-1D57-4094-8A64-C18BB693D4CD}" srcOrd="1" destOrd="0" presId="urn:microsoft.com/office/officeart/2016/7/layout/LinearArrowProcessNumbered"/>
    <dgm:cxn modelId="{FE9950AC-C7F2-430A-B246-40A84B947B68}" type="presParOf" srcId="{8BCCDD33-1D57-4094-8A64-C18BB693D4CD}" destId="{0DBF740B-E295-479B-8BCA-3E1C4DB2DAC4}" srcOrd="0" destOrd="0" presId="urn:microsoft.com/office/officeart/2016/7/layout/LinearArrowProcessNumbered"/>
    <dgm:cxn modelId="{8A647EE7-0FED-4555-A22F-39F56B0D28A7}" type="presParOf" srcId="{8BCCDD33-1D57-4094-8A64-C18BB693D4CD}" destId="{315214D2-31B1-41E0-BDAC-3AC7439C42EA}" srcOrd="1" destOrd="0" presId="urn:microsoft.com/office/officeart/2016/7/layout/LinearArrowProcessNumbered"/>
    <dgm:cxn modelId="{6F27E59D-D772-49C5-B2D6-880B39B0B36E}" type="presParOf" srcId="{8BCCDD33-1D57-4094-8A64-C18BB693D4CD}" destId="{8AAAE40C-306C-4F93-A1BA-A79B7424C69C}" srcOrd="2" destOrd="0" presId="urn:microsoft.com/office/officeart/2016/7/layout/LinearArrowProcessNumbered"/>
    <dgm:cxn modelId="{FAB6ECA6-43BF-4A53-9B79-AC4B3A34901F}" type="presParOf" srcId="{8BCCDD33-1D57-4094-8A64-C18BB693D4CD}" destId="{64A2661D-A152-40D2-8E64-AB5825E13116}" srcOrd="3" destOrd="0" presId="urn:microsoft.com/office/officeart/2016/7/layout/LinearArrowProcessNumbered"/>
    <dgm:cxn modelId="{D30672F7-C1B0-4A7D-ADFB-0F084D0234A3}" type="presParOf" srcId="{751827D7-0FED-4231-BC83-5996CBDCC14F}" destId="{332EE904-2DDF-43DD-8EB3-90415F76EC9A}"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C1CB79-794E-4423-B2FB-3FF481CE5A4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9383BEF-26AF-461F-B86F-9B3D7840B7C5}">
      <dgm:prSet custT="1"/>
      <dgm:spPr>
        <a:xfrm rot="10800000">
          <a:off x="0" y="0"/>
          <a:ext cx="5248852" cy="851726"/>
        </a:xfrm>
        <a:solidFill>
          <a:srgbClr val="47958B"/>
        </a:solidFill>
      </dgm:spPr>
      <dgm:t>
        <a:bodyPr/>
        <a:lstStyle/>
        <a:p>
          <a:pPr algn="ctr" rtl="0"/>
          <a:r>
            <a:rPr lang="en-US" sz="1800" b="0" dirty="0">
              <a:latin typeface="Calibri"/>
              <a:ea typeface="+mn-ea"/>
              <a:cs typeface="+mn-cs"/>
            </a:rPr>
            <a:t>Community Culture</a:t>
          </a:r>
        </a:p>
      </dgm:t>
    </dgm:pt>
    <dgm:pt modelId="{4817A07B-DCED-4A4F-B223-781F72A958A5}" type="parTrans" cxnId="{B45CE3E5-8A28-4EA4-A6F8-802C2B4BD679}">
      <dgm:prSet/>
      <dgm:spPr/>
      <dgm:t>
        <a:bodyPr/>
        <a:lstStyle/>
        <a:p>
          <a:pPr algn="l"/>
          <a:endParaRPr lang="en-US" dirty="0">
            <a:solidFill>
              <a:schemeClr val="bg2"/>
            </a:solidFill>
          </a:endParaRPr>
        </a:p>
      </dgm:t>
    </dgm:pt>
    <dgm:pt modelId="{A5093EF5-0BEC-446F-894D-287BBA86B2EA}" type="sibTrans" cxnId="{B45CE3E5-8A28-4EA4-A6F8-802C2B4BD679}">
      <dgm:prSet phldrT="1"/>
      <dgm:spPr/>
      <dgm:t>
        <a:bodyPr/>
        <a:lstStyle/>
        <a:p>
          <a:pPr algn="l"/>
          <a:endParaRPr lang="en-US" dirty="0">
            <a:solidFill>
              <a:schemeClr val="bg2"/>
            </a:solidFill>
          </a:endParaRPr>
        </a:p>
      </dgm:t>
    </dgm:pt>
    <dgm:pt modelId="{63D01B2A-EC48-4E08-81B6-718AA3DD05E5}">
      <dgm:prSet custT="1"/>
      <dgm:spPr>
        <a:xfrm rot="10800000">
          <a:off x="0" y="2532138"/>
          <a:ext cx="5248852" cy="851726"/>
        </a:xfrm>
        <a:solidFill>
          <a:srgbClr val="00539E"/>
        </a:solidFill>
      </dgm:spPr>
      <dgm:t>
        <a:bodyPr/>
        <a:lstStyle/>
        <a:p>
          <a:pPr algn="ctr"/>
          <a:r>
            <a:rPr lang="en-US" altLang="en-US" sz="1800" dirty="0">
              <a:latin typeface="Calibri"/>
              <a:ea typeface="+mn-ea"/>
              <a:cs typeface="+mn-cs"/>
            </a:rPr>
            <a:t>Proximity to Family/Friends/Colleagues</a:t>
          </a:r>
          <a:endParaRPr lang="en-US" altLang="en-US" sz="1800" b="1" dirty="0">
            <a:latin typeface="Calibri"/>
            <a:ea typeface="+mn-ea"/>
            <a:cs typeface="+mn-cs"/>
          </a:endParaRPr>
        </a:p>
      </dgm:t>
    </dgm:pt>
    <dgm:pt modelId="{CDECE2E8-3E4B-4864-9DE2-6651D3CA6910}" type="parTrans" cxnId="{B081E891-1899-4B00-BBCD-392B16780073}">
      <dgm:prSet/>
      <dgm:spPr/>
      <dgm:t>
        <a:bodyPr/>
        <a:lstStyle/>
        <a:p>
          <a:endParaRPr lang="en-US"/>
        </a:p>
      </dgm:t>
    </dgm:pt>
    <dgm:pt modelId="{AAA63270-19B7-42D6-B367-2F8904B6FA47}" type="sibTrans" cxnId="{B081E891-1899-4B00-BBCD-392B16780073}">
      <dgm:prSet phldrT="3"/>
      <dgm:spPr/>
      <dgm:t>
        <a:bodyPr/>
        <a:lstStyle/>
        <a:p>
          <a:endParaRPr lang="en-US"/>
        </a:p>
      </dgm:t>
    </dgm:pt>
    <dgm:pt modelId="{D88287FF-B01D-B94E-B48F-99819F4D552B}">
      <dgm:prSet custT="1"/>
      <dgm:spPr>
        <a:solidFill>
          <a:srgbClr val="42B051">
            <a:lumMod val="60000"/>
            <a:lumOff val="40000"/>
          </a:srgbClr>
        </a:solidFill>
        <a:ln w="19050" cap="rnd" cmpd="sng" algn="ctr">
          <a:solidFill>
            <a:prstClr val="white">
              <a:hueOff val="0"/>
              <a:satOff val="0"/>
              <a:lumOff val="0"/>
              <a:alphaOff val="0"/>
            </a:prstClr>
          </a:solidFill>
          <a:prstDash val="solid"/>
        </a:ln>
        <a:effectLst/>
      </dgm:spPr>
      <dgm:t>
        <a:bodyPr spcFirstLastPara="0" vert="horz" wrap="square" lIns="68580" tIns="68580" rIns="68580" bIns="68580" numCol="1" spcCol="1270" anchor="ctr" anchorCtr="0"/>
        <a:lstStyle/>
        <a:p>
          <a:pPr marL="0" lvl="0" indent="0" algn="ctr" defTabSz="800100" rtl="0">
            <a:lnSpc>
              <a:spcPct val="90000"/>
            </a:lnSpc>
            <a:spcBef>
              <a:spcPct val="0"/>
            </a:spcBef>
            <a:spcAft>
              <a:spcPct val="35000"/>
            </a:spcAft>
            <a:buNone/>
          </a:pPr>
          <a:r>
            <a:rPr lang="en-US" altLang="en-US" sz="1800" kern="1200" dirty="0">
              <a:solidFill>
                <a:prstClr val="white"/>
              </a:solidFill>
              <a:latin typeface="Calibri"/>
              <a:ea typeface="+mn-ea"/>
              <a:cs typeface="+mn-cs"/>
            </a:rPr>
            <a:t>Compensation</a:t>
          </a:r>
          <a:endParaRPr lang="en-US" sz="1800" kern="1200" dirty="0">
            <a:solidFill>
              <a:prstClr val="white"/>
            </a:solidFill>
            <a:latin typeface="Calibri"/>
            <a:ea typeface="+mn-ea"/>
            <a:cs typeface="+mn-cs"/>
          </a:endParaRPr>
        </a:p>
      </dgm:t>
    </dgm:pt>
    <dgm:pt modelId="{03F7BF73-EF75-3244-BFF4-E7A550C219BB}" type="parTrans" cxnId="{3A9F1692-4666-E144-AAFF-36CEC7058BB3}">
      <dgm:prSet/>
      <dgm:spPr/>
      <dgm:t>
        <a:bodyPr/>
        <a:lstStyle/>
        <a:p>
          <a:endParaRPr lang="en-US"/>
        </a:p>
      </dgm:t>
    </dgm:pt>
    <dgm:pt modelId="{3F30F7EE-6603-1C40-AB52-CCDB19F4250F}" type="sibTrans" cxnId="{3A9F1692-4666-E144-AAFF-36CEC7058BB3}">
      <dgm:prSet phldrT="2"/>
      <dgm:spPr/>
      <dgm:t>
        <a:bodyPr/>
        <a:lstStyle/>
        <a:p>
          <a:endParaRPr lang="en-US"/>
        </a:p>
      </dgm:t>
    </dgm:pt>
    <dgm:pt modelId="{C9D83B28-EAF1-424D-B37E-A0A035FB7F18}" type="pres">
      <dgm:prSet presAssocID="{4BC1CB79-794E-4423-B2FB-3FF481CE5A43}" presName="linear" presStyleCnt="0">
        <dgm:presLayoutVars>
          <dgm:animLvl val="lvl"/>
          <dgm:resizeHandles val="exact"/>
        </dgm:presLayoutVars>
      </dgm:prSet>
      <dgm:spPr/>
    </dgm:pt>
    <dgm:pt modelId="{D1E27A4A-CB37-43EF-AE73-56534A0E95DC}" type="pres">
      <dgm:prSet presAssocID="{F9383BEF-26AF-461F-B86F-9B3D7840B7C5}" presName="parentText" presStyleLbl="node1" presStyleIdx="0" presStyleCnt="3" custLinFactY="-93077" custLinFactNeighborX="-1509" custLinFactNeighborY="-100000">
        <dgm:presLayoutVars>
          <dgm:chMax val="0"/>
          <dgm:bulletEnabled val="1"/>
        </dgm:presLayoutVars>
      </dgm:prSet>
      <dgm:spPr/>
    </dgm:pt>
    <dgm:pt modelId="{3716C4C1-F15D-440D-BF18-BECC64A2D443}" type="pres">
      <dgm:prSet presAssocID="{A5093EF5-0BEC-446F-894D-287BBA86B2EA}" presName="spacer" presStyleCnt="0"/>
      <dgm:spPr/>
    </dgm:pt>
    <dgm:pt modelId="{F23B3FEA-0938-4586-AEE7-57ED8CFEA413}" type="pres">
      <dgm:prSet presAssocID="{D88287FF-B01D-B94E-B48F-99819F4D552B}" presName="parentText" presStyleLbl="node1" presStyleIdx="1" presStyleCnt="3">
        <dgm:presLayoutVars>
          <dgm:chMax val="0"/>
          <dgm:bulletEnabled val="1"/>
        </dgm:presLayoutVars>
      </dgm:prSet>
      <dgm:spPr>
        <a:xfrm>
          <a:off x="0" y="962203"/>
          <a:ext cx="4161821" cy="823680"/>
        </a:xfrm>
        <a:prstGeom prst="roundRect">
          <a:avLst/>
        </a:prstGeom>
      </dgm:spPr>
    </dgm:pt>
    <dgm:pt modelId="{64CCBC4A-DE22-403F-80A2-B9DBDDCE4F6D}" type="pres">
      <dgm:prSet presAssocID="{3F30F7EE-6603-1C40-AB52-CCDB19F4250F}" presName="spacer" presStyleCnt="0"/>
      <dgm:spPr/>
    </dgm:pt>
    <dgm:pt modelId="{6207F828-23D9-4B8D-8031-25CB4AEF3B85}" type="pres">
      <dgm:prSet presAssocID="{63D01B2A-EC48-4E08-81B6-718AA3DD05E5}" presName="parentText" presStyleLbl="node1" presStyleIdx="2" presStyleCnt="3">
        <dgm:presLayoutVars>
          <dgm:chMax val="0"/>
          <dgm:bulletEnabled val="1"/>
        </dgm:presLayoutVars>
      </dgm:prSet>
      <dgm:spPr/>
    </dgm:pt>
  </dgm:ptLst>
  <dgm:cxnLst>
    <dgm:cxn modelId="{82722722-AE43-4628-ADED-E52469AA16D3}" type="presOf" srcId="{63D01B2A-EC48-4E08-81B6-718AA3DD05E5}" destId="{6207F828-23D9-4B8D-8031-25CB4AEF3B85}" srcOrd="0" destOrd="0" presId="urn:microsoft.com/office/officeart/2005/8/layout/vList2"/>
    <dgm:cxn modelId="{545A6E84-7E9B-424A-9ACB-458385EE5F4A}" type="presOf" srcId="{F9383BEF-26AF-461F-B86F-9B3D7840B7C5}" destId="{D1E27A4A-CB37-43EF-AE73-56534A0E95DC}" srcOrd="0" destOrd="0" presId="urn:microsoft.com/office/officeart/2005/8/layout/vList2"/>
    <dgm:cxn modelId="{B081E891-1899-4B00-BBCD-392B16780073}" srcId="{4BC1CB79-794E-4423-B2FB-3FF481CE5A43}" destId="{63D01B2A-EC48-4E08-81B6-718AA3DD05E5}" srcOrd="2" destOrd="0" parTransId="{CDECE2E8-3E4B-4864-9DE2-6651D3CA6910}" sibTransId="{AAA63270-19B7-42D6-B367-2F8904B6FA47}"/>
    <dgm:cxn modelId="{3A9F1692-4666-E144-AAFF-36CEC7058BB3}" srcId="{4BC1CB79-794E-4423-B2FB-3FF481CE5A43}" destId="{D88287FF-B01D-B94E-B48F-99819F4D552B}" srcOrd="1" destOrd="0" parTransId="{03F7BF73-EF75-3244-BFF4-E7A550C219BB}" sibTransId="{3F30F7EE-6603-1C40-AB52-CCDB19F4250F}"/>
    <dgm:cxn modelId="{FAA6439E-E02B-49A0-8231-82D3DD80724D}" type="presOf" srcId="{D88287FF-B01D-B94E-B48F-99819F4D552B}" destId="{F23B3FEA-0938-4586-AEE7-57ED8CFEA413}" srcOrd="0" destOrd="0" presId="urn:microsoft.com/office/officeart/2005/8/layout/vList2"/>
    <dgm:cxn modelId="{BD0D38E5-A488-4934-B704-8DE43A9569ED}" type="presOf" srcId="{4BC1CB79-794E-4423-B2FB-3FF481CE5A43}" destId="{C9D83B28-EAF1-424D-B37E-A0A035FB7F18}" srcOrd="0" destOrd="0" presId="urn:microsoft.com/office/officeart/2005/8/layout/vList2"/>
    <dgm:cxn modelId="{B45CE3E5-8A28-4EA4-A6F8-802C2B4BD679}" srcId="{4BC1CB79-794E-4423-B2FB-3FF481CE5A43}" destId="{F9383BEF-26AF-461F-B86F-9B3D7840B7C5}" srcOrd="0" destOrd="0" parTransId="{4817A07B-DCED-4A4F-B223-781F72A958A5}" sibTransId="{A5093EF5-0BEC-446F-894D-287BBA86B2EA}"/>
    <dgm:cxn modelId="{1CB790B8-F252-4BD7-A3D9-5A1C73F7D235}" type="presParOf" srcId="{C9D83B28-EAF1-424D-B37E-A0A035FB7F18}" destId="{D1E27A4A-CB37-43EF-AE73-56534A0E95DC}" srcOrd="0" destOrd="0" presId="urn:microsoft.com/office/officeart/2005/8/layout/vList2"/>
    <dgm:cxn modelId="{CFC54E42-872D-452E-BD2F-E6687D6BB655}" type="presParOf" srcId="{C9D83B28-EAF1-424D-B37E-A0A035FB7F18}" destId="{3716C4C1-F15D-440D-BF18-BECC64A2D443}" srcOrd="1" destOrd="0" presId="urn:microsoft.com/office/officeart/2005/8/layout/vList2"/>
    <dgm:cxn modelId="{864FC063-0E56-4B65-BFA6-555F6A73B3DB}" type="presParOf" srcId="{C9D83B28-EAF1-424D-B37E-A0A035FB7F18}" destId="{F23B3FEA-0938-4586-AEE7-57ED8CFEA413}" srcOrd="2" destOrd="0" presId="urn:microsoft.com/office/officeart/2005/8/layout/vList2"/>
    <dgm:cxn modelId="{57DDA383-8EC6-4CD4-AB77-E3DA49F5F413}" type="presParOf" srcId="{C9D83B28-EAF1-424D-B37E-A0A035FB7F18}" destId="{64CCBC4A-DE22-403F-80A2-B9DBDDCE4F6D}" srcOrd="3" destOrd="0" presId="urn:microsoft.com/office/officeart/2005/8/layout/vList2"/>
    <dgm:cxn modelId="{911DB203-7AC5-4298-9BC8-2BDABDDFAD15}" type="presParOf" srcId="{C9D83B28-EAF1-424D-B37E-A0A035FB7F18}" destId="{6207F828-23D9-4B8D-8031-25CB4AEF3B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C1CB79-794E-4423-B2FB-3FF481CE5A4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9383BEF-26AF-461F-B86F-9B3D7840B7C5}">
      <dgm:prSet custT="1"/>
      <dgm:spPr>
        <a:solidFill>
          <a:srgbClr val="42B051">
            <a:lumMod val="60000"/>
            <a:lumOff val="40000"/>
          </a:srgbClr>
        </a:solidFill>
        <a:ln w="19050" cap="rnd" cmpd="sng" algn="ctr">
          <a:solidFill>
            <a:prstClr val="white">
              <a:hueOff val="0"/>
              <a:satOff val="0"/>
              <a:lumOff val="0"/>
              <a:alphaOff val="0"/>
            </a:prstClr>
          </a:solidFill>
          <a:prstDash val="solid"/>
        </a:ln>
        <a:effectLst/>
      </dgm:spPr>
      <dgm:t>
        <a:bodyPr spcFirstLastPara="0" vert="horz" wrap="square" lIns="68580" tIns="68580" rIns="68580" bIns="68580" numCol="1" spcCol="1270" anchor="ctr" anchorCtr="0"/>
        <a:lstStyle/>
        <a:p>
          <a:pPr marL="0" lvl="0" indent="0" algn="ctr" defTabSz="800100" rtl="0">
            <a:lnSpc>
              <a:spcPct val="90000"/>
            </a:lnSpc>
            <a:spcBef>
              <a:spcPct val="0"/>
            </a:spcBef>
            <a:spcAft>
              <a:spcPct val="35000"/>
            </a:spcAft>
            <a:buNone/>
          </a:pPr>
          <a:r>
            <a:rPr lang="en-US" sz="1800" kern="1200" dirty="0">
              <a:solidFill>
                <a:prstClr val="white"/>
              </a:solidFill>
              <a:latin typeface="Calibri"/>
              <a:ea typeface="+mn-ea"/>
              <a:cs typeface="+mn-cs"/>
            </a:rPr>
            <a:t>Compensation</a:t>
          </a:r>
        </a:p>
      </dgm:t>
    </dgm:pt>
    <dgm:pt modelId="{4817A07B-DCED-4A4F-B223-781F72A958A5}" type="parTrans" cxnId="{B45CE3E5-8A28-4EA4-A6F8-802C2B4BD679}">
      <dgm:prSet/>
      <dgm:spPr/>
      <dgm:t>
        <a:bodyPr/>
        <a:lstStyle/>
        <a:p>
          <a:pPr algn="l"/>
          <a:endParaRPr lang="en-US" dirty="0">
            <a:solidFill>
              <a:schemeClr val="bg2"/>
            </a:solidFill>
          </a:endParaRPr>
        </a:p>
      </dgm:t>
    </dgm:pt>
    <dgm:pt modelId="{A5093EF5-0BEC-446F-894D-287BBA86B2EA}" type="sibTrans" cxnId="{B45CE3E5-8A28-4EA4-A6F8-802C2B4BD679}">
      <dgm:prSet phldrT="1"/>
      <dgm:spPr/>
      <dgm:t>
        <a:bodyPr/>
        <a:lstStyle/>
        <a:p>
          <a:pPr algn="l"/>
          <a:endParaRPr lang="en-US" dirty="0">
            <a:solidFill>
              <a:schemeClr val="bg2"/>
            </a:solidFill>
          </a:endParaRPr>
        </a:p>
      </dgm:t>
    </dgm:pt>
    <dgm:pt modelId="{63D01B2A-EC48-4E08-81B6-718AA3DD05E5}">
      <dgm:prSet custT="1"/>
      <dgm:spPr>
        <a:xfrm rot="10800000">
          <a:off x="0" y="2532138"/>
          <a:ext cx="5248852" cy="851726"/>
        </a:xfrm>
        <a:solidFill>
          <a:srgbClr val="4E7B54"/>
        </a:solidFill>
      </dgm:spPr>
      <dgm:t>
        <a:bodyPr/>
        <a:lstStyle/>
        <a:p>
          <a:pPr algn="ctr"/>
          <a:r>
            <a:rPr lang="en-US" altLang="en-US" sz="1800" dirty="0">
              <a:latin typeface="Calibri"/>
              <a:ea typeface="+mn-ea"/>
              <a:cs typeface="+mn-cs"/>
            </a:rPr>
            <a:t>Offer of Loan Repayment</a:t>
          </a:r>
          <a:endParaRPr lang="en-US" altLang="en-US" sz="1800" b="1" dirty="0">
            <a:latin typeface="Calibri"/>
            <a:ea typeface="+mn-ea"/>
            <a:cs typeface="+mn-cs"/>
          </a:endParaRPr>
        </a:p>
      </dgm:t>
    </dgm:pt>
    <dgm:pt modelId="{CDECE2E8-3E4B-4864-9DE2-6651D3CA6910}" type="parTrans" cxnId="{B081E891-1899-4B00-BBCD-392B16780073}">
      <dgm:prSet/>
      <dgm:spPr/>
      <dgm:t>
        <a:bodyPr/>
        <a:lstStyle/>
        <a:p>
          <a:endParaRPr lang="en-US"/>
        </a:p>
      </dgm:t>
    </dgm:pt>
    <dgm:pt modelId="{AAA63270-19B7-42D6-B367-2F8904B6FA47}" type="sibTrans" cxnId="{B081E891-1899-4B00-BBCD-392B16780073}">
      <dgm:prSet phldrT="3"/>
      <dgm:spPr/>
      <dgm:t>
        <a:bodyPr/>
        <a:lstStyle/>
        <a:p>
          <a:endParaRPr lang="en-US"/>
        </a:p>
      </dgm:t>
    </dgm:pt>
    <dgm:pt modelId="{D88287FF-B01D-B94E-B48F-99819F4D552B}">
      <dgm:prSet custT="1"/>
      <dgm:spPr>
        <a:xfrm rot="10800000">
          <a:off x="0" y="0"/>
          <a:ext cx="5248852" cy="851726"/>
        </a:xfrm>
        <a:solidFill>
          <a:schemeClr val="accent2">
            <a:lumMod val="60000"/>
            <a:lumOff val="40000"/>
          </a:schemeClr>
        </a:solidFill>
      </dgm:spPr>
      <dgm:t>
        <a:bodyPr/>
        <a:lstStyle/>
        <a:p>
          <a:pPr algn="ctr" rtl="0"/>
          <a:r>
            <a:rPr lang="en-US" altLang="en-US" sz="1800" dirty="0">
              <a:latin typeface="Calibri"/>
              <a:ea typeface="+mn-ea"/>
              <a:cs typeface="+mn-cs"/>
            </a:rPr>
            <a:t>Preference/needs of Spouse/Partner</a:t>
          </a:r>
          <a:endParaRPr lang="en-US" sz="1800" b="1" dirty="0">
            <a:latin typeface="Calibri"/>
            <a:ea typeface="+mn-ea"/>
            <a:cs typeface="+mn-cs"/>
          </a:endParaRPr>
        </a:p>
      </dgm:t>
    </dgm:pt>
    <dgm:pt modelId="{03F7BF73-EF75-3244-BFF4-E7A550C219BB}" type="parTrans" cxnId="{3A9F1692-4666-E144-AAFF-36CEC7058BB3}">
      <dgm:prSet/>
      <dgm:spPr/>
      <dgm:t>
        <a:bodyPr/>
        <a:lstStyle/>
        <a:p>
          <a:endParaRPr lang="en-US"/>
        </a:p>
      </dgm:t>
    </dgm:pt>
    <dgm:pt modelId="{3F30F7EE-6603-1C40-AB52-CCDB19F4250F}" type="sibTrans" cxnId="{3A9F1692-4666-E144-AAFF-36CEC7058BB3}">
      <dgm:prSet phldrT="2"/>
      <dgm:spPr/>
      <dgm:t>
        <a:bodyPr/>
        <a:lstStyle/>
        <a:p>
          <a:endParaRPr lang="en-US"/>
        </a:p>
      </dgm:t>
    </dgm:pt>
    <dgm:pt modelId="{C9D83B28-EAF1-424D-B37E-A0A035FB7F18}" type="pres">
      <dgm:prSet presAssocID="{4BC1CB79-794E-4423-B2FB-3FF481CE5A43}" presName="linear" presStyleCnt="0">
        <dgm:presLayoutVars>
          <dgm:animLvl val="lvl"/>
          <dgm:resizeHandles val="exact"/>
        </dgm:presLayoutVars>
      </dgm:prSet>
      <dgm:spPr/>
    </dgm:pt>
    <dgm:pt modelId="{D1E27A4A-CB37-43EF-AE73-56534A0E95DC}" type="pres">
      <dgm:prSet presAssocID="{F9383BEF-26AF-461F-B86F-9B3D7840B7C5}" presName="parentText" presStyleLbl="node1" presStyleIdx="0" presStyleCnt="3" custLinFactY="-93077" custLinFactNeighborX="-1509" custLinFactNeighborY="-100000">
        <dgm:presLayoutVars>
          <dgm:chMax val="0"/>
          <dgm:bulletEnabled val="1"/>
        </dgm:presLayoutVars>
      </dgm:prSet>
      <dgm:spPr>
        <a:xfrm>
          <a:off x="0" y="0"/>
          <a:ext cx="4513188" cy="823680"/>
        </a:xfrm>
        <a:prstGeom prst="roundRect">
          <a:avLst/>
        </a:prstGeom>
      </dgm:spPr>
    </dgm:pt>
    <dgm:pt modelId="{3716C4C1-F15D-440D-BF18-BECC64A2D443}" type="pres">
      <dgm:prSet presAssocID="{A5093EF5-0BEC-446F-894D-287BBA86B2EA}" presName="spacer" presStyleCnt="0"/>
      <dgm:spPr/>
    </dgm:pt>
    <dgm:pt modelId="{F23B3FEA-0938-4586-AEE7-57ED8CFEA413}" type="pres">
      <dgm:prSet presAssocID="{D88287FF-B01D-B94E-B48F-99819F4D552B}" presName="parentText" presStyleLbl="node1" presStyleIdx="1" presStyleCnt="3">
        <dgm:presLayoutVars>
          <dgm:chMax val="0"/>
          <dgm:bulletEnabled val="1"/>
        </dgm:presLayoutVars>
      </dgm:prSet>
      <dgm:spPr/>
    </dgm:pt>
    <dgm:pt modelId="{64CCBC4A-DE22-403F-80A2-B9DBDDCE4F6D}" type="pres">
      <dgm:prSet presAssocID="{3F30F7EE-6603-1C40-AB52-CCDB19F4250F}" presName="spacer" presStyleCnt="0"/>
      <dgm:spPr/>
    </dgm:pt>
    <dgm:pt modelId="{6207F828-23D9-4B8D-8031-25CB4AEF3B85}" type="pres">
      <dgm:prSet presAssocID="{63D01B2A-EC48-4E08-81B6-718AA3DD05E5}" presName="parentText" presStyleLbl="node1" presStyleIdx="2" presStyleCnt="3">
        <dgm:presLayoutVars>
          <dgm:chMax val="0"/>
          <dgm:bulletEnabled val="1"/>
        </dgm:presLayoutVars>
      </dgm:prSet>
      <dgm:spPr/>
    </dgm:pt>
  </dgm:ptLst>
  <dgm:cxnLst>
    <dgm:cxn modelId="{82722722-AE43-4628-ADED-E52469AA16D3}" type="presOf" srcId="{63D01B2A-EC48-4E08-81B6-718AA3DD05E5}" destId="{6207F828-23D9-4B8D-8031-25CB4AEF3B85}" srcOrd="0" destOrd="0" presId="urn:microsoft.com/office/officeart/2005/8/layout/vList2"/>
    <dgm:cxn modelId="{545A6E84-7E9B-424A-9ACB-458385EE5F4A}" type="presOf" srcId="{F9383BEF-26AF-461F-B86F-9B3D7840B7C5}" destId="{D1E27A4A-CB37-43EF-AE73-56534A0E95DC}" srcOrd="0" destOrd="0" presId="urn:microsoft.com/office/officeart/2005/8/layout/vList2"/>
    <dgm:cxn modelId="{B081E891-1899-4B00-BBCD-392B16780073}" srcId="{4BC1CB79-794E-4423-B2FB-3FF481CE5A43}" destId="{63D01B2A-EC48-4E08-81B6-718AA3DD05E5}" srcOrd="2" destOrd="0" parTransId="{CDECE2E8-3E4B-4864-9DE2-6651D3CA6910}" sibTransId="{AAA63270-19B7-42D6-B367-2F8904B6FA47}"/>
    <dgm:cxn modelId="{3A9F1692-4666-E144-AAFF-36CEC7058BB3}" srcId="{4BC1CB79-794E-4423-B2FB-3FF481CE5A43}" destId="{D88287FF-B01D-B94E-B48F-99819F4D552B}" srcOrd="1" destOrd="0" parTransId="{03F7BF73-EF75-3244-BFF4-E7A550C219BB}" sibTransId="{3F30F7EE-6603-1C40-AB52-CCDB19F4250F}"/>
    <dgm:cxn modelId="{FAA6439E-E02B-49A0-8231-82D3DD80724D}" type="presOf" srcId="{D88287FF-B01D-B94E-B48F-99819F4D552B}" destId="{F23B3FEA-0938-4586-AEE7-57ED8CFEA413}" srcOrd="0" destOrd="0" presId="urn:microsoft.com/office/officeart/2005/8/layout/vList2"/>
    <dgm:cxn modelId="{BD0D38E5-A488-4934-B704-8DE43A9569ED}" type="presOf" srcId="{4BC1CB79-794E-4423-B2FB-3FF481CE5A43}" destId="{C9D83B28-EAF1-424D-B37E-A0A035FB7F18}" srcOrd="0" destOrd="0" presId="urn:microsoft.com/office/officeart/2005/8/layout/vList2"/>
    <dgm:cxn modelId="{B45CE3E5-8A28-4EA4-A6F8-802C2B4BD679}" srcId="{4BC1CB79-794E-4423-B2FB-3FF481CE5A43}" destId="{F9383BEF-26AF-461F-B86F-9B3D7840B7C5}" srcOrd="0" destOrd="0" parTransId="{4817A07B-DCED-4A4F-B223-781F72A958A5}" sibTransId="{A5093EF5-0BEC-446F-894D-287BBA86B2EA}"/>
    <dgm:cxn modelId="{1CB790B8-F252-4BD7-A3D9-5A1C73F7D235}" type="presParOf" srcId="{C9D83B28-EAF1-424D-B37E-A0A035FB7F18}" destId="{D1E27A4A-CB37-43EF-AE73-56534A0E95DC}" srcOrd="0" destOrd="0" presId="urn:microsoft.com/office/officeart/2005/8/layout/vList2"/>
    <dgm:cxn modelId="{CFC54E42-872D-452E-BD2F-E6687D6BB655}" type="presParOf" srcId="{C9D83B28-EAF1-424D-B37E-A0A035FB7F18}" destId="{3716C4C1-F15D-440D-BF18-BECC64A2D443}" srcOrd="1" destOrd="0" presId="urn:microsoft.com/office/officeart/2005/8/layout/vList2"/>
    <dgm:cxn modelId="{864FC063-0E56-4B65-BFA6-555F6A73B3DB}" type="presParOf" srcId="{C9D83B28-EAF1-424D-B37E-A0A035FB7F18}" destId="{F23B3FEA-0938-4586-AEE7-57ED8CFEA413}" srcOrd="2" destOrd="0" presId="urn:microsoft.com/office/officeart/2005/8/layout/vList2"/>
    <dgm:cxn modelId="{57DDA383-8EC6-4CD4-AB77-E3DA49F5F413}" type="presParOf" srcId="{C9D83B28-EAF1-424D-B37E-A0A035FB7F18}" destId="{64CCBC4A-DE22-403F-80A2-B9DBDDCE4F6D}" srcOrd="3" destOrd="0" presId="urn:microsoft.com/office/officeart/2005/8/layout/vList2"/>
    <dgm:cxn modelId="{911DB203-7AC5-4298-9BC8-2BDABDDFAD15}" type="presParOf" srcId="{C9D83B28-EAF1-424D-B37E-A0A035FB7F18}" destId="{6207F828-23D9-4B8D-8031-25CB4AEF3B85}"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C1CB79-794E-4423-B2FB-3FF481CE5A43}" type="doc">
      <dgm:prSet loTypeId="urn:microsoft.com/office/officeart/2016/7/layout/LinearArrowProcessNumbered" loCatId="process" qsTypeId="urn:microsoft.com/office/officeart/2005/8/quickstyle/simple1" qsCatId="simple" csTypeId="urn:microsoft.com/office/officeart/2005/8/colors/colorful1" csCatId="colorful" phldr="1"/>
      <dgm:spPr/>
      <dgm:t>
        <a:bodyPr/>
        <a:lstStyle/>
        <a:p>
          <a:endParaRPr lang="en-US"/>
        </a:p>
      </dgm:t>
    </dgm:pt>
    <dgm:pt modelId="{F9383BEF-26AF-461F-B86F-9B3D7840B7C5}">
      <dgm:prSet custT="1"/>
      <dgm:spPr>
        <a:xfrm rot="10800000">
          <a:off x="0" y="0"/>
          <a:ext cx="5248852" cy="851726"/>
        </a:xfrm>
        <a:solidFill>
          <a:schemeClr val="accent2">
            <a:lumMod val="40000"/>
            <a:lumOff val="60000"/>
            <a:alpha val="90000"/>
          </a:schemeClr>
        </a:solidFill>
        <a:ln>
          <a:noFill/>
        </a:ln>
      </dgm:spPr>
      <dgm:t>
        <a:bodyPr/>
        <a:lstStyle/>
        <a:p>
          <a:pPr algn="ctr" rtl="0"/>
          <a:r>
            <a:rPr lang="en-US" sz="1600" b="1" dirty="0">
              <a:latin typeface="Calibri"/>
              <a:ea typeface="+mn-ea"/>
              <a:cs typeface="+mn-cs"/>
            </a:rPr>
            <a:t>Tailor the Interview Team</a:t>
          </a:r>
          <a:r>
            <a:rPr lang="en-US" sz="1600" dirty="0">
              <a:latin typeface="Calibri"/>
              <a:ea typeface="+mn-ea"/>
              <a:cs typeface="+mn-cs"/>
            </a:rPr>
            <a:t> to the Candidate</a:t>
          </a:r>
        </a:p>
        <a:p>
          <a:pPr algn="ctr" rtl="0"/>
          <a:r>
            <a:rPr lang="en-US" sz="1600" b="0" dirty="0">
              <a:latin typeface="Calibri"/>
              <a:ea typeface="+mn-ea"/>
              <a:cs typeface="+mn-cs"/>
            </a:rPr>
            <a:t>Remember: </a:t>
          </a:r>
          <a:r>
            <a:rPr lang="en-US" sz="1600" b="1" dirty="0">
              <a:latin typeface="Calibri"/>
              <a:ea typeface="+mn-ea"/>
              <a:cs typeface="+mn-cs"/>
            </a:rPr>
            <a:t>CEO Sells the Vision</a:t>
          </a:r>
        </a:p>
      </dgm:t>
    </dgm:pt>
    <dgm:pt modelId="{4817A07B-DCED-4A4F-B223-781F72A958A5}" type="parTrans" cxnId="{B45CE3E5-8A28-4EA4-A6F8-802C2B4BD679}">
      <dgm:prSet/>
      <dgm:spPr/>
      <dgm:t>
        <a:bodyPr/>
        <a:lstStyle/>
        <a:p>
          <a:pPr algn="l"/>
          <a:endParaRPr lang="en-US" dirty="0">
            <a:solidFill>
              <a:schemeClr val="bg2"/>
            </a:solidFill>
          </a:endParaRPr>
        </a:p>
      </dgm:t>
    </dgm:pt>
    <dgm:pt modelId="{A5093EF5-0BEC-446F-894D-287BBA86B2EA}" type="sibTrans" cxnId="{B45CE3E5-8A28-4EA4-A6F8-802C2B4BD679}">
      <dgm:prSet phldrT="1"/>
      <dgm:spPr/>
      <dgm:t>
        <a:bodyPr/>
        <a:lstStyle/>
        <a:p>
          <a:pPr algn="l"/>
          <a:r>
            <a:rPr lang="en-US" dirty="0">
              <a:solidFill>
                <a:schemeClr val="bg2"/>
              </a:solidFill>
            </a:rPr>
            <a:t> 1</a:t>
          </a:r>
        </a:p>
      </dgm:t>
    </dgm:pt>
    <dgm:pt modelId="{63D01B2A-EC48-4E08-81B6-718AA3DD05E5}">
      <dgm:prSet custT="1"/>
      <dgm:spPr>
        <a:xfrm rot="10800000">
          <a:off x="0" y="2532138"/>
          <a:ext cx="5248852" cy="851726"/>
        </a:xfrm>
        <a:solidFill>
          <a:schemeClr val="accent4">
            <a:lumMod val="60000"/>
            <a:lumOff val="40000"/>
            <a:alpha val="90000"/>
          </a:schemeClr>
        </a:solidFill>
        <a:ln>
          <a:noFill/>
        </a:ln>
      </dgm:spPr>
      <dgm:t>
        <a:bodyPr/>
        <a:lstStyle/>
        <a:p>
          <a:pPr algn="ctr"/>
          <a:r>
            <a:rPr lang="en-US" altLang="en-US" sz="1600" dirty="0">
              <a:latin typeface="Calibri"/>
              <a:ea typeface="+mn-ea"/>
              <a:cs typeface="+mn-cs"/>
            </a:rPr>
            <a:t>Assign Topics &amp; </a:t>
          </a:r>
          <a:r>
            <a:rPr lang="en-US" altLang="en-US" sz="1600" b="1" dirty="0">
              <a:latin typeface="Calibri"/>
              <a:ea typeface="+mn-ea"/>
              <a:cs typeface="+mn-cs"/>
            </a:rPr>
            <a:t>Ensure Consistent Message</a:t>
          </a:r>
        </a:p>
      </dgm:t>
    </dgm:pt>
    <dgm:pt modelId="{CDECE2E8-3E4B-4864-9DE2-6651D3CA6910}" type="parTrans" cxnId="{B081E891-1899-4B00-BBCD-392B16780073}">
      <dgm:prSet/>
      <dgm:spPr/>
      <dgm:t>
        <a:bodyPr/>
        <a:lstStyle/>
        <a:p>
          <a:endParaRPr lang="en-US"/>
        </a:p>
      </dgm:t>
    </dgm:pt>
    <dgm:pt modelId="{AAA63270-19B7-42D6-B367-2F8904B6FA47}" type="sibTrans" cxnId="{B081E891-1899-4B00-BBCD-392B16780073}">
      <dgm:prSet phldrT="3"/>
      <dgm:spPr/>
      <dgm:t>
        <a:bodyPr/>
        <a:lstStyle/>
        <a:p>
          <a:r>
            <a:rPr lang="en-US" dirty="0"/>
            <a:t>3</a:t>
          </a:r>
        </a:p>
      </dgm:t>
    </dgm:pt>
    <dgm:pt modelId="{B1AA890F-8D12-4EDA-8078-1E53EA1F1495}">
      <dgm:prSet custT="1"/>
      <dgm:spPr>
        <a:xfrm>
          <a:off x="0" y="3375558"/>
          <a:ext cx="5248852" cy="553788"/>
        </a:xfrm>
        <a:solidFill>
          <a:schemeClr val="accent5">
            <a:lumMod val="60000"/>
            <a:lumOff val="40000"/>
          </a:schemeClr>
        </a:solidFill>
        <a:ln>
          <a:noFill/>
        </a:ln>
      </dgm:spPr>
      <dgm:t>
        <a:bodyPr/>
        <a:lstStyle/>
        <a:p>
          <a:pPr algn="ctr"/>
          <a:r>
            <a:rPr lang="en-US" altLang="en-US" sz="1600" b="0" dirty="0">
              <a:latin typeface="Calibri"/>
              <a:ea typeface="+mn-ea"/>
              <a:cs typeface="+mn-cs"/>
            </a:rPr>
            <a:t>Explore the </a:t>
          </a:r>
          <a:r>
            <a:rPr lang="en-US" altLang="en-US" sz="1600" b="1" dirty="0">
              <a:latin typeface="Calibri"/>
              <a:ea typeface="+mn-ea"/>
              <a:cs typeface="+mn-cs"/>
            </a:rPr>
            <a:t>Candidate's Priorities and Motivations</a:t>
          </a:r>
        </a:p>
      </dgm:t>
    </dgm:pt>
    <dgm:pt modelId="{9F4410EA-B6BB-4619-BF80-5C92B9F28820}" type="parTrans" cxnId="{AFBC407E-7019-4FD1-A9C6-E8C903C4D4E4}">
      <dgm:prSet/>
      <dgm:spPr/>
      <dgm:t>
        <a:bodyPr/>
        <a:lstStyle/>
        <a:p>
          <a:endParaRPr lang="en-US"/>
        </a:p>
      </dgm:t>
    </dgm:pt>
    <dgm:pt modelId="{392A1E7E-3FE5-4489-B2B8-FF4F16367B90}" type="sibTrans" cxnId="{AFBC407E-7019-4FD1-A9C6-E8C903C4D4E4}">
      <dgm:prSet phldrT="4"/>
      <dgm:spPr/>
      <dgm:t>
        <a:bodyPr/>
        <a:lstStyle/>
        <a:p>
          <a:r>
            <a:rPr lang="en-US" dirty="0"/>
            <a:t>4</a:t>
          </a:r>
        </a:p>
      </dgm:t>
    </dgm:pt>
    <dgm:pt modelId="{D88287FF-B01D-B94E-B48F-99819F4D552B}">
      <dgm:prSet custT="1"/>
      <dgm:spPr>
        <a:xfrm rot="10800000">
          <a:off x="0" y="0"/>
          <a:ext cx="5248852" cy="851726"/>
        </a:xfrm>
        <a:solidFill>
          <a:schemeClr val="accent3">
            <a:lumMod val="40000"/>
            <a:lumOff val="60000"/>
            <a:alpha val="90000"/>
          </a:schemeClr>
        </a:solidFill>
        <a:ln>
          <a:noFill/>
        </a:ln>
      </dgm:spPr>
      <dgm:t>
        <a:bodyPr/>
        <a:lstStyle/>
        <a:p>
          <a:pPr algn="ctr" rtl="0"/>
          <a:r>
            <a:rPr lang="en-US" altLang="en-US" sz="1600" dirty="0">
              <a:latin typeface="Calibri"/>
              <a:ea typeface="+mn-ea"/>
              <a:cs typeface="+mn-cs"/>
            </a:rPr>
            <a:t>Have Your </a:t>
          </a:r>
          <a:r>
            <a:rPr lang="en-US" altLang="en-US" sz="1600" b="1" dirty="0">
              <a:latin typeface="Calibri"/>
              <a:ea typeface="+mn-ea"/>
              <a:cs typeface="+mn-cs"/>
            </a:rPr>
            <a:t>Best Facility and Community Advocates </a:t>
          </a:r>
          <a:r>
            <a:rPr lang="en-US" altLang="en-US" sz="1600" b="0" dirty="0">
              <a:latin typeface="Calibri"/>
              <a:ea typeface="+mn-ea"/>
              <a:cs typeface="+mn-cs"/>
            </a:rPr>
            <a:t>Conduct Candidate Tours</a:t>
          </a:r>
        </a:p>
        <a:p>
          <a:pPr algn="ctr" rtl="0"/>
          <a:endParaRPr lang="en-US" sz="1600" b="1" dirty="0">
            <a:latin typeface="Calibri"/>
            <a:ea typeface="+mn-ea"/>
            <a:cs typeface="+mn-cs"/>
          </a:endParaRPr>
        </a:p>
      </dgm:t>
    </dgm:pt>
    <dgm:pt modelId="{03F7BF73-EF75-3244-BFF4-E7A550C219BB}" type="parTrans" cxnId="{3A9F1692-4666-E144-AAFF-36CEC7058BB3}">
      <dgm:prSet/>
      <dgm:spPr/>
      <dgm:t>
        <a:bodyPr/>
        <a:lstStyle/>
        <a:p>
          <a:endParaRPr lang="en-US"/>
        </a:p>
      </dgm:t>
    </dgm:pt>
    <dgm:pt modelId="{3F30F7EE-6603-1C40-AB52-CCDB19F4250F}" type="sibTrans" cxnId="{3A9F1692-4666-E144-AAFF-36CEC7058BB3}">
      <dgm:prSet phldrT="2"/>
      <dgm:spPr/>
      <dgm:t>
        <a:bodyPr/>
        <a:lstStyle/>
        <a:p>
          <a:r>
            <a:rPr lang="en-US" dirty="0"/>
            <a:t>2</a:t>
          </a:r>
        </a:p>
      </dgm:t>
    </dgm:pt>
    <dgm:pt modelId="{58DFC0DD-C56D-466A-AF6C-0F01259A57C8}">
      <dgm:prSet custT="1"/>
      <dgm:spPr>
        <a:xfrm>
          <a:off x="0" y="3375558"/>
          <a:ext cx="5248852" cy="553788"/>
        </a:xfrm>
        <a:solidFill>
          <a:schemeClr val="accent6">
            <a:lumMod val="60000"/>
            <a:lumOff val="40000"/>
          </a:schemeClr>
        </a:solidFill>
        <a:ln>
          <a:noFill/>
        </a:ln>
      </dgm:spPr>
      <dgm:t>
        <a:bodyPr/>
        <a:lstStyle/>
        <a:p>
          <a:pPr algn="ctr"/>
          <a:r>
            <a:rPr lang="en-US" altLang="en-US" sz="1600" b="1" dirty="0">
              <a:latin typeface="Calibri"/>
              <a:ea typeface="+mn-ea"/>
              <a:cs typeface="+mn-cs"/>
            </a:rPr>
            <a:t>Tailor the Community Tour </a:t>
          </a:r>
          <a:r>
            <a:rPr lang="en-US" altLang="en-US" sz="1600" b="0" dirty="0">
              <a:latin typeface="Calibri"/>
              <a:ea typeface="+mn-ea"/>
              <a:cs typeface="+mn-cs"/>
            </a:rPr>
            <a:t>to the Entire Family</a:t>
          </a:r>
        </a:p>
      </dgm:t>
    </dgm:pt>
    <dgm:pt modelId="{F3FD1535-0588-434A-A03E-E013A4C45B3B}" type="sibTrans" cxnId="{8253B25F-4BE6-4E3B-92A8-51F06D907522}">
      <dgm:prSet/>
      <dgm:spPr/>
      <dgm:t>
        <a:bodyPr/>
        <a:lstStyle/>
        <a:p>
          <a:r>
            <a:rPr lang="en-US" dirty="0"/>
            <a:t>5</a:t>
          </a:r>
        </a:p>
      </dgm:t>
    </dgm:pt>
    <dgm:pt modelId="{F701105A-EEF2-4D9C-A77A-C67B7E6C6D76}" type="parTrans" cxnId="{8253B25F-4BE6-4E3B-92A8-51F06D907522}">
      <dgm:prSet/>
      <dgm:spPr/>
      <dgm:t>
        <a:bodyPr/>
        <a:lstStyle/>
        <a:p>
          <a:endParaRPr lang="en-US"/>
        </a:p>
      </dgm:t>
    </dgm:pt>
    <dgm:pt modelId="{FCA3DD71-B0F8-4574-AC5A-337EE6A41CED}">
      <dgm:prSet custT="1"/>
      <dgm:spPr>
        <a:xfrm>
          <a:off x="0" y="3375558"/>
          <a:ext cx="5248852" cy="553788"/>
        </a:xfrm>
        <a:solidFill>
          <a:schemeClr val="accent2">
            <a:lumMod val="60000"/>
            <a:lumOff val="40000"/>
          </a:schemeClr>
        </a:solidFill>
        <a:ln>
          <a:noFill/>
        </a:ln>
      </dgm:spPr>
      <dgm:t>
        <a:bodyPr/>
        <a:lstStyle/>
        <a:p>
          <a:pPr algn="ctr"/>
          <a:r>
            <a:rPr lang="en-US" altLang="en-US" sz="1400" b="0" dirty="0">
              <a:latin typeface="Calibri"/>
              <a:ea typeface="+mn-ea"/>
              <a:cs typeface="+mn-cs"/>
            </a:rPr>
            <a:t>Leave No Questions Unanswered: </a:t>
          </a:r>
          <a:r>
            <a:rPr lang="en-US" altLang="en-US" sz="1400" b="1" dirty="0">
              <a:latin typeface="Calibri"/>
              <a:ea typeface="+mn-ea"/>
              <a:cs typeface="+mn-cs"/>
            </a:rPr>
            <a:t>Most Physicians Accept or Decline an Offer After the First Interview</a:t>
          </a:r>
        </a:p>
      </dgm:t>
    </dgm:pt>
    <dgm:pt modelId="{89B07200-BC36-472F-BACA-4F51D9132F0B}" type="parTrans" cxnId="{6789C59B-7709-46F2-9048-B99A7D9750EF}">
      <dgm:prSet/>
      <dgm:spPr/>
      <dgm:t>
        <a:bodyPr/>
        <a:lstStyle/>
        <a:p>
          <a:endParaRPr lang="en-US"/>
        </a:p>
      </dgm:t>
    </dgm:pt>
    <dgm:pt modelId="{7CC0866C-DA38-4980-A878-3179E10EC31F}" type="sibTrans" cxnId="{6789C59B-7709-46F2-9048-B99A7D9750EF}">
      <dgm:prSet/>
      <dgm:spPr/>
      <dgm:t>
        <a:bodyPr/>
        <a:lstStyle/>
        <a:p>
          <a:r>
            <a:rPr lang="en-US" dirty="0"/>
            <a:t>6</a:t>
          </a:r>
        </a:p>
      </dgm:t>
    </dgm:pt>
    <dgm:pt modelId="{97E91449-7323-4316-BCC1-54040B76EF91}" type="pres">
      <dgm:prSet presAssocID="{4BC1CB79-794E-4423-B2FB-3FF481CE5A43}" presName="linearFlow" presStyleCnt="0">
        <dgm:presLayoutVars>
          <dgm:dir/>
          <dgm:animLvl val="lvl"/>
          <dgm:resizeHandles val="exact"/>
        </dgm:presLayoutVars>
      </dgm:prSet>
      <dgm:spPr/>
    </dgm:pt>
    <dgm:pt modelId="{6490D769-7D6F-4143-8A1F-2C80C3EC3ECB}" type="pres">
      <dgm:prSet presAssocID="{F9383BEF-26AF-461F-B86F-9B3D7840B7C5}" presName="compositeNode" presStyleCnt="0"/>
      <dgm:spPr/>
    </dgm:pt>
    <dgm:pt modelId="{F261362C-461D-4657-B47A-6A070966F5CE}" type="pres">
      <dgm:prSet presAssocID="{F9383BEF-26AF-461F-B86F-9B3D7840B7C5}" presName="parTx" presStyleLbl="node1" presStyleIdx="0" presStyleCnt="0">
        <dgm:presLayoutVars>
          <dgm:chMax val="0"/>
          <dgm:chPref val="0"/>
          <dgm:bulletEnabled val="1"/>
        </dgm:presLayoutVars>
      </dgm:prSet>
      <dgm:spPr/>
    </dgm:pt>
    <dgm:pt modelId="{A08585D0-32E7-4005-BD33-EA3737CC20D4}" type="pres">
      <dgm:prSet presAssocID="{F9383BEF-26AF-461F-B86F-9B3D7840B7C5}" presName="parSh" presStyleCnt="0"/>
      <dgm:spPr/>
    </dgm:pt>
    <dgm:pt modelId="{9F7D8A72-A585-46EF-B2ED-CDB75C5ECA6C}" type="pres">
      <dgm:prSet presAssocID="{F9383BEF-26AF-461F-B86F-9B3D7840B7C5}" presName="lineNode" presStyleLbl="alignAccFollowNode1" presStyleIdx="0" presStyleCnt="18"/>
      <dgm:spPr/>
    </dgm:pt>
    <dgm:pt modelId="{5E14C39A-EDEE-4B6C-BEF6-609BA3D91F2F}" type="pres">
      <dgm:prSet presAssocID="{F9383BEF-26AF-461F-B86F-9B3D7840B7C5}" presName="lineArrowNode" presStyleLbl="alignAccFollowNode1" presStyleIdx="1" presStyleCnt="18"/>
      <dgm:spPr/>
    </dgm:pt>
    <dgm:pt modelId="{4F79851D-9B40-4B32-9313-10632489294C}" type="pres">
      <dgm:prSet presAssocID="{A5093EF5-0BEC-446F-894D-287BBA86B2EA}" presName="sibTransNodeCircle" presStyleLbl="alignNode1" presStyleIdx="0" presStyleCnt="6">
        <dgm:presLayoutVars>
          <dgm:chMax val="0"/>
          <dgm:bulletEnabled/>
        </dgm:presLayoutVars>
      </dgm:prSet>
      <dgm:spPr/>
    </dgm:pt>
    <dgm:pt modelId="{7664A919-7981-4271-B8CD-01CBAD28BA43}" type="pres">
      <dgm:prSet presAssocID="{A5093EF5-0BEC-446F-894D-287BBA86B2EA}" presName="spacerBetweenCircleAndCallout" presStyleCnt="0">
        <dgm:presLayoutVars/>
      </dgm:prSet>
      <dgm:spPr/>
    </dgm:pt>
    <dgm:pt modelId="{30FF9F13-2AAA-4F0F-AA33-83992757E5E5}" type="pres">
      <dgm:prSet presAssocID="{F9383BEF-26AF-461F-B86F-9B3D7840B7C5}" presName="nodeText" presStyleLbl="alignAccFollowNode1" presStyleIdx="2" presStyleCnt="18">
        <dgm:presLayoutVars>
          <dgm:bulletEnabled val="1"/>
        </dgm:presLayoutVars>
      </dgm:prSet>
      <dgm:spPr/>
    </dgm:pt>
    <dgm:pt modelId="{F15F7AE0-9BD0-4141-AD9F-678AA979BD09}" type="pres">
      <dgm:prSet presAssocID="{A5093EF5-0BEC-446F-894D-287BBA86B2EA}" presName="sibTransComposite" presStyleCnt="0"/>
      <dgm:spPr/>
    </dgm:pt>
    <dgm:pt modelId="{CD044661-145D-440D-B536-EA7FD7400CDA}" type="pres">
      <dgm:prSet presAssocID="{D88287FF-B01D-B94E-B48F-99819F4D552B}" presName="compositeNode" presStyleCnt="0"/>
      <dgm:spPr/>
    </dgm:pt>
    <dgm:pt modelId="{06CACD0C-5BF3-4BE6-BCA1-7673B4928F77}" type="pres">
      <dgm:prSet presAssocID="{D88287FF-B01D-B94E-B48F-99819F4D552B}" presName="parTx" presStyleLbl="node1" presStyleIdx="0" presStyleCnt="0">
        <dgm:presLayoutVars>
          <dgm:chMax val="0"/>
          <dgm:chPref val="0"/>
          <dgm:bulletEnabled val="1"/>
        </dgm:presLayoutVars>
      </dgm:prSet>
      <dgm:spPr/>
    </dgm:pt>
    <dgm:pt modelId="{9313B8EA-5DC4-4595-87CA-04D077AF19D1}" type="pres">
      <dgm:prSet presAssocID="{D88287FF-B01D-B94E-B48F-99819F4D552B}" presName="parSh" presStyleCnt="0"/>
      <dgm:spPr/>
    </dgm:pt>
    <dgm:pt modelId="{1AD5745A-0DC7-48C8-8EF3-FB39560D8D9B}" type="pres">
      <dgm:prSet presAssocID="{D88287FF-B01D-B94E-B48F-99819F4D552B}" presName="lineNode" presStyleLbl="alignAccFollowNode1" presStyleIdx="3" presStyleCnt="18"/>
      <dgm:spPr/>
    </dgm:pt>
    <dgm:pt modelId="{4901A22C-AF88-47D3-8718-273CD958B23B}" type="pres">
      <dgm:prSet presAssocID="{D88287FF-B01D-B94E-B48F-99819F4D552B}" presName="lineArrowNode" presStyleLbl="alignAccFollowNode1" presStyleIdx="4" presStyleCnt="18"/>
      <dgm:spPr/>
    </dgm:pt>
    <dgm:pt modelId="{8FB6E4C3-5DD6-4CAE-80D3-3BF22308E8A2}" type="pres">
      <dgm:prSet presAssocID="{3F30F7EE-6603-1C40-AB52-CCDB19F4250F}" presName="sibTransNodeCircle" presStyleLbl="alignNode1" presStyleIdx="1" presStyleCnt="6">
        <dgm:presLayoutVars>
          <dgm:chMax val="0"/>
          <dgm:bulletEnabled/>
        </dgm:presLayoutVars>
      </dgm:prSet>
      <dgm:spPr/>
    </dgm:pt>
    <dgm:pt modelId="{6CCDD934-C14E-43AF-82C2-F8260CAB6EDF}" type="pres">
      <dgm:prSet presAssocID="{3F30F7EE-6603-1C40-AB52-CCDB19F4250F}" presName="spacerBetweenCircleAndCallout" presStyleCnt="0">
        <dgm:presLayoutVars/>
      </dgm:prSet>
      <dgm:spPr/>
    </dgm:pt>
    <dgm:pt modelId="{474E4ABB-79E4-4C59-9ABE-B6D44AA879AF}" type="pres">
      <dgm:prSet presAssocID="{D88287FF-B01D-B94E-B48F-99819F4D552B}" presName="nodeText" presStyleLbl="alignAccFollowNode1" presStyleIdx="5" presStyleCnt="18">
        <dgm:presLayoutVars>
          <dgm:bulletEnabled val="1"/>
        </dgm:presLayoutVars>
      </dgm:prSet>
      <dgm:spPr/>
    </dgm:pt>
    <dgm:pt modelId="{8B77768B-F7A3-4595-A922-2BB4F019234B}" type="pres">
      <dgm:prSet presAssocID="{3F30F7EE-6603-1C40-AB52-CCDB19F4250F}" presName="sibTransComposite" presStyleCnt="0"/>
      <dgm:spPr/>
    </dgm:pt>
    <dgm:pt modelId="{6A1DD630-451E-448D-B489-6B0F9F808BB0}" type="pres">
      <dgm:prSet presAssocID="{63D01B2A-EC48-4E08-81B6-718AA3DD05E5}" presName="compositeNode" presStyleCnt="0"/>
      <dgm:spPr/>
    </dgm:pt>
    <dgm:pt modelId="{43365148-2C39-4810-9C68-D3655694E0AB}" type="pres">
      <dgm:prSet presAssocID="{63D01B2A-EC48-4E08-81B6-718AA3DD05E5}" presName="parTx" presStyleLbl="node1" presStyleIdx="0" presStyleCnt="0">
        <dgm:presLayoutVars>
          <dgm:chMax val="0"/>
          <dgm:chPref val="0"/>
          <dgm:bulletEnabled val="1"/>
        </dgm:presLayoutVars>
      </dgm:prSet>
      <dgm:spPr/>
    </dgm:pt>
    <dgm:pt modelId="{F7ED4475-5DFA-4CE1-B5CB-FEA18475450B}" type="pres">
      <dgm:prSet presAssocID="{63D01B2A-EC48-4E08-81B6-718AA3DD05E5}" presName="parSh" presStyleCnt="0"/>
      <dgm:spPr/>
    </dgm:pt>
    <dgm:pt modelId="{75BE1A17-8C86-4385-857B-4A9045B0EAB2}" type="pres">
      <dgm:prSet presAssocID="{63D01B2A-EC48-4E08-81B6-718AA3DD05E5}" presName="lineNode" presStyleLbl="alignAccFollowNode1" presStyleIdx="6" presStyleCnt="18"/>
      <dgm:spPr/>
    </dgm:pt>
    <dgm:pt modelId="{9BE923C6-55AE-49B7-B698-56E6C7E4C2F1}" type="pres">
      <dgm:prSet presAssocID="{63D01B2A-EC48-4E08-81B6-718AA3DD05E5}" presName="lineArrowNode" presStyleLbl="alignAccFollowNode1" presStyleIdx="7" presStyleCnt="18"/>
      <dgm:spPr/>
    </dgm:pt>
    <dgm:pt modelId="{3DE1F8E0-DF08-4AED-A202-D4CC8C806628}" type="pres">
      <dgm:prSet presAssocID="{AAA63270-19B7-42D6-B367-2F8904B6FA47}" presName="sibTransNodeCircle" presStyleLbl="alignNode1" presStyleIdx="2" presStyleCnt="6">
        <dgm:presLayoutVars>
          <dgm:chMax val="0"/>
          <dgm:bulletEnabled/>
        </dgm:presLayoutVars>
      </dgm:prSet>
      <dgm:spPr/>
    </dgm:pt>
    <dgm:pt modelId="{F0939A32-5192-45E2-A7AF-DB6851DD76AD}" type="pres">
      <dgm:prSet presAssocID="{AAA63270-19B7-42D6-B367-2F8904B6FA47}" presName="spacerBetweenCircleAndCallout" presStyleCnt="0">
        <dgm:presLayoutVars/>
      </dgm:prSet>
      <dgm:spPr/>
    </dgm:pt>
    <dgm:pt modelId="{0C6E8488-5CCC-4817-A763-B6A82B302512}" type="pres">
      <dgm:prSet presAssocID="{63D01B2A-EC48-4E08-81B6-718AA3DD05E5}" presName="nodeText" presStyleLbl="alignAccFollowNode1" presStyleIdx="8" presStyleCnt="18">
        <dgm:presLayoutVars>
          <dgm:bulletEnabled val="1"/>
        </dgm:presLayoutVars>
      </dgm:prSet>
      <dgm:spPr/>
    </dgm:pt>
    <dgm:pt modelId="{CF2A34BF-E0D9-4597-814A-36F484F277EE}" type="pres">
      <dgm:prSet presAssocID="{AAA63270-19B7-42D6-B367-2F8904B6FA47}" presName="sibTransComposite" presStyleCnt="0"/>
      <dgm:spPr/>
    </dgm:pt>
    <dgm:pt modelId="{818B80BF-8BCD-43FD-A337-813F6DF5AFEC}" type="pres">
      <dgm:prSet presAssocID="{B1AA890F-8D12-4EDA-8078-1E53EA1F1495}" presName="compositeNode" presStyleCnt="0"/>
      <dgm:spPr/>
    </dgm:pt>
    <dgm:pt modelId="{9CB2DABD-B363-4B30-A886-ADC5E15E57B6}" type="pres">
      <dgm:prSet presAssocID="{B1AA890F-8D12-4EDA-8078-1E53EA1F1495}" presName="parTx" presStyleLbl="node1" presStyleIdx="0" presStyleCnt="0">
        <dgm:presLayoutVars>
          <dgm:chMax val="0"/>
          <dgm:chPref val="0"/>
          <dgm:bulletEnabled val="1"/>
        </dgm:presLayoutVars>
      </dgm:prSet>
      <dgm:spPr/>
    </dgm:pt>
    <dgm:pt modelId="{20E49624-9824-4803-87F5-15BFE2303C26}" type="pres">
      <dgm:prSet presAssocID="{B1AA890F-8D12-4EDA-8078-1E53EA1F1495}" presName="parSh" presStyleCnt="0"/>
      <dgm:spPr/>
    </dgm:pt>
    <dgm:pt modelId="{0475B9AD-3422-4975-B3E3-EF70D153EADA}" type="pres">
      <dgm:prSet presAssocID="{B1AA890F-8D12-4EDA-8078-1E53EA1F1495}" presName="lineNode" presStyleLbl="alignAccFollowNode1" presStyleIdx="9" presStyleCnt="18"/>
      <dgm:spPr/>
    </dgm:pt>
    <dgm:pt modelId="{75AD2CF5-6560-43D7-B317-3C9AD2F0925D}" type="pres">
      <dgm:prSet presAssocID="{B1AA890F-8D12-4EDA-8078-1E53EA1F1495}" presName="lineArrowNode" presStyleLbl="alignAccFollowNode1" presStyleIdx="10" presStyleCnt="18"/>
      <dgm:spPr/>
    </dgm:pt>
    <dgm:pt modelId="{208E68A1-79C2-4DA2-9CD8-456FCF1B02A6}" type="pres">
      <dgm:prSet presAssocID="{392A1E7E-3FE5-4489-B2B8-FF4F16367B90}" presName="sibTransNodeCircle" presStyleLbl="alignNode1" presStyleIdx="3" presStyleCnt="6">
        <dgm:presLayoutVars>
          <dgm:chMax val="0"/>
          <dgm:bulletEnabled/>
        </dgm:presLayoutVars>
      </dgm:prSet>
      <dgm:spPr/>
    </dgm:pt>
    <dgm:pt modelId="{B228E7D4-36D2-405B-81A4-88446C177B92}" type="pres">
      <dgm:prSet presAssocID="{392A1E7E-3FE5-4489-B2B8-FF4F16367B90}" presName="spacerBetweenCircleAndCallout" presStyleCnt="0">
        <dgm:presLayoutVars/>
      </dgm:prSet>
      <dgm:spPr/>
    </dgm:pt>
    <dgm:pt modelId="{3AA8452E-0B60-4D5C-AD3E-8C29258D2BAE}" type="pres">
      <dgm:prSet presAssocID="{B1AA890F-8D12-4EDA-8078-1E53EA1F1495}" presName="nodeText" presStyleLbl="alignAccFollowNode1" presStyleIdx="11" presStyleCnt="18">
        <dgm:presLayoutVars>
          <dgm:bulletEnabled val="1"/>
        </dgm:presLayoutVars>
      </dgm:prSet>
      <dgm:spPr/>
    </dgm:pt>
    <dgm:pt modelId="{5A934D54-9C71-48C2-828B-FD8912989FEA}" type="pres">
      <dgm:prSet presAssocID="{392A1E7E-3FE5-4489-B2B8-FF4F16367B90}" presName="sibTransComposite" presStyleCnt="0"/>
      <dgm:spPr/>
    </dgm:pt>
    <dgm:pt modelId="{CA51C025-AD8F-4D01-B743-D66756139D53}" type="pres">
      <dgm:prSet presAssocID="{58DFC0DD-C56D-466A-AF6C-0F01259A57C8}" presName="compositeNode" presStyleCnt="0"/>
      <dgm:spPr/>
    </dgm:pt>
    <dgm:pt modelId="{184C8C25-7D94-4845-8397-40252747EF74}" type="pres">
      <dgm:prSet presAssocID="{58DFC0DD-C56D-466A-AF6C-0F01259A57C8}" presName="parTx" presStyleLbl="node1" presStyleIdx="0" presStyleCnt="0">
        <dgm:presLayoutVars>
          <dgm:chMax val="0"/>
          <dgm:chPref val="0"/>
          <dgm:bulletEnabled val="1"/>
        </dgm:presLayoutVars>
      </dgm:prSet>
      <dgm:spPr/>
    </dgm:pt>
    <dgm:pt modelId="{83A69C21-EF1B-4DFE-9CA7-CA8029F6F093}" type="pres">
      <dgm:prSet presAssocID="{58DFC0DD-C56D-466A-AF6C-0F01259A57C8}" presName="parSh" presStyleCnt="0"/>
      <dgm:spPr/>
    </dgm:pt>
    <dgm:pt modelId="{8DCE329D-0AAD-4C74-A7F9-353B3FBFB598}" type="pres">
      <dgm:prSet presAssocID="{58DFC0DD-C56D-466A-AF6C-0F01259A57C8}" presName="lineNode" presStyleLbl="alignAccFollowNode1" presStyleIdx="12" presStyleCnt="18"/>
      <dgm:spPr/>
    </dgm:pt>
    <dgm:pt modelId="{C92964D3-2223-4109-AD83-3BD718AADF79}" type="pres">
      <dgm:prSet presAssocID="{58DFC0DD-C56D-466A-AF6C-0F01259A57C8}" presName="lineArrowNode" presStyleLbl="alignAccFollowNode1" presStyleIdx="13" presStyleCnt="18"/>
      <dgm:spPr/>
    </dgm:pt>
    <dgm:pt modelId="{A9DDD16A-0768-4CAD-9A18-9512BC2EADF3}" type="pres">
      <dgm:prSet presAssocID="{F3FD1535-0588-434A-A03E-E013A4C45B3B}" presName="sibTransNodeCircle" presStyleLbl="alignNode1" presStyleIdx="4" presStyleCnt="6">
        <dgm:presLayoutVars>
          <dgm:chMax val="0"/>
          <dgm:bulletEnabled/>
        </dgm:presLayoutVars>
      </dgm:prSet>
      <dgm:spPr/>
    </dgm:pt>
    <dgm:pt modelId="{D7CAAEA2-8EEE-4B44-8CF8-4AD4AA8B5633}" type="pres">
      <dgm:prSet presAssocID="{F3FD1535-0588-434A-A03E-E013A4C45B3B}" presName="spacerBetweenCircleAndCallout" presStyleCnt="0">
        <dgm:presLayoutVars/>
      </dgm:prSet>
      <dgm:spPr/>
    </dgm:pt>
    <dgm:pt modelId="{66E511BD-38CE-4883-8184-8F2105EDD203}" type="pres">
      <dgm:prSet presAssocID="{58DFC0DD-C56D-466A-AF6C-0F01259A57C8}" presName="nodeText" presStyleLbl="alignAccFollowNode1" presStyleIdx="14" presStyleCnt="18">
        <dgm:presLayoutVars>
          <dgm:bulletEnabled val="1"/>
        </dgm:presLayoutVars>
      </dgm:prSet>
      <dgm:spPr/>
    </dgm:pt>
    <dgm:pt modelId="{4A0888BC-88CC-4FEF-A9E3-75EAEA663BBE}" type="pres">
      <dgm:prSet presAssocID="{F3FD1535-0588-434A-A03E-E013A4C45B3B}" presName="sibTransComposite" presStyleCnt="0"/>
      <dgm:spPr/>
    </dgm:pt>
    <dgm:pt modelId="{18A47A44-575A-4959-AEE6-1C1D31F90592}" type="pres">
      <dgm:prSet presAssocID="{FCA3DD71-B0F8-4574-AC5A-337EE6A41CED}" presName="compositeNode" presStyleCnt="0"/>
      <dgm:spPr/>
    </dgm:pt>
    <dgm:pt modelId="{2F3CE89D-746C-4ABA-9174-F7DEE8DAF23E}" type="pres">
      <dgm:prSet presAssocID="{FCA3DD71-B0F8-4574-AC5A-337EE6A41CED}" presName="parTx" presStyleLbl="node1" presStyleIdx="0" presStyleCnt="0">
        <dgm:presLayoutVars>
          <dgm:chMax val="0"/>
          <dgm:chPref val="0"/>
          <dgm:bulletEnabled val="1"/>
        </dgm:presLayoutVars>
      </dgm:prSet>
      <dgm:spPr/>
    </dgm:pt>
    <dgm:pt modelId="{9D80223A-9AF3-4D0E-ADA3-A3B3202ECF7C}" type="pres">
      <dgm:prSet presAssocID="{FCA3DD71-B0F8-4574-AC5A-337EE6A41CED}" presName="parSh" presStyleCnt="0"/>
      <dgm:spPr/>
    </dgm:pt>
    <dgm:pt modelId="{F0A496D8-DD07-4CE0-8F77-AB604FCF80DA}" type="pres">
      <dgm:prSet presAssocID="{FCA3DD71-B0F8-4574-AC5A-337EE6A41CED}" presName="lineNode" presStyleLbl="alignAccFollowNode1" presStyleIdx="15" presStyleCnt="18"/>
      <dgm:spPr/>
    </dgm:pt>
    <dgm:pt modelId="{150405E4-617F-4A8E-8774-B99CF06070F8}" type="pres">
      <dgm:prSet presAssocID="{FCA3DD71-B0F8-4574-AC5A-337EE6A41CED}" presName="lineArrowNode" presStyleLbl="alignAccFollowNode1" presStyleIdx="16" presStyleCnt="18"/>
      <dgm:spPr/>
    </dgm:pt>
    <dgm:pt modelId="{446F571E-F2A0-453B-9EF8-ECB5A0706B28}" type="pres">
      <dgm:prSet presAssocID="{7CC0866C-DA38-4980-A878-3179E10EC31F}" presName="sibTransNodeCircle" presStyleLbl="alignNode1" presStyleIdx="5" presStyleCnt="6">
        <dgm:presLayoutVars>
          <dgm:chMax val="0"/>
          <dgm:bulletEnabled/>
        </dgm:presLayoutVars>
      </dgm:prSet>
      <dgm:spPr/>
    </dgm:pt>
    <dgm:pt modelId="{879D28E0-8640-4310-A5E8-A391FE51B033}" type="pres">
      <dgm:prSet presAssocID="{7CC0866C-DA38-4980-A878-3179E10EC31F}" presName="spacerBetweenCircleAndCallout" presStyleCnt="0">
        <dgm:presLayoutVars/>
      </dgm:prSet>
      <dgm:spPr/>
    </dgm:pt>
    <dgm:pt modelId="{29248C61-E2F8-4609-BC90-C7F493C1F4AC}" type="pres">
      <dgm:prSet presAssocID="{FCA3DD71-B0F8-4574-AC5A-337EE6A41CED}" presName="nodeText" presStyleLbl="alignAccFollowNode1" presStyleIdx="17" presStyleCnt="18">
        <dgm:presLayoutVars>
          <dgm:bulletEnabled val="1"/>
        </dgm:presLayoutVars>
      </dgm:prSet>
      <dgm:spPr/>
    </dgm:pt>
  </dgm:ptLst>
  <dgm:cxnLst>
    <dgm:cxn modelId="{78B0E80F-DEA0-4AE7-B959-415DB90EB1B4}" type="presOf" srcId="{FCA3DD71-B0F8-4574-AC5A-337EE6A41CED}" destId="{29248C61-E2F8-4609-BC90-C7F493C1F4AC}" srcOrd="0" destOrd="0" presId="urn:microsoft.com/office/officeart/2016/7/layout/LinearArrowProcessNumbered"/>
    <dgm:cxn modelId="{FE6E7226-50FC-4E78-992B-4B5B3FD6E780}" type="presOf" srcId="{AAA63270-19B7-42D6-B367-2F8904B6FA47}" destId="{3DE1F8E0-DF08-4AED-A202-D4CC8C806628}" srcOrd="0" destOrd="0" presId="urn:microsoft.com/office/officeart/2016/7/layout/LinearArrowProcessNumbered"/>
    <dgm:cxn modelId="{4A794540-3B5D-462C-AD19-16F8F0A3383B}" type="presOf" srcId="{A5093EF5-0BEC-446F-894D-287BBA86B2EA}" destId="{4F79851D-9B40-4B32-9313-10632489294C}" srcOrd="0" destOrd="0" presId="urn:microsoft.com/office/officeart/2016/7/layout/LinearArrowProcessNumbered"/>
    <dgm:cxn modelId="{279D8F5E-739D-45C7-AC65-32F5D74218A3}" type="presOf" srcId="{63D01B2A-EC48-4E08-81B6-718AA3DD05E5}" destId="{0C6E8488-5CCC-4817-A763-B6A82B302512}" srcOrd="0" destOrd="0" presId="urn:microsoft.com/office/officeart/2016/7/layout/LinearArrowProcessNumbered"/>
    <dgm:cxn modelId="{8253B25F-4BE6-4E3B-92A8-51F06D907522}" srcId="{4BC1CB79-794E-4423-B2FB-3FF481CE5A43}" destId="{58DFC0DD-C56D-466A-AF6C-0F01259A57C8}" srcOrd="4" destOrd="0" parTransId="{F701105A-EEF2-4D9C-A77A-C67B7E6C6D76}" sibTransId="{F3FD1535-0588-434A-A03E-E013A4C45B3B}"/>
    <dgm:cxn modelId="{21F09577-15AF-4759-95E3-121E668762D6}" type="presOf" srcId="{B1AA890F-8D12-4EDA-8078-1E53EA1F1495}" destId="{3AA8452E-0B60-4D5C-AD3E-8C29258D2BAE}" srcOrd="0" destOrd="0" presId="urn:microsoft.com/office/officeart/2016/7/layout/LinearArrowProcessNumbered"/>
    <dgm:cxn modelId="{AFBC407E-7019-4FD1-A9C6-E8C903C4D4E4}" srcId="{4BC1CB79-794E-4423-B2FB-3FF481CE5A43}" destId="{B1AA890F-8D12-4EDA-8078-1E53EA1F1495}" srcOrd="3" destOrd="0" parTransId="{9F4410EA-B6BB-4619-BF80-5C92B9F28820}" sibTransId="{392A1E7E-3FE5-4489-B2B8-FF4F16367B90}"/>
    <dgm:cxn modelId="{B081E891-1899-4B00-BBCD-392B16780073}" srcId="{4BC1CB79-794E-4423-B2FB-3FF481CE5A43}" destId="{63D01B2A-EC48-4E08-81B6-718AA3DD05E5}" srcOrd="2" destOrd="0" parTransId="{CDECE2E8-3E4B-4864-9DE2-6651D3CA6910}" sibTransId="{AAA63270-19B7-42D6-B367-2F8904B6FA47}"/>
    <dgm:cxn modelId="{3A9F1692-4666-E144-AAFF-36CEC7058BB3}" srcId="{4BC1CB79-794E-4423-B2FB-3FF481CE5A43}" destId="{D88287FF-B01D-B94E-B48F-99819F4D552B}" srcOrd="1" destOrd="0" parTransId="{03F7BF73-EF75-3244-BFF4-E7A550C219BB}" sibTransId="{3F30F7EE-6603-1C40-AB52-CCDB19F4250F}"/>
    <dgm:cxn modelId="{6789C59B-7709-46F2-9048-B99A7D9750EF}" srcId="{4BC1CB79-794E-4423-B2FB-3FF481CE5A43}" destId="{FCA3DD71-B0F8-4574-AC5A-337EE6A41CED}" srcOrd="5" destOrd="0" parTransId="{89B07200-BC36-472F-BACA-4F51D9132F0B}" sibTransId="{7CC0866C-DA38-4980-A878-3179E10EC31F}"/>
    <dgm:cxn modelId="{AEF02FA1-AEE0-404B-AD8B-22198E88CDF2}" type="presOf" srcId="{392A1E7E-3FE5-4489-B2B8-FF4F16367B90}" destId="{208E68A1-79C2-4DA2-9CD8-456FCF1B02A6}" srcOrd="0" destOrd="0" presId="urn:microsoft.com/office/officeart/2016/7/layout/LinearArrowProcessNumbered"/>
    <dgm:cxn modelId="{0A2943AA-5C06-475C-989B-A419CBBDD35E}" type="presOf" srcId="{F9383BEF-26AF-461F-B86F-9B3D7840B7C5}" destId="{30FF9F13-2AAA-4F0F-AA33-83992757E5E5}" srcOrd="0" destOrd="0" presId="urn:microsoft.com/office/officeart/2016/7/layout/LinearArrowProcessNumbered"/>
    <dgm:cxn modelId="{F07BA9C1-B6B1-43B1-80D7-7116A8AC4C7E}" type="presOf" srcId="{3F30F7EE-6603-1C40-AB52-CCDB19F4250F}" destId="{8FB6E4C3-5DD6-4CAE-80D3-3BF22308E8A2}" srcOrd="0" destOrd="0" presId="urn:microsoft.com/office/officeart/2016/7/layout/LinearArrowProcessNumbered"/>
    <dgm:cxn modelId="{EEFC9DC4-6ADF-4026-94F4-9E63B303A753}" type="presOf" srcId="{58DFC0DD-C56D-466A-AF6C-0F01259A57C8}" destId="{66E511BD-38CE-4883-8184-8F2105EDD203}" srcOrd="0" destOrd="0" presId="urn:microsoft.com/office/officeart/2016/7/layout/LinearArrowProcessNumbered"/>
    <dgm:cxn modelId="{8F8CC4D7-1C94-4B43-BDD2-21A201F8CF31}" type="presOf" srcId="{D88287FF-B01D-B94E-B48F-99819F4D552B}" destId="{474E4ABB-79E4-4C59-9ABE-B6D44AA879AF}" srcOrd="0" destOrd="0" presId="urn:microsoft.com/office/officeart/2016/7/layout/LinearArrowProcessNumbered"/>
    <dgm:cxn modelId="{9FCF56D8-2F80-491C-82D3-1F41223B6D08}" type="presOf" srcId="{F3FD1535-0588-434A-A03E-E013A4C45B3B}" destId="{A9DDD16A-0768-4CAD-9A18-9512BC2EADF3}" srcOrd="0" destOrd="0" presId="urn:microsoft.com/office/officeart/2016/7/layout/LinearArrowProcessNumbered"/>
    <dgm:cxn modelId="{8E5E7FE5-83AC-41AA-ABEE-BC6D6F205A81}" type="presOf" srcId="{4BC1CB79-794E-4423-B2FB-3FF481CE5A43}" destId="{97E91449-7323-4316-BCC1-54040B76EF91}" srcOrd="0" destOrd="0" presId="urn:microsoft.com/office/officeart/2016/7/layout/LinearArrowProcessNumbered"/>
    <dgm:cxn modelId="{B45CE3E5-8A28-4EA4-A6F8-802C2B4BD679}" srcId="{4BC1CB79-794E-4423-B2FB-3FF481CE5A43}" destId="{F9383BEF-26AF-461F-B86F-9B3D7840B7C5}" srcOrd="0" destOrd="0" parTransId="{4817A07B-DCED-4A4F-B223-781F72A958A5}" sibTransId="{A5093EF5-0BEC-446F-894D-287BBA86B2EA}"/>
    <dgm:cxn modelId="{DFE376F3-9944-49FA-880E-CB0F04A700AB}" type="presOf" srcId="{7CC0866C-DA38-4980-A878-3179E10EC31F}" destId="{446F571E-F2A0-453B-9EF8-ECB5A0706B28}" srcOrd="0" destOrd="0" presId="urn:microsoft.com/office/officeart/2016/7/layout/LinearArrowProcessNumbered"/>
    <dgm:cxn modelId="{DC57307F-AF93-4342-89F9-04D04A0BB8F4}" type="presParOf" srcId="{97E91449-7323-4316-BCC1-54040B76EF91}" destId="{6490D769-7D6F-4143-8A1F-2C80C3EC3ECB}" srcOrd="0" destOrd="0" presId="urn:microsoft.com/office/officeart/2016/7/layout/LinearArrowProcessNumbered"/>
    <dgm:cxn modelId="{3CDCA176-1F00-4563-9C83-6EF6C0441B3B}" type="presParOf" srcId="{6490D769-7D6F-4143-8A1F-2C80C3EC3ECB}" destId="{F261362C-461D-4657-B47A-6A070966F5CE}" srcOrd="0" destOrd="0" presId="urn:microsoft.com/office/officeart/2016/7/layout/LinearArrowProcessNumbered"/>
    <dgm:cxn modelId="{62AEECAD-2526-4416-B43E-C4AFAF4D1A26}" type="presParOf" srcId="{6490D769-7D6F-4143-8A1F-2C80C3EC3ECB}" destId="{A08585D0-32E7-4005-BD33-EA3737CC20D4}" srcOrd="1" destOrd="0" presId="urn:microsoft.com/office/officeart/2016/7/layout/LinearArrowProcessNumbered"/>
    <dgm:cxn modelId="{60B0ADB7-B433-4B78-8490-47B52FD4AC24}" type="presParOf" srcId="{A08585D0-32E7-4005-BD33-EA3737CC20D4}" destId="{9F7D8A72-A585-46EF-B2ED-CDB75C5ECA6C}" srcOrd="0" destOrd="0" presId="urn:microsoft.com/office/officeart/2016/7/layout/LinearArrowProcessNumbered"/>
    <dgm:cxn modelId="{E8166740-1B75-4535-8F93-484AA1CC73DA}" type="presParOf" srcId="{A08585D0-32E7-4005-BD33-EA3737CC20D4}" destId="{5E14C39A-EDEE-4B6C-BEF6-609BA3D91F2F}" srcOrd="1" destOrd="0" presId="urn:microsoft.com/office/officeart/2016/7/layout/LinearArrowProcessNumbered"/>
    <dgm:cxn modelId="{A1ECB6FD-2B35-452B-85FE-FD189F41CFBB}" type="presParOf" srcId="{A08585D0-32E7-4005-BD33-EA3737CC20D4}" destId="{4F79851D-9B40-4B32-9313-10632489294C}" srcOrd="2" destOrd="0" presId="urn:microsoft.com/office/officeart/2016/7/layout/LinearArrowProcessNumbered"/>
    <dgm:cxn modelId="{F5FF352C-2E72-4584-B402-EA6215B14D9B}" type="presParOf" srcId="{A08585D0-32E7-4005-BD33-EA3737CC20D4}" destId="{7664A919-7981-4271-B8CD-01CBAD28BA43}" srcOrd="3" destOrd="0" presId="urn:microsoft.com/office/officeart/2016/7/layout/LinearArrowProcessNumbered"/>
    <dgm:cxn modelId="{5073357C-950D-47A8-90B6-AAEC4A66A53F}" type="presParOf" srcId="{6490D769-7D6F-4143-8A1F-2C80C3EC3ECB}" destId="{30FF9F13-2AAA-4F0F-AA33-83992757E5E5}" srcOrd="2" destOrd="0" presId="urn:microsoft.com/office/officeart/2016/7/layout/LinearArrowProcessNumbered"/>
    <dgm:cxn modelId="{3547B687-EC2E-4D2E-B7D7-3B59312EAF3C}" type="presParOf" srcId="{97E91449-7323-4316-BCC1-54040B76EF91}" destId="{F15F7AE0-9BD0-4141-AD9F-678AA979BD09}" srcOrd="1" destOrd="0" presId="urn:microsoft.com/office/officeart/2016/7/layout/LinearArrowProcessNumbered"/>
    <dgm:cxn modelId="{A47CC322-6580-4843-B4F0-0B6FAA849D88}" type="presParOf" srcId="{97E91449-7323-4316-BCC1-54040B76EF91}" destId="{CD044661-145D-440D-B536-EA7FD7400CDA}" srcOrd="2" destOrd="0" presId="urn:microsoft.com/office/officeart/2016/7/layout/LinearArrowProcessNumbered"/>
    <dgm:cxn modelId="{C57E5A21-4628-4FB6-AB9B-04CEB75BA6C7}" type="presParOf" srcId="{CD044661-145D-440D-B536-EA7FD7400CDA}" destId="{06CACD0C-5BF3-4BE6-BCA1-7673B4928F77}" srcOrd="0" destOrd="0" presId="urn:microsoft.com/office/officeart/2016/7/layout/LinearArrowProcessNumbered"/>
    <dgm:cxn modelId="{6F4CE799-6A01-4BF3-82E6-F5FAFEADA0F2}" type="presParOf" srcId="{CD044661-145D-440D-B536-EA7FD7400CDA}" destId="{9313B8EA-5DC4-4595-87CA-04D077AF19D1}" srcOrd="1" destOrd="0" presId="urn:microsoft.com/office/officeart/2016/7/layout/LinearArrowProcessNumbered"/>
    <dgm:cxn modelId="{2ACAC147-7DC9-4354-AC70-82D77B81654C}" type="presParOf" srcId="{9313B8EA-5DC4-4595-87CA-04D077AF19D1}" destId="{1AD5745A-0DC7-48C8-8EF3-FB39560D8D9B}" srcOrd="0" destOrd="0" presId="urn:microsoft.com/office/officeart/2016/7/layout/LinearArrowProcessNumbered"/>
    <dgm:cxn modelId="{9FE984CD-8EDD-4A9C-BB7D-0C438889D1CA}" type="presParOf" srcId="{9313B8EA-5DC4-4595-87CA-04D077AF19D1}" destId="{4901A22C-AF88-47D3-8718-273CD958B23B}" srcOrd="1" destOrd="0" presId="urn:microsoft.com/office/officeart/2016/7/layout/LinearArrowProcessNumbered"/>
    <dgm:cxn modelId="{AA97C7C2-F1D4-4B1A-94DB-984864CAD6FA}" type="presParOf" srcId="{9313B8EA-5DC4-4595-87CA-04D077AF19D1}" destId="{8FB6E4C3-5DD6-4CAE-80D3-3BF22308E8A2}" srcOrd="2" destOrd="0" presId="urn:microsoft.com/office/officeart/2016/7/layout/LinearArrowProcessNumbered"/>
    <dgm:cxn modelId="{2656FA84-801F-42B9-A8AE-23B949EF9973}" type="presParOf" srcId="{9313B8EA-5DC4-4595-87CA-04D077AF19D1}" destId="{6CCDD934-C14E-43AF-82C2-F8260CAB6EDF}" srcOrd="3" destOrd="0" presId="urn:microsoft.com/office/officeart/2016/7/layout/LinearArrowProcessNumbered"/>
    <dgm:cxn modelId="{4C3D35BD-639F-41D6-98FF-60CFCE56A361}" type="presParOf" srcId="{CD044661-145D-440D-B536-EA7FD7400CDA}" destId="{474E4ABB-79E4-4C59-9ABE-B6D44AA879AF}" srcOrd="2" destOrd="0" presId="urn:microsoft.com/office/officeart/2016/7/layout/LinearArrowProcessNumbered"/>
    <dgm:cxn modelId="{629ABC1F-686F-475E-8B86-2E87AE76404B}" type="presParOf" srcId="{97E91449-7323-4316-BCC1-54040B76EF91}" destId="{8B77768B-F7A3-4595-A922-2BB4F019234B}" srcOrd="3" destOrd="0" presId="urn:microsoft.com/office/officeart/2016/7/layout/LinearArrowProcessNumbered"/>
    <dgm:cxn modelId="{D0722FDF-AEAD-4420-A569-08B6D67803B3}" type="presParOf" srcId="{97E91449-7323-4316-BCC1-54040B76EF91}" destId="{6A1DD630-451E-448D-B489-6B0F9F808BB0}" srcOrd="4" destOrd="0" presId="urn:microsoft.com/office/officeart/2016/7/layout/LinearArrowProcessNumbered"/>
    <dgm:cxn modelId="{7E0181C5-E071-458E-924E-31ECEE29F5EE}" type="presParOf" srcId="{6A1DD630-451E-448D-B489-6B0F9F808BB0}" destId="{43365148-2C39-4810-9C68-D3655694E0AB}" srcOrd="0" destOrd="0" presId="urn:microsoft.com/office/officeart/2016/7/layout/LinearArrowProcessNumbered"/>
    <dgm:cxn modelId="{D75926D8-5A39-4743-9CB2-330164A59384}" type="presParOf" srcId="{6A1DD630-451E-448D-B489-6B0F9F808BB0}" destId="{F7ED4475-5DFA-4CE1-B5CB-FEA18475450B}" srcOrd="1" destOrd="0" presId="urn:microsoft.com/office/officeart/2016/7/layout/LinearArrowProcessNumbered"/>
    <dgm:cxn modelId="{462CC3B6-31BE-41CC-9690-B9A7713D0FFD}" type="presParOf" srcId="{F7ED4475-5DFA-4CE1-B5CB-FEA18475450B}" destId="{75BE1A17-8C86-4385-857B-4A9045B0EAB2}" srcOrd="0" destOrd="0" presId="urn:microsoft.com/office/officeart/2016/7/layout/LinearArrowProcessNumbered"/>
    <dgm:cxn modelId="{79526F25-1C4E-4AB1-A57A-AEC3375159B5}" type="presParOf" srcId="{F7ED4475-5DFA-4CE1-B5CB-FEA18475450B}" destId="{9BE923C6-55AE-49B7-B698-56E6C7E4C2F1}" srcOrd="1" destOrd="0" presId="urn:microsoft.com/office/officeart/2016/7/layout/LinearArrowProcessNumbered"/>
    <dgm:cxn modelId="{DE055F98-EE2C-4938-823D-B4875003528D}" type="presParOf" srcId="{F7ED4475-5DFA-4CE1-B5CB-FEA18475450B}" destId="{3DE1F8E0-DF08-4AED-A202-D4CC8C806628}" srcOrd="2" destOrd="0" presId="urn:microsoft.com/office/officeart/2016/7/layout/LinearArrowProcessNumbered"/>
    <dgm:cxn modelId="{65D55971-F62C-4B5C-8EE4-7CC776C919FB}" type="presParOf" srcId="{F7ED4475-5DFA-4CE1-B5CB-FEA18475450B}" destId="{F0939A32-5192-45E2-A7AF-DB6851DD76AD}" srcOrd="3" destOrd="0" presId="urn:microsoft.com/office/officeart/2016/7/layout/LinearArrowProcessNumbered"/>
    <dgm:cxn modelId="{E4D4AA93-D6FF-4C20-A16E-A050B33F1BB5}" type="presParOf" srcId="{6A1DD630-451E-448D-B489-6B0F9F808BB0}" destId="{0C6E8488-5CCC-4817-A763-B6A82B302512}" srcOrd="2" destOrd="0" presId="urn:microsoft.com/office/officeart/2016/7/layout/LinearArrowProcessNumbered"/>
    <dgm:cxn modelId="{372A1294-19F9-447C-A721-13F81D8BC57B}" type="presParOf" srcId="{97E91449-7323-4316-BCC1-54040B76EF91}" destId="{CF2A34BF-E0D9-4597-814A-36F484F277EE}" srcOrd="5" destOrd="0" presId="urn:microsoft.com/office/officeart/2016/7/layout/LinearArrowProcessNumbered"/>
    <dgm:cxn modelId="{63917CEC-AB5D-404D-B619-2BC20068E218}" type="presParOf" srcId="{97E91449-7323-4316-BCC1-54040B76EF91}" destId="{818B80BF-8BCD-43FD-A337-813F6DF5AFEC}" srcOrd="6" destOrd="0" presId="urn:microsoft.com/office/officeart/2016/7/layout/LinearArrowProcessNumbered"/>
    <dgm:cxn modelId="{B7209338-AA1E-475B-966B-7111CDB012F4}" type="presParOf" srcId="{818B80BF-8BCD-43FD-A337-813F6DF5AFEC}" destId="{9CB2DABD-B363-4B30-A886-ADC5E15E57B6}" srcOrd="0" destOrd="0" presId="urn:microsoft.com/office/officeart/2016/7/layout/LinearArrowProcessNumbered"/>
    <dgm:cxn modelId="{4DB7A745-B5AA-4425-87AF-CDBEEDA23A97}" type="presParOf" srcId="{818B80BF-8BCD-43FD-A337-813F6DF5AFEC}" destId="{20E49624-9824-4803-87F5-15BFE2303C26}" srcOrd="1" destOrd="0" presId="urn:microsoft.com/office/officeart/2016/7/layout/LinearArrowProcessNumbered"/>
    <dgm:cxn modelId="{12FBC6F2-6085-40EE-BD3F-A4877BB2C092}" type="presParOf" srcId="{20E49624-9824-4803-87F5-15BFE2303C26}" destId="{0475B9AD-3422-4975-B3E3-EF70D153EADA}" srcOrd="0" destOrd="0" presId="urn:microsoft.com/office/officeart/2016/7/layout/LinearArrowProcessNumbered"/>
    <dgm:cxn modelId="{8C6D6BDC-6889-4B8F-B24C-4849954FF2E0}" type="presParOf" srcId="{20E49624-9824-4803-87F5-15BFE2303C26}" destId="{75AD2CF5-6560-43D7-B317-3C9AD2F0925D}" srcOrd="1" destOrd="0" presId="urn:microsoft.com/office/officeart/2016/7/layout/LinearArrowProcessNumbered"/>
    <dgm:cxn modelId="{F49096F4-9A0E-4275-8F28-8B9438F97698}" type="presParOf" srcId="{20E49624-9824-4803-87F5-15BFE2303C26}" destId="{208E68A1-79C2-4DA2-9CD8-456FCF1B02A6}" srcOrd="2" destOrd="0" presId="urn:microsoft.com/office/officeart/2016/7/layout/LinearArrowProcessNumbered"/>
    <dgm:cxn modelId="{90AD056E-8039-4690-9924-9528F443092E}" type="presParOf" srcId="{20E49624-9824-4803-87F5-15BFE2303C26}" destId="{B228E7D4-36D2-405B-81A4-88446C177B92}" srcOrd="3" destOrd="0" presId="urn:microsoft.com/office/officeart/2016/7/layout/LinearArrowProcessNumbered"/>
    <dgm:cxn modelId="{1219CB39-3633-4475-AE11-CACC22F07D98}" type="presParOf" srcId="{818B80BF-8BCD-43FD-A337-813F6DF5AFEC}" destId="{3AA8452E-0B60-4D5C-AD3E-8C29258D2BAE}" srcOrd="2" destOrd="0" presId="urn:microsoft.com/office/officeart/2016/7/layout/LinearArrowProcessNumbered"/>
    <dgm:cxn modelId="{034D3991-DD33-47E7-8084-2267FAE44D33}" type="presParOf" srcId="{97E91449-7323-4316-BCC1-54040B76EF91}" destId="{5A934D54-9C71-48C2-828B-FD8912989FEA}" srcOrd="7" destOrd="0" presId="urn:microsoft.com/office/officeart/2016/7/layout/LinearArrowProcessNumbered"/>
    <dgm:cxn modelId="{FB128208-3F53-4809-A4AD-DE599DE441A6}" type="presParOf" srcId="{97E91449-7323-4316-BCC1-54040B76EF91}" destId="{CA51C025-AD8F-4D01-B743-D66756139D53}" srcOrd="8" destOrd="0" presId="urn:microsoft.com/office/officeart/2016/7/layout/LinearArrowProcessNumbered"/>
    <dgm:cxn modelId="{2E96905A-C5D2-4491-8629-9BBF864DC5E7}" type="presParOf" srcId="{CA51C025-AD8F-4D01-B743-D66756139D53}" destId="{184C8C25-7D94-4845-8397-40252747EF74}" srcOrd="0" destOrd="0" presId="urn:microsoft.com/office/officeart/2016/7/layout/LinearArrowProcessNumbered"/>
    <dgm:cxn modelId="{CB454295-ED68-4A35-B48E-2F45DA905815}" type="presParOf" srcId="{CA51C025-AD8F-4D01-B743-D66756139D53}" destId="{83A69C21-EF1B-4DFE-9CA7-CA8029F6F093}" srcOrd="1" destOrd="0" presId="urn:microsoft.com/office/officeart/2016/7/layout/LinearArrowProcessNumbered"/>
    <dgm:cxn modelId="{2A3BF700-C67F-4C05-AF79-03FE8AFF9E07}" type="presParOf" srcId="{83A69C21-EF1B-4DFE-9CA7-CA8029F6F093}" destId="{8DCE329D-0AAD-4C74-A7F9-353B3FBFB598}" srcOrd="0" destOrd="0" presId="urn:microsoft.com/office/officeart/2016/7/layout/LinearArrowProcessNumbered"/>
    <dgm:cxn modelId="{C927204B-3862-45F5-A5A8-F2FBEEC5096F}" type="presParOf" srcId="{83A69C21-EF1B-4DFE-9CA7-CA8029F6F093}" destId="{C92964D3-2223-4109-AD83-3BD718AADF79}" srcOrd="1" destOrd="0" presId="urn:microsoft.com/office/officeart/2016/7/layout/LinearArrowProcessNumbered"/>
    <dgm:cxn modelId="{3011ADE7-9B11-4236-B47C-12525B73A99D}" type="presParOf" srcId="{83A69C21-EF1B-4DFE-9CA7-CA8029F6F093}" destId="{A9DDD16A-0768-4CAD-9A18-9512BC2EADF3}" srcOrd="2" destOrd="0" presId="urn:microsoft.com/office/officeart/2016/7/layout/LinearArrowProcessNumbered"/>
    <dgm:cxn modelId="{782EB167-FB14-4BC7-884D-94C4262F661C}" type="presParOf" srcId="{83A69C21-EF1B-4DFE-9CA7-CA8029F6F093}" destId="{D7CAAEA2-8EEE-4B44-8CF8-4AD4AA8B5633}" srcOrd="3" destOrd="0" presId="urn:microsoft.com/office/officeart/2016/7/layout/LinearArrowProcessNumbered"/>
    <dgm:cxn modelId="{4CCAE67A-994D-449B-8DC4-B2F403598D1F}" type="presParOf" srcId="{CA51C025-AD8F-4D01-B743-D66756139D53}" destId="{66E511BD-38CE-4883-8184-8F2105EDD203}" srcOrd="2" destOrd="0" presId="urn:microsoft.com/office/officeart/2016/7/layout/LinearArrowProcessNumbered"/>
    <dgm:cxn modelId="{D0508819-28B9-4ED1-97EB-89A3C00C0A6B}" type="presParOf" srcId="{97E91449-7323-4316-BCC1-54040B76EF91}" destId="{4A0888BC-88CC-4FEF-A9E3-75EAEA663BBE}" srcOrd="9" destOrd="0" presId="urn:microsoft.com/office/officeart/2016/7/layout/LinearArrowProcessNumbered"/>
    <dgm:cxn modelId="{7E7E115D-9186-48BF-AFEB-DA7F79492F05}" type="presParOf" srcId="{97E91449-7323-4316-BCC1-54040B76EF91}" destId="{18A47A44-575A-4959-AEE6-1C1D31F90592}" srcOrd="10" destOrd="0" presId="urn:microsoft.com/office/officeart/2016/7/layout/LinearArrowProcessNumbered"/>
    <dgm:cxn modelId="{E4F1A0B4-5D1D-4F7B-951E-8FF7DF2A5AEF}" type="presParOf" srcId="{18A47A44-575A-4959-AEE6-1C1D31F90592}" destId="{2F3CE89D-746C-4ABA-9174-F7DEE8DAF23E}" srcOrd="0" destOrd="0" presId="urn:microsoft.com/office/officeart/2016/7/layout/LinearArrowProcessNumbered"/>
    <dgm:cxn modelId="{C80EECDB-171B-4DD1-AD3D-371E84772525}" type="presParOf" srcId="{18A47A44-575A-4959-AEE6-1C1D31F90592}" destId="{9D80223A-9AF3-4D0E-ADA3-A3B3202ECF7C}" srcOrd="1" destOrd="0" presId="urn:microsoft.com/office/officeart/2016/7/layout/LinearArrowProcessNumbered"/>
    <dgm:cxn modelId="{FD40C726-BEC3-430A-8947-C1E4092E31B0}" type="presParOf" srcId="{9D80223A-9AF3-4D0E-ADA3-A3B3202ECF7C}" destId="{F0A496D8-DD07-4CE0-8F77-AB604FCF80DA}" srcOrd="0" destOrd="0" presId="urn:microsoft.com/office/officeart/2016/7/layout/LinearArrowProcessNumbered"/>
    <dgm:cxn modelId="{FE1359F4-4EF3-4F9A-B622-B8FCE21A2B70}" type="presParOf" srcId="{9D80223A-9AF3-4D0E-ADA3-A3B3202ECF7C}" destId="{150405E4-617F-4A8E-8774-B99CF06070F8}" srcOrd="1" destOrd="0" presId="urn:microsoft.com/office/officeart/2016/7/layout/LinearArrowProcessNumbered"/>
    <dgm:cxn modelId="{A07871A8-B132-4EFF-B568-E5DFB6C0A580}" type="presParOf" srcId="{9D80223A-9AF3-4D0E-ADA3-A3B3202ECF7C}" destId="{446F571E-F2A0-453B-9EF8-ECB5A0706B28}" srcOrd="2" destOrd="0" presId="urn:microsoft.com/office/officeart/2016/7/layout/LinearArrowProcessNumbered"/>
    <dgm:cxn modelId="{BB93EEB7-3577-4CCD-9462-7D13DDDDD12A}" type="presParOf" srcId="{9D80223A-9AF3-4D0E-ADA3-A3B3202ECF7C}" destId="{879D28E0-8640-4310-A5E8-A391FE51B033}" srcOrd="3" destOrd="0" presId="urn:microsoft.com/office/officeart/2016/7/layout/LinearArrowProcessNumbered"/>
    <dgm:cxn modelId="{11DA35AE-A62B-4C71-A266-D1C7F37BED85}" type="presParOf" srcId="{18A47A44-575A-4959-AEE6-1C1D31F90592}" destId="{29248C61-E2F8-4609-BC90-C7F493C1F4AC}"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DE4BFB-CB70-48D9-8A69-F925B47AF7F0}" type="doc">
      <dgm:prSet loTypeId="urn:microsoft.com/office/officeart/2009/3/layout/IncreasingArrowsProcess" loCatId="process" qsTypeId="urn:microsoft.com/office/officeart/2005/8/quickstyle/simple1" qsCatId="simple" csTypeId="urn:microsoft.com/office/officeart/2005/8/colors/colorful1" csCatId="colorful" phldr="1"/>
      <dgm:spPr/>
      <dgm:t>
        <a:bodyPr/>
        <a:lstStyle/>
        <a:p>
          <a:endParaRPr lang="en-US"/>
        </a:p>
      </dgm:t>
    </dgm:pt>
    <dgm:pt modelId="{794BAE63-A4DC-4230-89D8-40F52283215E}">
      <dgm:prSet phldrT="[Text]"/>
      <dgm:spPr/>
      <dgm:t>
        <a:bodyPr/>
        <a:lstStyle/>
        <a:p>
          <a:r>
            <a:rPr lang="en-US" dirty="0"/>
            <a:t>Interview-to-Hire Ratio</a:t>
          </a:r>
        </a:p>
      </dgm:t>
    </dgm:pt>
    <dgm:pt modelId="{2778F093-B455-44CF-A6AE-3B0C2F2AA067}" type="parTrans" cxnId="{E088B854-5D11-4C5C-882B-0430A7663E86}">
      <dgm:prSet/>
      <dgm:spPr/>
      <dgm:t>
        <a:bodyPr/>
        <a:lstStyle/>
        <a:p>
          <a:endParaRPr lang="en-US"/>
        </a:p>
      </dgm:t>
    </dgm:pt>
    <dgm:pt modelId="{F109BBA6-A9E0-49AE-83E7-E0D99CD5E7AC}" type="sibTrans" cxnId="{E088B854-5D11-4C5C-882B-0430A7663E86}">
      <dgm:prSet/>
      <dgm:spPr/>
      <dgm:t>
        <a:bodyPr/>
        <a:lstStyle/>
        <a:p>
          <a:endParaRPr lang="en-US"/>
        </a:p>
      </dgm:t>
    </dgm:pt>
    <dgm:pt modelId="{76BC4A8C-C65B-40AF-AB67-250D40D2033B}">
      <dgm:prSet phldrT="[Text]" custT="1"/>
      <dgm:spPr/>
      <dgm:t>
        <a:bodyPr/>
        <a:lstStyle/>
        <a:p>
          <a:pPr>
            <a:buFont typeface="Wingdings" panose="05000000000000000000" pitchFamily="2" charset="2"/>
            <a:buChar char="§"/>
          </a:pPr>
          <a:r>
            <a:rPr lang="en-US" sz="2200" dirty="0">
              <a:solidFill>
                <a:schemeClr val="tx1"/>
              </a:solidFill>
              <a:ea typeface="Helvetica" charset="0"/>
              <a:cs typeface="Helvetica" charset="0"/>
            </a:rPr>
            <a:t>Reduce Interview-to-Hire Ratio from 5:1 to 3:1 for a Cost Savings of $18,000</a:t>
          </a:r>
          <a:r>
            <a:rPr lang="en-US" sz="2200" dirty="0">
              <a:ea typeface="Helvetica" charset="0"/>
              <a:cs typeface="Helvetica" charset="0"/>
            </a:rPr>
            <a:t>	</a:t>
          </a:r>
          <a:endParaRPr lang="en-US" sz="2200" dirty="0"/>
        </a:p>
      </dgm:t>
    </dgm:pt>
    <dgm:pt modelId="{E5EEF9C4-4B73-42AF-ADA9-8643190B4126}" type="parTrans" cxnId="{D12DD27E-9B17-4DD9-B64F-B5E49F0C0EEB}">
      <dgm:prSet/>
      <dgm:spPr/>
      <dgm:t>
        <a:bodyPr/>
        <a:lstStyle/>
        <a:p>
          <a:endParaRPr lang="en-US"/>
        </a:p>
      </dgm:t>
    </dgm:pt>
    <dgm:pt modelId="{93E881CD-C0D1-4C00-B069-870F78AE9F7B}" type="sibTrans" cxnId="{D12DD27E-9B17-4DD9-B64F-B5E49F0C0EEB}">
      <dgm:prSet/>
      <dgm:spPr/>
      <dgm:t>
        <a:bodyPr/>
        <a:lstStyle/>
        <a:p>
          <a:endParaRPr lang="en-US"/>
        </a:p>
      </dgm:t>
    </dgm:pt>
    <dgm:pt modelId="{7C6C386F-711C-4485-BD3E-9D0F14AA463D}">
      <dgm:prSet phldrT="[Text]"/>
      <dgm:spPr/>
      <dgm:t>
        <a:bodyPr/>
        <a:lstStyle/>
        <a:p>
          <a:r>
            <a:rPr lang="en-US" dirty="0"/>
            <a:t>Acceptance Rate</a:t>
          </a:r>
        </a:p>
      </dgm:t>
    </dgm:pt>
    <dgm:pt modelId="{5744B8F0-4427-4F4E-A4EB-A59FDF4D3A14}" type="parTrans" cxnId="{54AA6122-D7D5-4F2F-A18E-A32145EFE36B}">
      <dgm:prSet/>
      <dgm:spPr/>
      <dgm:t>
        <a:bodyPr/>
        <a:lstStyle/>
        <a:p>
          <a:endParaRPr lang="en-US"/>
        </a:p>
      </dgm:t>
    </dgm:pt>
    <dgm:pt modelId="{B1B83D85-2153-451B-B50D-B0F2E882C25B}" type="sibTrans" cxnId="{54AA6122-D7D5-4F2F-A18E-A32145EFE36B}">
      <dgm:prSet/>
      <dgm:spPr/>
      <dgm:t>
        <a:bodyPr/>
        <a:lstStyle/>
        <a:p>
          <a:endParaRPr lang="en-US"/>
        </a:p>
      </dgm:t>
    </dgm:pt>
    <dgm:pt modelId="{787D2BA5-4328-4852-8145-1AAB6C5EF573}">
      <dgm:prSet phldrT="[Text]" custT="1"/>
      <dgm:spPr/>
      <dgm:t>
        <a:bodyPr/>
        <a:lstStyle/>
        <a:p>
          <a:pPr>
            <a:buFont typeface="Wingdings" panose="05000000000000000000" pitchFamily="2" charset="2"/>
            <a:buChar char="§"/>
          </a:pPr>
          <a:r>
            <a:rPr lang="en-US" sz="2200" dirty="0">
              <a:solidFill>
                <a:schemeClr val="tx1"/>
              </a:solidFill>
              <a:ea typeface="Helvetica" charset="0"/>
              <a:cs typeface="Helvetica" charset="0"/>
            </a:rPr>
            <a:t>Improve Acceptance Rate by 20% for a Cost Savings of $24,000	</a:t>
          </a:r>
          <a:endParaRPr lang="en-US" sz="2200" dirty="0">
            <a:solidFill>
              <a:schemeClr val="tx1"/>
            </a:solidFill>
          </a:endParaRPr>
        </a:p>
      </dgm:t>
    </dgm:pt>
    <dgm:pt modelId="{70414EE4-45FA-47EE-B457-C3FD6A4E9FFC}" type="parTrans" cxnId="{C2D286E9-65BB-44D8-B4F1-D446F2D1848E}">
      <dgm:prSet/>
      <dgm:spPr/>
      <dgm:t>
        <a:bodyPr/>
        <a:lstStyle/>
        <a:p>
          <a:endParaRPr lang="en-US"/>
        </a:p>
      </dgm:t>
    </dgm:pt>
    <dgm:pt modelId="{04954383-5486-4795-ACDF-630C6857354C}" type="sibTrans" cxnId="{C2D286E9-65BB-44D8-B4F1-D446F2D1848E}">
      <dgm:prSet/>
      <dgm:spPr/>
      <dgm:t>
        <a:bodyPr/>
        <a:lstStyle/>
        <a:p>
          <a:endParaRPr lang="en-US"/>
        </a:p>
      </dgm:t>
    </dgm:pt>
    <dgm:pt modelId="{74B2E191-8659-4D16-847F-42F54E5E364E}">
      <dgm:prSet phldrT="[Text]"/>
      <dgm:spPr/>
      <dgm:t>
        <a:bodyPr/>
        <a:lstStyle/>
        <a:p>
          <a:r>
            <a:rPr lang="en-US" dirty="0"/>
            <a:t>Shorten Vacancy</a:t>
          </a:r>
        </a:p>
      </dgm:t>
    </dgm:pt>
    <dgm:pt modelId="{D4FDE21E-0952-419A-8BD2-130EC1EF1C0C}" type="parTrans" cxnId="{9C5C368F-7718-4878-B248-B29A17D9E7D7}">
      <dgm:prSet/>
      <dgm:spPr/>
      <dgm:t>
        <a:bodyPr/>
        <a:lstStyle/>
        <a:p>
          <a:endParaRPr lang="en-US"/>
        </a:p>
      </dgm:t>
    </dgm:pt>
    <dgm:pt modelId="{49E254F9-2B1B-4DC7-A6F1-C9C4D103D20D}" type="sibTrans" cxnId="{9C5C368F-7718-4878-B248-B29A17D9E7D7}">
      <dgm:prSet/>
      <dgm:spPr/>
      <dgm:t>
        <a:bodyPr/>
        <a:lstStyle/>
        <a:p>
          <a:endParaRPr lang="en-US"/>
        </a:p>
      </dgm:t>
    </dgm:pt>
    <dgm:pt modelId="{65AEAB9B-1A93-4BC8-9A96-2EB96BA44589}">
      <dgm:prSet phldrT="[Text]" custT="1"/>
      <dgm:spPr/>
      <dgm:t>
        <a:bodyPr/>
        <a:lstStyle/>
        <a:p>
          <a:pPr>
            <a:buFont typeface="Wingdings" panose="05000000000000000000" pitchFamily="2" charset="2"/>
            <a:buChar char="§"/>
          </a:pPr>
          <a:r>
            <a:rPr lang="en-US" sz="2200" dirty="0">
              <a:solidFill>
                <a:schemeClr val="tx1"/>
              </a:solidFill>
              <a:ea typeface="Helvetica" charset="0"/>
              <a:cs typeface="Helvetica" charset="0"/>
            </a:rPr>
            <a:t>Shorten Vacancy Time by 60 days for Revenue Gain of $138,000</a:t>
          </a:r>
          <a:endParaRPr lang="en-US" sz="2200" dirty="0">
            <a:solidFill>
              <a:schemeClr val="tx1"/>
            </a:solidFill>
          </a:endParaRPr>
        </a:p>
      </dgm:t>
    </dgm:pt>
    <dgm:pt modelId="{8EDA1ABD-2DF7-4F6B-B8AD-227F2707F434}" type="parTrans" cxnId="{01E9DD85-2AA1-47F4-9315-4D8F0D6BB29A}">
      <dgm:prSet/>
      <dgm:spPr/>
      <dgm:t>
        <a:bodyPr/>
        <a:lstStyle/>
        <a:p>
          <a:endParaRPr lang="en-US"/>
        </a:p>
      </dgm:t>
    </dgm:pt>
    <dgm:pt modelId="{4240D675-9DFB-481F-884D-11D57D9FE302}" type="sibTrans" cxnId="{01E9DD85-2AA1-47F4-9315-4D8F0D6BB29A}">
      <dgm:prSet/>
      <dgm:spPr/>
      <dgm:t>
        <a:bodyPr/>
        <a:lstStyle/>
        <a:p>
          <a:endParaRPr lang="en-US"/>
        </a:p>
      </dgm:t>
    </dgm:pt>
    <dgm:pt modelId="{0D7F0736-224C-4A01-9309-1B3AB7E7D3E5}">
      <dgm:prSet custT="1"/>
      <dgm:spPr/>
      <dgm:t>
        <a:bodyPr/>
        <a:lstStyle/>
        <a:p>
          <a:pPr>
            <a:buFont typeface="Wingdings" panose="05000000000000000000" pitchFamily="2" charset="2"/>
            <a:buChar char="§"/>
          </a:pPr>
          <a:r>
            <a:rPr lang="en-US" sz="1100" i="1" dirty="0">
              <a:ea typeface="Helvetica" charset="0"/>
              <a:cs typeface="Helvetica" charset="0"/>
            </a:rPr>
            <a:t>* Estimating $6,000 per Interview in travel and team hours</a:t>
          </a:r>
          <a:endParaRPr lang="en-US" sz="1100" dirty="0">
            <a:ea typeface="Helvetica" charset="0"/>
            <a:cs typeface="Helvetica" charset="0"/>
          </a:endParaRPr>
        </a:p>
      </dgm:t>
    </dgm:pt>
    <dgm:pt modelId="{5B502EBA-1BA6-4523-8DA1-8C2E77301703}" type="parTrans" cxnId="{37A48329-EBA4-4D6D-B240-BAF935922E10}">
      <dgm:prSet/>
      <dgm:spPr/>
      <dgm:t>
        <a:bodyPr/>
        <a:lstStyle/>
        <a:p>
          <a:endParaRPr lang="en-US"/>
        </a:p>
      </dgm:t>
    </dgm:pt>
    <dgm:pt modelId="{E4C10B89-068D-403A-BE76-F21BE9A796C2}" type="sibTrans" cxnId="{37A48329-EBA4-4D6D-B240-BAF935922E10}">
      <dgm:prSet/>
      <dgm:spPr/>
      <dgm:t>
        <a:bodyPr/>
        <a:lstStyle/>
        <a:p>
          <a:endParaRPr lang="en-US"/>
        </a:p>
      </dgm:t>
    </dgm:pt>
    <dgm:pt modelId="{813F6AEE-A6D9-4AB2-93D0-0C4C9F6D9CE3}">
      <dgm:prSet/>
      <dgm:spPr/>
      <dgm:t>
        <a:bodyPr/>
        <a:lstStyle/>
        <a:p>
          <a:pPr>
            <a:buFont typeface="Wingdings" panose="05000000000000000000" pitchFamily="2" charset="2"/>
            <a:buChar char="§"/>
          </a:pPr>
          <a:endParaRPr lang="en-US" sz="1700" dirty="0"/>
        </a:p>
      </dgm:t>
    </dgm:pt>
    <dgm:pt modelId="{E84E1F1A-E1C7-4BA3-A798-16F15171C9C1}" type="parTrans" cxnId="{7ECFB3BA-1EAF-4F24-8100-D06B237712C9}">
      <dgm:prSet/>
      <dgm:spPr/>
      <dgm:t>
        <a:bodyPr/>
        <a:lstStyle/>
        <a:p>
          <a:endParaRPr lang="en-US"/>
        </a:p>
      </dgm:t>
    </dgm:pt>
    <dgm:pt modelId="{5CD6A902-2154-4810-B967-C9760CEAB34E}" type="sibTrans" cxnId="{7ECFB3BA-1EAF-4F24-8100-D06B237712C9}">
      <dgm:prSet/>
      <dgm:spPr/>
      <dgm:t>
        <a:bodyPr/>
        <a:lstStyle/>
        <a:p>
          <a:endParaRPr lang="en-US"/>
        </a:p>
      </dgm:t>
    </dgm:pt>
    <dgm:pt modelId="{BED1E5D9-8D9A-4162-B525-123462A292A4}">
      <dgm:prSet custT="1"/>
      <dgm:spPr/>
      <dgm:t>
        <a:bodyPr/>
        <a:lstStyle/>
        <a:p>
          <a:pPr>
            <a:buFont typeface="Wingdings" panose="05000000000000000000" pitchFamily="2" charset="2"/>
            <a:buChar char="§"/>
          </a:pPr>
          <a:r>
            <a:rPr lang="en-US" sz="1100" i="1" dirty="0">
              <a:ea typeface="Helvetica" charset="0"/>
              <a:cs typeface="Helvetica" charset="0"/>
            </a:rPr>
            <a:t>* Estimating $24,000 to restart search and resume interviews for declined offer</a:t>
          </a:r>
        </a:p>
      </dgm:t>
    </dgm:pt>
    <dgm:pt modelId="{972145FD-4EBF-4678-A10C-09D6FC7D287D}" type="parTrans" cxnId="{BD7E8224-614A-4B1C-85DF-390CB93CB211}">
      <dgm:prSet/>
      <dgm:spPr/>
      <dgm:t>
        <a:bodyPr/>
        <a:lstStyle/>
        <a:p>
          <a:endParaRPr lang="en-US"/>
        </a:p>
      </dgm:t>
    </dgm:pt>
    <dgm:pt modelId="{AFDF31F7-65CB-4A5F-B50A-572F7183C276}" type="sibTrans" cxnId="{BD7E8224-614A-4B1C-85DF-390CB93CB211}">
      <dgm:prSet/>
      <dgm:spPr/>
      <dgm:t>
        <a:bodyPr/>
        <a:lstStyle/>
        <a:p>
          <a:endParaRPr lang="en-US"/>
        </a:p>
      </dgm:t>
    </dgm:pt>
    <dgm:pt modelId="{2C47198B-5C69-4678-AEA2-25EA243B1D0A}">
      <dgm:prSet/>
      <dgm:spPr/>
      <dgm:t>
        <a:bodyPr/>
        <a:lstStyle/>
        <a:p>
          <a:pPr>
            <a:buFont typeface="Wingdings" panose="05000000000000000000" pitchFamily="2" charset="2"/>
            <a:buChar char="§"/>
          </a:pPr>
          <a:endParaRPr lang="en-US" sz="1800" dirty="0">
            <a:ea typeface="Helvetica" charset="0"/>
            <a:cs typeface="Helvetica" charset="0"/>
          </a:endParaRPr>
        </a:p>
      </dgm:t>
    </dgm:pt>
    <dgm:pt modelId="{36160FED-190F-4550-9043-1BF9E1C41ECA}" type="parTrans" cxnId="{1C5C4BC2-DE28-4B84-8B15-3B5D6370169C}">
      <dgm:prSet/>
      <dgm:spPr/>
      <dgm:t>
        <a:bodyPr/>
        <a:lstStyle/>
        <a:p>
          <a:endParaRPr lang="en-US"/>
        </a:p>
      </dgm:t>
    </dgm:pt>
    <dgm:pt modelId="{5A1072BA-7C91-414C-840C-71CEA8222286}" type="sibTrans" cxnId="{1C5C4BC2-DE28-4B84-8B15-3B5D6370169C}">
      <dgm:prSet/>
      <dgm:spPr/>
      <dgm:t>
        <a:bodyPr/>
        <a:lstStyle/>
        <a:p>
          <a:endParaRPr lang="en-US"/>
        </a:p>
      </dgm:t>
    </dgm:pt>
    <dgm:pt modelId="{9BE16D5A-B046-4CC6-8837-FF7C25ED1726}">
      <dgm:prSet custT="1"/>
      <dgm:spPr/>
      <dgm:t>
        <a:bodyPr/>
        <a:lstStyle/>
        <a:p>
          <a:pPr>
            <a:buFont typeface="Wingdings" panose="05000000000000000000" pitchFamily="2" charset="2"/>
            <a:buChar char="§"/>
          </a:pPr>
          <a:r>
            <a:rPr lang="en-US" sz="1100" i="1" dirty="0">
              <a:ea typeface="Helvetica" charset="0"/>
              <a:cs typeface="Helvetica" charset="0"/>
            </a:rPr>
            <a:t>* Given $828,000 average revenue per primary care physician per year (specialists will be more)</a:t>
          </a:r>
        </a:p>
      </dgm:t>
    </dgm:pt>
    <dgm:pt modelId="{1B4FD88F-988B-442E-8D27-B46F284473E7}" type="parTrans" cxnId="{49D11352-70FF-4229-828A-1066C820CD8B}">
      <dgm:prSet/>
      <dgm:spPr/>
      <dgm:t>
        <a:bodyPr/>
        <a:lstStyle/>
        <a:p>
          <a:endParaRPr lang="en-US"/>
        </a:p>
      </dgm:t>
    </dgm:pt>
    <dgm:pt modelId="{055CE8FB-508E-4C7F-BC2F-B3246E5D037A}" type="sibTrans" cxnId="{49D11352-70FF-4229-828A-1066C820CD8B}">
      <dgm:prSet/>
      <dgm:spPr/>
      <dgm:t>
        <a:bodyPr/>
        <a:lstStyle/>
        <a:p>
          <a:endParaRPr lang="en-US"/>
        </a:p>
      </dgm:t>
    </dgm:pt>
    <dgm:pt modelId="{EA0C0FB3-CF65-4E0C-A93A-2C04F5FDA5FA}" type="pres">
      <dgm:prSet presAssocID="{54DE4BFB-CB70-48D9-8A69-F925B47AF7F0}" presName="Name0" presStyleCnt="0">
        <dgm:presLayoutVars>
          <dgm:chMax val="5"/>
          <dgm:chPref val="5"/>
          <dgm:dir/>
          <dgm:animLvl val="lvl"/>
        </dgm:presLayoutVars>
      </dgm:prSet>
      <dgm:spPr/>
    </dgm:pt>
    <dgm:pt modelId="{EA6C9C91-84CD-44F0-9320-AD521E44342A}" type="pres">
      <dgm:prSet presAssocID="{794BAE63-A4DC-4230-89D8-40F52283215E}" presName="parentText1" presStyleLbl="node1" presStyleIdx="0" presStyleCnt="3">
        <dgm:presLayoutVars>
          <dgm:chMax/>
          <dgm:chPref val="3"/>
          <dgm:bulletEnabled val="1"/>
        </dgm:presLayoutVars>
      </dgm:prSet>
      <dgm:spPr/>
    </dgm:pt>
    <dgm:pt modelId="{8DF8730E-24F5-4404-A3B5-DF1AAEB00416}" type="pres">
      <dgm:prSet presAssocID="{794BAE63-A4DC-4230-89D8-40F52283215E}" presName="childText1" presStyleLbl="solidAlignAcc1" presStyleIdx="0" presStyleCnt="3">
        <dgm:presLayoutVars>
          <dgm:chMax val="0"/>
          <dgm:chPref val="0"/>
          <dgm:bulletEnabled val="1"/>
        </dgm:presLayoutVars>
      </dgm:prSet>
      <dgm:spPr/>
    </dgm:pt>
    <dgm:pt modelId="{43B0D19D-728A-417B-8573-1271C0216D08}" type="pres">
      <dgm:prSet presAssocID="{7C6C386F-711C-4485-BD3E-9D0F14AA463D}" presName="parentText2" presStyleLbl="node1" presStyleIdx="1" presStyleCnt="3">
        <dgm:presLayoutVars>
          <dgm:chMax/>
          <dgm:chPref val="3"/>
          <dgm:bulletEnabled val="1"/>
        </dgm:presLayoutVars>
      </dgm:prSet>
      <dgm:spPr/>
    </dgm:pt>
    <dgm:pt modelId="{0A5BC838-068B-4D97-A256-3B01598D9AE1}" type="pres">
      <dgm:prSet presAssocID="{7C6C386F-711C-4485-BD3E-9D0F14AA463D}" presName="childText2" presStyleLbl="solidAlignAcc1" presStyleIdx="1" presStyleCnt="3">
        <dgm:presLayoutVars>
          <dgm:chMax val="0"/>
          <dgm:chPref val="0"/>
          <dgm:bulletEnabled val="1"/>
        </dgm:presLayoutVars>
      </dgm:prSet>
      <dgm:spPr/>
    </dgm:pt>
    <dgm:pt modelId="{AE4810C9-87D6-4DE2-A1D1-37BBAB13FACB}" type="pres">
      <dgm:prSet presAssocID="{74B2E191-8659-4D16-847F-42F54E5E364E}" presName="parentText3" presStyleLbl="node1" presStyleIdx="2" presStyleCnt="3">
        <dgm:presLayoutVars>
          <dgm:chMax/>
          <dgm:chPref val="3"/>
          <dgm:bulletEnabled val="1"/>
        </dgm:presLayoutVars>
      </dgm:prSet>
      <dgm:spPr/>
    </dgm:pt>
    <dgm:pt modelId="{BE939A51-7F30-4956-84C6-345687FB9286}" type="pres">
      <dgm:prSet presAssocID="{74B2E191-8659-4D16-847F-42F54E5E364E}" presName="childText3" presStyleLbl="solidAlignAcc1" presStyleIdx="2" presStyleCnt="3" custLinFactNeighborX="1381" custLinFactNeighborY="-513">
        <dgm:presLayoutVars>
          <dgm:chMax val="0"/>
          <dgm:chPref val="0"/>
          <dgm:bulletEnabled val="1"/>
        </dgm:presLayoutVars>
      </dgm:prSet>
      <dgm:spPr/>
    </dgm:pt>
  </dgm:ptLst>
  <dgm:cxnLst>
    <dgm:cxn modelId="{B4E2B806-E036-42FD-A32B-F2EB3B43F010}" type="presOf" srcId="{BED1E5D9-8D9A-4162-B525-123462A292A4}" destId="{0A5BC838-068B-4D97-A256-3B01598D9AE1}" srcOrd="0" destOrd="2" presId="urn:microsoft.com/office/officeart/2009/3/layout/IncreasingArrowsProcess"/>
    <dgm:cxn modelId="{4BE3891C-9E3D-4477-AD21-913D24ACEFC9}" type="presOf" srcId="{813F6AEE-A6D9-4AB2-93D0-0C4C9F6D9CE3}" destId="{0A5BC838-068B-4D97-A256-3B01598D9AE1}" srcOrd="0" destOrd="1" presId="urn:microsoft.com/office/officeart/2009/3/layout/IncreasingArrowsProcess"/>
    <dgm:cxn modelId="{54AA6122-D7D5-4F2F-A18E-A32145EFE36B}" srcId="{54DE4BFB-CB70-48D9-8A69-F925B47AF7F0}" destId="{7C6C386F-711C-4485-BD3E-9D0F14AA463D}" srcOrd="1" destOrd="0" parTransId="{5744B8F0-4427-4F4E-A4EB-A59FDF4D3A14}" sibTransId="{B1B83D85-2153-451B-B50D-B0F2E882C25B}"/>
    <dgm:cxn modelId="{BD7E8224-614A-4B1C-85DF-390CB93CB211}" srcId="{7C6C386F-711C-4485-BD3E-9D0F14AA463D}" destId="{BED1E5D9-8D9A-4162-B525-123462A292A4}" srcOrd="2" destOrd="0" parTransId="{972145FD-4EBF-4678-A10C-09D6FC7D287D}" sibTransId="{AFDF31F7-65CB-4A5F-B50A-572F7183C276}"/>
    <dgm:cxn modelId="{37A48329-EBA4-4D6D-B240-BAF935922E10}" srcId="{794BAE63-A4DC-4230-89D8-40F52283215E}" destId="{0D7F0736-224C-4A01-9309-1B3AB7E7D3E5}" srcOrd="1" destOrd="0" parTransId="{5B502EBA-1BA6-4523-8DA1-8C2E77301703}" sibTransId="{E4C10B89-068D-403A-BE76-F21BE9A796C2}"/>
    <dgm:cxn modelId="{13540B32-1EBB-4966-ADDA-A33C64C6BA1A}" type="presOf" srcId="{74B2E191-8659-4D16-847F-42F54E5E364E}" destId="{AE4810C9-87D6-4DE2-A1D1-37BBAB13FACB}" srcOrd="0" destOrd="0" presId="urn:microsoft.com/office/officeart/2009/3/layout/IncreasingArrowsProcess"/>
    <dgm:cxn modelId="{08A0ED65-71CC-4C35-A0A7-F8801D51C646}" type="presOf" srcId="{787D2BA5-4328-4852-8145-1AAB6C5EF573}" destId="{0A5BC838-068B-4D97-A256-3B01598D9AE1}" srcOrd="0" destOrd="0" presId="urn:microsoft.com/office/officeart/2009/3/layout/IncreasingArrowsProcess"/>
    <dgm:cxn modelId="{5DF9576D-C7F9-4B47-AC73-EE87035CEA59}" type="presOf" srcId="{7C6C386F-711C-4485-BD3E-9D0F14AA463D}" destId="{43B0D19D-728A-417B-8573-1271C0216D08}" srcOrd="0" destOrd="0" presId="urn:microsoft.com/office/officeart/2009/3/layout/IncreasingArrowsProcess"/>
    <dgm:cxn modelId="{49D11352-70FF-4229-828A-1066C820CD8B}" srcId="{74B2E191-8659-4D16-847F-42F54E5E364E}" destId="{9BE16D5A-B046-4CC6-8837-FF7C25ED1726}" srcOrd="2" destOrd="0" parTransId="{1B4FD88F-988B-442E-8D27-B46F284473E7}" sibTransId="{055CE8FB-508E-4C7F-BC2F-B3246E5D037A}"/>
    <dgm:cxn modelId="{E088B854-5D11-4C5C-882B-0430A7663E86}" srcId="{54DE4BFB-CB70-48D9-8A69-F925B47AF7F0}" destId="{794BAE63-A4DC-4230-89D8-40F52283215E}" srcOrd="0" destOrd="0" parTransId="{2778F093-B455-44CF-A6AE-3B0C2F2AA067}" sibTransId="{F109BBA6-A9E0-49AE-83E7-E0D99CD5E7AC}"/>
    <dgm:cxn modelId="{BEB69E57-B9B8-4CA7-AD21-F13ECA043540}" type="presOf" srcId="{76BC4A8C-C65B-40AF-AB67-250D40D2033B}" destId="{8DF8730E-24F5-4404-A3B5-DF1AAEB00416}" srcOrd="0" destOrd="0" presId="urn:microsoft.com/office/officeart/2009/3/layout/IncreasingArrowsProcess"/>
    <dgm:cxn modelId="{70A1D77D-F13B-49C7-8B44-F82138268BB3}" type="presOf" srcId="{9BE16D5A-B046-4CC6-8837-FF7C25ED1726}" destId="{BE939A51-7F30-4956-84C6-345687FB9286}" srcOrd="0" destOrd="2" presId="urn:microsoft.com/office/officeart/2009/3/layout/IncreasingArrowsProcess"/>
    <dgm:cxn modelId="{D12DD27E-9B17-4DD9-B64F-B5E49F0C0EEB}" srcId="{794BAE63-A4DC-4230-89D8-40F52283215E}" destId="{76BC4A8C-C65B-40AF-AB67-250D40D2033B}" srcOrd="0" destOrd="0" parTransId="{E5EEF9C4-4B73-42AF-ADA9-8643190B4126}" sibTransId="{93E881CD-C0D1-4C00-B069-870F78AE9F7B}"/>
    <dgm:cxn modelId="{01E9DD85-2AA1-47F4-9315-4D8F0D6BB29A}" srcId="{74B2E191-8659-4D16-847F-42F54E5E364E}" destId="{65AEAB9B-1A93-4BC8-9A96-2EB96BA44589}" srcOrd="0" destOrd="0" parTransId="{8EDA1ABD-2DF7-4F6B-B8AD-227F2707F434}" sibTransId="{4240D675-9DFB-481F-884D-11D57D9FE302}"/>
    <dgm:cxn modelId="{9C5C368F-7718-4878-B248-B29A17D9E7D7}" srcId="{54DE4BFB-CB70-48D9-8A69-F925B47AF7F0}" destId="{74B2E191-8659-4D16-847F-42F54E5E364E}" srcOrd="2" destOrd="0" parTransId="{D4FDE21E-0952-419A-8BD2-130EC1EF1C0C}" sibTransId="{49E254F9-2B1B-4DC7-A6F1-C9C4D103D20D}"/>
    <dgm:cxn modelId="{C4A7FA8F-D3FD-489A-A55A-0A703A87987A}" type="presOf" srcId="{2C47198B-5C69-4678-AEA2-25EA243B1D0A}" destId="{BE939A51-7F30-4956-84C6-345687FB9286}" srcOrd="0" destOrd="1" presId="urn:microsoft.com/office/officeart/2009/3/layout/IncreasingArrowsProcess"/>
    <dgm:cxn modelId="{8BACF8A3-E1FF-4666-92E0-825DFDA03595}" type="presOf" srcId="{54DE4BFB-CB70-48D9-8A69-F925B47AF7F0}" destId="{EA0C0FB3-CF65-4E0C-A93A-2C04F5FDA5FA}" srcOrd="0" destOrd="0" presId="urn:microsoft.com/office/officeart/2009/3/layout/IncreasingArrowsProcess"/>
    <dgm:cxn modelId="{7ECFB3BA-1EAF-4F24-8100-D06B237712C9}" srcId="{7C6C386F-711C-4485-BD3E-9D0F14AA463D}" destId="{813F6AEE-A6D9-4AB2-93D0-0C4C9F6D9CE3}" srcOrd="1" destOrd="0" parTransId="{E84E1F1A-E1C7-4BA3-A798-16F15171C9C1}" sibTransId="{5CD6A902-2154-4810-B967-C9760CEAB34E}"/>
    <dgm:cxn modelId="{1C5C4BC2-DE28-4B84-8B15-3B5D6370169C}" srcId="{74B2E191-8659-4D16-847F-42F54E5E364E}" destId="{2C47198B-5C69-4678-AEA2-25EA243B1D0A}" srcOrd="1" destOrd="0" parTransId="{36160FED-190F-4550-9043-1BF9E1C41ECA}" sibTransId="{5A1072BA-7C91-414C-840C-71CEA8222286}"/>
    <dgm:cxn modelId="{E12362CA-C106-47CF-8472-7820DD303255}" type="presOf" srcId="{65AEAB9B-1A93-4BC8-9A96-2EB96BA44589}" destId="{BE939A51-7F30-4956-84C6-345687FB9286}" srcOrd="0" destOrd="0" presId="urn:microsoft.com/office/officeart/2009/3/layout/IncreasingArrowsProcess"/>
    <dgm:cxn modelId="{8A387ED9-6EC6-4112-ABB2-9C2F5EA4E56C}" type="presOf" srcId="{0D7F0736-224C-4A01-9309-1B3AB7E7D3E5}" destId="{8DF8730E-24F5-4404-A3B5-DF1AAEB00416}" srcOrd="0" destOrd="1" presId="urn:microsoft.com/office/officeart/2009/3/layout/IncreasingArrowsProcess"/>
    <dgm:cxn modelId="{C2D286E9-65BB-44D8-B4F1-D446F2D1848E}" srcId="{7C6C386F-711C-4485-BD3E-9D0F14AA463D}" destId="{787D2BA5-4328-4852-8145-1AAB6C5EF573}" srcOrd="0" destOrd="0" parTransId="{70414EE4-45FA-47EE-B457-C3FD6A4E9FFC}" sibTransId="{04954383-5486-4795-ACDF-630C6857354C}"/>
    <dgm:cxn modelId="{CB235EED-8DBA-45E3-AC0A-8388ADEB48CD}" type="presOf" srcId="{794BAE63-A4DC-4230-89D8-40F52283215E}" destId="{EA6C9C91-84CD-44F0-9320-AD521E44342A}" srcOrd="0" destOrd="0" presId="urn:microsoft.com/office/officeart/2009/3/layout/IncreasingArrowsProcess"/>
    <dgm:cxn modelId="{0DDE9B33-1A34-45B2-B67C-C41BCA3494AF}" type="presParOf" srcId="{EA0C0FB3-CF65-4E0C-A93A-2C04F5FDA5FA}" destId="{EA6C9C91-84CD-44F0-9320-AD521E44342A}" srcOrd="0" destOrd="0" presId="urn:microsoft.com/office/officeart/2009/3/layout/IncreasingArrowsProcess"/>
    <dgm:cxn modelId="{A1EBB229-B67C-4552-9B04-ADBFE515EB60}" type="presParOf" srcId="{EA0C0FB3-CF65-4E0C-A93A-2C04F5FDA5FA}" destId="{8DF8730E-24F5-4404-A3B5-DF1AAEB00416}" srcOrd="1" destOrd="0" presId="urn:microsoft.com/office/officeart/2009/3/layout/IncreasingArrowsProcess"/>
    <dgm:cxn modelId="{A8974BB8-FC6B-4575-B7D3-F1651E3D054E}" type="presParOf" srcId="{EA0C0FB3-CF65-4E0C-A93A-2C04F5FDA5FA}" destId="{43B0D19D-728A-417B-8573-1271C0216D08}" srcOrd="2" destOrd="0" presId="urn:microsoft.com/office/officeart/2009/3/layout/IncreasingArrowsProcess"/>
    <dgm:cxn modelId="{EE970944-52B4-413C-9DCA-3628465C5FEE}" type="presParOf" srcId="{EA0C0FB3-CF65-4E0C-A93A-2C04F5FDA5FA}" destId="{0A5BC838-068B-4D97-A256-3B01598D9AE1}" srcOrd="3" destOrd="0" presId="urn:microsoft.com/office/officeart/2009/3/layout/IncreasingArrowsProcess"/>
    <dgm:cxn modelId="{8F52D470-D361-4478-87E9-E2E15FF36CA9}" type="presParOf" srcId="{EA0C0FB3-CF65-4E0C-A93A-2C04F5FDA5FA}" destId="{AE4810C9-87D6-4DE2-A1D1-37BBAB13FACB}" srcOrd="4" destOrd="0" presId="urn:microsoft.com/office/officeart/2009/3/layout/IncreasingArrowsProcess"/>
    <dgm:cxn modelId="{E385E127-8A95-4EE0-88E1-FC4DD0829781}" type="presParOf" srcId="{EA0C0FB3-CF65-4E0C-A93A-2C04F5FDA5FA}" destId="{BE939A51-7F30-4956-84C6-345687FB9286}"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74FA9-0E8D-4328-9467-E2148B283D8B}">
      <dsp:nvSpPr>
        <dsp:cNvPr id="0" name=""/>
        <dsp:cNvSpPr/>
      </dsp:nvSpPr>
      <dsp:spPr>
        <a:xfrm rot="10800000">
          <a:off x="0" y="0"/>
          <a:ext cx="7132688" cy="895010"/>
        </a:xfrm>
        <a:prstGeom prst="trapezoid">
          <a:avLst>
            <a:gd name="adj" fmla="val 7969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Active Primary Care Physicians</a:t>
          </a:r>
          <a:br>
            <a:rPr lang="en-US" sz="1800" kern="1200" dirty="0">
              <a:solidFill>
                <a:schemeClr val="bg1"/>
              </a:solidFill>
            </a:rPr>
          </a:br>
          <a:r>
            <a:rPr lang="en-US" sz="1800" b="1" kern="1200" dirty="0">
              <a:solidFill>
                <a:schemeClr val="bg1"/>
              </a:solidFill>
            </a:rPr>
            <a:t>1,590</a:t>
          </a:r>
          <a:endParaRPr lang="en-US" sz="1800" b="0" strike="noStrike" kern="1200" dirty="0">
            <a:solidFill>
              <a:schemeClr val="bg1"/>
            </a:solidFill>
          </a:endParaRPr>
        </a:p>
      </dsp:txBody>
      <dsp:txXfrm rot="-10800000">
        <a:off x="1248220" y="0"/>
        <a:ext cx="4636247" cy="895010"/>
      </dsp:txXfrm>
    </dsp:sp>
    <dsp:sp modelId="{16B6C27D-8EFD-4BC8-BA18-79E37DCF6B8F}">
      <dsp:nvSpPr>
        <dsp:cNvPr id="0" name=""/>
        <dsp:cNvSpPr/>
      </dsp:nvSpPr>
      <dsp:spPr>
        <a:xfrm rot="10800000">
          <a:off x="713268" y="895010"/>
          <a:ext cx="5706150" cy="895010"/>
        </a:xfrm>
        <a:prstGeom prst="trapezoid">
          <a:avLst>
            <a:gd name="adj" fmla="val 79694"/>
          </a:avLst>
        </a:prstGeom>
        <a:solidFill>
          <a:srgbClr val="4795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Est. Physicians Under 60</a:t>
          </a:r>
        </a:p>
        <a:p>
          <a:pPr marL="0" lvl="0" indent="0" algn="ctr" defTabSz="800100">
            <a:lnSpc>
              <a:spcPct val="90000"/>
            </a:lnSpc>
            <a:spcBef>
              <a:spcPct val="0"/>
            </a:spcBef>
            <a:spcAft>
              <a:spcPct val="35000"/>
            </a:spcAft>
            <a:buNone/>
          </a:pPr>
          <a:r>
            <a:rPr lang="en-US" sz="1800" b="1" strike="noStrike" kern="1200" dirty="0">
              <a:solidFill>
                <a:schemeClr val="bg1"/>
              </a:solidFill>
            </a:rPr>
            <a:t>941</a:t>
          </a:r>
        </a:p>
      </dsp:txBody>
      <dsp:txXfrm rot="-10800000">
        <a:off x="1711845" y="895010"/>
        <a:ext cx="3708997" cy="895010"/>
      </dsp:txXfrm>
    </dsp:sp>
    <dsp:sp modelId="{1B303FF9-9B35-4268-B473-57A49389FF20}">
      <dsp:nvSpPr>
        <dsp:cNvPr id="0" name=""/>
        <dsp:cNvSpPr/>
      </dsp:nvSpPr>
      <dsp:spPr>
        <a:xfrm rot="10800000">
          <a:off x="1426537" y="1790020"/>
          <a:ext cx="4279612" cy="895010"/>
        </a:xfrm>
        <a:prstGeom prst="trapezoid">
          <a:avLst>
            <a:gd name="adj" fmla="val 79694"/>
          </a:avLst>
        </a:prstGeom>
        <a:solidFill>
          <a:srgbClr val="58B6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Available Due to 7% Turnover</a:t>
          </a:r>
          <a:br>
            <a:rPr lang="en-US" sz="1800" kern="1200" dirty="0">
              <a:solidFill>
                <a:schemeClr val="bg1"/>
              </a:solidFill>
            </a:rPr>
          </a:br>
          <a:r>
            <a:rPr lang="en-US" sz="1800" kern="1200" dirty="0">
              <a:solidFill>
                <a:schemeClr val="bg1"/>
              </a:solidFill>
            </a:rPr>
            <a:t>66</a:t>
          </a:r>
          <a:endParaRPr lang="en-US" sz="1800" b="1" strike="noStrike" kern="1200" dirty="0">
            <a:solidFill>
              <a:schemeClr val="bg1"/>
            </a:solidFill>
          </a:endParaRPr>
        </a:p>
      </dsp:txBody>
      <dsp:txXfrm rot="-10800000">
        <a:off x="2175469" y="1790020"/>
        <a:ext cx="2781748" cy="895010"/>
      </dsp:txXfrm>
    </dsp:sp>
    <dsp:sp modelId="{60EE5D3C-A971-4B3A-A68E-BEF3B0FF025D}">
      <dsp:nvSpPr>
        <dsp:cNvPr id="0" name=""/>
        <dsp:cNvSpPr/>
      </dsp:nvSpPr>
      <dsp:spPr>
        <a:xfrm rot="10800000">
          <a:off x="2100819" y="2666790"/>
          <a:ext cx="2931049" cy="895010"/>
        </a:xfrm>
        <a:prstGeom prst="trapezoid">
          <a:avLst>
            <a:gd name="adj" fmla="val 79694"/>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Residents</a:t>
          </a:r>
          <a:br>
            <a:rPr lang="en-US" sz="1800" kern="1200" dirty="0">
              <a:solidFill>
                <a:schemeClr val="bg1"/>
              </a:solidFill>
            </a:rPr>
          </a:br>
          <a:r>
            <a:rPr lang="en-US" sz="1800" kern="1200" dirty="0">
              <a:solidFill>
                <a:schemeClr val="bg1"/>
              </a:solidFill>
            </a:rPr>
            <a:t>339</a:t>
          </a:r>
          <a:endParaRPr lang="en-US" sz="1800" b="1" strike="noStrike" kern="1200" dirty="0">
            <a:solidFill>
              <a:schemeClr val="bg1"/>
            </a:solidFill>
          </a:endParaRPr>
        </a:p>
      </dsp:txBody>
      <dsp:txXfrm rot="-10800000">
        <a:off x="2613752" y="2666790"/>
        <a:ext cx="1905182" cy="895010"/>
      </dsp:txXfrm>
    </dsp:sp>
    <dsp:sp modelId="{0A304803-E953-4E1A-91D7-C258CC594EAB}">
      <dsp:nvSpPr>
        <dsp:cNvPr id="0" name=""/>
        <dsp:cNvSpPr/>
      </dsp:nvSpPr>
      <dsp:spPr>
        <a:xfrm rot="10800000">
          <a:off x="2853075" y="3580041"/>
          <a:ext cx="1426537" cy="895010"/>
        </a:xfrm>
        <a:prstGeom prst="trapezoid">
          <a:avLst>
            <a:gd name="adj" fmla="val 79694"/>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ctr" defTabSz="800100">
            <a:lnSpc>
              <a:spcPct val="120000"/>
            </a:lnSpc>
            <a:spcBef>
              <a:spcPct val="0"/>
            </a:spcBef>
            <a:spcAft>
              <a:spcPct val="35000"/>
            </a:spcAft>
            <a:buNone/>
          </a:pPr>
          <a:r>
            <a:rPr lang="en-US" sz="1800" b="1" strike="noStrike" kern="1200" dirty="0">
              <a:solidFill>
                <a:srgbClr val="FF0000"/>
              </a:solidFill>
            </a:rPr>
            <a:t>93</a:t>
          </a:r>
        </a:p>
      </dsp:txBody>
      <dsp:txXfrm rot="-10800000">
        <a:off x="2853075" y="3580041"/>
        <a:ext cx="1426537" cy="89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9EBF1-C0FD-456C-ADA4-714F502B4D5D}">
      <dsp:nvSpPr>
        <dsp:cNvPr id="0" name=""/>
        <dsp:cNvSpPr/>
      </dsp:nvSpPr>
      <dsp:spPr>
        <a:xfrm rot="16200000">
          <a:off x="-1312686" y="1987103"/>
          <a:ext cx="3025306" cy="29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3507" bIns="0" numCol="1" spcCol="1270" anchor="t" anchorCtr="0">
          <a:noAutofit/>
        </a:bodyPr>
        <a:lstStyle/>
        <a:p>
          <a:pPr marL="0" lvl="0" indent="0" algn="r" defTabSz="933450">
            <a:lnSpc>
              <a:spcPct val="90000"/>
            </a:lnSpc>
            <a:spcBef>
              <a:spcPct val="0"/>
            </a:spcBef>
            <a:spcAft>
              <a:spcPct val="35000"/>
            </a:spcAft>
            <a:buNone/>
          </a:pPr>
          <a:r>
            <a:rPr lang="en-US" sz="2100" b="1" kern="1200" dirty="0">
              <a:solidFill>
                <a:schemeClr val="accent1"/>
              </a:solidFill>
            </a:rPr>
            <a:t>JOB BOARDS</a:t>
          </a:r>
        </a:p>
      </dsp:txBody>
      <dsp:txXfrm>
        <a:off x="-1312686" y="1987103"/>
        <a:ext cx="3025306" cy="298779"/>
      </dsp:txXfrm>
    </dsp:sp>
    <dsp:sp modelId="{28722C28-C46E-46A8-9988-681F59B684F9}">
      <dsp:nvSpPr>
        <dsp:cNvPr id="0" name=""/>
        <dsp:cNvSpPr/>
      </dsp:nvSpPr>
      <dsp:spPr>
        <a:xfrm>
          <a:off x="349356" y="623839"/>
          <a:ext cx="1488236" cy="3025306"/>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263507" rIns="106680" bIns="106680" numCol="1" spcCol="1270" anchor="t" anchorCtr="0">
          <a:noAutofit/>
        </a:bodyPr>
        <a:lstStyle/>
        <a:p>
          <a:pPr marL="114300" lvl="1" indent="-114300" algn="l" defTabSz="666750">
            <a:lnSpc>
              <a:spcPct val="90000"/>
            </a:lnSpc>
            <a:spcBef>
              <a:spcPct val="0"/>
            </a:spcBef>
            <a:spcAft>
              <a:spcPts val="600"/>
            </a:spcAft>
            <a:buFont typeface="Arial" panose="020B0604020202020204" pitchFamily="34" charset="0"/>
            <a:buChar char="•"/>
          </a:pPr>
          <a:r>
            <a:rPr lang="en-US" sz="1500" b="1" kern="1200" dirty="0">
              <a:solidFill>
                <a:schemeClr val="bg1"/>
              </a:solidFill>
              <a:latin typeface="+mj-lt"/>
              <a:ea typeface="Avenir Book" charset="0"/>
              <a:cs typeface="Avenir Book" charset="0"/>
            </a:rPr>
            <a:t>Resume Search</a:t>
          </a:r>
          <a:endParaRPr lang="en-US" sz="1500" b="1" kern="1200" dirty="0">
            <a:solidFill>
              <a:schemeClr val="bg1"/>
            </a:solidFill>
            <a:latin typeface="+mj-lt"/>
          </a:endParaRPr>
        </a:p>
        <a:p>
          <a:pPr marL="114300" lvl="1" indent="-114300" algn="l" defTabSz="666750">
            <a:lnSpc>
              <a:spcPct val="90000"/>
            </a:lnSpc>
            <a:spcBef>
              <a:spcPct val="0"/>
            </a:spcBef>
            <a:spcAft>
              <a:spcPts val="600"/>
            </a:spcAft>
            <a:buChar char="•"/>
          </a:pPr>
          <a:r>
            <a:rPr lang="en-US" sz="1500" b="1" kern="1200" dirty="0">
              <a:solidFill>
                <a:schemeClr val="bg1"/>
              </a:solidFill>
              <a:latin typeface="+mj-lt"/>
              <a:ea typeface="Avenir Book" charset="0"/>
              <a:cs typeface="Avenir Book" charset="0"/>
            </a:rPr>
            <a:t>Job Posting</a:t>
          </a:r>
        </a:p>
      </dsp:txBody>
      <dsp:txXfrm>
        <a:off x="349356" y="623839"/>
        <a:ext cx="1488236" cy="3025306"/>
      </dsp:txXfrm>
    </dsp:sp>
    <dsp:sp modelId="{795E53D6-5835-405E-8CD4-A400DCFEA188}">
      <dsp:nvSpPr>
        <dsp:cNvPr id="0" name=""/>
        <dsp:cNvSpPr/>
      </dsp:nvSpPr>
      <dsp:spPr>
        <a:xfrm>
          <a:off x="50577" y="229451"/>
          <a:ext cx="597558" cy="597558"/>
        </a:xfrm>
        <a:prstGeom prst="rect">
          <a:avLst/>
        </a:prstGeom>
        <a:blipFill>
          <a:blip xmlns:r="http://schemas.openxmlformats.org/officeDocument/2006/relationships" r:embed="rId1">
            <a:duotone>
              <a:schemeClr val="accent2">
                <a:shade val="45000"/>
                <a:satMod val="135000"/>
              </a:schemeClr>
              <a:prstClr val="white"/>
            </a:duotone>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2F4B7A-3840-4FBC-92C9-F162F89565AB}">
      <dsp:nvSpPr>
        <dsp:cNvPr id="0" name=""/>
        <dsp:cNvSpPr/>
      </dsp:nvSpPr>
      <dsp:spPr>
        <a:xfrm rot="16200000">
          <a:off x="865434" y="1987103"/>
          <a:ext cx="3025306" cy="29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3507" bIns="0" numCol="1" spcCol="1270" anchor="t" anchorCtr="0">
          <a:noAutofit/>
        </a:bodyPr>
        <a:lstStyle/>
        <a:p>
          <a:pPr marL="0" lvl="0" indent="0" algn="r" defTabSz="933450">
            <a:lnSpc>
              <a:spcPct val="90000"/>
            </a:lnSpc>
            <a:spcBef>
              <a:spcPct val="0"/>
            </a:spcBef>
            <a:spcAft>
              <a:spcPct val="35000"/>
            </a:spcAft>
            <a:buNone/>
          </a:pPr>
          <a:r>
            <a:rPr lang="en-US" sz="2100" b="1" kern="1200" dirty="0">
              <a:solidFill>
                <a:schemeClr val="accent3"/>
              </a:solidFill>
            </a:rPr>
            <a:t>EMAIL</a:t>
          </a:r>
        </a:p>
      </dsp:txBody>
      <dsp:txXfrm>
        <a:off x="865434" y="1987103"/>
        <a:ext cx="3025306" cy="298779"/>
      </dsp:txXfrm>
    </dsp:sp>
    <dsp:sp modelId="{DD05A8F5-1D34-48C3-8D97-A94ABDBA454C}">
      <dsp:nvSpPr>
        <dsp:cNvPr id="0" name=""/>
        <dsp:cNvSpPr/>
      </dsp:nvSpPr>
      <dsp:spPr>
        <a:xfrm>
          <a:off x="2527477" y="623839"/>
          <a:ext cx="1488236" cy="302530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263507" rIns="106680" bIns="106680" numCol="1" spcCol="1270" anchor="t" anchorCtr="0">
          <a:noAutofit/>
        </a:bodyPr>
        <a:lstStyle/>
        <a:p>
          <a:pPr marL="114300" lvl="1" indent="-114300" algn="l" defTabSz="666750">
            <a:lnSpc>
              <a:spcPct val="100000"/>
            </a:lnSpc>
            <a:spcBef>
              <a:spcPct val="0"/>
            </a:spcBef>
            <a:spcAft>
              <a:spcPts val="600"/>
            </a:spcAft>
            <a:buChar char="•"/>
          </a:pPr>
          <a:r>
            <a:rPr lang="en-US" sz="1500" b="1" kern="1200" dirty="0"/>
            <a:t>Targeted and Specific</a:t>
          </a:r>
        </a:p>
        <a:p>
          <a:pPr marL="114300" lvl="1" indent="-114300" algn="l" defTabSz="666750">
            <a:lnSpc>
              <a:spcPct val="100000"/>
            </a:lnSpc>
            <a:spcBef>
              <a:spcPct val="0"/>
            </a:spcBef>
            <a:spcAft>
              <a:spcPts val="600"/>
            </a:spcAft>
            <a:buChar char="•"/>
          </a:pPr>
          <a:r>
            <a:rPr lang="en-US" sz="1500" b="1" kern="1200" dirty="0"/>
            <a:t>Engaged Database</a:t>
          </a:r>
        </a:p>
        <a:p>
          <a:pPr marL="114300" lvl="1" indent="-114300" algn="l" defTabSz="666750">
            <a:lnSpc>
              <a:spcPct val="100000"/>
            </a:lnSpc>
            <a:spcBef>
              <a:spcPct val="0"/>
            </a:spcBef>
            <a:spcAft>
              <a:spcPts val="600"/>
            </a:spcAft>
            <a:buChar char="•"/>
          </a:pPr>
          <a:r>
            <a:rPr lang="en-US" sz="1500" b="1" kern="1200" dirty="0"/>
            <a:t>Test and Optimize</a:t>
          </a:r>
        </a:p>
      </dsp:txBody>
      <dsp:txXfrm>
        <a:off x="2527477" y="623839"/>
        <a:ext cx="1488236" cy="3025306"/>
      </dsp:txXfrm>
    </dsp:sp>
    <dsp:sp modelId="{839F7F30-C8E1-498D-AF95-2C306C88C743}">
      <dsp:nvSpPr>
        <dsp:cNvPr id="0" name=""/>
        <dsp:cNvSpPr/>
      </dsp:nvSpPr>
      <dsp:spPr>
        <a:xfrm>
          <a:off x="2228698" y="229451"/>
          <a:ext cx="597558" cy="597558"/>
        </a:xfrm>
        <a:prstGeom prst="rect">
          <a:avLst/>
        </a:prstGeom>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0735D0-49DE-418D-B571-176E3A64A190}">
      <dsp:nvSpPr>
        <dsp:cNvPr id="0" name=""/>
        <dsp:cNvSpPr/>
      </dsp:nvSpPr>
      <dsp:spPr>
        <a:xfrm rot="16200000">
          <a:off x="3043555" y="1987103"/>
          <a:ext cx="3025306" cy="29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3507" bIns="0" numCol="1" spcCol="1270" anchor="t" anchorCtr="0">
          <a:noAutofit/>
        </a:bodyPr>
        <a:lstStyle/>
        <a:p>
          <a:pPr marL="0" lvl="0" indent="0" algn="r" defTabSz="933450">
            <a:lnSpc>
              <a:spcPct val="90000"/>
            </a:lnSpc>
            <a:spcBef>
              <a:spcPct val="0"/>
            </a:spcBef>
            <a:spcAft>
              <a:spcPct val="35000"/>
            </a:spcAft>
            <a:buNone/>
          </a:pPr>
          <a:r>
            <a:rPr lang="en-US" sz="2100" b="1" kern="1200" dirty="0"/>
            <a:t>SOCIAL MEDIA</a:t>
          </a:r>
        </a:p>
      </dsp:txBody>
      <dsp:txXfrm>
        <a:off x="3043555" y="1987103"/>
        <a:ext cx="3025306" cy="298779"/>
      </dsp:txXfrm>
    </dsp:sp>
    <dsp:sp modelId="{A659182A-237C-4675-8CFC-870A1DF93672}">
      <dsp:nvSpPr>
        <dsp:cNvPr id="0" name=""/>
        <dsp:cNvSpPr/>
      </dsp:nvSpPr>
      <dsp:spPr>
        <a:xfrm>
          <a:off x="4705598" y="623839"/>
          <a:ext cx="1488236" cy="3025306"/>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263507" rIns="106680" bIns="106680" numCol="1" spcCol="1270" anchor="t" anchorCtr="0">
          <a:noAutofit/>
        </a:bodyPr>
        <a:lstStyle/>
        <a:p>
          <a:pPr marL="114300" lvl="1" indent="-114300" algn="l" defTabSz="666750">
            <a:lnSpc>
              <a:spcPct val="90000"/>
            </a:lnSpc>
            <a:spcBef>
              <a:spcPct val="0"/>
            </a:spcBef>
            <a:spcAft>
              <a:spcPts val="600"/>
            </a:spcAft>
            <a:buFont typeface="Arial" panose="020B0604020202020204" pitchFamily="34" charset="0"/>
            <a:buChar char="•"/>
          </a:pPr>
          <a:r>
            <a:rPr lang="en-US" sz="1500" b="1" kern="1200" dirty="0">
              <a:solidFill>
                <a:schemeClr val="bg1"/>
              </a:solidFill>
              <a:latin typeface="+mj-lt"/>
              <a:ea typeface="Avenir Book" charset="0"/>
              <a:cs typeface="Avenir Book" charset="0"/>
            </a:rPr>
            <a:t>Follow Industry Leaders</a:t>
          </a:r>
          <a:endParaRPr lang="en-US" sz="1500" kern="1200" dirty="0">
            <a:solidFill>
              <a:schemeClr val="bg1"/>
            </a:solidFill>
            <a:latin typeface="+mj-lt"/>
          </a:endParaRPr>
        </a:p>
        <a:p>
          <a:pPr marL="114300" lvl="1" indent="-114300" algn="l" defTabSz="666750">
            <a:lnSpc>
              <a:spcPct val="90000"/>
            </a:lnSpc>
            <a:spcBef>
              <a:spcPct val="0"/>
            </a:spcBef>
            <a:spcAft>
              <a:spcPts val="600"/>
            </a:spcAft>
            <a:buChar char="•"/>
          </a:pPr>
          <a:r>
            <a:rPr lang="en-US" sz="1500" b="1" kern="1200" dirty="0">
              <a:solidFill>
                <a:schemeClr val="bg1"/>
              </a:solidFill>
              <a:latin typeface="+mj-lt"/>
              <a:ea typeface="Avenir Book" charset="0"/>
              <a:cs typeface="Avenir Book" charset="0"/>
            </a:rPr>
            <a:t>Join Discussion Groups</a:t>
          </a:r>
        </a:p>
        <a:p>
          <a:pPr marL="114300" lvl="1" indent="-114300" algn="l" defTabSz="666750">
            <a:lnSpc>
              <a:spcPct val="90000"/>
            </a:lnSpc>
            <a:spcBef>
              <a:spcPct val="0"/>
            </a:spcBef>
            <a:spcAft>
              <a:spcPts val="600"/>
            </a:spcAft>
            <a:buChar char="•"/>
          </a:pPr>
          <a:r>
            <a:rPr lang="en-US" sz="1500" b="1" kern="1200" dirty="0">
              <a:solidFill>
                <a:schemeClr val="bg1"/>
              </a:solidFill>
              <a:latin typeface="+mj-lt"/>
              <a:ea typeface="Avenir Book" charset="0"/>
              <a:cs typeface="Avenir Book" charset="0"/>
            </a:rPr>
            <a:t>Use Targeting Tools</a:t>
          </a:r>
        </a:p>
      </dsp:txBody>
      <dsp:txXfrm>
        <a:off x="4705598" y="623839"/>
        <a:ext cx="1488236" cy="3025306"/>
      </dsp:txXfrm>
    </dsp:sp>
    <dsp:sp modelId="{CF4665C0-4DF0-4A27-8300-9681DA044BBE}">
      <dsp:nvSpPr>
        <dsp:cNvPr id="0" name=""/>
        <dsp:cNvSpPr/>
      </dsp:nvSpPr>
      <dsp:spPr>
        <a:xfrm>
          <a:off x="4406818" y="229451"/>
          <a:ext cx="597558" cy="59755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46EE49-08BE-45AC-ADBE-2C32E5CCCA83}">
      <dsp:nvSpPr>
        <dsp:cNvPr id="0" name=""/>
        <dsp:cNvSpPr/>
      </dsp:nvSpPr>
      <dsp:spPr>
        <a:xfrm rot="16200000">
          <a:off x="5221676" y="1987103"/>
          <a:ext cx="3025306" cy="29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3507" bIns="0" numCol="1" spcCol="1270" anchor="t" anchorCtr="0">
          <a:noAutofit/>
        </a:bodyPr>
        <a:lstStyle/>
        <a:p>
          <a:pPr marL="0" lvl="0" indent="0" algn="r" defTabSz="933450">
            <a:lnSpc>
              <a:spcPct val="90000"/>
            </a:lnSpc>
            <a:spcBef>
              <a:spcPct val="0"/>
            </a:spcBef>
            <a:spcAft>
              <a:spcPct val="35000"/>
            </a:spcAft>
            <a:buNone/>
          </a:pPr>
          <a:r>
            <a:rPr lang="en-US" sz="2100" b="1" kern="1200" dirty="0">
              <a:solidFill>
                <a:schemeClr val="accent4">
                  <a:lumMod val="75000"/>
                </a:schemeClr>
              </a:solidFill>
            </a:rPr>
            <a:t>DOXIMITY</a:t>
          </a:r>
        </a:p>
      </dsp:txBody>
      <dsp:txXfrm>
        <a:off x="5221676" y="1987103"/>
        <a:ext cx="3025306" cy="298779"/>
      </dsp:txXfrm>
    </dsp:sp>
    <dsp:sp modelId="{1E01E450-9429-4C64-BB06-C58E0AD2D32A}">
      <dsp:nvSpPr>
        <dsp:cNvPr id="0" name=""/>
        <dsp:cNvSpPr/>
      </dsp:nvSpPr>
      <dsp:spPr>
        <a:xfrm>
          <a:off x="6883718" y="623839"/>
          <a:ext cx="1488236" cy="3025306"/>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263507" rIns="106680" bIns="106680" numCol="1" spcCol="1270" anchor="t" anchorCtr="0">
          <a:noAutofit/>
        </a:bodyPr>
        <a:lstStyle/>
        <a:p>
          <a:pPr marL="114300" lvl="1" indent="-114300" algn="l" defTabSz="666750">
            <a:lnSpc>
              <a:spcPct val="90000"/>
            </a:lnSpc>
            <a:spcBef>
              <a:spcPct val="0"/>
            </a:spcBef>
            <a:spcAft>
              <a:spcPts val="600"/>
            </a:spcAft>
            <a:buFont typeface="Arial" panose="020B0604020202020204" pitchFamily="34" charset="0"/>
            <a:buChar char="•"/>
          </a:pPr>
          <a:r>
            <a:rPr lang="en-US" sz="1500" b="1" kern="1200" dirty="0">
              <a:solidFill>
                <a:schemeClr val="bg1"/>
              </a:solidFill>
              <a:latin typeface="+mj-lt"/>
              <a:ea typeface="Avenir Book" charset="0"/>
              <a:cs typeface="Avenir Book" charset="0"/>
            </a:rPr>
            <a:t>Talent Finder Tool</a:t>
          </a:r>
          <a:endParaRPr lang="en-US" sz="1500" b="1" kern="1200" dirty="0">
            <a:solidFill>
              <a:schemeClr val="bg1"/>
            </a:solidFill>
            <a:latin typeface="+mj-lt"/>
          </a:endParaRPr>
        </a:p>
        <a:p>
          <a:pPr marL="114300" lvl="1" indent="-114300" algn="l" defTabSz="666750">
            <a:lnSpc>
              <a:spcPct val="90000"/>
            </a:lnSpc>
            <a:spcBef>
              <a:spcPct val="0"/>
            </a:spcBef>
            <a:spcAft>
              <a:spcPts val="600"/>
            </a:spcAft>
            <a:buChar char="•"/>
          </a:pPr>
          <a:r>
            <a:rPr lang="en-US" sz="1500" b="1" kern="1200" dirty="0">
              <a:solidFill>
                <a:schemeClr val="bg1"/>
              </a:solidFill>
              <a:latin typeface="+mj-lt"/>
              <a:ea typeface="Avenir Book" charset="0"/>
              <a:cs typeface="Avenir Book" charset="0"/>
            </a:rPr>
            <a:t>Ultra Targeted DocMails</a:t>
          </a:r>
        </a:p>
      </dsp:txBody>
      <dsp:txXfrm>
        <a:off x="6883718" y="623839"/>
        <a:ext cx="1488236" cy="3025306"/>
      </dsp:txXfrm>
    </dsp:sp>
    <dsp:sp modelId="{2F762C76-8886-44BD-898F-E6309575FFBA}">
      <dsp:nvSpPr>
        <dsp:cNvPr id="0" name=""/>
        <dsp:cNvSpPr/>
      </dsp:nvSpPr>
      <dsp:spPr>
        <a:xfrm>
          <a:off x="6584939" y="229451"/>
          <a:ext cx="597558" cy="59755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D8A72-A585-46EF-B2ED-CDB75C5ECA6C}">
      <dsp:nvSpPr>
        <dsp:cNvPr id="0" name=""/>
        <dsp:cNvSpPr/>
      </dsp:nvSpPr>
      <dsp:spPr>
        <a:xfrm>
          <a:off x="856440" y="1226391"/>
          <a:ext cx="681688" cy="7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14C39A-EDEE-4B6C-BEF6-609BA3D91F2F}">
      <dsp:nvSpPr>
        <dsp:cNvPr id="0" name=""/>
        <dsp:cNvSpPr/>
      </dsp:nvSpPr>
      <dsp:spPr>
        <a:xfrm>
          <a:off x="1579030" y="1169165"/>
          <a:ext cx="78394" cy="147079"/>
        </a:xfrm>
        <a:prstGeom prst="chevron">
          <a:avLst>
            <a:gd name="adj" fmla="val 9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79851D-9B40-4B32-9313-10632489294C}">
      <dsp:nvSpPr>
        <dsp:cNvPr id="0" name=""/>
        <dsp:cNvSpPr/>
      </dsp:nvSpPr>
      <dsp:spPr>
        <a:xfrm>
          <a:off x="444922" y="900121"/>
          <a:ext cx="652612" cy="652612"/>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5" tIns="25325" rIns="25325" bIns="25325"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2"/>
              </a:solidFill>
            </a:rPr>
            <a:t> 1</a:t>
          </a:r>
        </a:p>
      </dsp:txBody>
      <dsp:txXfrm>
        <a:off x="540495" y="995694"/>
        <a:ext cx="461466" cy="461466"/>
      </dsp:txXfrm>
    </dsp:sp>
    <dsp:sp modelId="{30FF9F13-2AAA-4F0F-AA33-83992757E5E5}">
      <dsp:nvSpPr>
        <dsp:cNvPr id="0" name=""/>
        <dsp:cNvSpPr/>
      </dsp:nvSpPr>
      <dsp:spPr>
        <a:xfrm>
          <a:off x="4328" y="1718148"/>
          <a:ext cx="1533800" cy="1965600"/>
        </a:xfrm>
        <a:prstGeom prst="upArrowCallout">
          <a:avLst>
            <a:gd name="adj1" fmla="val 50000"/>
            <a:gd name="adj2" fmla="val 20000"/>
            <a:gd name="adj3" fmla="val 20000"/>
            <a:gd name="adj4" fmla="val 100000"/>
          </a:avLst>
        </a:prstGeom>
        <a:solidFill>
          <a:schemeClr val="accent2">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88" tIns="165100" rIns="120988" bIns="165100" numCol="1" spcCol="1270" anchor="t" anchorCtr="0">
          <a:noAutofit/>
        </a:bodyPr>
        <a:lstStyle/>
        <a:p>
          <a:pPr marL="0" lvl="0" indent="0" algn="ctr" defTabSz="800100" rtl="0">
            <a:lnSpc>
              <a:spcPct val="90000"/>
            </a:lnSpc>
            <a:spcBef>
              <a:spcPct val="0"/>
            </a:spcBef>
            <a:spcAft>
              <a:spcPct val="35000"/>
            </a:spcAft>
            <a:buNone/>
          </a:pPr>
          <a:r>
            <a:rPr lang="en-US" sz="1800" b="0" kern="1200" dirty="0">
              <a:latin typeface="Calibri"/>
              <a:ea typeface="+mn-ea"/>
              <a:cs typeface="+mn-cs"/>
            </a:rPr>
            <a:t>Patient-focused</a:t>
          </a:r>
        </a:p>
      </dsp:txBody>
      <dsp:txXfrm>
        <a:off x="4328" y="2024908"/>
        <a:ext cx="1533800" cy="1658840"/>
      </dsp:txXfrm>
    </dsp:sp>
    <dsp:sp modelId="{1AD5745A-0DC7-48C8-8EF3-FB39560D8D9B}">
      <dsp:nvSpPr>
        <dsp:cNvPr id="0" name=""/>
        <dsp:cNvSpPr/>
      </dsp:nvSpPr>
      <dsp:spPr>
        <a:xfrm>
          <a:off x="1708551" y="1226757"/>
          <a:ext cx="1533800" cy="7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01A22C-AF88-47D3-8718-273CD958B23B}">
      <dsp:nvSpPr>
        <dsp:cNvPr id="0" name=""/>
        <dsp:cNvSpPr/>
      </dsp:nvSpPr>
      <dsp:spPr>
        <a:xfrm>
          <a:off x="3283252" y="1169467"/>
          <a:ext cx="78394" cy="147409"/>
        </a:xfrm>
        <a:prstGeom prst="chevron">
          <a:avLst>
            <a:gd name="adj" fmla="val 90000"/>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6E4C3-5DD6-4CAE-80D3-3BF22308E8A2}">
      <dsp:nvSpPr>
        <dsp:cNvPr id="0" name=""/>
        <dsp:cNvSpPr/>
      </dsp:nvSpPr>
      <dsp:spPr>
        <a:xfrm>
          <a:off x="2149145" y="900487"/>
          <a:ext cx="652612" cy="652612"/>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5" tIns="25325" rIns="25325" bIns="25325" numCol="1" spcCol="1270" anchor="ctr" anchorCtr="0">
          <a:noAutofit/>
        </a:bodyPr>
        <a:lstStyle/>
        <a:p>
          <a:pPr marL="0" lvl="0" indent="0" algn="ctr" defTabSz="1289050">
            <a:lnSpc>
              <a:spcPct val="90000"/>
            </a:lnSpc>
            <a:spcBef>
              <a:spcPct val="0"/>
            </a:spcBef>
            <a:spcAft>
              <a:spcPct val="35000"/>
            </a:spcAft>
            <a:buNone/>
          </a:pPr>
          <a:r>
            <a:rPr lang="en-US" sz="2900" kern="1200" dirty="0"/>
            <a:t>2</a:t>
          </a:r>
        </a:p>
      </dsp:txBody>
      <dsp:txXfrm>
        <a:off x="2244718" y="996060"/>
        <a:ext cx="461466" cy="461466"/>
      </dsp:txXfrm>
    </dsp:sp>
    <dsp:sp modelId="{474E4ABB-79E4-4C59-9ABE-B6D44AA879AF}">
      <dsp:nvSpPr>
        <dsp:cNvPr id="0" name=""/>
        <dsp:cNvSpPr/>
      </dsp:nvSpPr>
      <dsp:spPr>
        <a:xfrm>
          <a:off x="1708551" y="1719065"/>
          <a:ext cx="1533800" cy="1965600"/>
        </a:xfrm>
        <a:prstGeom prst="upArrowCallout">
          <a:avLst>
            <a:gd name="adj1" fmla="val 50000"/>
            <a:gd name="adj2" fmla="val 20000"/>
            <a:gd name="adj3" fmla="val 20000"/>
            <a:gd name="adj4" fmla="val 100000"/>
          </a:avLst>
        </a:prstGeom>
        <a:solidFill>
          <a:schemeClr val="accent3">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88" tIns="165100" rIns="120988" bIns="165100" numCol="1" spcCol="1270" anchor="t" anchorCtr="0">
          <a:noAutofit/>
        </a:bodyPr>
        <a:lstStyle/>
        <a:p>
          <a:pPr marL="0" lvl="0" indent="0" algn="ctr" defTabSz="800100" rtl="0">
            <a:lnSpc>
              <a:spcPct val="90000"/>
            </a:lnSpc>
            <a:spcBef>
              <a:spcPct val="0"/>
            </a:spcBef>
            <a:spcAft>
              <a:spcPct val="35000"/>
            </a:spcAft>
            <a:buNone/>
          </a:pPr>
          <a:r>
            <a:rPr lang="en-US" altLang="en-US" sz="1800" kern="1200" dirty="0">
              <a:latin typeface="Calibri"/>
              <a:ea typeface="+mn-ea"/>
              <a:cs typeface="+mn-cs"/>
            </a:rPr>
            <a:t>Autonomy</a:t>
          </a:r>
          <a:endParaRPr lang="en-US" sz="1800" b="1" kern="1200" dirty="0">
            <a:latin typeface="Calibri"/>
            <a:ea typeface="+mn-ea"/>
            <a:cs typeface="+mn-cs"/>
          </a:endParaRPr>
        </a:p>
      </dsp:txBody>
      <dsp:txXfrm>
        <a:off x="1708551" y="2025825"/>
        <a:ext cx="1533800" cy="1658840"/>
      </dsp:txXfrm>
    </dsp:sp>
    <dsp:sp modelId="{75BE1A17-8C86-4385-857B-4A9045B0EAB2}">
      <dsp:nvSpPr>
        <dsp:cNvPr id="0" name=""/>
        <dsp:cNvSpPr/>
      </dsp:nvSpPr>
      <dsp:spPr>
        <a:xfrm>
          <a:off x="3412773" y="1226757"/>
          <a:ext cx="1533800" cy="7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E923C6-55AE-49B7-B698-56E6C7E4C2F1}">
      <dsp:nvSpPr>
        <dsp:cNvPr id="0" name=""/>
        <dsp:cNvSpPr/>
      </dsp:nvSpPr>
      <dsp:spPr>
        <a:xfrm>
          <a:off x="4987474" y="1169467"/>
          <a:ext cx="78394" cy="147409"/>
        </a:xfrm>
        <a:prstGeom prst="chevron">
          <a:avLst>
            <a:gd name="adj" fmla="val 9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1F8E0-DF08-4AED-A202-D4CC8C806628}">
      <dsp:nvSpPr>
        <dsp:cNvPr id="0" name=""/>
        <dsp:cNvSpPr/>
      </dsp:nvSpPr>
      <dsp:spPr>
        <a:xfrm>
          <a:off x="3853367" y="900487"/>
          <a:ext cx="652612" cy="652612"/>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5" tIns="25325" rIns="25325" bIns="25325" numCol="1" spcCol="1270" anchor="ctr" anchorCtr="0">
          <a:noAutofit/>
        </a:bodyPr>
        <a:lstStyle/>
        <a:p>
          <a:pPr marL="0" lvl="0" indent="0" algn="ctr" defTabSz="1289050">
            <a:lnSpc>
              <a:spcPct val="90000"/>
            </a:lnSpc>
            <a:spcBef>
              <a:spcPct val="0"/>
            </a:spcBef>
            <a:spcAft>
              <a:spcPct val="35000"/>
            </a:spcAft>
            <a:buNone/>
          </a:pPr>
          <a:r>
            <a:rPr lang="en-US" sz="2900" kern="1200" dirty="0"/>
            <a:t>3</a:t>
          </a:r>
        </a:p>
      </dsp:txBody>
      <dsp:txXfrm>
        <a:off x="3948940" y="996060"/>
        <a:ext cx="461466" cy="461466"/>
      </dsp:txXfrm>
    </dsp:sp>
    <dsp:sp modelId="{0C6E8488-5CCC-4817-A763-B6A82B302512}">
      <dsp:nvSpPr>
        <dsp:cNvPr id="0" name=""/>
        <dsp:cNvSpPr/>
      </dsp:nvSpPr>
      <dsp:spPr>
        <a:xfrm>
          <a:off x="3412773" y="1719065"/>
          <a:ext cx="1533800" cy="1965600"/>
        </a:xfrm>
        <a:prstGeom prst="upArrowCallout">
          <a:avLst>
            <a:gd name="adj1" fmla="val 50000"/>
            <a:gd name="adj2" fmla="val 20000"/>
            <a:gd name="adj3" fmla="val 20000"/>
            <a:gd name="adj4" fmla="val 100000"/>
          </a:avLst>
        </a:prstGeom>
        <a:solidFill>
          <a:schemeClr val="accent4">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88" tIns="165100" rIns="120988" bIns="165100" numCol="1" spcCol="1270" anchor="t" anchorCtr="0">
          <a:noAutofit/>
        </a:bodyPr>
        <a:lstStyle/>
        <a:p>
          <a:pPr marL="0" lvl="0" indent="0" algn="ctr" defTabSz="800100">
            <a:lnSpc>
              <a:spcPct val="90000"/>
            </a:lnSpc>
            <a:spcBef>
              <a:spcPct val="0"/>
            </a:spcBef>
            <a:spcAft>
              <a:spcPct val="35000"/>
            </a:spcAft>
            <a:buNone/>
          </a:pPr>
          <a:r>
            <a:rPr lang="en-US" altLang="en-US" sz="1800" kern="1200" dirty="0">
              <a:latin typeface="Calibri"/>
              <a:ea typeface="+mn-ea"/>
              <a:cs typeface="+mn-cs"/>
            </a:rPr>
            <a:t>Teamwork</a:t>
          </a:r>
          <a:endParaRPr lang="en-US" altLang="en-US" sz="1800" b="1" kern="1200" dirty="0">
            <a:latin typeface="Calibri"/>
            <a:ea typeface="+mn-ea"/>
            <a:cs typeface="+mn-cs"/>
          </a:endParaRPr>
        </a:p>
      </dsp:txBody>
      <dsp:txXfrm>
        <a:off x="3412773" y="2025825"/>
        <a:ext cx="1533800" cy="1658840"/>
      </dsp:txXfrm>
    </dsp:sp>
    <dsp:sp modelId="{0475B9AD-3422-4975-B3E3-EF70D153EADA}">
      <dsp:nvSpPr>
        <dsp:cNvPr id="0" name=""/>
        <dsp:cNvSpPr/>
      </dsp:nvSpPr>
      <dsp:spPr>
        <a:xfrm>
          <a:off x="5116995" y="1226757"/>
          <a:ext cx="1533800" cy="72"/>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D2CF5-6560-43D7-B317-3C9AD2F0925D}">
      <dsp:nvSpPr>
        <dsp:cNvPr id="0" name=""/>
        <dsp:cNvSpPr/>
      </dsp:nvSpPr>
      <dsp:spPr>
        <a:xfrm>
          <a:off x="6691697" y="1169467"/>
          <a:ext cx="78394" cy="147409"/>
        </a:xfrm>
        <a:prstGeom prst="chevron">
          <a:avLst>
            <a:gd name="adj" fmla="val 9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8E68A1-79C2-4DA2-9CD8-456FCF1B02A6}">
      <dsp:nvSpPr>
        <dsp:cNvPr id="0" name=""/>
        <dsp:cNvSpPr/>
      </dsp:nvSpPr>
      <dsp:spPr>
        <a:xfrm>
          <a:off x="5557589" y="900487"/>
          <a:ext cx="652612" cy="652612"/>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5" tIns="25325" rIns="25325" bIns="25325" numCol="1" spcCol="1270" anchor="ctr" anchorCtr="0">
          <a:noAutofit/>
        </a:bodyPr>
        <a:lstStyle/>
        <a:p>
          <a:pPr marL="0" lvl="0" indent="0" algn="ctr" defTabSz="1289050">
            <a:lnSpc>
              <a:spcPct val="90000"/>
            </a:lnSpc>
            <a:spcBef>
              <a:spcPct val="0"/>
            </a:spcBef>
            <a:spcAft>
              <a:spcPct val="35000"/>
            </a:spcAft>
            <a:buNone/>
          </a:pPr>
          <a:r>
            <a:rPr lang="en-US" sz="2900" kern="1200" dirty="0"/>
            <a:t>4</a:t>
          </a:r>
        </a:p>
      </dsp:txBody>
      <dsp:txXfrm>
        <a:off x="5653162" y="996060"/>
        <a:ext cx="461466" cy="461466"/>
      </dsp:txXfrm>
    </dsp:sp>
    <dsp:sp modelId="{3AA8452E-0B60-4D5C-AD3E-8C29258D2BAE}">
      <dsp:nvSpPr>
        <dsp:cNvPr id="0" name=""/>
        <dsp:cNvSpPr/>
      </dsp:nvSpPr>
      <dsp:spPr>
        <a:xfrm>
          <a:off x="5116995" y="1719065"/>
          <a:ext cx="1533800" cy="1965600"/>
        </a:xfrm>
        <a:prstGeom prst="upArrowCallout">
          <a:avLst>
            <a:gd name="adj1" fmla="val 50000"/>
            <a:gd name="adj2" fmla="val 20000"/>
            <a:gd name="adj3" fmla="val 20000"/>
            <a:gd name="adj4" fmla="val 100000"/>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88" tIns="165100" rIns="120988" bIns="165100" numCol="1" spcCol="1270" anchor="t" anchorCtr="0">
          <a:noAutofit/>
        </a:bodyPr>
        <a:lstStyle/>
        <a:p>
          <a:pPr marL="0" lvl="0" indent="0" algn="ctr" defTabSz="800100">
            <a:lnSpc>
              <a:spcPct val="90000"/>
            </a:lnSpc>
            <a:spcBef>
              <a:spcPct val="0"/>
            </a:spcBef>
            <a:spcAft>
              <a:spcPct val="35000"/>
            </a:spcAft>
            <a:buNone/>
          </a:pPr>
          <a:r>
            <a:rPr lang="en-US" altLang="en-US" sz="1800" b="0" kern="1200" dirty="0">
              <a:latin typeface="Calibri"/>
              <a:ea typeface="+mn-ea"/>
              <a:cs typeface="+mn-cs"/>
            </a:rPr>
            <a:t>Family Friendly Environment</a:t>
          </a:r>
        </a:p>
      </dsp:txBody>
      <dsp:txXfrm>
        <a:off x="5116995" y="2025825"/>
        <a:ext cx="1533800" cy="1658840"/>
      </dsp:txXfrm>
    </dsp:sp>
    <dsp:sp modelId="{0DBF740B-E295-479B-8BCA-3E1C4DB2DAC4}">
      <dsp:nvSpPr>
        <dsp:cNvPr id="0" name=""/>
        <dsp:cNvSpPr/>
      </dsp:nvSpPr>
      <dsp:spPr>
        <a:xfrm>
          <a:off x="6821218" y="1226757"/>
          <a:ext cx="766900" cy="7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AAE40C-306C-4F93-A1BA-A79B7424C69C}">
      <dsp:nvSpPr>
        <dsp:cNvPr id="0" name=""/>
        <dsp:cNvSpPr/>
      </dsp:nvSpPr>
      <dsp:spPr>
        <a:xfrm>
          <a:off x="7261812" y="900487"/>
          <a:ext cx="652612" cy="652612"/>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25" tIns="25325" rIns="25325" bIns="25325" numCol="1" spcCol="1270" anchor="ctr" anchorCtr="0">
          <a:noAutofit/>
        </a:bodyPr>
        <a:lstStyle/>
        <a:p>
          <a:pPr marL="0" lvl="0" indent="0" algn="ctr" defTabSz="1289050">
            <a:lnSpc>
              <a:spcPct val="90000"/>
            </a:lnSpc>
            <a:spcBef>
              <a:spcPct val="0"/>
            </a:spcBef>
            <a:spcAft>
              <a:spcPct val="35000"/>
            </a:spcAft>
            <a:buNone/>
          </a:pPr>
          <a:r>
            <a:rPr lang="en-US" sz="2900" kern="1200" dirty="0"/>
            <a:t>5</a:t>
          </a:r>
        </a:p>
      </dsp:txBody>
      <dsp:txXfrm>
        <a:off x="7357385" y="996060"/>
        <a:ext cx="461466" cy="461466"/>
      </dsp:txXfrm>
    </dsp:sp>
    <dsp:sp modelId="{332EE904-2DDF-43DD-8EB3-90415F76EC9A}">
      <dsp:nvSpPr>
        <dsp:cNvPr id="0" name=""/>
        <dsp:cNvSpPr/>
      </dsp:nvSpPr>
      <dsp:spPr>
        <a:xfrm>
          <a:off x="6821218" y="1719065"/>
          <a:ext cx="1594008" cy="1965600"/>
        </a:xfrm>
        <a:prstGeom prst="upArrowCallout">
          <a:avLst>
            <a:gd name="adj1" fmla="val 50000"/>
            <a:gd name="adj2" fmla="val 20000"/>
            <a:gd name="adj3" fmla="val 20000"/>
            <a:gd name="adj4" fmla="val 100000"/>
          </a:avLst>
        </a:prstGeom>
        <a:solidFill>
          <a:schemeClr val="accent6">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5737" tIns="165100" rIns="125737" bIns="165100" numCol="1" spcCol="1270" anchor="t" anchorCtr="0">
          <a:noAutofit/>
        </a:bodyPr>
        <a:lstStyle/>
        <a:p>
          <a:pPr marL="0" lvl="0" indent="0" algn="ctr" defTabSz="800100">
            <a:lnSpc>
              <a:spcPct val="90000"/>
            </a:lnSpc>
            <a:spcBef>
              <a:spcPct val="0"/>
            </a:spcBef>
            <a:spcAft>
              <a:spcPct val="35000"/>
            </a:spcAft>
            <a:buNone/>
          </a:pPr>
          <a:r>
            <a:rPr lang="en-US" altLang="en-US" sz="1800" b="0" kern="1200" dirty="0">
              <a:latin typeface="Calibri"/>
              <a:ea typeface="+mn-ea"/>
              <a:cs typeface="+mn-cs"/>
            </a:rPr>
            <a:t>Participatory Decision Making</a:t>
          </a:r>
        </a:p>
      </dsp:txBody>
      <dsp:txXfrm>
        <a:off x="6821218" y="2037867"/>
        <a:ext cx="1594008" cy="16467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27A4A-CB37-43EF-AE73-56534A0E95DC}">
      <dsp:nvSpPr>
        <dsp:cNvPr id="0" name=""/>
        <dsp:cNvSpPr/>
      </dsp:nvSpPr>
      <dsp:spPr>
        <a:xfrm>
          <a:off x="0" y="0"/>
          <a:ext cx="4161821" cy="823680"/>
        </a:xfrm>
        <a:prstGeom prst="roundRect">
          <a:avLst/>
        </a:prstGeom>
        <a:solidFill>
          <a:srgbClr val="4795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kern="1200" dirty="0">
              <a:latin typeface="Calibri"/>
              <a:ea typeface="+mn-ea"/>
              <a:cs typeface="+mn-cs"/>
            </a:rPr>
            <a:t>Community Culture</a:t>
          </a:r>
        </a:p>
      </dsp:txBody>
      <dsp:txXfrm>
        <a:off x="40209" y="40209"/>
        <a:ext cx="4081403" cy="743262"/>
      </dsp:txXfrm>
    </dsp:sp>
    <dsp:sp modelId="{F23B3FEA-0938-4586-AEE7-57ED8CFEA413}">
      <dsp:nvSpPr>
        <dsp:cNvPr id="0" name=""/>
        <dsp:cNvSpPr/>
      </dsp:nvSpPr>
      <dsp:spPr>
        <a:xfrm>
          <a:off x="0" y="962203"/>
          <a:ext cx="4161821" cy="823680"/>
        </a:xfrm>
        <a:prstGeom prst="roundRect">
          <a:avLst/>
        </a:prstGeom>
        <a:solidFill>
          <a:srgbClr val="42B051">
            <a:lumMod val="60000"/>
            <a:lumOff val="40000"/>
          </a:srgbClr>
        </a:solidFill>
        <a:ln w="19050" cap="rnd"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altLang="en-US" sz="1800" kern="1200" dirty="0">
              <a:solidFill>
                <a:prstClr val="white"/>
              </a:solidFill>
              <a:latin typeface="Calibri"/>
              <a:ea typeface="+mn-ea"/>
              <a:cs typeface="+mn-cs"/>
            </a:rPr>
            <a:t>Compensation</a:t>
          </a:r>
          <a:endParaRPr lang="en-US" sz="1800" kern="1200" dirty="0">
            <a:solidFill>
              <a:prstClr val="white"/>
            </a:solidFill>
            <a:latin typeface="Calibri"/>
            <a:ea typeface="+mn-ea"/>
            <a:cs typeface="+mn-cs"/>
          </a:endParaRPr>
        </a:p>
      </dsp:txBody>
      <dsp:txXfrm>
        <a:off x="40209" y="1002412"/>
        <a:ext cx="4081403" cy="743262"/>
      </dsp:txXfrm>
    </dsp:sp>
    <dsp:sp modelId="{6207F828-23D9-4B8D-8031-25CB4AEF3B85}">
      <dsp:nvSpPr>
        <dsp:cNvPr id="0" name=""/>
        <dsp:cNvSpPr/>
      </dsp:nvSpPr>
      <dsp:spPr>
        <a:xfrm>
          <a:off x="0" y="1912603"/>
          <a:ext cx="4161821" cy="823680"/>
        </a:xfrm>
        <a:prstGeom prst="roundRect">
          <a:avLst/>
        </a:prstGeom>
        <a:solidFill>
          <a:srgbClr val="0053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latin typeface="Calibri"/>
              <a:ea typeface="+mn-ea"/>
              <a:cs typeface="+mn-cs"/>
            </a:rPr>
            <a:t>Proximity to Family/Friends/Colleagues</a:t>
          </a:r>
          <a:endParaRPr lang="en-US" altLang="en-US" sz="1800" b="1" kern="1200" dirty="0">
            <a:latin typeface="Calibri"/>
            <a:ea typeface="+mn-ea"/>
            <a:cs typeface="+mn-cs"/>
          </a:endParaRPr>
        </a:p>
      </dsp:txBody>
      <dsp:txXfrm>
        <a:off x="40209" y="1952812"/>
        <a:ext cx="4081403" cy="7432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27A4A-CB37-43EF-AE73-56534A0E95DC}">
      <dsp:nvSpPr>
        <dsp:cNvPr id="0" name=""/>
        <dsp:cNvSpPr/>
      </dsp:nvSpPr>
      <dsp:spPr>
        <a:xfrm>
          <a:off x="0" y="0"/>
          <a:ext cx="4161821" cy="823680"/>
        </a:xfrm>
        <a:prstGeom prst="roundRect">
          <a:avLst/>
        </a:prstGeom>
        <a:solidFill>
          <a:srgbClr val="42B051">
            <a:lumMod val="60000"/>
            <a:lumOff val="40000"/>
          </a:srgbClr>
        </a:solidFill>
        <a:ln w="19050" cap="rnd"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prstClr val="white"/>
              </a:solidFill>
              <a:latin typeface="Calibri"/>
              <a:ea typeface="+mn-ea"/>
              <a:cs typeface="+mn-cs"/>
            </a:rPr>
            <a:t>Compensation</a:t>
          </a:r>
        </a:p>
      </dsp:txBody>
      <dsp:txXfrm>
        <a:off x="40209" y="40209"/>
        <a:ext cx="4081403" cy="743262"/>
      </dsp:txXfrm>
    </dsp:sp>
    <dsp:sp modelId="{F23B3FEA-0938-4586-AEE7-57ED8CFEA413}">
      <dsp:nvSpPr>
        <dsp:cNvPr id="0" name=""/>
        <dsp:cNvSpPr/>
      </dsp:nvSpPr>
      <dsp:spPr>
        <a:xfrm>
          <a:off x="0" y="962203"/>
          <a:ext cx="4161821" cy="823680"/>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altLang="en-US" sz="1800" kern="1200" dirty="0">
              <a:latin typeface="Calibri"/>
              <a:ea typeface="+mn-ea"/>
              <a:cs typeface="+mn-cs"/>
            </a:rPr>
            <a:t>Preference/needs of Spouse/Partner</a:t>
          </a:r>
          <a:endParaRPr lang="en-US" sz="1800" b="1" kern="1200" dirty="0">
            <a:latin typeface="Calibri"/>
            <a:ea typeface="+mn-ea"/>
            <a:cs typeface="+mn-cs"/>
          </a:endParaRPr>
        </a:p>
      </dsp:txBody>
      <dsp:txXfrm>
        <a:off x="40209" y="1002412"/>
        <a:ext cx="4081403" cy="743262"/>
      </dsp:txXfrm>
    </dsp:sp>
    <dsp:sp modelId="{6207F828-23D9-4B8D-8031-25CB4AEF3B85}">
      <dsp:nvSpPr>
        <dsp:cNvPr id="0" name=""/>
        <dsp:cNvSpPr/>
      </dsp:nvSpPr>
      <dsp:spPr>
        <a:xfrm>
          <a:off x="0" y="1912603"/>
          <a:ext cx="4161821" cy="823680"/>
        </a:xfrm>
        <a:prstGeom prst="roundRect">
          <a:avLst/>
        </a:prstGeom>
        <a:solidFill>
          <a:srgbClr val="4E7B5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latin typeface="Calibri"/>
              <a:ea typeface="+mn-ea"/>
              <a:cs typeface="+mn-cs"/>
            </a:rPr>
            <a:t>Offer of Loan Repayment</a:t>
          </a:r>
          <a:endParaRPr lang="en-US" altLang="en-US" sz="1800" b="1" kern="1200" dirty="0">
            <a:latin typeface="Calibri"/>
            <a:ea typeface="+mn-ea"/>
            <a:cs typeface="+mn-cs"/>
          </a:endParaRPr>
        </a:p>
      </dsp:txBody>
      <dsp:txXfrm>
        <a:off x="40209" y="1952812"/>
        <a:ext cx="4081403" cy="743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D8A72-A585-46EF-B2ED-CDB75C5ECA6C}">
      <dsp:nvSpPr>
        <dsp:cNvPr id="0" name=""/>
        <dsp:cNvSpPr/>
      </dsp:nvSpPr>
      <dsp:spPr>
        <a:xfrm>
          <a:off x="752991" y="1815474"/>
          <a:ext cx="595405" cy="7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14C39A-EDEE-4B6C-BEF6-609BA3D91F2F}">
      <dsp:nvSpPr>
        <dsp:cNvPr id="0" name=""/>
        <dsp:cNvSpPr/>
      </dsp:nvSpPr>
      <dsp:spPr>
        <a:xfrm>
          <a:off x="1384120" y="1765448"/>
          <a:ext cx="68471" cy="128732"/>
        </a:xfrm>
        <a:prstGeom prst="chevron">
          <a:avLst>
            <a:gd name="adj" fmla="val 9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79851D-9B40-4B32-9313-10632489294C}">
      <dsp:nvSpPr>
        <dsp:cNvPr id="0" name=""/>
        <dsp:cNvSpPr/>
      </dsp:nvSpPr>
      <dsp:spPr>
        <a:xfrm>
          <a:off x="403773" y="1540718"/>
          <a:ext cx="549584" cy="549584"/>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27" tIns="21327" rIns="21327" bIns="21327"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2"/>
              </a:solidFill>
            </a:rPr>
            <a:t> 1</a:t>
          </a:r>
        </a:p>
      </dsp:txBody>
      <dsp:txXfrm>
        <a:off x="484258" y="1621203"/>
        <a:ext cx="388614" cy="388614"/>
      </dsp:txXfrm>
    </dsp:sp>
    <dsp:sp modelId="{30FF9F13-2AAA-4F0F-AA33-83992757E5E5}">
      <dsp:nvSpPr>
        <dsp:cNvPr id="0" name=""/>
        <dsp:cNvSpPr/>
      </dsp:nvSpPr>
      <dsp:spPr>
        <a:xfrm>
          <a:off x="8734" y="2255902"/>
          <a:ext cx="1339661" cy="2272724"/>
        </a:xfrm>
        <a:prstGeom prst="upArrowCallout">
          <a:avLst>
            <a:gd name="adj1" fmla="val 50000"/>
            <a:gd name="adj2" fmla="val 20000"/>
            <a:gd name="adj3" fmla="val 20000"/>
            <a:gd name="adj4" fmla="val 100000"/>
          </a:avLst>
        </a:prstGeom>
        <a:solidFill>
          <a:schemeClr val="accent2">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5674" tIns="165100" rIns="105674" bIns="165100" numCol="1" spcCol="1270" anchor="t" anchorCtr="0">
          <a:noAutofit/>
        </a:bodyPr>
        <a:lstStyle/>
        <a:p>
          <a:pPr marL="0" lvl="0" indent="0" algn="ctr" defTabSz="711200" rtl="0">
            <a:lnSpc>
              <a:spcPct val="90000"/>
            </a:lnSpc>
            <a:spcBef>
              <a:spcPct val="0"/>
            </a:spcBef>
            <a:spcAft>
              <a:spcPct val="35000"/>
            </a:spcAft>
            <a:buNone/>
          </a:pPr>
          <a:r>
            <a:rPr lang="en-US" sz="1600" b="1" kern="1200" dirty="0">
              <a:latin typeface="Calibri"/>
              <a:ea typeface="+mn-ea"/>
              <a:cs typeface="+mn-cs"/>
            </a:rPr>
            <a:t>Tailor the Interview Team</a:t>
          </a:r>
          <a:r>
            <a:rPr lang="en-US" sz="1600" kern="1200" dirty="0">
              <a:latin typeface="Calibri"/>
              <a:ea typeface="+mn-ea"/>
              <a:cs typeface="+mn-cs"/>
            </a:rPr>
            <a:t> to the Candidate</a:t>
          </a:r>
        </a:p>
        <a:p>
          <a:pPr marL="0" lvl="0" indent="0" algn="ctr" defTabSz="711200" rtl="0">
            <a:lnSpc>
              <a:spcPct val="90000"/>
            </a:lnSpc>
            <a:spcBef>
              <a:spcPct val="0"/>
            </a:spcBef>
            <a:spcAft>
              <a:spcPct val="35000"/>
            </a:spcAft>
            <a:buNone/>
          </a:pPr>
          <a:r>
            <a:rPr lang="en-US" sz="1600" b="0" kern="1200" dirty="0">
              <a:latin typeface="Calibri"/>
              <a:ea typeface="+mn-ea"/>
              <a:cs typeface="+mn-cs"/>
            </a:rPr>
            <a:t>Remember: </a:t>
          </a:r>
          <a:r>
            <a:rPr lang="en-US" sz="1600" b="1" kern="1200" dirty="0">
              <a:latin typeface="Calibri"/>
              <a:ea typeface="+mn-ea"/>
              <a:cs typeface="+mn-cs"/>
            </a:rPr>
            <a:t>CEO Sells the Vision</a:t>
          </a:r>
        </a:p>
      </dsp:txBody>
      <dsp:txXfrm>
        <a:off x="8734" y="2523834"/>
        <a:ext cx="1339661" cy="2004792"/>
      </dsp:txXfrm>
    </dsp:sp>
    <dsp:sp modelId="{1AD5745A-0DC7-48C8-8EF3-FB39560D8D9B}">
      <dsp:nvSpPr>
        <dsp:cNvPr id="0" name=""/>
        <dsp:cNvSpPr/>
      </dsp:nvSpPr>
      <dsp:spPr>
        <a:xfrm>
          <a:off x="1497247" y="1815474"/>
          <a:ext cx="1339661" cy="71"/>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01A22C-AF88-47D3-8718-273CD958B23B}">
      <dsp:nvSpPr>
        <dsp:cNvPr id="0" name=""/>
        <dsp:cNvSpPr/>
      </dsp:nvSpPr>
      <dsp:spPr>
        <a:xfrm>
          <a:off x="2872634" y="1765447"/>
          <a:ext cx="68471" cy="128733"/>
        </a:xfrm>
        <a:prstGeom prst="chevron">
          <a:avLst>
            <a:gd name="adj" fmla="val 90000"/>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6E4C3-5DD6-4CAE-80D3-3BF22308E8A2}">
      <dsp:nvSpPr>
        <dsp:cNvPr id="0" name=""/>
        <dsp:cNvSpPr/>
      </dsp:nvSpPr>
      <dsp:spPr>
        <a:xfrm>
          <a:off x="1892286" y="1540718"/>
          <a:ext cx="549584" cy="549584"/>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27" tIns="21327" rIns="21327" bIns="21327" numCol="1" spcCol="1270" anchor="ctr" anchorCtr="0">
          <a:noAutofit/>
        </a:bodyPr>
        <a:lstStyle/>
        <a:p>
          <a:pPr marL="0" lvl="0" indent="0" algn="ctr" defTabSz="1066800">
            <a:lnSpc>
              <a:spcPct val="90000"/>
            </a:lnSpc>
            <a:spcBef>
              <a:spcPct val="0"/>
            </a:spcBef>
            <a:spcAft>
              <a:spcPct val="35000"/>
            </a:spcAft>
            <a:buNone/>
          </a:pPr>
          <a:r>
            <a:rPr lang="en-US" sz="2400" kern="1200" dirty="0"/>
            <a:t>2</a:t>
          </a:r>
        </a:p>
      </dsp:txBody>
      <dsp:txXfrm>
        <a:off x="1972771" y="1621203"/>
        <a:ext cx="388614" cy="388614"/>
      </dsp:txXfrm>
    </dsp:sp>
    <dsp:sp modelId="{474E4ABB-79E4-4C59-9ABE-B6D44AA879AF}">
      <dsp:nvSpPr>
        <dsp:cNvPr id="0" name=""/>
        <dsp:cNvSpPr/>
      </dsp:nvSpPr>
      <dsp:spPr>
        <a:xfrm>
          <a:off x="1497247" y="2255902"/>
          <a:ext cx="1339661" cy="2272724"/>
        </a:xfrm>
        <a:prstGeom prst="upArrowCallout">
          <a:avLst>
            <a:gd name="adj1" fmla="val 50000"/>
            <a:gd name="adj2" fmla="val 20000"/>
            <a:gd name="adj3" fmla="val 20000"/>
            <a:gd name="adj4" fmla="val 100000"/>
          </a:avLst>
        </a:prstGeom>
        <a:solidFill>
          <a:schemeClr val="accent3">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5674" tIns="165100" rIns="105674" bIns="165100" numCol="1" spcCol="1270" anchor="t" anchorCtr="0">
          <a:noAutofit/>
        </a:bodyPr>
        <a:lstStyle/>
        <a:p>
          <a:pPr marL="0" lvl="0" indent="0" algn="ctr" defTabSz="711200" rtl="0">
            <a:lnSpc>
              <a:spcPct val="90000"/>
            </a:lnSpc>
            <a:spcBef>
              <a:spcPct val="0"/>
            </a:spcBef>
            <a:spcAft>
              <a:spcPct val="35000"/>
            </a:spcAft>
            <a:buNone/>
          </a:pPr>
          <a:r>
            <a:rPr lang="en-US" altLang="en-US" sz="1600" kern="1200" dirty="0">
              <a:latin typeface="Calibri"/>
              <a:ea typeface="+mn-ea"/>
              <a:cs typeface="+mn-cs"/>
            </a:rPr>
            <a:t>Have Your </a:t>
          </a:r>
          <a:r>
            <a:rPr lang="en-US" altLang="en-US" sz="1600" b="1" kern="1200" dirty="0">
              <a:latin typeface="Calibri"/>
              <a:ea typeface="+mn-ea"/>
              <a:cs typeface="+mn-cs"/>
            </a:rPr>
            <a:t>Best Facility and Community Advocates </a:t>
          </a:r>
          <a:r>
            <a:rPr lang="en-US" altLang="en-US" sz="1600" b="0" kern="1200" dirty="0">
              <a:latin typeface="Calibri"/>
              <a:ea typeface="+mn-ea"/>
              <a:cs typeface="+mn-cs"/>
            </a:rPr>
            <a:t>Conduct Candidate Tours</a:t>
          </a:r>
        </a:p>
        <a:p>
          <a:pPr marL="0" lvl="0" indent="0" algn="ctr" defTabSz="711200" rtl="0">
            <a:lnSpc>
              <a:spcPct val="90000"/>
            </a:lnSpc>
            <a:spcBef>
              <a:spcPct val="0"/>
            </a:spcBef>
            <a:spcAft>
              <a:spcPct val="35000"/>
            </a:spcAft>
            <a:buNone/>
          </a:pPr>
          <a:endParaRPr lang="en-US" sz="1600" b="1" kern="1200" dirty="0">
            <a:latin typeface="Calibri"/>
            <a:ea typeface="+mn-ea"/>
            <a:cs typeface="+mn-cs"/>
          </a:endParaRPr>
        </a:p>
      </dsp:txBody>
      <dsp:txXfrm>
        <a:off x="1497247" y="2523834"/>
        <a:ext cx="1339661" cy="2004792"/>
      </dsp:txXfrm>
    </dsp:sp>
    <dsp:sp modelId="{75BE1A17-8C86-4385-857B-4A9045B0EAB2}">
      <dsp:nvSpPr>
        <dsp:cNvPr id="0" name=""/>
        <dsp:cNvSpPr/>
      </dsp:nvSpPr>
      <dsp:spPr>
        <a:xfrm>
          <a:off x="2985761" y="1815474"/>
          <a:ext cx="1339661" cy="7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E923C6-55AE-49B7-B698-56E6C7E4C2F1}">
      <dsp:nvSpPr>
        <dsp:cNvPr id="0" name=""/>
        <dsp:cNvSpPr/>
      </dsp:nvSpPr>
      <dsp:spPr>
        <a:xfrm>
          <a:off x="4361147" y="1765447"/>
          <a:ext cx="68471" cy="128733"/>
        </a:xfrm>
        <a:prstGeom prst="chevron">
          <a:avLst>
            <a:gd name="adj" fmla="val 9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1F8E0-DF08-4AED-A202-D4CC8C806628}">
      <dsp:nvSpPr>
        <dsp:cNvPr id="0" name=""/>
        <dsp:cNvSpPr/>
      </dsp:nvSpPr>
      <dsp:spPr>
        <a:xfrm>
          <a:off x="3380799" y="1540718"/>
          <a:ext cx="549584" cy="549584"/>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27" tIns="21327" rIns="21327" bIns="21327" numCol="1" spcCol="1270" anchor="ctr" anchorCtr="0">
          <a:noAutofit/>
        </a:bodyPr>
        <a:lstStyle/>
        <a:p>
          <a:pPr marL="0" lvl="0" indent="0" algn="ctr" defTabSz="1066800">
            <a:lnSpc>
              <a:spcPct val="90000"/>
            </a:lnSpc>
            <a:spcBef>
              <a:spcPct val="0"/>
            </a:spcBef>
            <a:spcAft>
              <a:spcPct val="35000"/>
            </a:spcAft>
            <a:buNone/>
          </a:pPr>
          <a:r>
            <a:rPr lang="en-US" sz="2400" kern="1200" dirty="0"/>
            <a:t>3</a:t>
          </a:r>
        </a:p>
      </dsp:txBody>
      <dsp:txXfrm>
        <a:off x="3461284" y="1621203"/>
        <a:ext cx="388614" cy="388614"/>
      </dsp:txXfrm>
    </dsp:sp>
    <dsp:sp modelId="{0C6E8488-5CCC-4817-A763-B6A82B302512}">
      <dsp:nvSpPr>
        <dsp:cNvPr id="0" name=""/>
        <dsp:cNvSpPr/>
      </dsp:nvSpPr>
      <dsp:spPr>
        <a:xfrm>
          <a:off x="2985761" y="2255902"/>
          <a:ext cx="1339661" cy="2272724"/>
        </a:xfrm>
        <a:prstGeom prst="upArrowCallout">
          <a:avLst>
            <a:gd name="adj1" fmla="val 50000"/>
            <a:gd name="adj2" fmla="val 20000"/>
            <a:gd name="adj3" fmla="val 20000"/>
            <a:gd name="adj4" fmla="val 100000"/>
          </a:avLst>
        </a:prstGeom>
        <a:solidFill>
          <a:schemeClr val="accent4">
            <a:lumMod val="60000"/>
            <a:lumOff val="4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5674" tIns="165100" rIns="105674" bIns="165100" numCol="1" spcCol="1270" anchor="t" anchorCtr="0">
          <a:noAutofit/>
        </a:bodyPr>
        <a:lstStyle/>
        <a:p>
          <a:pPr marL="0" lvl="0" indent="0" algn="ctr" defTabSz="711200">
            <a:lnSpc>
              <a:spcPct val="90000"/>
            </a:lnSpc>
            <a:spcBef>
              <a:spcPct val="0"/>
            </a:spcBef>
            <a:spcAft>
              <a:spcPct val="35000"/>
            </a:spcAft>
            <a:buNone/>
          </a:pPr>
          <a:r>
            <a:rPr lang="en-US" altLang="en-US" sz="1600" kern="1200" dirty="0">
              <a:latin typeface="Calibri"/>
              <a:ea typeface="+mn-ea"/>
              <a:cs typeface="+mn-cs"/>
            </a:rPr>
            <a:t>Assign Topics &amp; </a:t>
          </a:r>
          <a:r>
            <a:rPr lang="en-US" altLang="en-US" sz="1600" b="1" kern="1200" dirty="0">
              <a:latin typeface="Calibri"/>
              <a:ea typeface="+mn-ea"/>
              <a:cs typeface="+mn-cs"/>
            </a:rPr>
            <a:t>Ensure Consistent Message</a:t>
          </a:r>
        </a:p>
      </dsp:txBody>
      <dsp:txXfrm>
        <a:off x="2985761" y="2523834"/>
        <a:ext cx="1339661" cy="2004792"/>
      </dsp:txXfrm>
    </dsp:sp>
    <dsp:sp modelId="{0475B9AD-3422-4975-B3E3-EF70D153EADA}">
      <dsp:nvSpPr>
        <dsp:cNvPr id="0" name=""/>
        <dsp:cNvSpPr/>
      </dsp:nvSpPr>
      <dsp:spPr>
        <a:xfrm>
          <a:off x="4474274" y="1815474"/>
          <a:ext cx="1339661" cy="72"/>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D2CF5-6560-43D7-B317-3C9AD2F0925D}">
      <dsp:nvSpPr>
        <dsp:cNvPr id="0" name=""/>
        <dsp:cNvSpPr/>
      </dsp:nvSpPr>
      <dsp:spPr>
        <a:xfrm>
          <a:off x="5849660" y="1765447"/>
          <a:ext cx="68471" cy="128733"/>
        </a:xfrm>
        <a:prstGeom prst="chevron">
          <a:avLst>
            <a:gd name="adj" fmla="val 9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8E68A1-79C2-4DA2-9CD8-456FCF1B02A6}">
      <dsp:nvSpPr>
        <dsp:cNvPr id="0" name=""/>
        <dsp:cNvSpPr/>
      </dsp:nvSpPr>
      <dsp:spPr>
        <a:xfrm>
          <a:off x="4869313" y="1540718"/>
          <a:ext cx="549584" cy="549584"/>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27" tIns="21327" rIns="21327" bIns="21327" numCol="1" spcCol="1270" anchor="ctr" anchorCtr="0">
          <a:noAutofit/>
        </a:bodyPr>
        <a:lstStyle/>
        <a:p>
          <a:pPr marL="0" lvl="0" indent="0" algn="ctr" defTabSz="1066800">
            <a:lnSpc>
              <a:spcPct val="90000"/>
            </a:lnSpc>
            <a:spcBef>
              <a:spcPct val="0"/>
            </a:spcBef>
            <a:spcAft>
              <a:spcPct val="35000"/>
            </a:spcAft>
            <a:buNone/>
          </a:pPr>
          <a:r>
            <a:rPr lang="en-US" sz="2400" kern="1200" dirty="0"/>
            <a:t>4</a:t>
          </a:r>
        </a:p>
      </dsp:txBody>
      <dsp:txXfrm>
        <a:off x="4949798" y="1621203"/>
        <a:ext cx="388614" cy="388614"/>
      </dsp:txXfrm>
    </dsp:sp>
    <dsp:sp modelId="{3AA8452E-0B60-4D5C-AD3E-8C29258D2BAE}">
      <dsp:nvSpPr>
        <dsp:cNvPr id="0" name=""/>
        <dsp:cNvSpPr/>
      </dsp:nvSpPr>
      <dsp:spPr>
        <a:xfrm>
          <a:off x="4474274" y="2255902"/>
          <a:ext cx="1339661" cy="2272724"/>
        </a:xfrm>
        <a:prstGeom prst="upArrowCallout">
          <a:avLst>
            <a:gd name="adj1" fmla="val 50000"/>
            <a:gd name="adj2" fmla="val 20000"/>
            <a:gd name="adj3" fmla="val 20000"/>
            <a:gd name="adj4" fmla="val 100000"/>
          </a:avLst>
        </a:prstGeom>
        <a:solidFill>
          <a:schemeClr val="accent5">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5674" tIns="165100" rIns="105674" bIns="165100" numCol="1" spcCol="1270" anchor="t" anchorCtr="0">
          <a:noAutofit/>
        </a:bodyPr>
        <a:lstStyle/>
        <a:p>
          <a:pPr marL="0" lvl="0" indent="0" algn="ctr" defTabSz="711200">
            <a:lnSpc>
              <a:spcPct val="90000"/>
            </a:lnSpc>
            <a:spcBef>
              <a:spcPct val="0"/>
            </a:spcBef>
            <a:spcAft>
              <a:spcPct val="35000"/>
            </a:spcAft>
            <a:buNone/>
          </a:pPr>
          <a:r>
            <a:rPr lang="en-US" altLang="en-US" sz="1600" b="0" kern="1200" dirty="0">
              <a:latin typeface="Calibri"/>
              <a:ea typeface="+mn-ea"/>
              <a:cs typeface="+mn-cs"/>
            </a:rPr>
            <a:t>Explore the </a:t>
          </a:r>
          <a:r>
            <a:rPr lang="en-US" altLang="en-US" sz="1600" b="1" kern="1200" dirty="0">
              <a:latin typeface="Calibri"/>
              <a:ea typeface="+mn-ea"/>
              <a:cs typeface="+mn-cs"/>
            </a:rPr>
            <a:t>Candidate's Priorities and Motivations</a:t>
          </a:r>
        </a:p>
      </dsp:txBody>
      <dsp:txXfrm>
        <a:off x="4474274" y="2523834"/>
        <a:ext cx="1339661" cy="2004792"/>
      </dsp:txXfrm>
    </dsp:sp>
    <dsp:sp modelId="{8DCE329D-0AAD-4C74-A7F9-353B3FBFB598}">
      <dsp:nvSpPr>
        <dsp:cNvPr id="0" name=""/>
        <dsp:cNvSpPr/>
      </dsp:nvSpPr>
      <dsp:spPr>
        <a:xfrm>
          <a:off x="5962787" y="1815474"/>
          <a:ext cx="1339661" cy="7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2964D3-2223-4109-AD83-3BD718AADF79}">
      <dsp:nvSpPr>
        <dsp:cNvPr id="0" name=""/>
        <dsp:cNvSpPr/>
      </dsp:nvSpPr>
      <dsp:spPr>
        <a:xfrm>
          <a:off x="7338174" y="1765447"/>
          <a:ext cx="68471" cy="128733"/>
        </a:xfrm>
        <a:prstGeom prst="chevron">
          <a:avLst>
            <a:gd name="adj" fmla="val 9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DDD16A-0768-4CAD-9A18-9512BC2EADF3}">
      <dsp:nvSpPr>
        <dsp:cNvPr id="0" name=""/>
        <dsp:cNvSpPr/>
      </dsp:nvSpPr>
      <dsp:spPr>
        <a:xfrm>
          <a:off x="6357826" y="1540718"/>
          <a:ext cx="549584" cy="549584"/>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27" tIns="21327" rIns="21327" bIns="21327" numCol="1" spcCol="1270" anchor="ctr" anchorCtr="0">
          <a:noAutofit/>
        </a:bodyPr>
        <a:lstStyle/>
        <a:p>
          <a:pPr marL="0" lvl="0" indent="0" algn="ctr" defTabSz="1066800">
            <a:lnSpc>
              <a:spcPct val="90000"/>
            </a:lnSpc>
            <a:spcBef>
              <a:spcPct val="0"/>
            </a:spcBef>
            <a:spcAft>
              <a:spcPct val="35000"/>
            </a:spcAft>
            <a:buNone/>
          </a:pPr>
          <a:r>
            <a:rPr lang="en-US" sz="2400" kern="1200" dirty="0"/>
            <a:t>5</a:t>
          </a:r>
        </a:p>
      </dsp:txBody>
      <dsp:txXfrm>
        <a:off x="6438311" y="1621203"/>
        <a:ext cx="388614" cy="388614"/>
      </dsp:txXfrm>
    </dsp:sp>
    <dsp:sp modelId="{66E511BD-38CE-4883-8184-8F2105EDD203}">
      <dsp:nvSpPr>
        <dsp:cNvPr id="0" name=""/>
        <dsp:cNvSpPr/>
      </dsp:nvSpPr>
      <dsp:spPr>
        <a:xfrm>
          <a:off x="5962787" y="2255902"/>
          <a:ext cx="1339661" cy="2272724"/>
        </a:xfrm>
        <a:prstGeom prst="upArrowCallout">
          <a:avLst>
            <a:gd name="adj1" fmla="val 50000"/>
            <a:gd name="adj2" fmla="val 20000"/>
            <a:gd name="adj3" fmla="val 20000"/>
            <a:gd name="adj4" fmla="val 100000"/>
          </a:avLst>
        </a:prstGeom>
        <a:solidFill>
          <a:schemeClr val="accent6">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5674" tIns="165100" rIns="105674" bIns="165100" numCol="1" spcCol="1270" anchor="t" anchorCtr="0">
          <a:noAutofit/>
        </a:bodyPr>
        <a:lstStyle/>
        <a:p>
          <a:pPr marL="0" lvl="0" indent="0" algn="ctr" defTabSz="711200">
            <a:lnSpc>
              <a:spcPct val="90000"/>
            </a:lnSpc>
            <a:spcBef>
              <a:spcPct val="0"/>
            </a:spcBef>
            <a:spcAft>
              <a:spcPct val="35000"/>
            </a:spcAft>
            <a:buNone/>
          </a:pPr>
          <a:r>
            <a:rPr lang="en-US" altLang="en-US" sz="1600" b="1" kern="1200" dirty="0">
              <a:latin typeface="Calibri"/>
              <a:ea typeface="+mn-ea"/>
              <a:cs typeface="+mn-cs"/>
            </a:rPr>
            <a:t>Tailor the Community Tour </a:t>
          </a:r>
          <a:r>
            <a:rPr lang="en-US" altLang="en-US" sz="1600" b="0" kern="1200" dirty="0">
              <a:latin typeface="Calibri"/>
              <a:ea typeface="+mn-ea"/>
              <a:cs typeface="+mn-cs"/>
            </a:rPr>
            <a:t>to the Entire Family</a:t>
          </a:r>
        </a:p>
      </dsp:txBody>
      <dsp:txXfrm>
        <a:off x="5962787" y="2523834"/>
        <a:ext cx="1339661" cy="2004792"/>
      </dsp:txXfrm>
    </dsp:sp>
    <dsp:sp modelId="{F0A496D8-DD07-4CE0-8F77-AB604FCF80DA}">
      <dsp:nvSpPr>
        <dsp:cNvPr id="0" name=""/>
        <dsp:cNvSpPr/>
      </dsp:nvSpPr>
      <dsp:spPr>
        <a:xfrm>
          <a:off x="7451301" y="1815474"/>
          <a:ext cx="669830" cy="7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F571E-F2A0-453B-9EF8-ECB5A0706B28}">
      <dsp:nvSpPr>
        <dsp:cNvPr id="0" name=""/>
        <dsp:cNvSpPr/>
      </dsp:nvSpPr>
      <dsp:spPr>
        <a:xfrm>
          <a:off x="7846339" y="1540718"/>
          <a:ext cx="549584" cy="549584"/>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27" tIns="21327" rIns="21327" bIns="21327" numCol="1" spcCol="1270" anchor="ctr" anchorCtr="0">
          <a:noAutofit/>
        </a:bodyPr>
        <a:lstStyle/>
        <a:p>
          <a:pPr marL="0" lvl="0" indent="0" algn="ctr" defTabSz="1066800">
            <a:lnSpc>
              <a:spcPct val="90000"/>
            </a:lnSpc>
            <a:spcBef>
              <a:spcPct val="0"/>
            </a:spcBef>
            <a:spcAft>
              <a:spcPct val="35000"/>
            </a:spcAft>
            <a:buNone/>
          </a:pPr>
          <a:r>
            <a:rPr lang="en-US" sz="2400" kern="1200" dirty="0"/>
            <a:t>6</a:t>
          </a:r>
        </a:p>
      </dsp:txBody>
      <dsp:txXfrm>
        <a:off x="7926824" y="1621203"/>
        <a:ext cx="388614" cy="388614"/>
      </dsp:txXfrm>
    </dsp:sp>
    <dsp:sp modelId="{29248C61-E2F8-4609-BC90-C7F493C1F4AC}">
      <dsp:nvSpPr>
        <dsp:cNvPr id="0" name=""/>
        <dsp:cNvSpPr/>
      </dsp:nvSpPr>
      <dsp:spPr>
        <a:xfrm>
          <a:off x="7451301" y="2255902"/>
          <a:ext cx="1339661" cy="2272724"/>
        </a:xfrm>
        <a:prstGeom prst="upArrowCallout">
          <a:avLst>
            <a:gd name="adj1" fmla="val 50000"/>
            <a:gd name="adj2" fmla="val 20000"/>
            <a:gd name="adj3" fmla="val 20000"/>
            <a:gd name="adj4" fmla="val 100000"/>
          </a:avLst>
        </a:prstGeom>
        <a:solidFill>
          <a:schemeClr val="accent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5674" tIns="165100" rIns="105674" bIns="165100" numCol="1" spcCol="1270" anchor="t" anchorCtr="0">
          <a:noAutofit/>
        </a:bodyPr>
        <a:lstStyle/>
        <a:p>
          <a:pPr marL="0" lvl="0" indent="0" algn="ctr" defTabSz="622300">
            <a:lnSpc>
              <a:spcPct val="90000"/>
            </a:lnSpc>
            <a:spcBef>
              <a:spcPct val="0"/>
            </a:spcBef>
            <a:spcAft>
              <a:spcPct val="35000"/>
            </a:spcAft>
            <a:buNone/>
          </a:pPr>
          <a:r>
            <a:rPr lang="en-US" altLang="en-US" sz="1400" b="0" kern="1200" dirty="0">
              <a:latin typeface="Calibri"/>
              <a:ea typeface="+mn-ea"/>
              <a:cs typeface="+mn-cs"/>
            </a:rPr>
            <a:t>Leave No Questions Unanswered: </a:t>
          </a:r>
          <a:r>
            <a:rPr lang="en-US" altLang="en-US" sz="1400" b="1" kern="1200" dirty="0">
              <a:latin typeface="Calibri"/>
              <a:ea typeface="+mn-ea"/>
              <a:cs typeface="+mn-cs"/>
            </a:rPr>
            <a:t>Most Physicians Accept or Decline an Offer After the First Interview</a:t>
          </a:r>
        </a:p>
      </dsp:txBody>
      <dsp:txXfrm>
        <a:off x="7451301" y="2523834"/>
        <a:ext cx="1339661" cy="20047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C9C91-84CD-44F0-9320-AD521E44342A}">
      <dsp:nvSpPr>
        <dsp:cNvPr id="0" name=""/>
        <dsp:cNvSpPr/>
      </dsp:nvSpPr>
      <dsp:spPr>
        <a:xfrm>
          <a:off x="0" y="878364"/>
          <a:ext cx="8689984" cy="1265592"/>
        </a:xfrm>
        <a:prstGeom prst="rightArrow">
          <a:avLst>
            <a:gd name="adj1" fmla="val 50000"/>
            <a:gd name="adj2" fmla="val 5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0913" numCol="1" spcCol="1270" anchor="ctr" anchorCtr="0">
          <a:noAutofit/>
        </a:bodyPr>
        <a:lstStyle/>
        <a:p>
          <a:pPr marL="0" lvl="0" indent="0" algn="l" defTabSz="1066800">
            <a:lnSpc>
              <a:spcPct val="90000"/>
            </a:lnSpc>
            <a:spcBef>
              <a:spcPct val="0"/>
            </a:spcBef>
            <a:spcAft>
              <a:spcPct val="35000"/>
            </a:spcAft>
            <a:buNone/>
          </a:pPr>
          <a:r>
            <a:rPr lang="en-US" sz="2400" kern="1200" dirty="0"/>
            <a:t>Interview-to-Hire Ratio</a:t>
          </a:r>
        </a:p>
      </dsp:txBody>
      <dsp:txXfrm>
        <a:off x="0" y="1194762"/>
        <a:ext cx="8373586" cy="632796"/>
      </dsp:txXfrm>
    </dsp:sp>
    <dsp:sp modelId="{8DF8730E-24F5-4404-A3B5-DF1AAEB00416}">
      <dsp:nvSpPr>
        <dsp:cNvPr id="0" name=""/>
        <dsp:cNvSpPr/>
      </dsp:nvSpPr>
      <dsp:spPr>
        <a:xfrm>
          <a:off x="0" y="1854319"/>
          <a:ext cx="2676515" cy="2437997"/>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n-US" sz="2200" kern="1200" dirty="0">
              <a:solidFill>
                <a:schemeClr val="tx1"/>
              </a:solidFill>
              <a:ea typeface="Helvetica" charset="0"/>
              <a:cs typeface="Helvetica" charset="0"/>
            </a:rPr>
            <a:t>Reduce Interview-to-Hire Ratio from 5:1 to 3:1 for a Cost Savings of $18,000</a:t>
          </a:r>
          <a:r>
            <a:rPr lang="en-US" sz="2200" kern="1200" dirty="0">
              <a:ea typeface="Helvetica" charset="0"/>
              <a:cs typeface="Helvetica" charset="0"/>
            </a:rPr>
            <a:t>	</a:t>
          </a:r>
          <a:endParaRPr lang="en-US" sz="2200" kern="1200" dirty="0"/>
        </a:p>
        <a:p>
          <a:pPr marL="0" lvl="0" indent="0" algn="l" defTabSz="488950">
            <a:lnSpc>
              <a:spcPct val="90000"/>
            </a:lnSpc>
            <a:spcBef>
              <a:spcPct val="0"/>
            </a:spcBef>
            <a:spcAft>
              <a:spcPct val="35000"/>
            </a:spcAft>
            <a:buFont typeface="Wingdings" panose="05000000000000000000" pitchFamily="2" charset="2"/>
            <a:buNone/>
          </a:pPr>
          <a:r>
            <a:rPr lang="en-US" sz="1100" i="1" kern="1200" dirty="0">
              <a:ea typeface="Helvetica" charset="0"/>
              <a:cs typeface="Helvetica" charset="0"/>
            </a:rPr>
            <a:t>* Estimating $6,000 per Interview in travel and team hours</a:t>
          </a:r>
          <a:endParaRPr lang="en-US" sz="1100" kern="1200" dirty="0">
            <a:ea typeface="Helvetica" charset="0"/>
            <a:cs typeface="Helvetica" charset="0"/>
          </a:endParaRPr>
        </a:p>
      </dsp:txBody>
      <dsp:txXfrm>
        <a:off x="0" y="1854319"/>
        <a:ext cx="2676515" cy="2437997"/>
      </dsp:txXfrm>
    </dsp:sp>
    <dsp:sp modelId="{43B0D19D-728A-417B-8573-1271C0216D08}">
      <dsp:nvSpPr>
        <dsp:cNvPr id="0" name=""/>
        <dsp:cNvSpPr/>
      </dsp:nvSpPr>
      <dsp:spPr>
        <a:xfrm>
          <a:off x="2676515" y="1300228"/>
          <a:ext cx="6013468" cy="1265592"/>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0913" numCol="1" spcCol="1270" anchor="ctr" anchorCtr="0">
          <a:noAutofit/>
        </a:bodyPr>
        <a:lstStyle/>
        <a:p>
          <a:pPr marL="0" lvl="0" indent="0" algn="l" defTabSz="1066800">
            <a:lnSpc>
              <a:spcPct val="90000"/>
            </a:lnSpc>
            <a:spcBef>
              <a:spcPct val="0"/>
            </a:spcBef>
            <a:spcAft>
              <a:spcPct val="35000"/>
            </a:spcAft>
            <a:buNone/>
          </a:pPr>
          <a:r>
            <a:rPr lang="en-US" sz="2400" kern="1200" dirty="0"/>
            <a:t>Acceptance Rate</a:t>
          </a:r>
        </a:p>
      </dsp:txBody>
      <dsp:txXfrm>
        <a:off x="2676515" y="1616626"/>
        <a:ext cx="5697070" cy="632796"/>
      </dsp:txXfrm>
    </dsp:sp>
    <dsp:sp modelId="{0A5BC838-068B-4D97-A256-3B01598D9AE1}">
      <dsp:nvSpPr>
        <dsp:cNvPr id="0" name=""/>
        <dsp:cNvSpPr/>
      </dsp:nvSpPr>
      <dsp:spPr>
        <a:xfrm>
          <a:off x="2676515" y="2276183"/>
          <a:ext cx="2676515" cy="2437997"/>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n-US" sz="2200" kern="1200" dirty="0">
              <a:solidFill>
                <a:schemeClr val="tx1"/>
              </a:solidFill>
              <a:ea typeface="Helvetica" charset="0"/>
              <a:cs typeface="Helvetica" charset="0"/>
            </a:rPr>
            <a:t>Improve Acceptance Rate by 20% for a Cost Savings of $24,000	</a:t>
          </a:r>
          <a:endParaRPr lang="en-US" sz="2200" kern="1200" dirty="0">
            <a:solidFill>
              <a:schemeClr val="tx1"/>
            </a:solidFill>
          </a:endParaRPr>
        </a:p>
        <a:p>
          <a:pPr marL="0" lvl="0" indent="0" algn="l" defTabSz="755650">
            <a:lnSpc>
              <a:spcPct val="90000"/>
            </a:lnSpc>
            <a:spcBef>
              <a:spcPct val="0"/>
            </a:spcBef>
            <a:spcAft>
              <a:spcPct val="35000"/>
            </a:spcAft>
            <a:buFont typeface="Wingdings" panose="05000000000000000000" pitchFamily="2" charset="2"/>
            <a:buNone/>
          </a:pPr>
          <a:endParaRPr lang="en-US" sz="1700" kern="1200" dirty="0"/>
        </a:p>
        <a:p>
          <a:pPr marL="0" lvl="0" indent="0" algn="l" defTabSz="488950">
            <a:lnSpc>
              <a:spcPct val="90000"/>
            </a:lnSpc>
            <a:spcBef>
              <a:spcPct val="0"/>
            </a:spcBef>
            <a:spcAft>
              <a:spcPct val="35000"/>
            </a:spcAft>
            <a:buFont typeface="Wingdings" panose="05000000000000000000" pitchFamily="2" charset="2"/>
            <a:buNone/>
          </a:pPr>
          <a:r>
            <a:rPr lang="en-US" sz="1100" i="1" kern="1200" dirty="0">
              <a:ea typeface="Helvetica" charset="0"/>
              <a:cs typeface="Helvetica" charset="0"/>
            </a:rPr>
            <a:t>* Estimating $24,000 to restart search and resume interviews for declined offer</a:t>
          </a:r>
        </a:p>
      </dsp:txBody>
      <dsp:txXfrm>
        <a:off x="2676515" y="2276183"/>
        <a:ext cx="2676515" cy="2437997"/>
      </dsp:txXfrm>
    </dsp:sp>
    <dsp:sp modelId="{AE4810C9-87D6-4DE2-A1D1-37BBAB13FACB}">
      <dsp:nvSpPr>
        <dsp:cNvPr id="0" name=""/>
        <dsp:cNvSpPr/>
      </dsp:nvSpPr>
      <dsp:spPr>
        <a:xfrm>
          <a:off x="5353030" y="1722093"/>
          <a:ext cx="3336953" cy="1265592"/>
        </a:xfrm>
        <a:prstGeom prst="rightArrow">
          <a:avLst>
            <a:gd name="adj1" fmla="val 50000"/>
            <a:gd name="adj2" fmla="val 5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00913" numCol="1" spcCol="1270" anchor="ctr" anchorCtr="0">
          <a:noAutofit/>
        </a:bodyPr>
        <a:lstStyle/>
        <a:p>
          <a:pPr marL="0" lvl="0" indent="0" algn="l" defTabSz="1066800">
            <a:lnSpc>
              <a:spcPct val="90000"/>
            </a:lnSpc>
            <a:spcBef>
              <a:spcPct val="0"/>
            </a:spcBef>
            <a:spcAft>
              <a:spcPct val="35000"/>
            </a:spcAft>
            <a:buNone/>
          </a:pPr>
          <a:r>
            <a:rPr lang="en-US" sz="2400" kern="1200" dirty="0"/>
            <a:t>Shorten Vacancy</a:t>
          </a:r>
        </a:p>
      </dsp:txBody>
      <dsp:txXfrm>
        <a:off x="5353030" y="2038491"/>
        <a:ext cx="3020555" cy="632796"/>
      </dsp:txXfrm>
    </dsp:sp>
    <dsp:sp modelId="{BE939A51-7F30-4956-84C6-345687FB9286}">
      <dsp:nvSpPr>
        <dsp:cNvPr id="0" name=""/>
        <dsp:cNvSpPr/>
      </dsp:nvSpPr>
      <dsp:spPr>
        <a:xfrm>
          <a:off x="5389992" y="2685723"/>
          <a:ext cx="2676515" cy="2402317"/>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n-US" sz="2200" kern="1200" dirty="0">
              <a:solidFill>
                <a:schemeClr val="tx1"/>
              </a:solidFill>
              <a:ea typeface="Helvetica" charset="0"/>
              <a:cs typeface="Helvetica" charset="0"/>
            </a:rPr>
            <a:t>Shorten Vacancy Time by 60 days for Revenue Gain of $138,000</a:t>
          </a:r>
          <a:endParaRPr lang="en-US" sz="2200" kern="1200" dirty="0">
            <a:solidFill>
              <a:schemeClr val="tx1"/>
            </a:solidFill>
          </a:endParaRPr>
        </a:p>
        <a:p>
          <a:pPr marL="0" lvl="0" indent="0" algn="l" defTabSz="800100">
            <a:lnSpc>
              <a:spcPct val="90000"/>
            </a:lnSpc>
            <a:spcBef>
              <a:spcPct val="0"/>
            </a:spcBef>
            <a:spcAft>
              <a:spcPct val="35000"/>
            </a:spcAft>
            <a:buFont typeface="Wingdings" panose="05000000000000000000" pitchFamily="2" charset="2"/>
            <a:buNone/>
          </a:pPr>
          <a:endParaRPr lang="en-US" sz="1800" kern="1200" dirty="0">
            <a:ea typeface="Helvetica" charset="0"/>
            <a:cs typeface="Helvetica" charset="0"/>
          </a:endParaRPr>
        </a:p>
        <a:p>
          <a:pPr marL="0" lvl="0" indent="0" algn="l" defTabSz="488950">
            <a:lnSpc>
              <a:spcPct val="90000"/>
            </a:lnSpc>
            <a:spcBef>
              <a:spcPct val="0"/>
            </a:spcBef>
            <a:spcAft>
              <a:spcPct val="35000"/>
            </a:spcAft>
            <a:buFont typeface="Wingdings" panose="05000000000000000000" pitchFamily="2" charset="2"/>
            <a:buNone/>
          </a:pPr>
          <a:r>
            <a:rPr lang="en-US" sz="1100" i="1" kern="1200" dirty="0">
              <a:ea typeface="Helvetica" charset="0"/>
              <a:cs typeface="Helvetica" charset="0"/>
            </a:rPr>
            <a:t>* Given $828,000 average revenue per primary care physician per year (specialists will be more)</a:t>
          </a:r>
        </a:p>
      </dsp:txBody>
      <dsp:txXfrm>
        <a:off x="5389992" y="2685723"/>
        <a:ext cx="2676515" cy="2402317"/>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523" cy="469586"/>
          </a:xfrm>
          <a:prstGeom prst="rect">
            <a:avLst/>
          </a:prstGeom>
        </p:spPr>
        <p:txBody>
          <a:bodyPr vert="horz" lIns="93159" tIns="46580" rIns="93159" bIns="46580" rtlCol="0"/>
          <a:lstStyle>
            <a:lvl1pPr algn="l">
              <a:defRPr sz="1200"/>
            </a:lvl1pPr>
          </a:lstStyle>
          <a:p>
            <a:endParaRPr lang="en-US" dirty="0"/>
          </a:p>
        </p:txBody>
      </p:sp>
      <p:sp>
        <p:nvSpPr>
          <p:cNvPr id="3" name="Date Placeholder 2"/>
          <p:cNvSpPr>
            <a:spLocks noGrp="1"/>
          </p:cNvSpPr>
          <p:nvPr>
            <p:ph type="dt" sz="quarter" idx="1"/>
          </p:nvPr>
        </p:nvSpPr>
        <p:spPr>
          <a:xfrm>
            <a:off x="4023330" y="0"/>
            <a:ext cx="3077523" cy="469586"/>
          </a:xfrm>
          <a:prstGeom prst="rect">
            <a:avLst/>
          </a:prstGeom>
        </p:spPr>
        <p:txBody>
          <a:bodyPr vert="horz" lIns="93159" tIns="46580" rIns="93159" bIns="46580" rtlCol="0"/>
          <a:lstStyle>
            <a:lvl1pPr algn="r">
              <a:defRPr sz="1200"/>
            </a:lvl1pPr>
          </a:lstStyle>
          <a:p>
            <a:fld id="{91793E6F-E4AD-456B-B7D3-0B69755C48BA}" type="datetimeFigureOut">
              <a:rPr lang="en-US" smtClean="0"/>
              <a:t>8/9/2022</a:t>
            </a:fld>
            <a:endParaRPr lang="en-US" dirty="0"/>
          </a:p>
        </p:txBody>
      </p:sp>
      <p:sp>
        <p:nvSpPr>
          <p:cNvPr id="4" name="Footer Placeholder 3"/>
          <p:cNvSpPr>
            <a:spLocks noGrp="1"/>
          </p:cNvSpPr>
          <p:nvPr>
            <p:ph type="ftr" sz="quarter" idx="2"/>
          </p:nvPr>
        </p:nvSpPr>
        <p:spPr>
          <a:xfrm>
            <a:off x="0" y="8917277"/>
            <a:ext cx="3077523" cy="469586"/>
          </a:xfrm>
          <a:prstGeom prst="rect">
            <a:avLst/>
          </a:prstGeom>
        </p:spPr>
        <p:txBody>
          <a:bodyPr vert="horz" lIns="93159" tIns="46580" rIns="93159" bIns="465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330" y="8917277"/>
            <a:ext cx="3077523" cy="469586"/>
          </a:xfrm>
          <a:prstGeom prst="rect">
            <a:avLst/>
          </a:prstGeom>
        </p:spPr>
        <p:txBody>
          <a:bodyPr vert="horz" lIns="93159" tIns="46580" rIns="93159" bIns="46580" rtlCol="0" anchor="b"/>
          <a:lstStyle>
            <a:lvl1pPr algn="r">
              <a:defRPr sz="1200"/>
            </a:lvl1pPr>
          </a:lstStyle>
          <a:p>
            <a:fld id="{48451B8C-4C4B-47E8-85C8-FFF389832F29}" type="slidenum">
              <a:rPr lang="en-US" smtClean="0"/>
              <a:t>‹#›</a:t>
            </a:fld>
            <a:endParaRPr lang="en-US" dirty="0"/>
          </a:p>
        </p:txBody>
      </p:sp>
    </p:spTree>
    <p:extLst>
      <p:ext uri="{BB962C8B-B14F-4D97-AF65-F5344CB8AC3E}">
        <p14:creationId xmlns:p14="http://schemas.microsoft.com/office/powerpoint/2010/main" val="850132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31" tIns="47115" rIns="94231" bIns="47115" rtlCol="0"/>
          <a:lstStyle>
            <a:lvl1pPr algn="l">
              <a:defRPr sz="1200"/>
            </a:lvl1pPr>
          </a:lstStyle>
          <a:p>
            <a:endParaRPr lang="en-US" dirty="0"/>
          </a:p>
        </p:txBody>
      </p:sp>
      <p:sp>
        <p:nvSpPr>
          <p:cNvPr id="3" name="Date Placeholder 2"/>
          <p:cNvSpPr>
            <a:spLocks noGrp="1"/>
          </p:cNvSpPr>
          <p:nvPr>
            <p:ph type="dt" idx="1"/>
          </p:nvPr>
        </p:nvSpPr>
        <p:spPr>
          <a:xfrm>
            <a:off x="4023093" y="0"/>
            <a:ext cx="3077739" cy="469424"/>
          </a:xfrm>
          <a:prstGeom prst="rect">
            <a:avLst/>
          </a:prstGeom>
        </p:spPr>
        <p:txBody>
          <a:bodyPr vert="horz" lIns="94231" tIns="47115" rIns="94231" bIns="47115" rtlCol="0"/>
          <a:lstStyle>
            <a:lvl1pPr algn="r">
              <a:defRPr sz="1200"/>
            </a:lvl1pPr>
          </a:lstStyle>
          <a:p>
            <a:fld id="{93F2DDAB-60FF-402C-AF40-86C34B5C61E4}" type="datetimeFigureOut">
              <a:rPr lang="en-US" smtClean="0"/>
              <a:t>8/9/2022</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31" tIns="47115" rIns="94231" bIns="47115"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69424"/>
          </a:xfrm>
          <a:prstGeom prst="rect">
            <a:avLst/>
          </a:prstGeom>
        </p:spPr>
        <p:txBody>
          <a:bodyPr vert="horz" lIns="94231" tIns="47115" rIns="94231"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31" tIns="47115" rIns="94231" bIns="47115" rtlCol="0" anchor="b"/>
          <a:lstStyle>
            <a:lvl1pPr algn="r">
              <a:defRPr sz="1200"/>
            </a:lvl1pPr>
          </a:lstStyle>
          <a:p>
            <a:fld id="{DA64B7D0-4DEC-4ABF-B217-3EE57EF8002B}" type="slidenum">
              <a:rPr lang="en-US" smtClean="0"/>
              <a:t>‹#›</a:t>
            </a:fld>
            <a:endParaRPr lang="en-US" dirty="0"/>
          </a:p>
        </p:txBody>
      </p:sp>
    </p:spTree>
    <p:extLst>
      <p:ext uri="{BB962C8B-B14F-4D97-AF65-F5344CB8AC3E}">
        <p14:creationId xmlns:p14="http://schemas.microsoft.com/office/powerpoint/2010/main" val="243003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jacksonphysiciansearch.com/recruitment-guide-how-to-expertly-execute-physician-site-visi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64B7D0-4DEC-4ABF-B217-3EE57EF8002B}" type="slidenum">
              <a:rPr lang="en-US" smtClean="0"/>
              <a:t>1</a:t>
            </a:fld>
            <a:endParaRPr lang="en-US" dirty="0"/>
          </a:p>
        </p:txBody>
      </p:sp>
    </p:spTree>
    <p:extLst>
      <p:ext uri="{BB962C8B-B14F-4D97-AF65-F5344CB8AC3E}">
        <p14:creationId xmlns:p14="http://schemas.microsoft.com/office/powerpoint/2010/main" val="336740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Media is a great way to share information about your facility, your community, and all the benefits of living in rural communities. Most hospitals have LinkedIn and Facebook profiles. Are you using them to promote the advantages of your open positions? We know that most candidates will review online profiles before responding to a job ad, so this is a great opportunity to get started on the right foot with potential recruits.</a:t>
            </a:r>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11</a:t>
            </a:fld>
            <a:endParaRPr lang="en-US" dirty="0"/>
          </a:p>
        </p:txBody>
      </p:sp>
    </p:spTree>
    <p:extLst>
      <p:ext uri="{BB962C8B-B14F-4D97-AF65-F5344CB8AC3E}">
        <p14:creationId xmlns:p14="http://schemas.microsoft.com/office/powerpoint/2010/main" val="341567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We’re seeing more and more physicians utilizing social media for professional networking and job searching – more physician-exclusive sites like Doximity, but as we just saw, also LinkedIn and Facebook. </a:t>
            </a:r>
          </a:p>
          <a:p>
            <a:endParaRPr lang="en-US" dirty="0"/>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12</a:t>
            </a:fld>
            <a:endParaRPr lang="en-US" dirty="0"/>
          </a:p>
        </p:txBody>
      </p:sp>
    </p:spTree>
    <p:extLst>
      <p:ext uri="{BB962C8B-B14F-4D97-AF65-F5344CB8AC3E}">
        <p14:creationId xmlns:p14="http://schemas.microsoft.com/office/powerpoint/2010/main" val="134340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95% of physicians prefer to receive info about jobs in via email, and 60% of them read their email after 6pm.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charset="0"/>
            </a:endParaRPr>
          </a:p>
          <a:p>
            <a:r>
              <a:rPr lang="en-US" dirty="0"/>
              <a:t>This is physician-reported data, but anecdotally, our</a:t>
            </a:r>
            <a:r>
              <a:rPr lang="en-US" baseline="0" dirty="0"/>
              <a:t> recruiters</a:t>
            </a:r>
            <a:r>
              <a:rPr lang="en-US" dirty="0"/>
              <a:t> hear this all day, every day when speaking with candidates on the phone. </a:t>
            </a:r>
          </a:p>
          <a:p>
            <a:endParaRPr lang="en-US" dirty="0"/>
          </a:p>
          <a:p>
            <a:r>
              <a:rPr lang="en-US" dirty="0"/>
              <a:t>They want to be able to reference the information, they want to vet it with their spouse or significant other, they want to be able to research the organization and community. And they want to do it on their time.</a:t>
            </a:r>
          </a:p>
          <a:p>
            <a:pPr marL="175856" indent="-175856">
              <a:buFont typeface="Arial" panose="020B0604020202020204" pitchFamily="34" charset="0"/>
              <a:buChar char="•"/>
            </a:pPr>
            <a:endParaRPr lang="en-US" dirty="0">
              <a:latin typeface="Calibri" charset="0"/>
            </a:endParaRPr>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13</a:t>
            </a:fld>
            <a:endParaRPr lang="en-US" dirty="0"/>
          </a:p>
        </p:txBody>
      </p:sp>
    </p:spTree>
    <p:extLst>
      <p:ext uri="{BB962C8B-B14F-4D97-AF65-F5344CB8AC3E}">
        <p14:creationId xmlns:p14="http://schemas.microsoft.com/office/powerpoint/2010/main" val="1092160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Before you launch your digital recruitment strategy, consider </a:t>
            </a:r>
            <a:r>
              <a:rPr lang="en-US" sz="1200" baseline="0" dirty="0"/>
              <a:t>WHAT you’re sending out – and HOW you plan to deliver it. Is the content meaningful and relevant to the candidates? </a:t>
            </a:r>
          </a:p>
          <a:p>
            <a:endParaRPr lang="en-US" sz="1200" dirty="0"/>
          </a:p>
          <a:p>
            <a:r>
              <a:rPr lang="en-US" sz="1200" b="0" dirty="0">
                <a:solidFill>
                  <a:schemeClr val="accent2"/>
                </a:solidFill>
                <a:latin typeface="Avenir Book" charset="0"/>
                <a:ea typeface="Avenir Book" charset="0"/>
                <a:cs typeface="Avenir Book" charset="0"/>
              </a:rPr>
              <a:t>Remember the earlier statistic that  94% of physicians want job information by email?</a:t>
            </a:r>
          </a:p>
          <a:p>
            <a:endParaRPr lang="en-US" sz="1200" b="0" dirty="0">
              <a:solidFill>
                <a:schemeClr val="accent2"/>
              </a:solidFill>
              <a:latin typeface="Avenir Book" charset="0"/>
              <a:ea typeface="Avenir Book" charset="0"/>
              <a:cs typeface="Avenir Book" charset="0"/>
            </a:endParaRPr>
          </a:p>
          <a:p>
            <a:r>
              <a:rPr lang="en-US" sz="1200" b="0" dirty="0">
                <a:solidFill>
                  <a:schemeClr val="accent2"/>
                </a:solidFill>
                <a:latin typeface="Avenir Book" charset="0"/>
                <a:ea typeface="Avenir Book" charset="0"/>
                <a:cs typeface="Avenir Book" charset="0"/>
              </a:rPr>
              <a:t>That comes with a BIG Challenge as these </a:t>
            </a:r>
            <a:r>
              <a:rPr lang="en-US" sz="1200" baseline="0" dirty="0">
                <a:latin typeface="+mn-lt"/>
              </a:rPr>
              <a:t>statistics demonstrate challenge:</a:t>
            </a:r>
          </a:p>
          <a:p>
            <a:endParaRPr lang="en-US" sz="1200" baseline="0" dirty="0">
              <a:latin typeface="+mn-lt"/>
            </a:endParaRPr>
          </a:p>
          <a:p>
            <a:r>
              <a:rPr lang="en-US" sz="1200" baseline="0" dirty="0">
                <a:latin typeface="+mn-lt"/>
              </a:rPr>
              <a:t>On the Left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latin typeface="+mn-lt"/>
              </a:rPr>
              <a:t>16% one per week</a:t>
            </a:r>
          </a:p>
          <a:p>
            <a:pPr marL="285750" indent="-285750">
              <a:buFont typeface="Arial" panose="020B0604020202020204" pitchFamily="34" charset="0"/>
              <a:buChar char="•"/>
            </a:pPr>
            <a:r>
              <a:rPr lang="en-US" sz="1200" baseline="0" dirty="0">
                <a:latin typeface="+mn-lt"/>
              </a:rPr>
              <a:t>39% are contacted by recruiters </a:t>
            </a:r>
            <a:r>
              <a:rPr lang="en-US" sz="1200" u="sng" baseline="0" dirty="0">
                <a:latin typeface="+mn-lt"/>
              </a:rPr>
              <a:t>multiple times </a:t>
            </a:r>
            <a:r>
              <a:rPr lang="en-US" sz="1200" baseline="0" dirty="0">
                <a:latin typeface="+mn-lt"/>
              </a:rPr>
              <a:t>per WEEK</a:t>
            </a:r>
          </a:p>
          <a:p>
            <a:endParaRPr lang="en-US" sz="1200" baseline="0" dirty="0">
              <a:latin typeface="+mn-lt"/>
            </a:endParaRPr>
          </a:p>
          <a:p>
            <a:r>
              <a:rPr lang="en-US" sz="1200" baseline="0" dirty="0">
                <a:latin typeface="+mn-lt"/>
              </a:rPr>
              <a:t>That means more than HALF are getting weekly contact</a:t>
            </a:r>
          </a:p>
          <a:p>
            <a:endParaRPr lang="en-US" sz="1200" baseline="0" dirty="0">
              <a:latin typeface="+mn-lt"/>
            </a:endParaRPr>
          </a:p>
          <a:p>
            <a:r>
              <a:rPr lang="en-US" sz="1200" baseline="0" dirty="0">
                <a:latin typeface="+mn-lt"/>
              </a:rPr>
              <a:t>But the true problem is shown on the Right</a:t>
            </a:r>
          </a:p>
          <a:p>
            <a:pPr marL="285750" indent="-285750">
              <a:buFont typeface="Arial" panose="020B0604020202020204" pitchFamily="34" charset="0"/>
              <a:buChar char="•"/>
            </a:pPr>
            <a:r>
              <a:rPr lang="en-US" sz="1200" baseline="0" dirty="0">
                <a:latin typeface="+mn-lt"/>
              </a:rPr>
              <a:t>The job opportunities they are hearing about are NOT relevant to their interests</a:t>
            </a:r>
          </a:p>
          <a:p>
            <a:pPr marL="285750" indent="-285750">
              <a:buFont typeface="Arial" panose="020B0604020202020204" pitchFamily="34" charset="0"/>
              <a:buChar char="•"/>
            </a:pPr>
            <a:r>
              <a:rPr lang="en-US" sz="1200" baseline="0" dirty="0">
                <a:latin typeface="+mn-lt"/>
              </a:rPr>
              <a:t>More than half said they get a relevant contact LESS THAN 10% of the time.</a:t>
            </a:r>
          </a:p>
          <a:p>
            <a:endParaRPr lang="en-US" sz="1200" baseline="0" dirty="0">
              <a:latin typeface="+mn-lt"/>
            </a:endParaRPr>
          </a:p>
          <a:p>
            <a:r>
              <a:rPr lang="en-US" sz="1200" baseline="0" dirty="0">
                <a:latin typeface="+mn-lt"/>
              </a:rPr>
              <a:t>So it is clear that many recruiters practice what we call: SPRAY AND PRAY </a:t>
            </a:r>
          </a:p>
          <a:p>
            <a:endParaRPr lang="en-US" sz="1200" baseline="0" dirty="0">
              <a:latin typeface="+mn-lt"/>
            </a:endParaRPr>
          </a:p>
          <a:p>
            <a:r>
              <a:rPr lang="en-US" sz="1200" baseline="0" dirty="0">
                <a:latin typeface="+mn-lt"/>
              </a:rPr>
              <a:t>They are not taking the time to understand the audience, segment and target carefully</a:t>
            </a:r>
          </a:p>
          <a:p>
            <a:endParaRPr lang="en-US" sz="1200" baseline="0" dirty="0">
              <a:latin typeface="+mn-lt"/>
            </a:endParaRPr>
          </a:p>
          <a:p>
            <a:r>
              <a:rPr lang="en-US" sz="1200" baseline="0" dirty="0">
                <a:latin typeface="+mn-lt"/>
              </a:rPr>
              <a:t>The effect is a double-whammy: </a:t>
            </a:r>
          </a:p>
          <a:p>
            <a:pPr marL="342900" indent="-342900">
              <a:buAutoNum type="arabicPeriod"/>
            </a:pPr>
            <a:r>
              <a:rPr lang="en-US" sz="1200" baseline="0" dirty="0">
                <a:latin typeface="+mn-lt"/>
              </a:rPr>
              <a:t>Physicians will tune it out completely</a:t>
            </a:r>
          </a:p>
          <a:p>
            <a:pPr marL="342900" indent="-342900">
              <a:buAutoNum type="arabicPeriod"/>
            </a:pPr>
            <a:r>
              <a:rPr lang="en-US" sz="1200" baseline="0" dirty="0">
                <a:latin typeface="+mn-lt"/>
              </a:rPr>
              <a:t>There is significant inefficiency – wasted time and money</a:t>
            </a:r>
          </a:p>
          <a:p>
            <a:pPr marL="0" indent="0">
              <a:buNone/>
            </a:pPr>
            <a:endParaRPr lang="en-US" sz="1200" baseline="0" dirty="0">
              <a:latin typeface="+mn-lt"/>
            </a:endParaRPr>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14</a:t>
            </a:fld>
            <a:endParaRPr lang="en-US" dirty="0"/>
          </a:p>
        </p:txBody>
      </p:sp>
    </p:spTree>
    <p:extLst>
      <p:ext uri="{BB962C8B-B14F-4D97-AF65-F5344CB8AC3E}">
        <p14:creationId xmlns:p14="http://schemas.microsoft.com/office/powerpoint/2010/main" val="3534716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these cost-effective and far-reach channels, you can: </a:t>
            </a:r>
          </a:p>
          <a:p>
            <a:endParaRPr lang="en-US" dirty="0"/>
          </a:p>
          <a:p>
            <a:r>
              <a:rPr lang="en-US" dirty="0"/>
              <a:t>Optimize your time and sourcing dollars through TARGETED OUTREACH.</a:t>
            </a:r>
          </a:p>
          <a:p>
            <a:endParaRPr lang="en-US" dirty="0"/>
          </a:p>
          <a:p>
            <a:r>
              <a:rPr lang="en-US" dirty="0"/>
              <a:t>Attract qualified candidates via TARGETED EMAILS, SOCIAL NETWORKS, and NATIONAL JOB BOARDS.</a:t>
            </a:r>
          </a:p>
          <a:p>
            <a:endParaRPr lang="en-US" dirty="0"/>
          </a:p>
          <a:p>
            <a:r>
              <a:rPr lang="en-US" dirty="0"/>
              <a:t>Cast a wide net on job boards while also taking advantage of resume search tools is effective at building a target list of candidates. </a:t>
            </a:r>
          </a:p>
          <a:p>
            <a:endParaRPr lang="en-US" dirty="0"/>
          </a:p>
          <a:p>
            <a:r>
              <a:rPr lang="en-US" dirty="0"/>
              <a:t>Next, make sure your emails are targeted and specific. </a:t>
            </a:r>
          </a:p>
          <a:p>
            <a:endParaRPr lang="en-US" dirty="0"/>
          </a:p>
          <a:p>
            <a:r>
              <a:rPr lang="en-US" dirty="0"/>
              <a:t>Keep your email lists clean through one of the email address scrubbing tools, like Neverbounce. And always test your messages!</a:t>
            </a:r>
          </a:p>
          <a:p>
            <a:endParaRPr lang="en-US" dirty="0"/>
          </a:p>
          <a:p>
            <a:r>
              <a:rPr lang="en-US" dirty="0"/>
              <a:t>Jump on the social media trends by engaging industry leaders, sharing content, and targeting ideal physician candidates. </a:t>
            </a:r>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15</a:t>
            </a:fld>
            <a:endParaRPr lang="en-US" dirty="0"/>
          </a:p>
        </p:txBody>
      </p:sp>
    </p:spTree>
    <p:extLst>
      <p:ext uri="{BB962C8B-B14F-4D97-AF65-F5344CB8AC3E}">
        <p14:creationId xmlns:p14="http://schemas.microsoft.com/office/powerpoint/2010/main" val="20930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discuss how you can highlight the benefits of rural practice</a:t>
            </a:r>
          </a:p>
          <a:p>
            <a:endParaRPr lang="en-US" dirty="0"/>
          </a:p>
        </p:txBody>
      </p:sp>
      <p:sp>
        <p:nvSpPr>
          <p:cNvPr id="4" name="Slide Number Placeholder 3"/>
          <p:cNvSpPr>
            <a:spLocks noGrp="1"/>
          </p:cNvSpPr>
          <p:nvPr>
            <p:ph type="sldNum" sz="quarter" idx="10"/>
          </p:nvPr>
        </p:nvSpPr>
        <p:spPr/>
        <p:txBody>
          <a:bodyPr/>
          <a:lstStyle/>
          <a:p>
            <a:fld id="{83EFB5C9-FA4B-447C-B98D-A19914A3107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540141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Rural Survey, physicians told us that these 5 things are what they want. Because these are all natural strengths for rural organizations, use that to your benefit when marketing vacancies.</a:t>
            </a:r>
          </a:p>
          <a:p>
            <a:endParaRPr lang="en-US" dirty="0"/>
          </a:p>
        </p:txBody>
      </p:sp>
      <p:sp>
        <p:nvSpPr>
          <p:cNvPr id="4" name="Slide Number Placeholder 3"/>
          <p:cNvSpPr>
            <a:spLocks noGrp="1"/>
          </p:cNvSpPr>
          <p:nvPr>
            <p:ph type="sldNum" sz="quarter" idx="5"/>
          </p:nvPr>
        </p:nvSpPr>
        <p:spPr/>
        <p:txBody>
          <a:bodyPr/>
          <a:lstStyle/>
          <a:p>
            <a:fld id="{DA64B7D0-4DEC-4ABF-B217-3EE57EF8002B}" type="slidenum">
              <a:rPr lang="en-US" smtClean="0"/>
              <a:t>17</a:t>
            </a:fld>
            <a:endParaRPr lang="en-US" dirty="0"/>
          </a:p>
        </p:txBody>
      </p:sp>
    </p:spTree>
    <p:extLst>
      <p:ext uri="{BB962C8B-B14F-4D97-AF65-F5344CB8AC3E}">
        <p14:creationId xmlns:p14="http://schemas.microsoft.com/office/powerpoint/2010/main" val="2827335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 candidate, the interview becomes critical to success. It’s a window to your culture.</a:t>
            </a:r>
          </a:p>
          <a:p>
            <a:endParaRPr lang="en-US" dirty="0"/>
          </a:p>
          <a:p>
            <a:r>
              <a:rPr lang="en-US" dirty="0"/>
              <a:t>And recruiting for cultural fit is just as important to achieving long-term physician retention as recruiting the right skill sets. </a:t>
            </a:r>
          </a:p>
          <a:p>
            <a:endParaRPr lang="en-US" dirty="0"/>
          </a:p>
          <a:p>
            <a:r>
              <a:rPr lang="en-US" sz="1200" kern="1200" dirty="0">
                <a:solidFill>
                  <a:schemeClr val="tx1"/>
                </a:solidFill>
                <a:effectLst/>
                <a:latin typeface="+mn-lt"/>
                <a:ea typeface="+mn-ea"/>
                <a:cs typeface="+mn-cs"/>
              </a:rPr>
              <a:t>The key is to ensure that before any search, all of the individuals who have a say in the hiring process are already on-board and recognize the urgency of the situation.  Things to include are ensuring that presented candidates are acted upon quickly, in most cases, the first contact should be within 24 to 48 hours.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Build momentum by quickly setting up interviews and </a:t>
            </a:r>
            <a:r>
              <a:rPr lang="en-US" sz="1200" u="sng" kern="1200" dirty="0">
                <a:solidFill>
                  <a:schemeClr val="tx1"/>
                </a:solidFill>
                <a:effectLst/>
                <a:latin typeface="+mn-lt"/>
                <a:ea typeface="+mn-ea"/>
                <a:cs typeface="+mn-cs"/>
                <a:hlinkClick r:id="rId3"/>
              </a:rPr>
              <a:t>prepare a winning site visit</a:t>
            </a:r>
            <a:r>
              <a:rPr lang="en-US" sz="1200" kern="1200" dirty="0">
                <a:solidFill>
                  <a:schemeClr val="tx1"/>
                </a:solidFill>
                <a:effectLst/>
                <a:latin typeface="+mn-lt"/>
                <a:ea typeface="+mn-ea"/>
                <a:cs typeface="+mn-cs"/>
              </a:rPr>
              <a:t>.  Another way to feed that momentum is by having the basics of a contract already laid out and approved by key decision-makers.  The most disappointing aspect of any physician search is missing out on the perfect candidate because of an avoidable bottleneck.</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A64B7D0-4DEC-4ABF-B217-3EE57EF8002B}" type="slidenum">
              <a:rPr lang="en-US" smtClean="0"/>
              <a:t>19</a:t>
            </a:fld>
            <a:endParaRPr lang="en-US" dirty="0"/>
          </a:p>
        </p:txBody>
      </p:sp>
    </p:spTree>
    <p:extLst>
      <p:ext uri="{BB962C8B-B14F-4D97-AF65-F5344CB8AC3E}">
        <p14:creationId xmlns:p14="http://schemas.microsoft.com/office/powerpoint/2010/main" val="170091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Recruiting top physicians can be an expensive and time-consuming process -- which is even more reason to streamline efficiency. </a:t>
            </a:r>
          </a:p>
          <a:p>
            <a:endParaRPr lang="en-US" dirty="0"/>
          </a:p>
          <a:p>
            <a:r>
              <a:rPr lang="en-US" dirty="0"/>
              <a:t>Each day you are recruiting equates to thousands of dollars in lost revenue. Hiring more quickly will benefit your hospital’s bottom line, as well as productivity, morale, and patient loyalty. </a:t>
            </a:r>
          </a:p>
          <a:p>
            <a:endParaRPr lang="en-US" dirty="0"/>
          </a:p>
          <a:p>
            <a:r>
              <a:rPr lang="en-US" dirty="0"/>
              <a:t>Improving these three outcomes, even minimally, can result in a huge impact on your bottom line. </a:t>
            </a:r>
          </a:p>
          <a:p>
            <a:endParaRPr lang="en-US" dirty="0"/>
          </a:p>
          <a:p>
            <a:r>
              <a:rPr lang="en-US" dirty="0"/>
              <a:t>On the right, you can see that improving your interview to hire ratio from 5:1 to 3:1, results in a cost savings of $18,000. </a:t>
            </a:r>
          </a:p>
          <a:p>
            <a:endParaRPr lang="en-US" dirty="0"/>
          </a:p>
          <a:p>
            <a:r>
              <a:rPr lang="en-US" dirty="0"/>
              <a:t>And on the left, if you shorten a vacancy by just 60 days, you can expect an average revenue gain of $138,000.</a:t>
            </a:r>
          </a:p>
          <a:p>
            <a:endParaRPr lang="en-US" dirty="0"/>
          </a:p>
          <a:p>
            <a:r>
              <a:rPr lang="en-US" dirty="0"/>
              <a:t>The key to improving these outcomes all comes back to leveraging technology to recruit efficiently - and - being strategic to recruit for fit.</a:t>
            </a:r>
          </a:p>
          <a:p>
            <a:endParaRPr lang="en-US" dirty="0"/>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20</a:t>
            </a:fld>
            <a:endParaRPr lang="en-US" dirty="0"/>
          </a:p>
        </p:txBody>
      </p:sp>
    </p:spTree>
    <p:extLst>
      <p:ext uri="{BB962C8B-B14F-4D97-AF65-F5344CB8AC3E}">
        <p14:creationId xmlns:p14="http://schemas.microsoft.com/office/powerpoint/2010/main" val="2324253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64B7D0-4DEC-4ABF-B217-3EE57EF8002B}" type="slidenum">
              <a:rPr lang="en-US" smtClean="0"/>
              <a:t>21</a:t>
            </a:fld>
            <a:endParaRPr lang="en-US" dirty="0"/>
          </a:p>
        </p:txBody>
      </p:sp>
    </p:spTree>
    <p:extLst>
      <p:ext uri="{BB962C8B-B14F-4D97-AF65-F5344CB8AC3E}">
        <p14:creationId xmlns:p14="http://schemas.microsoft.com/office/powerpoint/2010/main" val="92831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64B7D0-4DEC-4ABF-B217-3EE57EF8002B}" type="slidenum">
              <a:rPr lang="en-US" smtClean="0"/>
              <a:t>2</a:t>
            </a:fld>
            <a:endParaRPr lang="en-US" dirty="0"/>
          </a:p>
        </p:txBody>
      </p:sp>
    </p:spTree>
    <p:extLst>
      <p:ext uri="{BB962C8B-B14F-4D97-AF65-F5344CB8AC3E}">
        <p14:creationId xmlns:p14="http://schemas.microsoft.com/office/powerpoint/2010/main" val="778921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64B7D0-4DEC-4ABF-B217-3EE57EF8002B}" type="slidenum">
              <a:rPr lang="en-US" smtClean="0"/>
              <a:t>22</a:t>
            </a:fld>
            <a:endParaRPr lang="en-US" dirty="0"/>
          </a:p>
        </p:txBody>
      </p:sp>
    </p:spTree>
    <p:extLst>
      <p:ext uri="{BB962C8B-B14F-4D97-AF65-F5344CB8AC3E}">
        <p14:creationId xmlns:p14="http://schemas.microsoft.com/office/powerpoint/2010/main" val="258737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83EFB5C9-FA4B-447C-B98D-A19914A3107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58005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4B7D0-4DEC-4ABF-B217-3EE57EF8002B}" type="slidenum">
              <a:rPr lang="en-US" smtClean="0"/>
              <a:t>5</a:t>
            </a:fld>
            <a:endParaRPr lang="en-US" dirty="0"/>
          </a:p>
        </p:txBody>
      </p:sp>
    </p:spTree>
    <p:extLst>
      <p:ext uri="{BB962C8B-B14F-4D97-AF65-F5344CB8AC3E}">
        <p14:creationId xmlns:p14="http://schemas.microsoft.com/office/powerpoint/2010/main" val="836829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highly disproportionate access to medical care</a:t>
            </a:r>
          </a:p>
          <a:p>
            <a:endParaRPr lang="en-US" dirty="0"/>
          </a:p>
        </p:txBody>
      </p:sp>
      <p:sp>
        <p:nvSpPr>
          <p:cNvPr id="4" name="Slide Number Placeholder 3"/>
          <p:cNvSpPr>
            <a:spLocks noGrp="1"/>
          </p:cNvSpPr>
          <p:nvPr>
            <p:ph type="sldNum" sz="quarter" idx="5"/>
          </p:nvPr>
        </p:nvSpPr>
        <p:spPr/>
        <p:txBody>
          <a:bodyPr/>
          <a:lstStyle/>
          <a:p>
            <a:fld id="{DA64B7D0-4DEC-4ABF-B217-3EE57EF8002B}" type="slidenum">
              <a:rPr lang="en-US" smtClean="0"/>
              <a:t>6</a:t>
            </a:fld>
            <a:endParaRPr lang="en-US" dirty="0"/>
          </a:p>
        </p:txBody>
      </p:sp>
    </p:spTree>
    <p:extLst>
      <p:ext uri="{BB962C8B-B14F-4D97-AF65-F5344CB8AC3E}">
        <p14:creationId xmlns:p14="http://schemas.microsoft.com/office/powerpoint/2010/main" val="104132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4B7D0-4DEC-4ABF-B217-3EE57EF8002B}" type="slidenum">
              <a:rPr lang="en-US" smtClean="0"/>
              <a:t>7</a:t>
            </a:fld>
            <a:endParaRPr lang="en-US" dirty="0"/>
          </a:p>
        </p:txBody>
      </p:sp>
    </p:spTree>
    <p:extLst>
      <p:ext uri="{BB962C8B-B14F-4D97-AF65-F5344CB8AC3E}">
        <p14:creationId xmlns:p14="http://schemas.microsoft.com/office/powerpoint/2010/main" val="426276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53">
              <a:defRPr/>
            </a:pPr>
            <a:r>
              <a:rPr lang="en-US" sz="1200" baseline="0" dirty="0"/>
              <a:t>We can walk you through these details after the program  – but the picture speaks 1000 words</a:t>
            </a:r>
          </a:p>
          <a:p>
            <a:pPr defTabSz="483253">
              <a:defRPr/>
            </a:pPr>
            <a:r>
              <a:rPr lang="en-US" sz="1200" baseline="0" dirty="0"/>
              <a:t>The Primary Care Pool gets smaller with every filter or preference you place on your search.</a:t>
            </a:r>
          </a:p>
          <a:p>
            <a:pPr defTabSz="483253">
              <a:defRPr/>
            </a:pPr>
            <a:r>
              <a:rPr lang="en-US" sz="1200" baseline="0" dirty="0"/>
              <a:t>The Bottom Line: </a:t>
            </a:r>
          </a:p>
          <a:p>
            <a:pPr defTabSz="483253">
              <a:defRPr/>
            </a:pPr>
            <a:r>
              <a:rPr lang="en-US" sz="1200" baseline="0" dirty="0"/>
              <a:t>The pool of actual candidates dwindles to about 8% of what you have at the top of the funnel.</a:t>
            </a:r>
          </a:p>
          <a:p>
            <a:pPr defTabSz="483253">
              <a:defRPr/>
            </a:pPr>
            <a:endParaRPr lang="en-US" sz="1200" baseline="0" dirty="0"/>
          </a:p>
          <a:p>
            <a:pPr defTabSz="483253">
              <a:defRPr/>
            </a:pPr>
            <a:r>
              <a:rPr lang="en-US" sz="1200" baseline="0" dirty="0"/>
              <a:t>---</a:t>
            </a:r>
          </a:p>
          <a:p>
            <a:pPr defTabSz="483253">
              <a:defRPr/>
            </a:pPr>
            <a:r>
              <a:rPr lang="en-US" sz="1200" baseline="0" dirty="0"/>
              <a:t>Details:</a:t>
            </a:r>
            <a:endParaRPr lang="en-US" sz="1200" b="1" u="sng" baseline="0" dirty="0"/>
          </a:p>
          <a:p>
            <a:pPr defTabSz="483253">
              <a:defRPr/>
            </a:pPr>
            <a:r>
              <a:rPr lang="en-US" sz="1200" b="0" u="none" baseline="0" dirty="0"/>
              <a:t>About 30% of physicians </a:t>
            </a:r>
            <a:r>
              <a:rPr lang="en-US" sz="1200" baseline="0" dirty="0"/>
              <a:t>are over 60 – so you need to look at physicians under </a:t>
            </a:r>
            <a:r>
              <a:rPr lang="en-US" sz="1200" u="sng" baseline="0" dirty="0"/>
              <a:t>60</a:t>
            </a:r>
            <a:r>
              <a:rPr lang="en-US" sz="1200" baseline="0" dirty="0"/>
              <a:t> to find those more likely to be willing to make a career change. </a:t>
            </a:r>
          </a:p>
          <a:p>
            <a:pPr defTabSz="483253">
              <a:defRPr/>
            </a:pPr>
            <a:endParaRPr lang="en-US" sz="1200" baseline="0" dirty="0"/>
          </a:p>
          <a:p>
            <a:pPr defTabSz="483253">
              <a:defRPr/>
            </a:pPr>
            <a:r>
              <a:rPr lang="en-US" sz="1200" baseline="0" dirty="0"/>
              <a:t>Approximately 7% of physicians will make a job change in a given year.</a:t>
            </a:r>
          </a:p>
          <a:p>
            <a:pPr defTabSz="483253">
              <a:defRPr/>
            </a:pPr>
            <a:endParaRPr lang="en-US" sz="1200" baseline="0" dirty="0"/>
          </a:p>
          <a:p>
            <a:pPr defTabSz="483253">
              <a:defRPr/>
            </a:pPr>
            <a:r>
              <a:rPr lang="en-US" sz="1200" baseline="0" dirty="0"/>
              <a:t>As we look at the number of final-year residents, I should note that this number is inflated because the majority of internal medicine residents go on to do subspecialty training.  Recently, I saw that number being as high as 78%.</a:t>
            </a:r>
          </a:p>
          <a:p>
            <a:pPr defTabSz="483253">
              <a:defRPr/>
            </a:pPr>
            <a:endParaRPr lang="en-US" sz="1200" baseline="0" dirty="0"/>
          </a:p>
          <a:p>
            <a:pPr defTabSz="483253">
              <a:defRPr/>
            </a:pPr>
            <a:r>
              <a:rPr lang="en-US" sz="1200" baseline="0" dirty="0"/>
              <a:t>So immediately, this natural funnel of candidates takes our primary care pool down further still.</a:t>
            </a:r>
          </a:p>
          <a:p>
            <a:pPr defTabSz="483253">
              <a:defRPr/>
            </a:pPr>
            <a:endParaRPr lang="en-US" sz="1200" baseline="0" dirty="0"/>
          </a:p>
          <a:p>
            <a:pPr defTabSz="483253">
              <a:defRPr/>
            </a:pPr>
            <a:endParaRPr lang="en-US" sz="1200" baseline="0" dirty="0"/>
          </a:p>
          <a:p>
            <a:pPr defTabSz="483253">
              <a:defRPr/>
            </a:pPr>
            <a:r>
              <a:rPr lang="en-US" sz="1200" baseline="0" dirty="0"/>
              <a:t>Then, when you look at some of the limiting criteria that are sometimes set -- you can see how quickly a pool of actual candidates can reduce to about 8% of what you have at the top of the funnel.</a:t>
            </a:r>
          </a:p>
          <a:p>
            <a:pPr defTabSz="483253">
              <a:defRPr/>
            </a:pPr>
            <a:endParaRPr lang="en-US" sz="1200" baseline="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A64B7D0-4DEC-4ABF-B217-3EE57EF8002B}" type="slidenum">
              <a:rPr lang="en-US" smtClean="0"/>
              <a:t>8</a:t>
            </a:fld>
            <a:endParaRPr lang="en-US" dirty="0"/>
          </a:p>
        </p:txBody>
      </p:sp>
    </p:spTree>
    <p:extLst>
      <p:ext uri="{BB962C8B-B14F-4D97-AF65-F5344CB8AC3E}">
        <p14:creationId xmlns:p14="http://schemas.microsoft.com/office/powerpoint/2010/main" val="230397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in this fast-changing, complex and highly-competitive recruitment landscape – </a:t>
            </a:r>
          </a:p>
          <a:p>
            <a:endParaRPr lang="en-US" dirty="0"/>
          </a:p>
          <a:p>
            <a:r>
              <a:rPr lang="en-US" dirty="0"/>
              <a:t>You have a big challenge in identifying the RIGHT candidate.</a:t>
            </a:r>
          </a:p>
          <a:p>
            <a:endParaRPr lang="en-US" dirty="0"/>
          </a:p>
          <a:p>
            <a:r>
              <a:rPr lang="en-US" dirty="0"/>
              <a:t>Some candidates are easy to spot. The 11% active seekers . But those are the ones that MOST recruiters will target.</a:t>
            </a:r>
          </a:p>
          <a:p>
            <a:endParaRPr lang="en-US" dirty="0"/>
          </a:p>
          <a:p>
            <a:r>
              <a:rPr lang="en-US" dirty="0"/>
              <a:t>The result is a noisy, highly inefficient landscape that makes it difficult for physicians and organizations to connect in a meaningful way.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often  - you are seeking the type of physician who is NOT LOOKING.</a:t>
            </a:r>
          </a:p>
          <a:p>
            <a:endParaRPr lang="en-US" dirty="0"/>
          </a:p>
          <a:p>
            <a:r>
              <a:rPr lang="en-US" dirty="0"/>
              <a:t>The bulk of the candidate pool lies with the 76% of passive candidates – those interested in a potential job change, but not proactively exploring the market. </a:t>
            </a:r>
          </a:p>
          <a:p>
            <a:endParaRPr lang="en-US" dirty="0"/>
          </a:p>
          <a:p>
            <a:r>
              <a:rPr lang="en-US" dirty="0"/>
              <a:t>Even the 13% who are happy and not looking can have life events that make them receptive – when the time is right. </a:t>
            </a:r>
          </a:p>
          <a:p>
            <a:endParaRPr lang="en-US" dirty="0"/>
          </a:p>
          <a:p>
            <a:r>
              <a:rPr lang="en-US" dirty="0"/>
              <a:t>That means that over 90% of physicians are running below the radar.</a:t>
            </a:r>
          </a:p>
          <a:p>
            <a:endParaRPr lang="en-US" dirty="0"/>
          </a:p>
          <a:p>
            <a:r>
              <a:rPr lang="en-US" dirty="0"/>
              <a:t>BUT they all have something in common: </a:t>
            </a:r>
          </a:p>
          <a:p>
            <a:endParaRPr lang="en-US" dirty="0"/>
          </a:p>
          <a:p>
            <a:r>
              <a:rPr lang="en-US" b="1" u="sng" dirty="0"/>
              <a:t>They are all engaged with social and digital media – It’s a big opportunity if you know WHO they are  and HOW to engage them!</a:t>
            </a:r>
          </a:p>
          <a:p>
            <a:endParaRPr lang="en-US" dirty="0"/>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9</a:t>
            </a:fld>
            <a:endParaRPr lang="en-US" dirty="0"/>
          </a:p>
        </p:txBody>
      </p:sp>
    </p:spTree>
    <p:extLst>
      <p:ext uri="{BB962C8B-B14F-4D97-AF65-F5344CB8AC3E}">
        <p14:creationId xmlns:p14="http://schemas.microsoft.com/office/powerpoint/2010/main" val="119579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u="none" baseline="0"/>
              <a:t>With all the digital noise we contend with every day, the big question is: </a:t>
            </a:r>
            <a:r>
              <a:rPr lang="is-IS" u="sng" baseline="0"/>
              <a:t>HOW </a:t>
            </a:r>
            <a:r>
              <a:rPr lang="is-IS" u="none" baseline="0"/>
              <a:t>do we</a:t>
            </a:r>
            <a:r>
              <a:rPr lang="is-IS" baseline="0"/>
              <a:t> reach them, engage them and recruit them?</a:t>
            </a:r>
            <a:endParaRPr lang="en-US" dirty="0"/>
          </a:p>
          <a:p>
            <a:endParaRPr lang="en-US" dirty="0"/>
          </a:p>
          <a:p>
            <a:r>
              <a:rPr lang="en-US" dirty="0"/>
              <a:t>You do it by making digital marketing and social media part of your recruiting</a:t>
            </a:r>
            <a:r>
              <a:rPr lang="en-US" baseline="0" dirty="0"/>
              <a:t> strategy from day 1</a:t>
            </a:r>
          </a:p>
          <a:p>
            <a:endParaRPr lang="en-US" baseline="0" dirty="0"/>
          </a:p>
          <a:p>
            <a:r>
              <a:rPr lang="en-US" dirty="0">
                <a:latin typeface="Calibri" charset="0"/>
              </a:rPr>
              <a:t>This infographic shows the cycle of what we at Jackson Physician Search have determined to be best practice for leveraging technology for getting jobs to market</a:t>
            </a:r>
            <a:r>
              <a:rPr lang="en-US" baseline="0" dirty="0">
                <a:latin typeface="Calibri" charset="0"/>
              </a:rPr>
              <a:t> – quickly and strategically.</a:t>
            </a:r>
            <a:endParaRPr lang="en-US" dirty="0">
              <a:latin typeface="Calibri" charset="0"/>
            </a:endParaRPr>
          </a:p>
          <a:p>
            <a:endParaRPr lang="en-US" dirty="0">
              <a:latin typeface="Calibri" charset="0"/>
            </a:endParaRPr>
          </a:p>
          <a:p>
            <a:r>
              <a:rPr lang="en-US" dirty="0">
                <a:latin typeface="Calibri" charset="0"/>
              </a:rPr>
              <a:t>Although digital marketing allows the flexibility to constantly refine and reinvent your ad, the saying holds true that you </a:t>
            </a:r>
            <a:r>
              <a:rPr lang="en-US" u="sng" dirty="0">
                <a:latin typeface="Calibri" charset="0"/>
              </a:rPr>
              <a:t>only get one chance to make a first impression</a:t>
            </a:r>
            <a:r>
              <a:rPr lang="en-US" dirty="0">
                <a:latin typeface="Calibri" charset="0"/>
              </a:rPr>
              <a:t>. </a:t>
            </a:r>
          </a:p>
          <a:p>
            <a:endParaRPr lang="en-US" dirty="0">
              <a:latin typeface="Calibri" charset="0"/>
            </a:endParaRPr>
          </a:p>
          <a:p>
            <a:r>
              <a:rPr lang="en-US" dirty="0">
                <a:latin typeface="Calibri" charset="0"/>
              </a:rPr>
              <a:t>Whether you’re working with a firm or managing physician recruitment internally, following this 48-hour plan to get your job to market will ensure the most effective and efficient sweep of prospective candidates who may be a best fit for your position. </a:t>
            </a:r>
          </a:p>
          <a:p>
            <a:endParaRPr lang="en-US" dirty="0">
              <a:latin typeface="Calibri" charset="0"/>
            </a:endParaRPr>
          </a:p>
          <a:p>
            <a:r>
              <a:rPr lang="en-US" dirty="0">
                <a:latin typeface="Calibri" charset="0"/>
              </a:rPr>
              <a:t>From a targeted email campaign to presence on job boards, it is important to sweep the market and ensure your job is everywhere to attract the most significant initial attention. </a:t>
            </a:r>
          </a:p>
          <a:p>
            <a:endParaRPr lang="en-US" dirty="0">
              <a:latin typeface="Calibri" charset="0"/>
            </a:endParaRPr>
          </a:p>
          <a:p>
            <a:r>
              <a:rPr lang="en-US" dirty="0">
                <a:latin typeface="Calibri" charset="0"/>
              </a:rPr>
              <a:t>It is equally important that whomever is responsible for vetting candidate inquiries has a comprehensive understanding of the position and is equipped to answer any questions a prospective candidate may have. </a:t>
            </a:r>
          </a:p>
          <a:p>
            <a:endParaRPr lang="en-US" dirty="0">
              <a:latin typeface="Calibri" charset="0"/>
            </a:endParaRPr>
          </a:p>
          <a:p>
            <a:r>
              <a:rPr lang="en-US" dirty="0">
                <a:latin typeface="Calibri" charset="0"/>
              </a:rPr>
              <a:t>When there are 40,000+ Family Medicine openings to choose from, there is no quicker way to lose a candidate’s interest, than by not knowing your selling points of the opportunity and community, not knowing important details like how call is assigned or compensation schedule, and worst of all, any delay in following up with the candidate is the kiss of death. Know your players, know who is in charge of facilitating next steps, and keep the team on pace.  </a:t>
            </a:r>
          </a:p>
          <a:p>
            <a:endParaRPr lang="en-US" dirty="0"/>
          </a:p>
          <a:p>
            <a:endParaRPr lang="en-US" dirty="0"/>
          </a:p>
        </p:txBody>
      </p:sp>
      <p:sp>
        <p:nvSpPr>
          <p:cNvPr id="4" name="Slide Number Placeholder 3"/>
          <p:cNvSpPr>
            <a:spLocks noGrp="1"/>
          </p:cNvSpPr>
          <p:nvPr>
            <p:ph type="sldNum" sz="quarter" idx="10"/>
          </p:nvPr>
        </p:nvSpPr>
        <p:spPr/>
        <p:txBody>
          <a:bodyPr/>
          <a:lstStyle/>
          <a:p>
            <a:fld id="{773E7515-0A74-234B-A816-BA5CDD21E119}" type="slidenum">
              <a:rPr lang="en-US" smtClean="0"/>
              <a:t>10</a:t>
            </a:fld>
            <a:endParaRPr lang="en-US" dirty="0"/>
          </a:p>
        </p:txBody>
      </p:sp>
    </p:spTree>
    <p:extLst>
      <p:ext uri="{BB962C8B-B14F-4D97-AF65-F5344CB8AC3E}">
        <p14:creationId xmlns:p14="http://schemas.microsoft.com/office/powerpoint/2010/main" val="78489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109" y="3671332"/>
            <a:ext cx="5050611" cy="14680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372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852672-8D33-5F44-8841-96E43F3F679D}" type="datetime1">
              <a:rPr lang="en-US" smtClean="0">
                <a:solidFill>
                  <a:prstClr val="black">
                    <a:tint val="75000"/>
                  </a:prstClr>
                </a:solidFill>
              </a:rPr>
              <a:t>8/9/2022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2657213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3FD73-8548-3A4C-B72E-70F81331F401}" type="datetime1">
              <a:rPr lang="en-US" smtClean="0">
                <a:solidFill>
                  <a:prstClr val="black">
                    <a:tint val="75000"/>
                  </a:prstClr>
                </a:solidFill>
              </a:rPr>
              <a:t>8/9/2022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385467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353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1915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84E403-9BF3-1B4B-A871-D83D26A91268}" type="datetime1">
              <a:rPr lang="en-US" smtClean="0">
                <a:solidFill>
                  <a:prstClr val="black">
                    <a:tint val="75000"/>
                  </a:prstClr>
                </a:solidFill>
              </a:rPr>
              <a:t>8/9/2022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C8F849-A5D6-4CD8-B387-1452E2DF6B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9301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757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33218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042442"/>
            <a:ext cx="5486400" cy="6137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10BE9F-C0F6-A54B-9A94-8286FB1464A7}" type="datetime1">
              <a:rPr lang="en-US" smtClean="0">
                <a:solidFill>
                  <a:prstClr val="black">
                    <a:tint val="75000"/>
                  </a:prstClr>
                </a:solidFill>
              </a:rPr>
              <a:t>8/9/2022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4197029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793670-E713-1D4C-B995-8D39DB3A1194}"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1375969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520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3520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EB3CDF-A7A2-F645-80E3-A094080F739E}"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1574605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7109" y="3671332"/>
            <a:ext cx="5050611" cy="1468014"/>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161875" y="3671332"/>
            <a:ext cx="5050611" cy="1468014"/>
          </a:xfrm>
        </p:spPr>
        <p:txBody>
          <a:bodyPr/>
          <a:lstStyle>
            <a:lvl1pPr>
              <a:defRPr>
                <a:solidFill>
                  <a:schemeClr val="bg1"/>
                </a:solidFill>
              </a:defRPr>
            </a:lvl1pPr>
          </a:lstStyle>
          <a:p>
            <a:r>
              <a:rPr lang="en-US"/>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8C26E52-15EA-3647-812F-7C51195DB1F7}"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6073422" y="650403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18D76F-A6C8-3B43-B367-5C1343F39347}"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a:xfrm>
            <a:off x="6073422" y="650403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61875" y="3671332"/>
            <a:ext cx="5050611" cy="14680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7227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9323" y="5059542"/>
            <a:ext cx="8225355" cy="1468014"/>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85029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61875" y="3671332"/>
            <a:ext cx="5050611" cy="14680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04285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388E35-8BD0-074B-BB64-7BFD72907A3D}"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464879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0E2F40-928A-DE42-8EA2-10EC85D7BD62}"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C8F849-A5D6-4CD8-B387-1452E2DF6B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7007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1979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A41B1-ED09-3B4B-9562-0CEEF9EBB35D}"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1393626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05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0560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1D0348-8A6E-0941-AEEA-6667AFB1D0C0}" type="datetime1">
              <a:rPr lang="en-US" smtClean="0">
                <a:solidFill>
                  <a:prstClr val="black">
                    <a:tint val="75000"/>
                  </a:prstClr>
                </a:solidFill>
              </a:rPr>
              <a:t>8/9/2022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2990217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5108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5108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85AFEE-B30E-1A46-A1E7-74E64D112805}" type="datetime1">
              <a:rPr lang="en-US" smtClean="0">
                <a:solidFill>
                  <a:prstClr val="black">
                    <a:tint val="75000"/>
                  </a:prstClr>
                </a:solidFill>
              </a:rPr>
              <a:t>8/9/2022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1297299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6.jp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041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504030"/>
            <a:ext cx="2133600" cy="365125"/>
          </a:xfrm>
          <a:prstGeom prst="rect">
            <a:avLst/>
          </a:prstGeom>
        </p:spPr>
        <p:txBody>
          <a:bodyPr vert="horz" lIns="91440" tIns="45720" rIns="91440" bIns="45720" rtlCol="0" anchor="ctr"/>
          <a:lstStyle>
            <a:lvl1pPr algn="l">
              <a:defRPr sz="1200">
                <a:solidFill>
                  <a:schemeClr val="bg1"/>
                </a:solidFill>
              </a:defRPr>
            </a:lvl1pPr>
          </a:lstStyle>
          <a:p>
            <a:fld id="{9FE2ADEB-CCCE-DF4A-B59C-8E0A886D88DB}" type="datetime1">
              <a:rPr lang="en-US" smtClean="0">
                <a:solidFill>
                  <a:prstClr val="black">
                    <a:tint val="75000"/>
                  </a:prstClr>
                </a:solidFill>
              </a:rPr>
              <a:t>8/9/2022</a:t>
            </a:fld>
            <a:endParaRPr lang="en-US" dirty="0">
              <a:solidFill>
                <a:prstClr val="black">
                  <a:tint val="75000"/>
                </a:prstClr>
              </a:solidFill>
            </a:endParaRPr>
          </a:p>
        </p:txBody>
      </p:sp>
      <p:sp>
        <p:nvSpPr>
          <p:cNvPr id="5" name="Footer Placeholder 4"/>
          <p:cNvSpPr>
            <a:spLocks noGrp="1"/>
          </p:cNvSpPr>
          <p:nvPr>
            <p:ph type="ftr" sz="quarter" idx="3"/>
          </p:nvPr>
        </p:nvSpPr>
        <p:spPr>
          <a:xfrm>
            <a:off x="6073422" y="6504030"/>
            <a:ext cx="2895600"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3505200" y="6504030"/>
            <a:ext cx="2133600" cy="365125"/>
          </a:xfrm>
          <a:prstGeom prst="rect">
            <a:avLst/>
          </a:prstGeom>
        </p:spPr>
        <p:txBody>
          <a:bodyPr vert="horz" lIns="91440" tIns="45720" rIns="91440" bIns="45720" rtlCol="0" anchor="ctr"/>
          <a:lstStyle>
            <a:lvl1pPr algn="ctr">
              <a:defRPr sz="1200">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24758023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859780"/>
            <a:ext cx="9144000" cy="99822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041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504030"/>
            <a:ext cx="2133600" cy="365125"/>
          </a:xfrm>
          <a:prstGeom prst="rect">
            <a:avLst/>
          </a:prstGeom>
        </p:spPr>
        <p:txBody>
          <a:bodyPr vert="horz" lIns="91440" tIns="45720" rIns="91440" bIns="45720" rtlCol="0" anchor="ctr"/>
          <a:lstStyle>
            <a:lvl1pPr algn="l">
              <a:defRPr sz="1200">
                <a:solidFill>
                  <a:schemeClr val="bg1"/>
                </a:solidFill>
              </a:defRPr>
            </a:lvl1pPr>
          </a:lstStyle>
          <a:p>
            <a:fld id="{FAEABE68-A31A-C646-A87D-9022535D0EEB}" type="datetime1">
              <a:rPr lang="en-US" smtClean="0"/>
              <a:t>8/9/2022</a:t>
            </a:fld>
            <a:endParaRPr lang="en-US" dirty="0"/>
          </a:p>
        </p:txBody>
      </p:sp>
      <p:sp>
        <p:nvSpPr>
          <p:cNvPr id="6" name="Slide Number Placeholder 5"/>
          <p:cNvSpPr>
            <a:spLocks noGrp="1"/>
          </p:cNvSpPr>
          <p:nvPr>
            <p:ph type="sldNum" sz="quarter" idx="4"/>
          </p:nvPr>
        </p:nvSpPr>
        <p:spPr>
          <a:xfrm>
            <a:off x="3505200" y="6504030"/>
            <a:ext cx="2133600" cy="365125"/>
          </a:xfrm>
          <a:prstGeom prst="rect">
            <a:avLst/>
          </a:prstGeom>
        </p:spPr>
        <p:txBody>
          <a:bodyPr vert="horz" lIns="91440" tIns="45720" rIns="91440" bIns="45720" rtlCol="0" anchor="ctr"/>
          <a:lstStyle>
            <a:lvl1pPr algn="ctr">
              <a:defRPr sz="1200">
                <a:solidFill>
                  <a:schemeClr val="bg1"/>
                </a:solidFill>
              </a:defRPr>
            </a:lvl1pPr>
          </a:lstStyle>
          <a:p>
            <a:fld id="{85C8F849-A5D6-4CD8-B387-1452E2DF6B83}" type="slidenum">
              <a:rPr lang="en-US" smtClean="0"/>
              <a:pPr/>
              <a:t>‹#›</a:t>
            </a:fld>
            <a:endParaRPr lang="en-US" dirty="0"/>
          </a:p>
        </p:txBody>
      </p:sp>
    </p:spTree>
    <p:extLst>
      <p:ext uri="{BB962C8B-B14F-4D97-AF65-F5344CB8AC3E}">
        <p14:creationId xmlns:p14="http://schemas.microsoft.com/office/powerpoint/2010/main" val="606802009"/>
      </p:ext>
    </p:extLst>
  </p:cSld>
  <p:clrMap bg1="lt1" tx1="dk1" bg2="lt2" tx2="dk2" accent1="accent1" accent2="accent2" accent3="accent3" accent4="accent4" accent5="accent5" accent6="accent6" hlink="hlink" folHlink="folHlink"/>
  <p:sldLayoutIdLst>
    <p:sldLayoutId id="2147483701"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acponline.org/acp-newsroom/survey-of-physicians-suggests-tablets-more-useful-than-smartphones"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mailto:ckratochvil@jacksonphysiciansearch.co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5C8F849-A5D6-4CD8-B387-1452E2DF6B83}" type="slidenum">
              <a:rPr lang="en-US" smtClean="0"/>
              <a:pPr/>
              <a:t>1</a:t>
            </a:fld>
            <a:endParaRPr lang="en-US" dirty="0"/>
          </a:p>
        </p:txBody>
      </p:sp>
      <p:sp>
        <p:nvSpPr>
          <p:cNvPr id="16" name="Subtitle 2"/>
          <p:cNvSpPr txBox="1">
            <a:spLocks/>
          </p:cNvSpPr>
          <p:nvPr/>
        </p:nvSpPr>
        <p:spPr>
          <a:xfrm>
            <a:off x="304800" y="304800"/>
            <a:ext cx="4953000" cy="5181600"/>
          </a:xfrm>
          <a:prstGeom prst="rect">
            <a:avLst/>
          </a:prstGeom>
        </p:spPr>
        <p:txBody>
          <a:bodyPr vert="horz" lIns="91440" tIns="45720" rIns="91440" bIns="45720" rtlCol="0">
            <a:normAutofit fontScale="77500" lnSpcReduction="20000"/>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900" b="1" dirty="0">
                <a:latin typeface="Avenir Heavy" charset="0"/>
                <a:ea typeface="Avenir Heavy" charset="0"/>
                <a:cs typeface="Avenir Heavy" charset="0"/>
              </a:rPr>
              <a:t>Brent Barnacle</a:t>
            </a:r>
          </a:p>
          <a:p>
            <a:pPr marL="0" indent="0" algn="ctr">
              <a:buNone/>
            </a:pPr>
            <a:r>
              <a:rPr lang="en-US" sz="2000" b="1" dirty="0"/>
              <a:t>Regional Vice President, Partner</a:t>
            </a:r>
          </a:p>
          <a:p>
            <a:pPr marL="0" indent="0" algn="ctr">
              <a:buNone/>
            </a:pPr>
            <a:r>
              <a:rPr lang="en-US" sz="2000" dirty="0"/>
              <a:t>Jackson Physician Search</a:t>
            </a:r>
          </a:p>
          <a:p>
            <a:pPr marL="0" indent="0">
              <a:buNone/>
            </a:pPr>
            <a:endParaRPr lang="en-US" sz="2000" dirty="0"/>
          </a:p>
          <a:p>
            <a:pPr marL="0" indent="0">
              <a:buNone/>
            </a:pPr>
            <a:r>
              <a:rPr lang="en-US" sz="2000" dirty="0"/>
              <a:t>For the past six years, Brent Barnacle has led Jackson</a:t>
            </a:r>
            <a:br>
              <a:rPr lang="en-US" sz="2000" dirty="0"/>
            </a:br>
            <a:r>
              <a:rPr lang="en-US" sz="2000" dirty="0"/>
              <a:t>Physician Search's Upper-Midwest Division. Before</a:t>
            </a:r>
            <a:br>
              <a:rPr lang="en-US" sz="2000" dirty="0"/>
            </a:br>
            <a:r>
              <a:rPr lang="en-US" sz="2000" dirty="0"/>
              <a:t>joining JPS, he worked extensively in organizational</a:t>
            </a:r>
            <a:br>
              <a:rPr lang="en-US" sz="2000" dirty="0"/>
            </a:br>
            <a:r>
              <a:rPr lang="en-US" sz="2000" dirty="0"/>
              <a:t>business development and training, spanning nearly</a:t>
            </a:r>
            <a:br>
              <a:rPr lang="en-US" sz="2000" dirty="0"/>
            </a:br>
            <a:r>
              <a:rPr lang="en-US" sz="2000" dirty="0"/>
              <a:t>20 countries.</a:t>
            </a:r>
          </a:p>
          <a:p>
            <a:pPr marL="0" indent="0">
              <a:buNone/>
            </a:pPr>
            <a:br>
              <a:rPr lang="en-US" sz="2000" dirty="0"/>
            </a:br>
            <a:r>
              <a:rPr lang="en-US" sz="2000" dirty="0"/>
              <a:t>Brent applies this experience to build win-win</a:t>
            </a:r>
            <a:br>
              <a:rPr lang="en-US" sz="2000" dirty="0"/>
            </a:br>
            <a:r>
              <a:rPr lang="en-US" sz="2000" dirty="0"/>
              <a:t>strategic partnerships with Hospital and Physician</a:t>
            </a:r>
            <a:br>
              <a:rPr lang="en-US" sz="2000" dirty="0"/>
            </a:br>
            <a:r>
              <a:rPr lang="en-US" sz="2000" dirty="0"/>
              <a:t>Group administrators who need to recruit physicians</a:t>
            </a:r>
            <a:br>
              <a:rPr lang="en-US" sz="2000" dirty="0"/>
            </a:br>
            <a:r>
              <a:rPr lang="en-US" sz="2000" dirty="0"/>
              <a:t>and advanced practice providers. He also consults on</a:t>
            </a:r>
            <a:br>
              <a:rPr lang="en-US" sz="2000" dirty="0"/>
            </a:br>
            <a:r>
              <a:rPr lang="en-US" sz="2000" dirty="0"/>
              <a:t>healthcare market trends, speaks at local and</a:t>
            </a:r>
            <a:br>
              <a:rPr lang="en-US" sz="2000" dirty="0"/>
            </a:br>
            <a:r>
              <a:rPr lang="en-US" sz="2000" dirty="0"/>
              <a:t>regional industry events, and is known as a well respected, trusted advisor.</a:t>
            </a:r>
          </a:p>
          <a:p>
            <a:pPr marL="0" indent="0">
              <a:buNone/>
            </a:pPr>
            <a:br>
              <a:rPr lang="en-US" sz="2000" dirty="0"/>
            </a:br>
            <a:r>
              <a:rPr lang="en-US" sz="2000" dirty="0"/>
              <a:t>Brent was born and raised in Stillwater, Minnesota</a:t>
            </a:r>
            <a:br>
              <a:rPr lang="en-US" sz="2000" dirty="0"/>
            </a:br>
            <a:r>
              <a:rPr lang="en-US" sz="2000" dirty="0"/>
              <a:t>and maintains a strong focus on rural physician</a:t>
            </a:r>
            <a:br>
              <a:rPr lang="en-US" sz="2000" dirty="0"/>
            </a:br>
            <a:r>
              <a:rPr lang="en-US" sz="2000" dirty="0"/>
              <a:t>recruitment. He understands the importance of</a:t>
            </a:r>
            <a:br>
              <a:rPr lang="en-US" sz="2000" dirty="0"/>
            </a:br>
            <a:r>
              <a:rPr lang="en-US" sz="2000" dirty="0"/>
              <a:t>recruiting for cultural fit, which leads to long-term</a:t>
            </a:r>
            <a:br>
              <a:rPr lang="en-US" sz="2000" dirty="0"/>
            </a:br>
            <a:r>
              <a:rPr lang="en-US" sz="2000" dirty="0"/>
              <a:t>retention for clients. </a:t>
            </a:r>
            <a:endParaRPr lang="en-US" sz="2500" b="1" dirty="0"/>
          </a:p>
        </p:txBody>
      </p:sp>
      <p:pic>
        <p:nvPicPr>
          <p:cNvPr id="6" name="Picture 5">
            <a:extLst>
              <a:ext uri="{FF2B5EF4-FFF2-40B4-BE49-F238E27FC236}">
                <a16:creationId xmlns:a16="http://schemas.microsoft.com/office/drawing/2014/main" id="{B208F463-FD61-4B29-9D10-9C6C7E29A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597" y="276"/>
            <a:ext cx="4049054" cy="5669069"/>
          </a:xfrm>
          <a:prstGeom prst="rect">
            <a:avLst/>
          </a:prstGeom>
        </p:spPr>
      </p:pic>
    </p:spTree>
    <p:extLst>
      <p:ext uri="{BB962C8B-B14F-4D97-AF65-F5344CB8AC3E}">
        <p14:creationId xmlns:p14="http://schemas.microsoft.com/office/powerpoint/2010/main" val="1144163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10</a:t>
            </a:fld>
            <a:endParaRPr lang="en-US" dirty="0"/>
          </a:p>
        </p:txBody>
      </p:sp>
      <p:sp>
        <p:nvSpPr>
          <p:cNvPr id="3" name="Rectangle 2">
            <a:extLst>
              <a:ext uri="{FF2B5EF4-FFF2-40B4-BE49-F238E27FC236}">
                <a16:creationId xmlns:a16="http://schemas.microsoft.com/office/drawing/2014/main" id="{732A43AE-EBD5-475F-9D98-6C9024BDCB2C}"/>
              </a:ext>
            </a:extLst>
          </p:cNvPr>
          <p:cNvSpPr/>
          <p:nvPr/>
        </p:nvSpPr>
        <p:spPr>
          <a:xfrm>
            <a:off x="190500" y="381267"/>
            <a:ext cx="8724900" cy="523220"/>
          </a:xfrm>
          <a:prstGeom prst="rect">
            <a:avLst/>
          </a:prstGeom>
        </p:spPr>
        <p:txBody>
          <a:bodyPr wrap="square">
            <a:spAutoFit/>
          </a:bodyPr>
          <a:lstStyle/>
          <a:p>
            <a:pPr algn="ctr"/>
            <a:r>
              <a:rPr lang="en-US" sz="2800" b="1" dirty="0">
                <a:solidFill>
                  <a:schemeClr val="accent3"/>
                </a:solidFill>
                <a:latin typeface="Avenir Black" charset="0"/>
                <a:ea typeface="Avenir Black" charset="0"/>
                <a:cs typeface="Avenir Black" charset="0"/>
              </a:rPr>
              <a:t>EMERGING STRATEGIES FOR RURAL RECRUITMENT</a:t>
            </a:r>
          </a:p>
        </p:txBody>
      </p:sp>
      <p:sp>
        <p:nvSpPr>
          <p:cNvPr id="4" name="TextBox 3">
            <a:extLst>
              <a:ext uri="{FF2B5EF4-FFF2-40B4-BE49-F238E27FC236}">
                <a16:creationId xmlns:a16="http://schemas.microsoft.com/office/drawing/2014/main" id="{8BC09D15-C8CB-4715-9865-ACB73343272E}"/>
              </a:ext>
            </a:extLst>
          </p:cNvPr>
          <p:cNvSpPr txBox="1"/>
          <p:nvPr/>
        </p:nvSpPr>
        <p:spPr>
          <a:xfrm>
            <a:off x="0" y="1032302"/>
            <a:ext cx="9144000" cy="415498"/>
          </a:xfrm>
          <a:prstGeom prst="rect">
            <a:avLst/>
          </a:prstGeom>
          <a:noFill/>
        </p:spPr>
        <p:txBody>
          <a:bodyPr wrap="square" rtlCol="0">
            <a:spAutoFit/>
          </a:bodyPr>
          <a:lstStyle/>
          <a:p>
            <a:pPr algn="ctr"/>
            <a:r>
              <a:rPr lang="en-US" sz="2100" b="1" dirty="0">
                <a:solidFill>
                  <a:schemeClr val="accent2"/>
                </a:solidFill>
                <a:latin typeface="Helvetica" charset="0"/>
                <a:ea typeface="Helvetica" charset="0"/>
                <a:cs typeface="Helvetica" charset="0"/>
              </a:rPr>
              <a:t>Use Digital and Social Media to be Fast </a:t>
            </a:r>
            <a:r>
              <a:rPr lang="en-US" sz="2100" b="1" i="1" dirty="0">
                <a:solidFill>
                  <a:schemeClr val="accent2"/>
                </a:solidFill>
                <a:latin typeface="Helvetica" charset="0"/>
                <a:ea typeface="Helvetica" charset="0"/>
                <a:cs typeface="Helvetica" charset="0"/>
              </a:rPr>
              <a:t>AND</a:t>
            </a:r>
            <a:r>
              <a:rPr lang="en-US" sz="2100" b="1" dirty="0">
                <a:solidFill>
                  <a:schemeClr val="accent2"/>
                </a:solidFill>
                <a:latin typeface="Helvetica" charset="0"/>
                <a:ea typeface="Helvetica" charset="0"/>
                <a:cs typeface="Helvetica" charset="0"/>
              </a:rPr>
              <a:t> Strategic</a:t>
            </a:r>
          </a:p>
        </p:txBody>
      </p:sp>
      <p:pic>
        <p:nvPicPr>
          <p:cNvPr id="5" name="Picture 4">
            <a:extLst>
              <a:ext uri="{FF2B5EF4-FFF2-40B4-BE49-F238E27FC236}">
                <a16:creationId xmlns:a16="http://schemas.microsoft.com/office/drawing/2014/main" id="{1416B01D-9600-460C-A7F7-F7B67763654E}"/>
              </a:ext>
            </a:extLst>
          </p:cNvPr>
          <p:cNvPicPr>
            <a:picLocks noChangeAspect="1"/>
          </p:cNvPicPr>
          <p:nvPr/>
        </p:nvPicPr>
        <p:blipFill>
          <a:blip r:embed="rId3" cstate="print">
            <a:extLst>
              <a:ext uri="{28A0092B-C50C-407E-A947-70E740481C1C}">
                <a14:useLocalDpi xmlns:a14="http://schemas.microsoft.com/office/drawing/2010/main" val="0"/>
              </a:ext>
            </a:extLst>
          </a:blip>
          <a:srcRect l="21666" t="5594" r="20834" b="6413"/>
          <a:stretch>
            <a:fillRect/>
          </a:stretch>
        </p:blipFill>
        <p:spPr bwMode="auto">
          <a:xfrm>
            <a:off x="2134291" y="1584960"/>
            <a:ext cx="4875418" cy="466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2412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11</a:t>
            </a:fld>
            <a:endParaRPr lang="en-US" dirty="0"/>
          </a:p>
        </p:txBody>
      </p:sp>
      <p:sp>
        <p:nvSpPr>
          <p:cNvPr id="3" name="Title 1">
            <a:extLst>
              <a:ext uri="{FF2B5EF4-FFF2-40B4-BE49-F238E27FC236}">
                <a16:creationId xmlns:a16="http://schemas.microsoft.com/office/drawing/2014/main" id="{D10C5D17-15E1-4FBD-8436-C2F466AD4C2E}"/>
              </a:ext>
            </a:extLst>
          </p:cNvPr>
          <p:cNvSpPr txBox="1">
            <a:spLocks/>
          </p:cNvSpPr>
          <p:nvPr/>
        </p:nvSpPr>
        <p:spPr>
          <a:xfrm>
            <a:off x="0" y="243106"/>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ea typeface="Avenir Black" charset="0"/>
                <a:cs typeface="Avenir Black" charset="0"/>
              </a:rPr>
              <a:t>FIND PASSIVE CANDIDATES ONLINE</a:t>
            </a:r>
          </a:p>
        </p:txBody>
      </p:sp>
      <p:sp>
        <p:nvSpPr>
          <p:cNvPr id="4" name="TextBox 3">
            <a:extLst>
              <a:ext uri="{FF2B5EF4-FFF2-40B4-BE49-F238E27FC236}">
                <a16:creationId xmlns:a16="http://schemas.microsoft.com/office/drawing/2014/main" id="{C5B6A4C2-DACA-4915-9C62-FD6F77A3D98C}"/>
              </a:ext>
            </a:extLst>
          </p:cNvPr>
          <p:cNvSpPr txBox="1"/>
          <p:nvPr/>
        </p:nvSpPr>
        <p:spPr>
          <a:xfrm>
            <a:off x="0" y="1032302"/>
            <a:ext cx="9144000" cy="415498"/>
          </a:xfrm>
          <a:prstGeom prst="rect">
            <a:avLst/>
          </a:prstGeom>
          <a:noFill/>
        </p:spPr>
        <p:txBody>
          <a:bodyPr wrap="square" rtlCol="0">
            <a:spAutoFit/>
          </a:bodyPr>
          <a:lstStyle/>
          <a:p>
            <a:pPr algn="ctr"/>
            <a:r>
              <a:rPr lang="en-US" sz="2100" b="1" dirty="0">
                <a:solidFill>
                  <a:schemeClr val="accent2"/>
                </a:solidFill>
                <a:latin typeface="Helvetica" charset="0"/>
                <a:ea typeface="Helvetica" charset="0"/>
                <a:cs typeface="Helvetica" charset="0"/>
              </a:rPr>
              <a:t>Digital Recruitment is a Trend that is Here to Stay</a:t>
            </a:r>
          </a:p>
        </p:txBody>
      </p:sp>
      <p:sp>
        <p:nvSpPr>
          <p:cNvPr id="5" name="Content Placeholder 2">
            <a:extLst>
              <a:ext uri="{FF2B5EF4-FFF2-40B4-BE49-F238E27FC236}">
                <a16:creationId xmlns:a16="http://schemas.microsoft.com/office/drawing/2014/main" id="{A4487076-280D-4979-88E5-FB0989B169BD}"/>
              </a:ext>
            </a:extLst>
          </p:cNvPr>
          <p:cNvSpPr txBox="1">
            <a:spLocks/>
          </p:cNvSpPr>
          <p:nvPr/>
        </p:nvSpPr>
        <p:spPr>
          <a:xfrm>
            <a:off x="3373050" y="4478396"/>
            <a:ext cx="4094550" cy="830099"/>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2296" indent="0">
              <a:buFont typeface="Arial"/>
              <a:buNone/>
              <a:defRPr/>
            </a:pPr>
            <a:r>
              <a:rPr lang="en-US" sz="2250" dirty="0">
                <a:solidFill>
                  <a:schemeClr val="accent3"/>
                </a:solidFill>
              </a:rPr>
              <a:t>of physicians ages 26-55 use </a:t>
            </a:r>
            <a:r>
              <a:rPr lang="en-US" sz="2250" b="1" dirty="0">
                <a:solidFill>
                  <a:schemeClr val="accent3"/>
                </a:solidFill>
              </a:rPr>
              <a:t>social media</a:t>
            </a:r>
            <a:endParaRPr lang="en-US" sz="2000" b="1" dirty="0">
              <a:solidFill>
                <a:schemeClr val="accent3"/>
              </a:solidFill>
            </a:endParaRPr>
          </a:p>
        </p:txBody>
      </p:sp>
      <p:sp>
        <p:nvSpPr>
          <p:cNvPr id="6" name="Rectangle 5">
            <a:extLst>
              <a:ext uri="{FF2B5EF4-FFF2-40B4-BE49-F238E27FC236}">
                <a16:creationId xmlns:a16="http://schemas.microsoft.com/office/drawing/2014/main" id="{427DEA30-2078-4CDD-8BAB-B5A0174466BE}"/>
              </a:ext>
            </a:extLst>
          </p:cNvPr>
          <p:cNvSpPr/>
          <p:nvPr/>
        </p:nvSpPr>
        <p:spPr>
          <a:xfrm>
            <a:off x="972207" y="4301290"/>
            <a:ext cx="2535341" cy="1138773"/>
          </a:xfrm>
          <a:prstGeom prst="rect">
            <a:avLst/>
          </a:prstGeom>
          <a:noFill/>
        </p:spPr>
        <p:txBody>
          <a:bodyPr wrap="square">
            <a:spAutoFit/>
          </a:bodyPr>
          <a:lstStyle/>
          <a:p>
            <a:pPr algn="r">
              <a:defRPr/>
            </a:pPr>
            <a:r>
              <a:rPr lang="en-US" sz="6800" b="1" dirty="0">
                <a:ln w="0"/>
                <a:solidFill>
                  <a:schemeClr val="accent3"/>
                </a:solidFill>
                <a:latin typeface="Calibri" panose="020F0502020204030204" pitchFamily="34" charset="0"/>
                <a:cs typeface="Arial" panose="020B0604020202020204" pitchFamily="34" charset="0"/>
              </a:rPr>
              <a:t>87%</a:t>
            </a:r>
          </a:p>
        </p:txBody>
      </p:sp>
      <p:sp>
        <p:nvSpPr>
          <p:cNvPr id="7" name="TextBox 6">
            <a:extLst>
              <a:ext uri="{FF2B5EF4-FFF2-40B4-BE49-F238E27FC236}">
                <a16:creationId xmlns:a16="http://schemas.microsoft.com/office/drawing/2014/main" id="{0C4E4EF2-BF40-492A-984E-B01163F35014}"/>
              </a:ext>
            </a:extLst>
          </p:cNvPr>
          <p:cNvSpPr txBox="1"/>
          <p:nvPr/>
        </p:nvSpPr>
        <p:spPr>
          <a:xfrm>
            <a:off x="0" y="5740000"/>
            <a:ext cx="6858000" cy="230832"/>
          </a:xfrm>
          <a:prstGeom prst="rect">
            <a:avLst/>
          </a:prstGeom>
          <a:noFill/>
        </p:spPr>
        <p:txBody>
          <a:bodyPr wrap="square" rtlCol="0">
            <a:spAutoFit/>
          </a:bodyPr>
          <a:lstStyle/>
          <a:p>
            <a:pPr>
              <a:defRPr/>
            </a:pPr>
            <a:r>
              <a:rPr lang="en-US" sz="900" dirty="0">
                <a:solidFill>
                  <a:schemeClr val="bg1"/>
                </a:solidFill>
                <a:latin typeface="Calibri" panose="020F0502020204030204" pitchFamily="34" charset="0"/>
                <a:cs typeface="Arial" panose="020B0604020202020204" pitchFamily="34" charset="0"/>
              </a:rPr>
              <a:t>Source: CDW Healthcare 2015 Healthcare Social Media Report – </a:t>
            </a:r>
            <a:r>
              <a:rPr lang="en-US" sz="900" i="1" dirty="0">
                <a:solidFill>
                  <a:schemeClr val="bg1"/>
                </a:solidFill>
                <a:latin typeface="Calibri" panose="020F0502020204030204" pitchFamily="34" charset="0"/>
                <a:cs typeface="Arial" panose="020B0604020202020204" pitchFamily="34" charset="0"/>
              </a:rPr>
              <a:t>http://www.cdwcommunit.com/resources/infographic/social-media/</a:t>
            </a:r>
          </a:p>
        </p:txBody>
      </p:sp>
      <p:pic>
        <p:nvPicPr>
          <p:cNvPr id="9" name="Picture 8">
            <a:extLst>
              <a:ext uri="{FF2B5EF4-FFF2-40B4-BE49-F238E27FC236}">
                <a16:creationId xmlns:a16="http://schemas.microsoft.com/office/drawing/2014/main" id="{2785A560-F54C-4AEB-B263-4DEEA507D595}"/>
              </a:ext>
            </a:extLst>
          </p:cNvPr>
          <p:cNvPicPr>
            <a:picLocks noChangeAspect="1"/>
          </p:cNvPicPr>
          <p:nvPr/>
        </p:nvPicPr>
        <p:blipFill rotWithShape="1">
          <a:blip r:embed="rId3">
            <a:extLst>
              <a:ext uri="{28A0092B-C50C-407E-A947-70E740481C1C}">
                <a14:useLocalDpi xmlns:a14="http://schemas.microsoft.com/office/drawing/2010/main" val="0"/>
              </a:ext>
            </a:extLst>
          </a:blip>
          <a:srcRect l="5245" t="53811" r="18703" b="13703"/>
          <a:stretch/>
        </p:blipFill>
        <p:spPr>
          <a:xfrm>
            <a:off x="0" y="1456904"/>
            <a:ext cx="9144000" cy="2606565"/>
          </a:xfrm>
          <a:prstGeom prst="rect">
            <a:avLst/>
          </a:prstGeom>
        </p:spPr>
      </p:pic>
    </p:spTree>
    <p:extLst>
      <p:ext uri="{BB962C8B-B14F-4D97-AF65-F5344CB8AC3E}">
        <p14:creationId xmlns:p14="http://schemas.microsoft.com/office/powerpoint/2010/main" val="31087962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12</a:t>
            </a:fld>
            <a:endParaRPr lang="en-US" dirty="0"/>
          </a:p>
        </p:txBody>
      </p:sp>
      <p:sp>
        <p:nvSpPr>
          <p:cNvPr id="3" name="Title 1">
            <a:extLst>
              <a:ext uri="{FF2B5EF4-FFF2-40B4-BE49-F238E27FC236}">
                <a16:creationId xmlns:a16="http://schemas.microsoft.com/office/drawing/2014/main" id="{D0E0EDAF-BD24-424A-9CAD-6D44C84E1483}"/>
              </a:ext>
            </a:extLst>
          </p:cNvPr>
          <p:cNvSpPr txBox="1">
            <a:spLocks/>
          </p:cNvSpPr>
          <p:nvPr/>
        </p:nvSpPr>
        <p:spPr>
          <a:xfrm>
            <a:off x="0" y="243106"/>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ea typeface="Avenir Black" charset="0"/>
                <a:cs typeface="Avenir Black" charset="0"/>
              </a:rPr>
              <a:t>FIND PASSIVE CANDIDATES ONLINE</a:t>
            </a:r>
          </a:p>
        </p:txBody>
      </p:sp>
      <p:sp>
        <p:nvSpPr>
          <p:cNvPr id="4" name="TextBox 3">
            <a:extLst>
              <a:ext uri="{FF2B5EF4-FFF2-40B4-BE49-F238E27FC236}">
                <a16:creationId xmlns:a16="http://schemas.microsoft.com/office/drawing/2014/main" id="{EAEB059B-105F-467A-9243-2F69B5EBAC11}"/>
              </a:ext>
            </a:extLst>
          </p:cNvPr>
          <p:cNvSpPr txBox="1"/>
          <p:nvPr/>
        </p:nvSpPr>
        <p:spPr>
          <a:xfrm>
            <a:off x="0" y="1032302"/>
            <a:ext cx="9144000" cy="415498"/>
          </a:xfrm>
          <a:prstGeom prst="rect">
            <a:avLst/>
          </a:prstGeom>
          <a:noFill/>
        </p:spPr>
        <p:txBody>
          <a:bodyPr wrap="square" rtlCol="0">
            <a:spAutoFit/>
          </a:bodyPr>
          <a:lstStyle/>
          <a:p>
            <a:pPr algn="ctr"/>
            <a:r>
              <a:rPr lang="en-US" sz="2100" b="1" dirty="0">
                <a:solidFill>
                  <a:schemeClr val="accent2"/>
                </a:solidFill>
                <a:latin typeface="Helvetica" charset="0"/>
                <a:ea typeface="Helvetica" charset="0"/>
                <a:cs typeface="Helvetica" charset="0"/>
              </a:rPr>
              <a:t>Digital Recruitment is a Trend that is Here to Stay</a:t>
            </a:r>
          </a:p>
        </p:txBody>
      </p:sp>
      <p:sp>
        <p:nvSpPr>
          <p:cNvPr id="5" name="Content Placeholder 2">
            <a:extLst>
              <a:ext uri="{FF2B5EF4-FFF2-40B4-BE49-F238E27FC236}">
                <a16:creationId xmlns:a16="http://schemas.microsoft.com/office/drawing/2014/main" id="{615D8A2C-7DB8-4DE0-BF3E-2FDE920375C6}"/>
              </a:ext>
            </a:extLst>
          </p:cNvPr>
          <p:cNvSpPr txBox="1">
            <a:spLocks/>
          </p:cNvSpPr>
          <p:nvPr/>
        </p:nvSpPr>
        <p:spPr>
          <a:xfrm>
            <a:off x="3412744" y="4548222"/>
            <a:ext cx="5731256" cy="830099"/>
          </a:xfrm>
          <a:prstGeom prst="rect">
            <a:avLst/>
          </a:prstGeom>
        </p:spPr>
        <p:txBody>
          <a:bodyPr vert="horz" lIns="91440" tIns="45720" rIns="91440" bIns="45720" rtlCol="0">
            <a:normAutofit fontScale="85000" lnSpcReduction="20000"/>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2296" indent="0">
              <a:buFont typeface="Arial"/>
              <a:buNone/>
              <a:defRPr/>
            </a:pPr>
            <a:r>
              <a:rPr lang="en-US" sz="2250" dirty="0">
                <a:solidFill>
                  <a:schemeClr val="bg1">
                    <a:lumMod val="65000"/>
                  </a:schemeClr>
                </a:solidFill>
              </a:rPr>
              <a:t>of U.S. physicians are on Doximity – a </a:t>
            </a:r>
            <a:r>
              <a:rPr lang="en-US" sz="2250" i="1" dirty="0">
                <a:solidFill>
                  <a:schemeClr val="bg1">
                    <a:lumMod val="65000"/>
                  </a:schemeClr>
                </a:solidFill>
              </a:rPr>
              <a:t>“</a:t>
            </a:r>
            <a:r>
              <a:rPr lang="en-US" sz="2250" b="1" i="1" dirty="0">
                <a:solidFill>
                  <a:schemeClr val="bg1">
                    <a:lumMod val="65000"/>
                  </a:schemeClr>
                </a:solidFill>
              </a:rPr>
              <a:t>Top 5” smartphone app </a:t>
            </a:r>
            <a:r>
              <a:rPr lang="en-US" sz="2250" i="1" dirty="0">
                <a:solidFill>
                  <a:schemeClr val="bg1">
                    <a:lumMod val="65000"/>
                  </a:schemeClr>
                </a:solidFill>
              </a:rPr>
              <a:t>used by the American College of Physicians</a:t>
            </a:r>
            <a:endParaRPr lang="en-US" sz="2000" b="1" i="1" dirty="0">
              <a:solidFill>
                <a:schemeClr val="bg1">
                  <a:lumMod val="65000"/>
                </a:schemeClr>
              </a:solidFill>
            </a:endParaRPr>
          </a:p>
        </p:txBody>
      </p:sp>
      <p:sp>
        <p:nvSpPr>
          <p:cNvPr id="6" name="Rectangle 5">
            <a:extLst>
              <a:ext uri="{FF2B5EF4-FFF2-40B4-BE49-F238E27FC236}">
                <a16:creationId xmlns:a16="http://schemas.microsoft.com/office/drawing/2014/main" id="{E4EE59EC-A96D-40AD-BF41-B097A5867FFD}"/>
              </a:ext>
            </a:extLst>
          </p:cNvPr>
          <p:cNvSpPr/>
          <p:nvPr/>
        </p:nvSpPr>
        <p:spPr>
          <a:xfrm>
            <a:off x="972207" y="4301290"/>
            <a:ext cx="2535341" cy="1138773"/>
          </a:xfrm>
          <a:prstGeom prst="rect">
            <a:avLst/>
          </a:prstGeom>
          <a:noFill/>
        </p:spPr>
        <p:txBody>
          <a:bodyPr wrap="square">
            <a:spAutoFit/>
          </a:bodyPr>
          <a:lstStyle/>
          <a:p>
            <a:pPr algn="r">
              <a:defRPr/>
            </a:pPr>
            <a:r>
              <a:rPr lang="en-US" sz="6800" b="1" dirty="0">
                <a:ln w="0"/>
                <a:solidFill>
                  <a:schemeClr val="bg1">
                    <a:lumMod val="65000"/>
                  </a:schemeClr>
                </a:solidFill>
                <a:latin typeface="Calibri" panose="020F0502020204030204" pitchFamily="34" charset="0"/>
                <a:cs typeface="Arial" panose="020B0604020202020204" pitchFamily="34" charset="0"/>
              </a:rPr>
              <a:t>70%</a:t>
            </a:r>
          </a:p>
        </p:txBody>
      </p:sp>
      <p:sp>
        <p:nvSpPr>
          <p:cNvPr id="7" name="TextBox 6">
            <a:extLst>
              <a:ext uri="{FF2B5EF4-FFF2-40B4-BE49-F238E27FC236}">
                <a16:creationId xmlns:a16="http://schemas.microsoft.com/office/drawing/2014/main" id="{65C3B8D9-3336-4438-BA4E-ACFB3C4B6A31}"/>
              </a:ext>
            </a:extLst>
          </p:cNvPr>
          <p:cNvSpPr txBox="1"/>
          <p:nvPr/>
        </p:nvSpPr>
        <p:spPr>
          <a:xfrm>
            <a:off x="15240" y="5710282"/>
            <a:ext cx="4836473" cy="230832"/>
          </a:xfrm>
          <a:prstGeom prst="rect">
            <a:avLst/>
          </a:prstGeom>
          <a:noFill/>
        </p:spPr>
        <p:txBody>
          <a:bodyPr wrap="square" rtlCol="0">
            <a:spAutoFit/>
          </a:bodyPr>
          <a:lstStyle/>
          <a:p>
            <a:pPr>
              <a:defRPr/>
            </a:pPr>
            <a:r>
              <a:rPr lang="en-US" sz="900" dirty="0">
                <a:solidFill>
                  <a:schemeClr val="bg1"/>
                </a:solidFill>
                <a:latin typeface="Calibri" panose="020F0502020204030204" pitchFamily="34" charset="0"/>
                <a:cs typeface="Arial" panose="020B0604020202020204" pitchFamily="34" charset="0"/>
              </a:rPr>
              <a:t>Source: Doximity;  </a:t>
            </a:r>
            <a:r>
              <a:rPr lang="en-US" sz="900" dirty="0">
                <a:solidFill>
                  <a:schemeClr val="bg1"/>
                </a:solidFill>
                <a:latin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American College of Physicians</a:t>
            </a:r>
            <a:endParaRPr lang="en-US" sz="900" dirty="0">
              <a:solidFill>
                <a:schemeClr val="bg1"/>
              </a:solidFill>
              <a:latin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97E7736-9676-4FBC-BBC0-E0D0780AA0CC}"/>
              </a:ext>
            </a:extLst>
          </p:cNvPr>
          <p:cNvPicPr>
            <a:picLocks noChangeAspect="1"/>
          </p:cNvPicPr>
          <p:nvPr/>
        </p:nvPicPr>
        <p:blipFill rotWithShape="1">
          <a:blip r:embed="rId4">
            <a:extLst>
              <a:ext uri="{28A0092B-C50C-407E-A947-70E740481C1C}">
                <a14:useLocalDpi xmlns:a14="http://schemas.microsoft.com/office/drawing/2010/main" val="0"/>
              </a:ext>
            </a:extLst>
          </a:blip>
          <a:srcRect l="5245" t="53811" r="18703" b="13703"/>
          <a:stretch/>
        </p:blipFill>
        <p:spPr>
          <a:xfrm>
            <a:off x="0" y="1456904"/>
            <a:ext cx="9144000" cy="2606565"/>
          </a:xfrm>
          <a:prstGeom prst="rect">
            <a:avLst/>
          </a:prstGeom>
        </p:spPr>
      </p:pic>
    </p:spTree>
    <p:extLst>
      <p:ext uri="{BB962C8B-B14F-4D97-AF65-F5344CB8AC3E}">
        <p14:creationId xmlns:p14="http://schemas.microsoft.com/office/powerpoint/2010/main" val="37481961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13</a:t>
            </a:fld>
            <a:endParaRPr lang="en-US" dirty="0"/>
          </a:p>
        </p:txBody>
      </p:sp>
      <p:sp>
        <p:nvSpPr>
          <p:cNvPr id="3" name="Title 1">
            <a:extLst>
              <a:ext uri="{FF2B5EF4-FFF2-40B4-BE49-F238E27FC236}">
                <a16:creationId xmlns:a16="http://schemas.microsoft.com/office/drawing/2014/main" id="{E5718D20-FB94-4787-9509-41340C1DCF4D}"/>
              </a:ext>
            </a:extLst>
          </p:cNvPr>
          <p:cNvSpPr txBox="1">
            <a:spLocks/>
          </p:cNvSpPr>
          <p:nvPr/>
        </p:nvSpPr>
        <p:spPr>
          <a:xfrm>
            <a:off x="0" y="243106"/>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ea typeface="Avenir Black" charset="0"/>
                <a:cs typeface="Avenir Black" charset="0"/>
              </a:rPr>
              <a:t>FIND PASSIVE CANDIDATES ONLINE</a:t>
            </a:r>
          </a:p>
        </p:txBody>
      </p:sp>
      <p:sp>
        <p:nvSpPr>
          <p:cNvPr id="4" name="TextBox 3">
            <a:extLst>
              <a:ext uri="{FF2B5EF4-FFF2-40B4-BE49-F238E27FC236}">
                <a16:creationId xmlns:a16="http://schemas.microsoft.com/office/drawing/2014/main" id="{FDEE33D6-16E3-40ED-A2B8-4E4324C5ADF4}"/>
              </a:ext>
            </a:extLst>
          </p:cNvPr>
          <p:cNvSpPr txBox="1"/>
          <p:nvPr/>
        </p:nvSpPr>
        <p:spPr>
          <a:xfrm>
            <a:off x="0" y="1032302"/>
            <a:ext cx="9144000" cy="415498"/>
          </a:xfrm>
          <a:prstGeom prst="rect">
            <a:avLst/>
          </a:prstGeom>
          <a:noFill/>
        </p:spPr>
        <p:txBody>
          <a:bodyPr wrap="square" rtlCol="0">
            <a:spAutoFit/>
          </a:bodyPr>
          <a:lstStyle/>
          <a:p>
            <a:pPr algn="ctr"/>
            <a:r>
              <a:rPr lang="en-US" sz="2100" b="1" dirty="0">
                <a:solidFill>
                  <a:schemeClr val="accent2"/>
                </a:solidFill>
                <a:latin typeface="Helvetica" charset="0"/>
                <a:ea typeface="Helvetica" charset="0"/>
                <a:cs typeface="Helvetica" charset="0"/>
              </a:rPr>
              <a:t>Digital Recruitment is a Trend that is Here to Stay</a:t>
            </a:r>
          </a:p>
        </p:txBody>
      </p:sp>
      <p:sp>
        <p:nvSpPr>
          <p:cNvPr id="5" name="Rectangle 4">
            <a:extLst>
              <a:ext uri="{FF2B5EF4-FFF2-40B4-BE49-F238E27FC236}">
                <a16:creationId xmlns:a16="http://schemas.microsoft.com/office/drawing/2014/main" id="{AC27C8D6-0C6C-41B9-8AAA-8AFB69EBB65D}"/>
              </a:ext>
            </a:extLst>
          </p:cNvPr>
          <p:cNvSpPr/>
          <p:nvPr/>
        </p:nvSpPr>
        <p:spPr>
          <a:xfrm>
            <a:off x="972207" y="4301290"/>
            <a:ext cx="2535341" cy="1138773"/>
          </a:xfrm>
          <a:prstGeom prst="rect">
            <a:avLst/>
          </a:prstGeom>
          <a:noFill/>
        </p:spPr>
        <p:txBody>
          <a:bodyPr wrap="square">
            <a:spAutoFit/>
          </a:bodyPr>
          <a:lstStyle/>
          <a:p>
            <a:pPr algn="r">
              <a:defRPr/>
            </a:pPr>
            <a:r>
              <a:rPr lang="en-US" sz="6800" b="1" dirty="0">
                <a:ln w="0"/>
                <a:solidFill>
                  <a:schemeClr val="accent1"/>
                </a:solidFill>
                <a:latin typeface="Calibri" panose="020F0502020204030204" pitchFamily="34" charset="0"/>
                <a:cs typeface="Arial" panose="020B0604020202020204" pitchFamily="34" charset="0"/>
              </a:rPr>
              <a:t>95%</a:t>
            </a:r>
          </a:p>
        </p:txBody>
      </p:sp>
      <p:sp>
        <p:nvSpPr>
          <p:cNvPr id="6" name="TextBox 5">
            <a:extLst>
              <a:ext uri="{FF2B5EF4-FFF2-40B4-BE49-F238E27FC236}">
                <a16:creationId xmlns:a16="http://schemas.microsoft.com/office/drawing/2014/main" id="{FEC73AB1-6EF7-469C-A7E5-32FB6C9C879C}"/>
              </a:ext>
            </a:extLst>
          </p:cNvPr>
          <p:cNvSpPr txBox="1"/>
          <p:nvPr/>
        </p:nvSpPr>
        <p:spPr>
          <a:xfrm>
            <a:off x="0" y="5710282"/>
            <a:ext cx="4836473" cy="230832"/>
          </a:xfrm>
          <a:prstGeom prst="rect">
            <a:avLst/>
          </a:prstGeom>
          <a:noFill/>
        </p:spPr>
        <p:txBody>
          <a:bodyPr wrap="square" rtlCol="0">
            <a:spAutoFit/>
          </a:bodyPr>
          <a:lstStyle/>
          <a:p>
            <a:r>
              <a:rPr lang="en-US" sz="900" dirty="0">
                <a:solidFill>
                  <a:schemeClr val="bg1"/>
                </a:solidFill>
                <a:latin typeface="Calibri" panose="020F0502020204030204" pitchFamily="34" charset="0"/>
                <a:cs typeface="Arial" panose="020B0604020202020204" pitchFamily="34" charset="0"/>
              </a:rPr>
              <a:t>Source: </a:t>
            </a:r>
            <a:r>
              <a:rPr lang="en-US" sz="900" dirty="0">
                <a:solidFill>
                  <a:schemeClr val="bg1"/>
                </a:solidFill>
              </a:rPr>
              <a:t>MMS Job Opportunity Preferences</a:t>
            </a:r>
          </a:p>
        </p:txBody>
      </p:sp>
      <p:pic>
        <p:nvPicPr>
          <p:cNvPr id="7" name="Picture 6">
            <a:extLst>
              <a:ext uri="{FF2B5EF4-FFF2-40B4-BE49-F238E27FC236}">
                <a16:creationId xmlns:a16="http://schemas.microsoft.com/office/drawing/2014/main" id="{80B9F050-6F4D-45F9-94AE-B7C72D629013}"/>
              </a:ext>
            </a:extLst>
          </p:cNvPr>
          <p:cNvPicPr>
            <a:picLocks noChangeAspect="1"/>
          </p:cNvPicPr>
          <p:nvPr/>
        </p:nvPicPr>
        <p:blipFill rotWithShape="1">
          <a:blip r:embed="rId3">
            <a:extLst>
              <a:ext uri="{28A0092B-C50C-407E-A947-70E740481C1C}">
                <a14:useLocalDpi xmlns:a14="http://schemas.microsoft.com/office/drawing/2010/main" val="0"/>
              </a:ext>
            </a:extLst>
          </a:blip>
          <a:srcRect l="5245" t="53811" r="18703" b="13703"/>
          <a:stretch/>
        </p:blipFill>
        <p:spPr>
          <a:xfrm>
            <a:off x="0" y="1456904"/>
            <a:ext cx="9144000" cy="2606565"/>
          </a:xfrm>
          <a:prstGeom prst="rect">
            <a:avLst/>
          </a:prstGeom>
        </p:spPr>
      </p:pic>
      <p:sp>
        <p:nvSpPr>
          <p:cNvPr id="9" name="Content Placeholder 2">
            <a:extLst>
              <a:ext uri="{FF2B5EF4-FFF2-40B4-BE49-F238E27FC236}">
                <a16:creationId xmlns:a16="http://schemas.microsoft.com/office/drawing/2014/main" id="{C26CCAF8-FC7B-4FB0-86E5-C2870EC1FCED}"/>
              </a:ext>
            </a:extLst>
          </p:cNvPr>
          <p:cNvSpPr txBox="1">
            <a:spLocks/>
          </p:cNvSpPr>
          <p:nvPr/>
        </p:nvSpPr>
        <p:spPr>
          <a:xfrm>
            <a:off x="3373050" y="4478396"/>
            <a:ext cx="5542350" cy="830099"/>
          </a:xfrm>
          <a:prstGeom prst="rect">
            <a:avLst/>
          </a:prstGeom>
        </p:spPr>
        <p:txBody>
          <a:bodyPr vert="horz" lIns="91440" tIns="45720" rIns="91440" bIns="45720" rtlCol="0">
            <a:normAutofit fontScale="85000" lnSpcReduction="20000"/>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2296" indent="0">
              <a:buFont typeface="Arial"/>
              <a:buNone/>
              <a:defRPr/>
            </a:pPr>
            <a:r>
              <a:rPr lang="en-US" sz="2250" dirty="0">
                <a:solidFill>
                  <a:schemeClr val="accent1"/>
                </a:solidFill>
              </a:rPr>
              <a:t>of </a:t>
            </a:r>
            <a:r>
              <a:rPr lang="en-US" sz="2250" i="1" dirty="0">
                <a:solidFill>
                  <a:schemeClr val="accent1"/>
                </a:solidFill>
              </a:rPr>
              <a:t>all</a:t>
            </a:r>
            <a:r>
              <a:rPr lang="en-US" sz="2250" dirty="0">
                <a:solidFill>
                  <a:schemeClr val="accent1"/>
                </a:solidFill>
              </a:rPr>
              <a:t> physicians prefer to receive info about </a:t>
            </a:r>
            <a:r>
              <a:rPr lang="en-US" sz="2250" b="1" dirty="0">
                <a:solidFill>
                  <a:schemeClr val="accent1"/>
                </a:solidFill>
              </a:rPr>
              <a:t>job opportunities via email, not in their mailbox at home.</a:t>
            </a:r>
            <a:endParaRPr lang="en-US" sz="2000" b="1" dirty="0">
              <a:solidFill>
                <a:schemeClr val="accent1"/>
              </a:solidFill>
            </a:endParaRPr>
          </a:p>
        </p:txBody>
      </p:sp>
    </p:spTree>
    <p:extLst>
      <p:ext uri="{BB962C8B-B14F-4D97-AF65-F5344CB8AC3E}">
        <p14:creationId xmlns:p14="http://schemas.microsoft.com/office/powerpoint/2010/main" val="474706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14</a:t>
            </a:fld>
            <a:endParaRPr lang="en-US" dirty="0"/>
          </a:p>
        </p:txBody>
      </p:sp>
      <p:sp>
        <p:nvSpPr>
          <p:cNvPr id="3" name="Title 1">
            <a:extLst>
              <a:ext uri="{FF2B5EF4-FFF2-40B4-BE49-F238E27FC236}">
                <a16:creationId xmlns:a16="http://schemas.microsoft.com/office/drawing/2014/main" id="{94C6DE18-3A5A-47B6-8821-E7279DC1D66B}"/>
              </a:ext>
            </a:extLst>
          </p:cNvPr>
          <p:cNvSpPr txBox="1">
            <a:spLocks/>
          </p:cNvSpPr>
          <p:nvPr/>
        </p:nvSpPr>
        <p:spPr>
          <a:xfrm>
            <a:off x="3371518" y="919348"/>
            <a:ext cx="5334000" cy="4572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chemeClr val="bg1"/>
                </a:solidFill>
                <a:latin typeface="+mj-lt"/>
                <a:ea typeface="+mj-ea"/>
                <a:cs typeface="+mj-cs"/>
              </a:defRPr>
            </a:lvl1pPr>
          </a:lstStyle>
          <a:p>
            <a:r>
              <a:rPr lang="en-US" altLang="en-US" sz="2800" dirty="0"/>
              <a:t>Rise of the Digital Omnivore</a:t>
            </a:r>
            <a:endParaRPr lang="en-US" sz="3000" dirty="0">
              <a:latin typeface="Calibri" charset="0"/>
              <a:cs typeface="Arial" charset="0"/>
            </a:endParaRPr>
          </a:p>
        </p:txBody>
      </p:sp>
      <p:sp>
        <p:nvSpPr>
          <p:cNvPr id="4" name="Rectangle 3">
            <a:extLst>
              <a:ext uri="{FF2B5EF4-FFF2-40B4-BE49-F238E27FC236}">
                <a16:creationId xmlns:a16="http://schemas.microsoft.com/office/drawing/2014/main" id="{D467A493-6F98-408D-9D55-4A94C4AD8B5F}"/>
              </a:ext>
            </a:extLst>
          </p:cNvPr>
          <p:cNvSpPr/>
          <p:nvPr/>
        </p:nvSpPr>
        <p:spPr>
          <a:xfrm>
            <a:off x="38100" y="5693954"/>
            <a:ext cx="9067800" cy="230832"/>
          </a:xfrm>
          <a:prstGeom prst="rect">
            <a:avLst/>
          </a:prstGeom>
        </p:spPr>
        <p:txBody>
          <a:bodyPr wrap="square">
            <a:spAutoFit/>
          </a:bodyPr>
          <a:lstStyle/>
          <a:p>
            <a:r>
              <a:rPr lang="en-US" sz="900" dirty="0">
                <a:solidFill>
                  <a:schemeClr val="bg1"/>
                </a:solidFill>
              </a:rPr>
              <a:t>Source: Doximity Physician Survey</a:t>
            </a:r>
          </a:p>
        </p:txBody>
      </p:sp>
      <p:sp>
        <p:nvSpPr>
          <p:cNvPr id="5" name="Title 1">
            <a:extLst>
              <a:ext uri="{FF2B5EF4-FFF2-40B4-BE49-F238E27FC236}">
                <a16:creationId xmlns:a16="http://schemas.microsoft.com/office/drawing/2014/main" id="{6C6B0B66-8780-448F-AE87-B4E320BE963F}"/>
              </a:ext>
            </a:extLst>
          </p:cNvPr>
          <p:cNvSpPr txBox="1">
            <a:spLocks/>
          </p:cNvSpPr>
          <p:nvPr/>
        </p:nvSpPr>
        <p:spPr>
          <a:xfrm>
            <a:off x="495300" y="593027"/>
            <a:ext cx="8229600" cy="566190"/>
          </a:xfrm>
          <a:prstGeom prst="rect">
            <a:avLst/>
          </a:prstGeom>
        </p:spPr>
        <p:txBody>
          <a:bodyPr vert="horz" lIns="91440" tIns="45720" rIns="91440" bIns="45720" rtlCol="0" anchor="ctr">
            <a:normAutofit/>
          </a:bodyPr>
          <a:lstStyle>
            <a:lvl1pPr algn="ctr" defTabSz="457200" rtl="0" eaLnBrk="1" latinLnBrk="0" hangingPunct="1">
              <a:lnSpc>
                <a:spcPct val="80000"/>
              </a:lnSpc>
              <a:spcBef>
                <a:spcPct val="0"/>
              </a:spcBef>
              <a:buNone/>
              <a:defRPr sz="4000" kern="1200">
                <a:solidFill>
                  <a:schemeClr val="tx1"/>
                </a:solidFill>
                <a:latin typeface="+mj-lt"/>
                <a:ea typeface="+mj-ea"/>
                <a:cs typeface="+mj-cs"/>
              </a:defRPr>
            </a:lvl1pPr>
          </a:lstStyle>
          <a:p>
            <a:pPr>
              <a:defRPr/>
            </a:pPr>
            <a:r>
              <a:rPr lang="is-IS" altLang="en-US" sz="3000" b="1">
                <a:solidFill>
                  <a:schemeClr val="accent3"/>
                </a:solidFill>
                <a:latin typeface="Avenir Black" charset="0"/>
                <a:ea typeface="Avenir Black" charset="0"/>
                <a:cs typeface="Avenir Black" charset="0"/>
              </a:rPr>
              <a:t>BEWARE...YOU MUST BE RELEVANT</a:t>
            </a:r>
            <a:endParaRPr lang="en-US" altLang="en-US" sz="3000" b="1" dirty="0">
              <a:solidFill>
                <a:schemeClr val="accent3"/>
              </a:solidFill>
              <a:latin typeface="Avenir Black" charset="0"/>
              <a:ea typeface="Avenir Black" charset="0"/>
              <a:cs typeface="Avenir Black" charset="0"/>
            </a:endParaRPr>
          </a:p>
        </p:txBody>
      </p:sp>
      <p:sp>
        <p:nvSpPr>
          <p:cNvPr id="6" name="TextBox 5">
            <a:extLst>
              <a:ext uri="{FF2B5EF4-FFF2-40B4-BE49-F238E27FC236}">
                <a16:creationId xmlns:a16="http://schemas.microsoft.com/office/drawing/2014/main" id="{DD131DB1-5AED-4DA0-B885-3BF1C3741F28}"/>
              </a:ext>
            </a:extLst>
          </p:cNvPr>
          <p:cNvSpPr txBox="1">
            <a:spLocks/>
          </p:cNvSpPr>
          <p:nvPr/>
        </p:nvSpPr>
        <p:spPr>
          <a:xfrm>
            <a:off x="38100" y="1399329"/>
            <a:ext cx="2743200" cy="2742500"/>
          </a:xfrm>
          <a:prstGeom prst="ellipse">
            <a:avLst/>
          </a:prstGeom>
          <a:solidFill>
            <a:schemeClr val="accent3"/>
          </a:solidFill>
        </p:spPr>
        <p:txBody>
          <a:bodyPr wrap="square" rtlCol="0">
            <a:spAutoFit/>
          </a:bodyPr>
          <a:lstStyle/>
          <a:p>
            <a:pPr algn="ctr"/>
            <a:r>
              <a:rPr lang="en-US" sz="5600" b="1" dirty="0">
                <a:solidFill>
                  <a:schemeClr val="tx2"/>
                </a:solidFill>
              </a:rPr>
              <a:t>16%</a:t>
            </a:r>
          </a:p>
          <a:p>
            <a:pPr algn="ctr"/>
            <a:r>
              <a:rPr lang="en-US" sz="2000" dirty="0">
                <a:solidFill>
                  <a:schemeClr val="tx2"/>
                </a:solidFill>
              </a:rPr>
              <a:t>contacted</a:t>
            </a:r>
            <a:r>
              <a:rPr lang="en-US" sz="2000" b="1" dirty="0">
                <a:solidFill>
                  <a:schemeClr val="tx2"/>
                </a:solidFill>
              </a:rPr>
              <a:t> </a:t>
            </a:r>
          </a:p>
          <a:p>
            <a:pPr algn="ctr"/>
            <a:r>
              <a:rPr lang="en-US" sz="2000" b="1" dirty="0">
                <a:solidFill>
                  <a:schemeClr val="tx2"/>
                </a:solidFill>
              </a:rPr>
              <a:t>once</a:t>
            </a:r>
          </a:p>
          <a:p>
            <a:pPr algn="ctr"/>
            <a:r>
              <a:rPr lang="en-US" sz="2000" b="1" dirty="0">
                <a:solidFill>
                  <a:schemeClr val="tx2"/>
                </a:solidFill>
              </a:rPr>
              <a:t>per week</a:t>
            </a:r>
          </a:p>
        </p:txBody>
      </p:sp>
      <p:sp>
        <p:nvSpPr>
          <p:cNvPr id="7" name="TextBox 6">
            <a:extLst>
              <a:ext uri="{FF2B5EF4-FFF2-40B4-BE49-F238E27FC236}">
                <a16:creationId xmlns:a16="http://schemas.microsoft.com/office/drawing/2014/main" id="{21A94741-A579-4FA1-A2FE-3EACD3D14BB9}"/>
              </a:ext>
            </a:extLst>
          </p:cNvPr>
          <p:cNvSpPr txBox="1"/>
          <p:nvPr/>
        </p:nvSpPr>
        <p:spPr>
          <a:xfrm>
            <a:off x="1355898" y="3381703"/>
            <a:ext cx="2743200" cy="2743200"/>
          </a:xfrm>
          <a:prstGeom prst="ellipse">
            <a:avLst/>
          </a:prstGeom>
          <a:solidFill>
            <a:srgbClr val="298398"/>
          </a:solidFill>
        </p:spPr>
        <p:txBody>
          <a:bodyPr wrap="square" rtlCol="0">
            <a:spAutoFit/>
          </a:bodyPr>
          <a:lstStyle/>
          <a:p>
            <a:pPr algn="ctr"/>
            <a:r>
              <a:rPr lang="en-US" sz="5600" b="1" dirty="0">
                <a:solidFill>
                  <a:schemeClr val="bg1"/>
                </a:solidFill>
              </a:rPr>
              <a:t>39%</a:t>
            </a:r>
          </a:p>
          <a:p>
            <a:pPr algn="ctr"/>
            <a:r>
              <a:rPr lang="en-US" sz="2000" b="1" dirty="0">
                <a:solidFill>
                  <a:schemeClr val="bg1"/>
                </a:solidFill>
              </a:rPr>
              <a:t>multiple </a:t>
            </a:r>
            <a:r>
              <a:rPr lang="en-US" sz="2000" dirty="0">
                <a:solidFill>
                  <a:schemeClr val="bg1"/>
                </a:solidFill>
              </a:rPr>
              <a:t>contacts</a:t>
            </a:r>
          </a:p>
          <a:p>
            <a:pPr algn="ctr"/>
            <a:r>
              <a:rPr lang="en-US" sz="2000" dirty="0">
                <a:solidFill>
                  <a:schemeClr val="bg1"/>
                </a:solidFill>
              </a:rPr>
              <a:t>per week</a:t>
            </a:r>
          </a:p>
        </p:txBody>
      </p:sp>
      <p:sp>
        <p:nvSpPr>
          <p:cNvPr id="9" name="TextBox 8">
            <a:extLst>
              <a:ext uri="{FF2B5EF4-FFF2-40B4-BE49-F238E27FC236}">
                <a16:creationId xmlns:a16="http://schemas.microsoft.com/office/drawing/2014/main" id="{23B73D8B-BC13-45D7-943B-EF46D71E9A5D}"/>
              </a:ext>
            </a:extLst>
          </p:cNvPr>
          <p:cNvSpPr txBox="1"/>
          <p:nvPr/>
        </p:nvSpPr>
        <p:spPr>
          <a:xfrm>
            <a:off x="2629630" y="1164046"/>
            <a:ext cx="2743200" cy="2830461"/>
          </a:xfrm>
          <a:prstGeom prst="ellipse">
            <a:avLst/>
          </a:prstGeom>
          <a:solidFill>
            <a:srgbClr val="66B39B"/>
          </a:solidFill>
        </p:spPr>
        <p:txBody>
          <a:bodyPr wrap="square" rtlCol="0">
            <a:spAutoFit/>
          </a:bodyPr>
          <a:lstStyle/>
          <a:p>
            <a:pPr algn="ctr">
              <a:lnSpc>
                <a:spcPct val="80000"/>
              </a:lnSpc>
            </a:pPr>
            <a:r>
              <a:rPr lang="en-US" sz="5600" b="1" dirty="0">
                <a:solidFill>
                  <a:schemeClr val="bg1"/>
                </a:solidFill>
              </a:rPr>
              <a:t>55%</a:t>
            </a:r>
          </a:p>
          <a:p>
            <a:pPr lvl="0" algn="ctr"/>
            <a:r>
              <a:rPr lang="en-US" sz="2000" dirty="0">
                <a:solidFill>
                  <a:schemeClr val="bg1"/>
                </a:solidFill>
              </a:rPr>
              <a:t>of physicians get</a:t>
            </a:r>
          </a:p>
          <a:p>
            <a:pPr lvl="0" algn="ctr"/>
            <a:r>
              <a:rPr lang="en-US" sz="2000" b="1" dirty="0">
                <a:solidFill>
                  <a:schemeClr val="bg1"/>
                </a:solidFill>
              </a:rPr>
              <a:t>weekly</a:t>
            </a:r>
            <a:r>
              <a:rPr lang="en-US" sz="2000" dirty="0">
                <a:solidFill>
                  <a:schemeClr val="bg1"/>
                </a:solidFill>
              </a:rPr>
              <a:t> </a:t>
            </a:r>
          </a:p>
          <a:p>
            <a:pPr lvl="0" algn="ctr"/>
            <a:r>
              <a:rPr lang="en-US" sz="2000" dirty="0">
                <a:solidFill>
                  <a:schemeClr val="bg1"/>
                </a:solidFill>
              </a:rPr>
              <a:t>job opportunities</a:t>
            </a:r>
          </a:p>
        </p:txBody>
      </p:sp>
      <p:sp>
        <p:nvSpPr>
          <p:cNvPr id="10" name="TextBox 9">
            <a:extLst>
              <a:ext uri="{FF2B5EF4-FFF2-40B4-BE49-F238E27FC236}">
                <a16:creationId xmlns:a16="http://schemas.microsoft.com/office/drawing/2014/main" id="{F3695D65-27B2-4EC8-BD83-8E05BE301B8F}"/>
              </a:ext>
            </a:extLst>
          </p:cNvPr>
          <p:cNvSpPr txBox="1"/>
          <p:nvPr/>
        </p:nvSpPr>
        <p:spPr>
          <a:xfrm>
            <a:off x="5047918" y="1595834"/>
            <a:ext cx="3657600" cy="3657600"/>
          </a:xfrm>
          <a:prstGeom prst="ellipse">
            <a:avLst/>
          </a:prstGeom>
          <a:solidFill>
            <a:schemeClr val="accent1"/>
          </a:solidFill>
        </p:spPr>
        <p:txBody>
          <a:bodyPr wrap="square" rtlCol="0">
            <a:spAutoFit/>
          </a:bodyPr>
          <a:lstStyle/>
          <a:p>
            <a:pPr algn="ctr"/>
            <a:r>
              <a:rPr lang="en-US" sz="1200" i="1" dirty="0">
                <a:solidFill>
                  <a:schemeClr val="bg1"/>
                </a:solidFill>
              </a:rPr>
              <a:t>Less than</a:t>
            </a:r>
          </a:p>
          <a:p>
            <a:pPr algn="ctr">
              <a:lnSpc>
                <a:spcPct val="80000"/>
              </a:lnSpc>
            </a:pPr>
            <a:r>
              <a:rPr lang="en-US" sz="5600" b="1" dirty="0">
                <a:solidFill>
                  <a:schemeClr val="bg1"/>
                </a:solidFill>
              </a:rPr>
              <a:t>10%</a:t>
            </a:r>
          </a:p>
          <a:p>
            <a:pPr algn="ctr"/>
            <a:r>
              <a:rPr lang="en-US" sz="2000" dirty="0">
                <a:solidFill>
                  <a:schemeClr val="bg1"/>
                </a:solidFill>
              </a:rPr>
              <a:t>of </a:t>
            </a:r>
            <a:r>
              <a:rPr lang="en-US" sz="2000" b="1" dirty="0">
                <a:solidFill>
                  <a:schemeClr val="bg1"/>
                </a:solidFill>
              </a:rPr>
              <a:t>recruiter communications are </a:t>
            </a:r>
            <a:r>
              <a:rPr lang="en-US" sz="4800" b="1" dirty="0">
                <a:solidFill>
                  <a:schemeClr val="bg1"/>
                </a:solidFill>
              </a:rPr>
              <a:t>relevant</a:t>
            </a:r>
            <a:endParaRPr lang="en-US" sz="4800" dirty="0">
              <a:solidFill>
                <a:schemeClr val="bg1"/>
              </a:solidFill>
            </a:endParaRPr>
          </a:p>
        </p:txBody>
      </p:sp>
    </p:spTree>
    <p:extLst>
      <p:ext uri="{BB962C8B-B14F-4D97-AF65-F5344CB8AC3E}">
        <p14:creationId xmlns:p14="http://schemas.microsoft.com/office/powerpoint/2010/main" val="3919796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15</a:t>
            </a:fld>
            <a:endParaRPr lang="en-US" dirty="0"/>
          </a:p>
        </p:txBody>
      </p:sp>
      <p:sp>
        <p:nvSpPr>
          <p:cNvPr id="11" name="Rectangle 10">
            <a:extLst>
              <a:ext uri="{FF2B5EF4-FFF2-40B4-BE49-F238E27FC236}">
                <a16:creationId xmlns:a16="http://schemas.microsoft.com/office/drawing/2014/main" id="{026F78B8-1212-4D5A-8145-77E4D0E020AA}"/>
              </a:ext>
            </a:extLst>
          </p:cNvPr>
          <p:cNvSpPr/>
          <p:nvPr/>
        </p:nvSpPr>
        <p:spPr>
          <a:xfrm>
            <a:off x="535022" y="1817654"/>
            <a:ext cx="596631" cy="567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2" name="Diagram 11">
            <a:extLst>
              <a:ext uri="{FF2B5EF4-FFF2-40B4-BE49-F238E27FC236}">
                <a16:creationId xmlns:a16="http://schemas.microsoft.com/office/drawing/2014/main" id="{27D1619E-0577-44BB-AD51-B70B1B915E0A}"/>
              </a:ext>
            </a:extLst>
          </p:cNvPr>
          <p:cNvGraphicFramePr/>
          <p:nvPr/>
        </p:nvGraphicFramePr>
        <p:xfrm>
          <a:off x="492867" y="1474452"/>
          <a:ext cx="8422533" cy="3878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1C6DC566-7593-4DBA-8F84-3633B07F1EE9}"/>
              </a:ext>
            </a:extLst>
          </p:cNvPr>
          <p:cNvSpPr txBox="1">
            <a:spLocks/>
          </p:cNvSpPr>
          <p:nvPr/>
        </p:nvSpPr>
        <p:spPr>
          <a:xfrm>
            <a:off x="495300" y="593027"/>
            <a:ext cx="8229600" cy="566190"/>
          </a:xfrm>
          <a:prstGeom prst="rect">
            <a:avLst/>
          </a:prstGeom>
        </p:spPr>
        <p:txBody>
          <a:bodyPr vert="horz" lIns="91440" tIns="45720" rIns="91440" bIns="45720" rtlCol="0" anchor="ctr">
            <a:normAutofit/>
          </a:bodyPr>
          <a:lstStyle>
            <a:lvl1pPr algn="ctr" defTabSz="457200" rtl="0" eaLnBrk="1" latinLnBrk="0" hangingPunct="1">
              <a:lnSpc>
                <a:spcPct val="80000"/>
              </a:lnSpc>
              <a:spcBef>
                <a:spcPct val="0"/>
              </a:spcBef>
              <a:buNone/>
              <a:defRPr sz="4000" kern="1200">
                <a:solidFill>
                  <a:schemeClr val="tx1"/>
                </a:solidFill>
                <a:latin typeface="+mj-lt"/>
                <a:ea typeface="+mj-ea"/>
                <a:cs typeface="+mj-cs"/>
              </a:defRPr>
            </a:lvl1pPr>
          </a:lstStyle>
          <a:p>
            <a:pPr>
              <a:defRPr/>
            </a:pPr>
            <a:r>
              <a:rPr lang="is-IS" altLang="en-US" sz="3000" b="1">
                <a:solidFill>
                  <a:schemeClr val="accent3"/>
                </a:solidFill>
                <a:latin typeface="Avenir Black" charset="0"/>
                <a:ea typeface="Avenir Black" charset="0"/>
                <a:cs typeface="Avenir Black" charset="0"/>
              </a:rPr>
              <a:t>DIGITAL CANDIDATE SOURCING</a:t>
            </a:r>
            <a:endParaRPr lang="en-US" altLang="en-US" sz="3000" b="1" dirty="0">
              <a:solidFill>
                <a:schemeClr val="accent3"/>
              </a:solidFill>
              <a:latin typeface="Avenir Black" charset="0"/>
              <a:ea typeface="Avenir Black" charset="0"/>
              <a:cs typeface="Avenir Black" charset="0"/>
            </a:endParaRPr>
          </a:p>
        </p:txBody>
      </p:sp>
    </p:spTree>
    <p:extLst>
      <p:ext uri="{BB962C8B-B14F-4D97-AF65-F5344CB8AC3E}">
        <p14:creationId xmlns:p14="http://schemas.microsoft.com/office/powerpoint/2010/main" val="3080853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10;&#10;Description automatically generated with low confidence">
            <a:extLst>
              <a:ext uri="{FF2B5EF4-FFF2-40B4-BE49-F238E27FC236}">
                <a16:creationId xmlns:a16="http://schemas.microsoft.com/office/drawing/2014/main" id="{BE007783-9724-47AF-8921-D2FB8DFC3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
        <p:nvSpPr>
          <p:cNvPr id="9" name="Rectangle 8">
            <a:extLst>
              <a:ext uri="{FF2B5EF4-FFF2-40B4-BE49-F238E27FC236}">
                <a16:creationId xmlns:a16="http://schemas.microsoft.com/office/drawing/2014/main" id="{F8B4E7D8-2826-4C72-9B8D-FC2356CB04F3}"/>
              </a:ext>
            </a:extLst>
          </p:cNvPr>
          <p:cNvSpPr/>
          <p:nvPr/>
        </p:nvSpPr>
        <p:spPr>
          <a:xfrm>
            <a:off x="0" y="-27305"/>
            <a:ext cx="9144000" cy="12925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 name="Title 1">
            <a:extLst>
              <a:ext uri="{FF2B5EF4-FFF2-40B4-BE49-F238E27FC236}">
                <a16:creationId xmlns:a16="http://schemas.microsoft.com/office/drawing/2014/main" id="{6176287D-F425-4C7F-A8BB-48D45FE6A216}"/>
              </a:ext>
            </a:extLst>
          </p:cNvPr>
          <p:cNvSpPr txBox="1">
            <a:spLocks/>
          </p:cNvSpPr>
          <p:nvPr/>
        </p:nvSpPr>
        <p:spPr>
          <a:xfrm>
            <a:off x="457200" y="62548"/>
            <a:ext cx="8229600" cy="11128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bg1"/>
                </a:solidFill>
                <a:latin typeface="Avenir Black" charset="0"/>
                <a:ea typeface="Avenir Black" charset="0"/>
                <a:cs typeface="Avenir Black" charset="0"/>
              </a:rPr>
              <a:t>HIGHLIGHTING THE BENEFITS OF RURAL PRACTICE</a:t>
            </a:r>
          </a:p>
        </p:txBody>
      </p:sp>
    </p:spTree>
    <p:extLst>
      <p:ext uri="{BB962C8B-B14F-4D97-AF65-F5344CB8AC3E}">
        <p14:creationId xmlns:p14="http://schemas.microsoft.com/office/powerpoint/2010/main" val="2064956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3FA9E-FF93-4FE0-8260-7913F4A8A635}"/>
              </a:ext>
            </a:extLst>
          </p:cNvPr>
          <p:cNvSpPr>
            <a:spLocks noGrp="1"/>
          </p:cNvSpPr>
          <p:nvPr>
            <p:ph type="sldNum" sz="quarter" idx="12"/>
          </p:nvPr>
        </p:nvSpPr>
        <p:spPr/>
        <p:txBody>
          <a:bodyPr/>
          <a:lstStyle/>
          <a:p>
            <a:fld id="{85C8F849-A5D6-4CD8-B387-1452E2DF6B83}" type="slidenum">
              <a:rPr lang="en-US" smtClean="0"/>
              <a:pPr/>
              <a:t>17</a:t>
            </a:fld>
            <a:endParaRPr lang="en-US" dirty="0"/>
          </a:p>
        </p:txBody>
      </p:sp>
      <p:sp>
        <p:nvSpPr>
          <p:cNvPr id="3" name="Title 7">
            <a:extLst>
              <a:ext uri="{FF2B5EF4-FFF2-40B4-BE49-F238E27FC236}">
                <a16:creationId xmlns:a16="http://schemas.microsoft.com/office/drawing/2014/main" id="{1D5C7B81-92BB-46A5-B81E-1F96196D6F8C}"/>
              </a:ext>
            </a:extLst>
          </p:cNvPr>
          <p:cNvSpPr txBox="1">
            <a:spLocks/>
          </p:cNvSpPr>
          <p:nvPr/>
        </p:nvSpPr>
        <p:spPr>
          <a:xfrm>
            <a:off x="0" y="552450"/>
            <a:ext cx="9144000"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000" b="1" dirty="0">
                <a:solidFill>
                  <a:schemeClr val="accent3"/>
                </a:solidFill>
                <a:latin typeface="Avenir Black" charset="0"/>
              </a:rPr>
              <a:t>RURAL SURVEY SAYS: WHAT CANDIDATES WANT IN AN OPPORTUNITY</a:t>
            </a:r>
          </a:p>
        </p:txBody>
      </p:sp>
      <p:sp>
        <p:nvSpPr>
          <p:cNvPr id="5" name="TextBox 4">
            <a:extLst>
              <a:ext uri="{FF2B5EF4-FFF2-40B4-BE49-F238E27FC236}">
                <a16:creationId xmlns:a16="http://schemas.microsoft.com/office/drawing/2014/main" id="{FF7B5631-F324-4A93-867E-B830ECD0137D}"/>
              </a:ext>
            </a:extLst>
          </p:cNvPr>
          <p:cNvSpPr txBox="1"/>
          <p:nvPr/>
        </p:nvSpPr>
        <p:spPr>
          <a:xfrm>
            <a:off x="90132" y="5673739"/>
            <a:ext cx="4836473" cy="230832"/>
          </a:xfrm>
          <a:prstGeom prst="rect">
            <a:avLst/>
          </a:prstGeom>
          <a:noFill/>
        </p:spPr>
        <p:txBody>
          <a:bodyPr wrap="square" rtlCol="0">
            <a:spAutoFit/>
          </a:bodyPr>
          <a:lstStyle/>
          <a:p>
            <a:r>
              <a:rPr lang="en-US" sz="900" dirty="0">
                <a:solidFill>
                  <a:schemeClr val="bg1"/>
                </a:solidFill>
                <a:latin typeface="Calibri" panose="020F0502020204030204" pitchFamily="34" charset="0"/>
                <a:cs typeface="Arial" panose="020B0604020202020204" pitchFamily="34" charset="0"/>
              </a:rPr>
              <a:t>Source: Rural Recruitment: Results from the JPS 2019 Rural Physician and Administration Survey</a:t>
            </a:r>
            <a:endParaRPr lang="en-US" sz="900" dirty="0">
              <a:solidFill>
                <a:schemeClr val="bg1"/>
              </a:solidFill>
            </a:endParaRPr>
          </a:p>
        </p:txBody>
      </p:sp>
      <p:graphicFrame>
        <p:nvGraphicFramePr>
          <p:cNvPr id="6" name="Content Placeholder 3">
            <a:extLst>
              <a:ext uri="{FF2B5EF4-FFF2-40B4-BE49-F238E27FC236}">
                <a16:creationId xmlns:a16="http://schemas.microsoft.com/office/drawing/2014/main" id="{27E2D95B-CB57-48AD-8263-838488132B50}"/>
              </a:ext>
            </a:extLst>
          </p:cNvPr>
          <p:cNvGraphicFramePr>
            <a:graphicFrameLocks/>
          </p:cNvGraphicFramePr>
          <p:nvPr/>
        </p:nvGraphicFramePr>
        <p:xfrm>
          <a:off x="457200" y="1295400"/>
          <a:ext cx="8596668" cy="4584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0501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3FA9E-FF93-4FE0-8260-7913F4A8A635}"/>
              </a:ext>
            </a:extLst>
          </p:cNvPr>
          <p:cNvSpPr>
            <a:spLocks noGrp="1"/>
          </p:cNvSpPr>
          <p:nvPr>
            <p:ph type="sldNum" sz="quarter" idx="12"/>
          </p:nvPr>
        </p:nvSpPr>
        <p:spPr/>
        <p:txBody>
          <a:bodyPr/>
          <a:lstStyle/>
          <a:p>
            <a:fld id="{85C8F849-A5D6-4CD8-B387-1452E2DF6B83}" type="slidenum">
              <a:rPr lang="en-US" smtClean="0"/>
              <a:pPr/>
              <a:t>18</a:t>
            </a:fld>
            <a:endParaRPr lang="en-US" dirty="0"/>
          </a:p>
        </p:txBody>
      </p:sp>
      <p:sp>
        <p:nvSpPr>
          <p:cNvPr id="3" name="Title 7">
            <a:extLst>
              <a:ext uri="{FF2B5EF4-FFF2-40B4-BE49-F238E27FC236}">
                <a16:creationId xmlns:a16="http://schemas.microsoft.com/office/drawing/2014/main" id="{F9EF2C12-85CB-449F-A886-DD389B07E991}"/>
              </a:ext>
            </a:extLst>
          </p:cNvPr>
          <p:cNvSpPr txBox="1">
            <a:spLocks/>
          </p:cNvSpPr>
          <p:nvPr/>
        </p:nvSpPr>
        <p:spPr>
          <a:xfrm>
            <a:off x="0" y="609600"/>
            <a:ext cx="9144000"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rPr>
              <a:t>RURAL SURVEY SAYS: TOP 3 FACTORS FOR CHOOSING A RURAL PRACTICE LOCATION</a:t>
            </a:r>
          </a:p>
        </p:txBody>
      </p:sp>
      <p:sp>
        <p:nvSpPr>
          <p:cNvPr id="5" name="TextBox 4">
            <a:extLst>
              <a:ext uri="{FF2B5EF4-FFF2-40B4-BE49-F238E27FC236}">
                <a16:creationId xmlns:a16="http://schemas.microsoft.com/office/drawing/2014/main" id="{FABDDED5-0594-43BE-A22E-DFB4FDA67A4A}"/>
              </a:ext>
            </a:extLst>
          </p:cNvPr>
          <p:cNvSpPr txBox="1"/>
          <p:nvPr/>
        </p:nvSpPr>
        <p:spPr>
          <a:xfrm>
            <a:off x="0" y="5721365"/>
            <a:ext cx="4836473" cy="230832"/>
          </a:xfrm>
          <a:prstGeom prst="rect">
            <a:avLst/>
          </a:prstGeom>
          <a:noFill/>
        </p:spPr>
        <p:txBody>
          <a:bodyPr wrap="square" rtlCol="0">
            <a:spAutoFit/>
          </a:bodyPr>
          <a:lstStyle/>
          <a:p>
            <a:r>
              <a:rPr lang="en-US" sz="900" dirty="0">
                <a:solidFill>
                  <a:schemeClr val="bg1"/>
                </a:solidFill>
                <a:latin typeface="Calibri" panose="020F0502020204030204" pitchFamily="34" charset="0"/>
                <a:cs typeface="Arial" panose="020B0604020202020204" pitchFamily="34" charset="0"/>
              </a:rPr>
              <a:t>Source: Rural Recruitment: Results from the JPS 2019 Rural Physician and Administration Survey</a:t>
            </a:r>
            <a:endParaRPr lang="en-US" sz="900" dirty="0">
              <a:solidFill>
                <a:schemeClr val="bg1"/>
              </a:solidFill>
            </a:endParaRPr>
          </a:p>
        </p:txBody>
      </p:sp>
      <p:graphicFrame>
        <p:nvGraphicFramePr>
          <p:cNvPr id="6" name="Content Placeholder 3">
            <a:extLst>
              <a:ext uri="{FF2B5EF4-FFF2-40B4-BE49-F238E27FC236}">
                <a16:creationId xmlns:a16="http://schemas.microsoft.com/office/drawing/2014/main" id="{302FBD46-3164-40C3-AFA5-8EB8244AD55D}"/>
              </a:ext>
            </a:extLst>
          </p:cNvPr>
          <p:cNvGraphicFramePr>
            <a:graphicFrameLocks/>
          </p:cNvGraphicFramePr>
          <p:nvPr/>
        </p:nvGraphicFramePr>
        <p:xfrm>
          <a:off x="233367" y="2502113"/>
          <a:ext cx="4161821" cy="2748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D6D71E06-CB3D-4AC5-9FD5-9C2AC3C745D2}"/>
              </a:ext>
            </a:extLst>
          </p:cNvPr>
          <p:cNvSpPr/>
          <p:nvPr/>
        </p:nvSpPr>
        <p:spPr>
          <a:xfrm>
            <a:off x="304800" y="2032233"/>
            <a:ext cx="5697995" cy="369332"/>
          </a:xfrm>
          <a:prstGeom prst="rect">
            <a:avLst/>
          </a:prstGeom>
        </p:spPr>
        <p:txBody>
          <a:bodyPr wrap="square">
            <a:spAutoFit/>
          </a:bodyPr>
          <a:lstStyle/>
          <a:p>
            <a:pPr defTabSz="274320"/>
            <a:r>
              <a:rPr lang="en-US" dirty="0">
                <a:latin typeface="Calibri" panose="020F0502020204030204" pitchFamily="34" charset="0"/>
                <a:cs typeface="Calibri" panose="020F0502020204030204" pitchFamily="34" charset="0"/>
              </a:rPr>
              <a:t>Physicians:</a:t>
            </a:r>
          </a:p>
        </p:txBody>
      </p:sp>
      <p:graphicFrame>
        <p:nvGraphicFramePr>
          <p:cNvPr id="8" name="Content Placeholder 3">
            <a:extLst>
              <a:ext uri="{FF2B5EF4-FFF2-40B4-BE49-F238E27FC236}">
                <a16:creationId xmlns:a16="http://schemas.microsoft.com/office/drawing/2014/main" id="{2B4C7293-EF1F-4AF8-BE98-C96B39037077}"/>
              </a:ext>
            </a:extLst>
          </p:cNvPr>
          <p:cNvGraphicFramePr>
            <a:graphicFrameLocks/>
          </p:cNvGraphicFramePr>
          <p:nvPr/>
        </p:nvGraphicFramePr>
        <p:xfrm>
          <a:off x="4572000" y="2502113"/>
          <a:ext cx="4161821" cy="27480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a:extLst>
              <a:ext uri="{FF2B5EF4-FFF2-40B4-BE49-F238E27FC236}">
                <a16:creationId xmlns:a16="http://schemas.microsoft.com/office/drawing/2014/main" id="{860496CB-0F14-424B-9E21-52D5604EEF16}"/>
              </a:ext>
            </a:extLst>
          </p:cNvPr>
          <p:cNvSpPr/>
          <p:nvPr/>
        </p:nvSpPr>
        <p:spPr>
          <a:xfrm>
            <a:off x="4643433" y="2032233"/>
            <a:ext cx="5697995" cy="369332"/>
          </a:xfrm>
          <a:prstGeom prst="rect">
            <a:avLst/>
          </a:prstGeom>
        </p:spPr>
        <p:txBody>
          <a:bodyPr wrap="square">
            <a:spAutoFit/>
          </a:bodyPr>
          <a:lstStyle/>
          <a:p>
            <a:pPr defTabSz="274320"/>
            <a:r>
              <a:rPr lang="en-US" dirty="0">
                <a:latin typeface="Calibri" panose="020F0502020204030204" pitchFamily="34" charset="0"/>
                <a:cs typeface="Calibri" panose="020F0502020204030204" pitchFamily="34" charset="0"/>
              </a:rPr>
              <a:t>Administrators Said:</a:t>
            </a:r>
          </a:p>
        </p:txBody>
      </p:sp>
    </p:spTree>
    <p:extLst>
      <p:ext uri="{BB962C8B-B14F-4D97-AF65-F5344CB8AC3E}">
        <p14:creationId xmlns:p14="http://schemas.microsoft.com/office/powerpoint/2010/main" val="4119848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4DD6591B-2D7E-4EE7-B576-C2E91A752B4B}"/>
              </a:ext>
            </a:extLst>
          </p:cNvPr>
          <p:cNvGraphicFramePr>
            <a:graphicFrameLocks/>
          </p:cNvGraphicFramePr>
          <p:nvPr/>
        </p:nvGraphicFramePr>
        <p:xfrm>
          <a:off x="152400" y="331455"/>
          <a:ext cx="8948549" cy="6069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92472B7-2EBE-4DC2-AAD7-F9EDD44E0504}"/>
              </a:ext>
            </a:extLst>
          </p:cNvPr>
          <p:cNvSpPr>
            <a:spLocks noGrp="1"/>
          </p:cNvSpPr>
          <p:nvPr>
            <p:ph type="sldNum" sz="quarter" idx="12"/>
          </p:nvPr>
        </p:nvSpPr>
        <p:spPr/>
        <p:txBody>
          <a:bodyPr/>
          <a:lstStyle/>
          <a:p>
            <a:fld id="{85C8F849-A5D6-4CD8-B387-1452E2DF6B83}" type="slidenum">
              <a:rPr lang="en-US" smtClean="0"/>
              <a:pPr/>
              <a:t>19</a:t>
            </a:fld>
            <a:endParaRPr lang="en-US" dirty="0"/>
          </a:p>
        </p:txBody>
      </p:sp>
      <p:sp>
        <p:nvSpPr>
          <p:cNvPr id="5" name="Title 7">
            <a:extLst>
              <a:ext uri="{FF2B5EF4-FFF2-40B4-BE49-F238E27FC236}">
                <a16:creationId xmlns:a16="http://schemas.microsoft.com/office/drawing/2014/main" id="{21430D79-FAEB-46F7-A0D0-C24B82845A57}"/>
              </a:ext>
            </a:extLst>
          </p:cNvPr>
          <p:cNvSpPr txBox="1">
            <a:spLocks/>
          </p:cNvSpPr>
          <p:nvPr/>
        </p:nvSpPr>
        <p:spPr>
          <a:xfrm>
            <a:off x="0" y="609600"/>
            <a:ext cx="9144000"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rPr>
              <a:t>THE INTERVIEW: WINDOW TO YOUR CULTURE</a:t>
            </a:r>
          </a:p>
        </p:txBody>
      </p:sp>
      <p:sp>
        <p:nvSpPr>
          <p:cNvPr id="9" name="TextBox 8">
            <a:extLst>
              <a:ext uri="{FF2B5EF4-FFF2-40B4-BE49-F238E27FC236}">
                <a16:creationId xmlns:a16="http://schemas.microsoft.com/office/drawing/2014/main" id="{6B7BFD50-1863-466C-AD94-CECED76768EA}"/>
              </a:ext>
            </a:extLst>
          </p:cNvPr>
          <p:cNvSpPr txBox="1"/>
          <p:nvPr/>
        </p:nvSpPr>
        <p:spPr>
          <a:xfrm>
            <a:off x="43052" y="5715000"/>
            <a:ext cx="4836473" cy="230832"/>
          </a:xfrm>
          <a:prstGeom prst="rect">
            <a:avLst/>
          </a:prstGeom>
          <a:noFill/>
        </p:spPr>
        <p:txBody>
          <a:bodyPr wrap="square" rtlCol="0">
            <a:spAutoFit/>
          </a:bodyPr>
          <a:lstStyle/>
          <a:p>
            <a:r>
              <a:rPr lang="en-US" sz="900" dirty="0">
                <a:solidFill>
                  <a:schemeClr val="bg1"/>
                </a:solidFill>
                <a:latin typeface="Calibri" panose="020F0502020204030204" pitchFamily="34" charset="0"/>
                <a:cs typeface="Arial" panose="020B0604020202020204" pitchFamily="34" charset="0"/>
              </a:rPr>
              <a:t>Source: Rural Recruitment: Results from the JPS 2019 Rural Physician and Administration Survey</a:t>
            </a:r>
            <a:endParaRPr lang="en-US" sz="900" dirty="0">
              <a:solidFill>
                <a:schemeClr val="bg1"/>
              </a:solidFill>
            </a:endParaRPr>
          </a:p>
        </p:txBody>
      </p:sp>
    </p:spTree>
    <p:extLst>
      <p:ext uri="{BB962C8B-B14F-4D97-AF65-F5344CB8AC3E}">
        <p14:creationId xmlns:p14="http://schemas.microsoft.com/office/powerpoint/2010/main" val="7366525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advClick="0"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5C8F849-A5D6-4CD8-B387-1452E2DF6B83}" type="slidenum">
              <a:rPr lang="en-US" smtClean="0"/>
              <a:pPr/>
              <a:t>2</a:t>
            </a:fld>
            <a:endParaRPr lang="en-US" dirty="0"/>
          </a:p>
        </p:txBody>
      </p:sp>
      <p:sp>
        <p:nvSpPr>
          <p:cNvPr id="16" name="Subtitle 2"/>
          <p:cNvSpPr txBox="1">
            <a:spLocks/>
          </p:cNvSpPr>
          <p:nvPr/>
        </p:nvSpPr>
        <p:spPr>
          <a:xfrm>
            <a:off x="304800" y="304800"/>
            <a:ext cx="4572000" cy="5181600"/>
          </a:xfrm>
          <a:prstGeom prst="rect">
            <a:avLst/>
          </a:prstGeom>
        </p:spPr>
        <p:txBody>
          <a:bodyPr vert="horz" lIns="91440" tIns="45720" rIns="91440" bIns="45720" rtlCol="0">
            <a:normAutofit lnSpcReduction="10000"/>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900" b="1" dirty="0">
                <a:latin typeface="Avenir Heavy" charset="0"/>
                <a:ea typeface="Avenir Heavy" charset="0"/>
                <a:cs typeface="Avenir Heavy" charset="0"/>
              </a:rPr>
              <a:t>Brent Barnacle</a:t>
            </a:r>
          </a:p>
          <a:p>
            <a:pPr marL="0" indent="0" algn="ctr">
              <a:buNone/>
            </a:pPr>
            <a:r>
              <a:rPr lang="en-US" sz="2000" b="1" dirty="0"/>
              <a:t>Regional Vice President</a:t>
            </a:r>
          </a:p>
          <a:p>
            <a:pPr marL="0" indent="0" algn="ctr">
              <a:buNone/>
            </a:pPr>
            <a:r>
              <a:rPr lang="en-US" sz="2000" dirty="0"/>
              <a:t>Jackson Physician Search</a:t>
            </a:r>
          </a:p>
          <a:p>
            <a:pPr marL="0" indent="0" algn="ctr">
              <a:buNone/>
            </a:pPr>
            <a:endParaRPr lang="en-US" sz="2000" dirty="0"/>
          </a:p>
          <a:p>
            <a:pPr marL="0" indent="0">
              <a:buNone/>
            </a:pPr>
            <a:r>
              <a:rPr lang="en-US" sz="2100" b="1" dirty="0"/>
              <a:t>Most Rewarding Part of My Job:</a:t>
            </a:r>
          </a:p>
          <a:p>
            <a:pPr marL="0" indent="0">
              <a:buNone/>
            </a:pPr>
            <a:r>
              <a:rPr lang="en-US" sz="2100" dirty="0"/>
              <a:t>Being a trusted advisor and strategic partner means I balance results and relationships to ensure that Jackson Physician Search is the right solution for my client’s physician recruitment needs. I take great pride in having a recruitment team that will go out and find the best physician for my client’s opportunities. To me, it’s all about placing physicians that are a great fit, will succeed, and stay!</a:t>
            </a:r>
            <a:endParaRPr lang="en-US" sz="2500" dirty="0"/>
          </a:p>
        </p:txBody>
      </p:sp>
      <p:pic>
        <p:nvPicPr>
          <p:cNvPr id="6" name="Picture 5">
            <a:extLst>
              <a:ext uri="{FF2B5EF4-FFF2-40B4-BE49-F238E27FC236}">
                <a16:creationId xmlns:a16="http://schemas.microsoft.com/office/drawing/2014/main" id="{B208F463-FD61-4B29-9D10-9C6C7E29A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597" y="276"/>
            <a:ext cx="4049054" cy="5669069"/>
          </a:xfrm>
          <a:prstGeom prst="rect">
            <a:avLst/>
          </a:prstGeom>
        </p:spPr>
      </p:pic>
    </p:spTree>
    <p:extLst>
      <p:ext uri="{BB962C8B-B14F-4D97-AF65-F5344CB8AC3E}">
        <p14:creationId xmlns:p14="http://schemas.microsoft.com/office/powerpoint/2010/main" val="886538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20</a:t>
            </a:fld>
            <a:endParaRPr lang="en-US" dirty="0"/>
          </a:p>
        </p:txBody>
      </p:sp>
      <p:sp>
        <p:nvSpPr>
          <p:cNvPr id="3" name="Title 6">
            <a:extLst>
              <a:ext uri="{FF2B5EF4-FFF2-40B4-BE49-F238E27FC236}">
                <a16:creationId xmlns:a16="http://schemas.microsoft.com/office/drawing/2014/main" id="{638D4807-EF82-434C-B04A-352BB48D6760}"/>
              </a:ext>
            </a:extLst>
          </p:cNvPr>
          <p:cNvSpPr txBox="1">
            <a:spLocks/>
          </p:cNvSpPr>
          <p:nvPr/>
        </p:nvSpPr>
        <p:spPr>
          <a:xfrm>
            <a:off x="402434" y="782165"/>
            <a:ext cx="8339132" cy="4615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accent3"/>
                </a:solidFill>
                <a:latin typeface="Avenir Black"/>
              </a:rPr>
              <a:t>KEY TAKEAWAY: IMPROVE RECRUITMENT ROI AND MAXIMIZE REVENUE</a:t>
            </a:r>
          </a:p>
        </p:txBody>
      </p:sp>
      <p:graphicFrame>
        <p:nvGraphicFramePr>
          <p:cNvPr id="4" name="Diagram 3">
            <a:extLst>
              <a:ext uri="{FF2B5EF4-FFF2-40B4-BE49-F238E27FC236}">
                <a16:creationId xmlns:a16="http://schemas.microsoft.com/office/drawing/2014/main" id="{F7F82D26-10D9-40AB-BED8-CEA854642FFF}"/>
              </a:ext>
            </a:extLst>
          </p:cNvPr>
          <p:cNvGraphicFramePr/>
          <p:nvPr/>
        </p:nvGraphicFramePr>
        <p:xfrm>
          <a:off x="227008" y="534444"/>
          <a:ext cx="8689984" cy="5978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9680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5C8F849-A5D6-4CD8-B387-1452E2DF6B83}" type="slidenum">
              <a:rPr lang="en-US" smtClean="0"/>
              <a:pPr/>
              <a:t>21</a:t>
            </a:fld>
            <a:endParaRPr lang="en-US" dirty="0"/>
          </a:p>
        </p:txBody>
      </p:sp>
      <p:sp>
        <p:nvSpPr>
          <p:cNvPr id="16" name="Subtitle 2"/>
          <p:cNvSpPr txBox="1">
            <a:spLocks/>
          </p:cNvSpPr>
          <p:nvPr/>
        </p:nvSpPr>
        <p:spPr>
          <a:xfrm>
            <a:off x="228600" y="2286000"/>
            <a:ext cx="8686800" cy="146321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000" b="1" dirty="0">
                <a:solidFill>
                  <a:schemeClr val="accent3"/>
                </a:solidFill>
                <a:latin typeface="Avenir Heavy" charset="0"/>
                <a:ea typeface="Avenir Heavy" charset="0"/>
                <a:cs typeface="Avenir Heavy" charset="0"/>
              </a:rPr>
              <a:t>Questions?</a:t>
            </a:r>
          </a:p>
        </p:txBody>
      </p:sp>
    </p:spTree>
    <p:extLst>
      <p:ext uri="{BB962C8B-B14F-4D97-AF65-F5344CB8AC3E}">
        <p14:creationId xmlns:p14="http://schemas.microsoft.com/office/powerpoint/2010/main" val="387376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5C8F849-A5D6-4CD8-B387-1452E2DF6B83}" type="slidenum">
              <a:rPr lang="en-US" smtClean="0"/>
              <a:pPr/>
              <a:t>22</a:t>
            </a:fld>
            <a:endParaRPr lang="en-US" dirty="0"/>
          </a:p>
        </p:txBody>
      </p:sp>
      <p:sp>
        <p:nvSpPr>
          <p:cNvPr id="16" name="Subtitle 2"/>
          <p:cNvSpPr txBox="1">
            <a:spLocks/>
          </p:cNvSpPr>
          <p:nvPr/>
        </p:nvSpPr>
        <p:spPr>
          <a:xfrm>
            <a:off x="228600" y="1158410"/>
            <a:ext cx="4572000" cy="335280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3600" b="1" dirty="0">
                <a:latin typeface="Avenir Heavy" charset="0"/>
                <a:ea typeface="Avenir Heavy" charset="0"/>
                <a:cs typeface="Avenir Heavy" charset="0"/>
              </a:rPr>
              <a:t>Brent Barnacle</a:t>
            </a:r>
          </a:p>
          <a:p>
            <a:pPr marL="0" indent="0" algn="r">
              <a:buNone/>
            </a:pPr>
            <a:r>
              <a:rPr lang="en-US" sz="2000" b="1" dirty="0"/>
              <a:t>Regional Vice President, Partner</a:t>
            </a:r>
          </a:p>
          <a:p>
            <a:pPr marL="0" indent="0" algn="r">
              <a:buNone/>
            </a:pPr>
            <a:r>
              <a:rPr lang="en-US" sz="2000" dirty="0"/>
              <a:t>Jackson Physician Search</a:t>
            </a:r>
          </a:p>
          <a:p>
            <a:pPr marL="0" indent="0" algn="r">
              <a:buNone/>
            </a:pPr>
            <a:endParaRPr lang="en-US" sz="2500" dirty="0"/>
          </a:p>
          <a:p>
            <a:pPr marL="0" indent="0" algn="r">
              <a:buNone/>
            </a:pPr>
            <a:r>
              <a:rPr lang="en-US" sz="2000" dirty="0">
                <a:hlinkClick r:id="rId3">
                  <a:extLst>
                    <a:ext uri="{A12FA001-AC4F-418D-AE19-62706E023703}">
                      <ahyp:hlinkClr xmlns:ahyp="http://schemas.microsoft.com/office/drawing/2018/hyperlinkcolor" val="tx"/>
                    </a:ext>
                  </a:extLst>
                </a:hlinkClick>
              </a:rPr>
              <a:t>bbarnacle@jacksonphysiciansearch.com</a:t>
            </a:r>
            <a:endParaRPr lang="en-US" sz="2000"/>
          </a:p>
          <a:p>
            <a:pPr marL="0" indent="0" algn="r">
              <a:buNone/>
            </a:pPr>
            <a:r>
              <a:rPr lang="en-US" sz="2000" dirty="0"/>
              <a:t>314-788-6861</a:t>
            </a:r>
          </a:p>
          <a:p>
            <a:pPr marL="0" indent="0" algn="r">
              <a:buNone/>
            </a:pPr>
            <a:endParaRPr lang="en-US" sz="2500" dirty="0"/>
          </a:p>
        </p:txBody>
      </p:sp>
      <p:pic>
        <p:nvPicPr>
          <p:cNvPr id="6" name="Picture 5">
            <a:extLst>
              <a:ext uri="{FF2B5EF4-FFF2-40B4-BE49-F238E27FC236}">
                <a16:creationId xmlns:a16="http://schemas.microsoft.com/office/drawing/2014/main" id="{B208F463-FD61-4B29-9D10-9C6C7E29A3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597" y="276"/>
            <a:ext cx="4049054" cy="5669069"/>
          </a:xfrm>
          <a:prstGeom prst="rect">
            <a:avLst/>
          </a:prstGeom>
        </p:spPr>
      </p:pic>
    </p:spTree>
    <p:extLst>
      <p:ext uri="{BB962C8B-B14F-4D97-AF65-F5344CB8AC3E}">
        <p14:creationId xmlns:p14="http://schemas.microsoft.com/office/powerpoint/2010/main" val="3849032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5804A-E719-4297-8629-0B09E4F0E1A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7146"/>
          <a:stretch/>
        </p:blipFill>
        <p:spPr>
          <a:xfrm>
            <a:off x="0" y="0"/>
            <a:ext cx="9144000" cy="5660390"/>
          </a:xfrm>
          <a:prstGeom prst="rect">
            <a:avLst/>
          </a:prstGeom>
        </p:spPr>
      </p:pic>
      <p:sp>
        <p:nvSpPr>
          <p:cNvPr id="8" name="Rectangle 7">
            <a:extLst>
              <a:ext uri="{FF2B5EF4-FFF2-40B4-BE49-F238E27FC236}">
                <a16:creationId xmlns:a16="http://schemas.microsoft.com/office/drawing/2014/main" id="{84145C4A-40A3-4E0D-871C-046F101A524B}"/>
              </a:ext>
            </a:extLst>
          </p:cNvPr>
          <p:cNvSpPr/>
          <p:nvPr/>
        </p:nvSpPr>
        <p:spPr>
          <a:xfrm>
            <a:off x="0" y="0"/>
            <a:ext cx="9144000" cy="1524000"/>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5660390"/>
            <a:ext cx="9144000" cy="5118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58784D5-777F-4289-A825-D8FD6F1490C0}"/>
              </a:ext>
            </a:extLst>
          </p:cNvPr>
          <p:cNvSpPr/>
          <p:nvPr/>
        </p:nvSpPr>
        <p:spPr>
          <a:xfrm>
            <a:off x="152400" y="264755"/>
            <a:ext cx="8839200" cy="1065163"/>
          </a:xfrm>
          <a:prstGeom prst="rect">
            <a:avLst/>
          </a:prstGeom>
        </p:spPr>
        <p:txBody>
          <a:bodyPr wrap="square">
            <a:spAutoFit/>
          </a:bodyPr>
          <a:lstStyle/>
          <a:p>
            <a:pPr>
              <a:lnSpc>
                <a:spcPct val="107000"/>
              </a:lnSpc>
            </a:pPr>
            <a:r>
              <a:rPr lang="en-US" sz="3000" b="1" dirty="0">
                <a:solidFill>
                  <a:schemeClr val="bg1"/>
                </a:solidFill>
                <a:latin typeface="Quattrocento Sans" panose="020B0502050000020003" pitchFamily="34" charset="0"/>
                <a:ea typeface="Times New Roman" panose="02020603050405020304" pitchFamily="18" charset="0"/>
                <a:cs typeface="Times New Roman" panose="02020603050405020304" pitchFamily="18" charset="0"/>
              </a:rPr>
              <a:t>Going Country: </a:t>
            </a:r>
            <a:r>
              <a:rPr lang="en-US" sz="3000" dirty="0">
                <a:solidFill>
                  <a:schemeClr val="bg1"/>
                </a:solidFill>
                <a:latin typeface="Quattrocento Sans" panose="020B0502050000020003" pitchFamily="34" charset="0"/>
                <a:ea typeface="Times New Roman" panose="02020603050405020304" pitchFamily="18" charset="0"/>
                <a:cs typeface="Times New Roman" panose="02020603050405020304" pitchFamily="18" charset="0"/>
              </a:rPr>
              <a:t>How to Highlight the Advantages of Practicing Medicine in Rural Communities</a:t>
            </a:r>
            <a:endParaRPr lang="en-US" sz="3000" dirty="0">
              <a:solidFill>
                <a:schemeClr val="bg1"/>
              </a:solidFill>
              <a:effectLst/>
              <a:latin typeface="Quattrocento Sans" panose="020B05020500000200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6431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E76C3E-E987-470A-9B1A-5A6285019BB5}"/>
              </a:ext>
            </a:extLst>
          </p:cNvPr>
          <p:cNvSpPr>
            <a:spLocks noGrp="1"/>
          </p:cNvSpPr>
          <p:nvPr>
            <p:ph type="sldNum" sz="quarter" idx="12"/>
          </p:nvPr>
        </p:nvSpPr>
        <p:spPr/>
        <p:txBody>
          <a:bodyPr/>
          <a:lstStyle/>
          <a:p>
            <a:fld id="{85C8F849-A5D6-4CD8-B387-1452E2DF6B83}" type="slidenum">
              <a:rPr lang="en-US" smtClean="0"/>
              <a:pPr/>
              <a:t>4</a:t>
            </a:fld>
            <a:endParaRPr lang="en-US" dirty="0"/>
          </a:p>
        </p:txBody>
      </p:sp>
      <p:sp>
        <p:nvSpPr>
          <p:cNvPr id="9" name="Rectangle 8">
            <a:extLst>
              <a:ext uri="{FF2B5EF4-FFF2-40B4-BE49-F238E27FC236}">
                <a16:creationId xmlns:a16="http://schemas.microsoft.com/office/drawing/2014/main" id="{33C4FD78-F113-482C-A0CD-88901D9676D2}"/>
              </a:ext>
            </a:extLst>
          </p:cNvPr>
          <p:cNvSpPr/>
          <p:nvPr/>
        </p:nvSpPr>
        <p:spPr>
          <a:xfrm>
            <a:off x="462280" y="459143"/>
            <a:ext cx="8219440" cy="553998"/>
          </a:xfrm>
          <a:prstGeom prst="rect">
            <a:avLst/>
          </a:prstGeom>
        </p:spPr>
        <p:txBody>
          <a:bodyPr wrap="square">
            <a:spAutoFit/>
          </a:bodyPr>
          <a:lstStyle/>
          <a:p>
            <a:pPr algn="ctr"/>
            <a:r>
              <a:rPr lang="en-US" sz="3000" b="1" dirty="0">
                <a:solidFill>
                  <a:schemeClr val="accent3"/>
                </a:solidFill>
                <a:latin typeface="Avenir Black" charset="0"/>
                <a:ea typeface="Avenir Black" charset="0"/>
                <a:cs typeface="Avenir Black" charset="0"/>
              </a:rPr>
              <a:t>LEARNING OBJECTIVES</a:t>
            </a:r>
          </a:p>
        </p:txBody>
      </p:sp>
      <p:sp>
        <p:nvSpPr>
          <p:cNvPr id="10" name="Content Placeholder 2">
            <a:extLst>
              <a:ext uri="{FF2B5EF4-FFF2-40B4-BE49-F238E27FC236}">
                <a16:creationId xmlns:a16="http://schemas.microsoft.com/office/drawing/2014/main" id="{39E09841-06AC-461E-90AF-EAB05BE94983}"/>
              </a:ext>
            </a:extLst>
          </p:cNvPr>
          <p:cNvSpPr txBox="1">
            <a:spLocks/>
          </p:cNvSpPr>
          <p:nvPr/>
        </p:nvSpPr>
        <p:spPr>
          <a:xfrm>
            <a:off x="457199" y="1408367"/>
            <a:ext cx="8386175" cy="404126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2400" b="1" dirty="0">
                <a:solidFill>
                  <a:schemeClr val="tx1"/>
                </a:solidFill>
                <a:latin typeface="Avenir Heavy"/>
              </a:rPr>
              <a:t>Demonstrate the advantages </a:t>
            </a:r>
            <a:r>
              <a:rPr lang="en-US" sz="2400" dirty="0">
                <a:solidFill>
                  <a:schemeClr val="tx1"/>
                </a:solidFill>
                <a:latin typeface="Avenir Heavy"/>
              </a:rPr>
              <a:t>– and transparently address the challenges – that are part of practicing in your community, packaged in ways that </a:t>
            </a:r>
            <a:r>
              <a:rPr lang="en-US" sz="2400" b="1" dirty="0">
                <a:solidFill>
                  <a:schemeClr val="tx1"/>
                </a:solidFill>
                <a:latin typeface="Avenir Heavy"/>
              </a:rPr>
              <a:t>resonate with millennial physician candidates</a:t>
            </a:r>
            <a:r>
              <a:rPr lang="en-US" sz="2400" dirty="0">
                <a:solidFill>
                  <a:schemeClr val="tx1"/>
                </a:solidFill>
                <a:latin typeface="Avenir Heavy"/>
              </a:rPr>
              <a:t>.</a:t>
            </a:r>
          </a:p>
          <a:p>
            <a:pPr marL="285750" indent="-285750" algn="l">
              <a:buFont typeface="Arial" panose="020B0604020202020204" pitchFamily="34" charset="0"/>
              <a:buChar char="•"/>
            </a:pPr>
            <a:endParaRPr lang="en-US" sz="2400" dirty="0">
              <a:solidFill>
                <a:schemeClr val="tx1"/>
              </a:solidFill>
              <a:latin typeface="Avenir Heavy"/>
            </a:endParaRPr>
          </a:p>
          <a:p>
            <a:pPr marL="285750" indent="-285750" algn="l">
              <a:buFont typeface="Arial" panose="020B0604020202020204" pitchFamily="34" charset="0"/>
              <a:buChar char="•"/>
            </a:pPr>
            <a:r>
              <a:rPr lang="en-US" sz="2400" dirty="0">
                <a:solidFill>
                  <a:schemeClr val="tx1"/>
                </a:solidFill>
                <a:latin typeface="Avenir Heavy"/>
              </a:rPr>
              <a:t>Identify </a:t>
            </a:r>
            <a:r>
              <a:rPr lang="en-US" sz="2400" b="1" dirty="0">
                <a:solidFill>
                  <a:schemeClr val="tx1"/>
                </a:solidFill>
                <a:latin typeface="Avenir Heavy"/>
              </a:rPr>
              <a:t>best practices for recruitment into rural communities </a:t>
            </a:r>
            <a:r>
              <a:rPr lang="en-US" sz="2400" dirty="0">
                <a:solidFill>
                  <a:schemeClr val="tx1"/>
                </a:solidFill>
                <a:latin typeface="Avenir Heavy"/>
              </a:rPr>
              <a:t>that can be adapted and implemented to address your unique challenges.</a:t>
            </a:r>
          </a:p>
        </p:txBody>
      </p:sp>
    </p:spTree>
    <p:extLst>
      <p:ext uri="{BB962C8B-B14F-4D97-AF65-F5344CB8AC3E}">
        <p14:creationId xmlns:p14="http://schemas.microsoft.com/office/powerpoint/2010/main" val="2888399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E76C3E-E987-470A-9B1A-5A6285019BB5}"/>
              </a:ext>
            </a:extLst>
          </p:cNvPr>
          <p:cNvSpPr>
            <a:spLocks noGrp="1"/>
          </p:cNvSpPr>
          <p:nvPr>
            <p:ph type="sldNum" sz="quarter" idx="12"/>
          </p:nvPr>
        </p:nvSpPr>
        <p:spPr/>
        <p:txBody>
          <a:bodyPr/>
          <a:lstStyle/>
          <a:p>
            <a:fld id="{85C8F849-A5D6-4CD8-B387-1452E2DF6B83}" type="slidenum">
              <a:rPr lang="en-US" smtClean="0"/>
              <a:pPr/>
              <a:t>5</a:t>
            </a:fld>
            <a:endParaRPr lang="en-US" dirty="0"/>
          </a:p>
        </p:txBody>
      </p:sp>
      <p:sp>
        <p:nvSpPr>
          <p:cNvPr id="12" name="Rectangle 11">
            <a:extLst>
              <a:ext uri="{FF2B5EF4-FFF2-40B4-BE49-F238E27FC236}">
                <a16:creationId xmlns:a16="http://schemas.microsoft.com/office/drawing/2014/main" id="{70F93914-BE2D-477A-AEA8-A5733F3F3525}"/>
              </a:ext>
            </a:extLst>
          </p:cNvPr>
          <p:cNvSpPr/>
          <p:nvPr/>
        </p:nvSpPr>
        <p:spPr>
          <a:xfrm>
            <a:off x="-979" y="1719620"/>
            <a:ext cx="4092335" cy="7472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7C839A3-188E-4CE6-8073-E22557CD818E}"/>
              </a:ext>
            </a:extLst>
          </p:cNvPr>
          <p:cNvSpPr/>
          <p:nvPr/>
        </p:nvSpPr>
        <p:spPr>
          <a:xfrm>
            <a:off x="239343" y="1831985"/>
            <a:ext cx="3852012" cy="553998"/>
          </a:xfrm>
          <a:prstGeom prst="rect">
            <a:avLst/>
          </a:prstGeom>
        </p:spPr>
        <p:txBody>
          <a:bodyPr wrap="square">
            <a:spAutoFit/>
          </a:bodyPr>
          <a:lstStyle/>
          <a:p>
            <a:pPr>
              <a:spcAft>
                <a:spcPts val="1800"/>
              </a:spcAft>
            </a:pPr>
            <a:r>
              <a:rPr lang="en-US" sz="1500" b="1" dirty="0">
                <a:solidFill>
                  <a:schemeClr val="bg1"/>
                </a:solidFill>
                <a:latin typeface="Helvetica" charset="0"/>
              </a:rPr>
              <a:t>Projected physician shortfall </a:t>
            </a:r>
            <a:r>
              <a:rPr lang="en-US" sz="1500" dirty="0">
                <a:solidFill>
                  <a:schemeClr val="bg1"/>
                </a:solidFill>
                <a:latin typeface="Helvetica" charset="0"/>
              </a:rPr>
              <a:t>between </a:t>
            </a:r>
            <a:r>
              <a:rPr lang="en-US" sz="1500" b="1" dirty="0">
                <a:solidFill>
                  <a:schemeClr val="bg1"/>
                </a:solidFill>
                <a:latin typeface="Helvetica" charset="0"/>
              </a:rPr>
              <a:t>37,800 and 124,000 by 2034</a:t>
            </a:r>
            <a:r>
              <a:rPr lang="en-US" sz="1500" dirty="0">
                <a:solidFill>
                  <a:schemeClr val="bg1"/>
                </a:solidFill>
                <a:latin typeface="Helvetica" charset="0"/>
              </a:rPr>
              <a:t>.</a:t>
            </a:r>
          </a:p>
        </p:txBody>
      </p:sp>
      <p:sp>
        <p:nvSpPr>
          <p:cNvPr id="16" name="Rectangle 15">
            <a:extLst>
              <a:ext uri="{FF2B5EF4-FFF2-40B4-BE49-F238E27FC236}">
                <a16:creationId xmlns:a16="http://schemas.microsoft.com/office/drawing/2014/main" id="{4CE398B7-3048-49C5-8728-B6A2620230A9}"/>
              </a:ext>
            </a:extLst>
          </p:cNvPr>
          <p:cNvSpPr/>
          <p:nvPr/>
        </p:nvSpPr>
        <p:spPr>
          <a:xfrm>
            <a:off x="4531384" y="1106738"/>
            <a:ext cx="4213223" cy="1135579"/>
          </a:xfrm>
          <a:prstGeom prst="rect">
            <a:avLst/>
          </a:prstGeom>
          <a:solidFill>
            <a:srgbClr val="2983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accent2"/>
              </a:solidFill>
            </a:endParaRPr>
          </a:p>
        </p:txBody>
      </p:sp>
      <p:sp>
        <p:nvSpPr>
          <p:cNvPr id="17" name="Rectangle 16">
            <a:extLst>
              <a:ext uri="{FF2B5EF4-FFF2-40B4-BE49-F238E27FC236}">
                <a16:creationId xmlns:a16="http://schemas.microsoft.com/office/drawing/2014/main" id="{7F2A2FFF-CF22-42A4-8DDD-ECFCD05630BF}"/>
              </a:ext>
            </a:extLst>
          </p:cNvPr>
          <p:cNvSpPr/>
          <p:nvPr/>
        </p:nvSpPr>
        <p:spPr>
          <a:xfrm>
            <a:off x="4785897" y="1272570"/>
            <a:ext cx="3759014" cy="784830"/>
          </a:xfrm>
          <a:prstGeom prst="rect">
            <a:avLst/>
          </a:prstGeom>
        </p:spPr>
        <p:txBody>
          <a:bodyPr wrap="square">
            <a:spAutoFit/>
          </a:bodyPr>
          <a:lstStyle/>
          <a:p>
            <a:pPr>
              <a:spcAft>
                <a:spcPts val="1800"/>
              </a:spcAft>
            </a:pPr>
            <a:r>
              <a:rPr lang="en-US" sz="1500" b="1" dirty="0">
                <a:solidFill>
                  <a:schemeClr val="accent3"/>
                </a:solidFill>
                <a:latin typeface="Helvetica" charset="0"/>
              </a:rPr>
              <a:t>Demographic trends </a:t>
            </a:r>
            <a:r>
              <a:rPr lang="en-US" sz="1500" dirty="0">
                <a:solidFill>
                  <a:schemeClr val="accent3"/>
                </a:solidFill>
                <a:latin typeface="Helvetica" charset="0"/>
              </a:rPr>
              <a:t>continue to be the </a:t>
            </a:r>
            <a:r>
              <a:rPr lang="en-US" sz="1500" b="1" dirty="0">
                <a:solidFill>
                  <a:schemeClr val="accent3"/>
                </a:solidFill>
                <a:latin typeface="Helvetica" charset="0"/>
              </a:rPr>
              <a:t>primary drivers of increasing demand from 2015 to 2030.</a:t>
            </a:r>
          </a:p>
        </p:txBody>
      </p:sp>
      <p:sp>
        <p:nvSpPr>
          <p:cNvPr id="18" name="Triangle 14">
            <a:extLst>
              <a:ext uri="{FF2B5EF4-FFF2-40B4-BE49-F238E27FC236}">
                <a16:creationId xmlns:a16="http://schemas.microsoft.com/office/drawing/2014/main" id="{E941B2AE-EA59-4194-BCFE-91014C0C9014}"/>
              </a:ext>
            </a:extLst>
          </p:cNvPr>
          <p:cNvSpPr/>
          <p:nvPr/>
        </p:nvSpPr>
        <p:spPr>
          <a:xfrm rot="16200000" flipH="1" flipV="1">
            <a:off x="8376517" y="1474838"/>
            <a:ext cx="1135580" cy="399381"/>
          </a:xfrm>
          <a:prstGeom prst="triangle">
            <a:avLst>
              <a:gd name="adj" fmla="val 21437"/>
            </a:avLst>
          </a:prstGeom>
          <a:solidFill>
            <a:srgbClr val="1857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9" name="Rectangle 18">
            <a:extLst>
              <a:ext uri="{FF2B5EF4-FFF2-40B4-BE49-F238E27FC236}">
                <a16:creationId xmlns:a16="http://schemas.microsoft.com/office/drawing/2014/main" id="{30C40C63-A7A4-4540-8A13-B54E430C6638}"/>
              </a:ext>
            </a:extLst>
          </p:cNvPr>
          <p:cNvSpPr/>
          <p:nvPr/>
        </p:nvSpPr>
        <p:spPr>
          <a:xfrm>
            <a:off x="570654" y="2835146"/>
            <a:ext cx="4534745" cy="8057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sp>
        <p:nvSpPr>
          <p:cNvPr id="22" name="Triangle 17">
            <a:extLst>
              <a:ext uri="{FF2B5EF4-FFF2-40B4-BE49-F238E27FC236}">
                <a16:creationId xmlns:a16="http://schemas.microsoft.com/office/drawing/2014/main" id="{C8BAEE19-3FF9-4156-BC60-47935FB631EA}"/>
              </a:ext>
            </a:extLst>
          </p:cNvPr>
          <p:cNvSpPr/>
          <p:nvPr/>
        </p:nvSpPr>
        <p:spPr>
          <a:xfrm rot="5400000" flipV="1">
            <a:off x="-122813" y="2947455"/>
            <a:ext cx="805780" cy="581162"/>
          </a:xfrm>
          <a:prstGeom prst="triangle">
            <a:avLst>
              <a:gd name="adj" fmla="val 2371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C047442-FFA1-4476-9D2A-16BCA3A4F52B}"/>
              </a:ext>
            </a:extLst>
          </p:cNvPr>
          <p:cNvSpPr/>
          <p:nvPr/>
        </p:nvSpPr>
        <p:spPr>
          <a:xfrm>
            <a:off x="723300" y="2945695"/>
            <a:ext cx="4382100" cy="553998"/>
          </a:xfrm>
          <a:prstGeom prst="rect">
            <a:avLst/>
          </a:prstGeom>
        </p:spPr>
        <p:txBody>
          <a:bodyPr wrap="square">
            <a:spAutoFit/>
          </a:bodyPr>
          <a:lstStyle/>
          <a:p>
            <a:pPr>
              <a:spcAft>
                <a:spcPts val="1800"/>
              </a:spcAft>
            </a:pPr>
            <a:r>
              <a:rPr lang="en-US" sz="1500" b="1" dirty="0">
                <a:solidFill>
                  <a:schemeClr val="bg1"/>
                </a:solidFill>
                <a:latin typeface="Helvetica" charset="0"/>
              </a:rPr>
              <a:t>Physician’s retirement decisions </a:t>
            </a:r>
            <a:r>
              <a:rPr lang="en-US" sz="1500" dirty="0">
                <a:solidFill>
                  <a:schemeClr val="bg1"/>
                </a:solidFill>
                <a:latin typeface="Helvetica" charset="0"/>
              </a:rPr>
              <a:t>are projected to have </a:t>
            </a:r>
            <a:r>
              <a:rPr lang="en-US" sz="1500" b="1" dirty="0">
                <a:solidFill>
                  <a:schemeClr val="bg1"/>
                </a:solidFill>
                <a:latin typeface="Helvetica" charset="0"/>
              </a:rPr>
              <a:t>the greatest impact on supply</a:t>
            </a:r>
            <a:r>
              <a:rPr lang="en-US" sz="1500" dirty="0">
                <a:solidFill>
                  <a:schemeClr val="bg1"/>
                </a:solidFill>
                <a:latin typeface="Helvetica" charset="0"/>
              </a:rPr>
              <a:t>.</a:t>
            </a:r>
          </a:p>
        </p:txBody>
      </p:sp>
      <p:sp>
        <p:nvSpPr>
          <p:cNvPr id="24" name="Rectangle 23">
            <a:extLst>
              <a:ext uri="{FF2B5EF4-FFF2-40B4-BE49-F238E27FC236}">
                <a16:creationId xmlns:a16="http://schemas.microsoft.com/office/drawing/2014/main" id="{05016BBE-5641-4CF5-AB6E-495C1F22CCB0}"/>
              </a:ext>
            </a:extLst>
          </p:cNvPr>
          <p:cNvSpPr/>
          <p:nvPr/>
        </p:nvSpPr>
        <p:spPr>
          <a:xfrm>
            <a:off x="5257799" y="2574796"/>
            <a:ext cx="3287109" cy="1367208"/>
          </a:xfrm>
          <a:prstGeom prst="rect">
            <a:avLst/>
          </a:prstGeom>
          <a:solidFill>
            <a:srgbClr val="66B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solidFill>
            </a:endParaRPr>
          </a:p>
        </p:txBody>
      </p:sp>
      <p:sp>
        <p:nvSpPr>
          <p:cNvPr id="25" name="Rectangle 24">
            <a:extLst>
              <a:ext uri="{FF2B5EF4-FFF2-40B4-BE49-F238E27FC236}">
                <a16:creationId xmlns:a16="http://schemas.microsoft.com/office/drawing/2014/main" id="{BC207954-0593-401A-9D4C-4163D211DCED}"/>
              </a:ext>
            </a:extLst>
          </p:cNvPr>
          <p:cNvSpPr/>
          <p:nvPr/>
        </p:nvSpPr>
        <p:spPr>
          <a:xfrm>
            <a:off x="5420493" y="2743200"/>
            <a:ext cx="3037707" cy="1015663"/>
          </a:xfrm>
          <a:prstGeom prst="rect">
            <a:avLst/>
          </a:prstGeom>
        </p:spPr>
        <p:txBody>
          <a:bodyPr wrap="square">
            <a:spAutoFit/>
          </a:bodyPr>
          <a:lstStyle/>
          <a:p>
            <a:pPr>
              <a:spcAft>
                <a:spcPts val="1800"/>
              </a:spcAft>
            </a:pPr>
            <a:r>
              <a:rPr lang="en-US" sz="1500" dirty="0">
                <a:solidFill>
                  <a:schemeClr val="accent2"/>
                </a:solidFill>
                <a:latin typeface="Helvetica" charset="0"/>
              </a:rPr>
              <a:t>If underserved populations had standard care utilization patterns</a:t>
            </a:r>
            <a:r>
              <a:rPr lang="en-US" sz="1500" b="1" dirty="0">
                <a:solidFill>
                  <a:schemeClr val="accent2"/>
                </a:solidFill>
                <a:latin typeface="Helvetica" charset="0"/>
              </a:rPr>
              <a:t>, demand for physicians would rise substantially</a:t>
            </a:r>
            <a:r>
              <a:rPr lang="en-US" sz="1500" dirty="0">
                <a:solidFill>
                  <a:schemeClr val="accent2"/>
                </a:solidFill>
                <a:latin typeface="Helvetica" charset="0"/>
              </a:rPr>
              <a:t>.</a:t>
            </a:r>
          </a:p>
        </p:txBody>
      </p:sp>
      <p:sp>
        <p:nvSpPr>
          <p:cNvPr id="26" name="Triangle 22">
            <a:extLst>
              <a:ext uri="{FF2B5EF4-FFF2-40B4-BE49-F238E27FC236}">
                <a16:creationId xmlns:a16="http://schemas.microsoft.com/office/drawing/2014/main" id="{1A4A918B-7B5B-41F9-ADAC-79C2358FF540}"/>
              </a:ext>
            </a:extLst>
          </p:cNvPr>
          <p:cNvSpPr/>
          <p:nvPr/>
        </p:nvSpPr>
        <p:spPr>
          <a:xfrm rot="16200000" flipH="1" flipV="1">
            <a:off x="8160849" y="2958858"/>
            <a:ext cx="1367210" cy="599088"/>
          </a:xfrm>
          <a:prstGeom prst="triangle">
            <a:avLst>
              <a:gd name="adj" fmla="val 68897"/>
            </a:avLst>
          </a:prstGeom>
          <a:solidFill>
            <a:srgbClr val="517D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5">
            <a:extLst>
              <a:ext uri="{FF2B5EF4-FFF2-40B4-BE49-F238E27FC236}">
                <a16:creationId xmlns:a16="http://schemas.microsoft.com/office/drawing/2014/main" id="{BE35CD74-B526-4E00-B2B1-5BDF29EDC424}"/>
              </a:ext>
            </a:extLst>
          </p:cNvPr>
          <p:cNvSpPr txBox="1">
            <a:spLocks noChangeArrowheads="1"/>
          </p:cNvSpPr>
          <p:nvPr/>
        </p:nvSpPr>
        <p:spPr bwMode="auto">
          <a:xfrm>
            <a:off x="0" y="5714192"/>
            <a:ext cx="6705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ヒラギノ角ゴ Pro W3" charset="0"/>
              </a:defRPr>
            </a:lvl1pPr>
            <a:lvl2pPr>
              <a:defRPr sz="2800">
                <a:solidFill>
                  <a:schemeClr val="tx1"/>
                </a:solidFill>
                <a:latin typeface="Calibri" charset="0"/>
                <a:ea typeface="ヒラギノ角ゴ Pro W3" charset="0"/>
              </a:defRPr>
            </a:lvl2pPr>
            <a:lvl3pPr>
              <a:defRPr sz="2400">
                <a:solidFill>
                  <a:schemeClr val="tx1"/>
                </a:solidFill>
                <a:latin typeface="Calibri" charset="0"/>
                <a:ea typeface="ヒラギノ角ゴ Pro W3" charset="0"/>
              </a:defRPr>
            </a:lvl3pPr>
            <a:lvl4pPr>
              <a:defRPr sz="2000">
                <a:solidFill>
                  <a:schemeClr val="tx1"/>
                </a:solidFill>
                <a:latin typeface="Calibri" charset="0"/>
                <a:ea typeface="ヒラギノ角ゴ Pro W3" charset="0"/>
              </a:defRPr>
            </a:lvl4pPr>
            <a:lvl5pPr>
              <a:defRPr sz="2000">
                <a:solidFill>
                  <a:schemeClr val="tx1"/>
                </a:solidFill>
                <a:latin typeface="Calibri" charset="0"/>
                <a:ea typeface="ヒラギノ角ゴ Pro W3" charset="0"/>
              </a:defRPr>
            </a:lvl5pPr>
            <a:lvl6pPr eaLnBrk="0" fontAlgn="base" hangingPunct="0">
              <a:spcAft>
                <a:spcPct val="0"/>
              </a:spcAft>
              <a:buFont typeface="Arial" charset="0"/>
              <a:buChar char="»"/>
              <a:defRPr sz="2000">
                <a:solidFill>
                  <a:schemeClr val="tx1"/>
                </a:solidFill>
                <a:latin typeface="Calibri" charset="0"/>
                <a:ea typeface="ヒラギノ角ゴ Pro W3" charset="0"/>
              </a:defRPr>
            </a:lvl6pPr>
            <a:lvl7pPr eaLnBrk="0" fontAlgn="base" hangingPunct="0">
              <a:spcAft>
                <a:spcPct val="0"/>
              </a:spcAft>
              <a:buFont typeface="Arial" charset="0"/>
              <a:buChar char="»"/>
              <a:defRPr sz="2000">
                <a:solidFill>
                  <a:schemeClr val="tx1"/>
                </a:solidFill>
                <a:latin typeface="Calibri" charset="0"/>
                <a:ea typeface="ヒラギノ角ゴ Pro W3" charset="0"/>
              </a:defRPr>
            </a:lvl7pPr>
            <a:lvl8pPr eaLnBrk="0" fontAlgn="base" hangingPunct="0">
              <a:spcAft>
                <a:spcPct val="0"/>
              </a:spcAft>
              <a:buFont typeface="Arial" charset="0"/>
              <a:buChar char="»"/>
              <a:defRPr sz="2000">
                <a:solidFill>
                  <a:schemeClr val="tx1"/>
                </a:solidFill>
                <a:latin typeface="Calibri" charset="0"/>
                <a:ea typeface="ヒラギノ角ゴ Pro W3" charset="0"/>
              </a:defRPr>
            </a:lvl8pPr>
            <a:lvl9pPr eaLnBrk="0" fontAlgn="base" hangingPunct="0">
              <a:spcAft>
                <a:spcPct val="0"/>
              </a:spcAft>
              <a:buFont typeface="Arial" charset="0"/>
              <a:buChar char="»"/>
              <a:defRPr sz="2000">
                <a:solidFill>
                  <a:schemeClr val="tx1"/>
                </a:solidFill>
                <a:latin typeface="Calibri" charset="0"/>
                <a:ea typeface="ヒラギノ角ゴ Pro W3" charset="0"/>
              </a:defRPr>
            </a:lvl9pPr>
          </a:lstStyle>
          <a:p>
            <a:r>
              <a:rPr lang="en-US" sz="900" dirty="0">
                <a:solidFill>
                  <a:schemeClr val="bg1"/>
                </a:solidFill>
                <a:latin typeface="+mn-lt"/>
              </a:rPr>
              <a:t>Source: “The Complexities of Physician Supply and Demand 2017 Update.” IHS Markit for Association of American Medical Colleges. February 2017</a:t>
            </a:r>
          </a:p>
        </p:txBody>
      </p:sp>
      <p:sp>
        <p:nvSpPr>
          <p:cNvPr id="28" name="Rectangle 27">
            <a:extLst>
              <a:ext uri="{FF2B5EF4-FFF2-40B4-BE49-F238E27FC236}">
                <a16:creationId xmlns:a16="http://schemas.microsoft.com/office/drawing/2014/main" id="{AABD5179-F8EE-43DF-8CB3-247435134B32}"/>
              </a:ext>
            </a:extLst>
          </p:cNvPr>
          <p:cNvSpPr/>
          <p:nvPr/>
        </p:nvSpPr>
        <p:spPr>
          <a:xfrm>
            <a:off x="462280" y="459143"/>
            <a:ext cx="8219440" cy="553998"/>
          </a:xfrm>
          <a:prstGeom prst="rect">
            <a:avLst/>
          </a:prstGeom>
        </p:spPr>
        <p:txBody>
          <a:bodyPr wrap="square">
            <a:spAutoFit/>
          </a:bodyPr>
          <a:lstStyle/>
          <a:p>
            <a:pPr algn="ctr"/>
            <a:r>
              <a:rPr lang="en-US" sz="3000" b="1" dirty="0">
                <a:solidFill>
                  <a:schemeClr val="accent3"/>
                </a:solidFill>
                <a:latin typeface="Avenir Black" charset="0"/>
                <a:ea typeface="Avenir Black" charset="0"/>
                <a:cs typeface="Avenir Black" charset="0"/>
              </a:rPr>
              <a:t>STATE OF THE INDUSTRY</a:t>
            </a:r>
          </a:p>
        </p:txBody>
      </p:sp>
      <p:sp>
        <p:nvSpPr>
          <p:cNvPr id="29" name="Triangle 23">
            <a:extLst>
              <a:ext uri="{FF2B5EF4-FFF2-40B4-BE49-F238E27FC236}">
                <a16:creationId xmlns:a16="http://schemas.microsoft.com/office/drawing/2014/main" id="{EAD59F8C-0AC2-4B0E-B0CD-187A08F6AB3B}"/>
              </a:ext>
            </a:extLst>
          </p:cNvPr>
          <p:cNvSpPr/>
          <p:nvPr/>
        </p:nvSpPr>
        <p:spPr>
          <a:xfrm rot="10800000" flipV="1">
            <a:off x="-981" y="1157393"/>
            <a:ext cx="4092335" cy="583655"/>
          </a:xfrm>
          <a:prstGeom prst="triangle">
            <a:avLst>
              <a:gd name="adj" fmla="val 84128"/>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7DCBB72-E04A-4D63-ABF6-8E7AA12B4061}"/>
              </a:ext>
            </a:extLst>
          </p:cNvPr>
          <p:cNvSpPr/>
          <p:nvPr/>
        </p:nvSpPr>
        <p:spPr>
          <a:xfrm>
            <a:off x="1" y="3911395"/>
            <a:ext cx="3124200" cy="859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86C0DF2-FF38-4A16-B52D-9BFCD5FACFC3}"/>
              </a:ext>
            </a:extLst>
          </p:cNvPr>
          <p:cNvSpPr/>
          <p:nvPr/>
        </p:nvSpPr>
        <p:spPr>
          <a:xfrm>
            <a:off x="279837" y="4033386"/>
            <a:ext cx="2753004" cy="553998"/>
          </a:xfrm>
          <a:prstGeom prst="rect">
            <a:avLst/>
          </a:prstGeom>
        </p:spPr>
        <p:txBody>
          <a:bodyPr wrap="square">
            <a:spAutoFit/>
          </a:bodyPr>
          <a:lstStyle/>
          <a:p>
            <a:pPr>
              <a:spcAft>
                <a:spcPts val="1800"/>
              </a:spcAft>
            </a:pPr>
            <a:r>
              <a:rPr lang="en-US" sz="1500" dirty="0">
                <a:solidFill>
                  <a:schemeClr val="bg1"/>
                </a:solidFill>
                <a:latin typeface="Helvetica" charset="0"/>
              </a:rPr>
              <a:t>Medical School Graduates </a:t>
            </a:r>
            <a:r>
              <a:rPr lang="en-US" sz="1500" b="1" dirty="0">
                <a:solidFill>
                  <a:schemeClr val="bg1"/>
                </a:solidFill>
                <a:latin typeface="Helvetica" charset="0"/>
              </a:rPr>
              <a:t>Outnumber Residency </a:t>
            </a:r>
            <a:r>
              <a:rPr lang="en-US" sz="1500" dirty="0">
                <a:solidFill>
                  <a:schemeClr val="bg1"/>
                </a:solidFill>
                <a:latin typeface="Helvetica" charset="0"/>
              </a:rPr>
              <a:t>Slots</a:t>
            </a:r>
          </a:p>
        </p:txBody>
      </p:sp>
      <p:sp>
        <p:nvSpPr>
          <p:cNvPr id="32" name="Triangle 10">
            <a:extLst>
              <a:ext uri="{FF2B5EF4-FFF2-40B4-BE49-F238E27FC236}">
                <a16:creationId xmlns:a16="http://schemas.microsoft.com/office/drawing/2014/main" id="{583C4FD5-667F-4B8D-A87B-CA80A8BE911F}"/>
              </a:ext>
            </a:extLst>
          </p:cNvPr>
          <p:cNvSpPr/>
          <p:nvPr/>
        </p:nvSpPr>
        <p:spPr>
          <a:xfrm flipV="1">
            <a:off x="-1" y="4767017"/>
            <a:ext cx="3124201" cy="572288"/>
          </a:xfrm>
          <a:prstGeom prst="triangle">
            <a:avLst>
              <a:gd name="adj" fmla="val 7535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51E6DD4-BD41-4E0E-AF36-B3F9BB75C769}"/>
              </a:ext>
            </a:extLst>
          </p:cNvPr>
          <p:cNvSpPr/>
          <p:nvPr/>
        </p:nvSpPr>
        <p:spPr>
          <a:xfrm>
            <a:off x="3382635" y="4155479"/>
            <a:ext cx="2125609" cy="127499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accent2"/>
              </a:solidFill>
            </a:endParaRPr>
          </a:p>
        </p:txBody>
      </p:sp>
      <p:sp>
        <p:nvSpPr>
          <p:cNvPr id="34" name="Triangle 17">
            <a:extLst>
              <a:ext uri="{FF2B5EF4-FFF2-40B4-BE49-F238E27FC236}">
                <a16:creationId xmlns:a16="http://schemas.microsoft.com/office/drawing/2014/main" id="{F56BBEFA-A053-4E32-87CB-AF38B3C7A095}"/>
              </a:ext>
            </a:extLst>
          </p:cNvPr>
          <p:cNvSpPr/>
          <p:nvPr/>
        </p:nvSpPr>
        <p:spPr>
          <a:xfrm flipV="1">
            <a:off x="3389060" y="5420639"/>
            <a:ext cx="2119184" cy="239748"/>
          </a:xfrm>
          <a:prstGeom prst="triangle">
            <a:avLst>
              <a:gd name="adj" fmla="val 2371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5350191-2D29-4181-9538-63A50A5033DC}"/>
              </a:ext>
            </a:extLst>
          </p:cNvPr>
          <p:cNvSpPr/>
          <p:nvPr/>
        </p:nvSpPr>
        <p:spPr>
          <a:xfrm>
            <a:off x="3483967" y="4267200"/>
            <a:ext cx="1850034" cy="1015663"/>
          </a:xfrm>
          <a:prstGeom prst="rect">
            <a:avLst/>
          </a:prstGeom>
        </p:spPr>
        <p:txBody>
          <a:bodyPr wrap="square">
            <a:spAutoFit/>
          </a:bodyPr>
          <a:lstStyle/>
          <a:p>
            <a:pPr algn="ctr">
              <a:spcAft>
                <a:spcPts val="1800"/>
              </a:spcAft>
            </a:pPr>
            <a:r>
              <a:rPr lang="en-US" sz="1500" dirty="0">
                <a:solidFill>
                  <a:schemeClr val="bg1"/>
                </a:solidFill>
                <a:latin typeface="Helvetica" charset="0"/>
              </a:rPr>
              <a:t>Visa Processing </a:t>
            </a:r>
            <a:r>
              <a:rPr lang="en-US" sz="1500" b="1" dirty="0">
                <a:solidFill>
                  <a:schemeClr val="bg1"/>
                </a:solidFill>
                <a:latin typeface="Helvetica" charset="0"/>
              </a:rPr>
              <a:t>Backlog </a:t>
            </a:r>
            <a:r>
              <a:rPr lang="en-US" sz="1500" dirty="0">
                <a:solidFill>
                  <a:schemeClr val="bg1"/>
                </a:solidFill>
                <a:latin typeface="Helvetica" charset="0"/>
              </a:rPr>
              <a:t>and Foreign Travel </a:t>
            </a:r>
            <a:r>
              <a:rPr lang="en-US" sz="1500" b="1" dirty="0">
                <a:solidFill>
                  <a:schemeClr val="bg1"/>
                </a:solidFill>
                <a:latin typeface="Helvetica" charset="0"/>
              </a:rPr>
              <a:t>Restrictions</a:t>
            </a:r>
          </a:p>
        </p:txBody>
      </p:sp>
      <p:sp>
        <p:nvSpPr>
          <p:cNvPr id="36" name="Rectangle 35">
            <a:extLst>
              <a:ext uri="{FF2B5EF4-FFF2-40B4-BE49-F238E27FC236}">
                <a16:creationId xmlns:a16="http://schemas.microsoft.com/office/drawing/2014/main" id="{0A21E07B-5DF6-4EE5-9116-72DFF7701D63}"/>
              </a:ext>
            </a:extLst>
          </p:cNvPr>
          <p:cNvSpPr/>
          <p:nvPr/>
        </p:nvSpPr>
        <p:spPr>
          <a:xfrm>
            <a:off x="5761365" y="4483613"/>
            <a:ext cx="3079773" cy="824841"/>
          </a:xfrm>
          <a:prstGeom prst="rect">
            <a:avLst/>
          </a:prstGeom>
          <a:solidFill>
            <a:srgbClr val="2983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solidFill>
                <a:schemeClr val="accent2"/>
              </a:solidFill>
            </a:endParaRPr>
          </a:p>
        </p:txBody>
      </p:sp>
      <p:sp>
        <p:nvSpPr>
          <p:cNvPr id="37" name="Rectangle 36">
            <a:extLst>
              <a:ext uri="{FF2B5EF4-FFF2-40B4-BE49-F238E27FC236}">
                <a16:creationId xmlns:a16="http://schemas.microsoft.com/office/drawing/2014/main" id="{4E7F9D7B-12C7-43CE-A6E0-C252766C9698}"/>
              </a:ext>
            </a:extLst>
          </p:cNvPr>
          <p:cNvSpPr/>
          <p:nvPr/>
        </p:nvSpPr>
        <p:spPr>
          <a:xfrm>
            <a:off x="5867400" y="4627009"/>
            <a:ext cx="2899887" cy="553998"/>
          </a:xfrm>
          <a:prstGeom prst="rect">
            <a:avLst/>
          </a:prstGeom>
        </p:spPr>
        <p:txBody>
          <a:bodyPr wrap="square">
            <a:spAutoFit/>
          </a:bodyPr>
          <a:lstStyle/>
          <a:p>
            <a:pPr>
              <a:spcAft>
                <a:spcPts val="1800"/>
              </a:spcAft>
            </a:pPr>
            <a:r>
              <a:rPr lang="en-US" sz="1500" b="1" dirty="0">
                <a:solidFill>
                  <a:schemeClr val="accent3"/>
                </a:solidFill>
                <a:latin typeface="Helvetica" charset="0"/>
              </a:rPr>
              <a:t>Limits </a:t>
            </a:r>
            <a:r>
              <a:rPr lang="en-US" sz="1500" dirty="0">
                <a:solidFill>
                  <a:schemeClr val="accent3"/>
                </a:solidFill>
                <a:latin typeface="Helvetica" charset="0"/>
              </a:rPr>
              <a:t>on Treatment Activity by </a:t>
            </a:r>
            <a:r>
              <a:rPr lang="en-US" sz="1500" b="1" dirty="0">
                <a:solidFill>
                  <a:schemeClr val="accent3"/>
                </a:solidFill>
                <a:latin typeface="Helvetica" charset="0"/>
              </a:rPr>
              <a:t>Advanced Practice Providers</a:t>
            </a:r>
          </a:p>
        </p:txBody>
      </p:sp>
      <p:sp>
        <p:nvSpPr>
          <p:cNvPr id="38" name="Triangle 14">
            <a:extLst>
              <a:ext uri="{FF2B5EF4-FFF2-40B4-BE49-F238E27FC236}">
                <a16:creationId xmlns:a16="http://schemas.microsoft.com/office/drawing/2014/main" id="{49096DB6-1406-4307-8000-5C293FC75A73}"/>
              </a:ext>
            </a:extLst>
          </p:cNvPr>
          <p:cNvSpPr/>
          <p:nvPr/>
        </p:nvSpPr>
        <p:spPr>
          <a:xfrm rot="16200000" flipH="1" flipV="1">
            <a:off x="8580146" y="4744603"/>
            <a:ext cx="824842" cy="302861"/>
          </a:xfrm>
          <a:prstGeom prst="triangle">
            <a:avLst>
              <a:gd name="adj" fmla="val 73952"/>
            </a:avLst>
          </a:prstGeom>
          <a:solidFill>
            <a:srgbClr val="1857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Tree>
    <p:extLst>
      <p:ext uri="{BB962C8B-B14F-4D97-AF65-F5344CB8AC3E}">
        <p14:creationId xmlns:p14="http://schemas.microsoft.com/office/powerpoint/2010/main" val="548684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E76C3E-E987-470A-9B1A-5A6285019BB5}"/>
              </a:ext>
            </a:extLst>
          </p:cNvPr>
          <p:cNvSpPr>
            <a:spLocks noGrp="1"/>
          </p:cNvSpPr>
          <p:nvPr>
            <p:ph type="sldNum" sz="quarter" idx="12"/>
          </p:nvPr>
        </p:nvSpPr>
        <p:spPr/>
        <p:txBody>
          <a:bodyPr/>
          <a:lstStyle/>
          <a:p>
            <a:fld id="{85C8F849-A5D6-4CD8-B387-1452E2DF6B83}" type="slidenum">
              <a:rPr lang="en-US" smtClean="0"/>
              <a:pPr/>
              <a:t>6</a:t>
            </a:fld>
            <a:endParaRPr lang="en-US" dirty="0"/>
          </a:p>
        </p:txBody>
      </p:sp>
      <p:pic>
        <p:nvPicPr>
          <p:cNvPr id="9" name="Picture 4">
            <a:extLst>
              <a:ext uri="{FF2B5EF4-FFF2-40B4-BE49-F238E27FC236}">
                <a16:creationId xmlns:a16="http://schemas.microsoft.com/office/drawing/2014/main" id="{82E7461A-C109-421F-ACB1-66C9CB85C21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59069" y="1151712"/>
            <a:ext cx="7302062" cy="4435880"/>
          </a:xfrm>
          <a:prstGeom prst="rect">
            <a:avLst/>
          </a:prstGeom>
          <a:noFill/>
          <a:ln>
            <a:noFill/>
          </a:ln>
          <a:effectLst/>
        </p:spPr>
      </p:pic>
      <p:sp>
        <p:nvSpPr>
          <p:cNvPr id="10" name="Title 1">
            <a:extLst>
              <a:ext uri="{FF2B5EF4-FFF2-40B4-BE49-F238E27FC236}">
                <a16:creationId xmlns:a16="http://schemas.microsoft.com/office/drawing/2014/main" id="{408102EE-3C36-4A4F-A9BE-9A9A633BFC2C}"/>
              </a:ext>
            </a:extLst>
          </p:cNvPr>
          <p:cNvSpPr>
            <a:spLocks noGrp="1"/>
          </p:cNvSpPr>
          <p:nvPr>
            <p:ph type="title"/>
          </p:nvPr>
        </p:nvSpPr>
        <p:spPr>
          <a:xfrm>
            <a:off x="76200" y="381870"/>
            <a:ext cx="9067800" cy="858487"/>
          </a:xfrm>
        </p:spPr>
        <p:txBody>
          <a:bodyPr>
            <a:noAutofit/>
          </a:bodyPr>
          <a:lstStyle/>
          <a:p>
            <a:pPr>
              <a:defRPr/>
            </a:pPr>
            <a:r>
              <a:rPr lang="en-US" altLang="en-US" sz="3000" b="1" dirty="0">
                <a:solidFill>
                  <a:schemeClr val="accent3"/>
                </a:solidFill>
                <a:latin typeface="Avenir Black" charset="0"/>
                <a:ea typeface="Avenir Black" charset="0"/>
                <a:cs typeface="Avenir Black" charset="0"/>
              </a:rPr>
              <a:t>ACUTE SHORTAGE OUTSIDE OF MAJOR CITIES</a:t>
            </a:r>
          </a:p>
        </p:txBody>
      </p:sp>
      <p:sp>
        <p:nvSpPr>
          <p:cNvPr id="11" name="TextBox 10">
            <a:extLst>
              <a:ext uri="{FF2B5EF4-FFF2-40B4-BE49-F238E27FC236}">
                <a16:creationId xmlns:a16="http://schemas.microsoft.com/office/drawing/2014/main" id="{28061AFF-A416-45DD-8A5F-522B14F75512}"/>
              </a:ext>
            </a:extLst>
          </p:cNvPr>
          <p:cNvSpPr txBox="1"/>
          <p:nvPr/>
        </p:nvSpPr>
        <p:spPr>
          <a:xfrm>
            <a:off x="5087383" y="4083014"/>
            <a:ext cx="3804617" cy="822960"/>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endParaRPr lang="en-US" sz="1350" dirty="0"/>
          </a:p>
        </p:txBody>
      </p:sp>
      <p:sp>
        <p:nvSpPr>
          <p:cNvPr id="13" name="TextBox 12">
            <a:extLst>
              <a:ext uri="{FF2B5EF4-FFF2-40B4-BE49-F238E27FC236}">
                <a16:creationId xmlns:a16="http://schemas.microsoft.com/office/drawing/2014/main" id="{81954009-7B3B-43AF-AA87-C3B4A119CCF3}"/>
              </a:ext>
            </a:extLst>
          </p:cNvPr>
          <p:cNvSpPr txBox="1">
            <a:spLocks/>
          </p:cNvSpPr>
          <p:nvPr/>
        </p:nvSpPr>
        <p:spPr>
          <a:xfrm>
            <a:off x="5328014" y="4085020"/>
            <a:ext cx="3465094" cy="769441"/>
          </a:xfrm>
          <a:prstGeom prst="rect">
            <a:avLst/>
          </a:prstGeom>
          <a:noFill/>
        </p:spPr>
        <p:txBody>
          <a:bodyPr wrap="square" rtlCol="0">
            <a:spAutoFit/>
          </a:bodyPr>
          <a:lstStyle/>
          <a:p>
            <a:r>
              <a:rPr lang="en-US" sz="3000" dirty="0">
                <a:solidFill>
                  <a:schemeClr val="bg1"/>
                </a:solidFill>
              </a:rPr>
              <a:t>Less than 11%</a:t>
            </a:r>
          </a:p>
          <a:p>
            <a:r>
              <a:rPr lang="en-US" sz="1400" dirty="0">
                <a:solidFill>
                  <a:schemeClr val="bg1"/>
                </a:solidFill>
              </a:rPr>
              <a:t>of physicians practice in rural areas</a:t>
            </a:r>
          </a:p>
        </p:txBody>
      </p:sp>
      <p:sp>
        <p:nvSpPr>
          <p:cNvPr id="14" name="TextBox 13">
            <a:extLst>
              <a:ext uri="{FF2B5EF4-FFF2-40B4-BE49-F238E27FC236}">
                <a16:creationId xmlns:a16="http://schemas.microsoft.com/office/drawing/2014/main" id="{BF3FEF18-ADF7-4806-805F-7F5AECC2F870}"/>
              </a:ext>
            </a:extLst>
          </p:cNvPr>
          <p:cNvSpPr txBox="1"/>
          <p:nvPr/>
        </p:nvSpPr>
        <p:spPr>
          <a:xfrm>
            <a:off x="283778" y="2436091"/>
            <a:ext cx="5207635" cy="1097280"/>
          </a:xfrm>
          <a:prstGeom prst="rect">
            <a:avLst/>
          </a:prstGeom>
          <a:solidFill>
            <a:srgbClr val="66B39B"/>
          </a:solidFill>
          <a:effectLst>
            <a:outerShdw blurRad="50800" dist="38100" dir="5400000" algn="t" rotWithShape="0">
              <a:prstClr val="black">
                <a:alpha val="40000"/>
              </a:prstClr>
            </a:outerShdw>
          </a:effectLst>
        </p:spPr>
        <p:txBody>
          <a:bodyPr wrap="square" rtlCol="0">
            <a:spAutoFit/>
          </a:bodyPr>
          <a:lstStyle/>
          <a:p>
            <a:endParaRPr lang="en-US" sz="1350" dirty="0"/>
          </a:p>
        </p:txBody>
      </p:sp>
      <p:sp>
        <p:nvSpPr>
          <p:cNvPr id="20" name="TextBox 19">
            <a:extLst>
              <a:ext uri="{FF2B5EF4-FFF2-40B4-BE49-F238E27FC236}">
                <a16:creationId xmlns:a16="http://schemas.microsoft.com/office/drawing/2014/main" id="{678B7A00-2F22-4B86-9AA1-71B08947E5A7}"/>
              </a:ext>
            </a:extLst>
          </p:cNvPr>
          <p:cNvSpPr txBox="1">
            <a:spLocks/>
          </p:cNvSpPr>
          <p:nvPr/>
        </p:nvSpPr>
        <p:spPr>
          <a:xfrm>
            <a:off x="546539" y="2477538"/>
            <a:ext cx="4869846" cy="984885"/>
          </a:xfrm>
          <a:prstGeom prst="rect">
            <a:avLst/>
          </a:prstGeom>
          <a:noFill/>
        </p:spPr>
        <p:txBody>
          <a:bodyPr wrap="square" rtlCol="0">
            <a:spAutoFit/>
          </a:bodyPr>
          <a:lstStyle/>
          <a:p>
            <a:r>
              <a:rPr lang="en-US" sz="3000" dirty="0">
                <a:solidFill>
                  <a:schemeClr val="bg1"/>
                </a:solidFill>
              </a:rPr>
              <a:t>About 20%</a:t>
            </a:r>
          </a:p>
          <a:p>
            <a:r>
              <a:rPr lang="en-US" sz="1400" dirty="0">
                <a:solidFill>
                  <a:schemeClr val="bg1"/>
                </a:solidFill>
              </a:rPr>
              <a:t>of Americans live in rural areas where many do not have easy access to primary care or specialist services</a:t>
            </a:r>
          </a:p>
        </p:txBody>
      </p:sp>
      <p:sp>
        <p:nvSpPr>
          <p:cNvPr id="12" name="TextBox 11">
            <a:extLst>
              <a:ext uri="{FF2B5EF4-FFF2-40B4-BE49-F238E27FC236}">
                <a16:creationId xmlns:a16="http://schemas.microsoft.com/office/drawing/2014/main" id="{C4786E31-1443-45CD-87D6-B0C3D204535F}"/>
              </a:ext>
            </a:extLst>
          </p:cNvPr>
          <p:cNvSpPr txBox="1"/>
          <p:nvPr/>
        </p:nvSpPr>
        <p:spPr>
          <a:xfrm>
            <a:off x="-21336" y="5678239"/>
            <a:ext cx="4929352" cy="230832"/>
          </a:xfrm>
          <a:prstGeom prst="rect">
            <a:avLst/>
          </a:prstGeom>
          <a:noFill/>
        </p:spPr>
        <p:txBody>
          <a:bodyPr wrap="square" rtlCol="0">
            <a:spAutoFit/>
          </a:bodyPr>
          <a:lstStyle/>
          <a:p>
            <a:r>
              <a:rPr lang="en-US" sz="900" dirty="0">
                <a:solidFill>
                  <a:schemeClr val="bg1"/>
                </a:solidFill>
              </a:rPr>
              <a:t>Source: Trend Watch, American Hospital Association; Doximity</a:t>
            </a:r>
          </a:p>
        </p:txBody>
      </p:sp>
    </p:spTree>
    <p:extLst>
      <p:ext uri="{BB962C8B-B14F-4D97-AF65-F5344CB8AC3E}">
        <p14:creationId xmlns:p14="http://schemas.microsoft.com/office/powerpoint/2010/main" val="696216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E76C3E-E987-470A-9B1A-5A6285019BB5}"/>
              </a:ext>
            </a:extLst>
          </p:cNvPr>
          <p:cNvSpPr>
            <a:spLocks noGrp="1"/>
          </p:cNvSpPr>
          <p:nvPr>
            <p:ph type="sldNum" sz="quarter" idx="12"/>
          </p:nvPr>
        </p:nvSpPr>
        <p:spPr/>
        <p:txBody>
          <a:bodyPr/>
          <a:lstStyle/>
          <a:p>
            <a:fld id="{85C8F849-A5D6-4CD8-B387-1452E2DF6B83}" type="slidenum">
              <a:rPr lang="en-US" smtClean="0"/>
              <a:pPr/>
              <a:t>7</a:t>
            </a:fld>
            <a:endParaRPr lang="en-US" dirty="0"/>
          </a:p>
        </p:txBody>
      </p:sp>
      <p:sp>
        <p:nvSpPr>
          <p:cNvPr id="15" name="Title 2">
            <a:extLst>
              <a:ext uri="{FF2B5EF4-FFF2-40B4-BE49-F238E27FC236}">
                <a16:creationId xmlns:a16="http://schemas.microsoft.com/office/drawing/2014/main" id="{DAE36E5C-7410-4D62-B7B2-EED027536CE5}"/>
              </a:ext>
            </a:extLst>
          </p:cNvPr>
          <p:cNvSpPr txBox="1">
            <a:spLocks/>
          </p:cNvSpPr>
          <p:nvPr/>
        </p:nvSpPr>
        <p:spPr>
          <a:xfrm>
            <a:off x="979049" y="497849"/>
            <a:ext cx="7185901" cy="64927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ea typeface="Avenir Black" charset="0"/>
                <a:cs typeface="Avenir Black" charset="0"/>
              </a:rPr>
              <a:t>COMMUNITY IMPACT</a:t>
            </a:r>
          </a:p>
        </p:txBody>
      </p:sp>
      <p:sp>
        <p:nvSpPr>
          <p:cNvPr id="16" name="Text Placeholder 3">
            <a:extLst>
              <a:ext uri="{FF2B5EF4-FFF2-40B4-BE49-F238E27FC236}">
                <a16:creationId xmlns:a16="http://schemas.microsoft.com/office/drawing/2014/main" id="{D1881BEC-35B2-4152-8007-7067DEA7DB61}"/>
              </a:ext>
            </a:extLst>
          </p:cNvPr>
          <p:cNvSpPr txBox="1">
            <a:spLocks/>
          </p:cNvSpPr>
          <p:nvPr/>
        </p:nvSpPr>
        <p:spPr>
          <a:xfrm>
            <a:off x="2998643" y="3876877"/>
            <a:ext cx="5021692" cy="1143000"/>
          </a:xfrm>
          <a:prstGeom prst="rect">
            <a:avLst/>
          </a:prstGeom>
        </p:spPr>
        <p:txBody>
          <a:bodyPr vert="horz" lIns="91440" tIns="45720" rIns="91440" bIns="45720" rtlCol="0">
            <a:normAutofit lnSpcReduction="10000"/>
          </a:bodyPr>
          <a:lstStyle>
            <a:lvl1pPr marL="457200" indent="-4572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accent3"/>
                </a:solidFill>
                <a:latin typeface="Avenir Heavy"/>
              </a:rPr>
              <a:t>Each physician supports 17 jobs </a:t>
            </a:r>
            <a:r>
              <a:rPr lang="en-US" sz="2400" dirty="0">
                <a:solidFill>
                  <a:schemeClr val="accent3"/>
                </a:solidFill>
                <a:latin typeface="Avenir Heavy"/>
              </a:rPr>
              <a:t>and</a:t>
            </a:r>
            <a:r>
              <a:rPr lang="en-US" sz="2400" b="1" dirty="0">
                <a:solidFill>
                  <a:schemeClr val="accent3"/>
                </a:solidFill>
                <a:latin typeface="Avenir Heavy"/>
              </a:rPr>
              <a:t> $3.2 million </a:t>
            </a:r>
            <a:r>
              <a:rPr lang="en-US" sz="2400" dirty="0">
                <a:solidFill>
                  <a:schemeClr val="accent3"/>
                </a:solidFill>
                <a:latin typeface="Avenir Heavy"/>
              </a:rPr>
              <a:t>in economic input for a community.</a:t>
            </a:r>
          </a:p>
        </p:txBody>
      </p:sp>
      <p:pic>
        <p:nvPicPr>
          <p:cNvPr id="17" name="Graphic 16" descr="Upward trend">
            <a:extLst>
              <a:ext uri="{FF2B5EF4-FFF2-40B4-BE49-F238E27FC236}">
                <a16:creationId xmlns:a16="http://schemas.microsoft.com/office/drawing/2014/main" id="{964B3A53-143B-4205-89A0-09C02D1770AC}"/>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9049" y="3415481"/>
            <a:ext cx="2057400" cy="2057400"/>
          </a:xfrm>
          <a:prstGeom prst="rect">
            <a:avLst/>
          </a:prstGeom>
        </p:spPr>
      </p:pic>
      <p:pic>
        <p:nvPicPr>
          <p:cNvPr id="18" name="Graphic 17" descr="Bar chart">
            <a:extLst>
              <a:ext uri="{FF2B5EF4-FFF2-40B4-BE49-F238E27FC236}">
                <a16:creationId xmlns:a16="http://schemas.microsoft.com/office/drawing/2014/main" id="{6EF19269-8C0A-4BC8-938B-9974CBA2B57C}"/>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806" y="1295400"/>
            <a:ext cx="2019887" cy="2019887"/>
          </a:xfrm>
          <a:prstGeom prst="rect">
            <a:avLst/>
          </a:prstGeom>
        </p:spPr>
      </p:pic>
      <p:sp>
        <p:nvSpPr>
          <p:cNvPr id="19" name="Rectangle 18">
            <a:extLst>
              <a:ext uri="{FF2B5EF4-FFF2-40B4-BE49-F238E27FC236}">
                <a16:creationId xmlns:a16="http://schemas.microsoft.com/office/drawing/2014/main" id="{3307194F-86C5-4512-B331-F771AC3252D6}"/>
              </a:ext>
            </a:extLst>
          </p:cNvPr>
          <p:cNvSpPr/>
          <p:nvPr/>
        </p:nvSpPr>
        <p:spPr>
          <a:xfrm>
            <a:off x="2979593" y="1698924"/>
            <a:ext cx="5341206" cy="1200329"/>
          </a:xfrm>
          <a:prstGeom prst="rect">
            <a:avLst/>
          </a:prstGeom>
        </p:spPr>
        <p:txBody>
          <a:bodyPr wrap="square">
            <a:spAutoFit/>
          </a:bodyPr>
          <a:lstStyle/>
          <a:p>
            <a:pPr defTabSz="274320"/>
            <a:r>
              <a:rPr lang="en-US" sz="2400" b="1" dirty="0">
                <a:solidFill>
                  <a:schemeClr val="tx2"/>
                </a:solidFill>
                <a:latin typeface="Avenir Heavy"/>
                <a:ea typeface="Avenir Light" charset="0"/>
                <a:cs typeface="Avenir Light" charset="0"/>
              </a:rPr>
              <a:t>Adding one physician </a:t>
            </a:r>
            <a:r>
              <a:rPr lang="en-US" sz="2400" dirty="0">
                <a:solidFill>
                  <a:schemeClr val="tx2"/>
                </a:solidFill>
                <a:latin typeface="Avenir Heavy"/>
                <a:ea typeface="Avenir Light" charset="0"/>
                <a:cs typeface="Avenir Light" charset="0"/>
              </a:rPr>
              <a:t>to a community of 10,000 people is associated with a </a:t>
            </a:r>
            <a:r>
              <a:rPr lang="en-US" sz="2400" b="1" dirty="0">
                <a:solidFill>
                  <a:schemeClr val="tx2"/>
                </a:solidFill>
                <a:latin typeface="Avenir Heavy"/>
                <a:ea typeface="Avenir Light" charset="0"/>
                <a:cs typeface="Avenir Light" charset="0"/>
              </a:rPr>
              <a:t>5.3% reduction in average mortality.</a:t>
            </a:r>
          </a:p>
        </p:txBody>
      </p:sp>
      <p:sp>
        <p:nvSpPr>
          <p:cNvPr id="21" name="TextBox 20">
            <a:extLst>
              <a:ext uri="{FF2B5EF4-FFF2-40B4-BE49-F238E27FC236}">
                <a16:creationId xmlns:a16="http://schemas.microsoft.com/office/drawing/2014/main" id="{E36C9214-9AB7-4CEE-9D8F-74ABE4B3E8FC}"/>
              </a:ext>
            </a:extLst>
          </p:cNvPr>
          <p:cNvSpPr txBox="1"/>
          <p:nvPr/>
        </p:nvSpPr>
        <p:spPr>
          <a:xfrm>
            <a:off x="0" y="5749611"/>
            <a:ext cx="6705600" cy="507831"/>
          </a:xfrm>
          <a:prstGeom prst="rect">
            <a:avLst/>
          </a:prstGeom>
          <a:noFill/>
        </p:spPr>
        <p:txBody>
          <a:bodyPr wrap="square" rtlCol="0">
            <a:spAutoFit/>
          </a:bodyPr>
          <a:lstStyle/>
          <a:p>
            <a:r>
              <a:rPr lang="en-US" sz="900" dirty="0">
                <a:solidFill>
                  <a:schemeClr val="bg1"/>
                </a:solidFill>
              </a:rPr>
              <a:t>Sources: How is a Shortage of Primary Care Physicians Affecting the Quality and Cost of Medical Care? American College of Physicians White Paper 2008</a:t>
            </a:r>
          </a:p>
          <a:p>
            <a:r>
              <a:rPr lang="en-US" sz="900" dirty="0">
                <a:solidFill>
                  <a:schemeClr val="bg1"/>
                </a:solidFill>
              </a:rPr>
              <a:t>Nation’s Physicians Support 12.6 Million Jobs, Contribute $2.3 Trillion in Economic Activity, American Medical Association Article 2018</a:t>
            </a:r>
          </a:p>
        </p:txBody>
      </p:sp>
    </p:spTree>
    <p:extLst>
      <p:ext uri="{BB962C8B-B14F-4D97-AF65-F5344CB8AC3E}">
        <p14:creationId xmlns:p14="http://schemas.microsoft.com/office/powerpoint/2010/main" val="1006551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E76C3E-E987-470A-9B1A-5A6285019BB5}"/>
              </a:ext>
            </a:extLst>
          </p:cNvPr>
          <p:cNvSpPr>
            <a:spLocks noGrp="1"/>
          </p:cNvSpPr>
          <p:nvPr>
            <p:ph type="sldNum" sz="quarter" idx="12"/>
          </p:nvPr>
        </p:nvSpPr>
        <p:spPr/>
        <p:txBody>
          <a:bodyPr/>
          <a:lstStyle/>
          <a:p>
            <a:fld id="{85C8F849-A5D6-4CD8-B387-1452E2DF6B83}" type="slidenum">
              <a:rPr lang="en-US" smtClean="0"/>
              <a:pPr/>
              <a:t>8</a:t>
            </a:fld>
            <a:endParaRPr lang="en-US" dirty="0"/>
          </a:p>
        </p:txBody>
      </p:sp>
      <p:sp>
        <p:nvSpPr>
          <p:cNvPr id="9" name="Title 1">
            <a:extLst>
              <a:ext uri="{FF2B5EF4-FFF2-40B4-BE49-F238E27FC236}">
                <a16:creationId xmlns:a16="http://schemas.microsoft.com/office/drawing/2014/main" id="{DE265DBF-466F-4AD5-BC15-FB7BB3D41566}"/>
              </a:ext>
            </a:extLst>
          </p:cNvPr>
          <p:cNvSpPr txBox="1">
            <a:spLocks/>
          </p:cNvSpPr>
          <p:nvPr/>
        </p:nvSpPr>
        <p:spPr>
          <a:xfrm>
            <a:off x="0" y="25361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3000" b="1" dirty="0">
                <a:solidFill>
                  <a:schemeClr val="accent3"/>
                </a:solidFill>
                <a:latin typeface="Avenir Black" charset="0"/>
                <a:ea typeface="Avenir Black" charset="0"/>
                <a:cs typeface="Avenir Black" charset="0"/>
              </a:rPr>
              <a:t>PRIMARY CARE CANDIDATE POOL IN </a:t>
            </a:r>
            <a:br>
              <a:rPr lang="en-US" sz="3000" b="1" dirty="0">
                <a:solidFill>
                  <a:schemeClr val="accent3"/>
                </a:solidFill>
                <a:latin typeface="Avenir Black" charset="0"/>
                <a:ea typeface="Avenir Black" charset="0"/>
                <a:cs typeface="Avenir Black" charset="0"/>
              </a:rPr>
            </a:br>
            <a:r>
              <a:rPr lang="en-US" sz="3000" b="1" dirty="0">
                <a:solidFill>
                  <a:schemeClr val="accent3"/>
                </a:solidFill>
                <a:latin typeface="Avenir Black" charset="0"/>
                <a:ea typeface="Avenir Black" charset="0"/>
                <a:cs typeface="Avenir Black" charset="0"/>
              </a:rPr>
              <a:t>NEBRASKA</a:t>
            </a:r>
            <a:endParaRPr lang="en-US" sz="3000" b="1" dirty="0">
              <a:solidFill>
                <a:srgbClr val="FF0000"/>
              </a:solidFill>
              <a:latin typeface="Avenir Black" charset="0"/>
              <a:ea typeface="Avenir Black" charset="0"/>
              <a:cs typeface="Avenir Black" charset="0"/>
            </a:endParaRPr>
          </a:p>
        </p:txBody>
      </p:sp>
      <p:sp>
        <p:nvSpPr>
          <p:cNvPr id="10" name="TextBox 9">
            <a:extLst>
              <a:ext uri="{FF2B5EF4-FFF2-40B4-BE49-F238E27FC236}">
                <a16:creationId xmlns:a16="http://schemas.microsoft.com/office/drawing/2014/main" id="{79176BD3-52F6-44F1-9511-BA7D07E0BAE7}"/>
              </a:ext>
            </a:extLst>
          </p:cNvPr>
          <p:cNvSpPr txBox="1"/>
          <p:nvPr/>
        </p:nvSpPr>
        <p:spPr>
          <a:xfrm>
            <a:off x="0" y="5711218"/>
            <a:ext cx="4905479" cy="230832"/>
          </a:xfrm>
          <a:prstGeom prst="rect">
            <a:avLst/>
          </a:prstGeom>
          <a:noFill/>
        </p:spPr>
        <p:txBody>
          <a:bodyPr wrap="square" rtlCol="0">
            <a:spAutoFit/>
          </a:bodyPr>
          <a:lstStyle/>
          <a:p>
            <a:r>
              <a:rPr lang="en-US" sz="900" dirty="0">
                <a:solidFill>
                  <a:schemeClr val="bg1"/>
                </a:solidFill>
              </a:rPr>
              <a:t>Source:  2021 AAMC State Physician Workforce Data Book</a:t>
            </a:r>
          </a:p>
        </p:txBody>
      </p:sp>
      <p:graphicFrame>
        <p:nvGraphicFramePr>
          <p:cNvPr id="11" name="Diagram 10">
            <a:extLst>
              <a:ext uri="{FF2B5EF4-FFF2-40B4-BE49-F238E27FC236}">
                <a16:creationId xmlns:a16="http://schemas.microsoft.com/office/drawing/2014/main" id="{D4153514-B668-4ABB-9BCA-9696971CD82F}"/>
              </a:ext>
            </a:extLst>
          </p:cNvPr>
          <p:cNvGraphicFramePr>
            <a:graphicFrameLocks noChangeAspect="1"/>
          </p:cNvGraphicFramePr>
          <p:nvPr>
            <p:extLst>
              <p:ext uri="{D42A27DB-BD31-4B8C-83A1-F6EECF244321}">
                <p14:modId xmlns:p14="http://schemas.microsoft.com/office/powerpoint/2010/main" val="965398375"/>
              </p:ext>
            </p:extLst>
          </p:nvPr>
        </p:nvGraphicFramePr>
        <p:xfrm>
          <a:off x="1005656" y="1338133"/>
          <a:ext cx="7132688" cy="4475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8A033807-DB78-45F4-BE31-2D1D457ADF77}"/>
              </a:ext>
            </a:extLst>
          </p:cNvPr>
          <p:cNvSpPr txBox="1"/>
          <p:nvPr/>
        </p:nvSpPr>
        <p:spPr>
          <a:xfrm>
            <a:off x="5029200" y="4032343"/>
            <a:ext cx="3796517" cy="1039356"/>
          </a:xfrm>
          <a:prstGeom prst="leftArrow">
            <a:avLst/>
          </a:prstGeom>
          <a:solidFill>
            <a:schemeClr val="accent1"/>
          </a:solidFill>
          <a:ln w="28575">
            <a:solidFill>
              <a:schemeClr val="bg1"/>
            </a:solidFill>
          </a:ln>
        </p:spPr>
        <p:txBody>
          <a:bodyPr wrap="square" rtlCol="0">
            <a:spAutoFit/>
          </a:bodyPr>
          <a:lstStyle/>
          <a:p>
            <a:pPr algn="ctr"/>
            <a:r>
              <a:rPr lang="en-US" sz="1400" b="1" dirty="0">
                <a:solidFill>
                  <a:schemeClr val="bg1"/>
                </a:solidFill>
              </a:rPr>
              <a:t>Estimated 8% of Residents Choose Rural Location </a:t>
            </a:r>
          </a:p>
        </p:txBody>
      </p:sp>
      <p:sp>
        <p:nvSpPr>
          <p:cNvPr id="13" name="TextBox 12">
            <a:extLst>
              <a:ext uri="{FF2B5EF4-FFF2-40B4-BE49-F238E27FC236}">
                <a16:creationId xmlns:a16="http://schemas.microsoft.com/office/drawing/2014/main" id="{ACF8192B-7A20-460B-9377-B435662C52DE}"/>
              </a:ext>
            </a:extLst>
          </p:cNvPr>
          <p:cNvSpPr txBox="1"/>
          <p:nvPr/>
        </p:nvSpPr>
        <p:spPr>
          <a:xfrm rot="10800000">
            <a:off x="391436" y="4621034"/>
            <a:ext cx="3796517" cy="1039356"/>
          </a:xfrm>
          <a:prstGeom prst="leftArrow">
            <a:avLst/>
          </a:prstGeom>
          <a:solidFill>
            <a:schemeClr val="accent1"/>
          </a:solidFill>
          <a:ln w="28575">
            <a:solidFill>
              <a:schemeClr val="bg1"/>
            </a:solidFill>
          </a:ln>
        </p:spPr>
        <p:txBody>
          <a:bodyPr wrap="square" rtlCol="0">
            <a:spAutoFit/>
          </a:bodyPr>
          <a:lstStyle/>
          <a:p>
            <a:pPr algn="ctr"/>
            <a:r>
              <a:rPr lang="en-US" sz="1400" b="1" dirty="0">
                <a:solidFill>
                  <a:schemeClr val="bg1"/>
                </a:solidFill>
              </a:rPr>
              <a:t>Estimated 8% of Residents Choose Rural Location </a:t>
            </a:r>
          </a:p>
        </p:txBody>
      </p:sp>
      <p:sp>
        <p:nvSpPr>
          <p:cNvPr id="14" name="Rectangle 13">
            <a:extLst>
              <a:ext uri="{FF2B5EF4-FFF2-40B4-BE49-F238E27FC236}">
                <a16:creationId xmlns:a16="http://schemas.microsoft.com/office/drawing/2014/main" id="{01B6B9F4-A512-40BC-BE8E-88D0B9A9009C}"/>
              </a:ext>
            </a:extLst>
          </p:cNvPr>
          <p:cNvSpPr/>
          <p:nvPr/>
        </p:nvSpPr>
        <p:spPr>
          <a:xfrm>
            <a:off x="520581" y="4970709"/>
            <a:ext cx="3419475" cy="363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E18CA48-F14B-46BC-B5ED-F13DAEFA60F2}"/>
              </a:ext>
            </a:extLst>
          </p:cNvPr>
          <p:cNvSpPr txBox="1"/>
          <p:nvPr/>
        </p:nvSpPr>
        <p:spPr>
          <a:xfrm>
            <a:off x="457200" y="4886980"/>
            <a:ext cx="3238733" cy="523220"/>
          </a:xfrm>
          <a:prstGeom prst="rect">
            <a:avLst/>
          </a:prstGeom>
          <a:noFill/>
        </p:spPr>
        <p:txBody>
          <a:bodyPr wrap="square">
            <a:spAutoFit/>
          </a:bodyPr>
          <a:lstStyle/>
          <a:p>
            <a:pPr algn="ctr"/>
            <a:r>
              <a:rPr lang="en-US" sz="1400" b="1" dirty="0">
                <a:solidFill>
                  <a:schemeClr val="bg1"/>
                </a:solidFill>
              </a:rPr>
              <a:t>Total Annual Candidate Pool in </a:t>
            </a:r>
          </a:p>
          <a:p>
            <a:pPr algn="ctr"/>
            <a:r>
              <a:rPr lang="en-US" sz="1400" b="1" dirty="0">
                <a:solidFill>
                  <a:schemeClr val="bg1"/>
                </a:solidFill>
              </a:rPr>
              <a:t>North and South Dakota</a:t>
            </a:r>
          </a:p>
        </p:txBody>
      </p:sp>
    </p:spTree>
    <p:extLst>
      <p:ext uri="{BB962C8B-B14F-4D97-AF65-F5344CB8AC3E}">
        <p14:creationId xmlns:p14="http://schemas.microsoft.com/office/powerpoint/2010/main" val="48545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826448D-B6C9-1447-8D2C-B4871E2EB9D6}" type="slidenum">
              <a:rPr lang="en-US" smtClean="0"/>
              <a:t>9</a:t>
            </a:fld>
            <a:endParaRPr lang="en-US" dirty="0"/>
          </a:p>
        </p:txBody>
      </p:sp>
      <p:sp>
        <p:nvSpPr>
          <p:cNvPr id="3" name="Title 1">
            <a:extLst>
              <a:ext uri="{FF2B5EF4-FFF2-40B4-BE49-F238E27FC236}">
                <a16:creationId xmlns:a16="http://schemas.microsoft.com/office/drawing/2014/main" id="{8458FF40-03E6-4D3B-BD07-137C257B846F}"/>
              </a:ext>
            </a:extLst>
          </p:cNvPr>
          <p:cNvSpPr txBox="1">
            <a:spLocks/>
          </p:cNvSpPr>
          <p:nvPr/>
        </p:nvSpPr>
        <p:spPr>
          <a:xfrm>
            <a:off x="266700" y="470338"/>
            <a:ext cx="8610600" cy="6726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3"/>
                </a:solidFill>
                <a:latin typeface="Avenir Black" charset="0"/>
                <a:ea typeface="Avenir Black" charset="0"/>
                <a:cs typeface="Avenir Black" charset="0"/>
              </a:rPr>
              <a:t>CRITICAL TO REACH PASSIVE CANDIDATES</a:t>
            </a:r>
          </a:p>
        </p:txBody>
      </p:sp>
      <p:pic>
        <p:nvPicPr>
          <p:cNvPr id="4" name="Picture 3">
            <a:extLst>
              <a:ext uri="{FF2B5EF4-FFF2-40B4-BE49-F238E27FC236}">
                <a16:creationId xmlns:a16="http://schemas.microsoft.com/office/drawing/2014/main" id="{1024121A-AAD9-4B6D-B337-638C8EADF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143000"/>
            <a:ext cx="7315200" cy="4572000"/>
          </a:xfrm>
          <a:prstGeom prst="rect">
            <a:avLst/>
          </a:prstGeom>
        </p:spPr>
      </p:pic>
    </p:spTree>
    <p:extLst>
      <p:ext uri="{BB962C8B-B14F-4D97-AF65-F5344CB8AC3E}">
        <p14:creationId xmlns:p14="http://schemas.microsoft.com/office/powerpoint/2010/main" val="3934869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JPS-PPT-presentation">
  <a:themeElements>
    <a:clrScheme name="JPS custom theme colors">
      <a:dk1>
        <a:srgbClr val="29485A"/>
      </a:dk1>
      <a:lt1>
        <a:sysClr val="window" lastClr="FFFFFF"/>
      </a:lt1>
      <a:dk2>
        <a:srgbClr val="1C5A73"/>
      </a:dk2>
      <a:lt2>
        <a:srgbClr val="FBFCFD"/>
      </a:lt2>
      <a:accent1>
        <a:srgbClr val="F04F3B"/>
      </a:accent1>
      <a:accent2>
        <a:srgbClr val="1C5A73"/>
      </a:accent2>
      <a:accent3>
        <a:srgbClr val="82C88A"/>
      </a:accent3>
      <a:accent4>
        <a:srgbClr val="C1C7CA"/>
      </a:accent4>
      <a:accent5>
        <a:srgbClr val="B93D26"/>
      </a:accent5>
      <a:accent6>
        <a:srgbClr val="4C9E45"/>
      </a:accent6>
      <a:hlink>
        <a:srgbClr val="005978"/>
      </a:hlink>
      <a:folHlink>
        <a:srgbClr val="4545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PS-PPT-presentation">
  <a:themeElements>
    <a:clrScheme name="JPS custom theme colors">
      <a:dk1>
        <a:srgbClr val="29485A"/>
      </a:dk1>
      <a:lt1>
        <a:sysClr val="window" lastClr="FFFFFF"/>
      </a:lt1>
      <a:dk2>
        <a:srgbClr val="1C5A73"/>
      </a:dk2>
      <a:lt2>
        <a:srgbClr val="FBFCFD"/>
      </a:lt2>
      <a:accent1>
        <a:srgbClr val="F04F3B"/>
      </a:accent1>
      <a:accent2>
        <a:srgbClr val="1C5A73"/>
      </a:accent2>
      <a:accent3>
        <a:srgbClr val="82C88A"/>
      </a:accent3>
      <a:accent4>
        <a:srgbClr val="C1C7CA"/>
      </a:accent4>
      <a:accent5>
        <a:srgbClr val="B93D26"/>
      </a:accent5>
      <a:accent6>
        <a:srgbClr val="4C9E45"/>
      </a:accent6>
      <a:hlink>
        <a:srgbClr val="005978"/>
      </a:hlink>
      <a:folHlink>
        <a:srgbClr val="4545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b3a6258-6079-4ed4-a80e-e09bd6f9e639">
      <Terms xmlns="http://schemas.microsoft.com/office/infopath/2007/PartnerControls"/>
    </lcf76f155ced4ddcb4097134ff3c332f>
    <TaxCatchAll xmlns="a90a5337-dd26-466b-b6bf-c45fe3a715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4163C890F5B04288CDDA0C06AD102F" ma:contentTypeVersion="16" ma:contentTypeDescription="Create a new document." ma:contentTypeScope="" ma:versionID="8ef4a0672b1479aebf57aee184110931">
  <xsd:schema xmlns:xsd="http://www.w3.org/2001/XMLSchema" xmlns:xs="http://www.w3.org/2001/XMLSchema" xmlns:p="http://schemas.microsoft.com/office/2006/metadata/properties" xmlns:ns2="eb3a6258-6079-4ed4-a80e-e09bd6f9e639" xmlns:ns3="a90a5337-dd26-466b-b6bf-c45fe3a71537" targetNamespace="http://schemas.microsoft.com/office/2006/metadata/properties" ma:root="true" ma:fieldsID="172feb35b23c490bfb741c8003d2673c" ns2:_="" ns3:_="">
    <xsd:import namespace="eb3a6258-6079-4ed4-a80e-e09bd6f9e639"/>
    <xsd:import namespace="a90a5337-dd26-466b-b6bf-c45fe3a7153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a6258-6079-4ed4-a80e-e09bd6f9e6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7e0cecb-3a0b-47bc-ab1e-d2e19101bf3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0a5337-dd26-466b-b6bf-c45fe3a715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e472c3f-292a-495b-a63c-79f6bb0568e3}" ma:internalName="TaxCatchAll" ma:showField="CatchAllData" ma:web="a90a5337-dd26-466b-b6bf-c45fe3a715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4E3838-0AD0-4222-AD96-4A0FF1E741AA}">
  <ds:schemaRefs>
    <ds:schemaRef ds:uri="http://schemas.microsoft.com/office/2006/metadata/properties"/>
    <ds:schemaRef ds:uri="http://schemas.microsoft.com/office/infopath/2007/PartnerControls"/>
    <ds:schemaRef ds:uri="eb3a6258-6079-4ed4-a80e-e09bd6f9e639"/>
    <ds:schemaRef ds:uri="a90a5337-dd26-466b-b6bf-c45fe3a71537"/>
  </ds:schemaRefs>
</ds:datastoreItem>
</file>

<file path=customXml/itemProps2.xml><?xml version="1.0" encoding="utf-8"?>
<ds:datastoreItem xmlns:ds="http://schemas.openxmlformats.org/officeDocument/2006/customXml" ds:itemID="{EBF5FD01-4C37-465A-A0D4-1FEDF6FDCC9A}">
  <ds:schemaRefs>
    <ds:schemaRef ds:uri="http://schemas.microsoft.com/sharepoint/v3/contenttype/forms"/>
  </ds:schemaRefs>
</ds:datastoreItem>
</file>

<file path=customXml/itemProps3.xml><?xml version="1.0" encoding="utf-8"?>
<ds:datastoreItem xmlns:ds="http://schemas.openxmlformats.org/officeDocument/2006/customXml" ds:itemID="{E0A1A688-0C8D-4863-AAAE-CE8C72FB6D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3a6258-6079-4ed4-a80e-e09bd6f9e639"/>
    <ds:schemaRef ds:uri="a90a5337-dd26-466b-b6bf-c45fe3a71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JPS-PPT-presentation</Template>
  <TotalTime>21214</TotalTime>
  <Words>2758</Words>
  <Application>Microsoft Office PowerPoint</Application>
  <PresentationFormat>On-screen Show (4:3)</PresentationFormat>
  <Paragraphs>312</Paragraphs>
  <Slides>22</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Avenir Black</vt:lpstr>
      <vt:lpstr>Avenir Book</vt:lpstr>
      <vt:lpstr>Avenir Heavy</vt:lpstr>
      <vt:lpstr>Calibri</vt:lpstr>
      <vt:lpstr>Helvetica</vt:lpstr>
      <vt:lpstr>Quattrocento Sans</vt:lpstr>
      <vt:lpstr>Wingdings</vt:lpstr>
      <vt:lpstr>JPS-PPT-presentation</vt:lpstr>
      <vt:lpstr>1_JPS-PPT-presentation</vt:lpstr>
      <vt:lpstr>PowerPoint Presentation</vt:lpstr>
      <vt:lpstr>PowerPoint Presentation</vt:lpstr>
      <vt:lpstr>PowerPoint Presentation</vt:lpstr>
      <vt:lpstr>PowerPoint Presentation</vt:lpstr>
      <vt:lpstr>PowerPoint Presentation</vt:lpstr>
      <vt:lpstr>ACUTE SHORTAGE OUTSIDE OF MAJOR 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Mid-Year Meeting</dc:title>
  <dc:creator>Allison McLane (J&amp;CPERM-ATL)</dc:creator>
  <cp:lastModifiedBy>Robin Marquis</cp:lastModifiedBy>
  <cp:revision>347</cp:revision>
  <cp:lastPrinted>2018-01-02T13:55:08Z</cp:lastPrinted>
  <dcterms:created xsi:type="dcterms:W3CDTF">2015-07-14T19:26:53Z</dcterms:created>
  <dcterms:modified xsi:type="dcterms:W3CDTF">2022-08-09T12:08:46Z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0x010100A44163C890F5B04288CDDA0C06AD102F</vt:lpwstr>
  </property>
</Properties>
</file>