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7" r:id="rId2"/>
    <p:sldId id="271" r:id="rId3"/>
    <p:sldId id="269" r:id="rId4"/>
    <p:sldId id="257" r:id="rId5"/>
    <p:sldId id="265" r:id="rId6"/>
    <p:sldId id="259" r:id="rId7"/>
    <p:sldId id="262" r:id="rId8"/>
    <p:sldId id="260" r:id="rId9"/>
    <p:sldId id="270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cfs02\data\Quality\Presentations%20Posters\Age%20Friendly\Age%20Friendly-2023102012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 Friendly Project (4M's) </a:t>
            </a:r>
          </a:p>
        </c:rich>
      </c:tx>
      <c:layout>
        <c:manualLayout>
          <c:xMode val="edge"/>
          <c:yMode val="edge"/>
          <c:x val="0.17059972105997209"/>
          <c:y val="9.25943971931909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09205020920501E-2"/>
          <c:y val="0.30799772154533361"/>
          <c:w val="0.93863319386331934"/>
          <c:h val="0.59300276128406881"/>
        </c:manualLayout>
      </c:layout>
      <c:lineChart>
        <c:grouping val="standard"/>
        <c:varyColors val="0"/>
        <c:ser>
          <c:idx val="0"/>
          <c:order val="0"/>
          <c:tx>
            <c:strRef>
              <c:f>'Age Friendly-202310201240'!$A$3:$F$3</c:f>
              <c:strCache>
                <c:ptCount val="6"/>
                <c:pt idx="0">
                  <c:v>Post Acute Age Friendly Project (4M's)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'Age Friendly-202310201240'!$G$2:$M$2</c:f>
              <c:numCache>
                <c:formatCode>mmm\-yy</c:formatCode>
                <c:ptCount val="7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</c:numCache>
            </c:numRef>
          </c:cat>
          <c:val>
            <c:numRef>
              <c:f>'Age Friendly-202310201240'!$G$3:$M$3</c:f>
              <c:numCache>
                <c:formatCode>0.00%</c:formatCode>
                <c:ptCount val="7"/>
                <c:pt idx="0">
                  <c:v>0.76919999999999999</c:v>
                </c:pt>
                <c:pt idx="1">
                  <c:v>1</c:v>
                </c:pt>
                <c:pt idx="2">
                  <c:v>0.85709999999999997</c:v>
                </c:pt>
                <c:pt idx="3">
                  <c:v>1</c:v>
                </c:pt>
                <c:pt idx="4">
                  <c:v>0.96879999999999999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33-4CB2-ACC4-F66E5C3CC7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1976680"/>
        <c:axId val="361975368"/>
      </c:lineChart>
      <c:dateAx>
        <c:axId val="361976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75368"/>
        <c:crosses val="autoZero"/>
        <c:auto val="1"/>
        <c:lblOffset val="100"/>
        <c:baseTimeUnit val="months"/>
      </c:dateAx>
      <c:valAx>
        <c:axId val="361975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6197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4D55-71CA-480B-9B6F-13F42CF875D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58C7-E69B-40BD-8E21-96B5EED1D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&lt;enter presenter&gt;</a:t>
            </a:r>
          </a:p>
          <a:p>
            <a:endParaRPr lang="en-US" b="1"/>
          </a:p>
          <a:p>
            <a:r>
              <a:rPr lang="en-US"/>
              <a:t>Facts/statistics about SMC</a:t>
            </a:r>
          </a:p>
          <a:p>
            <a:r>
              <a:rPr lang="en-US"/>
              <a:t>Context of CAH within Nebraska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57F4-7437-4DCB-8C58-376537C894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87" y="0"/>
            <a:ext cx="4006735" cy="1244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C9A19-F00D-43D9-AC79-C495EA17ADC4}"/>
              </a:ext>
            </a:extLst>
          </p:cNvPr>
          <p:cNvSpPr txBox="1"/>
          <p:nvPr/>
        </p:nvSpPr>
        <p:spPr>
          <a:xfrm>
            <a:off x="1400962" y="2459504"/>
            <a:ext cx="8959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Incorporating 4Ms into Discharge Planning</a:t>
            </a:r>
          </a:p>
        </p:txBody>
      </p:sp>
    </p:spTree>
    <p:extLst>
      <p:ext uri="{BB962C8B-B14F-4D97-AF65-F5344CB8AC3E}">
        <p14:creationId xmlns:p14="http://schemas.microsoft.com/office/powerpoint/2010/main" val="343644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7773-3566-41C1-88D4-D2A6337B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B5926-9D56-4A0E-8FE7-72EDB99AA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59" y="1855367"/>
            <a:ext cx="2618741" cy="736282"/>
          </a:xfrm>
        </p:spPr>
        <p:txBody>
          <a:bodyPr/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A9B8A-FE79-4CE6-BC9F-DB619DCB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16" y="2591649"/>
            <a:ext cx="3487420" cy="3286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Buy in is important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Showing the data to all staff at the beginning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Many competing priorities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Respect what matters to the patient even if it is different than clinical goal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F12F9-C9E1-4F1C-BC6D-AB3442EE3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0" y="1855367"/>
            <a:ext cx="2494280" cy="736282"/>
          </a:xfrm>
        </p:spPr>
        <p:txBody>
          <a:bodyPr/>
          <a:lstStyle/>
          <a:p>
            <a:pPr algn="ctr"/>
            <a:r>
              <a:rPr lang="en-US" dirty="0"/>
              <a:t>sustainability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C281AB1-0DE9-49B5-9226-0F79D2D5580D}"/>
              </a:ext>
            </a:extLst>
          </p:cNvPr>
          <p:cNvSpPr txBox="1">
            <a:spLocks/>
          </p:cNvSpPr>
          <p:nvPr/>
        </p:nvSpPr>
        <p:spPr>
          <a:xfrm>
            <a:off x="4521200" y="2632287"/>
            <a:ext cx="3487420" cy="3286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FF01C1-2494-4C38-98CC-3C43FAFBFB1A}"/>
              </a:ext>
            </a:extLst>
          </p:cNvPr>
          <p:cNvSpPr txBox="1">
            <a:spLocks/>
          </p:cNvSpPr>
          <p:nvPr/>
        </p:nvSpPr>
        <p:spPr>
          <a:xfrm>
            <a:off x="8053069" y="2591649"/>
            <a:ext cx="3487420" cy="32867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Share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Share patient stories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Celebrate success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Continued data collection and </a:t>
            </a:r>
            <a:br>
              <a:rPr lang="en-US" dirty="0"/>
            </a:br>
            <a:r>
              <a:rPr lang="en-US" dirty="0"/>
              <a:t>    monitoring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Monitor HCAHPS 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Monitor and Improve Readmissions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Improve falls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A2CA17F-CF8E-48AF-899B-01343E74D152}"/>
              </a:ext>
            </a:extLst>
          </p:cNvPr>
          <p:cNvSpPr txBox="1">
            <a:spLocks/>
          </p:cNvSpPr>
          <p:nvPr/>
        </p:nvSpPr>
        <p:spPr>
          <a:xfrm>
            <a:off x="4464050" y="2632287"/>
            <a:ext cx="3328670" cy="3286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Work with other department at SMC Age Friendly through out SMC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Support for continual </a:t>
            </a:r>
            <a:br>
              <a:rPr lang="en-US" dirty="0"/>
            </a:br>
            <a:r>
              <a:rPr lang="en-US" dirty="0"/>
              <a:t>    learning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Provide clear definitions for </a:t>
            </a:r>
            <a:br>
              <a:rPr lang="en-US" dirty="0"/>
            </a:br>
            <a:r>
              <a:rPr lang="en-US" dirty="0"/>
              <a:t>    all staff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Continue work with Vendor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4ED5B43-9116-41A9-BD85-9C11D852CFF3}"/>
              </a:ext>
            </a:extLst>
          </p:cNvPr>
          <p:cNvSpPr txBox="1">
            <a:spLocks/>
          </p:cNvSpPr>
          <p:nvPr/>
        </p:nvSpPr>
        <p:spPr>
          <a:xfrm>
            <a:off x="4770119" y="1855367"/>
            <a:ext cx="2618741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replicability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347A2E-571C-4F6A-8D8D-9759E6B038F4}"/>
              </a:ext>
            </a:extLst>
          </p:cNvPr>
          <p:cNvCxnSpPr/>
          <p:nvPr/>
        </p:nvCxnSpPr>
        <p:spPr>
          <a:xfrm>
            <a:off x="4305300" y="2054015"/>
            <a:ext cx="0" cy="382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88EE4B-43DD-43D2-A1A8-45F1904CE0E8}"/>
              </a:ext>
            </a:extLst>
          </p:cNvPr>
          <p:cNvCxnSpPr/>
          <p:nvPr/>
        </p:nvCxnSpPr>
        <p:spPr>
          <a:xfrm>
            <a:off x="7927975" y="2054015"/>
            <a:ext cx="0" cy="382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6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5199-C07B-4FF6-9ED4-7EC93E34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8"/>
            <a:ext cx="10058400" cy="1450757"/>
          </a:xfrm>
        </p:spPr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5A97C-5059-4FE6-A785-E6039FEF8C88}"/>
              </a:ext>
            </a:extLst>
          </p:cNvPr>
          <p:cNvSpPr txBox="1"/>
          <p:nvPr/>
        </p:nvSpPr>
        <p:spPr>
          <a:xfrm>
            <a:off x="2391133" y="2000696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To improve our Age Friendly Processes, Documentation will be 100% of audited charts</a:t>
            </a:r>
          </a:p>
        </p:txBody>
      </p:sp>
      <p:pic>
        <p:nvPicPr>
          <p:cNvPr id="2052" name="Picture 4" descr="File:Red Checkmark.svg - Wikipedia">
            <a:extLst>
              <a:ext uri="{FF2B5EF4-FFF2-40B4-BE49-F238E27FC236}">
                <a16:creationId xmlns:a16="http://schemas.microsoft.com/office/drawing/2014/main" id="{EC87382B-F655-429B-9672-01217782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56" y="1803267"/>
            <a:ext cx="1121118" cy="13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90EE-0EDB-4F5A-8FAA-0E787DBA1D7E}"/>
              </a:ext>
            </a:extLst>
          </p:cNvPr>
          <p:cNvSpPr txBox="1"/>
          <p:nvPr/>
        </p:nvSpPr>
        <p:spPr>
          <a:xfrm>
            <a:off x="889592" y="3963177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are on the journey for improving patient care and are always learning </a:t>
            </a:r>
            <a:endParaRPr lang="en-US" sz="2400" dirty="0"/>
          </a:p>
        </p:txBody>
      </p:sp>
      <p:pic>
        <p:nvPicPr>
          <p:cNvPr id="2058" name="Picture 10" descr="What I Know For Sure: 5 Things Teams and Leaders Need - Voltage ...">
            <a:extLst>
              <a:ext uri="{FF2B5EF4-FFF2-40B4-BE49-F238E27FC236}">
                <a16:creationId xmlns:a16="http://schemas.microsoft.com/office/drawing/2014/main" id="{BD3B0B6E-1C48-43E5-806B-391CD354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97" y="3487436"/>
            <a:ext cx="2711036" cy="20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9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6C52-66E5-4D4D-90F8-7AFCA56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473-D187-4CCE-81F7-34278D84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Describe what the 4M’S framework entails for a Critical Access Hospital.</a:t>
            </a:r>
          </a:p>
          <a:p>
            <a:endParaRPr lang="en-US" dirty="0"/>
          </a:p>
          <a:p>
            <a:r>
              <a:rPr lang="en-US" dirty="0"/>
              <a:t>Strategies to align patient goals with their plan of care to improve outcomes, safety, and quality of care</a:t>
            </a:r>
          </a:p>
          <a:p>
            <a:endParaRPr lang="en-US" dirty="0"/>
          </a:p>
          <a:p>
            <a:r>
              <a:rPr lang="en-US" dirty="0"/>
              <a:t>Explore approaches to collaborate with inter-personal teams to ensure patients have expert care while meeting individual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5C989-DB7B-460D-95A6-5615E505D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Incorporating the 4M’s into the discharge planning process </a:t>
            </a:r>
          </a:p>
        </p:txBody>
      </p:sp>
    </p:spTree>
    <p:extLst>
      <p:ext uri="{BB962C8B-B14F-4D97-AF65-F5344CB8AC3E}">
        <p14:creationId xmlns:p14="http://schemas.microsoft.com/office/powerpoint/2010/main" val="226133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1740C8-4603-4539-B273-B46521BA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SAUNDERS MEDICAL CENTER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E32755-04F7-414A-AC77-49457828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18" y="6428547"/>
            <a:ext cx="1214846" cy="37720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06464"/>
            <a:ext cx="10775917" cy="367728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62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420E-FC64-4E34-90A0-9552748C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Leadership/Planning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9DEA-BF51-4264-9B86-B5B9036C3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Our Mission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To improve the health of the people of Saunders County and beyond by providing convenient and </a:t>
            </a:r>
            <a:br>
              <a:rPr lang="en-US" dirty="0"/>
            </a:br>
            <a:r>
              <a:rPr lang="en-US" dirty="0"/>
              <a:t>  timely access to high quality comprehensive care with exceptional service and compassion.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Our Vision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We are the Board, Medical Staff, and Employees of Saunders Medical Center, which includes a hospital, </a:t>
            </a:r>
            <a:br>
              <a:rPr lang="en-US" dirty="0"/>
            </a:br>
            <a:r>
              <a:rPr lang="en-US" dirty="0"/>
              <a:t>  long-term care facility, and outpatient clinics.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Saunders Medical Center stays committed to a tradition of excellence through leadership in the </a:t>
            </a:r>
            <a:br>
              <a:rPr lang="en-US" dirty="0"/>
            </a:br>
            <a:r>
              <a:rPr lang="en-US" dirty="0"/>
              <a:t>  provision of quality medical services and health education for the people of Saunders County.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Our Strategic Plan Pillar Quality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Quality work, safety and improvement is our focus in all the work that we do. </a:t>
            </a:r>
          </a:p>
        </p:txBody>
      </p:sp>
    </p:spTree>
    <p:extLst>
      <p:ext uri="{BB962C8B-B14F-4D97-AF65-F5344CB8AC3E}">
        <p14:creationId xmlns:p14="http://schemas.microsoft.com/office/powerpoint/2010/main" val="62985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SBAR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1862" y="2217218"/>
            <a:ext cx="51295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S-</a:t>
            </a:r>
            <a:r>
              <a:rPr lang="en-US" sz="2000" dirty="0"/>
              <a:t>Chart review Age Friendly not documented</a:t>
            </a:r>
          </a:p>
          <a:p>
            <a:r>
              <a:rPr lang="en-US" sz="4800" dirty="0"/>
              <a:t>B-</a:t>
            </a:r>
            <a:r>
              <a:rPr lang="en-US" dirty="0"/>
              <a:t>We changed EMR 2022 to Cerner, COVID </a:t>
            </a:r>
            <a:endParaRPr lang="en-US" sz="4800" dirty="0"/>
          </a:p>
          <a:p>
            <a:r>
              <a:rPr lang="en-US" sz="4800" dirty="0"/>
              <a:t>A-</a:t>
            </a:r>
            <a:r>
              <a:rPr lang="en-US" dirty="0"/>
              <a:t>Processes are broke</a:t>
            </a:r>
            <a:endParaRPr lang="en-US" sz="4800" dirty="0"/>
          </a:p>
          <a:p>
            <a:r>
              <a:rPr lang="en-US" sz="4800" dirty="0"/>
              <a:t>R-</a:t>
            </a:r>
            <a:r>
              <a:rPr lang="en-US" dirty="0"/>
              <a:t> Revamp Age Friendly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792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2F4B-C7A1-4778-90F6-F71D7B05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Process Improvement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7F3F-F375-4184-89DE-6FA1AF77D2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800" b="1" dirty="0"/>
              <a:t>Multi-Disciplinary Team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Leadership Team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Providers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Pharmacy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Hospital Nursing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Quality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Therapy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Social Work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D713A1-F528-481F-B109-EC081ED711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1026" name="Picture 2" descr="Improvement for nothin' and performance for free? — Key Business ...">
            <a:extLst>
              <a:ext uri="{FF2B5EF4-FFF2-40B4-BE49-F238E27FC236}">
                <a16:creationId xmlns:a16="http://schemas.microsoft.com/office/drawing/2014/main" id="{F159CD23-58B1-43F0-B158-C13C843A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1666" r="19905"/>
          <a:stretch/>
        </p:blipFill>
        <p:spPr bwMode="auto">
          <a:xfrm>
            <a:off x="9956800" y="3979857"/>
            <a:ext cx="2235200" cy="20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C1033-9934-466F-8B68-D79157FB2367}"/>
              </a:ext>
            </a:extLst>
          </p:cNvPr>
          <p:cNvSpPr txBox="1"/>
          <p:nvPr/>
        </p:nvSpPr>
        <p:spPr>
          <a:xfrm>
            <a:off x="2385060" y="4668764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To improve our Age Friendly Processes, Documentation will be 100% of audited charts</a:t>
            </a:r>
          </a:p>
        </p:txBody>
      </p:sp>
    </p:spTree>
    <p:extLst>
      <p:ext uri="{BB962C8B-B14F-4D97-AF65-F5344CB8AC3E}">
        <p14:creationId xmlns:p14="http://schemas.microsoft.com/office/powerpoint/2010/main" val="207959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BB4E-CB52-4CAC-ACDC-0F011427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Process Improvement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ACFB8-BF2A-42A8-9D5A-86814F130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3E92-EF8B-4B4B-BE7E-FC488A0FBD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Data Collection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Education to Providers and Nursing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Updated Procedure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Worked with EMR vendor and IT for templates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Patient 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Worked with therapy and pharmacy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633DE2-B154-419B-821E-0FF04790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A7311-E569-436F-970D-B1100106FE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Template created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Communication board in patient room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Patient handouts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A3546-EBFC-4AF0-9E71-706DBC5163A8}"/>
              </a:ext>
            </a:extLst>
          </p:cNvPr>
          <p:cNvCxnSpPr/>
          <p:nvPr/>
        </p:nvCxnSpPr>
        <p:spPr>
          <a:xfrm>
            <a:off x="5817579" y="2044700"/>
            <a:ext cx="0" cy="382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6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1198-6285-4110-94FF-C5A910CB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D08A-827E-4137-8557-67916350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796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Showed Improvement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Coaching staff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Collaborating with other departments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118131"/>
              </p:ext>
            </p:extLst>
          </p:nvPr>
        </p:nvGraphicFramePr>
        <p:xfrm>
          <a:off x="6784107" y="2646822"/>
          <a:ext cx="4552950" cy="271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6ADE83-F4D4-487E-9A7D-450BA02FCA11}"/>
              </a:ext>
            </a:extLst>
          </p:cNvPr>
          <p:cNvCxnSpPr/>
          <p:nvPr/>
        </p:nvCxnSpPr>
        <p:spPr>
          <a:xfrm>
            <a:off x="7025001" y="3745207"/>
            <a:ext cx="391494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8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Patient Stories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92" y="2498006"/>
            <a:ext cx="5191125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885" y="1889509"/>
            <a:ext cx="1399222" cy="1682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8" y="4485372"/>
            <a:ext cx="1836993" cy="16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692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0989B1"/>
      </a:dk2>
      <a:lt2>
        <a:srgbClr val="E3DED1"/>
      </a:lt2>
      <a:accent1>
        <a:srgbClr val="760065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76006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7544</TotalTime>
  <Words>465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PowerPoint Presentation</vt:lpstr>
      <vt:lpstr>Objectives </vt:lpstr>
      <vt:lpstr>SAUNDERS MEDICAL CENTER</vt:lpstr>
      <vt:lpstr>Leadership/Planning</vt:lpstr>
      <vt:lpstr>SBAR</vt:lpstr>
      <vt:lpstr>Process Improvement Methods</vt:lpstr>
      <vt:lpstr>Process Improvement Methods</vt:lpstr>
      <vt:lpstr>Results</vt:lpstr>
      <vt:lpstr>Patient Stories</vt:lpstr>
      <vt:lpstr>Next Steps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Autumn Waldman</dc:creator>
  <cp:lastModifiedBy>Destiny Bader</cp:lastModifiedBy>
  <cp:revision>45</cp:revision>
  <dcterms:created xsi:type="dcterms:W3CDTF">2019-08-20T18:32:03Z</dcterms:created>
  <dcterms:modified xsi:type="dcterms:W3CDTF">2023-10-24T16:46:48Z</dcterms:modified>
</cp:coreProperties>
</file>