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781" r:id="rId4"/>
    <p:sldMasterId id="2147483771" r:id="rId5"/>
  </p:sldMasterIdLst>
  <p:notesMasterIdLst>
    <p:notesMasterId r:id="rId76"/>
  </p:notesMasterIdLst>
  <p:handoutMasterIdLst>
    <p:handoutMasterId r:id="rId77"/>
  </p:handoutMasterIdLst>
  <p:sldIdLst>
    <p:sldId id="321" r:id="rId6"/>
    <p:sldId id="455" r:id="rId7"/>
    <p:sldId id="592" r:id="rId8"/>
    <p:sldId id="283" r:id="rId9"/>
    <p:sldId id="259" r:id="rId10"/>
    <p:sldId id="282" r:id="rId11"/>
    <p:sldId id="297" r:id="rId12"/>
    <p:sldId id="629" r:id="rId13"/>
    <p:sldId id="277" r:id="rId14"/>
    <p:sldId id="287" r:id="rId15"/>
    <p:sldId id="289" r:id="rId16"/>
    <p:sldId id="290" r:id="rId17"/>
    <p:sldId id="295" r:id="rId18"/>
    <p:sldId id="296" r:id="rId19"/>
    <p:sldId id="300" r:id="rId20"/>
    <p:sldId id="578" r:id="rId21"/>
    <p:sldId id="284" r:id="rId22"/>
    <p:sldId id="581" r:id="rId23"/>
    <p:sldId id="603" r:id="rId24"/>
    <p:sldId id="623" r:id="rId25"/>
    <p:sldId id="624" r:id="rId26"/>
    <p:sldId id="626" r:id="rId27"/>
    <p:sldId id="622" r:id="rId28"/>
    <p:sldId id="608" r:id="rId29"/>
    <p:sldId id="617" r:id="rId30"/>
    <p:sldId id="613" r:id="rId31"/>
    <p:sldId id="614" r:id="rId32"/>
    <p:sldId id="615" r:id="rId33"/>
    <p:sldId id="628" r:id="rId34"/>
    <p:sldId id="618" r:id="rId35"/>
    <p:sldId id="620" r:id="rId36"/>
    <p:sldId id="625" r:id="rId37"/>
    <p:sldId id="627" r:id="rId38"/>
    <p:sldId id="469" r:id="rId39"/>
    <p:sldId id="619" r:id="rId40"/>
    <p:sldId id="569" r:id="rId41"/>
    <p:sldId id="602" r:id="rId42"/>
    <p:sldId id="560" r:id="rId43"/>
    <p:sldId id="475" r:id="rId44"/>
    <p:sldId id="621" r:id="rId45"/>
    <p:sldId id="518" r:id="rId46"/>
    <p:sldId id="546" r:id="rId47"/>
    <p:sldId id="599" r:id="rId48"/>
    <p:sldId id="571" r:id="rId49"/>
    <p:sldId id="611" r:id="rId50"/>
    <p:sldId id="612" r:id="rId51"/>
    <p:sldId id="594" r:id="rId52"/>
    <p:sldId id="595" r:id="rId53"/>
    <p:sldId id="596" r:id="rId54"/>
    <p:sldId id="600" r:id="rId55"/>
    <p:sldId id="564" r:id="rId56"/>
    <p:sldId id="605" r:id="rId57"/>
    <p:sldId id="335" r:id="rId58"/>
    <p:sldId id="597" r:id="rId59"/>
    <p:sldId id="346" r:id="rId60"/>
    <p:sldId id="601" r:id="rId61"/>
    <p:sldId id="606" r:id="rId62"/>
    <p:sldId id="286" r:id="rId63"/>
    <p:sldId id="486" r:id="rId64"/>
    <p:sldId id="585" r:id="rId65"/>
    <p:sldId id="492" r:id="rId66"/>
    <p:sldId id="584" r:id="rId67"/>
    <p:sldId id="593" r:id="rId68"/>
    <p:sldId id="579" r:id="rId69"/>
    <p:sldId id="574" r:id="rId70"/>
    <p:sldId id="515" r:id="rId71"/>
    <p:sldId id="412" r:id="rId72"/>
    <p:sldId id="510" r:id="rId73"/>
    <p:sldId id="266" r:id="rId74"/>
    <p:sldId id="324" r:id="rId75"/>
  </p:sldIdLst>
  <p:sldSz cx="12192000" cy="6858000"/>
  <p:notesSz cx="7010400" cy="9223375"/>
  <p:embeddedFontLst>
    <p:embeddedFont>
      <p:font typeface="Calibri" panose="020F0502020204030204" pitchFamily="34" charset="0"/>
      <p:regular r:id="rId78"/>
      <p:bold r:id="rId79"/>
      <p:italic r:id="rId80"/>
      <p:boldItalic r:id="rId81"/>
    </p:embeddedFont>
    <p:embeddedFont>
      <p:font typeface="Montserrat" panose="020B0604020202020204" charset="0"/>
      <p:regular r:id="rId82"/>
      <p:bold r:id="rId83"/>
    </p:embeddedFont>
    <p:embeddedFont>
      <p:font typeface="Montserrat Semi Bold" panose="020B0604020202020204" charset="0"/>
      <p:bold r:id="rId84"/>
    </p:embeddedFont>
    <p:embeddedFont>
      <p:font typeface="Roboto" panose="020B0604020202020204" charset="0"/>
      <p:regular r:id="rId85"/>
      <p:bold r:id="rId86"/>
      <p:italic r:id="rId87"/>
      <p:boldItalic r:id="rId88"/>
    </p:embeddedFont>
    <p:embeddedFont>
      <p:font typeface="Roboto Black" panose="020B0604020202020204" charset="0"/>
      <p:bold r:id="rId89"/>
      <p:boldItalic r:id="rId90"/>
    </p:embeddedFont>
    <p:embeddedFont>
      <p:font typeface="Segoe UI" panose="020B0502040204020203" pitchFamily="34" charset="0"/>
      <p:regular r:id="rId91"/>
      <p:bold r:id="rId92"/>
      <p:italic r:id="rId93"/>
      <p:boldItalic r:id="rId94"/>
    </p:embeddedFont>
    <p:embeddedFont>
      <p:font typeface="Wingdings 3" panose="05040102010807070707" pitchFamily="18" charset="2"/>
      <p:regular r:id="rId9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2732" autoAdjust="0"/>
  </p:normalViewPr>
  <p:slideViewPr>
    <p:cSldViewPr snapToGrid="0">
      <p:cViewPr varScale="1">
        <p:scale>
          <a:sx n="72" d="100"/>
          <a:sy n="72" d="100"/>
        </p:scale>
        <p:origin x="576"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7.fntdata"/><Relationship Id="rId89" Type="http://schemas.openxmlformats.org/officeDocument/2006/relationships/font" Target="fonts/font12.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font" Target="fonts/font2.fntdata"/><Relationship Id="rId5" Type="http://schemas.openxmlformats.org/officeDocument/2006/relationships/slideMaster" Target="slideMasters/slideMaster2.xml"/><Relationship Id="rId90" Type="http://schemas.openxmlformats.org/officeDocument/2006/relationships/font" Target="fonts/font13.fntdata"/><Relationship Id="rId95" Type="http://schemas.openxmlformats.org/officeDocument/2006/relationships/font" Target="fonts/font18.fntdata"/><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font" Target="fonts/font17.fntdata"/><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97"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5.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0.fntdata"/><Relationship Id="rId61" Type="http://schemas.openxmlformats.org/officeDocument/2006/relationships/slide" Target="slides/slide56.xml"/><Relationship Id="rId82" Type="http://schemas.openxmlformats.org/officeDocument/2006/relationships/font" Target="fonts/font5.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font" Target="fonts/font16.fntdata"/><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5/11/2020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5/11/2020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69</a:t>
            </a:fld>
            <a:endParaRPr lang="en-US"/>
          </a:p>
        </p:txBody>
      </p:sp>
    </p:spTree>
    <p:extLst>
      <p:ext uri="{BB962C8B-B14F-4D97-AF65-F5344CB8AC3E}">
        <p14:creationId xmlns:p14="http://schemas.microsoft.com/office/powerpoint/2010/main" val="233276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072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826577" y="395832"/>
            <a:ext cx="10809692" cy="1359153"/>
          </a:xfrm>
        </p:spPr>
        <p:txBody>
          <a:bodyPr tIns="0" bIns="0"/>
          <a:lstStyle/>
          <a:p>
            <a:r>
              <a:rPr lang="en-US" dirty="0"/>
              <a:t>Click to edit Master title style</a:t>
            </a:r>
          </a:p>
        </p:txBody>
      </p:sp>
      <p:sp>
        <p:nvSpPr>
          <p:cNvPr id="10" name="Content Placeholder 2"/>
          <p:cNvSpPr>
            <a:spLocks noGrp="1"/>
          </p:cNvSpPr>
          <p:nvPr>
            <p:ph idx="1"/>
          </p:nvPr>
        </p:nvSpPr>
        <p:spPr>
          <a:xfrm>
            <a:off x="826577" y="1882620"/>
            <a:ext cx="10809692" cy="419666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5/11/2020</a:t>
            </a:fld>
            <a:endParaRPr lang="en-US" dirty="0"/>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56376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1477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340963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4.jp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 id="2147483791" r:id="rId14"/>
    <p:sldLayoutId id="2147483793" r:id="rId15"/>
    <p:sldLayoutId id="2147483795" r:id="rId16"/>
    <p:sldLayoutId id="2147483797" r:id="rId17"/>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https://nebraska.maps.arcgis.com/apps/opsdashboard/index.html#/4213f719a45647bc873ffb58783ffef3"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http://dhhs.ne.gov/Pages/Post-acute-and-Other-Facilities.aspx"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jamanetwork.com/journals/jama/fullarticle/2765616?guestAccessKey=ad8e820c-c4ac-4cec-8be2-b8bf77e349e2&amp;utm_source=For_The_Media&amp;utm_medium=referral&amp;utm_campaign=ftm_links&amp;utm_content=tfl&amp;utm_term=043020"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ajog.org/article/S0002-9378(20)30516-0/fulltext"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www.jacionline.org/article/S0091-6749(20)30551-0/abstract"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www.onlinejacc.org/content/early/recent"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mailview.bulletinhealthcare.com/mailview.aspx?m=2020051101idsa&amp;r=8755537-b926&amp;l=011-783&amp;t=c"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mailview.bulletinhealthcare.com/mailview.aspx?m=2020050801idsa&amp;r=8755537-0c6d&amp;l=009-2bf&amp;t=c" TargetMode="External"/><Relationship Id="rId2" Type="http://schemas.openxmlformats.org/officeDocument/2006/relationships/hyperlink" Target="https://mailview.bulletinhealthcare.com/mailview.aspx?m=2020050801idsa&amp;r=8755537-0c6d&amp;l=008-b97&amp;t=c"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mailview.bulletinhealthcare.com/mailview.aspx?m=2020050801idsa&amp;r=8755537-0c6d&amp;l=014-91d&amp;t=c" TargetMode="External"/><Relationship Id="rId2" Type="http://schemas.openxmlformats.org/officeDocument/2006/relationships/hyperlink" Target="https://mailview.bulletinhealthcare.com/mailview.aspx?m=2020050801idsa&amp;r=8755537-0c6d&amp;l=013-498&amp;t=c"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fda.gov/media/137884/download" TargetMode="External"/><Relationship Id="rId2" Type="http://schemas.openxmlformats.org/officeDocument/2006/relationships/hyperlink" Target="https://www.fda.gov/media/137886/download" TargetMode="External"/><Relationship Id="rId1" Type="http://schemas.openxmlformats.org/officeDocument/2006/relationships/slideLayout" Target="../slideLayouts/slideLayout6.xml"/><Relationship Id="rId5" Type="http://schemas.openxmlformats.org/officeDocument/2006/relationships/hyperlink" Target="https://www.quidel.com/immunoassays/sofia-tests-kits/sofia-2-analyzer" TargetMode="External"/><Relationship Id="rId4" Type="http://schemas.openxmlformats.org/officeDocument/2006/relationships/hyperlink" Target="https://ir.quidel.com/news/news-release-details/2020/Quidel-Receives-Emergency-Authorization-for-Rapid-Antigen-COVID-19-Diagnostic-Assay/"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1016/j.ijid.2020.04.083" TargetMode="External"/><Relationship Id="rId2" Type="http://schemas.openxmlformats.org/officeDocument/2006/relationships/hyperlink" Target="https://www.ijidonline.com/article/S1201-9712(20)30299-X/abstract"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ebraskahospitals.org/coronavirus-covid-19-information.html" TargetMode="Externa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c.gov/coronavirus/2019-ncov/lab/guidelines-clinical-specimens.html" TargetMode="External"/><Relationship Id="rId2" Type="http://schemas.openxmlformats.org/officeDocument/2006/relationships/hyperlink" Target="https://www.cdc.gov/coronavirus/2019-ncov/healthcare-facilities/hcp-return-work.html#f1"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www.cdc.gov/coronavirus/2019-ncov/hcp/return-to-work.html" TargetMode="External"/><Relationship Id="rId2" Type="http://schemas.openxmlformats.org/officeDocument/2006/relationships/hyperlink" Target="https://www.cdc.gov/coronavirus/2019-ncov/hcp/infection-control-recommendations.html"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icap.nebraskamed.com/"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t.emailupdates.cdc.gov/r/?id=h16e3a259,11547149,1157fa96" TargetMode="External"/><Relationship Id="rId7" Type="http://schemas.openxmlformats.org/officeDocument/2006/relationships/image" Target="../media/image26.jpeg"/><Relationship Id="rId2" Type="http://schemas.openxmlformats.org/officeDocument/2006/relationships/hyperlink" Target="https://t.emailupdates.cdc.gov/r/?id=h16e3a259,11547149,1157fa95" TargetMode="External"/><Relationship Id="rId1" Type="http://schemas.openxmlformats.org/officeDocument/2006/relationships/slideLayout" Target="../slideLayouts/slideLayout4.xml"/><Relationship Id="rId6" Type="http://schemas.openxmlformats.org/officeDocument/2006/relationships/hyperlink" Target="https://t.emailupdates.cdc.gov/r/?id=h16e3a259,11547149,1157fa99" TargetMode="External"/><Relationship Id="rId5" Type="http://schemas.openxmlformats.org/officeDocument/2006/relationships/hyperlink" Target="https://t.emailupdates.cdc.gov/r/?id=h16e3a259,11547149,1157fa98" TargetMode="External"/><Relationship Id="rId4" Type="http://schemas.openxmlformats.org/officeDocument/2006/relationships/hyperlink" Target="https://t.emailupdates.cdc.gov/r/?id=h16e3a259,11547149,1157fa97"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icap.nebraskamed.com/wp-content/uploads/sites/2/2020/04/Cohorting-Plan-for-LTCF-4.16.20.pdf" TargetMode="External"/><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s://t.emailupdates.cdc.gov/r/?id=h16e3a259,11547149,1157fa9b" TargetMode="External"/><Relationship Id="rId2" Type="http://schemas.openxmlformats.org/officeDocument/2006/relationships/hyperlink" Target="https://t.emailupdates.cdc.gov/r/?id=h16e3a259,11547149,1157fa9a" TargetMode="External"/><Relationship Id="rId1" Type="http://schemas.openxmlformats.org/officeDocument/2006/relationships/slideLayout" Target="../slideLayouts/slideLayout4.xml"/><Relationship Id="rId5" Type="http://schemas.openxmlformats.org/officeDocument/2006/relationships/hyperlink" Target="https://t.emailupdates.cdc.gov/r/?id=h16e3a259,11547149,1157fa9d" TargetMode="External"/><Relationship Id="rId4" Type="http://schemas.openxmlformats.org/officeDocument/2006/relationships/hyperlink" Target="https://t.emailupdates.cdc.gov/r/?id=h16e3a259,11547149,1157fa9c"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https://gcc02.safelinks.protection.outlook.com/?url=https%3A%2F%2Fform.jotform.com%2FNebraskaDHHS%2FPPERequestForm&amp;data=02%7C01%7CNicole.Effle%40nebraska.gov%7C3ddafcaa2eae43872a9308d7e07a80b3%7C043207dfe6894bf6902001038f11f0b1%7C0%7C0%7C637224689054320387&amp;sdata=wd0UEQltOALoGbO3apwujtNqMRvOZN8E5avuyTfeNO0%3D&amp;reserved=0" TargetMode="Externa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hyperlink" Target="https://www.cdc.gov/coronavirus/2019-ncov/hcp/ppe-strategy/burn-calculator.html" TargetMode="External"/><Relationship Id="rId2" Type="http://schemas.openxmlformats.org/officeDocument/2006/relationships/hyperlink" Target="https://www.cdc.gov/coronavirus/2019-ncov/downloads/PPE-Burn-Rate-Calculator-03152020v12.xlsx"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hyperlink" Target="https://www.nahc.org/resources-services/coronavirus-resources/"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https://www.cdc.gov/coronavirus/2019-ncov/hcp/guidance-postmortem-specimens.html"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hyperlink" Target="https://www.cdc.gov/coronavirus/2019-ncov/hcp/mitigating-staff-shortages.html"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hyperlink" Target="mailto:Caryn.Vincent@nebraska.gov"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unmc.zoom.us/webinar/register/WN_9jB8mb2CQmWeuD82yxbJ2g" TargetMode="Externa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hyperlink" Target="https://www.nebraskamed.com/sites/default/files/documents/covid-19/surgical-mask-policy-and-faq-nebraska-med.pdf"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s://www.cdc.gov/coronavirus/2019-ncov/hcp/guidance-risk-assesment-hcp.html"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hyperlink" Target="https://www.cdc.gov/coronavirus/2019-ncov/hcp/ppe-strategy/face-masks.html" TargetMode="External"/><Relationship Id="rId5" Type="http://schemas.openxmlformats.org/officeDocument/2006/relationships/hyperlink" Target="https://www.cdc.gov/coronavirus/2019-ncov/hcp/ppe-strategy/index.html" TargetMode="External"/><Relationship Id="rId4" Type="http://schemas.openxmlformats.org/officeDocument/2006/relationships/hyperlink" Target="https://www.cdc.gov/coronavirus/2019-ncov/need-extra-precautions/pregnancy-breastfeeding.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Webex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5-11-20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Infections Medical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 State Epidemiologist</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9179" y="591301"/>
            <a:ext cx="8993362" cy="5761372"/>
          </a:xfrm>
          <a:prstGeom prst="rect">
            <a:avLst/>
          </a:prstGeom>
        </p:spPr>
      </p:pic>
    </p:spTree>
    <p:extLst>
      <p:ext uri="{BB962C8B-B14F-4D97-AF65-F5344CB8AC3E}">
        <p14:creationId xmlns:p14="http://schemas.microsoft.com/office/powerpoint/2010/main" val="2484352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612" y="161673"/>
            <a:ext cx="9027719" cy="5902243"/>
          </a:xfrm>
          <a:prstGeom prst="rect">
            <a:avLst/>
          </a:prstGeom>
        </p:spPr>
      </p:pic>
    </p:spTree>
    <p:extLst>
      <p:ext uri="{BB962C8B-B14F-4D97-AF65-F5344CB8AC3E}">
        <p14:creationId xmlns:p14="http://schemas.microsoft.com/office/powerpoint/2010/main" val="1780293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4641" y="225591"/>
            <a:ext cx="11356306" cy="6498159"/>
          </a:xfrm>
          <a:prstGeom prst="rect">
            <a:avLst/>
          </a:prstGeom>
        </p:spPr>
      </p:pic>
    </p:spTree>
    <p:extLst>
      <p:ext uri="{BB962C8B-B14F-4D97-AF65-F5344CB8AC3E}">
        <p14:creationId xmlns:p14="http://schemas.microsoft.com/office/powerpoint/2010/main" val="3413471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0444" y="262438"/>
            <a:ext cx="11266004" cy="6378994"/>
          </a:xfrm>
          <a:prstGeom prst="rect">
            <a:avLst/>
          </a:prstGeom>
        </p:spPr>
      </p:pic>
    </p:spTree>
    <p:extLst>
      <p:ext uri="{BB962C8B-B14F-4D97-AF65-F5344CB8AC3E}">
        <p14:creationId xmlns:p14="http://schemas.microsoft.com/office/powerpoint/2010/main" val="1900930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7461" y="440907"/>
            <a:ext cx="9115130" cy="5959893"/>
          </a:xfrm>
          <a:prstGeom prst="rect">
            <a:avLst/>
          </a:prstGeom>
        </p:spPr>
      </p:pic>
    </p:spTree>
    <p:extLst>
      <p:ext uri="{BB962C8B-B14F-4D97-AF65-F5344CB8AC3E}">
        <p14:creationId xmlns:p14="http://schemas.microsoft.com/office/powerpoint/2010/main" val="602330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204" y="199523"/>
            <a:ext cx="11730038" cy="6575205"/>
          </a:xfrm>
          <a:prstGeom prst="rect">
            <a:avLst/>
          </a:prstGeom>
        </p:spPr>
      </p:pic>
    </p:spTree>
    <p:extLst>
      <p:ext uri="{BB962C8B-B14F-4D97-AF65-F5344CB8AC3E}">
        <p14:creationId xmlns:p14="http://schemas.microsoft.com/office/powerpoint/2010/main" val="3271667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3817D4-FAF6-49C4-9009-9AF046720F71}"/>
              </a:ext>
            </a:extLst>
          </p:cNvPr>
          <p:cNvSpPr>
            <a:spLocks noGrp="1"/>
          </p:cNvSpPr>
          <p:nvPr>
            <p:ph type="title"/>
          </p:nvPr>
        </p:nvSpPr>
        <p:spPr/>
        <p:txBody>
          <a:bodyPr/>
          <a:lstStyle/>
          <a:p>
            <a:r>
              <a:rPr lang="en-US" dirty="0"/>
              <a:t>Bed and Vent Availability as of 5-8-20</a:t>
            </a:r>
          </a:p>
        </p:txBody>
      </p:sp>
      <p:sp>
        <p:nvSpPr>
          <p:cNvPr id="4" name="Text Placeholder 3">
            <a:extLst>
              <a:ext uri="{FF2B5EF4-FFF2-40B4-BE49-F238E27FC236}">
                <a16:creationId xmlns:a16="http://schemas.microsoft.com/office/drawing/2014/main" id="{AE9CB32B-7CA4-4F6E-B11E-A5F6C8E53E23}"/>
              </a:ext>
            </a:extLst>
          </p:cNvPr>
          <p:cNvSpPr>
            <a:spLocks noGrp="1"/>
          </p:cNvSpPr>
          <p:nvPr>
            <p:ph type="body" sz="quarter" idx="12"/>
          </p:nvPr>
        </p:nvSpPr>
        <p:spPr/>
        <p:txBody>
          <a:bodyPr/>
          <a:lstStyle/>
          <a:p>
            <a:r>
              <a:rPr lang="en-US" dirty="0">
                <a:hlinkClick r:id="rId2"/>
              </a:rPr>
              <a:t>https://nebraska.maps.arcgis.com/apps/opsdashboard/index.html#/4213f719a45647bc873ffb58783ffef3</a:t>
            </a:r>
            <a:endParaRPr lang="en-US" dirty="0"/>
          </a:p>
          <a:p>
            <a:r>
              <a:rPr lang="en-US" dirty="0"/>
              <a:t>47% hospital beds available</a:t>
            </a:r>
          </a:p>
          <a:p>
            <a:r>
              <a:rPr lang="en-US" dirty="0"/>
              <a:t>43% ICU beds available</a:t>
            </a:r>
          </a:p>
          <a:p>
            <a:r>
              <a:rPr lang="en-US" dirty="0"/>
              <a:t>75% ventilators available</a:t>
            </a:r>
          </a:p>
          <a:p>
            <a:r>
              <a:rPr lang="en-US" dirty="0"/>
              <a:t>Transfer Center supported by CHI-not just to/from CHI hospitals</a:t>
            </a:r>
          </a:p>
        </p:txBody>
      </p:sp>
    </p:spTree>
    <p:extLst>
      <p:ext uri="{BB962C8B-B14F-4D97-AF65-F5344CB8AC3E}">
        <p14:creationId xmlns:p14="http://schemas.microsoft.com/office/powerpoint/2010/main" val="38105206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8401" y="86267"/>
            <a:ext cx="7276733" cy="3879795"/>
          </a:xfrm>
          <a:prstGeom prst="rect">
            <a:avLst/>
          </a:prstGeom>
        </p:spPr>
      </p:pic>
      <p:pic>
        <p:nvPicPr>
          <p:cNvPr id="4" name="Picture 3"/>
          <p:cNvPicPr>
            <a:picLocks noChangeAspect="1"/>
          </p:cNvPicPr>
          <p:nvPr/>
        </p:nvPicPr>
        <p:blipFill>
          <a:blip r:embed="rId3"/>
          <a:stretch>
            <a:fillRect/>
          </a:stretch>
        </p:blipFill>
        <p:spPr>
          <a:xfrm>
            <a:off x="819516" y="3896822"/>
            <a:ext cx="8601075" cy="2809875"/>
          </a:xfrm>
          <a:prstGeom prst="rect">
            <a:avLst/>
          </a:prstGeom>
        </p:spPr>
      </p:pic>
    </p:spTree>
    <p:extLst>
      <p:ext uri="{BB962C8B-B14F-4D97-AF65-F5344CB8AC3E}">
        <p14:creationId xmlns:p14="http://schemas.microsoft.com/office/powerpoint/2010/main" val="2133030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A0A254-79E1-429F-8D27-8CAA6E29144C}"/>
              </a:ext>
            </a:extLst>
          </p:cNvPr>
          <p:cNvSpPr>
            <a:spLocks noGrp="1"/>
          </p:cNvSpPr>
          <p:nvPr>
            <p:ph type="body" sz="quarter" idx="10"/>
          </p:nvPr>
        </p:nvSpPr>
        <p:spPr/>
        <p:txBody>
          <a:bodyPr/>
          <a:lstStyle/>
          <a:p>
            <a:r>
              <a:rPr lang="en-US" dirty="0"/>
              <a:t>Hall County, Dakota County, Dawson over 1000 cases in NE</a:t>
            </a:r>
          </a:p>
          <a:p>
            <a:r>
              <a:rPr lang="en-US" dirty="0"/>
              <a:t>In some counties over ¼ of cases; Hall CO drop in cases, </a:t>
            </a:r>
            <a:r>
              <a:rPr lang="en-US" dirty="0" err="1"/>
              <a:t>Dougls</a:t>
            </a:r>
            <a:r>
              <a:rPr lang="en-US" dirty="0"/>
              <a:t> increasing</a:t>
            </a:r>
          </a:p>
          <a:p>
            <a:r>
              <a:rPr lang="en-US" dirty="0"/>
              <a:t>Shelly </a:t>
            </a:r>
            <a:r>
              <a:rPr lang="en-US" dirty="0" err="1"/>
              <a:t>Schwedhelm</a:t>
            </a:r>
            <a:r>
              <a:rPr lang="en-US" dirty="0"/>
              <a:t>, Dr. Lawler and team -have visited </a:t>
            </a:r>
            <a:r>
              <a:rPr lang="en-US" b="1" dirty="0"/>
              <a:t>15 Meat Packing Plants </a:t>
            </a:r>
            <a:r>
              <a:rPr lang="en-US" dirty="0"/>
              <a:t>so far</a:t>
            </a:r>
          </a:p>
          <a:p>
            <a:r>
              <a:rPr lang="en-US" dirty="0"/>
              <a:t>Continuing multiple a week</a:t>
            </a:r>
          </a:p>
          <a:p>
            <a:r>
              <a:rPr lang="en-US" dirty="0"/>
              <a:t>Closures as necessary to close outbreaks made on case by case basis</a:t>
            </a:r>
          </a:p>
          <a:p>
            <a:r>
              <a:rPr lang="en-US" b="1" dirty="0">
                <a:highlight>
                  <a:srgbClr val="FFFF00"/>
                </a:highlight>
              </a:rPr>
              <a:t>Recommendations on Best Practices, a Checklist and A Survey </a:t>
            </a:r>
          </a:p>
          <a:p>
            <a:r>
              <a:rPr lang="en-US" b="1" dirty="0">
                <a:highlight>
                  <a:srgbClr val="FFFF00"/>
                </a:highlight>
                <a:hlinkClick r:id="rId2"/>
              </a:rPr>
              <a:t>http://dhhs.ne.gov/Pages/Post-acute-and-Other-Facilities.aspx</a:t>
            </a:r>
            <a:endParaRPr lang="en-US" b="1" dirty="0">
              <a:highlight>
                <a:srgbClr val="FFFF00"/>
              </a:highlight>
            </a:endParaRPr>
          </a:p>
          <a:p>
            <a:endParaRPr lang="en-US" b="1" dirty="0">
              <a:highlight>
                <a:srgbClr val="FFFF00"/>
              </a:highlight>
            </a:endParaRPr>
          </a:p>
          <a:p>
            <a:r>
              <a:rPr lang="en-US" b="1" dirty="0">
                <a:highlight>
                  <a:srgbClr val="FFFF00"/>
                </a:highlight>
              </a:rPr>
              <a:t>More attention and visits to shelters to occur-first was to Open Door Mission</a:t>
            </a:r>
          </a:p>
          <a:p>
            <a:r>
              <a:rPr lang="en-US" b="1" dirty="0">
                <a:highlight>
                  <a:srgbClr val="FFFF00"/>
                </a:highlight>
              </a:rPr>
              <a:t>Second being visited this week</a:t>
            </a:r>
          </a:p>
          <a:p>
            <a:endParaRPr lang="en-US" dirty="0"/>
          </a:p>
          <a:p>
            <a:endParaRPr lang="en-US" dirty="0"/>
          </a:p>
        </p:txBody>
      </p:sp>
      <p:sp>
        <p:nvSpPr>
          <p:cNvPr id="3" name="Title 2">
            <a:extLst>
              <a:ext uri="{FF2B5EF4-FFF2-40B4-BE49-F238E27FC236}">
                <a16:creationId xmlns:a16="http://schemas.microsoft.com/office/drawing/2014/main" id="{06DD7E99-3873-4D37-B994-86D6F12762E0}"/>
              </a:ext>
            </a:extLst>
          </p:cNvPr>
          <p:cNvSpPr>
            <a:spLocks noGrp="1"/>
          </p:cNvSpPr>
          <p:nvPr>
            <p:ph type="title"/>
          </p:nvPr>
        </p:nvSpPr>
        <p:spPr/>
        <p:txBody>
          <a:bodyPr/>
          <a:lstStyle/>
          <a:p>
            <a:r>
              <a:rPr lang="en-US" dirty="0"/>
              <a:t>Meat Packing Plants; Shelters</a:t>
            </a:r>
          </a:p>
        </p:txBody>
      </p:sp>
    </p:spTree>
    <p:extLst>
      <p:ext uri="{BB962C8B-B14F-4D97-AF65-F5344CB8AC3E}">
        <p14:creationId xmlns:p14="http://schemas.microsoft.com/office/powerpoint/2010/main" val="394425111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19F945-BB4F-4EB7-BC68-B51271B7344C}"/>
              </a:ext>
            </a:extLst>
          </p:cNvPr>
          <p:cNvSpPr>
            <a:spLocks noGrp="1"/>
          </p:cNvSpPr>
          <p:nvPr>
            <p:ph type="body" sz="quarter" idx="10"/>
          </p:nvPr>
        </p:nvSpPr>
        <p:spPr/>
        <p:txBody>
          <a:bodyPr/>
          <a:lstStyle/>
          <a:p>
            <a:r>
              <a:rPr lang="en-US" sz="2800" dirty="0"/>
              <a:t>73 Facilities with at least one resident or staff positive for COVID-19</a:t>
            </a:r>
          </a:p>
          <a:p>
            <a:r>
              <a:rPr lang="en-US" sz="2800" dirty="0"/>
              <a:t>29 LTCF have at least one resident positive </a:t>
            </a:r>
          </a:p>
          <a:p>
            <a:r>
              <a:rPr lang="en-US" sz="2800" dirty="0"/>
              <a:t>Over 250 positive residents</a:t>
            </a:r>
          </a:p>
          <a:p>
            <a:endParaRPr lang="en-US" sz="2800" dirty="0"/>
          </a:p>
          <a:p>
            <a:r>
              <a:rPr lang="en-US" sz="2800" dirty="0"/>
              <a:t>LHD and ICAP available for help</a:t>
            </a:r>
          </a:p>
          <a:p>
            <a:r>
              <a:rPr lang="en-US" sz="2800" dirty="0"/>
              <a:t>Every facility with a positive resident and most with a positive staff member have a virtual ICAP visit</a:t>
            </a:r>
          </a:p>
          <a:p>
            <a:r>
              <a:rPr lang="en-US" sz="2800" dirty="0"/>
              <a:t>NETEC- over 24 onsite visits</a:t>
            </a:r>
          </a:p>
          <a:p>
            <a:r>
              <a:rPr lang="en-US" sz="2800" dirty="0"/>
              <a:t>Over 40 CDC Tele ICAR visits</a:t>
            </a:r>
          </a:p>
          <a:p>
            <a:r>
              <a:rPr lang="en-US" sz="2800" dirty="0"/>
              <a:t>	</a:t>
            </a:r>
          </a:p>
          <a:p>
            <a:r>
              <a:rPr lang="en-US" sz="2800" dirty="0"/>
              <a:t>	</a:t>
            </a:r>
            <a:endParaRPr lang="en-US" dirty="0"/>
          </a:p>
          <a:p>
            <a:endParaRPr lang="en-US" dirty="0"/>
          </a:p>
        </p:txBody>
      </p:sp>
      <p:sp>
        <p:nvSpPr>
          <p:cNvPr id="3" name="Title 2">
            <a:extLst>
              <a:ext uri="{FF2B5EF4-FFF2-40B4-BE49-F238E27FC236}">
                <a16:creationId xmlns:a16="http://schemas.microsoft.com/office/drawing/2014/main" id="{792D9331-65E0-4A9B-B094-91F953422BF9}"/>
              </a:ext>
            </a:extLst>
          </p:cNvPr>
          <p:cNvSpPr>
            <a:spLocks noGrp="1"/>
          </p:cNvSpPr>
          <p:nvPr>
            <p:ph type="title"/>
          </p:nvPr>
        </p:nvSpPr>
        <p:spPr/>
        <p:txBody>
          <a:bodyPr/>
          <a:lstStyle/>
          <a:p>
            <a:r>
              <a:rPr lang="en-US" dirty="0"/>
              <a:t>LTC COVID 19 Data (as of 5.6.20)</a:t>
            </a:r>
          </a:p>
        </p:txBody>
      </p:sp>
    </p:spTree>
    <p:extLst>
      <p:ext uri="{BB962C8B-B14F-4D97-AF65-F5344CB8AC3E}">
        <p14:creationId xmlns:p14="http://schemas.microsoft.com/office/powerpoint/2010/main" val="8879269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665D-30CB-48BB-BBD8-4DB0E04D0FA6}"/>
              </a:ext>
            </a:extLst>
          </p:cNvPr>
          <p:cNvSpPr>
            <a:spLocks noGrp="1"/>
          </p:cNvSpPr>
          <p:nvPr>
            <p:ph type="title"/>
          </p:nvPr>
        </p:nvSpPr>
        <p:spPr/>
        <p:txBody>
          <a:bodyPr/>
          <a:lstStyle/>
          <a:p>
            <a:r>
              <a:rPr lang="en-US" dirty="0"/>
              <a:t>We are one in this fight</a:t>
            </a:r>
          </a:p>
        </p:txBody>
      </p:sp>
      <p:sp>
        <p:nvSpPr>
          <p:cNvPr id="3" name="Content Placeholder 2">
            <a:extLst>
              <a:ext uri="{FF2B5EF4-FFF2-40B4-BE49-F238E27FC236}">
                <a16:creationId xmlns:a16="http://schemas.microsoft.com/office/drawing/2014/main" id="{9A1899E3-C12A-4228-9ADE-33801B636002}"/>
              </a:ext>
            </a:extLst>
          </p:cNvPr>
          <p:cNvSpPr>
            <a:spLocks noGrp="1"/>
          </p:cNvSpPr>
          <p:nvPr>
            <p:ph idx="1"/>
          </p:nvPr>
        </p:nvSpPr>
        <p:spPr/>
        <p:txBody>
          <a:bodyPr/>
          <a:lstStyle/>
          <a:p>
            <a:r>
              <a:rPr lang="en-US" dirty="0"/>
              <a:t>Frontline Heroes</a:t>
            </a:r>
          </a:p>
          <a:p>
            <a:r>
              <a:rPr lang="en-US" dirty="0"/>
              <a:t>Public Health Heroes</a:t>
            </a:r>
          </a:p>
          <a:p>
            <a:r>
              <a:rPr lang="en-US" dirty="0"/>
              <a:t>First Responder Heroes</a:t>
            </a:r>
          </a:p>
        </p:txBody>
      </p:sp>
    </p:spTree>
    <p:extLst>
      <p:ext uri="{BB962C8B-B14F-4D97-AF65-F5344CB8AC3E}">
        <p14:creationId xmlns:p14="http://schemas.microsoft.com/office/powerpoint/2010/main" val="810792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9A2467-AC16-4A4D-9FFE-D8584101D61A}"/>
              </a:ext>
            </a:extLst>
          </p:cNvPr>
          <p:cNvSpPr>
            <a:spLocks noGrp="1"/>
          </p:cNvSpPr>
          <p:nvPr>
            <p:ph type="body" sz="quarter" idx="10"/>
          </p:nvPr>
        </p:nvSpPr>
        <p:spPr/>
        <p:txBody>
          <a:bodyPr/>
          <a:lstStyle/>
          <a:p>
            <a:r>
              <a:rPr lang="en-US" dirty="0"/>
              <a:t>A pregnant woman in Switzerland delivered a stillborn infant at 19 weeks' gestation after testing positive for COVID-19, reported David Baud, MD, PhD, of the Lausanne University Hospital in Switzerland, and colleagues.</a:t>
            </a:r>
          </a:p>
          <a:p>
            <a:r>
              <a:rPr lang="en-US" dirty="0"/>
              <a:t>"This case of miscarriage during the second trimester of pregnancy in a woman with COVID-19 appears related to placental infection with SARS-CoV-2, supported by </a:t>
            </a:r>
            <a:r>
              <a:rPr lang="en-US" dirty="0" err="1"/>
              <a:t>virological</a:t>
            </a:r>
            <a:r>
              <a:rPr lang="en-US" dirty="0"/>
              <a:t> findings in the placenta," Baud's group wrote in a research letter in </a:t>
            </a:r>
            <a:r>
              <a:rPr lang="en-US" i="1" dirty="0">
                <a:hlinkClick r:id="rId2"/>
              </a:rPr>
              <a:t>JAMA</a:t>
            </a:r>
            <a:r>
              <a:rPr lang="en-US" dirty="0"/>
              <a:t>.</a:t>
            </a:r>
          </a:p>
          <a:p>
            <a:r>
              <a:rPr lang="en-US" dirty="0"/>
              <a:t>After delivery, swabs and biopsies of the placenta tested negative for bacterial infection, but positive for SARS-CoV-2. The placenta remained positive at 24 hours after delivery. No other causes of fetal demise were found.</a:t>
            </a:r>
          </a:p>
          <a:p>
            <a:r>
              <a:rPr lang="en-US" dirty="0"/>
              <a:t>Baud and colleagues noted that placental infection resulting in miscarriage or fetal growth abnormalities were observed in 40% of maternal infections with SARS and MERS coronaviruses..</a:t>
            </a:r>
          </a:p>
          <a:p>
            <a:endParaRPr lang="en-US" dirty="0"/>
          </a:p>
        </p:txBody>
      </p:sp>
      <p:sp>
        <p:nvSpPr>
          <p:cNvPr id="3" name="Title 2">
            <a:extLst>
              <a:ext uri="{FF2B5EF4-FFF2-40B4-BE49-F238E27FC236}">
                <a16:creationId xmlns:a16="http://schemas.microsoft.com/office/drawing/2014/main" id="{606B24B2-B5B5-45C2-A618-6B26B59C5631}"/>
              </a:ext>
            </a:extLst>
          </p:cNvPr>
          <p:cNvSpPr>
            <a:spLocks noGrp="1"/>
          </p:cNvSpPr>
          <p:nvPr>
            <p:ph type="title"/>
          </p:nvPr>
        </p:nvSpPr>
        <p:spPr/>
        <p:txBody>
          <a:bodyPr/>
          <a:lstStyle/>
          <a:p>
            <a:r>
              <a:rPr lang="en-US" dirty="0"/>
              <a:t>Report of Placental Infection </a:t>
            </a:r>
          </a:p>
        </p:txBody>
      </p:sp>
    </p:spTree>
    <p:extLst>
      <p:ext uri="{BB962C8B-B14F-4D97-AF65-F5344CB8AC3E}">
        <p14:creationId xmlns:p14="http://schemas.microsoft.com/office/powerpoint/2010/main" val="35935628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AB69A2-FD61-487F-B582-7B68E2A8A959}"/>
              </a:ext>
            </a:extLst>
          </p:cNvPr>
          <p:cNvSpPr>
            <a:spLocks noGrp="1"/>
          </p:cNvSpPr>
          <p:nvPr>
            <p:ph type="body" sz="quarter" idx="10"/>
          </p:nvPr>
        </p:nvSpPr>
        <p:spPr/>
        <p:txBody>
          <a:bodyPr/>
          <a:lstStyle/>
          <a:p>
            <a:r>
              <a:rPr lang="en-US" dirty="0"/>
              <a:t>Another case series indicated mothers are at risk, too: seven pregnant women testing positive for COVID-19 died of cardiopulmonary complications, reported </a:t>
            </a:r>
            <a:r>
              <a:rPr lang="en-US" dirty="0" err="1"/>
              <a:t>Kjersti</a:t>
            </a:r>
            <a:r>
              <a:rPr lang="en-US" dirty="0"/>
              <a:t> </a:t>
            </a:r>
            <a:r>
              <a:rPr lang="en-US" dirty="0" err="1"/>
              <a:t>Aagaard</a:t>
            </a:r>
            <a:r>
              <a:rPr lang="en-US" dirty="0"/>
              <a:t>, MD, PhD, of the Baylor College of Medicine in Houston, and colleagues in </a:t>
            </a:r>
            <a:r>
              <a:rPr lang="en-US" i="1" dirty="0">
                <a:hlinkClick r:id="rId2"/>
              </a:rPr>
              <a:t>The American Journal of Obstetrics and Gynecology</a:t>
            </a:r>
            <a:r>
              <a:rPr lang="en-US" dirty="0"/>
              <a:t>.</a:t>
            </a:r>
          </a:p>
          <a:p>
            <a:r>
              <a:rPr lang="en-US" dirty="0"/>
              <a:t>Nine women in the series endured a range of cardiopulmonary complications including acute hypotension, persistent hypoxia, organ failure, acute respiratory distress syndrome, and cardiac arrest. Seven… died. This report was the first to document maternal deaths related to COVID-19. </a:t>
            </a:r>
            <a:r>
              <a:rPr lang="en-US" dirty="0" err="1"/>
              <a:t>Aagaard</a:t>
            </a:r>
            <a:r>
              <a:rPr lang="en-US" dirty="0"/>
              <a:t> said this case series does not establish risk; rather, documenting these cases cautions against assuming a low risk before solid data become available.</a:t>
            </a:r>
          </a:p>
          <a:p>
            <a:r>
              <a:rPr lang="en-US" dirty="0"/>
              <a:t>"The maternal mortality rate is unknown," </a:t>
            </a:r>
            <a:r>
              <a:rPr lang="en-US" dirty="0" err="1"/>
              <a:t>Aagaard</a:t>
            </a:r>
            <a:r>
              <a:rPr lang="en-US" dirty="0"/>
              <a:t> said in an interview with </a:t>
            </a:r>
            <a:r>
              <a:rPr lang="en-US" i="1" dirty="0" err="1"/>
              <a:t>MedPage</a:t>
            </a:r>
            <a:r>
              <a:rPr lang="en-US" i="1" dirty="0"/>
              <a:t> Today</a:t>
            </a:r>
            <a:r>
              <a:rPr lang="en-US" dirty="0"/>
              <a:t>. “… what this report tells us is the mortality rate among pregnant women due to COVID-19 disease is not zero."</a:t>
            </a:r>
          </a:p>
          <a:p>
            <a:r>
              <a:rPr lang="en-US" dirty="0"/>
              <a:t>Initial reports on more than 150 pregnant women from China indicated only one case of severe cardiopulmonary morbidity but they experienced higher hospitalization and fatality rates during the 2002-2003 SARS epidemic …the SARS mortality rate in the general population was 10.5%, for pregnant women it was 25%..</a:t>
            </a:r>
          </a:p>
          <a:p>
            <a:endParaRPr lang="en-US" dirty="0"/>
          </a:p>
          <a:p>
            <a:endParaRPr lang="en-US" dirty="0"/>
          </a:p>
        </p:txBody>
      </p:sp>
      <p:sp>
        <p:nvSpPr>
          <p:cNvPr id="3" name="Title 2">
            <a:extLst>
              <a:ext uri="{FF2B5EF4-FFF2-40B4-BE49-F238E27FC236}">
                <a16:creationId xmlns:a16="http://schemas.microsoft.com/office/drawing/2014/main" id="{D360E761-8DD4-414F-B061-CBE2AC1B8B45}"/>
              </a:ext>
            </a:extLst>
          </p:cNvPr>
          <p:cNvSpPr>
            <a:spLocks noGrp="1"/>
          </p:cNvSpPr>
          <p:nvPr>
            <p:ph type="title"/>
          </p:nvPr>
        </p:nvSpPr>
        <p:spPr/>
        <p:txBody>
          <a:bodyPr/>
          <a:lstStyle/>
          <a:p>
            <a:r>
              <a:rPr lang="en-US" b="1" dirty="0"/>
              <a:t>Evidence of Maternal Death</a:t>
            </a:r>
            <a:br>
              <a:rPr lang="en-US" dirty="0"/>
            </a:br>
            <a:endParaRPr lang="en-US" dirty="0"/>
          </a:p>
        </p:txBody>
      </p:sp>
    </p:spTree>
    <p:extLst>
      <p:ext uri="{BB962C8B-B14F-4D97-AF65-F5344CB8AC3E}">
        <p14:creationId xmlns:p14="http://schemas.microsoft.com/office/powerpoint/2010/main" val="328110978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9ED6AC-9109-43FF-9092-BE2B9FCF88D6}"/>
              </a:ext>
            </a:extLst>
          </p:cNvPr>
          <p:cNvSpPr>
            <a:spLocks noGrp="1"/>
          </p:cNvSpPr>
          <p:nvPr>
            <p:ph type="body" sz="quarter" idx="10"/>
          </p:nvPr>
        </p:nvSpPr>
        <p:spPr/>
        <p:txBody>
          <a:bodyPr/>
          <a:lstStyle/>
          <a:p>
            <a:r>
              <a:rPr lang="en-US" dirty="0"/>
              <a:t>From an onboard ID discussion</a:t>
            </a:r>
          </a:p>
          <a:p>
            <a:r>
              <a:rPr lang="en-US" dirty="0"/>
              <a:t> We are keeping all ORs positive pressure.  We do have an anteroom in one OR that is negative to both the OR and the corridor for high-risk procedures.  However, even without an anteroom, the 20 air exchanges per hour are highly protective.</a:t>
            </a:r>
          </a:p>
          <a:p>
            <a:r>
              <a:rPr lang="en-US" dirty="0"/>
              <a:t>Majority favoring keeping Positive pressure in OR</a:t>
            </a:r>
          </a:p>
          <a:p>
            <a:r>
              <a:rPr lang="en-US" dirty="0"/>
              <a:t>What are folks doing here?</a:t>
            </a:r>
          </a:p>
        </p:txBody>
      </p:sp>
      <p:sp>
        <p:nvSpPr>
          <p:cNvPr id="3" name="Title 2">
            <a:extLst>
              <a:ext uri="{FF2B5EF4-FFF2-40B4-BE49-F238E27FC236}">
                <a16:creationId xmlns:a16="http://schemas.microsoft.com/office/drawing/2014/main" id="{6306E76F-EE90-46D1-AF00-3DEB35871530}"/>
              </a:ext>
            </a:extLst>
          </p:cNvPr>
          <p:cNvSpPr>
            <a:spLocks noGrp="1"/>
          </p:cNvSpPr>
          <p:nvPr>
            <p:ph type="title"/>
          </p:nvPr>
        </p:nvSpPr>
        <p:spPr/>
        <p:txBody>
          <a:bodyPr/>
          <a:lstStyle/>
          <a:p>
            <a:r>
              <a:rPr lang="en-US" dirty="0"/>
              <a:t>ORs Positive Pressure vs Negative Pressure</a:t>
            </a:r>
          </a:p>
        </p:txBody>
      </p:sp>
    </p:spTree>
    <p:extLst>
      <p:ext uri="{BB962C8B-B14F-4D97-AF65-F5344CB8AC3E}">
        <p14:creationId xmlns:p14="http://schemas.microsoft.com/office/powerpoint/2010/main" val="345940193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A4E5-C3F2-4AC3-89FE-838E6315318B}"/>
              </a:ext>
            </a:extLst>
          </p:cNvPr>
          <p:cNvSpPr>
            <a:spLocks noGrp="1"/>
          </p:cNvSpPr>
          <p:nvPr>
            <p:ph type="title"/>
          </p:nvPr>
        </p:nvSpPr>
        <p:spPr/>
        <p:txBody>
          <a:bodyPr>
            <a:normAutofit/>
          </a:bodyPr>
          <a:lstStyle/>
          <a:p>
            <a:r>
              <a:rPr lang="en-US" sz="2400" dirty="0"/>
              <a:t>Pediatric Hyper-Inflammatory Syndrome Possible Related to COVID-19</a:t>
            </a:r>
          </a:p>
        </p:txBody>
      </p:sp>
      <p:sp>
        <p:nvSpPr>
          <p:cNvPr id="3" name="Text Placeholder 2">
            <a:extLst>
              <a:ext uri="{FF2B5EF4-FFF2-40B4-BE49-F238E27FC236}">
                <a16:creationId xmlns:a16="http://schemas.microsoft.com/office/drawing/2014/main" id="{25C803DC-DE02-49F0-A79A-441636E96EA3}"/>
              </a:ext>
            </a:extLst>
          </p:cNvPr>
          <p:cNvSpPr>
            <a:spLocks noGrp="1"/>
          </p:cNvSpPr>
          <p:nvPr>
            <p:ph type="body" sz="quarter" idx="12"/>
          </p:nvPr>
        </p:nvSpPr>
        <p:spPr/>
        <p:txBody>
          <a:bodyPr/>
          <a:lstStyle/>
          <a:p>
            <a:r>
              <a:rPr lang="en-US" dirty="0"/>
              <a:t>85 cases, 3 deaths</a:t>
            </a:r>
          </a:p>
          <a:p>
            <a:r>
              <a:rPr lang="en-US" dirty="0"/>
              <a:t>64 in NY</a:t>
            </a:r>
          </a:p>
          <a:p>
            <a:r>
              <a:rPr lang="en-US" dirty="0"/>
              <a:t>Others Britain, Italy, Spain, LA</a:t>
            </a:r>
          </a:p>
          <a:p>
            <a:r>
              <a:rPr lang="en-US" dirty="0"/>
              <a:t>Fever, Rash, conjunctivitis, vessel involvement</a:t>
            </a:r>
          </a:p>
          <a:p>
            <a:r>
              <a:rPr lang="en-US" dirty="0"/>
              <a:t>More abdominal pain, vomiting, and diarrhea than typical Kawasaki</a:t>
            </a:r>
          </a:p>
          <a:p>
            <a:r>
              <a:rPr lang="en-US" dirty="0"/>
              <a:t>Shock</a:t>
            </a:r>
          </a:p>
          <a:p>
            <a:r>
              <a:rPr lang="en-US" dirty="0"/>
              <a:t>Lancet 8 cases from UK 2 SARS CoV2 isolate, 4 epi link. 1 adeno</a:t>
            </a:r>
          </a:p>
          <a:p>
            <a:r>
              <a:rPr lang="en-US" dirty="0"/>
              <a:t>Rough data ~40-50 +PCR, ~80% + serology (lay press)</a:t>
            </a:r>
          </a:p>
          <a:p>
            <a:r>
              <a:rPr lang="en-US" dirty="0"/>
              <a:t>Kawasaki like but not all s/s</a:t>
            </a:r>
          </a:p>
          <a:p>
            <a:endParaRPr lang="en-US" dirty="0"/>
          </a:p>
        </p:txBody>
      </p:sp>
    </p:spTree>
    <p:extLst>
      <p:ext uri="{BB962C8B-B14F-4D97-AF65-F5344CB8AC3E}">
        <p14:creationId xmlns:p14="http://schemas.microsoft.com/office/powerpoint/2010/main" val="39793166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B24942-7CCA-4D77-9FB4-F3F168D58926}"/>
              </a:ext>
            </a:extLst>
          </p:cNvPr>
          <p:cNvSpPr>
            <a:spLocks noGrp="1"/>
          </p:cNvSpPr>
          <p:nvPr>
            <p:ph type="title"/>
          </p:nvPr>
        </p:nvSpPr>
        <p:spPr/>
        <p:txBody>
          <a:bodyPr/>
          <a:lstStyle/>
          <a:p>
            <a:r>
              <a:rPr lang="en-US" dirty="0"/>
              <a:t>Asthma and COVID-19</a:t>
            </a:r>
          </a:p>
        </p:txBody>
      </p:sp>
      <p:sp>
        <p:nvSpPr>
          <p:cNvPr id="5" name="Text Placeholder 4">
            <a:extLst>
              <a:ext uri="{FF2B5EF4-FFF2-40B4-BE49-F238E27FC236}">
                <a16:creationId xmlns:a16="http://schemas.microsoft.com/office/drawing/2014/main" id="{180F3C56-5992-4CB6-81BE-6A64947AE38C}"/>
              </a:ext>
            </a:extLst>
          </p:cNvPr>
          <p:cNvSpPr>
            <a:spLocks noGrp="1"/>
          </p:cNvSpPr>
          <p:nvPr>
            <p:ph type="body" sz="quarter" idx="12"/>
          </p:nvPr>
        </p:nvSpPr>
        <p:spPr/>
        <p:txBody>
          <a:bodyPr/>
          <a:lstStyle/>
          <a:p>
            <a:r>
              <a:rPr lang="en-US" dirty="0"/>
              <a:t> The presence of type 2 inflammation in asthma or allergies, which is associated with lower expression of ACE2, thought to be the entry receptor for SARS-CoV-2 in host cells.</a:t>
            </a:r>
          </a:p>
          <a:p>
            <a:r>
              <a:rPr lang="en-US" dirty="0"/>
              <a:t> A study in the </a:t>
            </a:r>
            <a:r>
              <a:rPr lang="en-US" i="1" dirty="0"/>
              <a:t>Journal of Allergy and Clinical Immunology</a:t>
            </a:r>
            <a:r>
              <a:rPr lang="en-US" dirty="0"/>
              <a:t> showed "respiratory allergy and controlled allergen exposures are each associated with </a:t>
            </a:r>
            <a:r>
              <a:rPr lang="en-US" dirty="0">
                <a:hlinkClick r:id="rId2"/>
              </a:rPr>
              <a:t>significant reductions in </a:t>
            </a:r>
            <a:r>
              <a:rPr lang="en-US" i="1" dirty="0">
                <a:hlinkClick r:id="rId2"/>
              </a:rPr>
              <a:t>ACE2</a:t>
            </a:r>
            <a:r>
              <a:rPr lang="en-US" dirty="0">
                <a:hlinkClick r:id="rId2"/>
              </a:rPr>
              <a:t> expression</a:t>
            </a:r>
            <a:r>
              <a:rPr lang="en-US" dirty="0"/>
              <a:t>,“</a:t>
            </a:r>
          </a:p>
          <a:p>
            <a:r>
              <a:rPr lang="en-US" dirty="0"/>
              <a:t>Asthma in 5% Chinese population but 1% of Chinese COVID patients</a:t>
            </a:r>
          </a:p>
          <a:p>
            <a:r>
              <a:rPr lang="en-US" dirty="0"/>
              <a:t>Asthma not in top ten comorbidities in NYC patients despite 10% prevalence in pop.</a:t>
            </a:r>
          </a:p>
          <a:p>
            <a:r>
              <a:rPr lang="en-US" dirty="0"/>
              <a:t>Role on inhaled steroids unknown</a:t>
            </a:r>
          </a:p>
        </p:txBody>
      </p:sp>
    </p:spTree>
    <p:extLst>
      <p:ext uri="{BB962C8B-B14F-4D97-AF65-F5344CB8AC3E}">
        <p14:creationId xmlns:p14="http://schemas.microsoft.com/office/powerpoint/2010/main" val="7086521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F676-5632-4940-B33A-118F64759D1C}"/>
              </a:ext>
            </a:extLst>
          </p:cNvPr>
          <p:cNvSpPr>
            <a:spLocks noGrp="1"/>
          </p:cNvSpPr>
          <p:nvPr>
            <p:ph type="title"/>
          </p:nvPr>
        </p:nvSpPr>
        <p:spPr/>
        <p:txBody>
          <a:bodyPr/>
          <a:lstStyle/>
          <a:p>
            <a:r>
              <a:rPr lang="en-US" dirty="0" err="1"/>
              <a:t>Remdesivir</a:t>
            </a:r>
            <a:r>
              <a:rPr lang="en-US" dirty="0"/>
              <a:t> Availability</a:t>
            </a:r>
          </a:p>
        </p:txBody>
      </p:sp>
      <p:sp>
        <p:nvSpPr>
          <p:cNvPr id="3" name="Text Placeholder 2">
            <a:extLst>
              <a:ext uri="{FF2B5EF4-FFF2-40B4-BE49-F238E27FC236}">
                <a16:creationId xmlns:a16="http://schemas.microsoft.com/office/drawing/2014/main" id="{16C9F70F-4913-4061-82DD-B2C02D88CA45}"/>
              </a:ext>
            </a:extLst>
          </p:cNvPr>
          <p:cNvSpPr>
            <a:spLocks noGrp="1"/>
          </p:cNvSpPr>
          <p:nvPr>
            <p:ph type="body" sz="quarter" idx="12"/>
          </p:nvPr>
        </p:nvSpPr>
        <p:spPr/>
        <p:txBody>
          <a:bodyPr/>
          <a:lstStyle/>
          <a:p>
            <a:r>
              <a:rPr lang="en-US" dirty="0"/>
              <a:t>Gilead Sciences, the drug’s manufacturer, has committed to donating 607,000 vials of remdesivir to treat roughly 78,000 patients in the next six weeks, the department said. </a:t>
            </a:r>
          </a:p>
          <a:p>
            <a:r>
              <a:rPr lang="en-US" dirty="0"/>
              <a:t>The latest round of remdesivir distributions will send 5,600 vials of remdesivir to Illinois, 4,400 to New Jersey, 1,600 to Michigan, 1,200 to Connecticut and Maryland, and 400 to Iowa. </a:t>
            </a:r>
          </a:p>
          <a:p>
            <a:r>
              <a:rPr lang="en-US" dirty="0"/>
              <a:t>HHS finally clarified those numbers on Saturday, reporting the delivery of nearly 23,000 vials to New York, nearly 5,000 to Massachusetts, 4,000 to New Jersey, and smaller allotments to Indiana, Virginia, Rhode Island, and Tennessee.</a:t>
            </a:r>
          </a:p>
          <a:p>
            <a:r>
              <a:rPr lang="en-US" dirty="0"/>
              <a:t>All 50 states will eventually receive doses of </a:t>
            </a:r>
            <a:r>
              <a:rPr lang="en-US" dirty="0" err="1"/>
              <a:t>Remdesivir</a:t>
            </a:r>
            <a:endParaRPr lang="en-US" dirty="0"/>
          </a:p>
          <a:p>
            <a:endParaRPr lang="en-US" dirty="0"/>
          </a:p>
        </p:txBody>
      </p:sp>
    </p:spTree>
    <p:extLst>
      <p:ext uri="{BB962C8B-B14F-4D97-AF65-F5344CB8AC3E}">
        <p14:creationId xmlns:p14="http://schemas.microsoft.com/office/powerpoint/2010/main" val="241377190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BA82-F8E9-4492-B624-755FBE07A54B}"/>
              </a:ext>
            </a:extLst>
          </p:cNvPr>
          <p:cNvSpPr>
            <a:spLocks noGrp="1"/>
          </p:cNvSpPr>
          <p:nvPr>
            <p:ph type="title"/>
          </p:nvPr>
        </p:nvSpPr>
        <p:spPr/>
        <p:txBody>
          <a:bodyPr/>
          <a:lstStyle/>
          <a:p>
            <a:r>
              <a:rPr lang="en-US" dirty="0" err="1"/>
              <a:t>Moderna</a:t>
            </a:r>
            <a:r>
              <a:rPr lang="en-US" dirty="0"/>
              <a:t> Vaccine into Phase 2</a:t>
            </a:r>
          </a:p>
        </p:txBody>
      </p:sp>
      <p:sp>
        <p:nvSpPr>
          <p:cNvPr id="3" name="Text Placeholder 2">
            <a:extLst>
              <a:ext uri="{FF2B5EF4-FFF2-40B4-BE49-F238E27FC236}">
                <a16:creationId xmlns:a16="http://schemas.microsoft.com/office/drawing/2014/main" id="{90577962-9A28-4C2F-B1D6-8763ADB58CD6}"/>
              </a:ext>
            </a:extLst>
          </p:cNvPr>
          <p:cNvSpPr>
            <a:spLocks noGrp="1"/>
          </p:cNvSpPr>
          <p:nvPr>
            <p:ph type="body" sz="quarter" idx="12"/>
          </p:nvPr>
        </p:nvSpPr>
        <p:spPr/>
        <p:txBody>
          <a:bodyPr/>
          <a:lstStyle/>
          <a:p>
            <a:r>
              <a:rPr lang="en-US" dirty="0"/>
              <a:t>The U.S. Food and Drug Administration (FDA) completed its review of the Company’s Investigational New Drug (IND) application for its novel coronavirus (SARS-CoV-2 or COVID-19) vaccine candidate (mRNA-1273) allowing it to proceed to Phase 2 study, expected to begin shortly; finalizing protocol for Phase 3 study of mRNA-1273, expected to begin in early summer of 2020</a:t>
            </a:r>
          </a:p>
        </p:txBody>
      </p:sp>
    </p:spTree>
    <p:extLst>
      <p:ext uri="{BB962C8B-B14F-4D97-AF65-F5344CB8AC3E}">
        <p14:creationId xmlns:p14="http://schemas.microsoft.com/office/powerpoint/2010/main" val="1175105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074F-8603-490F-A566-59E91458BF14}"/>
              </a:ext>
            </a:extLst>
          </p:cNvPr>
          <p:cNvSpPr>
            <a:spLocks noGrp="1"/>
          </p:cNvSpPr>
          <p:nvPr>
            <p:ph type="title"/>
          </p:nvPr>
        </p:nvSpPr>
        <p:spPr/>
        <p:txBody>
          <a:bodyPr/>
          <a:lstStyle/>
          <a:p>
            <a:r>
              <a:rPr lang="en-US" dirty="0"/>
              <a:t>Improvement with Anticoagulation</a:t>
            </a:r>
          </a:p>
        </p:txBody>
      </p:sp>
      <p:sp>
        <p:nvSpPr>
          <p:cNvPr id="3" name="Text Placeholder 2">
            <a:extLst>
              <a:ext uri="{FF2B5EF4-FFF2-40B4-BE49-F238E27FC236}">
                <a16:creationId xmlns:a16="http://schemas.microsoft.com/office/drawing/2014/main" id="{59E962F2-F1E9-4EDB-9FE3-6F8194963AE3}"/>
              </a:ext>
            </a:extLst>
          </p:cNvPr>
          <p:cNvSpPr>
            <a:spLocks noGrp="1"/>
          </p:cNvSpPr>
          <p:nvPr>
            <p:ph type="body" sz="quarter" idx="12"/>
          </p:nvPr>
        </p:nvSpPr>
        <p:spPr/>
        <p:txBody>
          <a:bodyPr/>
          <a:lstStyle/>
          <a:p>
            <a:r>
              <a:rPr lang="en-US" dirty="0"/>
              <a:t>Anticoagulation was associated with better survival for certain COVID-19 patients in a large observational study from New York City.</a:t>
            </a:r>
          </a:p>
          <a:p>
            <a:r>
              <a:rPr lang="en-US" dirty="0"/>
              <a:t>Among 2,773 hospitalized COVID-19 patients treated early in the outbreak, the 28% who received systemic anticoagulation saw a similar in-hospital mortality rate as those who went without (22.5% vs 22.8%). Median survival was 21 versus 14 days.</a:t>
            </a:r>
          </a:p>
          <a:p>
            <a:r>
              <a:rPr lang="en-US" dirty="0"/>
              <a:t>However, among the 395 mechanically ventilated patients, in-hospital mortality was substantially lower with the therapeutic-dose anticoagulation used in that setting -- 29.1% versus 62.7% -- with a median survival of 21 versus 9 days.</a:t>
            </a:r>
          </a:p>
          <a:p>
            <a:pPr marL="182880" indent="0">
              <a:buNone/>
            </a:pPr>
            <a:r>
              <a:rPr lang="en-US" i="1" dirty="0">
                <a:hlinkClick r:id="rId2"/>
              </a:rPr>
              <a:t>Journal of the American College of Cardiology</a:t>
            </a:r>
            <a:r>
              <a:rPr lang="en-US" dirty="0"/>
              <a:t>.</a:t>
            </a:r>
          </a:p>
          <a:p>
            <a:endParaRPr lang="en-US" dirty="0"/>
          </a:p>
        </p:txBody>
      </p:sp>
    </p:spTree>
    <p:extLst>
      <p:ext uri="{BB962C8B-B14F-4D97-AF65-F5344CB8AC3E}">
        <p14:creationId xmlns:p14="http://schemas.microsoft.com/office/powerpoint/2010/main" val="145913186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67DE3-7F77-44BE-9F8E-90E5D5EFA5FA}"/>
              </a:ext>
            </a:extLst>
          </p:cNvPr>
          <p:cNvSpPr>
            <a:spLocks noGrp="1"/>
          </p:cNvSpPr>
          <p:nvPr>
            <p:ph type="title"/>
          </p:nvPr>
        </p:nvSpPr>
        <p:spPr/>
        <p:txBody>
          <a:bodyPr/>
          <a:lstStyle/>
          <a:p>
            <a:r>
              <a:rPr lang="en-US" dirty="0"/>
              <a:t>NEJM May 7,2020</a:t>
            </a:r>
          </a:p>
        </p:txBody>
      </p:sp>
      <p:sp>
        <p:nvSpPr>
          <p:cNvPr id="3" name="Text Placeholder 2">
            <a:extLst>
              <a:ext uri="{FF2B5EF4-FFF2-40B4-BE49-F238E27FC236}">
                <a16:creationId xmlns:a16="http://schemas.microsoft.com/office/drawing/2014/main" id="{E63F0A25-46A2-4C9E-8F16-8D1C8C84014B}"/>
              </a:ext>
            </a:extLst>
          </p:cNvPr>
          <p:cNvSpPr>
            <a:spLocks noGrp="1"/>
          </p:cNvSpPr>
          <p:nvPr>
            <p:ph type="body" sz="quarter" idx="12"/>
          </p:nvPr>
        </p:nvSpPr>
        <p:spPr/>
        <p:txBody>
          <a:bodyPr/>
          <a:lstStyle/>
          <a:p>
            <a:pPr fontAlgn="base"/>
            <a:r>
              <a:rPr lang="en-US" dirty="0"/>
              <a:t>Observational Study of Hydroxychloroquine in Hospitalized Patients with Covid-19</a:t>
            </a:r>
          </a:p>
          <a:p>
            <a:pPr fontAlgn="base"/>
            <a:r>
              <a:rPr lang="en-US" dirty="0"/>
              <a:t>List of authors.Joshua Geleris, M.D., et al.</a:t>
            </a:r>
          </a:p>
          <a:p>
            <a:endParaRPr lang="en-US" dirty="0"/>
          </a:p>
          <a:p>
            <a:pPr fontAlgn="base"/>
            <a:r>
              <a:rPr lang="en-US" b="1" cap="all" dirty="0"/>
              <a:t>CONCLUSIONS</a:t>
            </a:r>
          </a:p>
          <a:p>
            <a:pPr fontAlgn="base"/>
            <a:r>
              <a:rPr lang="en-US" dirty="0"/>
              <a:t>In this observational study involving patients with Covid-19 who had been admitted to the hospital, hydroxychloroquine administration was not associated with either a greatly lowered or an increased risk of the composite end point of intubation or death. Randomized, controlled trials of hydroxychloroquine in patients with Covid-19 are needed. (Funded by the National Institutes of Health.)</a:t>
            </a:r>
          </a:p>
          <a:p>
            <a:endParaRPr lang="en-US" dirty="0"/>
          </a:p>
        </p:txBody>
      </p:sp>
    </p:spTree>
    <p:extLst>
      <p:ext uri="{BB962C8B-B14F-4D97-AF65-F5344CB8AC3E}">
        <p14:creationId xmlns:p14="http://schemas.microsoft.com/office/powerpoint/2010/main" val="214264897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6284-7740-4CEB-86BA-ABC10F08CE4A}"/>
              </a:ext>
            </a:extLst>
          </p:cNvPr>
          <p:cNvSpPr>
            <a:spLocks noGrp="1"/>
          </p:cNvSpPr>
          <p:nvPr>
            <p:ph type="title"/>
          </p:nvPr>
        </p:nvSpPr>
        <p:spPr>
          <a:xfrm>
            <a:off x="319825" y="232604"/>
            <a:ext cx="11552349" cy="696420"/>
          </a:xfrm>
        </p:spPr>
        <p:txBody>
          <a:bodyPr>
            <a:normAutofit fontScale="90000"/>
          </a:bodyPr>
          <a:lstStyle/>
          <a:p>
            <a:r>
              <a:rPr lang="en-US" sz="2700" b="1" dirty="0"/>
              <a:t>Three-Drug Cocktail Appears To Help Patients With Mild To Moderate COVID-19 In Hong Kong Study</a:t>
            </a:r>
            <a:br>
              <a:rPr lang="en-US" b="1" dirty="0"/>
            </a:br>
            <a:endParaRPr lang="en-US" dirty="0"/>
          </a:p>
        </p:txBody>
      </p:sp>
      <p:sp>
        <p:nvSpPr>
          <p:cNvPr id="3" name="Text Placeholder 2">
            <a:extLst>
              <a:ext uri="{FF2B5EF4-FFF2-40B4-BE49-F238E27FC236}">
                <a16:creationId xmlns:a16="http://schemas.microsoft.com/office/drawing/2014/main" id="{D0775EC1-ADCB-4C0D-AEB0-22B556B29416}"/>
              </a:ext>
            </a:extLst>
          </p:cNvPr>
          <p:cNvSpPr>
            <a:spLocks noGrp="1"/>
          </p:cNvSpPr>
          <p:nvPr>
            <p:ph type="body" sz="quarter" idx="12"/>
          </p:nvPr>
        </p:nvSpPr>
        <p:spPr/>
        <p:txBody>
          <a:bodyPr/>
          <a:lstStyle/>
          <a:p>
            <a:r>
              <a:rPr lang="en-US" dirty="0"/>
              <a:t>Researchers at the University of Hong Kong and six public hospitals in Hong Kong found “patients with mild to moderate” COVID-19, “appeared to improve more quickly if they were treated with a three-drug cocktail, compared with a group receiving just a two-drug combination.” The </a:t>
            </a:r>
            <a:r>
              <a:rPr lang="en-US" u="sng" dirty="0">
                <a:hlinkClick r:id="rId2"/>
              </a:rPr>
              <a:t>findings</a:t>
            </a:r>
            <a:r>
              <a:rPr lang="en-US" dirty="0"/>
              <a:t> were published in The Lancet. </a:t>
            </a:r>
          </a:p>
          <a:p>
            <a:endParaRPr lang="en-US" dirty="0"/>
          </a:p>
          <a:p>
            <a:r>
              <a:rPr lang="en-US" dirty="0"/>
              <a:t>The three-drug cocktail was made of HIV drug </a:t>
            </a:r>
            <a:r>
              <a:rPr lang="en-US" dirty="0" err="1"/>
              <a:t>Kaletra</a:t>
            </a:r>
            <a:r>
              <a:rPr lang="en-US" dirty="0"/>
              <a:t> (lopinavir-ritonavir), general antiviral </a:t>
            </a:r>
          </a:p>
          <a:p>
            <a:r>
              <a:rPr lang="en-US" dirty="0"/>
              <a:t>drug ribavirin, and multiple sclerosis drug beta-interferon, while the control group was only</a:t>
            </a:r>
          </a:p>
          <a:p>
            <a:r>
              <a:rPr lang="en-US" dirty="0"/>
              <a:t>given lopinavir-ritonavir. </a:t>
            </a:r>
          </a:p>
          <a:p>
            <a:endParaRPr lang="en-US" dirty="0"/>
          </a:p>
        </p:txBody>
      </p:sp>
    </p:spTree>
    <p:extLst>
      <p:ext uri="{BB962C8B-B14F-4D97-AF65-F5344CB8AC3E}">
        <p14:creationId xmlns:p14="http://schemas.microsoft.com/office/powerpoint/2010/main" val="384980183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E847-27BB-4AE8-8264-0D018AC99330}"/>
              </a:ext>
            </a:extLst>
          </p:cNvPr>
          <p:cNvSpPr>
            <a:spLocks noGrp="1"/>
          </p:cNvSpPr>
          <p:nvPr>
            <p:ph type="title"/>
          </p:nvPr>
        </p:nvSpPr>
        <p:spPr/>
        <p:txBody>
          <a:bodyPr/>
          <a:lstStyle/>
          <a:p>
            <a:r>
              <a:rPr lang="en-US" dirty="0"/>
              <a:t>NYM George</a:t>
            </a:r>
          </a:p>
        </p:txBody>
      </p:sp>
      <p:pic>
        <p:nvPicPr>
          <p:cNvPr id="6" name="Content Placeholder 5" descr="A picture containing indoor, small, sitting, wearing&#10;&#10;Description automatically generated">
            <a:extLst>
              <a:ext uri="{FF2B5EF4-FFF2-40B4-BE49-F238E27FC236}">
                <a16:creationId xmlns:a16="http://schemas.microsoft.com/office/drawing/2014/main" id="{2062D0FB-C91C-4202-A9BD-2D31CBA83ED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132388" y="2828528"/>
            <a:ext cx="1927225" cy="1445418"/>
          </a:xfrm>
        </p:spPr>
      </p:pic>
    </p:spTree>
    <p:extLst>
      <p:ext uri="{BB962C8B-B14F-4D97-AF65-F5344CB8AC3E}">
        <p14:creationId xmlns:p14="http://schemas.microsoft.com/office/powerpoint/2010/main" val="325070921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D4070-1543-4AD1-8E7F-9AE4891A8947}"/>
              </a:ext>
            </a:extLst>
          </p:cNvPr>
          <p:cNvSpPr>
            <a:spLocks noGrp="1"/>
          </p:cNvSpPr>
          <p:nvPr>
            <p:ph type="title"/>
          </p:nvPr>
        </p:nvSpPr>
        <p:spPr/>
        <p:txBody>
          <a:bodyPr/>
          <a:lstStyle/>
          <a:p>
            <a:r>
              <a:rPr lang="en-US" dirty="0"/>
              <a:t>SARS-CoV-2 Found in Semen</a:t>
            </a:r>
          </a:p>
        </p:txBody>
      </p:sp>
      <p:sp>
        <p:nvSpPr>
          <p:cNvPr id="3" name="Text Placeholder 2">
            <a:extLst>
              <a:ext uri="{FF2B5EF4-FFF2-40B4-BE49-F238E27FC236}">
                <a16:creationId xmlns:a16="http://schemas.microsoft.com/office/drawing/2014/main" id="{3C2A735C-88E6-4DAE-94A5-2FE2D7FDD64E}"/>
              </a:ext>
            </a:extLst>
          </p:cNvPr>
          <p:cNvSpPr>
            <a:spLocks noGrp="1"/>
          </p:cNvSpPr>
          <p:nvPr>
            <p:ph type="body" sz="quarter" idx="12"/>
          </p:nvPr>
        </p:nvSpPr>
        <p:spPr/>
        <p:txBody>
          <a:bodyPr/>
          <a:lstStyle/>
          <a:p>
            <a:r>
              <a:rPr lang="en-US" b="1" dirty="0"/>
              <a:t>Semen Of Patients With COVID-19 May Contain SARS-CoV-2, Study Indicates</a:t>
            </a:r>
          </a:p>
          <a:p>
            <a:r>
              <a:rPr lang="en-US" u="sng" dirty="0">
                <a:hlinkClick r:id="rId2"/>
              </a:rPr>
              <a:t>Reuters</a:t>
            </a:r>
            <a:r>
              <a:rPr lang="en-US" dirty="0"/>
              <a:t> (5/7, </a:t>
            </a:r>
            <a:r>
              <a:rPr lang="en-US" dirty="0" err="1"/>
              <a:t>Kelland</a:t>
            </a:r>
            <a:r>
              <a:rPr lang="en-US" dirty="0"/>
              <a:t>) reports that “Chinese researchers who tested sperm of men infected with COVID-19 found that a minority of them had the new coronavirus in their semen, opening up a small chance the disease could be transmitted sexually, scientists said on Thursday.” In the study, 16 percent of men hospitalized with the disease “tested positive for SARS-CoV-2 in their semen.” The study </a:t>
            </a:r>
            <a:r>
              <a:rPr lang="en-US" u="sng" dirty="0">
                <a:hlinkClick r:id="rId3"/>
              </a:rPr>
              <a:t>findings</a:t>
            </a:r>
            <a:r>
              <a:rPr lang="en-US" dirty="0"/>
              <a:t> were published in JAMA Network Open. </a:t>
            </a:r>
          </a:p>
          <a:p>
            <a:endParaRPr lang="en-US" dirty="0"/>
          </a:p>
        </p:txBody>
      </p:sp>
    </p:spTree>
    <p:extLst>
      <p:ext uri="{BB962C8B-B14F-4D97-AF65-F5344CB8AC3E}">
        <p14:creationId xmlns:p14="http://schemas.microsoft.com/office/powerpoint/2010/main" val="23745403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8DCF96-36BF-4488-BA3C-13EE25C0AB91}"/>
              </a:ext>
            </a:extLst>
          </p:cNvPr>
          <p:cNvSpPr>
            <a:spLocks noGrp="1"/>
          </p:cNvSpPr>
          <p:nvPr>
            <p:ph type="title"/>
          </p:nvPr>
        </p:nvSpPr>
        <p:spPr/>
        <p:txBody>
          <a:bodyPr>
            <a:normAutofit fontScale="90000"/>
          </a:bodyPr>
          <a:lstStyle/>
          <a:p>
            <a:r>
              <a:rPr lang="en-US" sz="2700" b="1" dirty="0"/>
              <a:t>Researchers Say ADT Might Reduce Coronavirus Infection Risk In Men</a:t>
            </a:r>
            <a:br>
              <a:rPr lang="en-US" b="1" dirty="0"/>
            </a:br>
            <a:endParaRPr lang="en-US" dirty="0"/>
          </a:p>
        </p:txBody>
      </p:sp>
      <p:sp>
        <p:nvSpPr>
          <p:cNvPr id="5" name="Text Placeholder 4">
            <a:extLst>
              <a:ext uri="{FF2B5EF4-FFF2-40B4-BE49-F238E27FC236}">
                <a16:creationId xmlns:a16="http://schemas.microsoft.com/office/drawing/2014/main" id="{37208EB1-D1FF-46C6-AEB1-0C3A4066015B}"/>
              </a:ext>
            </a:extLst>
          </p:cNvPr>
          <p:cNvSpPr>
            <a:spLocks noGrp="1"/>
          </p:cNvSpPr>
          <p:nvPr>
            <p:ph type="body" sz="quarter" idx="12"/>
          </p:nvPr>
        </p:nvSpPr>
        <p:spPr/>
        <p:txBody>
          <a:bodyPr/>
          <a:lstStyle/>
          <a:p>
            <a:r>
              <a:rPr lang="en-US" u="sng" dirty="0" err="1">
                <a:hlinkClick r:id="rId2"/>
              </a:rPr>
              <a:t>HealthDay</a:t>
            </a:r>
            <a:r>
              <a:rPr lang="en-US" dirty="0"/>
              <a:t> (5/7, </a:t>
            </a:r>
            <a:r>
              <a:rPr lang="en-US" dirty="0" err="1"/>
              <a:t>Reinberg</a:t>
            </a:r>
            <a:r>
              <a:rPr lang="en-US" dirty="0"/>
              <a:t>) reports researchers found that “Italian men with prostate cancer on androgen-deprivation therapy (ADT) were less likely to get infected with” coronavirus “and had less severe cases if they were infected,” suggesting that blocking testosterone might help prevent coronavirus infection in men. Dr. Andrea </a:t>
            </a:r>
            <a:r>
              <a:rPr lang="en-US" dirty="0" err="1"/>
              <a:t>Alimonti</a:t>
            </a:r>
            <a:r>
              <a:rPr lang="en-US" dirty="0"/>
              <a:t>, a Swiss oncologist, said, “This could give us a therapeutic window to treat patients that have been infected and haven’t gotten better, to see whether this therapy would lead them to recover faster or to decrease the severity of their symptoms.” The </a:t>
            </a:r>
            <a:r>
              <a:rPr lang="en-US" u="sng" dirty="0">
                <a:hlinkClick r:id="rId3"/>
              </a:rPr>
              <a:t>findings</a:t>
            </a:r>
            <a:r>
              <a:rPr lang="en-US" dirty="0"/>
              <a:t> were published in the </a:t>
            </a:r>
            <a:r>
              <a:rPr lang="en-US" i="1" dirty="0"/>
              <a:t>Annals of Oncology. </a:t>
            </a:r>
          </a:p>
          <a:p>
            <a:endParaRPr lang="en-US" dirty="0"/>
          </a:p>
        </p:txBody>
      </p:sp>
    </p:spTree>
    <p:extLst>
      <p:ext uri="{BB962C8B-B14F-4D97-AF65-F5344CB8AC3E}">
        <p14:creationId xmlns:p14="http://schemas.microsoft.com/office/powerpoint/2010/main" val="11430595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9CBE93-455E-4A78-8F51-2220A6FA29BB}"/>
              </a:ext>
            </a:extLst>
          </p:cNvPr>
          <p:cNvSpPr>
            <a:spLocks noGrp="1"/>
          </p:cNvSpPr>
          <p:nvPr>
            <p:ph type="title"/>
          </p:nvPr>
        </p:nvSpPr>
        <p:spPr/>
        <p:txBody>
          <a:bodyPr/>
          <a:lstStyle/>
          <a:p>
            <a:r>
              <a:rPr lang="en-US" dirty="0"/>
              <a:t>New Type of Antigen Test</a:t>
            </a:r>
          </a:p>
        </p:txBody>
      </p:sp>
      <p:sp>
        <p:nvSpPr>
          <p:cNvPr id="7" name="Text Placeholder 6">
            <a:extLst>
              <a:ext uri="{FF2B5EF4-FFF2-40B4-BE49-F238E27FC236}">
                <a16:creationId xmlns:a16="http://schemas.microsoft.com/office/drawing/2014/main" id="{B1A81284-B7CB-4B56-AA2D-301F8129AAEE}"/>
              </a:ext>
            </a:extLst>
          </p:cNvPr>
          <p:cNvSpPr>
            <a:spLocks noGrp="1"/>
          </p:cNvSpPr>
          <p:nvPr>
            <p:ph type="body" sz="quarter" idx="12"/>
          </p:nvPr>
        </p:nvSpPr>
        <p:spPr/>
        <p:txBody>
          <a:bodyPr/>
          <a:lstStyle/>
          <a:p>
            <a:r>
              <a:rPr lang="en-US" dirty="0"/>
              <a:t>WASHINGTON -- The FDA gave emergency use authorization (EUA) late Friday to the </a:t>
            </a:r>
            <a:r>
              <a:rPr lang="en-US" dirty="0">
                <a:hlinkClick r:id="rId2"/>
              </a:rPr>
              <a:t>first SARS-CoV-2 antigen test</a:t>
            </a:r>
            <a:r>
              <a:rPr lang="en-US" dirty="0"/>
              <a:t>, which provides results indicating active infection in 15 minutes.</a:t>
            </a:r>
          </a:p>
          <a:p>
            <a:r>
              <a:rPr lang="en-US" dirty="0"/>
              <a:t>It's less sensitive than the current PCR-based molecular tests, however, and comes with important limits on its use. </a:t>
            </a:r>
            <a:r>
              <a:rPr lang="en-US" dirty="0">
                <a:hlinkClick r:id="rId3"/>
              </a:rPr>
              <a:t>https://www.fda.gov/media/137884/download</a:t>
            </a:r>
            <a:endParaRPr lang="en-US" dirty="0"/>
          </a:p>
          <a:p>
            <a:r>
              <a:rPr lang="en-US" dirty="0" err="1"/>
              <a:t>Quidel's</a:t>
            </a:r>
            <a:r>
              <a:rPr lang="en-US" dirty="0"/>
              <a:t> </a:t>
            </a:r>
            <a:r>
              <a:rPr lang="en-US" dirty="0">
                <a:hlinkClick r:id="rId4"/>
              </a:rPr>
              <a:t>Sofia 2 SARS Antigen FIA</a:t>
            </a:r>
            <a:r>
              <a:rPr lang="en-US" dirty="0"/>
              <a:t> is a lateral flow immunofluorescent assay that directly detects SARS-CoV-2 viral proteins. It's to be used with nasopharyngeal swabs collected as for PCR.</a:t>
            </a:r>
          </a:p>
          <a:p>
            <a:r>
              <a:rPr lang="en-US" dirty="0"/>
              <a:t>The EUA allows it to be performed at point-of-care (in locations with a so-called CLIA waiver) as well as in clinical labs. But can run only on Quidel's </a:t>
            </a:r>
            <a:r>
              <a:rPr lang="en-US" dirty="0">
                <a:hlinkClick r:id="rId5"/>
              </a:rPr>
              <a:t>benchtop Sofia 2 analyzer</a:t>
            </a:r>
            <a:r>
              <a:rPr lang="en-US" dirty="0"/>
              <a:t>.</a:t>
            </a:r>
          </a:p>
          <a:p>
            <a:r>
              <a:rPr lang="en-US" dirty="0"/>
              <a:t>And because Quidel's evaluation indicated it has </a:t>
            </a:r>
            <a:r>
              <a:rPr lang="en-US" b="1" u="sng" dirty="0"/>
              <a:t>sensitivity of only 80% relative </a:t>
            </a:r>
            <a:r>
              <a:rPr lang="en-US" dirty="0"/>
              <a:t>to PCR tests, "negative results do not rule out infection," the FDA cautioned in announcing the EUA.</a:t>
            </a:r>
          </a:p>
          <a:p>
            <a:endParaRPr lang="en-US" dirty="0"/>
          </a:p>
        </p:txBody>
      </p:sp>
      <p:sp>
        <p:nvSpPr>
          <p:cNvPr id="5" name="Slide Number Placeholder 4">
            <a:extLst>
              <a:ext uri="{FF2B5EF4-FFF2-40B4-BE49-F238E27FC236}">
                <a16:creationId xmlns:a16="http://schemas.microsoft.com/office/drawing/2014/main" id="{5299F735-25F4-460C-AC05-56D82D1840E4}"/>
              </a:ext>
            </a:extLst>
          </p:cNvPr>
          <p:cNvSpPr>
            <a:spLocks noGrp="1"/>
          </p:cNvSpPr>
          <p:nvPr>
            <p:ph type="sldNum" sz="quarter" idx="4294967295"/>
          </p:nvPr>
        </p:nvSpPr>
        <p:spPr>
          <a:xfrm>
            <a:off x="10509250" y="5935663"/>
            <a:ext cx="1682750" cy="365125"/>
          </a:xfrm>
          <a:prstGeom prst="rect">
            <a:avLst/>
          </a:prstGeom>
        </p:spPr>
        <p:txBody>
          <a:bodyPr/>
          <a:lstStyle/>
          <a:p>
            <a:fld id="{C2F1CAA2-7C6D-8F48-BAEE-2DAFD071A580}" type="slidenum">
              <a:rPr lang="en-US" smtClean="0"/>
              <a:pPr/>
              <a:t>32</a:t>
            </a:fld>
            <a:endParaRPr lang="en-US" dirty="0"/>
          </a:p>
        </p:txBody>
      </p:sp>
    </p:spTree>
    <p:extLst>
      <p:ext uri="{BB962C8B-B14F-4D97-AF65-F5344CB8AC3E}">
        <p14:creationId xmlns:p14="http://schemas.microsoft.com/office/powerpoint/2010/main" val="25163636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20F4EF-6FF5-46A0-B9AB-591CBCB5AFCD}"/>
              </a:ext>
            </a:extLst>
          </p:cNvPr>
          <p:cNvSpPr>
            <a:spLocks noGrp="1"/>
          </p:cNvSpPr>
          <p:nvPr>
            <p:ph type="body" sz="quarter" idx="10"/>
          </p:nvPr>
        </p:nvSpPr>
        <p:spPr/>
        <p:txBody>
          <a:bodyPr/>
          <a:lstStyle/>
          <a:p>
            <a:pPr fontAlgn="base"/>
            <a:r>
              <a:rPr lang="en-US" dirty="0"/>
              <a:t>The decision is part of the FDA’s efforts to expand testing capabilities for the fast-spreading virus, which has caused over 70,000 deaths in the United States.</a:t>
            </a:r>
          </a:p>
          <a:p>
            <a:pPr fontAlgn="base"/>
            <a:r>
              <a:rPr lang="en-US" dirty="0"/>
              <a:t>The saliva test kit was developed by RUCDR Infinite Biologics, a unit of Rutgers’ Human Genetics Institute of New Jersey, and its collaborators, Spectrum Solutions and Accurate Diagnostic Labs.</a:t>
            </a:r>
          </a:p>
          <a:p>
            <a:pPr fontAlgn="base"/>
            <a:r>
              <a:rPr lang="en-US" dirty="0"/>
              <a:t>The test will cost $150 and needs to be fully supervised by a practitioner via telemedicine to ensure proper sample collection, a spokeswoman for RUCDR Infinite Biologics’ partner, Vault Health, told Reuters.</a:t>
            </a:r>
          </a:p>
          <a:p>
            <a:pPr fontAlgn="base"/>
            <a:endParaRPr lang="en-US" dirty="0"/>
          </a:p>
          <a:p>
            <a:pPr fontAlgn="base"/>
            <a:r>
              <a:rPr lang="en-US" dirty="0"/>
              <a:t>Last week FDA gave an EUA </a:t>
            </a:r>
            <a:r>
              <a:rPr lang="en-US" dirty="0" err="1"/>
              <a:t>LabCop</a:t>
            </a:r>
            <a:r>
              <a:rPr lang="en-US" dirty="0"/>
              <a:t> at home NP swab test</a:t>
            </a:r>
          </a:p>
          <a:p>
            <a:endParaRPr lang="en-US" dirty="0"/>
          </a:p>
        </p:txBody>
      </p:sp>
      <p:sp>
        <p:nvSpPr>
          <p:cNvPr id="3" name="Title 2">
            <a:extLst>
              <a:ext uri="{FF2B5EF4-FFF2-40B4-BE49-F238E27FC236}">
                <a16:creationId xmlns:a16="http://schemas.microsoft.com/office/drawing/2014/main" id="{E8F978BF-C8E5-499C-A5DA-F7B3592748C5}"/>
              </a:ext>
            </a:extLst>
          </p:cNvPr>
          <p:cNvSpPr>
            <a:spLocks noGrp="1"/>
          </p:cNvSpPr>
          <p:nvPr>
            <p:ph type="title"/>
          </p:nvPr>
        </p:nvSpPr>
        <p:spPr/>
        <p:txBody>
          <a:bodyPr/>
          <a:lstStyle/>
          <a:p>
            <a:r>
              <a:rPr lang="en-US" dirty="0"/>
              <a:t>FDA Approves EUA for at Home Saliva Test</a:t>
            </a:r>
          </a:p>
        </p:txBody>
      </p:sp>
    </p:spTree>
    <p:extLst>
      <p:ext uri="{BB962C8B-B14F-4D97-AF65-F5344CB8AC3E}">
        <p14:creationId xmlns:p14="http://schemas.microsoft.com/office/powerpoint/2010/main" val="6035342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EBF0A-CA4E-4919-AAC1-3D7C5CA63762}"/>
              </a:ext>
            </a:extLst>
          </p:cNvPr>
          <p:cNvSpPr>
            <a:spLocks noGrp="1"/>
          </p:cNvSpPr>
          <p:nvPr>
            <p:ph type="body" sz="quarter" idx="10"/>
          </p:nvPr>
        </p:nvSpPr>
        <p:spPr/>
        <p:txBody>
          <a:bodyPr/>
          <a:lstStyle/>
          <a:p>
            <a:r>
              <a:rPr lang="en-US" b="1" dirty="0"/>
              <a:t>Average of 1900 tests per day over past week</a:t>
            </a:r>
          </a:p>
          <a:p>
            <a:r>
              <a:rPr lang="en-US" b="1" dirty="0"/>
              <a:t>Goal-10,000 tests per week</a:t>
            </a:r>
          </a:p>
          <a:p>
            <a:r>
              <a:rPr lang="en-US" b="1" dirty="0"/>
              <a:t>List of all the drive thru sites </a:t>
            </a:r>
            <a:r>
              <a:rPr lang="en-US" b="1" dirty="0" err="1"/>
              <a:t>inc.</a:t>
            </a:r>
            <a:r>
              <a:rPr lang="en-US" b="1" dirty="0"/>
              <a:t> present sites, NG sites, Test NE coming soon</a:t>
            </a:r>
          </a:p>
          <a:p>
            <a:r>
              <a:rPr lang="en-US" b="1" u="sng" dirty="0"/>
              <a:t>Test Nebraska.com-in </a:t>
            </a:r>
            <a:r>
              <a:rPr lang="en-US" b="1" dirty="0"/>
              <a:t>partnership with private corporations</a:t>
            </a:r>
          </a:p>
          <a:p>
            <a:r>
              <a:rPr lang="en-US" b="1" dirty="0"/>
              <a:t>Risk assessment questionnaire</a:t>
            </a:r>
          </a:p>
          <a:p>
            <a:r>
              <a:rPr lang="en-US" b="1" dirty="0"/>
              <a:t>Started in GI, Kearney and Omaha Monday</a:t>
            </a:r>
          </a:p>
          <a:p>
            <a:r>
              <a:rPr lang="en-US" b="1" dirty="0"/>
              <a:t>Adding a Lincoln site last Friday</a:t>
            </a:r>
          </a:p>
          <a:p>
            <a:r>
              <a:rPr lang="en-US" b="1" dirty="0"/>
              <a:t>Reporting results underway</a:t>
            </a:r>
          </a:p>
          <a:p>
            <a:endParaRPr lang="en-US" b="1" dirty="0"/>
          </a:p>
          <a:p>
            <a:r>
              <a:rPr lang="en-US" b="1" dirty="0"/>
              <a:t>Almost All major hospital systems have own drive thru testing</a:t>
            </a:r>
          </a:p>
          <a:p>
            <a:endParaRPr lang="en-US" b="1" dirty="0"/>
          </a:p>
          <a:p>
            <a:endParaRPr lang="en-US" dirty="0"/>
          </a:p>
        </p:txBody>
      </p:sp>
      <p:sp>
        <p:nvSpPr>
          <p:cNvPr id="3" name="Title 2">
            <a:extLst>
              <a:ext uri="{FF2B5EF4-FFF2-40B4-BE49-F238E27FC236}">
                <a16:creationId xmlns:a16="http://schemas.microsoft.com/office/drawing/2014/main" id="{6B715A58-9877-420F-9CA3-D9D656B4686B}"/>
              </a:ext>
            </a:extLst>
          </p:cNvPr>
          <p:cNvSpPr>
            <a:spLocks noGrp="1"/>
          </p:cNvSpPr>
          <p:nvPr>
            <p:ph type="title"/>
          </p:nvPr>
        </p:nvSpPr>
        <p:spPr/>
        <p:txBody>
          <a:bodyPr/>
          <a:lstStyle/>
          <a:p>
            <a:r>
              <a:rPr lang="en-US" dirty="0"/>
              <a:t>Testing in Nebraska</a:t>
            </a:r>
          </a:p>
        </p:txBody>
      </p:sp>
    </p:spTree>
    <p:extLst>
      <p:ext uri="{BB962C8B-B14F-4D97-AF65-F5344CB8AC3E}">
        <p14:creationId xmlns:p14="http://schemas.microsoft.com/office/powerpoint/2010/main" val="417271470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F3A93D-C9A6-4C9D-AA7C-43A723F746A7}"/>
              </a:ext>
            </a:extLst>
          </p:cNvPr>
          <p:cNvSpPr>
            <a:spLocks noGrp="1"/>
          </p:cNvSpPr>
          <p:nvPr>
            <p:ph type="body" sz="quarter" idx="10"/>
          </p:nvPr>
        </p:nvSpPr>
        <p:spPr/>
        <p:txBody>
          <a:bodyPr/>
          <a:lstStyle/>
          <a:p>
            <a:r>
              <a:rPr lang="en-US" dirty="0"/>
              <a:t>The study, which was published in the Nature Medicine journal by researchers at </a:t>
            </a:r>
            <a:r>
              <a:rPr lang="en-US" dirty="0" err="1"/>
              <a:t>Chongquin</a:t>
            </a:r>
            <a:r>
              <a:rPr lang="en-US" dirty="0"/>
              <a:t> Medical University, “brings much-needed clarity, along with renewed enthusiasm” to efforts to develop and implement widescale antibody testing, National Institutes of Health Director Francis Collins wrote Thursday in a blog post.</a:t>
            </a:r>
          </a:p>
          <a:p>
            <a:r>
              <a:rPr lang="en-US" b="1" dirty="0"/>
              <a:t>Revealed most patient had begun to develop antibody within 2-3 weeks</a:t>
            </a:r>
          </a:p>
          <a:p>
            <a:r>
              <a:rPr lang="en-US" dirty="0"/>
              <a:t>“Although more follow-up work is needed to determine just how protective these antibodies are and for how long, these findings suggest that the immune systems of people who survive COVID-19 have been primed to recognize SARS-CoV-2 and possibly thwart a second infection,” he wrote, using the technical name for the specific coronavirus causing the disease.</a:t>
            </a:r>
          </a:p>
          <a:p>
            <a:endParaRPr lang="en-US" dirty="0"/>
          </a:p>
        </p:txBody>
      </p:sp>
      <p:sp>
        <p:nvSpPr>
          <p:cNvPr id="3" name="Title 2">
            <a:extLst>
              <a:ext uri="{FF2B5EF4-FFF2-40B4-BE49-F238E27FC236}">
                <a16:creationId xmlns:a16="http://schemas.microsoft.com/office/drawing/2014/main" id="{6445FACF-97B8-4FBC-9E1B-71B6B1EDE22F}"/>
              </a:ext>
            </a:extLst>
          </p:cNvPr>
          <p:cNvSpPr>
            <a:spLocks noGrp="1"/>
          </p:cNvSpPr>
          <p:nvPr>
            <p:ph type="title"/>
          </p:nvPr>
        </p:nvSpPr>
        <p:spPr/>
        <p:txBody>
          <a:bodyPr/>
          <a:lstStyle/>
          <a:p>
            <a:r>
              <a:rPr lang="en-US" dirty="0"/>
              <a:t>Timing of Development of antibodies</a:t>
            </a:r>
          </a:p>
        </p:txBody>
      </p:sp>
    </p:spTree>
    <p:extLst>
      <p:ext uri="{BB962C8B-B14F-4D97-AF65-F5344CB8AC3E}">
        <p14:creationId xmlns:p14="http://schemas.microsoft.com/office/powerpoint/2010/main" val="70575123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0FF2A1-0F39-460A-8F57-A753CBFB0B6D}"/>
              </a:ext>
            </a:extLst>
          </p:cNvPr>
          <p:cNvSpPr>
            <a:spLocks noGrp="1"/>
          </p:cNvSpPr>
          <p:nvPr>
            <p:ph type="title"/>
          </p:nvPr>
        </p:nvSpPr>
        <p:spPr/>
        <p:txBody>
          <a:bodyPr/>
          <a:lstStyle/>
          <a:p>
            <a:r>
              <a:rPr lang="en-US" dirty="0"/>
              <a:t>COVID-19 Serology Tests EUAs</a:t>
            </a:r>
          </a:p>
        </p:txBody>
      </p:sp>
      <p:graphicFrame>
        <p:nvGraphicFramePr>
          <p:cNvPr id="8" name="Table 8">
            <a:extLst>
              <a:ext uri="{FF2B5EF4-FFF2-40B4-BE49-F238E27FC236}">
                <a16:creationId xmlns:a16="http://schemas.microsoft.com/office/drawing/2014/main" id="{97747FC8-1AC8-45CC-8F45-79039F927D61}"/>
              </a:ext>
            </a:extLst>
          </p:cNvPr>
          <p:cNvGraphicFramePr>
            <a:graphicFrameLocks noGrp="1"/>
          </p:cNvGraphicFramePr>
          <p:nvPr>
            <p:ph idx="1"/>
            <p:extLst>
              <p:ext uri="{D42A27DB-BD31-4B8C-83A1-F6EECF244321}">
                <p14:modId xmlns:p14="http://schemas.microsoft.com/office/powerpoint/2010/main" val="3162156614"/>
              </p:ext>
            </p:extLst>
          </p:nvPr>
        </p:nvGraphicFramePr>
        <p:xfrm>
          <a:off x="1304166" y="1075407"/>
          <a:ext cx="10463764" cy="1866575"/>
        </p:xfrm>
        <a:graphic>
          <a:graphicData uri="http://schemas.openxmlformats.org/drawingml/2006/table">
            <a:tbl>
              <a:tblPr firstRow="1" bandRow="1">
                <a:tableStyleId>{073A0DAA-6AF3-43AB-8588-CEC1D06C72B9}</a:tableStyleId>
              </a:tblPr>
              <a:tblGrid>
                <a:gridCol w="1393035">
                  <a:extLst>
                    <a:ext uri="{9D8B030D-6E8A-4147-A177-3AD203B41FA5}">
                      <a16:colId xmlns:a16="http://schemas.microsoft.com/office/drawing/2014/main" val="135550076"/>
                    </a:ext>
                  </a:extLst>
                </a:gridCol>
                <a:gridCol w="3838847">
                  <a:extLst>
                    <a:ext uri="{9D8B030D-6E8A-4147-A177-3AD203B41FA5}">
                      <a16:colId xmlns:a16="http://schemas.microsoft.com/office/drawing/2014/main" val="147406694"/>
                    </a:ext>
                  </a:extLst>
                </a:gridCol>
                <a:gridCol w="4961549">
                  <a:extLst>
                    <a:ext uri="{9D8B030D-6E8A-4147-A177-3AD203B41FA5}">
                      <a16:colId xmlns:a16="http://schemas.microsoft.com/office/drawing/2014/main" val="572515464"/>
                    </a:ext>
                  </a:extLst>
                </a:gridCol>
                <a:gridCol w="270333">
                  <a:extLst>
                    <a:ext uri="{9D8B030D-6E8A-4147-A177-3AD203B41FA5}">
                      <a16:colId xmlns:a16="http://schemas.microsoft.com/office/drawing/2014/main" val="1203922100"/>
                    </a:ext>
                  </a:extLst>
                </a:gridCol>
              </a:tblGrid>
              <a:tr h="37331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74048196"/>
                  </a:ext>
                </a:extLst>
              </a:tr>
              <a:tr h="373315">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82614462"/>
                  </a:ext>
                </a:extLst>
              </a:tr>
              <a:tr h="373315">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99586542"/>
                  </a:ext>
                </a:extLst>
              </a:tr>
              <a:tr h="37331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80698635"/>
                  </a:ext>
                </a:extLst>
              </a:tr>
              <a:tr h="37331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88863172"/>
                  </a:ext>
                </a:extLst>
              </a:tr>
            </a:tbl>
          </a:graphicData>
        </a:graphic>
      </p:graphicFrame>
      <p:graphicFrame>
        <p:nvGraphicFramePr>
          <p:cNvPr id="2" name="Table 2">
            <a:extLst>
              <a:ext uri="{FF2B5EF4-FFF2-40B4-BE49-F238E27FC236}">
                <a16:creationId xmlns:a16="http://schemas.microsoft.com/office/drawing/2014/main" id="{9F7AAB34-E7E2-4F13-986E-7779DF554912}"/>
              </a:ext>
            </a:extLst>
          </p:cNvPr>
          <p:cNvGraphicFramePr>
            <a:graphicFrameLocks noGrp="1"/>
          </p:cNvGraphicFramePr>
          <p:nvPr>
            <p:extLst>
              <p:ext uri="{D42A27DB-BD31-4B8C-83A1-F6EECF244321}">
                <p14:modId xmlns:p14="http://schemas.microsoft.com/office/powerpoint/2010/main" val="2769775000"/>
              </p:ext>
            </p:extLst>
          </p:nvPr>
        </p:nvGraphicFramePr>
        <p:xfrm>
          <a:off x="564995" y="883412"/>
          <a:ext cx="11071274" cy="5716175"/>
        </p:xfrm>
        <a:graphic>
          <a:graphicData uri="http://schemas.openxmlformats.org/drawingml/2006/table">
            <a:tbl>
              <a:tblPr firstRow="1" bandRow="1">
                <a:tableStyleId>{073A0DAA-6AF3-43AB-8588-CEC1D06C72B9}</a:tableStyleId>
              </a:tblPr>
              <a:tblGrid>
                <a:gridCol w="1659526">
                  <a:extLst>
                    <a:ext uri="{9D8B030D-6E8A-4147-A177-3AD203B41FA5}">
                      <a16:colId xmlns:a16="http://schemas.microsoft.com/office/drawing/2014/main" val="2795088314"/>
                    </a:ext>
                  </a:extLst>
                </a:gridCol>
                <a:gridCol w="4740835">
                  <a:extLst>
                    <a:ext uri="{9D8B030D-6E8A-4147-A177-3AD203B41FA5}">
                      <a16:colId xmlns:a16="http://schemas.microsoft.com/office/drawing/2014/main" val="1953027264"/>
                    </a:ext>
                  </a:extLst>
                </a:gridCol>
                <a:gridCol w="4670913">
                  <a:extLst>
                    <a:ext uri="{9D8B030D-6E8A-4147-A177-3AD203B41FA5}">
                      <a16:colId xmlns:a16="http://schemas.microsoft.com/office/drawing/2014/main" val="2584275324"/>
                    </a:ext>
                  </a:extLst>
                </a:gridCol>
              </a:tblGrid>
              <a:tr h="454547">
                <a:tc>
                  <a:txBody>
                    <a:bodyPr/>
                    <a:lstStyle/>
                    <a:p>
                      <a:r>
                        <a:rPr lang="en-US" dirty="0"/>
                        <a:t>EUA Date</a:t>
                      </a:r>
                    </a:p>
                  </a:txBody>
                  <a:tcPr/>
                </a:tc>
                <a:tc>
                  <a:txBody>
                    <a:bodyPr/>
                    <a:lstStyle/>
                    <a:p>
                      <a:r>
                        <a:rPr lang="en-US" dirty="0"/>
                        <a:t>Company</a:t>
                      </a:r>
                    </a:p>
                  </a:txBody>
                  <a:tcPr/>
                </a:tc>
                <a:tc>
                  <a:txBody>
                    <a:bodyPr/>
                    <a:lstStyle/>
                    <a:p>
                      <a:r>
                        <a:rPr lang="en-US" dirty="0"/>
                        <a:t>Type of Test</a:t>
                      </a:r>
                    </a:p>
                  </a:txBody>
                  <a:tcPr/>
                </a:tc>
                <a:extLst>
                  <a:ext uri="{0D108BD9-81ED-4DB2-BD59-A6C34878D82A}">
                    <a16:rowId xmlns:a16="http://schemas.microsoft.com/office/drawing/2014/main" val="4247188274"/>
                  </a:ext>
                </a:extLst>
              </a:tr>
              <a:tr h="438469">
                <a:tc>
                  <a:txBody>
                    <a:bodyPr/>
                    <a:lstStyle/>
                    <a:p>
                      <a:r>
                        <a:rPr lang="en-US" dirty="0"/>
                        <a:t>5/5</a:t>
                      </a:r>
                    </a:p>
                  </a:txBody>
                  <a:tcPr/>
                </a:tc>
                <a:tc>
                  <a:txBody>
                    <a:bodyPr/>
                    <a:lstStyle/>
                    <a:p>
                      <a:r>
                        <a:rPr lang="en-US" dirty="0" err="1"/>
                        <a:t>EuroImmune</a:t>
                      </a:r>
                      <a:r>
                        <a:rPr lang="en-US" dirty="0"/>
                        <a:t> US</a:t>
                      </a:r>
                    </a:p>
                  </a:txBody>
                  <a:tcPr/>
                </a:tc>
                <a:tc>
                  <a:txBody>
                    <a:bodyPr/>
                    <a:lstStyle/>
                    <a:p>
                      <a:r>
                        <a:rPr lang="en-US" dirty="0"/>
                        <a:t>IgG</a:t>
                      </a:r>
                    </a:p>
                  </a:txBody>
                  <a:tcPr/>
                </a:tc>
                <a:extLst>
                  <a:ext uri="{0D108BD9-81ED-4DB2-BD59-A6C34878D82A}">
                    <a16:rowId xmlns:a16="http://schemas.microsoft.com/office/drawing/2014/main" val="1933474054"/>
                  </a:ext>
                </a:extLst>
              </a:tr>
              <a:tr h="438469">
                <a:tc>
                  <a:txBody>
                    <a:bodyPr/>
                    <a:lstStyle/>
                    <a:p>
                      <a:r>
                        <a:rPr lang="en-US" dirty="0"/>
                        <a:t>5/2</a:t>
                      </a:r>
                    </a:p>
                  </a:txBody>
                  <a:tcPr/>
                </a:tc>
                <a:tc>
                  <a:txBody>
                    <a:bodyPr/>
                    <a:lstStyle/>
                    <a:p>
                      <a:r>
                        <a:rPr lang="en-US" dirty="0"/>
                        <a:t>Roche</a:t>
                      </a:r>
                    </a:p>
                  </a:txBody>
                  <a:tcPr/>
                </a:tc>
                <a:tc>
                  <a:txBody>
                    <a:bodyPr/>
                    <a:lstStyle/>
                    <a:p>
                      <a:r>
                        <a:rPr lang="en-US" dirty="0"/>
                        <a:t>Total Ab</a:t>
                      </a:r>
                    </a:p>
                  </a:txBody>
                  <a:tcPr/>
                </a:tc>
                <a:extLst>
                  <a:ext uri="{0D108BD9-81ED-4DB2-BD59-A6C34878D82A}">
                    <a16:rowId xmlns:a16="http://schemas.microsoft.com/office/drawing/2014/main" val="3543329371"/>
                  </a:ext>
                </a:extLst>
              </a:tr>
              <a:tr h="438469">
                <a:tc>
                  <a:txBody>
                    <a:bodyPr/>
                    <a:lstStyle/>
                    <a:p>
                      <a:r>
                        <a:rPr lang="en-US" dirty="0"/>
                        <a:t>4/30</a:t>
                      </a:r>
                    </a:p>
                  </a:txBody>
                  <a:tcPr/>
                </a:tc>
                <a:tc>
                  <a:txBody>
                    <a:bodyPr/>
                    <a:lstStyle/>
                    <a:p>
                      <a:r>
                        <a:rPr lang="en-US" dirty="0"/>
                        <a:t>Wadsworth NYSDPH</a:t>
                      </a:r>
                    </a:p>
                  </a:txBody>
                  <a:tcPr/>
                </a:tc>
                <a:tc>
                  <a:txBody>
                    <a:bodyPr/>
                    <a:lstStyle/>
                    <a:p>
                      <a:r>
                        <a:rPr lang="en-US" dirty="0"/>
                        <a:t>Total Ab</a:t>
                      </a:r>
                    </a:p>
                  </a:txBody>
                  <a:tcPr/>
                </a:tc>
                <a:extLst>
                  <a:ext uri="{0D108BD9-81ED-4DB2-BD59-A6C34878D82A}">
                    <a16:rowId xmlns:a16="http://schemas.microsoft.com/office/drawing/2014/main" val="778385188"/>
                  </a:ext>
                </a:extLst>
              </a:tr>
              <a:tr h="438469">
                <a:tc>
                  <a:txBody>
                    <a:bodyPr/>
                    <a:lstStyle/>
                    <a:p>
                      <a:r>
                        <a:rPr lang="en-US" dirty="0"/>
                        <a:t>4/29</a:t>
                      </a:r>
                    </a:p>
                  </a:txBody>
                  <a:tcPr/>
                </a:tc>
                <a:tc>
                  <a:txBody>
                    <a:bodyPr/>
                    <a:lstStyle/>
                    <a:p>
                      <a:r>
                        <a:rPr lang="en-US" dirty="0" err="1"/>
                        <a:t>Biorad</a:t>
                      </a:r>
                      <a:endParaRPr lang="en-US" dirty="0"/>
                    </a:p>
                  </a:txBody>
                  <a:tcPr/>
                </a:tc>
                <a:tc>
                  <a:txBody>
                    <a:bodyPr/>
                    <a:lstStyle/>
                    <a:p>
                      <a:r>
                        <a:rPr lang="en-US" dirty="0"/>
                        <a:t>Total Ab</a:t>
                      </a:r>
                    </a:p>
                  </a:txBody>
                  <a:tcPr/>
                </a:tc>
                <a:extLst>
                  <a:ext uri="{0D108BD9-81ED-4DB2-BD59-A6C34878D82A}">
                    <a16:rowId xmlns:a16="http://schemas.microsoft.com/office/drawing/2014/main" val="2337483472"/>
                  </a:ext>
                </a:extLst>
              </a:tr>
              <a:tr h="438469">
                <a:tc>
                  <a:txBody>
                    <a:bodyPr/>
                    <a:lstStyle/>
                    <a:p>
                      <a:r>
                        <a:rPr lang="en-US" dirty="0"/>
                        <a:t>4/26</a:t>
                      </a:r>
                    </a:p>
                  </a:txBody>
                  <a:tcPr/>
                </a:tc>
                <a:tc>
                  <a:txBody>
                    <a:bodyPr/>
                    <a:lstStyle/>
                    <a:p>
                      <a:r>
                        <a:rPr lang="en-US" dirty="0"/>
                        <a:t>Abbott</a:t>
                      </a:r>
                    </a:p>
                  </a:txBody>
                  <a:tcPr/>
                </a:tc>
                <a:tc>
                  <a:txBody>
                    <a:bodyPr/>
                    <a:lstStyle/>
                    <a:p>
                      <a:r>
                        <a:rPr lang="en-US" dirty="0"/>
                        <a:t>IgG only</a:t>
                      </a:r>
                    </a:p>
                  </a:txBody>
                  <a:tcPr/>
                </a:tc>
                <a:extLst>
                  <a:ext uri="{0D108BD9-81ED-4DB2-BD59-A6C34878D82A}">
                    <a16:rowId xmlns:a16="http://schemas.microsoft.com/office/drawing/2014/main" val="386654079"/>
                  </a:ext>
                </a:extLst>
              </a:tr>
              <a:tr h="438469">
                <a:tc>
                  <a:txBody>
                    <a:bodyPr/>
                    <a:lstStyle/>
                    <a:p>
                      <a:r>
                        <a:rPr lang="en-US" dirty="0"/>
                        <a:t>4/24</a:t>
                      </a:r>
                    </a:p>
                  </a:txBody>
                  <a:tcPr/>
                </a:tc>
                <a:tc>
                  <a:txBody>
                    <a:bodyPr/>
                    <a:lstStyle/>
                    <a:p>
                      <a:r>
                        <a:rPr lang="en-US" dirty="0" err="1"/>
                        <a:t>DiaSorin</a:t>
                      </a:r>
                      <a:endParaRPr lang="en-US" dirty="0"/>
                    </a:p>
                  </a:txBody>
                  <a:tcPr/>
                </a:tc>
                <a:tc>
                  <a:txBody>
                    <a:bodyPr/>
                    <a:lstStyle/>
                    <a:p>
                      <a:r>
                        <a:rPr lang="en-US" dirty="0"/>
                        <a:t>IgG only</a:t>
                      </a:r>
                    </a:p>
                  </a:txBody>
                  <a:tcPr/>
                </a:tc>
                <a:extLst>
                  <a:ext uri="{0D108BD9-81ED-4DB2-BD59-A6C34878D82A}">
                    <a16:rowId xmlns:a16="http://schemas.microsoft.com/office/drawing/2014/main" val="2210801133"/>
                  </a:ext>
                </a:extLst>
              </a:tr>
              <a:tr h="438469">
                <a:tc>
                  <a:txBody>
                    <a:bodyPr/>
                    <a:lstStyle/>
                    <a:p>
                      <a:r>
                        <a:rPr lang="en-US" dirty="0"/>
                        <a:t>4/24 </a:t>
                      </a:r>
                    </a:p>
                  </a:txBody>
                  <a:tcPr/>
                </a:tc>
                <a:tc>
                  <a:txBody>
                    <a:bodyPr/>
                    <a:lstStyle/>
                    <a:p>
                      <a:r>
                        <a:rPr lang="en-US" dirty="0"/>
                        <a:t>Ortho-Clin</a:t>
                      </a:r>
                    </a:p>
                  </a:txBody>
                  <a:tcPr/>
                </a:tc>
                <a:tc>
                  <a:txBody>
                    <a:bodyPr/>
                    <a:lstStyle/>
                    <a:p>
                      <a:r>
                        <a:rPr lang="en-US" dirty="0"/>
                        <a:t>IgG only</a:t>
                      </a:r>
                    </a:p>
                  </a:txBody>
                  <a:tcPr/>
                </a:tc>
                <a:extLst>
                  <a:ext uri="{0D108BD9-81ED-4DB2-BD59-A6C34878D82A}">
                    <a16:rowId xmlns:a16="http://schemas.microsoft.com/office/drawing/2014/main" val="3429718630"/>
                  </a:ext>
                </a:extLst>
              </a:tr>
              <a:tr h="438469">
                <a:tc>
                  <a:txBody>
                    <a:bodyPr/>
                    <a:lstStyle/>
                    <a:p>
                      <a:r>
                        <a:rPr lang="en-US" dirty="0"/>
                        <a:t>4/24</a:t>
                      </a:r>
                    </a:p>
                  </a:txBody>
                  <a:tcPr/>
                </a:tc>
                <a:tc>
                  <a:txBody>
                    <a:bodyPr/>
                    <a:lstStyle/>
                    <a:p>
                      <a:r>
                        <a:rPr lang="en-US" dirty="0" err="1"/>
                        <a:t>Autobio</a:t>
                      </a:r>
                      <a:endParaRPr lang="en-US" dirty="0"/>
                    </a:p>
                  </a:txBody>
                  <a:tcPr/>
                </a:tc>
                <a:tc>
                  <a:txBody>
                    <a:bodyPr/>
                    <a:lstStyle/>
                    <a:p>
                      <a:r>
                        <a:rPr lang="en-US" dirty="0" err="1"/>
                        <a:t>IgM+IgG</a:t>
                      </a:r>
                      <a:endParaRPr lang="en-US" dirty="0"/>
                    </a:p>
                  </a:txBody>
                  <a:tcPr/>
                </a:tc>
                <a:extLst>
                  <a:ext uri="{0D108BD9-81ED-4DB2-BD59-A6C34878D82A}">
                    <a16:rowId xmlns:a16="http://schemas.microsoft.com/office/drawing/2014/main" val="2746905288"/>
                  </a:ext>
                </a:extLst>
              </a:tr>
              <a:tr h="438469">
                <a:tc>
                  <a:txBody>
                    <a:bodyPr/>
                    <a:lstStyle/>
                    <a:p>
                      <a:r>
                        <a:rPr lang="en-US" dirty="0"/>
                        <a:t>4/15 </a:t>
                      </a:r>
                    </a:p>
                  </a:txBody>
                  <a:tcPr/>
                </a:tc>
                <a:tc>
                  <a:txBody>
                    <a:bodyPr/>
                    <a:lstStyle/>
                    <a:p>
                      <a:r>
                        <a:rPr lang="en-US" dirty="0" err="1"/>
                        <a:t>Mt.Sinai</a:t>
                      </a:r>
                      <a:r>
                        <a:rPr lang="en-US" dirty="0"/>
                        <a:t> Lab NYC</a:t>
                      </a:r>
                    </a:p>
                  </a:txBody>
                  <a:tcPr/>
                </a:tc>
                <a:tc>
                  <a:txBody>
                    <a:bodyPr/>
                    <a:lstStyle/>
                    <a:p>
                      <a:r>
                        <a:rPr lang="en-US" dirty="0" err="1"/>
                        <a:t>ElISA</a:t>
                      </a:r>
                      <a:r>
                        <a:rPr lang="en-US" dirty="0"/>
                        <a:t> IgG</a:t>
                      </a:r>
                    </a:p>
                  </a:txBody>
                  <a:tcPr/>
                </a:tc>
                <a:extLst>
                  <a:ext uri="{0D108BD9-81ED-4DB2-BD59-A6C34878D82A}">
                    <a16:rowId xmlns:a16="http://schemas.microsoft.com/office/drawing/2014/main" val="3054468133"/>
                  </a:ext>
                </a:extLst>
              </a:tr>
              <a:tr h="438469">
                <a:tc>
                  <a:txBody>
                    <a:bodyPr/>
                    <a:lstStyle/>
                    <a:p>
                      <a:r>
                        <a:rPr lang="en-US" dirty="0"/>
                        <a:t>4/14</a:t>
                      </a:r>
                    </a:p>
                  </a:txBody>
                  <a:tcPr/>
                </a:tc>
                <a:tc>
                  <a:txBody>
                    <a:bodyPr/>
                    <a:lstStyle/>
                    <a:p>
                      <a:r>
                        <a:rPr lang="en-US" dirty="0" err="1"/>
                        <a:t>Chembio</a:t>
                      </a:r>
                      <a:endParaRPr lang="en-US" dirty="0"/>
                    </a:p>
                  </a:txBody>
                  <a:tcPr/>
                </a:tc>
                <a:tc>
                  <a:txBody>
                    <a:bodyPr/>
                    <a:lstStyle/>
                    <a:p>
                      <a:r>
                        <a:rPr lang="en-US" dirty="0"/>
                        <a:t>IgM/IgG</a:t>
                      </a:r>
                    </a:p>
                  </a:txBody>
                  <a:tcPr/>
                </a:tc>
                <a:extLst>
                  <a:ext uri="{0D108BD9-81ED-4DB2-BD59-A6C34878D82A}">
                    <a16:rowId xmlns:a16="http://schemas.microsoft.com/office/drawing/2014/main" val="2464863323"/>
                  </a:ext>
                </a:extLst>
              </a:tr>
              <a:tr h="438469">
                <a:tc>
                  <a:txBody>
                    <a:bodyPr/>
                    <a:lstStyle/>
                    <a:p>
                      <a:r>
                        <a:rPr lang="en-US" dirty="0"/>
                        <a:t>4/14</a:t>
                      </a:r>
                    </a:p>
                  </a:txBody>
                  <a:tcPr/>
                </a:tc>
                <a:tc>
                  <a:txBody>
                    <a:bodyPr/>
                    <a:lstStyle/>
                    <a:p>
                      <a:r>
                        <a:rPr lang="en-US" dirty="0"/>
                        <a:t>Ortho Clin </a:t>
                      </a:r>
                    </a:p>
                  </a:txBody>
                  <a:tcPr/>
                </a:tc>
                <a:tc>
                  <a:txBody>
                    <a:bodyPr/>
                    <a:lstStyle/>
                    <a:p>
                      <a:r>
                        <a:rPr lang="en-US" dirty="0"/>
                        <a:t>Total Ab</a:t>
                      </a:r>
                    </a:p>
                  </a:txBody>
                  <a:tcPr/>
                </a:tc>
                <a:extLst>
                  <a:ext uri="{0D108BD9-81ED-4DB2-BD59-A6C34878D82A}">
                    <a16:rowId xmlns:a16="http://schemas.microsoft.com/office/drawing/2014/main" val="1560061720"/>
                  </a:ext>
                </a:extLst>
              </a:tr>
              <a:tr h="438469">
                <a:tc>
                  <a:txBody>
                    <a:bodyPr/>
                    <a:lstStyle/>
                    <a:p>
                      <a:r>
                        <a:rPr lang="en-US" dirty="0"/>
                        <a:t>4/1</a:t>
                      </a:r>
                    </a:p>
                  </a:txBody>
                  <a:tcPr/>
                </a:tc>
                <a:tc>
                  <a:txBody>
                    <a:bodyPr/>
                    <a:lstStyle/>
                    <a:p>
                      <a:r>
                        <a:rPr lang="en-US" dirty="0" err="1"/>
                        <a:t>Celley</a:t>
                      </a:r>
                      <a:r>
                        <a:rPr lang="en-US" dirty="0"/>
                        <a:t>, Inc</a:t>
                      </a:r>
                    </a:p>
                  </a:txBody>
                  <a:tcPr/>
                </a:tc>
                <a:tc>
                  <a:txBody>
                    <a:bodyPr/>
                    <a:lstStyle/>
                    <a:p>
                      <a:r>
                        <a:rPr lang="en-US" dirty="0"/>
                        <a:t>IgG/IgM rapid</a:t>
                      </a:r>
                    </a:p>
                  </a:txBody>
                  <a:tcPr/>
                </a:tc>
                <a:extLst>
                  <a:ext uri="{0D108BD9-81ED-4DB2-BD59-A6C34878D82A}">
                    <a16:rowId xmlns:a16="http://schemas.microsoft.com/office/drawing/2014/main" val="1087465775"/>
                  </a:ext>
                </a:extLst>
              </a:tr>
            </a:tbl>
          </a:graphicData>
        </a:graphic>
      </p:graphicFrame>
    </p:spTree>
    <p:extLst>
      <p:ext uri="{BB962C8B-B14F-4D97-AF65-F5344CB8AC3E}">
        <p14:creationId xmlns:p14="http://schemas.microsoft.com/office/powerpoint/2010/main" val="20297131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5E67-48FB-4F22-AF9E-B516A5DE3628}"/>
              </a:ext>
            </a:extLst>
          </p:cNvPr>
          <p:cNvSpPr>
            <a:spLocks noGrp="1"/>
          </p:cNvSpPr>
          <p:nvPr>
            <p:ph type="title"/>
          </p:nvPr>
        </p:nvSpPr>
        <p:spPr/>
        <p:txBody>
          <a:bodyPr>
            <a:normAutofit fontScale="90000"/>
          </a:bodyPr>
          <a:lstStyle/>
          <a:p>
            <a:r>
              <a:rPr lang="en-US" sz="2200" dirty="0"/>
              <a:t>Viral kinetics of SARS-CoV-2 in asymptomatic carriers and pre-symptomatic patients</a:t>
            </a:r>
            <a:br>
              <a:rPr lang="en-US" dirty="0"/>
            </a:br>
            <a:endParaRPr lang="en-US" dirty="0"/>
          </a:p>
        </p:txBody>
      </p:sp>
      <p:sp>
        <p:nvSpPr>
          <p:cNvPr id="3" name="Text Placeholder 2">
            <a:extLst>
              <a:ext uri="{FF2B5EF4-FFF2-40B4-BE49-F238E27FC236}">
                <a16:creationId xmlns:a16="http://schemas.microsoft.com/office/drawing/2014/main" id="{43A106AB-960B-414E-BAC0-0FE0F87EE03C}"/>
              </a:ext>
            </a:extLst>
          </p:cNvPr>
          <p:cNvSpPr>
            <a:spLocks noGrp="1"/>
          </p:cNvSpPr>
          <p:nvPr>
            <p:ph type="body" sz="quarter" idx="12"/>
          </p:nvPr>
        </p:nvSpPr>
        <p:spPr/>
        <p:txBody>
          <a:bodyPr/>
          <a:lstStyle/>
          <a:p>
            <a:r>
              <a:rPr lang="en-US" sz="2400" dirty="0" err="1">
                <a:hlinkClick r:id="rId2" tooltip="Correspondence information about the author Seong Eun Kim"/>
              </a:rPr>
              <a:t>Seong</a:t>
            </a:r>
            <a:r>
              <a:rPr lang="en-US" sz="2400" dirty="0">
                <a:hlinkClick r:id="rId2" tooltip="Correspondence information about the author Seong Eun Kim"/>
              </a:rPr>
              <a:t> </a:t>
            </a:r>
            <a:r>
              <a:rPr lang="en-US" sz="2400" dirty="0" err="1">
                <a:hlinkClick r:id="rId2" tooltip="Correspondence information about the author Seong Eun Kim"/>
              </a:rPr>
              <a:t>Eun</a:t>
            </a:r>
            <a:r>
              <a:rPr lang="en-US" sz="2400" dirty="0">
                <a:hlinkClick r:id="rId2" tooltip="Correspondence information about the author Seong Eun Kim"/>
              </a:rPr>
              <a:t> Kim</a:t>
            </a:r>
            <a:r>
              <a:rPr lang="en-US" sz="2400" dirty="0"/>
              <a:t> et al</a:t>
            </a:r>
          </a:p>
          <a:p>
            <a:r>
              <a:rPr lang="en-US" sz="2400" dirty="0"/>
              <a:t>Open AccessPublished:May 03, 2020DOI:</a:t>
            </a:r>
            <a:r>
              <a:rPr lang="en-US" sz="2400" dirty="0">
                <a:hlinkClick r:id="rId3"/>
              </a:rPr>
              <a:t>https://doi.org/10.1016/j.ijid.2020.04.083</a:t>
            </a:r>
            <a:endParaRPr lang="en-US" sz="2400" dirty="0"/>
          </a:p>
          <a:p>
            <a:r>
              <a:rPr lang="en-US" sz="2400" dirty="0"/>
              <a:t>High pre-symptomatic titers</a:t>
            </a:r>
          </a:p>
          <a:p>
            <a:r>
              <a:rPr lang="en-US" sz="2400" b="1" dirty="0"/>
              <a:t>Asymptomatic titers-</a:t>
            </a:r>
          </a:p>
          <a:p>
            <a:pPr lvl="1"/>
            <a:r>
              <a:rPr lang="en-US" b="1" dirty="0"/>
              <a:t>time to first negative RT-PCR-average 4.5 days (2-9 days)</a:t>
            </a:r>
          </a:p>
          <a:p>
            <a:pPr lvl="1"/>
            <a:r>
              <a:rPr lang="en-US" b="1" dirty="0"/>
              <a:t>All negative by 14 days </a:t>
            </a:r>
            <a:r>
              <a:rPr lang="en-US" dirty="0"/>
              <a:t>( supports 14 day Q period)</a:t>
            </a:r>
          </a:p>
          <a:p>
            <a:endParaRPr lang="en-US" dirty="0"/>
          </a:p>
          <a:p>
            <a:endParaRPr lang="en-US" dirty="0"/>
          </a:p>
        </p:txBody>
      </p:sp>
    </p:spTree>
    <p:extLst>
      <p:ext uri="{BB962C8B-B14F-4D97-AF65-F5344CB8AC3E}">
        <p14:creationId xmlns:p14="http://schemas.microsoft.com/office/powerpoint/2010/main" val="1792007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ACC6C-6481-4BB5-8663-7AA5D1A3ADC7}"/>
              </a:ext>
            </a:extLst>
          </p:cNvPr>
          <p:cNvSpPr>
            <a:spLocks noGrp="1"/>
          </p:cNvSpPr>
          <p:nvPr>
            <p:ph type="body" sz="quarter" idx="10"/>
          </p:nvPr>
        </p:nvSpPr>
        <p:spPr/>
        <p:txBody>
          <a:bodyPr/>
          <a:lstStyle/>
          <a:p>
            <a:r>
              <a:rPr lang="en-US" b="1" dirty="0"/>
              <a:t>Donating Plasma </a:t>
            </a:r>
          </a:p>
          <a:p>
            <a:r>
              <a:rPr lang="en-US" sz="1600" dirty="0"/>
              <a:t>People who have fully recovered from COVID-19 for at least two </a:t>
            </a:r>
            <a:r>
              <a:rPr lang="en-US" sz="1600" dirty="0" err="1"/>
              <a:t>wks</a:t>
            </a:r>
            <a:r>
              <a:rPr lang="en-US" sz="1600" dirty="0"/>
              <a:t> are encouraged to consider donating plasma, which may help save the lives of other patients. COVID-19 convalescent plasma must only be collected from recovered individuals if they are eligible to donate blood. Individuals must have had a prior diagnosis of COVID-19 documented by a lab test and meet other donor criteria. Individuals must have complete resolution of symptoms for at least 28 days before they donate, or alternatively have no symptoms for at least 14 days prior to donation and have a neg lab test for active COVID-19 disease.</a:t>
            </a:r>
          </a:p>
          <a:p>
            <a:r>
              <a:rPr lang="en-US" sz="1600" dirty="0"/>
              <a:t>~American Red Cross</a:t>
            </a:r>
          </a:p>
          <a:p>
            <a:r>
              <a:rPr lang="en-US" sz="1600" dirty="0"/>
              <a:t>~Innovative Blood resources (IBR) which is based out of the twin cities (MN) in con partnership with  Nebraska Community Blood Bank NPCC </a:t>
            </a:r>
          </a:p>
          <a:p>
            <a:r>
              <a:rPr lang="en-US" b="1" dirty="0"/>
              <a:t>Convalescent Plasma</a:t>
            </a:r>
          </a:p>
          <a:p>
            <a:r>
              <a:rPr lang="en-US" dirty="0"/>
              <a:t>CHI facilities involved in Mayo Clinic Protocol-convalescent plasma</a:t>
            </a:r>
          </a:p>
          <a:p>
            <a:endParaRPr lang="en-US" dirty="0"/>
          </a:p>
          <a:p>
            <a:br>
              <a:rPr lang="en-US" dirty="0"/>
            </a:br>
            <a:endParaRPr lang="en-US" dirty="0"/>
          </a:p>
        </p:txBody>
      </p:sp>
      <p:sp>
        <p:nvSpPr>
          <p:cNvPr id="3" name="Title 2">
            <a:extLst>
              <a:ext uri="{FF2B5EF4-FFF2-40B4-BE49-F238E27FC236}">
                <a16:creationId xmlns:a16="http://schemas.microsoft.com/office/drawing/2014/main" id="{70130720-7BC1-4B76-8CF3-134AE8FEA872}"/>
              </a:ext>
            </a:extLst>
          </p:cNvPr>
          <p:cNvSpPr>
            <a:spLocks noGrp="1"/>
          </p:cNvSpPr>
          <p:nvPr>
            <p:ph type="title"/>
          </p:nvPr>
        </p:nvSpPr>
        <p:spPr/>
        <p:txBody>
          <a:bodyPr/>
          <a:lstStyle/>
          <a:p>
            <a:r>
              <a:rPr lang="en-US" dirty="0"/>
              <a:t>Donating Plasma and Convalescent Plasma</a:t>
            </a:r>
          </a:p>
        </p:txBody>
      </p:sp>
    </p:spTree>
    <p:extLst>
      <p:ext uri="{BB962C8B-B14F-4D97-AF65-F5344CB8AC3E}">
        <p14:creationId xmlns:p14="http://schemas.microsoft.com/office/powerpoint/2010/main" val="7181209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460" y="1160995"/>
            <a:ext cx="8107269" cy="5361709"/>
          </a:xfrm>
        </p:spPr>
        <p:txBody>
          <a:bodyPr>
            <a:normAutofit/>
          </a:bodyPr>
          <a:lstStyle/>
          <a:p>
            <a:r>
              <a:rPr lang="en-US" sz="2000" dirty="0">
                <a:latin typeface="+mn-lt"/>
              </a:rPr>
              <a:t> </a:t>
            </a:r>
            <a:endParaRPr lang="en-US" dirty="0"/>
          </a:p>
        </p:txBody>
      </p:sp>
      <p:pic>
        <p:nvPicPr>
          <p:cNvPr id="2050"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04110" y="395832"/>
            <a:ext cx="8963890" cy="1359153"/>
          </a:xfrm>
        </p:spPr>
        <p:txBody>
          <a:bodyPr>
            <a:normAutofit/>
          </a:bodyPr>
          <a:lstStyle/>
          <a:p>
            <a:r>
              <a:rPr lang="en-US" dirty="0">
                <a:latin typeface="+mj-lt"/>
              </a:rPr>
              <a:t>   Infection Prevention and Control</a:t>
            </a:r>
            <a:br>
              <a:rPr lang="en-US" dirty="0">
                <a:latin typeface="+mj-lt"/>
              </a:rPr>
            </a:br>
            <a:r>
              <a:rPr lang="en-US" dirty="0">
                <a:latin typeface="+mj-lt"/>
              </a:rPr>
              <a:t>   Office Hours</a:t>
            </a:r>
          </a:p>
        </p:txBody>
      </p:sp>
      <p:sp>
        <p:nvSpPr>
          <p:cNvPr id="5" name="Rectangle 4"/>
          <p:cNvSpPr/>
          <p:nvPr/>
        </p:nvSpPr>
        <p:spPr>
          <a:xfrm>
            <a:off x="1720241" y="2361849"/>
            <a:ext cx="8593705" cy="2308324"/>
          </a:xfrm>
          <a:prstGeom prst="rect">
            <a:avLst/>
          </a:prstGeom>
        </p:spPr>
        <p:txBody>
          <a:bodyPr wrap="square">
            <a:spAutoFit/>
          </a:bodyPr>
          <a:lstStyle/>
          <a:p>
            <a:pPr algn="ctr"/>
            <a:r>
              <a:rPr lang="en-US" sz="3600" dirty="0"/>
              <a:t>Monday – Friday </a:t>
            </a:r>
          </a:p>
          <a:p>
            <a:pPr algn="ctr"/>
            <a:r>
              <a:rPr lang="en-US" sz="3600" dirty="0"/>
              <a:t>7:30 AM – 9:30 AM Central Time</a:t>
            </a:r>
          </a:p>
          <a:p>
            <a:pPr algn="ctr"/>
            <a:r>
              <a:rPr lang="en-US" sz="3600" dirty="0"/>
              <a:t>2:00 PM -4:00 PM Central Time</a:t>
            </a:r>
          </a:p>
          <a:p>
            <a:pPr algn="ctr"/>
            <a:r>
              <a:rPr lang="en-US" sz="3600" dirty="0"/>
              <a:t>Call 402-552-2881</a:t>
            </a:r>
          </a:p>
        </p:txBody>
      </p:sp>
    </p:spTree>
    <p:extLst>
      <p:ext uri="{BB962C8B-B14F-4D97-AF65-F5344CB8AC3E}">
        <p14:creationId xmlns:p14="http://schemas.microsoft.com/office/powerpoint/2010/main" val="244455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73487" y="365126"/>
            <a:ext cx="11552349" cy="696420"/>
          </a:xfrm>
        </p:spPr>
        <p:txBody>
          <a:bodyPr/>
          <a:lstStyle/>
          <a:p>
            <a:r>
              <a:rPr lang="en-US" dirty="0"/>
              <a:t> </a:t>
            </a:r>
          </a:p>
        </p:txBody>
      </p:sp>
      <p:sp>
        <p:nvSpPr>
          <p:cNvPr id="4" name="TextBox 3"/>
          <p:cNvSpPr txBox="1"/>
          <p:nvPr/>
        </p:nvSpPr>
        <p:spPr>
          <a:xfrm>
            <a:off x="373487" y="252815"/>
            <a:ext cx="11433502" cy="2246769"/>
          </a:xfrm>
          <a:prstGeom prst="rect">
            <a:avLst/>
          </a:prstGeom>
          <a:noFill/>
        </p:spPr>
        <p:txBody>
          <a:bodyPr wrap="square" rtlCol="0">
            <a:spAutoFit/>
          </a:bodyPr>
          <a:lstStyle/>
          <a:p>
            <a:pPr algn="ctr"/>
            <a:r>
              <a:rPr lang="en-US" sz="2800" dirty="0"/>
              <a:t>Thank you for joining us!  </a:t>
            </a:r>
          </a:p>
          <a:p>
            <a:pPr algn="ctr"/>
            <a:endParaRPr lang="en-US" sz="2800" dirty="0"/>
          </a:p>
          <a:p>
            <a:pPr algn="ctr"/>
            <a:r>
              <a:rPr lang="en-US" sz="2800" dirty="0"/>
              <a:t>Slides and recording of today’s presentation will be available at </a:t>
            </a:r>
          </a:p>
          <a:p>
            <a:pPr algn="ctr"/>
            <a:r>
              <a:rPr lang="en-US" sz="2800" dirty="0">
                <a:hlinkClick r:id="rId2"/>
              </a:rPr>
              <a:t>https://www.nebraskahospitals.org/coronavirus-covid-19-information.html</a:t>
            </a:r>
            <a:endParaRPr lang="en-US" sz="2800" dirty="0"/>
          </a:p>
        </p:txBody>
      </p:sp>
      <p:sp>
        <p:nvSpPr>
          <p:cNvPr id="5" name="TextBox 4"/>
          <p:cNvSpPr txBox="1"/>
          <p:nvPr/>
        </p:nvSpPr>
        <p:spPr>
          <a:xfrm>
            <a:off x="686308" y="3882407"/>
            <a:ext cx="3452555" cy="830997"/>
          </a:xfrm>
          <a:prstGeom prst="rect">
            <a:avLst/>
          </a:prstGeom>
          <a:noFill/>
        </p:spPr>
        <p:txBody>
          <a:bodyPr wrap="square" rtlCol="0">
            <a:spAutoFit/>
          </a:bodyPr>
          <a:lstStyle/>
          <a:p>
            <a:pPr algn="ctr"/>
            <a:r>
              <a:rPr lang="en-US" sz="2400" dirty="0"/>
              <a:t>Scroll to the bottom of the page</a:t>
            </a:r>
          </a:p>
        </p:txBody>
      </p:sp>
      <p:cxnSp>
        <p:nvCxnSpPr>
          <p:cNvPr id="6" name="Straight Arrow Connector 5"/>
          <p:cNvCxnSpPr/>
          <p:nvPr/>
        </p:nvCxnSpPr>
        <p:spPr>
          <a:xfrm flipV="1">
            <a:off x="3946358" y="4230994"/>
            <a:ext cx="1095792" cy="669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b="23010"/>
          <a:stretch/>
        </p:blipFill>
        <p:spPr>
          <a:xfrm>
            <a:off x="5197867" y="2486999"/>
            <a:ext cx="3704568" cy="3669988"/>
          </a:xfrm>
          <a:prstGeom prst="rect">
            <a:avLst/>
          </a:prstGeom>
          <a:ln>
            <a:solidFill>
              <a:schemeClr val="tx1"/>
            </a:solidFill>
          </a:ln>
        </p:spPr>
      </p:pic>
    </p:spTree>
    <p:extLst>
      <p:ext uri="{BB962C8B-B14F-4D97-AF65-F5344CB8AC3E}">
        <p14:creationId xmlns:p14="http://schemas.microsoft.com/office/powerpoint/2010/main" val="3107537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3AA63C-23BA-4684-B238-69CA0F18424E}"/>
              </a:ext>
            </a:extLst>
          </p:cNvPr>
          <p:cNvSpPr>
            <a:spLocks noGrp="1"/>
          </p:cNvSpPr>
          <p:nvPr>
            <p:ph type="title"/>
          </p:nvPr>
        </p:nvSpPr>
        <p:spPr/>
        <p:txBody>
          <a:bodyPr/>
          <a:lstStyle/>
          <a:p>
            <a:r>
              <a:rPr lang="en-US" dirty="0"/>
              <a:t>STOP HERE</a:t>
            </a:r>
          </a:p>
        </p:txBody>
      </p:sp>
      <p:pic>
        <p:nvPicPr>
          <p:cNvPr id="9" name="Content Placeholder 8" descr="A picture containing indoor, sitting, small, red&#10;&#10;Description automatically generated">
            <a:extLst>
              <a:ext uri="{FF2B5EF4-FFF2-40B4-BE49-F238E27FC236}">
                <a16:creationId xmlns:a16="http://schemas.microsoft.com/office/drawing/2014/main" id="{AD786C88-4D4C-40F7-88F7-77B6C08757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133850" y="2407245"/>
            <a:ext cx="4195763" cy="3146822"/>
          </a:xfrm>
        </p:spPr>
      </p:pic>
      <p:sp>
        <p:nvSpPr>
          <p:cNvPr id="4" name="Footer Placeholder 3">
            <a:extLst>
              <a:ext uri="{FF2B5EF4-FFF2-40B4-BE49-F238E27FC236}">
                <a16:creationId xmlns:a16="http://schemas.microsoft.com/office/drawing/2014/main" id="{35D5819E-1F58-41FF-9488-94274917D6E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AAF987-7829-49FD-91E7-D0D1933043BB}"/>
              </a:ext>
            </a:extLst>
          </p:cNvPr>
          <p:cNvSpPr>
            <a:spLocks noGrp="1"/>
          </p:cNvSpPr>
          <p:nvPr>
            <p:ph type="sldNum" sz="quarter" idx="12"/>
          </p:nvPr>
        </p:nvSpPr>
        <p:spPr/>
        <p:txBody>
          <a:bodyPr/>
          <a:lstStyle/>
          <a:p>
            <a:fld id="{C2F1CAA2-7C6D-8F48-BAEE-2DAFD071A580}" type="slidenum">
              <a:rPr lang="en-US" smtClean="0"/>
              <a:pPr/>
              <a:t>40</a:t>
            </a:fld>
            <a:endParaRPr lang="en-US" dirty="0"/>
          </a:p>
        </p:txBody>
      </p:sp>
    </p:spTree>
    <p:extLst>
      <p:ext uri="{BB962C8B-B14F-4D97-AF65-F5344CB8AC3E}">
        <p14:creationId xmlns:p14="http://schemas.microsoft.com/office/powerpoint/2010/main" val="10237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676A4-095C-4640-8B32-657E3851747F}"/>
              </a:ext>
            </a:extLst>
          </p:cNvPr>
          <p:cNvSpPr>
            <a:spLocks noGrp="1"/>
          </p:cNvSpPr>
          <p:nvPr>
            <p:ph type="body" sz="quarter" idx="10"/>
          </p:nvPr>
        </p:nvSpPr>
        <p:spPr/>
        <p:txBody>
          <a:bodyPr/>
          <a:lstStyle/>
          <a:p>
            <a:pPr marL="342900" indent="-342900">
              <a:buAutoNum type="arabicPeriod"/>
            </a:pPr>
            <a:r>
              <a:rPr lang="en-US" sz="1800" dirty="0"/>
              <a:t>HCPs and First Responders who wish to Q away from family in hotels- call 833 220 0018</a:t>
            </a:r>
          </a:p>
          <a:p>
            <a:pPr marL="342900" indent="-342900">
              <a:buAutoNum type="arabicPeriod"/>
            </a:pPr>
            <a:r>
              <a:rPr lang="en-US" sz="1800" dirty="0"/>
              <a:t>(NEDHHS) will be expanding its pilot program to provide temporary accommodations to residents exposed to coronavirus disease (COVID-19) who need to quarantine or isolate. The program, coined </a:t>
            </a:r>
            <a:r>
              <a:rPr lang="en-US" sz="1800" dirty="0">
                <a:highlight>
                  <a:srgbClr val="FFFF00"/>
                </a:highlight>
              </a:rPr>
              <a:t>NAP </a:t>
            </a:r>
            <a:r>
              <a:rPr lang="en-US" sz="1800" b="1" dirty="0">
                <a:highlight>
                  <a:srgbClr val="FFFF00"/>
                </a:highlight>
              </a:rPr>
              <a:t>the Nebraska Accommodation Project</a:t>
            </a:r>
            <a:r>
              <a:rPr lang="en-US" sz="1800" dirty="0">
                <a:highlight>
                  <a:srgbClr val="FFFF00"/>
                </a:highlight>
              </a:rPr>
              <a:t>, (on NE DHHS COVID 19 website) </a:t>
            </a:r>
          </a:p>
          <a:p>
            <a:pPr marL="342900" indent="-342900">
              <a:buAutoNum type="arabicPeriod"/>
            </a:pPr>
            <a:r>
              <a:rPr lang="en-US" sz="1800" dirty="0"/>
              <a:t>The goal of this program is to offer temporary housing to Nebraskans that have been exposed to COVID-19 or are positive for COVID-19 and do not need any assistance with ADL and can mange their own health issues and are in need of a quarantine and/or isolation location outside of the normally defined household due to a high-risk household member. These accommodations will be available in a dormitory room setting and are open to anyone that meets the application criteria. Applications must be completed online at </a:t>
            </a:r>
            <a:r>
              <a:rPr lang="en-US" sz="1800" b="1" dirty="0">
                <a:highlight>
                  <a:srgbClr val="FFFF00"/>
                </a:highlight>
              </a:rPr>
              <a:t>http://dhhs.ne.gov/Pages/Coronavirus look for the Nebraska Accommodation Project (NAP) header</a:t>
            </a:r>
            <a:r>
              <a:rPr lang="en-US" sz="1800" dirty="0"/>
              <a:t>.</a:t>
            </a:r>
          </a:p>
          <a:p>
            <a:pPr marL="342900" indent="-342900">
              <a:buAutoNum type="arabicPeriod"/>
            </a:pPr>
            <a:r>
              <a:rPr lang="en-US" sz="1800" dirty="0">
                <a:highlight>
                  <a:srgbClr val="FFFF00"/>
                </a:highlight>
              </a:rPr>
              <a:t>All ER heads given a number to call to expedite such transfer</a:t>
            </a:r>
          </a:p>
          <a:p>
            <a:pPr marL="342900" indent="-342900">
              <a:buAutoNum type="arabicPeriod"/>
            </a:pPr>
            <a:r>
              <a:rPr lang="en-US" sz="1800" dirty="0"/>
              <a:t>Initially, the University of Nebraska Omaha (UNO) will be used for NAP. UNL, UNK, and other campuses may come onboard later. </a:t>
            </a:r>
          </a:p>
          <a:p>
            <a:r>
              <a:rPr lang="en-US" sz="1800" dirty="0"/>
              <a:t>6. Accommodations for Meat Packing Employees</a:t>
            </a:r>
          </a:p>
        </p:txBody>
      </p:sp>
      <p:sp>
        <p:nvSpPr>
          <p:cNvPr id="3" name="Title 2">
            <a:extLst>
              <a:ext uri="{FF2B5EF4-FFF2-40B4-BE49-F238E27FC236}">
                <a16:creationId xmlns:a16="http://schemas.microsoft.com/office/drawing/2014/main" id="{6A8F8170-5DF6-4064-9D7C-F00FB9C42657}"/>
              </a:ext>
            </a:extLst>
          </p:cNvPr>
          <p:cNvSpPr>
            <a:spLocks noGrp="1"/>
          </p:cNvSpPr>
          <p:nvPr>
            <p:ph type="title"/>
          </p:nvPr>
        </p:nvSpPr>
        <p:spPr/>
        <p:txBody>
          <a:bodyPr/>
          <a:lstStyle/>
          <a:p>
            <a:r>
              <a:rPr lang="en-US" dirty="0"/>
              <a:t>Off Site Quarantine and Convalescence</a:t>
            </a:r>
          </a:p>
        </p:txBody>
      </p:sp>
    </p:spTree>
    <p:extLst>
      <p:ext uri="{BB962C8B-B14F-4D97-AF65-F5344CB8AC3E}">
        <p14:creationId xmlns:p14="http://schemas.microsoft.com/office/powerpoint/2010/main" val="3165188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6A6E7-DCF2-4DBA-B6C0-06D7F119A102}"/>
              </a:ext>
            </a:extLst>
          </p:cNvPr>
          <p:cNvSpPr>
            <a:spLocks noGrp="1"/>
          </p:cNvSpPr>
          <p:nvPr>
            <p:ph type="body" sz="quarter" idx="10"/>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Discontinuation of self-monitoring and self-quarantine</a:t>
            </a:r>
            <a:r>
              <a:rPr lang="en-US" dirty="0"/>
              <a:t>: </a:t>
            </a:r>
          </a:p>
          <a:p>
            <a:pPr marL="1028700" lvl="1" indent="-342900">
              <a:buFont typeface="Arial" panose="020B0604020202020204" pitchFamily="34" charset="0"/>
              <a:buChar char="•"/>
            </a:pPr>
            <a:r>
              <a:rPr lang="en-US" sz="2000" dirty="0"/>
              <a:t>Self-quarantine and self monitoring may stop if after 14 days from most recent exposure, there has been NO development of respiratory illness symptoms. Symptoms may include: cough, shortness of breath, fever, sore throat, and fatigue, myalgias, diarrhea. </a:t>
            </a:r>
          </a:p>
          <a:p>
            <a:pPr marL="342900" indent="-342900">
              <a:buFont typeface="Arial" panose="020B0604020202020204" pitchFamily="34" charset="0"/>
              <a:buChar char="•"/>
            </a:pPr>
            <a:r>
              <a:rPr lang="en-US" b="1" dirty="0"/>
              <a:t>Discontinuation of quarantine for household members of a person with COVID-19 who is under self-isolation: </a:t>
            </a:r>
          </a:p>
          <a:p>
            <a:pPr marL="1028700" lvl="1" indent="-342900">
              <a:buFont typeface="Arial" panose="020B0604020202020204" pitchFamily="34" charset="0"/>
              <a:buChar char="•"/>
            </a:pPr>
            <a:r>
              <a:rPr lang="en-US" sz="2000" dirty="0"/>
              <a:t>Individuals who are at home with someone that has (or is suspected of having) COVID-19 should continue self-quarantine for 7 days after patient has been released from isolation AND then continue 7 more days with self-monitoring (total of 14 days).</a:t>
            </a:r>
          </a:p>
          <a:p>
            <a:pPr marL="342900" indent="-342900">
              <a:buFont typeface="Arial" panose="020B0604020202020204" pitchFamily="34" charset="0"/>
              <a:buChar char="•"/>
            </a:pPr>
            <a:r>
              <a:rPr lang="en-US" dirty="0"/>
              <a:t>These guidelines may not always pertain decisions regarding admission/discharge and transfer to/from healthcare facilities.</a:t>
            </a:r>
          </a:p>
        </p:txBody>
      </p:sp>
      <p:sp>
        <p:nvSpPr>
          <p:cNvPr id="3" name="Title 2">
            <a:extLst>
              <a:ext uri="{FF2B5EF4-FFF2-40B4-BE49-F238E27FC236}">
                <a16:creationId xmlns:a16="http://schemas.microsoft.com/office/drawing/2014/main" id="{84D67F05-FBFE-4E72-BB62-181E180998F2}"/>
              </a:ext>
            </a:extLst>
          </p:cNvPr>
          <p:cNvSpPr>
            <a:spLocks noGrp="1"/>
          </p:cNvSpPr>
          <p:nvPr>
            <p:ph type="title"/>
          </p:nvPr>
        </p:nvSpPr>
        <p:spPr/>
        <p:txBody>
          <a:bodyPr/>
          <a:lstStyle/>
          <a:p>
            <a:r>
              <a:rPr lang="en-US" dirty="0"/>
              <a:t>When Home Quarantine can be discontinued</a:t>
            </a:r>
          </a:p>
        </p:txBody>
      </p:sp>
    </p:spTree>
    <p:extLst>
      <p:ext uri="{BB962C8B-B14F-4D97-AF65-F5344CB8AC3E}">
        <p14:creationId xmlns:p14="http://schemas.microsoft.com/office/powerpoint/2010/main" val="327880721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F167D-6799-441F-981B-F16887429FBC}"/>
              </a:ext>
            </a:extLst>
          </p:cNvPr>
          <p:cNvSpPr>
            <a:spLocks noGrp="1"/>
          </p:cNvSpPr>
          <p:nvPr>
            <p:ph type="body" sz="quarter" idx="10"/>
          </p:nvPr>
        </p:nvSpPr>
        <p:spPr/>
        <p:txBody>
          <a:bodyPr/>
          <a:lstStyle/>
          <a:p>
            <a:r>
              <a:rPr lang="en-US" dirty="0"/>
              <a:t>Extended the home isolation period from 7 to 10 days </a:t>
            </a:r>
            <a:r>
              <a:rPr lang="en-US" i="1" dirty="0"/>
              <a:t>since symptoms first appeared</a:t>
            </a:r>
            <a:r>
              <a:rPr lang="en-US" dirty="0"/>
              <a:t> for the symptom-based strategy in persons with COVID-19 who have symptoms and from 7 to 10 days after the date of their first positive test for the time-based strategy in asymptomatic persons with laboratory-confirmed COVID-19. This update was made based on evidence suggesting a longer duration of viral shedding and will be revised as additional evidence becomes available. This time period will capture a greater proportion of contagious patients; however, it will not capture everyone.</a:t>
            </a:r>
          </a:p>
          <a:p>
            <a:endParaRPr lang="en-US" dirty="0"/>
          </a:p>
          <a:p>
            <a:r>
              <a:rPr lang="en-US" dirty="0"/>
              <a:t>Also extended the transmission-based precaution in healthcare settings based on a symptom or time based approach to be 10 days from symptom onset or test results in an asymptomatic person</a:t>
            </a:r>
          </a:p>
        </p:txBody>
      </p:sp>
      <p:sp>
        <p:nvSpPr>
          <p:cNvPr id="3" name="Title 2">
            <a:extLst>
              <a:ext uri="{FF2B5EF4-FFF2-40B4-BE49-F238E27FC236}">
                <a16:creationId xmlns:a16="http://schemas.microsoft.com/office/drawing/2014/main" id="{BE4C174E-DAC6-4319-B683-35E0532F4CE2}"/>
              </a:ext>
            </a:extLst>
          </p:cNvPr>
          <p:cNvSpPr>
            <a:spLocks noGrp="1"/>
          </p:cNvSpPr>
          <p:nvPr>
            <p:ph type="title"/>
          </p:nvPr>
        </p:nvSpPr>
        <p:spPr/>
        <p:txBody>
          <a:bodyPr/>
          <a:lstStyle/>
          <a:p>
            <a:r>
              <a:rPr lang="en-US" dirty="0"/>
              <a:t>Changes in CDC Guidance regarding </a:t>
            </a:r>
            <a:r>
              <a:rPr lang="en-US" i="1" u="sng" dirty="0"/>
              <a:t>Isolation</a:t>
            </a:r>
          </a:p>
        </p:txBody>
      </p:sp>
    </p:spTree>
    <p:extLst>
      <p:ext uri="{BB962C8B-B14F-4D97-AF65-F5344CB8AC3E}">
        <p14:creationId xmlns:p14="http://schemas.microsoft.com/office/powerpoint/2010/main" val="3689976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D49BE-0CAC-48C8-8DCC-FB37CE6A7FB9}"/>
              </a:ext>
            </a:extLst>
          </p:cNvPr>
          <p:cNvSpPr>
            <a:spLocks noGrp="1"/>
          </p:cNvSpPr>
          <p:nvPr>
            <p:ph type="body" sz="quarter" idx="10"/>
          </p:nvPr>
        </p:nvSpPr>
        <p:spPr/>
        <p:txBody>
          <a:bodyPr/>
          <a:lstStyle/>
          <a:p>
            <a:r>
              <a:rPr lang="en-US" dirty="0"/>
              <a:t>• </a:t>
            </a:r>
            <a:r>
              <a:rPr lang="en-US" b="1" dirty="0"/>
              <a:t>Discontinuation from self-isolation for a symptomatic case (confirmed or probable):</a:t>
            </a:r>
          </a:p>
          <a:p>
            <a:r>
              <a:rPr lang="en-US" dirty="0"/>
              <a:t> CDC guidance (https://www.cdc.gov/coronavirus/2019-ncov/hcp/disposition-in-homepatients.html) states that an individual can stop self-isolation if it has been at least </a:t>
            </a:r>
            <a:r>
              <a:rPr lang="en-US" b="1" dirty="0"/>
              <a:t>10</a:t>
            </a:r>
            <a:r>
              <a:rPr lang="en-US" dirty="0"/>
              <a:t> days since symptoms first appeared AND No fever for at least 72 hours (fever-free for 3 full days off fever-reducing medicine) AND All other symptoms have improved (e.g., cough has improved).</a:t>
            </a:r>
          </a:p>
          <a:p>
            <a:r>
              <a:rPr lang="en-US" dirty="0"/>
              <a:t> • </a:t>
            </a:r>
            <a:r>
              <a:rPr lang="en-US" b="1" dirty="0"/>
              <a:t>Discontinuation from self-isolation for an asymptomatic laboratory-confirmed case</a:t>
            </a:r>
            <a:r>
              <a:rPr lang="en-US" dirty="0"/>
              <a:t>.</a:t>
            </a:r>
          </a:p>
          <a:p>
            <a:r>
              <a:rPr lang="en-US" dirty="0"/>
              <a:t>•</a:t>
            </a:r>
            <a:r>
              <a:rPr lang="en-US" b="1" dirty="0"/>
              <a:t>Persons with laboratory-confirmed COVID-19 who have not had </a:t>
            </a:r>
            <a:r>
              <a:rPr lang="en-US" b="1" u="sng" dirty="0"/>
              <a:t>any</a:t>
            </a:r>
            <a:r>
              <a:rPr lang="en-US" b="1" dirty="0"/>
              <a:t> symptoms</a:t>
            </a:r>
            <a:r>
              <a:rPr lang="en-US" dirty="0"/>
              <a:t> may discontinue isolation when at least </a:t>
            </a:r>
            <a:r>
              <a:rPr lang="en-US" b="1" dirty="0"/>
              <a:t>10 </a:t>
            </a:r>
            <a:r>
              <a:rPr lang="en-US" dirty="0"/>
              <a:t>days have passed since the date of their first positive COVID-19 diagnostic test and have had no subsequent illness provided they remain asymptomatic. For 3 days following discontinuation of isolation, these persons should continue to limit contact (stay 6 feet away from others) and limit potential of dispersal of respiratory secretions by wearing a covering for their nose and mouth whenever they are in settings where other persons are present. In community settings, this covering may be a barrier mask, such as a bandana, scarf, or cloth mask. The covering does not refer to a medical mask or respirator.</a:t>
            </a:r>
          </a:p>
          <a:p>
            <a:endParaRPr lang="en-US" dirty="0"/>
          </a:p>
          <a:p>
            <a:endParaRPr lang="en-US" dirty="0"/>
          </a:p>
        </p:txBody>
      </p:sp>
      <p:sp>
        <p:nvSpPr>
          <p:cNvPr id="3" name="Title 2">
            <a:extLst>
              <a:ext uri="{FF2B5EF4-FFF2-40B4-BE49-F238E27FC236}">
                <a16:creationId xmlns:a16="http://schemas.microsoft.com/office/drawing/2014/main" id="{C915F00F-88C4-415B-8A07-51D8D119BEC5}"/>
              </a:ext>
            </a:extLst>
          </p:cNvPr>
          <p:cNvSpPr>
            <a:spLocks noGrp="1"/>
          </p:cNvSpPr>
          <p:nvPr>
            <p:ph type="title"/>
          </p:nvPr>
        </p:nvSpPr>
        <p:spPr/>
        <p:txBody>
          <a:bodyPr/>
          <a:lstStyle/>
          <a:p>
            <a:r>
              <a:rPr lang="en-US" dirty="0"/>
              <a:t>When home isolation is over</a:t>
            </a:r>
          </a:p>
        </p:txBody>
      </p:sp>
    </p:spTree>
    <p:extLst>
      <p:ext uri="{BB962C8B-B14F-4D97-AF65-F5344CB8AC3E}">
        <p14:creationId xmlns:p14="http://schemas.microsoft.com/office/powerpoint/2010/main" val="102364795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2165BD-D37C-4716-95C3-16D6B91B5C4B}"/>
              </a:ext>
            </a:extLst>
          </p:cNvPr>
          <p:cNvSpPr>
            <a:spLocks noGrp="1"/>
          </p:cNvSpPr>
          <p:nvPr>
            <p:ph type="body" sz="quarter" idx="10"/>
          </p:nvPr>
        </p:nvSpPr>
        <p:spPr/>
        <p:txBody>
          <a:bodyPr/>
          <a:lstStyle/>
          <a:p>
            <a:r>
              <a:rPr lang="en-US" sz="1800" b="1" dirty="0"/>
              <a:t>Symptomatic patients with COVID-19 </a:t>
            </a:r>
            <a:r>
              <a:rPr lang="en-US" sz="1800" dirty="0"/>
              <a:t>should remain in Transmission-Based Precautions until </a:t>
            </a:r>
            <a:r>
              <a:rPr lang="en-US" sz="1800" b="1" dirty="0"/>
              <a:t>either</a:t>
            </a:r>
            <a:r>
              <a:rPr lang="en-US" sz="1800" dirty="0"/>
              <a:t>:</a:t>
            </a:r>
          </a:p>
          <a:p>
            <a:r>
              <a:rPr lang="en-US" sz="1800" i="1" dirty="0"/>
              <a:t>Symptom-based strategy</a:t>
            </a:r>
            <a:endParaRPr lang="en-US" sz="1800" dirty="0"/>
          </a:p>
          <a:p>
            <a:pPr lvl="1"/>
            <a:r>
              <a:rPr lang="en-US" sz="1800" dirty="0"/>
              <a:t>At least 3 days (72 hours) have passed </a:t>
            </a:r>
            <a:r>
              <a:rPr lang="en-US" sz="1800" i="1" dirty="0"/>
              <a:t>since recovery</a:t>
            </a:r>
            <a:r>
              <a:rPr lang="en-US" sz="1800" dirty="0"/>
              <a:t> defined as resolution of fever without the use of fever-reducing medications </a:t>
            </a:r>
            <a:r>
              <a:rPr lang="en-US" sz="1800" b="1" dirty="0"/>
              <a:t>and</a:t>
            </a:r>
            <a:r>
              <a:rPr lang="en-US" sz="1800" dirty="0"/>
              <a:t> improvement in respiratory symptoms (e.g., cough, shortness of breath); </a:t>
            </a:r>
            <a:r>
              <a:rPr lang="en-US" sz="1800" b="1" dirty="0"/>
              <a:t>and</a:t>
            </a:r>
            <a:r>
              <a:rPr lang="en-US" sz="1800" dirty="0"/>
              <a:t>,</a:t>
            </a:r>
          </a:p>
          <a:p>
            <a:pPr lvl="1"/>
            <a:r>
              <a:rPr lang="en-US" sz="1800" dirty="0"/>
              <a:t>At least 10 days have passed </a:t>
            </a:r>
            <a:r>
              <a:rPr lang="en-US" sz="1800" i="1" dirty="0"/>
              <a:t>since symptoms first appeared</a:t>
            </a:r>
            <a:endParaRPr lang="en-US" sz="1800" dirty="0"/>
          </a:p>
          <a:p>
            <a:r>
              <a:rPr lang="en-US" sz="1800" i="1" dirty="0"/>
              <a:t>Test-based strategy</a:t>
            </a:r>
            <a:endParaRPr lang="en-US" sz="1800" dirty="0"/>
          </a:p>
          <a:p>
            <a:pPr lvl="1"/>
            <a:r>
              <a:rPr lang="en-US" sz="1800" dirty="0"/>
              <a:t>Resolution of fever without the use of fever-reducing medications </a:t>
            </a:r>
            <a:r>
              <a:rPr lang="en-US" sz="1800" b="1" dirty="0"/>
              <a:t>and</a:t>
            </a:r>
            <a:endParaRPr lang="en-US" sz="1800" dirty="0"/>
          </a:p>
          <a:p>
            <a:pPr lvl="1"/>
            <a:r>
              <a:rPr lang="en-US" sz="1800" dirty="0"/>
              <a:t>Improvement in respiratory symptoms (e.g., cough, shortness of breath), </a:t>
            </a:r>
            <a:r>
              <a:rPr lang="en-US" sz="1800" b="1" dirty="0"/>
              <a:t>and</a:t>
            </a:r>
            <a:endParaRPr lang="en-US" sz="1800" dirty="0"/>
          </a:p>
          <a:p>
            <a:pPr lvl="1"/>
            <a:r>
              <a:rPr lang="en-US" sz="1800" dirty="0"/>
              <a:t>Negative results of an FDA Emergency Use Authorized COVID-19 molecular assay for detection of SARS-CoV-2 RNA from at least two consecutive respiratory specimens collected ≥24 hours apart (total of two negative specimens) </a:t>
            </a:r>
            <a:r>
              <a:rPr lang="en-US" sz="1800" u="sng" dirty="0">
                <a:hlinkClick r:id="rId2"/>
              </a:rPr>
              <a:t>[1]</a:t>
            </a:r>
            <a:r>
              <a:rPr lang="en-US" sz="1800" dirty="0"/>
              <a:t>. See </a:t>
            </a:r>
            <a:r>
              <a:rPr lang="en-US" sz="1800" u="sng" dirty="0">
                <a:hlinkClick r:id="rId3"/>
              </a:rPr>
              <a:t>Interim Guidelines for Collecting, Handling, and Testing Clinical Specimens for 2019 Novel Coronavirus (2019-nCoV</a:t>
            </a:r>
            <a:r>
              <a:rPr lang="en-US" sz="1800" dirty="0"/>
              <a:t>). Of note, there have been reports of prolonged detection of RNA without direct correlation to viral culture</a:t>
            </a:r>
            <a:r>
              <a:rPr lang="en-US" dirty="0"/>
              <a:t>.</a:t>
            </a:r>
          </a:p>
          <a:p>
            <a:endParaRPr lang="en-US" dirty="0"/>
          </a:p>
        </p:txBody>
      </p:sp>
      <p:sp>
        <p:nvSpPr>
          <p:cNvPr id="3" name="Title 2">
            <a:extLst>
              <a:ext uri="{FF2B5EF4-FFF2-40B4-BE49-F238E27FC236}">
                <a16:creationId xmlns:a16="http://schemas.microsoft.com/office/drawing/2014/main" id="{C47E2FF4-3964-4A3E-9D88-3C2BB188AC09}"/>
              </a:ext>
            </a:extLst>
          </p:cNvPr>
          <p:cNvSpPr>
            <a:spLocks noGrp="1"/>
          </p:cNvSpPr>
          <p:nvPr>
            <p:ph type="title"/>
          </p:nvPr>
        </p:nvSpPr>
        <p:spPr/>
        <p:txBody>
          <a:bodyPr/>
          <a:lstStyle/>
          <a:p>
            <a:r>
              <a:rPr lang="en-US" sz="2000" b="1" dirty="0"/>
              <a:t>Discontinuation of Transmission-Based Precautions for patients with COVID-19</a:t>
            </a:r>
            <a:r>
              <a:rPr lang="en-US" b="1" dirty="0"/>
              <a:t>:</a:t>
            </a:r>
            <a:endParaRPr lang="en-US" dirty="0"/>
          </a:p>
        </p:txBody>
      </p:sp>
    </p:spTree>
    <p:extLst>
      <p:ext uri="{BB962C8B-B14F-4D97-AF65-F5344CB8AC3E}">
        <p14:creationId xmlns:p14="http://schemas.microsoft.com/office/powerpoint/2010/main" val="1779711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69453-5D07-4F4C-8954-F1FB4F8927AA}"/>
              </a:ext>
            </a:extLst>
          </p:cNvPr>
          <p:cNvSpPr>
            <a:spLocks noGrp="1"/>
          </p:cNvSpPr>
          <p:nvPr>
            <p:ph type="body" sz="quarter" idx="10"/>
          </p:nvPr>
        </p:nvSpPr>
        <p:spPr/>
        <p:txBody>
          <a:bodyPr/>
          <a:lstStyle/>
          <a:p>
            <a:r>
              <a:rPr lang="en-US" sz="1800" b="1" dirty="0"/>
              <a:t>Patients with laboratory-confirmed COVID-19 who have not had any symptoms </a:t>
            </a:r>
            <a:r>
              <a:rPr lang="en-US" sz="1800" dirty="0"/>
              <a:t>should remain in Transmission-Based Precautions until </a:t>
            </a:r>
            <a:r>
              <a:rPr lang="en-US" sz="1800" b="1" dirty="0"/>
              <a:t>either</a:t>
            </a:r>
            <a:r>
              <a:rPr lang="en-US" sz="1800" dirty="0"/>
              <a:t>:</a:t>
            </a:r>
          </a:p>
          <a:p>
            <a:r>
              <a:rPr lang="en-US" sz="1800" i="1" dirty="0"/>
              <a:t>Time-based strategy</a:t>
            </a:r>
            <a:endParaRPr lang="en-US" sz="1800" dirty="0"/>
          </a:p>
          <a:p>
            <a:pPr lvl="1"/>
            <a:r>
              <a:rPr lang="en-US" sz="1800" dirty="0"/>
              <a:t>10 days have passed since the date of their first positive COVID-19 diagnostic test, assuming they have not subsequently developed symptoms since their positive test. Note, because symptoms cannot be used to gauge where these individuals are in the course of their illness, it is possible that the duration of viral shedding could be longer or shorter than 10 days after their first positive test.</a:t>
            </a:r>
          </a:p>
          <a:p>
            <a:r>
              <a:rPr lang="en-US" sz="1800" i="1" dirty="0"/>
              <a:t>Test-based strategy</a:t>
            </a:r>
            <a:endParaRPr lang="en-US" sz="1800" dirty="0"/>
          </a:p>
          <a:p>
            <a:pPr lvl="1"/>
            <a:r>
              <a:rPr lang="en-US" sz="1800" dirty="0"/>
              <a:t>Negative results of an FDA Emergency Use Authorized COVID-19 molecular assay for detection of SARS-CoV-2 RNA from at least two consecutive respiratory specimens collected ≥24 hours apart (total of two negative specimens). Note, because of the absence of symptoms, it is not possible to gauge where these individuals are in the course of their illness. There have been reports of prolonged detection of RNA without direct correlation to viral culture.</a:t>
            </a:r>
          </a:p>
          <a:p>
            <a:r>
              <a:rPr lang="en-US" sz="1800" dirty="0"/>
              <a:t>Note that detecting viral RNA via PCR does not necessarily mean that infectious virus is present.</a:t>
            </a:r>
          </a:p>
          <a:p>
            <a:endParaRPr lang="en-US" dirty="0"/>
          </a:p>
        </p:txBody>
      </p:sp>
      <p:sp>
        <p:nvSpPr>
          <p:cNvPr id="3" name="Title 2">
            <a:extLst>
              <a:ext uri="{FF2B5EF4-FFF2-40B4-BE49-F238E27FC236}">
                <a16:creationId xmlns:a16="http://schemas.microsoft.com/office/drawing/2014/main" id="{219316C2-54FD-40F7-B88E-145D62966FA7}"/>
              </a:ext>
            </a:extLst>
          </p:cNvPr>
          <p:cNvSpPr>
            <a:spLocks noGrp="1"/>
          </p:cNvSpPr>
          <p:nvPr>
            <p:ph type="title"/>
          </p:nvPr>
        </p:nvSpPr>
        <p:spPr/>
        <p:txBody>
          <a:bodyPr/>
          <a:lstStyle/>
          <a:p>
            <a:r>
              <a:rPr lang="en-US" dirty="0"/>
              <a:t>Asymptomatic Patients</a:t>
            </a:r>
          </a:p>
        </p:txBody>
      </p:sp>
    </p:spTree>
    <p:extLst>
      <p:ext uri="{BB962C8B-B14F-4D97-AF65-F5344CB8AC3E}">
        <p14:creationId xmlns:p14="http://schemas.microsoft.com/office/powerpoint/2010/main" val="31433624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09D494-BB9B-4F3D-B6BC-2C26F7E7CB5C}"/>
              </a:ext>
            </a:extLst>
          </p:cNvPr>
          <p:cNvSpPr>
            <a:spLocks noGrp="1"/>
          </p:cNvSpPr>
          <p:nvPr>
            <p:ph type="body" sz="quarter" idx="10"/>
          </p:nvPr>
        </p:nvSpPr>
        <p:spPr/>
        <p:txBody>
          <a:bodyPr/>
          <a:lstStyle/>
          <a:p>
            <a:r>
              <a:rPr lang="en-US" b="1" dirty="0"/>
              <a:t>Symptomatic HCP with suspected or confirmed COVID-19</a:t>
            </a:r>
            <a:r>
              <a:rPr lang="en-US" dirty="0"/>
              <a:t>:</a:t>
            </a:r>
          </a:p>
          <a:p>
            <a:r>
              <a:rPr lang="en-US" i="1" dirty="0"/>
              <a:t>Symptom-based strategy</a:t>
            </a:r>
            <a:r>
              <a:rPr lang="en-US" dirty="0"/>
              <a:t>. Exclude from work until:</a:t>
            </a:r>
          </a:p>
          <a:p>
            <a:pPr lvl="1"/>
            <a:r>
              <a:rPr lang="en-US" dirty="0"/>
              <a:t>At least 3 days (72 hours) have passed </a:t>
            </a:r>
            <a:r>
              <a:rPr lang="en-US" i="1" dirty="0"/>
              <a:t>since recovery</a:t>
            </a:r>
            <a:r>
              <a:rPr lang="en-US" dirty="0"/>
              <a:t> defined as resolution of fever without the use of fever-reducing medications </a:t>
            </a:r>
            <a:r>
              <a:rPr lang="en-US" b="1" dirty="0"/>
              <a:t>and</a:t>
            </a:r>
            <a:r>
              <a:rPr lang="en-US" dirty="0"/>
              <a:t> improvement in respiratory symptoms (e.g., cough, shortness of breath); </a:t>
            </a:r>
            <a:r>
              <a:rPr lang="en-US" b="1" dirty="0"/>
              <a:t>and</a:t>
            </a:r>
            <a:r>
              <a:rPr lang="en-US" dirty="0"/>
              <a:t>,</a:t>
            </a:r>
          </a:p>
          <a:p>
            <a:pPr lvl="1"/>
            <a:r>
              <a:rPr lang="en-US" dirty="0"/>
              <a:t>At least</a:t>
            </a:r>
            <a:r>
              <a:rPr lang="en-US" b="1" dirty="0"/>
              <a:t> 10 </a:t>
            </a:r>
            <a:r>
              <a:rPr lang="en-US" dirty="0"/>
              <a:t>days have passed </a:t>
            </a:r>
            <a:r>
              <a:rPr lang="en-US" i="1" dirty="0"/>
              <a:t>since symptoms first appeared</a:t>
            </a:r>
            <a:endParaRPr lang="en-US" dirty="0"/>
          </a:p>
          <a:p>
            <a:r>
              <a:rPr lang="en-US" i="1" dirty="0"/>
              <a:t>Test-based strategy.</a:t>
            </a:r>
            <a:r>
              <a:rPr lang="en-US" dirty="0"/>
              <a:t> Exclude from work until:</a:t>
            </a:r>
          </a:p>
          <a:p>
            <a:pPr lvl="1"/>
            <a:r>
              <a:rPr lang="en-US" dirty="0"/>
              <a:t>Resolution of fever without the use of fever-reducing medications </a:t>
            </a:r>
            <a:r>
              <a:rPr lang="en-US" b="1" dirty="0"/>
              <a:t>and</a:t>
            </a:r>
            <a:endParaRPr lang="en-US" dirty="0"/>
          </a:p>
          <a:p>
            <a:pPr lvl="1"/>
            <a:r>
              <a:rPr lang="en-US" dirty="0"/>
              <a:t>Improvement in respiratory symptoms (e.g., cough, shortness of breath), </a:t>
            </a:r>
            <a:r>
              <a:rPr lang="en-US" b="1" dirty="0"/>
              <a:t>and</a:t>
            </a:r>
            <a:endParaRPr lang="en-US" dirty="0"/>
          </a:p>
          <a:p>
            <a:pPr lvl="1"/>
            <a:r>
              <a:rPr lang="en-US" dirty="0"/>
              <a:t>Negative results of an FDA Emergency Use Authorized COVID-19 molecular assay for detection of SARS-CoV-2 RNA from at least two consecutive nasopharyngeal swab specimens collected ≥24 hours apart (total of two negative specimens</a:t>
            </a:r>
          </a:p>
        </p:txBody>
      </p:sp>
      <p:sp>
        <p:nvSpPr>
          <p:cNvPr id="3" name="Title 2">
            <a:extLst>
              <a:ext uri="{FF2B5EF4-FFF2-40B4-BE49-F238E27FC236}">
                <a16:creationId xmlns:a16="http://schemas.microsoft.com/office/drawing/2014/main" id="{A87E8965-B877-4CFC-BD1B-2D499BFB0399}"/>
              </a:ext>
            </a:extLst>
          </p:cNvPr>
          <p:cNvSpPr>
            <a:spLocks noGrp="1"/>
          </p:cNvSpPr>
          <p:nvPr>
            <p:ph type="title"/>
          </p:nvPr>
        </p:nvSpPr>
        <p:spPr/>
        <p:txBody>
          <a:bodyPr/>
          <a:lstStyle/>
          <a:p>
            <a:r>
              <a:rPr lang="en-US" sz="2400" dirty="0"/>
              <a:t>Return to Work Criteria for HCP with Confirmed or Suspected COVID-19</a:t>
            </a:r>
            <a:br>
              <a:rPr lang="en-US" dirty="0"/>
            </a:br>
            <a:endParaRPr lang="en-US" dirty="0"/>
          </a:p>
        </p:txBody>
      </p:sp>
    </p:spTree>
    <p:extLst>
      <p:ext uri="{BB962C8B-B14F-4D97-AF65-F5344CB8AC3E}">
        <p14:creationId xmlns:p14="http://schemas.microsoft.com/office/powerpoint/2010/main" val="29336196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C28DC6-D1D4-489B-BB28-C51841CDD800}"/>
              </a:ext>
            </a:extLst>
          </p:cNvPr>
          <p:cNvSpPr>
            <a:spLocks noGrp="1"/>
          </p:cNvSpPr>
          <p:nvPr>
            <p:ph type="body" sz="quarter" idx="10"/>
          </p:nvPr>
        </p:nvSpPr>
        <p:spPr/>
        <p:txBody>
          <a:bodyPr/>
          <a:lstStyle/>
          <a:p>
            <a:pPr lvl="1"/>
            <a:r>
              <a:rPr lang="en-US" b="1" dirty="0"/>
              <a:t>HCP with laboratory-confirmed COVID-19 who have not had any symptoms</a:t>
            </a:r>
            <a:r>
              <a:rPr lang="en-US" dirty="0"/>
              <a:t>:</a:t>
            </a:r>
          </a:p>
          <a:p>
            <a:r>
              <a:rPr lang="en-US" i="1" dirty="0"/>
              <a:t>Time-based strategy.</a:t>
            </a:r>
            <a:r>
              <a:rPr lang="en-US" dirty="0"/>
              <a:t> Exclude from work until:</a:t>
            </a:r>
          </a:p>
          <a:p>
            <a:pPr lvl="1"/>
            <a:r>
              <a:rPr lang="en-US" sz="1800" b="1" dirty="0"/>
              <a:t>10 days </a:t>
            </a:r>
            <a:r>
              <a:rPr lang="en-US" sz="1800" dirty="0"/>
              <a:t>have passed since the date of their first positive COVID-19 diagnostic test assuming they have not subsequently developed symptoms since their positive test. If they develop symptoms, then the </a:t>
            </a:r>
            <a:r>
              <a:rPr lang="en-US" sz="1800" i="1" dirty="0"/>
              <a:t>symptom-based</a:t>
            </a:r>
            <a:r>
              <a:rPr lang="en-US" sz="1800" dirty="0"/>
              <a:t> or </a:t>
            </a:r>
            <a:r>
              <a:rPr lang="en-US" sz="1800" i="1" dirty="0"/>
              <a:t>test-based strategy</a:t>
            </a:r>
            <a:r>
              <a:rPr lang="en-US" sz="1800" dirty="0"/>
              <a:t> should be used.  Note, because symptoms cannot be used to gauge where these individuals are in the course of their illness, it is possible that the duration of viral shedding could be longer or shorter than 10 days after their first positive test.</a:t>
            </a:r>
          </a:p>
          <a:p>
            <a:r>
              <a:rPr lang="en-US" i="1" dirty="0"/>
              <a:t>Test-based strategy</a:t>
            </a:r>
            <a:r>
              <a:rPr lang="en-US" dirty="0"/>
              <a:t>. Exclude from work until:</a:t>
            </a:r>
          </a:p>
          <a:p>
            <a:pPr lvl="1"/>
            <a:r>
              <a:rPr lang="en-US" sz="1800" dirty="0"/>
              <a:t>Negative results of an FDA Emergency Use Authorized COVID-19 molecular assay for detection of SARS-CoV-2 RNA from at least two consecutive nasopharyngeal swab specimens collected ≥24 hours apart (total of two negative specimens). Note, because of the absence of symptoms, it is not possible to gauge where these individual are in the course of their illness.  There have been reports of prolonged detection of RNA without direct correlation to viral culture.</a:t>
            </a:r>
          </a:p>
          <a:p>
            <a:r>
              <a:rPr lang="en-US" sz="1600" dirty="0"/>
              <a:t>Note that detecting viral RNA via PCR does not necessarily mean that infectious virus is </a:t>
            </a:r>
            <a:r>
              <a:rPr lang="en-US" sz="1600" dirty="0" err="1"/>
              <a:t>present.Consider</a:t>
            </a:r>
            <a:r>
              <a:rPr lang="en-US" sz="1600" dirty="0"/>
              <a:t> consulting with local infectious disease experts when making decisions about discontinuing Transmission-Based Precautions for individuals who might remain infectious longer than 10 days (e.g., severely immunocompromised).</a:t>
            </a:r>
          </a:p>
          <a:p>
            <a:r>
              <a:rPr lang="en-US" sz="1600" dirty="0"/>
              <a:t>If HCP had COVID-19 ruled out and have an alternate diagnosis (e.g., tested positive for influenza), criteria for return to work should be based on that diagnosis.</a:t>
            </a:r>
          </a:p>
          <a:p>
            <a:br>
              <a:rPr lang="en-US" dirty="0"/>
            </a:br>
            <a:endParaRPr lang="en-US" dirty="0"/>
          </a:p>
          <a:p>
            <a:endParaRPr lang="en-US" dirty="0"/>
          </a:p>
        </p:txBody>
      </p:sp>
      <p:sp>
        <p:nvSpPr>
          <p:cNvPr id="3" name="Title 2">
            <a:extLst>
              <a:ext uri="{FF2B5EF4-FFF2-40B4-BE49-F238E27FC236}">
                <a16:creationId xmlns:a16="http://schemas.microsoft.com/office/drawing/2014/main" id="{F36A1139-180C-40FA-B804-011270F7E763}"/>
              </a:ext>
            </a:extLst>
          </p:cNvPr>
          <p:cNvSpPr>
            <a:spLocks noGrp="1"/>
          </p:cNvSpPr>
          <p:nvPr>
            <p:ph type="title"/>
          </p:nvPr>
        </p:nvSpPr>
        <p:spPr>
          <a:xfrm>
            <a:off x="319825" y="139839"/>
            <a:ext cx="11552349" cy="696420"/>
          </a:xfrm>
        </p:spPr>
        <p:txBody>
          <a:bodyPr/>
          <a:lstStyle/>
          <a:p>
            <a:r>
              <a:rPr lang="en-US" sz="2400" dirty="0"/>
              <a:t>Return to Work Criteria for HCP with Confirmed or Suspected COVID-19 (Continued)</a:t>
            </a:r>
          </a:p>
        </p:txBody>
      </p:sp>
    </p:spTree>
    <p:extLst>
      <p:ext uri="{BB962C8B-B14F-4D97-AF65-F5344CB8AC3E}">
        <p14:creationId xmlns:p14="http://schemas.microsoft.com/office/powerpoint/2010/main" val="26455153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7DBA4-5214-4DB5-983E-317586268302}"/>
              </a:ext>
            </a:extLst>
          </p:cNvPr>
          <p:cNvSpPr>
            <a:spLocks noGrp="1"/>
          </p:cNvSpPr>
          <p:nvPr>
            <p:ph type="body" sz="quarter" idx="10"/>
          </p:nvPr>
        </p:nvSpPr>
        <p:spPr/>
        <p:txBody>
          <a:bodyPr/>
          <a:lstStyle/>
          <a:p>
            <a:r>
              <a:rPr lang="en-US" dirty="0"/>
              <a:t>After returning to work, HCP should:</a:t>
            </a:r>
          </a:p>
          <a:p>
            <a:r>
              <a:rPr lang="en-US" dirty="0"/>
              <a:t>Wear a facemask for source control at all times while in the healthcare facility until all symptoms are completely resolved or at baseline. A facemask instead of a cloth face covering should be used by these HCP for source control during this time period while in the facility. After this time period, these HCP should revert to their facility policy regarding </a:t>
            </a:r>
            <a:r>
              <a:rPr lang="en-US" u="sng" dirty="0">
                <a:hlinkClick r:id="rId2"/>
              </a:rPr>
              <a:t>universal source control</a:t>
            </a:r>
            <a:r>
              <a:rPr lang="en-US" dirty="0"/>
              <a:t> during the pandemic.</a:t>
            </a:r>
          </a:p>
          <a:p>
            <a:pPr lvl="1"/>
            <a:r>
              <a:rPr lang="en-US" sz="2000" dirty="0"/>
              <a:t>A facemask for source control does not replace the need to wear an N95 or higher-level respirator (or other recommended PPE) when indicated, including when caring for patients with suspected or confirmed COVID-19.</a:t>
            </a:r>
          </a:p>
          <a:p>
            <a:pPr lvl="1"/>
            <a:r>
              <a:rPr lang="en-US" sz="2000" dirty="0"/>
              <a:t>Of note, N95 or other respirators with an exhaust valve might not provide source control.</a:t>
            </a:r>
          </a:p>
          <a:p>
            <a:r>
              <a:rPr lang="en-US" dirty="0"/>
              <a:t>Self-monitor for symptoms, and seek re-evaluation from occupational health if respiratory symptoms recur or worsen</a:t>
            </a:r>
          </a:p>
          <a:p>
            <a:r>
              <a:rPr lang="en-US" dirty="0">
                <a:hlinkClick r:id="rId3"/>
              </a:rPr>
              <a:t>https://www.cdc.gov/coronavirus/2019-ncov/hcp/return-to-work.html</a:t>
            </a:r>
            <a:endParaRPr lang="en-US" dirty="0"/>
          </a:p>
        </p:txBody>
      </p:sp>
      <p:sp>
        <p:nvSpPr>
          <p:cNvPr id="3" name="Title 2">
            <a:extLst>
              <a:ext uri="{FF2B5EF4-FFF2-40B4-BE49-F238E27FC236}">
                <a16:creationId xmlns:a16="http://schemas.microsoft.com/office/drawing/2014/main" id="{6B050AD4-B572-4AEF-BE9F-CCC4FC09B0B5}"/>
              </a:ext>
            </a:extLst>
          </p:cNvPr>
          <p:cNvSpPr>
            <a:spLocks noGrp="1"/>
          </p:cNvSpPr>
          <p:nvPr>
            <p:ph type="title"/>
          </p:nvPr>
        </p:nvSpPr>
        <p:spPr/>
        <p:txBody>
          <a:bodyPr/>
          <a:lstStyle/>
          <a:p>
            <a:r>
              <a:rPr lang="en-US" dirty="0"/>
              <a:t>Return to Work Practices and Work Restrictions</a:t>
            </a:r>
            <a:br>
              <a:rPr lang="en-US" dirty="0"/>
            </a:br>
            <a:endParaRPr lang="en-US" dirty="0"/>
          </a:p>
        </p:txBody>
      </p:sp>
    </p:spTree>
    <p:extLst>
      <p:ext uri="{BB962C8B-B14F-4D97-AF65-F5344CB8AC3E}">
        <p14:creationId xmlns:p14="http://schemas.microsoft.com/office/powerpoint/2010/main" val="7572044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Nebraska Acute Care Call every M,W, F at noon</a:t>
            </a:r>
          </a:p>
          <a:p>
            <a:r>
              <a:rPr lang="en-US" dirty="0"/>
              <a:t>	previous calls can be found Nebraska Hospital Association</a:t>
            </a:r>
          </a:p>
          <a:p>
            <a:r>
              <a:rPr lang="en-US" dirty="0"/>
              <a:t>	 </a:t>
            </a:r>
            <a:r>
              <a:rPr lang="en-US" dirty="0">
                <a:hlinkClick r:id="" action="ppaction://noaction"/>
              </a:rPr>
              <a:t>https://www.nebraskahospitals.org/coronavirus-covid-19-information.html</a:t>
            </a:r>
          </a:p>
          <a:p>
            <a:endParaRPr lang="en-US" dirty="0">
              <a:hlinkClick r:id="" action="ppaction://noaction"/>
            </a:endParaRPr>
          </a:p>
          <a:p>
            <a:r>
              <a:rPr lang="en-US" dirty="0"/>
              <a:t>Nebraska ICAP Long Term Care Webinars every Thursday at noon</a:t>
            </a:r>
          </a:p>
          <a:p>
            <a:r>
              <a:rPr lang="en-US" dirty="0"/>
              <a:t>	previous webinars and questions and answers found on ICAP website</a:t>
            </a:r>
          </a:p>
          <a:p>
            <a:r>
              <a:rPr lang="en-US" dirty="0"/>
              <a:t>	</a:t>
            </a:r>
            <a:r>
              <a:rPr lang="en-US" dirty="0">
                <a:highlight>
                  <a:srgbClr val="FFFF00"/>
                </a:highlight>
              </a:rPr>
              <a:t>NEW</a:t>
            </a:r>
          </a:p>
          <a:p>
            <a:r>
              <a:rPr lang="en-US" dirty="0">
                <a:hlinkClick r:id="rId2"/>
              </a:rPr>
              <a:t>https://icap.nebraskamed.com/</a:t>
            </a:r>
            <a:endParaRPr lang="en-US" dirty="0"/>
          </a:p>
          <a:p>
            <a:r>
              <a:rPr lang="en-US" b="1" u="sng" dirty="0"/>
              <a:t>Nebraska ICAP Combined Critical Access and Outpatient Webinars every Tuesday at non</a:t>
            </a:r>
          </a:p>
          <a:p>
            <a:r>
              <a:rPr lang="en-US" b="1" dirty="0"/>
              <a:t>	</a:t>
            </a:r>
            <a:r>
              <a:rPr lang="en-US" b="1" u="sng" dirty="0"/>
              <a:t>previous webinars and questions and answers found on ICAP website</a:t>
            </a:r>
          </a:p>
          <a:p>
            <a:r>
              <a:rPr lang="en-US" b="1" dirty="0"/>
              <a:t>	</a:t>
            </a:r>
            <a:r>
              <a:rPr lang="en-US" b="1" u="sng" dirty="0">
                <a:hlinkClick r:id="rId2"/>
              </a:rPr>
              <a:t>https://icap.nebraskamed.com/</a:t>
            </a:r>
            <a:endParaRPr lang="en-US" b="1" u="sng" dirty="0"/>
          </a:p>
          <a:p>
            <a:endParaRPr lang="en-US" dirty="0"/>
          </a:p>
        </p:txBody>
      </p:sp>
      <p:sp>
        <p:nvSpPr>
          <p:cNvPr id="3" name="Title 2"/>
          <p:cNvSpPr>
            <a:spLocks noGrp="1"/>
          </p:cNvSpPr>
          <p:nvPr>
            <p:ph type="title"/>
          </p:nvPr>
        </p:nvSpPr>
        <p:spPr/>
        <p:txBody>
          <a:bodyPr/>
          <a:lstStyle/>
          <a:p>
            <a:r>
              <a:rPr lang="en-US" dirty="0"/>
              <a:t>Links to Nebraska webinars</a:t>
            </a:r>
          </a:p>
        </p:txBody>
      </p:sp>
    </p:spTree>
    <p:extLst>
      <p:ext uri="{BB962C8B-B14F-4D97-AF65-F5344CB8AC3E}">
        <p14:creationId xmlns:p14="http://schemas.microsoft.com/office/powerpoint/2010/main" val="33227612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0E1C1-1DB2-4681-B2C3-6F9CD5071053}"/>
              </a:ext>
            </a:extLst>
          </p:cNvPr>
          <p:cNvSpPr>
            <a:spLocks noGrp="1"/>
          </p:cNvSpPr>
          <p:nvPr>
            <p:ph type="title"/>
          </p:nvPr>
        </p:nvSpPr>
        <p:spPr/>
        <p:txBody>
          <a:bodyPr/>
          <a:lstStyle/>
          <a:p>
            <a:r>
              <a:rPr lang="en-US" dirty="0"/>
              <a:t>Testing Exposed HCWs</a:t>
            </a:r>
          </a:p>
        </p:txBody>
      </p:sp>
      <p:sp>
        <p:nvSpPr>
          <p:cNvPr id="5" name="Text Placeholder 4">
            <a:extLst>
              <a:ext uri="{FF2B5EF4-FFF2-40B4-BE49-F238E27FC236}">
                <a16:creationId xmlns:a16="http://schemas.microsoft.com/office/drawing/2014/main" id="{F2EF3661-CBB0-4F25-8B5C-60D97CD458E2}"/>
              </a:ext>
            </a:extLst>
          </p:cNvPr>
          <p:cNvSpPr>
            <a:spLocks noGrp="1"/>
          </p:cNvSpPr>
          <p:nvPr>
            <p:ph type="body" sz="quarter" idx="12"/>
          </p:nvPr>
        </p:nvSpPr>
        <p:spPr/>
        <p:txBody>
          <a:bodyPr/>
          <a:lstStyle/>
          <a:p>
            <a:r>
              <a:rPr lang="en-US" dirty="0"/>
              <a:t>Overall Recommendation is not to do so</a:t>
            </a:r>
          </a:p>
          <a:p>
            <a:pPr lvl="1"/>
            <a:r>
              <a:rPr lang="en-US" dirty="0"/>
              <a:t>ICSA, SHEA do not routinely recommend</a:t>
            </a:r>
          </a:p>
          <a:p>
            <a:pPr lvl="1"/>
            <a:endParaRPr lang="en-US" dirty="0"/>
          </a:p>
          <a:p>
            <a:pPr lvl="1"/>
            <a:r>
              <a:rPr lang="en-US" dirty="0"/>
              <a:t>Understand individual situations may require a different approach</a:t>
            </a:r>
          </a:p>
          <a:p>
            <a:pPr lvl="1"/>
            <a:r>
              <a:rPr lang="en-US" dirty="0"/>
              <a:t>Outbreaks in LTC</a:t>
            </a:r>
          </a:p>
        </p:txBody>
      </p:sp>
    </p:spTree>
    <p:extLst>
      <p:ext uri="{BB962C8B-B14F-4D97-AF65-F5344CB8AC3E}">
        <p14:creationId xmlns:p14="http://schemas.microsoft.com/office/powerpoint/2010/main" val="334475907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626178-24C6-40EF-88EA-C18355CF3CC7}"/>
              </a:ext>
            </a:extLst>
          </p:cNvPr>
          <p:cNvSpPr>
            <a:spLocks noGrp="1"/>
          </p:cNvSpPr>
          <p:nvPr>
            <p:ph type="body" sz="quarter" idx="10"/>
          </p:nvPr>
        </p:nvSpPr>
        <p:spPr/>
        <p:txBody>
          <a:bodyPr/>
          <a:lstStyle/>
          <a:p>
            <a:r>
              <a:rPr lang="en-US" sz="1800" dirty="0"/>
              <a:t>Hospitalized patients may have longer periods of SARS-CoV-2 RNA detection compared to patients with mild or moderate disease. Severely immunocompromised patients (e.g., medical treatment with immunosuppressive drugs, bone marrow or solid organ transplant recipients, inherited immunodeficiency, poorly controlled HIV) may also have longer periods of SARS-CoV-2 RNA detection and prolonged shedding of infectious recovery. These groups may be contagious for longer than others.  In addition, placing a patient in a setting where they will have close contact with individuals at risk for severe disease warrants a conservative approach.</a:t>
            </a:r>
          </a:p>
          <a:p>
            <a:r>
              <a:rPr lang="en-US" sz="1800" dirty="0"/>
              <a:t>Hence, a test-based strategy is preferred for discontinuation of transmission-based precautions for patients who are</a:t>
            </a:r>
          </a:p>
          <a:p>
            <a:r>
              <a:rPr lang="en-US" sz="1800" dirty="0"/>
              <a:t>Hospitalized or</a:t>
            </a:r>
          </a:p>
          <a:p>
            <a:r>
              <a:rPr lang="en-US" sz="1800" dirty="0"/>
              <a:t>Severely immunocompromised or</a:t>
            </a:r>
          </a:p>
          <a:p>
            <a:r>
              <a:rPr lang="en-US" sz="1800" dirty="0"/>
              <a:t>Being transferred to a long-term care or assisted living facility</a:t>
            </a:r>
          </a:p>
          <a:p>
            <a:r>
              <a:rPr lang="en-US" sz="1800" dirty="0"/>
              <a:t>If testing is not readily available, facilities should use the non-test-based strategy for discontinuation of Transmission-Based Precautions or extend the period of isolation beyond the non-test-based-strategy duration, on a case by case basis in consultation with local and state public health authorities</a:t>
            </a:r>
            <a:r>
              <a:rPr lang="en-US" dirty="0"/>
              <a:t>.</a:t>
            </a:r>
          </a:p>
          <a:p>
            <a:r>
              <a:rPr lang="en-US" dirty="0"/>
              <a:t>From CDC updated IP Guidance 4/15/20</a:t>
            </a:r>
            <a:br>
              <a:rPr lang="en-US" dirty="0"/>
            </a:br>
            <a:endParaRPr lang="en-US" dirty="0"/>
          </a:p>
        </p:txBody>
      </p:sp>
      <p:sp>
        <p:nvSpPr>
          <p:cNvPr id="3" name="Title 2">
            <a:extLst>
              <a:ext uri="{FF2B5EF4-FFF2-40B4-BE49-F238E27FC236}">
                <a16:creationId xmlns:a16="http://schemas.microsoft.com/office/drawing/2014/main" id="{42948E57-84DA-4467-9D68-7112DA8D5E14}"/>
              </a:ext>
            </a:extLst>
          </p:cNvPr>
          <p:cNvSpPr>
            <a:spLocks noGrp="1"/>
          </p:cNvSpPr>
          <p:nvPr>
            <p:ph type="title"/>
          </p:nvPr>
        </p:nvSpPr>
        <p:spPr/>
        <p:txBody>
          <a:bodyPr/>
          <a:lstStyle/>
          <a:p>
            <a:r>
              <a:rPr lang="en-US" b="1" dirty="0"/>
              <a:t>When a Testing-Based Strategy is Preferred</a:t>
            </a:r>
            <a:br>
              <a:rPr lang="en-US" dirty="0"/>
            </a:br>
            <a:endParaRPr lang="en-US" dirty="0"/>
          </a:p>
        </p:txBody>
      </p:sp>
    </p:spTree>
    <p:extLst>
      <p:ext uri="{BB962C8B-B14F-4D97-AF65-F5344CB8AC3E}">
        <p14:creationId xmlns:p14="http://schemas.microsoft.com/office/powerpoint/2010/main" val="11306743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4C7295-0711-493A-BE23-813723D06E84}"/>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94D175DC-7A71-4F54-867D-F0E458F1785B}"/>
              </a:ext>
            </a:extLst>
          </p:cNvPr>
          <p:cNvSpPr>
            <a:spLocks noGrp="1"/>
          </p:cNvSpPr>
          <p:nvPr>
            <p:ph type="title"/>
          </p:nvPr>
        </p:nvSpPr>
        <p:spPr/>
        <p:txBody>
          <a:bodyPr/>
          <a:lstStyle/>
          <a:p>
            <a:r>
              <a:rPr lang="en-US" dirty="0"/>
              <a:t>New CDC LTC </a:t>
            </a:r>
            <a:r>
              <a:rPr lang="en-US"/>
              <a:t>COVID Resources</a:t>
            </a:r>
          </a:p>
        </p:txBody>
      </p:sp>
      <p:graphicFrame>
        <p:nvGraphicFramePr>
          <p:cNvPr id="4" name="Table 3">
            <a:extLst>
              <a:ext uri="{FF2B5EF4-FFF2-40B4-BE49-F238E27FC236}">
                <a16:creationId xmlns:a16="http://schemas.microsoft.com/office/drawing/2014/main" id="{60F7A6E9-D0B6-4410-88C8-135EBF6CEB06}"/>
              </a:ext>
            </a:extLst>
          </p:cNvPr>
          <p:cNvGraphicFramePr>
            <a:graphicFrameLocks noGrp="1"/>
          </p:cNvGraphicFramePr>
          <p:nvPr/>
        </p:nvGraphicFramePr>
        <p:xfrm>
          <a:off x="3238500" y="2904014"/>
          <a:ext cx="5715000" cy="2194560"/>
        </p:xfrm>
        <a:graphic>
          <a:graphicData uri="http://schemas.openxmlformats.org/drawingml/2006/table">
            <a:tbl>
              <a:tblPr/>
              <a:tblGrid>
                <a:gridCol w="2857500">
                  <a:extLst>
                    <a:ext uri="{9D8B030D-6E8A-4147-A177-3AD203B41FA5}">
                      <a16:colId xmlns:a16="http://schemas.microsoft.com/office/drawing/2014/main" val="381877275"/>
                    </a:ext>
                  </a:extLst>
                </a:gridCol>
                <a:gridCol w="2857500">
                  <a:extLst>
                    <a:ext uri="{9D8B030D-6E8A-4147-A177-3AD203B41FA5}">
                      <a16:colId xmlns:a16="http://schemas.microsoft.com/office/drawing/2014/main" val="1898035033"/>
                    </a:ext>
                  </a:extLst>
                </a:gridCol>
              </a:tblGrid>
              <a:tr h="0">
                <a:tc>
                  <a:txBody>
                    <a:bodyPr/>
                    <a:lstStyle/>
                    <a:p>
                      <a:pPr algn="ctr"/>
                      <a:r>
                        <a:rPr lang="en-US" b="1" dirty="0">
                          <a:effectLst/>
                        </a:rPr>
                        <a:t>Webinar Series: </a:t>
                      </a:r>
                      <a:br>
                        <a:rPr lang="en-US" dirty="0"/>
                      </a:br>
                      <a:endParaRPr lang="en-US" dirty="0"/>
                    </a:p>
                    <a:p>
                      <a:pPr algn="ctr">
                        <a:buFont typeface="Arial" panose="020B0604020202020204" pitchFamily="34" charset="0"/>
                        <a:buChar char="•"/>
                      </a:pPr>
                      <a:r>
                        <a:rPr lang="en-US" b="1" dirty="0">
                          <a:effectLst/>
                          <a:hlinkClick r:id="rId2"/>
                        </a:rPr>
                        <a:t>Sparkling Surfaces</a:t>
                      </a:r>
                      <a:endParaRPr lang="en-US" dirty="0"/>
                    </a:p>
                    <a:p>
                      <a:pPr algn="ctr">
                        <a:buFont typeface="Arial" panose="020B0604020202020204" pitchFamily="34" charset="0"/>
                        <a:buChar char="•"/>
                      </a:pPr>
                      <a:r>
                        <a:rPr lang="en-US" b="1" dirty="0">
                          <a:effectLst/>
                          <a:hlinkClick r:id="rId3"/>
                        </a:rPr>
                        <a:t>Clean Hands</a:t>
                      </a:r>
                      <a:endParaRPr lang="en-US" dirty="0"/>
                    </a:p>
                    <a:p>
                      <a:pPr algn="ctr">
                        <a:buFont typeface="Arial" panose="020B0604020202020204" pitchFamily="34" charset="0"/>
                        <a:buChar char="•"/>
                      </a:pPr>
                      <a:r>
                        <a:rPr lang="en-US" b="1" dirty="0">
                          <a:effectLst/>
                          <a:hlinkClick r:id="rId4"/>
                        </a:rPr>
                        <a:t>Closely Monitor Residents</a:t>
                      </a:r>
                      <a:endParaRPr lang="en-US" dirty="0"/>
                    </a:p>
                    <a:p>
                      <a:pPr algn="ctr">
                        <a:buFont typeface="Arial" panose="020B0604020202020204" pitchFamily="34" charset="0"/>
                        <a:buChar char="•"/>
                      </a:pPr>
                      <a:r>
                        <a:rPr lang="en-US" b="1" dirty="0">
                          <a:effectLst/>
                          <a:hlinkClick r:id="rId5"/>
                        </a:rPr>
                        <a:t>Keep COVID-19 Out!</a:t>
                      </a:r>
                      <a:endParaRPr lang="en-US" dirty="0"/>
                    </a:p>
                    <a:p>
                      <a:pPr algn="ctr">
                        <a:buFont typeface="Arial" panose="020B0604020202020204" pitchFamily="34" charset="0"/>
                        <a:buChar char="•"/>
                      </a:pPr>
                      <a:r>
                        <a:rPr lang="en-US" b="1" dirty="0">
                          <a:effectLst/>
                          <a:hlinkClick r:id="rId6"/>
                        </a:rPr>
                        <a:t>PPE Lessons</a:t>
                      </a:r>
                      <a:r>
                        <a:rPr lang="en-US" dirty="0"/>
                        <a:t> </a:t>
                      </a:r>
                    </a:p>
                  </a:txBody>
                  <a:tcPr marL="0" marR="0" marT="0" marB="0" anchor="ctr">
                    <a:lnL>
                      <a:noFill/>
                    </a:lnL>
                    <a:lnR>
                      <a:noFill/>
                    </a:lnR>
                    <a:lnT>
                      <a:noFill/>
                    </a:lnT>
                    <a:lnB>
                      <a:noFill/>
                    </a:lnB>
                  </a:tcPr>
                </a:tc>
                <a:tc>
                  <a:txBody>
                    <a:bodyPr/>
                    <a:lstStyle/>
                    <a:p>
                      <a:pPr algn="l"/>
                      <a:endParaRPr lang="en-US" dirty="0">
                        <a:effectLst/>
                      </a:endParaRPr>
                    </a:p>
                  </a:txBody>
                  <a:tcPr marL="0" marR="0" marT="0" marB="0" anchor="ctr">
                    <a:lnL>
                      <a:noFill/>
                    </a:lnL>
                    <a:lnR>
                      <a:noFill/>
                    </a:lnR>
                    <a:lnT>
                      <a:noFill/>
                    </a:lnT>
                    <a:lnB>
                      <a:noFill/>
                    </a:lnB>
                  </a:tcPr>
                </a:tc>
                <a:extLst>
                  <a:ext uri="{0D108BD9-81ED-4DB2-BD59-A6C34878D82A}">
                    <a16:rowId xmlns:a16="http://schemas.microsoft.com/office/drawing/2014/main" val="3120639637"/>
                  </a:ext>
                </a:extLst>
              </a:tr>
            </a:tbl>
          </a:graphicData>
        </a:graphic>
      </p:graphicFrame>
      <p:pic>
        <p:nvPicPr>
          <p:cNvPr id="1025" name="Picture 1">
            <a:extLst>
              <a:ext uri="{FF2B5EF4-FFF2-40B4-BE49-F238E27FC236}">
                <a16:creationId xmlns:a16="http://schemas.microsoft.com/office/drawing/2014/main" id="{7468431C-630A-4263-8C52-E4DECBE65D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7556" y="1265239"/>
            <a:ext cx="3381462" cy="190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89775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3932" y="690618"/>
            <a:ext cx="8107269" cy="5516298"/>
          </a:xfrm>
        </p:spPr>
        <p:txBody>
          <a:bodyPr>
            <a:normAutofit/>
          </a:bodyPr>
          <a:lstStyle/>
          <a:p>
            <a:endParaRPr lang="en-US" sz="1800" u="sng" dirty="0">
              <a:latin typeface="+mn-lt"/>
            </a:endParaRPr>
          </a:p>
          <a:p>
            <a:endParaRPr lang="en-US" sz="1800" dirty="0">
              <a:latin typeface="+mn-lt"/>
            </a:endParaRPr>
          </a:p>
        </p:txBody>
      </p:sp>
      <p:pic>
        <p:nvPicPr>
          <p:cNvPr id="3" name="Picture 2"/>
          <p:cNvPicPr>
            <a:picLocks noChangeAspect="1"/>
          </p:cNvPicPr>
          <p:nvPr/>
        </p:nvPicPr>
        <p:blipFill>
          <a:blip r:embed="rId2"/>
          <a:stretch>
            <a:fillRect/>
          </a:stretch>
        </p:blipFill>
        <p:spPr>
          <a:xfrm>
            <a:off x="2411909" y="15003"/>
            <a:ext cx="5693000" cy="6842998"/>
          </a:xfrm>
          <a:prstGeom prst="rect">
            <a:avLst/>
          </a:prstGeom>
        </p:spPr>
      </p:pic>
    </p:spTree>
    <p:extLst>
      <p:ext uri="{BB962C8B-B14F-4D97-AF65-F5344CB8AC3E}">
        <p14:creationId xmlns:p14="http://schemas.microsoft.com/office/powerpoint/2010/main" val="695533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02201F-00DF-4E18-AD5C-631E03265232}"/>
              </a:ext>
            </a:extLst>
          </p:cNvPr>
          <p:cNvSpPr>
            <a:spLocks noGrp="1"/>
          </p:cNvSpPr>
          <p:nvPr>
            <p:ph type="body" sz="quarter" idx="10"/>
          </p:nvPr>
        </p:nvSpPr>
        <p:spPr/>
        <p:txBody>
          <a:bodyPr/>
          <a:lstStyle/>
          <a:p>
            <a:pPr lvl="0"/>
            <a:r>
              <a:rPr lang="en-US" dirty="0"/>
              <a:t>Collecting LTC epi data by facility and LHD </a:t>
            </a:r>
          </a:p>
          <a:p>
            <a:pPr lvl="0"/>
            <a:r>
              <a:rPr lang="en-US" dirty="0"/>
              <a:t>Continuing 1:1mentoring and support for each LTCF with a COVID-19+ resident or staff </a:t>
            </a:r>
          </a:p>
          <a:p>
            <a:pPr lvl="0"/>
            <a:r>
              <a:rPr lang="en-US" dirty="0"/>
              <a:t>	thru ICAP office 402-582-4881 M-F 7:30 to 4 pm</a:t>
            </a:r>
          </a:p>
          <a:p>
            <a:pPr lvl="0"/>
            <a:r>
              <a:rPr lang="en-US" dirty="0"/>
              <a:t>	after hours through LHD or  Dr. Kamal-Ahmed Ishrat.kamal-ahmed@Nebraska.com </a:t>
            </a:r>
          </a:p>
          <a:p>
            <a:pPr lvl="0"/>
            <a:r>
              <a:rPr lang="en-US" dirty="0"/>
              <a:t> Tele-ICAR by CDC</a:t>
            </a:r>
          </a:p>
          <a:p>
            <a:pPr lvl="0"/>
            <a:r>
              <a:rPr lang="en-US" dirty="0"/>
              <a:t>Developing our own preemptive Tele-</a:t>
            </a:r>
            <a:r>
              <a:rPr lang="en-US" dirty="0" err="1"/>
              <a:t>Icar</a:t>
            </a:r>
            <a:r>
              <a:rPr lang="en-US" dirty="0"/>
              <a:t> to expand on CDC efforts </a:t>
            </a:r>
          </a:p>
          <a:p>
            <a:pPr lvl="0"/>
            <a:r>
              <a:rPr lang="en-US" dirty="0"/>
              <a:t> Weekly webinars on Thursdays at noon-ICAP site </a:t>
            </a:r>
          </a:p>
          <a:p>
            <a:pPr lvl="0"/>
            <a:r>
              <a:rPr lang="en-US" dirty="0"/>
              <a:t>Creating </a:t>
            </a:r>
            <a:r>
              <a:rPr lang="en-US" dirty="0" err="1"/>
              <a:t>guidances</a:t>
            </a:r>
            <a:r>
              <a:rPr lang="en-US" dirty="0"/>
              <a:t> and resources on Nebraska ICAP site. </a:t>
            </a:r>
          </a:p>
          <a:p>
            <a:pPr lvl="0"/>
            <a:r>
              <a:rPr lang="en-US" dirty="0"/>
              <a:t>NETEC teams doing onsite visits </a:t>
            </a:r>
          </a:p>
          <a:p>
            <a:pPr lvl="0"/>
            <a:r>
              <a:rPr lang="en-US" dirty="0"/>
              <a:t>Expanding testing with NG and CDC. </a:t>
            </a:r>
          </a:p>
          <a:p>
            <a:endParaRPr lang="en-US" dirty="0"/>
          </a:p>
        </p:txBody>
      </p:sp>
      <p:sp>
        <p:nvSpPr>
          <p:cNvPr id="3" name="Title 2">
            <a:extLst>
              <a:ext uri="{FF2B5EF4-FFF2-40B4-BE49-F238E27FC236}">
                <a16:creationId xmlns:a16="http://schemas.microsoft.com/office/drawing/2014/main" id="{F8CF5C4D-DF35-498F-935A-330CFD68CDB2}"/>
              </a:ext>
            </a:extLst>
          </p:cNvPr>
          <p:cNvSpPr>
            <a:spLocks noGrp="1"/>
          </p:cNvSpPr>
          <p:nvPr>
            <p:ph type="title"/>
          </p:nvPr>
        </p:nvSpPr>
        <p:spPr/>
        <p:txBody>
          <a:bodyPr/>
          <a:lstStyle/>
          <a:p>
            <a:r>
              <a:rPr lang="en-US" dirty="0"/>
              <a:t>LTCF Support by DHHS HAI/ICAP</a:t>
            </a:r>
          </a:p>
        </p:txBody>
      </p:sp>
    </p:spTree>
    <p:extLst>
      <p:ext uri="{BB962C8B-B14F-4D97-AF65-F5344CB8AC3E}">
        <p14:creationId xmlns:p14="http://schemas.microsoft.com/office/powerpoint/2010/main" val="258799933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242" y="690619"/>
            <a:ext cx="8107269" cy="997055"/>
          </a:xfrm>
        </p:spPr>
        <p:txBody>
          <a:bodyPr>
            <a:noAutofit/>
          </a:bodyPr>
          <a:lstStyle/>
          <a:p>
            <a:br>
              <a:rPr lang="en-US" sz="3600" dirty="0"/>
            </a:br>
            <a:endParaRPr lang="en-US" sz="3600" dirty="0">
              <a:latin typeface="+mj-lt"/>
            </a:endParaRPr>
          </a:p>
        </p:txBody>
      </p:sp>
      <p:pic>
        <p:nvPicPr>
          <p:cNvPr id="4"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798748" y="304801"/>
            <a:ext cx="8548255" cy="5520403"/>
          </a:xfrm>
        </p:spPr>
        <p:txBody>
          <a:bodyPr>
            <a:normAutofit/>
          </a:bodyPr>
          <a:lstStyle/>
          <a:p>
            <a:pPr lvl="0"/>
            <a:r>
              <a:rPr lang="en-US" sz="2400" dirty="0">
                <a:latin typeface="+mn-lt"/>
              </a:rPr>
              <a:t>		</a:t>
            </a:r>
          </a:p>
        </p:txBody>
      </p:sp>
      <p:sp>
        <p:nvSpPr>
          <p:cNvPr id="3" name="Rectangle 2"/>
          <p:cNvSpPr/>
          <p:nvPr/>
        </p:nvSpPr>
        <p:spPr>
          <a:xfrm>
            <a:off x="1798748" y="302456"/>
            <a:ext cx="8758417" cy="273473"/>
          </a:xfrm>
          <a:prstGeom prst="rect">
            <a:avLst/>
          </a:prstGeom>
        </p:spPr>
        <p:txBody>
          <a:bodyPr wrap="square">
            <a:spAutoFit/>
          </a:bodyPr>
          <a:lstStyle/>
          <a:p>
            <a:pPr marL="914400">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7" name="Table 6"/>
          <p:cNvGraphicFramePr>
            <a:graphicFrameLocks noGrp="1"/>
          </p:cNvGraphicFramePr>
          <p:nvPr/>
        </p:nvGraphicFramePr>
        <p:xfrm>
          <a:off x="1798748" y="920742"/>
          <a:ext cx="8869253" cy="3827114"/>
        </p:xfrm>
        <a:graphic>
          <a:graphicData uri="http://schemas.openxmlformats.org/drawingml/2006/table">
            <a:tbl>
              <a:tblPr firstRow="1" firstCol="1" bandRow="1"/>
              <a:tblGrid>
                <a:gridCol w="1210251">
                  <a:extLst>
                    <a:ext uri="{9D8B030D-6E8A-4147-A177-3AD203B41FA5}">
                      <a16:colId xmlns:a16="http://schemas.microsoft.com/office/drawing/2014/main" val="3099459776"/>
                    </a:ext>
                  </a:extLst>
                </a:gridCol>
                <a:gridCol w="3829501">
                  <a:extLst>
                    <a:ext uri="{9D8B030D-6E8A-4147-A177-3AD203B41FA5}">
                      <a16:colId xmlns:a16="http://schemas.microsoft.com/office/drawing/2014/main" val="2831014684"/>
                    </a:ext>
                  </a:extLst>
                </a:gridCol>
                <a:gridCol w="3829501">
                  <a:extLst>
                    <a:ext uri="{9D8B030D-6E8A-4147-A177-3AD203B41FA5}">
                      <a16:colId xmlns:a16="http://schemas.microsoft.com/office/drawing/2014/main" val="62926968"/>
                    </a:ext>
                  </a:extLst>
                </a:gridCol>
              </a:tblGrid>
              <a:tr h="331690">
                <a:tc row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Red Zone (Isolation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Dark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Residents with Positive COVID-19 test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881465088"/>
                  </a:ext>
                </a:extLst>
              </a:tr>
              <a:tr h="331690">
                <a:tc v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Light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Symptomatic residents suspected of having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extLst>
                  <a:ext uri="{0D108BD9-81ED-4DB2-BD59-A6C34878D82A}">
                    <a16:rowId xmlns:a16="http://schemas.microsoft.com/office/drawing/2014/main" val="1899012588"/>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Yellow Zone (Quarantine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who may have been exposed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67329150"/>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Green Zone (COVID-19 free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without any exposure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89408753"/>
                  </a:ext>
                </a:extLst>
              </a:tr>
              <a:tr h="1658445">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Gray Zone (Transitional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Residents who are being transferred from the hospital/outside facilities (but have no known exposure to COVID-19) are usually kept in this zone for 14 days and if remains asymptomatic at the end of 14 day will be moved to Green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64940470"/>
                  </a:ext>
                </a:extLst>
              </a:tr>
            </a:tbl>
          </a:graphicData>
        </a:graphic>
      </p:graphicFrame>
      <p:sp>
        <p:nvSpPr>
          <p:cNvPr id="8" name="Rectangle 1"/>
          <p:cNvSpPr>
            <a:spLocks noChangeArrowheads="1"/>
          </p:cNvSpPr>
          <p:nvPr/>
        </p:nvSpPr>
        <p:spPr bwMode="auto">
          <a:xfrm>
            <a:off x="1798748" y="194788"/>
            <a:ext cx="83277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alibri" panose="020F0502020204030204" pitchFamily="34" charset="0"/>
                <a:ea typeface="Calibri" panose="020F0502020204030204" pitchFamily="34" charset="0"/>
                <a:cs typeface="Times New Roman" panose="02020603050405020304" pitchFamily="18" charset="0"/>
              </a:rPr>
              <a:t>Figure: </a:t>
            </a:r>
            <a:r>
              <a:rPr lang="en-US" altLang="en-US" sz="2000" dirty="0" err="1">
                <a:latin typeface="Calibri" panose="020F0502020204030204" pitchFamily="34" charset="0"/>
                <a:ea typeface="Calibri" panose="020F0502020204030204" pitchFamily="34" charset="0"/>
                <a:cs typeface="Times New Roman" panose="02020603050405020304" pitchFamily="18" charset="0"/>
              </a:rPr>
              <a:t>Cohorting</a:t>
            </a:r>
            <a:r>
              <a:rPr lang="en-US" altLang="en-US" sz="2000" dirty="0">
                <a:latin typeface="Calibri" panose="020F0502020204030204" pitchFamily="34" charset="0"/>
                <a:ea typeface="Calibri" panose="020F0502020204030204" pitchFamily="34" charset="0"/>
                <a:cs typeface="Times New Roman" panose="02020603050405020304" pitchFamily="18" charset="0"/>
              </a:rPr>
              <a:t> Residents in the Long-Term Care Facilities</a:t>
            </a:r>
            <a:endParaRPr lang="en-US" altLang="en-US" sz="2000" dirty="0">
              <a:latin typeface="Arial" panose="020B0604020202020204" pitchFamily="34" charset="0"/>
            </a:endParaRPr>
          </a:p>
        </p:txBody>
      </p:sp>
      <p:sp>
        <p:nvSpPr>
          <p:cNvPr id="5" name="Rectangle 4"/>
          <p:cNvSpPr/>
          <p:nvPr/>
        </p:nvSpPr>
        <p:spPr>
          <a:xfrm>
            <a:off x="1798747" y="5216306"/>
            <a:ext cx="8565632" cy="646331"/>
          </a:xfrm>
          <a:prstGeom prst="rect">
            <a:avLst/>
          </a:prstGeom>
        </p:spPr>
        <p:txBody>
          <a:bodyPr wrap="square">
            <a:spAutoFit/>
          </a:bodyPr>
          <a:lstStyle/>
          <a:p>
            <a:r>
              <a:rPr lang="en-US" dirty="0">
                <a:hlinkClick r:id="rId3"/>
              </a:rPr>
              <a:t>https://icap.nebraskamed.com/wp-content/uploads/sites/2/2020/04/Cohorting-Plan-for-LTCF-4.16.20.pdf</a:t>
            </a:r>
            <a:r>
              <a:rPr lang="en-US" dirty="0"/>
              <a:t>. </a:t>
            </a:r>
          </a:p>
        </p:txBody>
      </p:sp>
    </p:spTree>
    <p:extLst>
      <p:ext uri="{BB962C8B-B14F-4D97-AF65-F5344CB8AC3E}">
        <p14:creationId xmlns:p14="http://schemas.microsoft.com/office/powerpoint/2010/main" val="27587540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42B61D-DCAD-401B-B095-EAEF1B497F00}"/>
              </a:ext>
            </a:extLst>
          </p:cNvPr>
          <p:cNvSpPr>
            <a:spLocks noGrp="1"/>
          </p:cNvSpPr>
          <p:nvPr>
            <p:ph type="title"/>
          </p:nvPr>
        </p:nvSpPr>
        <p:spPr/>
        <p:txBody>
          <a:bodyPr/>
          <a:lstStyle/>
          <a:p>
            <a:r>
              <a:rPr lang="en-US" dirty="0"/>
              <a:t>FEMA Supplies to LTC</a:t>
            </a:r>
          </a:p>
        </p:txBody>
      </p:sp>
      <p:sp>
        <p:nvSpPr>
          <p:cNvPr id="5" name="Text Placeholder 4">
            <a:extLst>
              <a:ext uri="{FF2B5EF4-FFF2-40B4-BE49-F238E27FC236}">
                <a16:creationId xmlns:a16="http://schemas.microsoft.com/office/drawing/2014/main" id="{7B2458C8-D6C9-443A-B965-E43315727CF0}"/>
              </a:ext>
            </a:extLst>
          </p:cNvPr>
          <p:cNvSpPr>
            <a:spLocks noGrp="1"/>
          </p:cNvSpPr>
          <p:nvPr>
            <p:ph type="body" sz="quarter" idx="12"/>
          </p:nvPr>
        </p:nvSpPr>
        <p:spPr/>
        <p:txBody>
          <a:bodyPr/>
          <a:lstStyle/>
          <a:p>
            <a:r>
              <a:rPr lang="en-US" dirty="0"/>
              <a:t>White House Coronavirus Task Force, FEMA will coordinate two shipments totaling a 14-day supply of personal protective equipment (PPE) to more than 15,400 Medicare and Medicaid-certified nursing homes across the Nation, including all 50 states, the District of Columbia, Puerto Rico and Guam.</a:t>
            </a:r>
          </a:p>
          <a:p>
            <a:r>
              <a:rPr lang="en-US" dirty="0"/>
              <a:t>By the beginning of July, each facility will receive two, separate packages containing a seven-day supply of eye protection, surgical masks, gowns, and gloves. Each package will be individualized for each nursing home based upon their level of staffing.</a:t>
            </a:r>
          </a:p>
          <a:p>
            <a:endParaRPr lang="en-US" dirty="0"/>
          </a:p>
        </p:txBody>
      </p:sp>
    </p:spTree>
    <p:extLst>
      <p:ext uri="{BB962C8B-B14F-4D97-AF65-F5344CB8AC3E}">
        <p14:creationId xmlns:p14="http://schemas.microsoft.com/office/powerpoint/2010/main" val="230754622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F2314-3130-4C78-8C57-309BE409161D}"/>
              </a:ext>
            </a:extLst>
          </p:cNvPr>
          <p:cNvSpPr>
            <a:spLocks noGrp="1"/>
          </p:cNvSpPr>
          <p:nvPr>
            <p:ph type="body" sz="quarter" idx="10"/>
          </p:nvPr>
        </p:nvSpPr>
        <p:spPr/>
        <p:txBody>
          <a:bodyPr/>
          <a:lstStyle/>
          <a:p>
            <a:r>
              <a:rPr lang="en-US" b="1" dirty="0"/>
              <a:t>Interim Infection Prevention and Control Recommendations for Patients with Suspected or Confirmed Coronavirus Disease 2019 (COVID-19) in Healthcare Settings: </a:t>
            </a:r>
            <a:r>
              <a:rPr lang="en-US" dirty="0">
                <a:hlinkClick r:id="rId2"/>
              </a:rPr>
              <a:t>https://www.cdc.gov/coronavirus/2019-ncov/hcp/infection-control-recommendations.html</a:t>
            </a:r>
            <a:endParaRPr lang="en-US" dirty="0"/>
          </a:p>
          <a:p>
            <a:r>
              <a:rPr lang="en-US" b="1" dirty="0"/>
              <a:t>Additional Guidance for Nursing Homes and Long-Term Care Settings:</a:t>
            </a:r>
            <a:r>
              <a:rPr lang="en-US" dirty="0"/>
              <a:t> </a:t>
            </a:r>
            <a:r>
              <a:rPr lang="en-US" dirty="0">
                <a:hlinkClick r:id="rId3"/>
              </a:rPr>
              <a:t>https://www.cdc.gov/coronavirus/2019-ncov/hcp/long-term-care.html</a:t>
            </a:r>
            <a:endParaRPr lang="en-US" dirty="0"/>
          </a:p>
          <a:p>
            <a:r>
              <a:rPr lang="en-US" b="1" dirty="0"/>
              <a:t>Key Strategies to Prepare for COVID-19 in Long-term Care Facilities (LTCFs): </a:t>
            </a:r>
            <a:r>
              <a:rPr lang="en-US" dirty="0">
                <a:hlinkClick r:id="rId4"/>
              </a:rPr>
              <a:t>https://www.cdc.gov/coronavirus/2019-ncov/hcp/long-term-care-strategies.html</a:t>
            </a:r>
            <a:endParaRPr lang="en-US" dirty="0"/>
          </a:p>
          <a:p>
            <a:r>
              <a:rPr lang="en-US" b="1" dirty="0"/>
              <a:t>Preparedness Checklist for Nursing Homes and Other Long-Term Care Settings: </a:t>
            </a:r>
            <a:r>
              <a:rPr lang="en-US" dirty="0">
                <a:hlinkClick r:id="rId5"/>
              </a:rPr>
              <a:t>https://www.cdc.gov/coronavirus/2019-ncov/hcp/long-term-care-checklist.html</a:t>
            </a:r>
            <a:endParaRPr lang="en-US" dirty="0"/>
          </a:p>
          <a:p>
            <a:endParaRPr lang="en-US" dirty="0"/>
          </a:p>
        </p:txBody>
      </p:sp>
      <p:sp>
        <p:nvSpPr>
          <p:cNvPr id="3" name="Title 2">
            <a:extLst>
              <a:ext uri="{FF2B5EF4-FFF2-40B4-BE49-F238E27FC236}">
                <a16:creationId xmlns:a16="http://schemas.microsoft.com/office/drawing/2014/main" id="{1DA3E695-C141-4C57-9D85-34072409ACB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8772628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Request Form</a:t>
            </a:r>
          </a:p>
        </p:txBody>
      </p:sp>
      <p:sp>
        <p:nvSpPr>
          <p:cNvPr id="3" name="Rectangle 2"/>
          <p:cNvSpPr/>
          <p:nvPr/>
        </p:nvSpPr>
        <p:spPr>
          <a:xfrm>
            <a:off x="2963918" y="2601312"/>
            <a:ext cx="5817475" cy="646331"/>
          </a:xfrm>
          <a:prstGeom prst="rect">
            <a:avLst/>
          </a:prstGeom>
        </p:spPr>
        <p:txBody>
          <a:bodyPr wrap="square">
            <a:spAutoFit/>
          </a:bodyPr>
          <a:lstStyle/>
          <a:p>
            <a:r>
              <a:rPr lang="en-US" u="sng" dirty="0">
                <a:solidFill>
                  <a:srgbClr val="0563C1"/>
                </a:solidFill>
                <a:latin typeface="Times New Roman" panose="02020603050405020304" pitchFamily="18" charset="0"/>
                <a:ea typeface="Calibri" panose="020F0502020204030204" pitchFamily="34" charset="0"/>
                <a:hlinkClick r:id="rId2"/>
              </a:rPr>
              <a:t>https://form.jotform.com/NebraskaDHHS/PPERequestForm</a:t>
            </a:r>
            <a:r>
              <a:rPr lang="en-US" sz="1200" dirty="0">
                <a:latin typeface="Segoe UI" panose="020B0502040204020203"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r>
              <a:rPr lang="en-US" dirty="0">
                <a:solidFill>
                  <a:srgbClr val="1F497D"/>
                </a:solidFill>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73452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A8130-9533-4024-AC8E-D9215119D615}"/>
              </a:ext>
            </a:extLst>
          </p:cNvPr>
          <p:cNvSpPr>
            <a:spLocks noGrp="1"/>
          </p:cNvSpPr>
          <p:nvPr>
            <p:ph type="body" sz="quarter" idx="10"/>
          </p:nvPr>
        </p:nvSpPr>
        <p:spPr/>
        <p:txBody>
          <a:bodyPr/>
          <a:lstStyle/>
          <a:p>
            <a:r>
              <a:rPr lang="en-US" dirty="0"/>
              <a:t>PPE Burn Rate Calculator</a:t>
            </a:r>
          </a:p>
          <a:p>
            <a:r>
              <a:rPr lang="en-US" dirty="0">
                <a:hlinkClick r:id="rId2"/>
              </a:rPr>
              <a:t>Personal Protective Equipment Burn Rate Calculator excel icon[XLS – 39 KB]</a:t>
            </a:r>
            <a:endParaRPr lang="en-US" dirty="0"/>
          </a:p>
          <a:p>
            <a:r>
              <a:rPr lang="en-US" dirty="0"/>
              <a:t>This spreadsheet can help healthcare facilities plan and optimize the use of personal protective equipment (PPE) for response to coronavirus disease 2019 (COVID-19). </a:t>
            </a:r>
            <a:r>
              <a:rPr lang="en-US" dirty="0">
                <a:hlinkClick r:id="rId3"/>
              </a:rPr>
              <a:t>Get the Instructions</a:t>
            </a:r>
            <a:endParaRPr lang="en-US" dirty="0"/>
          </a:p>
          <a:p>
            <a:endParaRPr lang="en-US" dirty="0"/>
          </a:p>
          <a:p>
            <a:r>
              <a:rPr lang="en-US" dirty="0"/>
              <a:t>PPE Requests need to go to LHD, shipments go out to LHD and then from LHD to facilities as soon as possible. Often don’t know when shipments are arriving. </a:t>
            </a:r>
          </a:p>
          <a:p>
            <a:endParaRPr lang="en-US" dirty="0"/>
          </a:p>
        </p:txBody>
      </p:sp>
      <p:sp>
        <p:nvSpPr>
          <p:cNvPr id="3" name="Title 2">
            <a:extLst>
              <a:ext uri="{FF2B5EF4-FFF2-40B4-BE49-F238E27FC236}">
                <a16:creationId xmlns:a16="http://schemas.microsoft.com/office/drawing/2014/main" id="{56AEF489-485E-4AB6-AB72-F584A36E3B8A}"/>
              </a:ext>
            </a:extLst>
          </p:cNvPr>
          <p:cNvSpPr>
            <a:spLocks noGrp="1"/>
          </p:cNvSpPr>
          <p:nvPr>
            <p:ph type="title"/>
          </p:nvPr>
        </p:nvSpPr>
        <p:spPr/>
        <p:txBody>
          <a:bodyPr/>
          <a:lstStyle/>
          <a:p>
            <a:r>
              <a:rPr lang="en-US" dirty="0"/>
              <a:t>How to determine PPE needs</a:t>
            </a:r>
          </a:p>
        </p:txBody>
      </p:sp>
    </p:spTree>
    <p:extLst>
      <p:ext uri="{BB962C8B-B14F-4D97-AF65-F5344CB8AC3E}">
        <p14:creationId xmlns:p14="http://schemas.microsoft.com/office/powerpoint/2010/main" val="41525754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1" y="570498"/>
            <a:ext cx="9016330" cy="5830302"/>
          </a:xfrm>
          <a:prstGeom prst="rect">
            <a:avLst/>
          </a:prstGeom>
        </p:spPr>
      </p:pic>
    </p:spTree>
    <p:extLst>
      <p:ext uri="{BB962C8B-B14F-4D97-AF65-F5344CB8AC3E}">
        <p14:creationId xmlns:p14="http://schemas.microsoft.com/office/powerpoint/2010/main" val="121265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6FD0C-75D0-4B2B-92D7-3F833F8ACE3B}"/>
              </a:ext>
            </a:extLst>
          </p:cNvPr>
          <p:cNvSpPr>
            <a:spLocks noGrp="1"/>
          </p:cNvSpPr>
          <p:nvPr>
            <p:ph type="body" sz="quarter" idx="10"/>
          </p:nvPr>
        </p:nvSpPr>
        <p:spPr/>
        <p:txBody>
          <a:bodyPr/>
          <a:lstStyle/>
          <a:p>
            <a:r>
              <a:rPr lang="en-US" dirty="0">
                <a:hlinkClick r:id="rId2"/>
              </a:rPr>
              <a:t>https://www.nahc.org/resources-services/coronavirus-resources/</a:t>
            </a:r>
            <a:endParaRPr lang="en-US" dirty="0"/>
          </a:p>
        </p:txBody>
      </p:sp>
      <p:sp>
        <p:nvSpPr>
          <p:cNvPr id="3" name="Title 2">
            <a:extLst>
              <a:ext uri="{FF2B5EF4-FFF2-40B4-BE49-F238E27FC236}">
                <a16:creationId xmlns:a16="http://schemas.microsoft.com/office/drawing/2014/main" id="{AF09B333-E146-4A18-9E6F-31EAF1998684}"/>
              </a:ext>
            </a:extLst>
          </p:cNvPr>
          <p:cNvSpPr>
            <a:spLocks noGrp="1"/>
          </p:cNvSpPr>
          <p:nvPr>
            <p:ph type="title"/>
          </p:nvPr>
        </p:nvSpPr>
        <p:spPr/>
        <p:txBody>
          <a:bodyPr/>
          <a:lstStyle/>
          <a:p>
            <a:r>
              <a:rPr lang="en-US" dirty="0"/>
              <a:t>Home Healthcare </a:t>
            </a:r>
            <a:r>
              <a:rPr lang="en-US" dirty="0" err="1"/>
              <a:t>Guidances</a:t>
            </a:r>
            <a:endParaRPr lang="en-US" dirty="0"/>
          </a:p>
        </p:txBody>
      </p:sp>
    </p:spTree>
    <p:extLst>
      <p:ext uri="{BB962C8B-B14F-4D97-AF65-F5344CB8AC3E}">
        <p14:creationId xmlns:p14="http://schemas.microsoft.com/office/powerpoint/2010/main" val="8077731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8C31FF-8025-4469-AD8B-44AC13502FC0}"/>
              </a:ext>
            </a:extLst>
          </p:cNvPr>
          <p:cNvSpPr>
            <a:spLocks noGrp="1"/>
          </p:cNvSpPr>
          <p:nvPr>
            <p:ph type="body" sz="quarter" idx="10"/>
          </p:nvPr>
        </p:nvSpPr>
        <p:spPr/>
        <p:txBody>
          <a:bodyPr/>
          <a:lstStyle/>
          <a:p>
            <a:r>
              <a:rPr lang="en-US" b="1" dirty="0"/>
              <a:t>When should a nursing home accept a resident who was diagnosed with COVID-19 from a hospital?</a:t>
            </a:r>
            <a:endParaRPr lang="en-US" dirty="0"/>
          </a:p>
          <a:p>
            <a:r>
              <a:rPr lang="en-US" u="sng" dirty="0"/>
              <a:t>A nursing home can accept a resident diagnosed with COVID-19 and still under Transmission-Based Precautions for COVID-19 as long as the facility can follow CDC guidance for Transmission-Based Precautions. If a nursing home cannot, it must wait until these precautions are discontinued. </a:t>
            </a:r>
            <a:r>
              <a:rPr lang="en-US" dirty="0"/>
              <a:t>CDC has released Interim Guidance for Discontinuing Transmission-Based Precautions or In-Home Isolation for Persons with Laboratory-confirmed COVID-19. Information on the duration of infectivity is limited, and the interim guidance has been developed with available information from similar coronaviruses. CDC states that decisions to discontinue Transmission-based Precautions in hospitals will be made on a case-by-case basis in consultation with clinicians, infection prevention and control specialists, and public health officials. Discontinuation will be based on multiple factors (see current CDC guidance for further details).</a:t>
            </a:r>
          </a:p>
          <a:p>
            <a:r>
              <a:rPr lang="en-US" dirty="0"/>
              <a:t> </a:t>
            </a:r>
          </a:p>
          <a:p>
            <a:endParaRPr lang="en-US" dirty="0"/>
          </a:p>
        </p:txBody>
      </p:sp>
      <p:sp>
        <p:nvSpPr>
          <p:cNvPr id="3" name="Title 2">
            <a:extLst>
              <a:ext uri="{FF2B5EF4-FFF2-40B4-BE49-F238E27FC236}">
                <a16:creationId xmlns:a16="http://schemas.microsoft.com/office/drawing/2014/main" id="{2316CB81-23D5-4D7F-9FC0-12B492A422B4}"/>
              </a:ext>
            </a:extLst>
          </p:cNvPr>
          <p:cNvSpPr>
            <a:spLocks noGrp="1"/>
          </p:cNvSpPr>
          <p:nvPr>
            <p:ph type="title"/>
          </p:nvPr>
        </p:nvSpPr>
        <p:spPr/>
        <p:txBody>
          <a:bodyPr/>
          <a:lstStyle/>
          <a:p>
            <a:r>
              <a:rPr lang="en-US" dirty="0"/>
              <a:t>LTC Accepting Patients</a:t>
            </a:r>
          </a:p>
        </p:txBody>
      </p:sp>
    </p:spTree>
    <p:extLst>
      <p:ext uri="{BB962C8B-B14F-4D97-AF65-F5344CB8AC3E}">
        <p14:creationId xmlns:p14="http://schemas.microsoft.com/office/powerpoint/2010/main" val="365958026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CB420-0469-4685-B1DA-54BAFDECCD14}"/>
              </a:ext>
            </a:extLst>
          </p:cNvPr>
          <p:cNvSpPr>
            <a:spLocks noGrp="1"/>
          </p:cNvSpPr>
          <p:nvPr>
            <p:ph type="title"/>
          </p:nvPr>
        </p:nvSpPr>
        <p:spPr/>
        <p:txBody>
          <a:bodyPr/>
          <a:lstStyle/>
          <a:p>
            <a:r>
              <a:rPr lang="en-US" dirty="0"/>
              <a:t>Post Mortem Guidance</a:t>
            </a:r>
          </a:p>
        </p:txBody>
      </p:sp>
      <p:sp>
        <p:nvSpPr>
          <p:cNvPr id="3" name="Text Placeholder 2">
            <a:extLst>
              <a:ext uri="{FF2B5EF4-FFF2-40B4-BE49-F238E27FC236}">
                <a16:creationId xmlns:a16="http://schemas.microsoft.com/office/drawing/2014/main" id="{E427F418-4F0B-4FE4-8B5D-6FF505DBB6CE}"/>
              </a:ext>
            </a:extLst>
          </p:cNvPr>
          <p:cNvSpPr>
            <a:spLocks noGrp="1"/>
          </p:cNvSpPr>
          <p:nvPr>
            <p:ph type="body" sz="quarter" idx="12"/>
          </p:nvPr>
        </p:nvSpPr>
        <p:spPr/>
        <p:txBody>
          <a:bodyPr/>
          <a:lstStyle/>
          <a:p>
            <a:r>
              <a:rPr lang="en-US" dirty="0">
                <a:hlinkClick r:id="rId2"/>
              </a:rPr>
              <a:t>Https://www.cdc.gov/coronavirus/2019-ncov/hcp/guidance-postmortem-specimens.html</a:t>
            </a:r>
            <a:endParaRPr lang="en-US" dirty="0"/>
          </a:p>
          <a:p>
            <a:endParaRPr lang="en-US" dirty="0"/>
          </a:p>
          <a:p>
            <a:r>
              <a:rPr lang="en-US" dirty="0"/>
              <a:t>Guidance for post-mortem specimens (NP swabs)</a:t>
            </a:r>
          </a:p>
          <a:p>
            <a:r>
              <a:rPr lang="en-US" dirty="0"/>
              <a:t>Guidance for Funeral Directors</a:t>
            </a:r>
          </a:p>
        </p:txBody>
      </p:sp>
    </p:spTree>
    <p:extLst>
      <p:ext uri="{BB962C8B-B14F-4D97-AF65-F5344CB8AC3E}">
        <p14:creationId xmlns:p14="http://schemas.microsoft.com/office/powerpoint/2010/main" val="35912291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D67EED-95F0-4A71-ABA5-5C63F0876695}"/>
              </a:ext>
            </a:extLst>
          </p:cNvPr>
          <p:cNvSpPr>
            <a:spLocks noGrp="1"/>
          </p:cNvSpPr>
          <p:nvPr>
            <p:ph type="body" sz="quarter" idx="10"/>
          </p:nvPr>
        </p:nvSpPr>
        <p:spPr/>
        <p:txBody>
          <a:bodyPr/>
          <a:lstStyle/>
          <a:p>
            <a:r>
              <a:rPr lang="en-US" dirty="0"/>
              <a:t>Maintaining appropriate staffing in healthcare facilities is essential to providing a safe work environment for HCP and safe patient care. As the COVID-19 pandemic progresses, staffing shortages will likely occur due to HCP exposures, illness, or need to care for family members at home. Healthcare facilities must be prepared for potential staffing shortages and have plans and processes in place to mitigate them, including considerations for permitting HCP to return to work without meeting all return to work criteria above. Refer to the </a:t>
            </a:r>
            <a:r>
              <a:rPr lang="en-US" i="1" u="sng" dirty="0">
                <a:hlinkClick r:id="rId2"/>
              </a:rPr>
              <a:t>Strategies to Mitigate Healthcare Personnel Staffing Shortages</a:t>
            </a:r>
            <a:r>
              <a:rPr lang="en-US" dirty="0"/>
              <a:t> document for information. As part of this, asymptomatic HCP with a recognized COVID-19 exposure might be permitted to work as a </a:t>
            </a:r>
            <a:r>
              <a:rPr lang="en-US" u="sng" dirty="0">
                <a:hlinkClick r:id="rId2"/>
              </a:rPr>
              <a:t>crisis capacity strategy to address staffing shortages</a:t>
            </a:r>
            <a:r>
              <a:rPr lang="en-US" dirty="0"/>
              <a:t> if they wear a facemask for source control for 14 days after the exposure. This time period is based on the current incubation period for COVID-19 which is 14 days.</a:t>
            </a:r>
          </a:p>
          <a:p>
            <a:endParaRPr lang="en-US" dirty="0"/>
          </a:p>
          <a:p>
            <a:r>
              <a:rPr lang="en-US" dirty="0"/>
              <a:t>From CDC 4.30.20</a:t>
            </a:r>
          </a:p>
          <a:p>
            <a:endParaRPr lang="en-US" dirty="0"/>
          </a:p>
        </p:txBody>
      </p:sp>
      <p:sp>
        <p:nvSpPr>
          <p:cNvPr id="3" name="Title 2">
            <a:extLst>
              <a:ext uri="{FF2B5EF4-FFF2-40B4-BE49-F238E27FC236}">
                <a16:creationId xmlns:a16="http://schemas.microsoft.com/office/drawing/2014/main" id="{A2B14279-EF68-4BCA-9C91-64FD68DF4B10}"/>
              </a:ext>
            </a:extLst>
          </p:cNvPr>
          <p:cNvSpPr>
            <a:spLocks noGrp="1"/>
          </p:cNvSpPr>
          <p:nvPr>
            <p:ph type="title"/>
          </p:nvPr>
        </p:nvSpPr>
        <p:spPr/>
        <p:txBody>
          <a:bodyPr/>
          <a:lstStyle/>
          <a:p>
            <a:r>
              <a:rPr lang="en-US" sz="2800" dirty="0"/>
              <a:t>Strategies to Mitigate Healthcare Personnel Staffing Shortages</a:t>
            </a:r>
            <a:br>
              <a:rPr lang="en-US" dirty="0"/>
            </a:br>
            <a:endParaRPr lang="en-US" dirty="0"/>
          </a:p>
        </p:txBody>
      </p:sp>
    </p:spTree>
    <p:extLst>
      <p:ext uri="{BB962C8B-B14F-4D97-AF65-F5344CB8AC3E}">
        <p14:creationId xmlns:p14="http://schemas.microsoft.com/office/powerpoint/2010/main" val="152959392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6EFB47-EC87-4B82-90DE-5B5D4A85713F}"/>
              </a:ext>
            </a:extLst>
          </p:cNvPr>
          <p:cNvSpPr>
            <a:spLocks noGrp="1"/>
          </p:cNvSpPr>
          <p:nvPr>
            <p:ph type="title"/>
          </p:nvPr>
        </p:nvSpPr>
        <p:spPr/>
        <p:txBody>
          <a:bodyPr/>
          <a:lstStyle/>
          <a:p>
            <a:r>
              <a:rPr lang="en-US" dirty="0"/>
              <a:t>Staffing Needs</a:t>
            </a:r>
          </a:p>
        </p:txBody>
      </p:sp>
      <p:sp>
        <p:nvSpPr>
          <p:cNvPr id="7" name="Text Placeholder 6">
            <a:extLst>
              <a:ext uri="{FF2B5EF4-FFF2-40B4-BE49-F238E27FC236}">
                <a16:creationId xmlns:a16="http://schemas.microsoft.com/office/drawing/2014/main" id="{03387BB8-A9EC-4853-AD1B-588A2B14949E}"/>
              </a:ext>
            </a:extLst>
          </p:cNvPr>
          <p:cNvSpPr>
            <a:spLocks noGrp="1"/>
          </p:cNvSpPr>
          <p:nvPr>
            <p:ph type="body" sz="quarter" idx="12"/>
          </p:nvPr>
        </p:nvSpPr>
        <p:spPr/>
        <p:txBody>
          <a:bodyPr/>
          <a:lstStyle/>
          <a:p>
            <a:r>
              <a:rPr lang="en-US" dirty="0"/>
              <a:t>NE DHHS COVID Staffing Support Program</a:t>
            </a:r>
          </a:p>
          <a:p>
            <a:r>
              <a:rPr lang="en-US" b="1" dirty="0"/>
              <a:t>Caryn N Vincent, MPH | </a:t>
            </a:r>
            <a:r>
              <a:rPr lang="en-US" i="1" dirty="0"/>
              <a:t>Interim Deputy Director, Public Health</a:t>
            </a:r>
            <a:r>
              <a:rPr lang="en-US" dirty="0"/>
              <a:t> | Nebraska Department of Health and Human Services</a:t>
            </a:r>
          </a:p>
          <a:p>
            <a:r>
              <a:rPr lang="en-US" dirty="0"/>
              <a:t>Email: </a:t>
            </a:r>
            <a:r>
              <a:rPr lang="en-US" u="sng" dirty="0">
                <a:hlinkClick r:id="rId2"/>
              </a:rPr>
              <a:t>Caryn.Vincent@nebraska.gov</a:t>
            </a:r>
            <a:endParaRPr lang="en-US" dirty="0"/>
          </a:p>
          <a:p>
            <a:r>
              <a:rPr lang="en-US" dirty="0"/>
              <a:t>Phone: 402-471-1595 or 402-613-2377</a:t>
            </a:r>
          </a:p>
          <a:p>
            <a:r>
              <a:rPr lang="en-US" dirty="0"/>
              <a:t>Please provide facility name, type of professional support needed, and contact information. Someone will contact you regarding your request within 24 hours.</a:t>
            </a:r>
          </a:p>
          <a:p>
            <a:endParaRPr lang="en-US" dirty="0"/>
          </a:p>
        </p:txBody>
      </p:sp>
      <p:sp>
        <p:nvSpPr>
          <p:cNvPr id="5" name="Slide Number Placeholder 4">
            <a:extLst>
              <a:ext uri="{FF2B5EF4-FFF2-40B4-BE49-F238E27FC236}">
                <a16:creationId xmlns:a16="http://schemas.microsoft.com/office/drawing/2014/main" id="{F5457158-D8BA-48B5-833A-F2D73418A57A}"/>
              </a:ext>
            </a:extLst>
          </p:cNvPr>
          <p:cNvSpPr>
            <a:spLocks noGrp="1"/>
          </p:cNvSpPr>
          <p:nvPr>
            <p:ph type="sldNum" sz="quarter" idx="4294967295"/>
          </p:nvPr>
        </p:nvSpPr>
        <p:spPr>
          <a:xfrm>
            <a:off x="10509250" y="5935663"/>
            <a:ext cx="1682750" cy="365125"/>
          </a:xfrm>
          <a:prstGeom prst="rect">
            <a:avLst/>
          </a:prstGeom>
        </p:spPr>
        <p:txBody>
          <a:bodyPr/>
          <a:lstStyle/>
          <a:p>
            <a:fld id="{C2F1CAA2-7C6D-8F48-BAEE-2DAFD071A580}" type="slidenum">
              <a:rPr lang="en-US" smtClean="0"/>
              <a:pPr/>
              <a:t>64</a:t>
            </a:fld>
            <a:endParaRPr lang="en-US" dirty="0"/>
          </a:p>
        </p:txBody>
      </p:sp>
    </p:spTree>
    <p:extLst>
      <p:ext uri="{BB962C8B-B14F-4D97-AF65-F5344CB8AC3E}">
        <p14:creationId xmlns:p14="http://schemas.microsoft.com/office/powerpoint/2010/main" val="142999877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50CDA-082C-4422-93D7-09B2DCCBF8FA}"/>
              </a:ext>
            </a:extLst>
          </p:cNvPr>
          <p:cNvSpPr>
            <a:spLocks noGrp="1"/>
          </p:cNvSpPr>
          <p:nvPr>
            <p:ph type="body" sz="quarter" idx="10"/>
          </p:nvPr>
        </p:nvSpPr>
        <p:spPr/>
        <p:txBody>
          <a:bodyPr/>
          <a:lstStyle/>
          <a:p>
            <a:r>
              <a:rPr lang="en-US" dirty="0"/>
              <a:t>Fever</a:t>
            </a:r>
          </a:p>
          <a:p>
            <a:r>
              <a:rPr lang="en-US" dirty="0"/>
              <a:t>Cough</a:t>
            </a:r>
          </a:p>
          <a:p>
            <a:r>
              <a:rPr lang="en-US" dirty="0"/>
              <a:t>Shortness of Breath</a:t>
            </a:r>
          </a:p>
          <a:p>
            <a:r>
              <a:rPr lang="en-US" dirty="0"/>
              <a:t>Chills</a:t>
            </a:r>
          </a:p>
          <a:p>
            <a:r>
              <a:rPr lang="en-US" dirty="0"/>
              <a:t>Repeated shaking with chills</a:t>
            </a:r>
          </a:p>
          <a:p>
            <a:r>
              <a:rPr lang="en-US" dirty="0"/>
              <a:t>Muscle pain</a:t>
            </a:r>
          </a:p>
          <a:p>
            <a:r>
              <a:rPr lang="en-US" dirty="0"/>
              <a:t>Headache</a:t>
            </a:r>
          </a:p>
          <a:p>
            <a:r>
              <a:rPr lang="en-US" dirty="0"/>
              <a:t>Sore throat</a:t>
            </a:r>
          </a:p>
          <a:p>
            <a:r>
              <a:rPr lang="en-US" dirty="0"/>
              <a:t>New loss of taste or smell </a:t>
            </a:r>
          </a:p>
          <a:p>
            <a:r>
              <a:rPr lang="en-US" b="1" dirty="0"/>
              <a:t>In US more GI-25% diarrhea, 10% vomiting</a:t>
            </a:r>
          </a:p>
          <a:p>
            <a:r>
              <a:rPr lang="en-US" b="1" dirty="0"/>
              <a:t>New info about neurologic effects, including stroke, GB</a:t>
            </a:r>
          </a:p>
          <a:p>
            <a:endParaRPr lang="en-US" dirty="0"/>
          </a:p>
        </p:txBody>
      </p:sp>
      <p:sp>
        <p:nvSpPr>
          <p:cNvPr id="3" name="Title 2">
            <a:extLst>
              <a:ext uri="{FF2B5EF4-FFF2-40B4-BE49-F238E27FC236}">
                <a16:creationId xmlns:a16="http://schemas.microsoft.com/office/drawing/2014/main" id="{094A68A5-67B2-4A27-9560-5BFADB79DDD7}"/>
              </a:ext>
            </a:extLst>
          </p:cNvPr>
          <p:cNvSpPr>
            <a:spLocks noGrp="1"/>
          </p:cNvSpPr>
          <p:nvPr>
            <p:ph type="title"/>
          </p:nvPr>
        </p:nvSpPr>
        <p:spPr>
          <a:xfrm>
            <a:off x="639651" y="350578"/>
            <a:ext cx="11552349" cy="696420"/>
          </a:xfrm>
        </p:spPr>
        <p:txBody>
          <a:bodyPr/>
          <a:lstStyle/>
          <a:p>
            <a:r>
              <a:rPr lang="en-US" sz="3200" b="1" dirty="0"/>
              <a:t>CDC'S CURRENT LIST OF CORONAVIRUS SYMPTOMS </a:t>
            </a:r>
            <a:br>
              <a:rPr lang="en-US" b="1" dirty="0"/>
            </a:br>
            <a:endParaRPr lang="en-US" dirty="0"/>
          </a:p>
        </p:txBody>
      </p:sp>
    </p:spTree>
    <p:extLst>
      <p:ext uri="{BB962C8B-B14F-4D97-AF65-F5344CB8AC3E}">
        <p14:creationId xmlns:p14="http://schemas.microsoft.com/office/powerpoint/2010/main" val="136385916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985955-9728-4B69-B73A-E0140020BB7F}"/>
              </a:ext>
            </a:extLst>
          </p:cNvPr>
          <p:cNvSpPr>
            <a:spLocks noGrp="1"/>
          </p:cNvSpPr>
          <p:nvPr>
            <p:ph type="body" sz="quarter" idx="10"/>
          </p:nvPr>
        </p:nvSpPr>
        <p:spPr/>
        <p:txBody>
          <a:bodyPr/>
          <a:lstStyle/>
          <a:p>
            <a:pPr marL="457200" indent="-457200">
              <a:buAutoNum type="arabicPeriod"/>
            </a:pPr>
            <a:r>
              <a:rPr lang="en-US" sz="1800" dirty="0"/>
              <a:t>Evaluation including LHD, DHHS Epi, NE CMS, ICAP, to help determine level of exposure, staffing needs, support needed for staff and infection prevention.</a:t>
            </a:r>
          </a:p>
          <a:p>
            <a:pPr marL="457200" indent="-457200">
              <a:buAutoNum type="arabicPeriod"/>
            </a:pPr>
            <a:r>
              <a:rPr lang="en-US" sz="1800" dirty="0"/>
              <a:t>When feasible keep HCPs who have been exposed at home for 14 days if staffing permits. </a:t>
            </a:r>
          </a:p>
          <a:p>
            <a:pPr marL="457200" indent="-457200">
              <a:buAutoNum type="arabicPeriod"/>
            </a:pPr>
            <a:r>
              <a:rPr lang="en-US" sz="1800" dirty="0"/>
              <a:t>If cannot do #2, assess level of exposure, if can triage medium risk HCPs back to work but keep out high risk exposures in Q do so;</a:t>
            </a:r>
          </a:p>
          <a:p>
            <a:pPr marL="457200" indent="-457200">
              <a:buAutoNum type="arabicPeriod"/>
            </a:pPr>
            <a:r>
              <a:rPr lang="en-US" sz="1800" dirty="0"/>
              <a:t>If #3 not possible, according to CDC and CMS “facilities could consider allowing asymptomatic HCP who have had an exposure to a COVID-19 patient to continue to work after options to improve staffing have been exhausted and in consultation with their occupational health program (or LHD, CMD, DHHS and/or ICAP) </a:t>
            </a:r>
          </a:p>
          <a:p>
            <a:pPr marL="457200" indent="-457200">
              <a:buAutoNum type="arabicPeriod"/>
            </a:pPr>
            <a:r>
              <a:rPr lang="en-US" sz="1800" dirty="0"/>
              <a:t>These HCP should still report temperature and absence of symptoms each day prior to starting work.  Facilities should have exposed HCP wear a </a:t>
            </a:r>
            <a:r>
              <a:rPr lang="en-US" sz="1800" b="1" u="sng" dirty="0"/>
              <a:t>facemask</a:t>
            </a:r>
            <a:r>
              <a:rPr lang="en-US" sz="1800" dirty="0"/>
              <a:t> while at work for the 14 days after the exposure.</a:t>
            </a:r>
          </a:p>
          <a:p>
            <a:pPr marL="457200" indent="-457200">
              <a:buAutoNum type="arabicPeriod"/>
            </a:pPr>
            <a:r>
              <a:rPr lang="en-US" sz="1800" dirty="0"/>
              <a:t>If HCP develop even mild symptoms consistent with COVID-19, they must cease patient care activities, don a facemask (if not already wearing), and notify their supervisor or occupational health services prior to leaving work.</a:t>
            </a:r>
          </a:p>
        </p:txBody>
      </p:sp>
      <p:sp>
        <p:nvSpPr>
          <p:cNvPr id="3" name="Title 2">
            <a:extLst>
              <a:ext uri="{FF2B5EF4-FFF2-40B4-BE49-F238E27FC236}">
                <a16:creationId xmlns:a16="http://schemas.microsoft.com/office/drawing/2014/main" id="{7CC98C8A-FE54-4103-87C5-565970334197}"/>
              </a:ext>
            </a:extLst>
          </p:cNvPr>
          <p:cNvSpPr>
            <a:spLocks noGrp="1"/>
          </p:cNvSpPr>
          <p:nvPr>
            <p:ph type="title"/>
          </p:nvPr>
        </p:nvSpPr>
        <p:spPr/>
        <p:txBody>
          <a:bodyPr/>
          <a:lstStyle/>
          <a:p>
            <a:r>
              <a:rPr lang="en-US" sz="2000" dirty="0"/>
              <a:t>         What to Do When Large Numbers of Staff Exposed (Mostly LTC Issue, but also SCAH)</a:t>
            </a:r>
          </a:p>
        </p:txBody>
      </p:sp>
    </p:spTree>
    <p:extLst>
      <p:ext uri="{BB962C8B-B14F-4D97-AF65-F5344CB8AC3E}">
        <p14:creationId xmlns:p14="http://schemas.microsoft.com/office/powerpoint/2010/main" val="12802900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Registration link: </a:t>
            </a:r>
            <a:r>
              <a:rPr lang="en-US" sz="2000" u="sng" dirty="0">
                <a:hlinkClick r:id="rId2"/>
              </a:rPr>
              <a:t>https://unmc.zoom.us/webinar/register/WN_9jB8mb2CQmWeuD82yxbJ2g</a:t>
            </a:r>
            <a:endParaRPr lang="en-US" sz="2000" dirty="0"/>
          </a:p>
        </p:txBody>
      </p:sp>
      <p:pic>
        <p:nvPicPr>
          <p:cNvPr id="4" name="Picture 3"/>
          <p:cNvPicPr>
            <a:picLocks noChangeAspect="1"/>
          </p:cNvPicPr>
          <p:nvPr/>
        </p:nvPicPr>
        <p:blipFill>
          <a:blip r:embed="rId3"/>
          <a:stretch>
            <a:fillRect/>
          </a:stretch>
        </p:blipFill>
        <p:spPr>
          <a:xfrm>
            <a:off x="641685" y="1565107"/>
            <a:ext cx="8438148" cy="4681438"/>
          </a:xfrm>
          <a:prstGeom prst="rect">
            <a:avLst/>
          </a:prstGeom>
        </p:spPr>
      </p:pic>
    </p:spTree>
    <p:extLst>
      <p:ext uri="{BB962C8B-B14F-4D97-AF65-F5344CB8AC3E}">
        <p14:creationId xmlns:p14="http://schemas.microsoft.com/office/powerpoint/2010/main" val="38414440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2E6E5-AA47-4BAD-BC26-8D6F4F1B168A}"/>
              </a:ext>
            </a:extLst>
          </p:cNvPr>
          <p:cNvSpPr>
            <a:spLocks noGrp="1"/>
          </p:cNvSpPr>
          <p:nvPr>
            <p:ph type="title"/>
          </p:nvPr>
        </p:nvSpPr>
        <p:spPr/>
        <p:txBody>
          <a:bodyPr/>
          <a:lstStyle/>
          <a:p>
            <a:r>
              <a:rPr lang="en-US" dirty="0"/>
              <a:t>Thanks to NM procedure sharing </a:t>
            </a:r>
          </a:p>
        </p:txBody>
      </p:sp>
      <p:sp>
        <p:nvSpPr>
          <p:cNvPr id="5" name="Text Placeholder 4">
            <a:extLst>
              <a:ext uri="{FF2B5EF4-FFF2-40B4-BE49-F238E27FC236}">
                <a16:creationId xmlns:a16="http://schemas.microsoft.com/office/drawing/2014/main" id="{627348AF-77A3-49AB-9185-A9F7AB3BEE9D}"/>
              </a:ext>
            </a:extLst>
          </p:cNvPr>
          <p:cNvSpPr>
            <a:spLocks noGrp="1"/>
          </p:cNvSpPr>
          <p:nvPr>
            <p:ph type="body" sz="quarter" idx="12"/>
          </p:nvPr>
        </p:nvSpPr>
        <p:spPr/>
        <p:txBody>
          <a:bodyPr/>
          <a:lstStyle/>
          <a:p>
            <a:r>
              <a:rPr lang="en-US" dirty="0">
                <a:hlinkClick r:id="rId2"/>
              </a:rPr>
              <a:t>https://www.nebraskamed.com/sites/default/files/documents/covid-19/surgical-mask-policy-and-faq-nebraska-med.pdf</a:t>
            </a:r>
            <a:endParaRPr lang="en-US" dirty="0"/>
          </a:p>
          <a:p>
            <a:endParaRPr lang="en-US" dirty="0"/>
          </a:p>
          <a:p>
            <a:pPr marL="182880" indent="0">
              <a:buNone/>
            </a:pPr>
            <a:r>
              <a:rPr lang="en-US" dirty="0"/>
              <a:t>For how to use one mask per staff per day</a:t>
            </a:r>
          </a:p>
          <a:p>
            <a:pPr marL="182880" indent="0">
              <a:buNone/>
            </a:pPr>
            <a:r>
              <a:rPr lang="en-US" dirty="0"/>
              <a:t>For pictures on how to lay out mask on a paper towel go to above website</a:t>
            </a:r>
          </a:p>
        </p:txBody>
      </p:sp>
    </p:spTree>
    <p:extLst>
      <p:ext uri="{BB962C8B-B14F-4D97-AF65-F5344CB8AC3E}">
        <p14:creationId xmlns:p14="http://schemas.microsoft.com/office/powerpoint/2010/main" val="31997963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Resources </a:t>
            </a:r>
            <a:r>
              <a:rPr lang="en-US" sz="1600" dirty="0"/>
              <a:t>(as of 8:00am 3/30/20)</a:t>
            </a:r>
          </a:p>
        </p:txBody>
      </p:sp>
      <p:sp>
        <p:nvSpPr>
          <p:cNvPr id="3" name="Rectangle 2"/>
          <p:cNvSpPr/>
          <p:nvPr/>
        </p:nvSpPr>
        <p:spPr>
          <a:xfrm>
            <a:off x="373487" y="1341204"/>
            <a:ext cx="8914892" cy="646331"/>
          </a:xfrm>
          <a:prstGeom prst="rect">
            <a:avLst/>
          </a:prstGeom>
        </p:spPr>
        <p:txBody>
          <a:bodyPr wrap="square">
            <a:spAutoFit/>
          </a:bodyPr>
          <a:lstStyle/>
          <a:p>
            <a:r>
              <a:rPr lang="en-US" dirty="0"/>
              <a:t>Exposure Risk Assessment</a:t>
            </a:r>
            <a:endParaRPr lang="en-US" dirty="0">
              <a:hlinkClick r:id="rId3"/>
            </a:endParaRPr>
          </a:p>
          <a:p>
            <a:r>
              <a:rPr lang="en-US" dirty="0">
                <a:hlinkClick r:id="rId3"/>
              </a:rPr>
              <a:t>https://www.cdc.gov/coronavirus/2019-ncov/hcp/guidance-risk-assesment-hcp.html</a:t>
            </a:r>
            <a:endParaRPr lang="en-US" dirty="0"/>
          </a:p>
        </p:txBody>
      </p:sp>
      <p:sp>
        <p:nvSpPr>
          <p:cNvPr id="4" name="Rectangle 3"/>
          <p:cNvSpPr/>
          <p:nvPr/>
        </p:nvSpPr>
        <p:spPr>
          <a:xfrm>
            <a:off x="373486" y="2267193"/>
            <a:ext cx="11552349" cy="646331"/>
          </a:xfrm>
          <a:prstGeom prst="rect">
            <a:avLst/>
          </a:prstGeom>
        </p:spPr>
        <p:txBody>
          <a:bodyPr wrap="square">
            <a:spAutoFit/>
          </a:bodyPr>
          <a:lstStyle/>
          <a:p>
            <a:r>
              <a:rPr lang="en-US" dirty="0"/>
              <a:t>Guidance for pregnant and breastfeeding mothers</a:t>
            </a:r>
            <a:endParaRPr lang="en-US" dirty="0">
              <a:hlinkClick r:id="rId3"/>
            </a:endParaRPr>
          </a:p>
          <a:p>
            <a:r>
              <a:rPr lang="en-US" dirty="0">
                <a:hlinkClick r:id="rId4"/>
              </a:rPr>
              <a:t>https://www.cdc.gov/coronavirus/2019-ncov/need-extra-precautions/pregnancy-breastfeeding.html</a:t>
            </a:r>
            <a:r>
              <a:rPr lang="en-US" dirty="0">
                <a:hlinkClick r:id="rId3"/>
              </a:rPr>
              <a:t>l</a:t>
            </a:r>
            <a:endParaRPr lang="en-US" dirty="0"/>
          </a:p>
        </p:txBody>
      </p:sp>
      <p:sp>
        <p:nvSpPr>
          <p:cNvPr id="7" name="Rectangle 6"/>
          <p:cNvSpPr/>
          <p:nvPr/>
        </p:nvSpPr>
        <p:spPr>
          <a:xfrm>
            <a:off x="373486" y="3193182"/>
            <a:ext cx="11552349" cy="923330"/>
          </a:xfrm>
          <a:prstGeom prst="rect">
            <a:avLst/>
          </a:prstGeom>
        </p:spPr>
        <p:txBody>
          <a:bodyPr wrap="square">
            <a:spAutoFit/>
          </a:bodyPr>
          <a:lstStyle/>
          <a:p>
            <a:r>
              <a:rPr lang="en-US" dirty="0"/>
              <a:t>Guidance for PPE </a:t>
            </a:r>
          </a:p>
          <a:p>
            <a:r>
              <a:rPr lang="en-US" dirty="0">
                <a:hlinkClick r:id="rId5"/>
              </a:rPr>
              <a:t>https://www.cdc.gov/coronavirus/2019-ncov/hcp/ppe-strategy/index.html</a:t>
            </a:r>
            <a:endParaRPr lang="en-US" dirty="0"/>
          </a:p>
          <a:p>
            <a:endParaRPr lang="en-US" dirty="0"/>
          </a:p>
        </p:txBody>
      </p:sp>
      <p:sp>
        <p:nvSpPr>
          <p:cNvPr id="8" name="Rectangle 7"/>
          <p:cNvSpPr/>
          <p:nvPr/>
        </p:nvSpPr>
        <p:spPr>
          <a:xfrm>
            <a:off x="-112295" y="4116512"/>
            <a:ext cx="12038129" cy="646331"/>
          </a:xfrm>
          <a:prstGeom prst="rect">
            <a:avLst/>
          </a:prstGeom>
        </p:spPr>
        <p:txBody>
          <a:bodyPr wrap="square">
            <a:spAutoFit/>
          </a:bodyPr>
          <a:lstStyle/>
          <a:p>
            <a:pPr lvl="1"/>
            <a:r>
              <a:rPr lang="en-US" dirty="0"/>
              <a:t>Regarding use of homemade masks</a:t>
            </a:r>
            <a:endParaRPr lang="en-US" dirty="0">
              <a:hlinkClick r:id="rId6"/>
            </a:endParaRPr>
          </a:p>
          <a:p>
            <a:pPr lvl="1"/>
            <a:r>
              <a:rPr lang="en-US" dirty="0">
                <a:hlinkClick r:id="rId6"/>
              </a:rPr>
              <a:t>https://www.cdc.gov/coronavirus/2019-ncov/hcp/ppe-strategy/face-masks.html</a:t>
            </a:r>
            <a:endParaRPr lang="en-US" dirty="0"/>
          </a:p>
        </p:txBody>
      </p:sp>
    </p:spTree>
    <p:extLst>
      <p:ext uri="{BB962C8B-B14F-4D97-AF65-F5344CB8AC3E}">
        <p14:creationId xmlns:p14="http://schemas.microsoft.com/office/powerpoint/2010/main" val="119658148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0385" y="2390274"/>
            <a:ext cx="8731488" cy="1540042"/>
          </a:xfrm>
          <a:prstGeom prst="rect">
            <a:avLst/>
          </a:prstGeom>
        </p:spPr>
      </p:pic>
    </p:spTree>
    <p:extLst>
      <p:ext uri="{BB962C8B-B14F-4D97-AF65-F5344CB8AC3E}">
        <p14:creationId xmlns:p14="http://schemas.microsoft.com/office/powerpoint/2010/main" val="15404949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064" y="487958"/>
            <a:ext cx="8961020" cy="5800547"/>
          </a:xfrm>
          <a:prstGeom prst="rect">
            <a:avLst/>
          </a:prstGeom>
        </p:spPr>
      </p:pic>
    </p:spTree>
    <p:extLst>
      <p:ext uri="{BB962C8B-B14F-4D97-AF65-F5344CB8AC3E}">
        <p14:creationId xmlns:p14="http://schemas.microsoft.com/office/powerpoint/2010/main" val="544126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8638" y="466474"/>
            <a:ext cx="9006949" cy="5822031"/>
          </a:xfrm>
          <a:prstGeom prst="rect">
            <a:avLst/>
          </a:prstGeom>
        </p:spPr>
      </p:pic>
    </p:spTree>
    <p:extLst>
      <p:ext uri="{BB962C8B-B14F-4D97-AF65-F5344CB8AC3E}">
        <p14:creationId xmlns:p14="http://schemas.microsoft.com/office/powerpoint/2010/main" val="362358294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Props1.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962A91-727D-4433-AE21-DFF73B4AAD2C}">
  <ds:schemaRefs>
    <ds:schemaRef ds:uri="http://schemas.microsoft.com/sharepoint/v3/contenttype/forms"/>
  </ds:schemaRefs>
</ds:datastoreItem>
</file>

<file path=customXml/itemProps3.xml><?xml version="1.0" encoding="utf-8"?>
<ds:datastoreItem xmlns:ds="http://schemas.openxmlformats.org/officeDocument/2006/customXml" ds:itemID="{9F364444-3E31-4591-BF65-8E77F441987D}">
  <ds:schemaRefs>
    <ds:schemaRef ds:uri="2f9a96d6-9b2b-4797-a61c-7fe1f15b622d"/>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BRAND PPT TEMPLATE</Template>
  <TotalTime>13918</TotalTime>
  <Words>5986</Words>
  <Application>Microsoft Office PowerPoint</Application>
  <PresentationFormat>Widescreen</PresentationFormat>
  <Paragraphs>397</Paragraphs>
  <Slides>70</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70</vt:i4>
      </vt:variant>
    </vt:vector>
  </HeadingPairs>
  <TitlesOfParts>
    <vt:vector size="81" baseType="lpstr">
      <vt:lpstr>Roboto</vt:lpstr>
      <vt:lpstr>Montserrat Semi Bold</vt:lpstr>
      <vt:lpstr>Wingdings 3</vt:lpstr>
      <vt:lpstr>Montserrat</vt:lpstr>
      <vt:lpstr>Roboto Black</vt:lpstr>
      <vt:lpstr>Times New Roman</vt:lpstr>
      <vt:lpstr>Arial</vt:lpstr>
      <vt:lpstr>Calibri</vt:lpstr>
      <vt:lpstr>Segoe UI</vt:lpstr>
      <vt:lpstr>Custom Design</vt:lpstr>
      <vt:lpstr>Brand Theme Master</vt:lpstr>
      <vt:lpstr>  Covid-19 Webex Update  5-11-20</vt:lpstr>
      <vt:lpstr>We are one in this fight</vt:lpstr>
      <vt:lpstr>NYM George</vt:lpstr>
      <vt:lpstr> </vt:lpstr>
      <vt:lpstr>Links to Nebraska webinars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Bed and Vent Availability as of 5-8-20</vt:lpstr>
      <vt:lpstr>PowerPoint Presentation</vt:lpstr>
      <vt:lpstr>Meat Packing Plants; Shelters</vt:lpstr>
      <vt:lpstr>LTC COVID 19 Data (as of 5.6.20)</vt:lpstr>
      <vt:lpstr>Report of Placental Infection </vt:lpstr>
      <vt:lpstr>Evidence of Maternal Death </vt:lpstr>
      <vt:lpstr>ORs Positive Pressure vs Negative Pressure</vt:lpstr>
      <vt:lpstr>Pediatric Hyper-Inflammatory Syndrome Possible Related to COVID-19</vt:lpstr>
      <vt:lpstr>Asthma and COVID-19</vt:lpstr>
      <vt:lpstr>Remdesivir Availability</vt:lpstr>
      <vt:lpstr>Moderna Vaccine into Phase 2</vt:lpstr>
      <vt:lpstr>Improvement with Anticoagulation</vt:lpstr>
      <vt:lpstr>NEJM May 7,2020</vt:lpstr>
      <vt:lpstr>Three-Drug Cocktail Appears To Help Patients With Mild To Moderate COVID-19 In Hong Kong Study </vt:lpstr>
      <vt:lpstr>SARS-CoV-2 Found in Semen</vt:lpstr>
      <vt:lpstr>Researchers Say ADT Might Reduce Coronavirus Infection Risk In Men </vt:lpstr>
      <vt:lpstr>New Type of Antigen Test</vt:lpstr>
      <vt:lpstr>FDA Approves EUA for at Home Saliva Test</vt:lpstr>
      <vt:lpstr>Testing in Nebraska</vt:lpstr>
      <vt:lpstr>Timing of Development of antibodies</vt:lpstr>
      <vt:lpstr>COVID-19 Serology Tests EUAs</vt:lpstr>
      <vt:lpstr>Viral kinetics of SARS-CoV-2 in asymptomatic carriers and pre-symptomatic patients </vt:lpstr>
      <vt:lpstr>Donating Plasma and Convalescent Plasma</vt:lpstr>
      <vt:lpstr>   Infection Prevention and Control    Office Hours</vt:lpstr>
      <vt:lpstr>STOP HERE</vt:lpstr>
      <vt:lpstr>Off Site Quarantine and Convalescence</vt:lpstr>
      <vt:lpstr>When Home Quarantine can be discontinued</vt:lpstr>
      <vt:lpstr>Changes in CDC Guidance regarding Isolation</vt:lpstr>
      <vt:lpstr>When home isolation is over</vt:lpstr>
      <vt:lpstr>Discontinuation of Transmission-Based Precautions for patients with COVID-19:</vt:lpstr>
      <vt:lpstr>Asymptomatic Patients</vt:lpstr>
      <vt:lpstr>Return to Work Criteria for HCP with Confirmed or Suspected COVID-19 </vt:lpstr>
      <vt:lpstr>Return to Work Criteria for HCP with Confirmed or Suspected COVID-19 (Continued)</vt:lpstr>
      <vt:lpstr>Return to Work Practices and Work Restrictions </vt:lpstr>
      <vt:lpstr>Testing Exposed HCWs</vt:lpstr>
      <vt:lpstr>When a Testing-Based Strategy is Preferred </vt:lpstr>
      <vt:lpstr>New CDC LTC COVID Resources</vt:lpstr>
      <vt:lpstr>PowerPoint Presentation</vt:lpstr>
      <vt:lpstr>LTCF Support by DHHS HAI/ICAP</vt:lpstr>
      <vt:lpstr> </vt:lpstr>
      <vt:lpstr>FEMA Supplies to LTC</vt:lpstr>
      <vt:lpstr>PowerPoint Presentation</vt:lpstr>
      <vt:lpstr>PPE Request Form</vt:lpstr>
      <vt:lpstr>How to determine PPE needs</vt:lpstr>
      <vt:lpstr>Home Healthcare Guidances</vt:lpstr>
      <vt:lpstr>LTC Accepting Patients</vt:lpstr>
      <vt:lpstr>Post Mortem Guidance</vt:lpstr>
      <vt:lpstr>Strategies to Mitigate Healthcare Personnel Staffing Shortages </vt:lpstr>
      <vt:lpstr>Staffing Needs</vt:lpstr>
      <vt:lpstr>CDC'S CURRENT LIST OF CORONAVIRUS SYMPTOMS  </vt:lpstr>
      <vt:lpstr>         What to Do When Large Numbers of Staff Exposed (Mostly LTC Issue, but also SCAH)</vt:lpstr>
      <vt:lpstr>Registration link: https://unmc.zoom.us/webinar/register/WN_9jB8mb2CQmWeuD82yxbJ2g</vt:lpstr>
      <vt:lpstr>Thanks to NM procedure sharing </vt:lpstr>
      <vt:lpstr> Resources (as of 8:00am 3/30/20)</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545</cp:revision>
  <cp:lastPrinted>2016-10-25T21:04:27Z</cp:lastPrinted>
  <dcterms:created xsi:type="dcterms:W3CDTF">2016-09-27T14:31:05Z</dcterms:created>
  <dcterms:modified xsi:type="dcterms:W3CDTF">2020-05-11T18:01:48Z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-643145199</vt:i4>
  </property>
  <property fmtid="{D5CDD505-2E9C-101B-9397-08002B2CF9AE}" pid="3" name="_NewReviewCycle">
    <vt:lpwstr/>
  </property>
  <property fmtid="{D5CDD505-2E9C-101B-9397-08002B2CF9AE}" pid="4" name="_EmailSubject">
    <vt:lpwstr>slides</vt:lpwstr>
  </property>
  <property fmtid="{D5CDD505-2E9C-101B-9397-08002B2CF9AE}" pid="5" name="_AuthorEmailDisplayName">
    <vt:lpwstr>Effle, Nicole</vt:lpwstr>
  </property>
  <property fmtid="{D5CDD505-2E9C-101B-9397-08002B2CF9AE}" pid="6" name="_PreviousAdHocReviewCycleID">
    <vt:i4>-670888006</vt:i4>
  </property>
  <property fmtid="{D5CDD505-2E9C-101B-9397-08002B2CF9AE}" pid="7" name="_AuthorEmail">
    <vt:lpwstr>Nicole.Effle@nebraska.gov</vt:lpwstr>
  </property>
  <property fmtid="{D5CDD505-2E9C-101B-9397-08002B2CF9AE}" pid="8" name="ContentTypeId">
    <vt:lpwstr>0x01010052B6389463AD8D489B748E08E45C361A</vt:lpwstr>
  </property>
</Properties>
</file>