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02" r:id="rId5"/>
    <p:sldMasterId id="2147483716" r:id="rId6"/>
  </p:sldMasterIdLst>
  <p:notesMasterIdLst>
    <p:notesMasterId r:id="rId13"/>
  </p:notesMasterIdLst>
  <p:sldIdLst>
    <p:sldId id="258" r:id="rId7"/>
    <p:sldId id="2492" r:id="rId8"/>
    <p:sldId id="2509" r:id="rId9"/>
    <p:sldId id="2503" r:id="rId10"/>
    <p:sldId id="2506" r:id="rId11"/>
    <p:sldId id="2345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A"/>
    <a:srgbClr val="F47A20"/>
    <a:srgbClr val="74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9" autoAdjust="0"/>
    <p:restoredTop sz="96561"/>
  </p:normalViewPr>
  <p:slideViewPr>
    <p:cSldViewPr snapToGrid="0">
      <p:cViewPr varScale="1">
        <p:scale>
          <a:sx n="110" d="100"/>
          <a:sy n="110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3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0CEF01-F2BB-4D00-8629-3524933BB21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5CADF17-0C84-4F95-8467-DA27CAEDE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5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</a:t>
            </a:r>
            <a:r>
              <a:rPr lang="en-US" baseline="0" dirty="0"/>
              <a:t> image behind</a:t>
            </a:r>
            <a:r>
              <a:rPr lang="en-US" dirty="0"/>
              <a:t> the Mock up.</a:t>
            </a:r>
          </a:p>
          <a:p>
            <a:r>
              <a:rPr lang="en-US" dirty="0"/>
              <a:t>Select the layer - &gt; Right</a:t>
            </a:r>
            <a:r>
              <a:rPr lang="en-US" baseline="0" dirty="0"/>
              <a:t> Click -&gt; Send to Back -&gt; Delete the image -&gt; Drag &amp; Drop your Own Picture -&gt; Send to Back (again)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4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4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20B4-2BF2-B84C-9C48-7872E1FE2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95FC7-9D9D-3642-9EA4-E3131C55D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CDCCF-11D4-2E47-A1E0-0DAE18EF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7244-36C9-7244-8D6C-15DFEFFF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93DF-E60C-E248-8984-CEBFA2D4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3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0144-0F4E-4A4C-BC41-154E534B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13FDC-F15C-6143-8C05-5404F5612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6C4BD-48F0-9045-8D03-9B860D90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042F-2FB3-F44B-8760-B8F0ACB2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A5D4D-48FE-9940-B1DD-C4EB9EED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6B8F9-8295-EE47-8E37-2EE92B097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04EEF-9264-914E-ACBF-C02E59211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75E78-E647-7041-B35B-1131FA32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DF0B-959E-4F4F-8023-3E38B5CA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007-1038-2E41-BACD-32FD4AE7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1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230088" y="1"/>
            <a:ext cx="4961912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192F4-648B-4499-9D64-0AE6B2185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95"/>
          <a:stretch/>
        </p:blipFill>
        <p:spPr>
          <a:xfrm>
            <a:off x="5162550" y="4548275"/>
            <a:ext cx="1866900" cy="18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9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D8FC-1FC0-4D88-B3A9-E18BCA56E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D180A-B80C-4D77-942F-517CCAFFF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C7D7-21C7-45C2-96B4-37085A07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D3EF-5EC2-406D-933F-EA701D68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CDFC-AFE7-4A28-9836-53EE72C6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A95E-7AA5-434E-8EBE-6C0C373E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7676-3375-4B1F-B09F-4765E8E3A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01C80-4D9E-45D6-88AD-E63E2C1B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7C338-85BD-43A8-8894-197C943F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5271C-6FA5-4A49-A4A9-F6064768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6D57-50DF-4DA3-9FAD-2C5E8E4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F9DC-B343-4A42-9572-6910ACE9D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6BCFD-16AB-4D2B-8004-50CF4B8F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44C3A-BA0F-476E-87B1-A7C213C8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72BBD-941A-44C6-ACAF-0C5A42FD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A526-21DB-4A1A-9293-EB2E76E3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FA5F-F7A9-4D7C-905E-6F235658C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09EA1-3AF7-43F9-84BA-81D602919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58723-E79B-4224-9028-652AB8DB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5EA44-E898-44BC-B085-77248A2B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DDA5D-D3DE-4174-8C4F-F751ECF6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B6D47-AD9E-4EC6-B946-28A1C113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7C1E3-CB94-457D-8E42-9E7F3407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05EE1-541C-4173-B10E-F9CE39944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66E28-2A2F-479F-BB07-D33FC3618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9AB18-97E7-4FED-900A-BCF30EF34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2FBCA-0815-4A67-B86B-BC5D5280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8F488-8720-4E27-86B1-C6D25BF7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44CF3-375E-4E21-8036-F2E6528A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4275-AFD5-433F-B9CA-16E45D44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EEEB3-14C6-439B-9FCD-78DFD74F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AF916-A548-4872-B929-92FACAB6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33E54-D626-4BAE-85DC-5FD43104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7219-CA15-1A45-BC21-2A6F7E21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1EDE-F735-C64A-B3EF-1EA75D80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3EE37-B8C0-6A4C-9871-BEFCE2D9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0016D-5C71-3C4B-AFD3-B8B7D612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AA18A-8FDD-164F-A687-BF2F5E9E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5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E20CE-F625-40B2-B5F4-6445AA25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BE369-E0A1-4172-A1A5-55A49853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AEA-29C7-4BCA-812A-39C4E905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AEE7-95B1-4954-9E34-7E044BF1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3CCB7-001A-496C-A151-4A172CD4D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9369A-BAE7-4275-A60E-E25697F48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71C7F-8337-47EF-804E-5A7D11B20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F19F-E5EB-49A7-905F-07E589E7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CE7A2-CBBB-4F7B-85C9-60BD90A6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189B-8654-4A1A-8638-6C1E164C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B58BA-F4FB-4553-8CD4-1552924D3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70FDA-F8F0-4217-8E7A-BFFADF364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4BB97-F72B-4A5C-9970-16095E0C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DC173-A5C9-487D-89C6-B8F7FE73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F1C3E-0A6D-4395-8D40-3F40CB38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00EA3-AE92-474C-8541-6CB98E93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5C220-5FD8-448A-A9F8-29F7C074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23A64-F23D-4996-B432-56B9A23A6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A9B9C-D3C7-446D-AA16-3C8A8BC1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1632-014A-4D6D-BD4E-0FF7A9F3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99126-310C-47D4-A290-6C815C9E8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414AA-38A6-4CA0-9D14-11D6C70D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A567-3D03-416C-BB3A-2D5015B8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00ACC-6461-4C66-AA7D-D13F9533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D28FB-A815-4F56-B4A3-675A67C1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230088" y="1"/>
            <a:ext cx="4961912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20B4-2BF2-B84C-9C48-7872E1FE2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95FC7-9D9D-3642-9EA4-E3131C55D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CDCCF-11D4-2E47-A1E0-0DAE18EF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7244-36C9-7244-8D6C-15DFEFFF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93DF-E60C-E248-8984-CEBFA2D4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48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7219-CA15-1A45-BC21-2A6F7E21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1EDE-F735-C64A-B3EF-1EA75D80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3EE37-B8C0-6A4C-9871-BEFCE2D9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0016D-5C71-3C4B-AFD3-B8B7D612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AA18A-8FDD-164F-A687-BF2F5E9E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8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F84C-3963-7747-8DAD-91EE4BE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A6517-E33E-FC49-9ACF-285590EA5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7D29C-40D6-604E-AF28-2A345941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3D2CD-2E90-154F-B62A-B5CE3204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D4D72-73E8-4E43-B6FD-AA091B4F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4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F84C-3963-7747-8DAD-91EE4BE4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A6517-E33E-FC49-9ACF-285590EA5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7D29C-40D6-604E-AF28-2A345941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3D2CD-2E90-154F-B62A-B5CE3204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D4D72-73E8-4E43-B6FD-AA091B4F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2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83E1-F3A0-0E4D-8949-867BB054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2B34-E472-2C4A-BF10-464335EEC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61699-BC2F-944C-9ED5-FABB26AB1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30923-2254-9443-A3E1-C8276FC2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684FE-7E1C-3947-BBAA-37140B9E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5D051-14C9-884F-A567-9007C6BD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8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2712-D83A-1E4F-977C-CF92E12B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0235A-1E07-224B-8F1E-85C1EAAE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75282-8827-9242-8088-FE609907D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9D139-5A44-6A45-A0AD-BEC0EF8FF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A0859-A0BB-0F41-9E3B-90CAA74E6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BB936-10C6-7740-93DE-A787013D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316E3-35B9-9C4F-A9AA-1725A3F2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55318-FC13-BC4E-873F-B3BC29B4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43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A4DE-6185-2544-8654-C1979DA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9D742-3915-9945-A604-3A304436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23EFD-B591-6D47-9851-BF2AD369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E373E-D281-3C44-AE5C-FF3D75DB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A43FA9-BF08-8940-81FF-6CBE4BC6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7D3CA-E0CE-DF4E-A539-8146D677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95C0C-939B-EF44-9DE5-07A5990D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9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9A6D-3626-DE4F-A602-BEB520EA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4CFE-C12D-CF46-AD00-9607E3B4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E1E55-0F25-8E43-A9AF-3A47023B3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CB38B-5224-4F42-A408-E27FD9DD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99A9-1786-2448-BBA6-45E3A899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2B896-093E-B348-A280-23BF249E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AA83-0533-8D43-9478-6AFC8D72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51ED4-B4CF-DC48-8CDC-D42DCED45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281E2-E1B1-1A44-8245-7066DA1CC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81D0E-9381-C140-8FA7-84F05F21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B87DB-C815-7D41-B0FD-EEDB852D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4EDDA-4DE7-E944-984C-EEA9D886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10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0144-0F4E-4A4C-BC41-154E534B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13FDC-F15C-6143-8C05-5404F5612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6C4BD-48F0-9045-8D03-9B860D90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042F-2FB3-F44B-8760-B8F0ACB2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A5D4D-48FE-9940-B1DD-C4EB9EED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2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6B8F9-8295-EE47-8E37-2EE92B097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04EEF-9264-914E-ACBF-C02E59211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75E78-E647-7041-B35B-1131FA32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DF0B-959E-4F4F-8023-3E38B5CA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007-1038-2E41-BACD-32FD4AE7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8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230088" y="1"/>
            <a:ext cx="4961912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76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2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783E1-F3A0-0E4D-8949-867BB054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2B34-E472-2C4A-BF10-464335EEC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61699-BC2F-944C-9ED5-FABB26AB1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30923-2254-9443-A3E1-C8276FC2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684FE-7E1C-3947-BBAA-37140B9E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5D051-14C9-884F-A567-9007C6BD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2712-D83A-1E4F-977C-CF92E12B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0235A-1E07-224B-8F1E-85C1EAAED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75282-8827-9242-8088-FE609907D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9D139-5A44-6A45-A0AD-BEC0EF8FF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A0859-A0BB-0F41-9E3B-90CAA74E6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BB936-10C6-7740-93DE-A787013D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316E3-35B9-9C4F-A9AA-1725A3F2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55318-FC13-BC4E-873F-B3BC29B4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8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A4DE-6185-2544-8654-C1979DA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9D742-3915-9945-A604-3A304436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23EFD-B591-6D47-9851-BF2AD369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E373E-D281-3C44-AE5C-FF3D75DB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0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A43FA9-BF08-8940-81FF-6CBE4BC6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7D3CA-E0CE-DF4E-A539-8146D677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95C0C-939B-EF44-9DE5-07A5990D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3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9A6D-3626-DE4F-A602-BEB520EA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4CFE-C12D-CF46-AD00-9607E3B4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E1E55-0F25-8E43-A9AF-3A47023B3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CB38B-5224-4F42-A408-E27FD9DD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99A9-1786-2448-BBA6-45E3A899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2B896-093E-B348-A280-23BF249E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AA83-0533-8D43-9478-6AFC8D72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51ED4-B4CF-DC48-8CDC-D42DCED45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281E2-E1B1-1A44-8245-7066DA1CC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81D0E-9381-C140-8FA7-84F05F21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B87DB-C815-7D41-B0FD-EEDB852D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4EDDA-4DE7-E944-984C-EEA9D886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9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21EF14-72FA-4F4F-A725-9F29B382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6D102-ED03-1E47-A575-CA108371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C491-4771-6544-9A6B-0C0AC9D2D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BE3D-84DE-C54B-8315-C4CE83B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89270-B0C2-E546-B7CE-8810736EF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1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7A92A-BCFB-4228-8A24-B51BF44E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AF8AB-3D06-4C62-B6A9-559C50830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8CACB-960E-4725-B56E-A432F8E23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ABD76-BE17-4589-A6FB-FF8064F84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D6481-1FAA-4C12-B638-690BEE80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A58A9FD-109D-4288-AF8B-776C7132975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726" y="5515000"/>
            <a:ext cx="1579561" cy="12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 xmlns:p14="http://schemas.microsoft.com/office/powerpoint/2010/main">
    <mc:Choice Requires="p14">
      <p:transition spd="slow" p14:dur="6000">
        <p:split orient="vert"/>
      </p:transition>
    </mc:Choice>
    <mc:Fallback xmlns="">
      <p:transition spd="slow" advClick="0" advTm="10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21EF14-72FA-4F4F-A725-9F29B382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6D102-ED03-1E47-A575-CA108371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C491-4771-6544-9A6B-0C0AC9D2D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3A19-BBDD-45EA-BE32-916BF352B81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BE3D-84DE-C54B-8315-C4CE83B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89270-B0C2-E546-B7CE-8810736EF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4767-BF43-4263-9478-6857F967AB3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556CA54-EE5B-A248-B0FF-4ECEF0279A9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726" y="5515000"/>
            <a:ext cx="1579561" cy="12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on top of a mountain&#10;&#10;Description automatically generated">
            <a:extLst>
              <a:ext uri="{FF2B5EF4-FFF2-40B4-BE49-F238E27FC236}">
                <a16:creationId xmlns:a16="http://schemas.microsoft.com/office/drawing/2014/main" id="{99DE9792-21FA-4D40-9312-E54747694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1" t="1355" b="12922"/>
          <a:stretch/>
        </p:blipFill>
        <p:spPr>
          <a:xfrm>
            <a:off x="-178349" y="-28417"/>
            <a:ext cx="12459088" cy="69864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B94844-D1BA-4B2E-A7C9-D7397BFA6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567" y="2943803"/>
            <a:ext cx="7034362" cy="1192981"/>
          </a:xfrm>
        </p:spPr>
        <p:txBody>
          <a:bodyPr>
            <a:noAutofit/>
          </a:bodyPr>
          <a:lstStyle/>
          <a:p>
            <a:pPr algn="ctr"/>
            <a:r>
              <a:rPr lang="en-US" sz="3600" i="0" dirty="0">
                <a:solidFill>
                  <a:srgbClr val="003E7A"/>
                </a:solidFill>
                <a:latin typeface="Avenir" panose="020B0503020203020204" pitchFamily="34" charset="0"/>
              </a:rPr>
              <a:t>Substance Abuse Treatment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E55C6-8476-4B4A-AA4F-03BF5ADE019D}"/>
              </a:ext>
            </a:extLst>
          </p:cNvPr>
          <p:cNvCxnSpPr/>
          <p:nvPr/>
        </p:nvCxnSpPr>
        <p:spPr>
          <a:xfrm>
            <a:off x="7519442" y="3651965"/>
            <a:ext cx="4761297" cy="0"/>
          </a:xfrm>
          <a:prstGeom prst="line">
            <a:avLst/>
          </a:prstGeom>
          <a:ln w="25400">
            <a:solidFill>
              <a:srgbClr val="74CA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F1DF6B6-4499-D840-8BCE-30DAE62316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442" y="400740"/>
            <a:ext cx="2674497" cy="20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3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1746" y="143088"/>
            <a:ext cx="5841173" cy="2331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150" dirty="0">
                <a:solidFill>
                  <a:srgbClr val="003E7A"/>
                </a:solidFill>
                <a:latin typeface="Avenir Medium" panose="02000503020000020003"/>
              </a:rPr>
              <a:t>Treating addiction with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150" dirty="0">
                <a:solidFill>
                  <a:srgbClr val="003E7A"/>
                </a:solidFill>
                <a:latin typeface="Avenir Medium" panose="02000503020000020003"/>
              </a:rPr>
              <a:t>experience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150" dirty="0">
                <a:solidFill>
                  <a:srgbClr val="003E7A"/>
                </a:solidFill>
                <a:latin typeface="Avenir Medium" panose="02000503020000020003"/>
              </a:rPr>
              <a:t>Treating patients with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150" dirty="0">
                <a:solidFill>
                  <a:srgbClr val="003E7A"/>
                </a:solidFill>
                <a:latin typeface="Avenir Medium" panose="02000503020000020003"/>
              </a:rPr>
              <a:t>compassion</a:t>
            </a:r>
            <a:endParaRPr lang="en-US" sz="3600" b="1" spc="150" dirty="0">
              <a:latin typeface="Avenir Medium" panose="02000503020000020003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04640-EE80-460E-A0C2-4FB1DE766A96}"/>
              </a:ext>
            </a:extLst>
          </p:cNvPr>
          <p:cNvSpPr txBox="1"/>
          <p:nvPr/>
        </p:nvSpPr>
        <p:spPr>
          <a:xfrm>
            <a:off x="9951" y="2729658"/>
            <a:ext cx="5637782" cy="3985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  <a:cs typeface="Avenir 35 Light"/>
              </a:rPr>
              <a:t>Since 1967, we’ve helped thousands of people struggling with addiction to alcohol and other drugs find a path to long-term recovery. As a non-profit organization, we’re dedicated to providing evidence based, high-quality treatment at an affordable price.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We treat the whole person – mind, body and spirit. Our multidisciplinary team of counselors, chaplains, physicians, and nurses work together to meet the physical, mental, social and spiritual needs of each patient.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Our admissions staff are available day and night to help you. Whether you’re seeking treatment for yourself or a loved one, we can provide answers to your questions and make the admissions process quick and easy. We are a preferred provider with most major insurance companies and offer a variety of payment options to help with the cost.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  <p:pic>
        <p:nvPicPr>
          <p:cNvPr id="3" name="Picture 2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DB674EDE-921B-F949-A0E5-8B129744D4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7" r="36665" b="-1"/>
          <a:stretch/>
        </p:blipFill>
        <p:spPr>
          <a:xfrm flipH="1"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961429-0042-424D-8E48-7A1CB116AC62}"/>
              </a:ext>
            </a:extLst>
          </p:cNvPr>
          <p:cNvCxnSpPr>
            <a:cxnSpLocks/>
          </p:cNvCxnSpPr>
          <p:nvPr/>
        </p:nvCxnSpPr>
        <p:spPr>
          <a:xfrm>
            <a:off x="0" y="2316480"/>
            <a:ext cx="5416617" cy="0"/>
          </a:xfrm>
          <a:prstGeom prst="line">
            <a:avLst/>
          </a:prstGeom>
          <a:ln w="25400">
            <a:solidFill>
              <a:srgbClr val="74CA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F2E7A80-8953-4FBC-B7AE-74A97A0E918A}"/>
              </a:ext>
            </a:extLst>
          </p:cNvPr>
          <p:cNvSpPr/>
          <p:nvPr/>
        </p:nvSpPr>
        <p:spPr>
          <a:xfrm>
            <a:off x="-9144" y="710791"/>
            <a:ext cx="78658" cy="658761"/>
          </a:xfrm>
          <a:prstGeom prst="rect">
            <a:avLst/>
          </a:prstGeom>
          <a:solidFill>
            <a:srgbClr val="74C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7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0AA0F-FB3B-46C2-9B29-E7A51A4A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495" y="3287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3E7A"/>
                </a:solidFill>
                <a:latin typeface="Avenir Medium" panose="02000503020000020003"/>
              </a:rPr>
              <a:t>Array of SUD services available at Valley Hope </a:t>
            </a:r>
            <a:endParaRPr lang="en-US" sz="3400" dirty="0">
              <a:solidFill>
                <a:srgbClr val="003E7A"/>
              </a:solidFill>
              <a:latin typeface="Avenir Book" panose="02000503020000020003" pitchFamily="2" charset="0"/>
            </a:endParaRPr>
          </a:p>
        </p:txBody>
      </p:sp>
      <p:sp>
        <p:nvSpPr>
          <p:cNvPr id="37" name="Rectangle 40" hidden="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42" hidden="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4B3F05-642D-45B2-B806-49CE6CDF2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240" y="1833387"/>
            <a:ext cx="9143999" cy="5118090"/>
          </a:xfrm>
        </p:spPr>
        <p:txBody>
          <a:bodyPr numCol="2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1400"/>
              </a:spcBef>
            </a:pPr>
            <a:r>
              <a:rPr lang="en-US" sz="1500" dirty="0">
                <a:latin typeface="Avenir Medium" panose="02000503020000020003" pitchFamily="2" charset="0"/>
              </a:rPr>
              <a:t>Same Day Access To Comprehensive Detox,   Residential and Outpatient Services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</a:pPr>
            <a:r>
              <a:rPr lang="en-US" sz="1500" dirty="0">
                <a:latin typeface="Avenir Medium" panose="02000503020000020003" pitchFamily="2" charset="0"/>
              </a:rPr>
              <a:t>Specialty Staff in Psychiatry, Internal Medicine, Counseling and Peer Support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</a:pPr>
            <a:r>
              <a:rPr lang="en-US" sz="1500" dirty="0">
                <a:latin typeface="Avenir Medium" panose="02000503020000020003" pitchFamily="2" charset="0"/>
              </a:rPr>
              <a:t>Comprehensive Care Model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</a:pPr>
            <a:r>
              <a:rPr lang="en-US" sz="1500" dirty="0">
                <a:latin typeface="Avenir Medium" panose="02000503020000020003" pitchFamily="2" charset="0"/>
              </a:rPr>
              <a:t>Intensive Outpatient Services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</a:pPr>
            <a:r>
              <a:rPr lang="en-US" sz="1500" dirty="0">
                <a:latin typeface="Avenir Medium" panose="02000503020000020003" pitchFamily="2" charset="0"/>
              </a:rPr>
              <a:t>Medication Assisted Treatment with FDA Approved Addiction Medications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</a:pPr>
            <a:r>
              <a:rPr lang="en-US" sz="1500" dirty="0">
                <a:latin typeface="Avenir Medium" panose="02000503020000020003" pitchFamily="2" charset="0"/>
              </a:rPr>
              <a:t>Peer and Mobile App Support 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</a:pPr>
            <a:r>
              <a:rPr lang="en-US" sz="1500" dirty="0">
                <a:latin typeface="Avenir Medium" panose="02000503020000020003" pitchFamily="2" charset="0"/>
              </a:rPr>
              <a:t>Case Management and Care Coordination with Community Providers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</a:pPr>
            <a:r>
              <a:rPr lang="en-US" sz="1500" dirty="0">
                <a:latin typeface="Avenir Medium" panose="02000503020000020003" pitchFamily="2" charset="0"/>
              </a:rPr>
              <a:t>Transportation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FB9C5BA-3C77-CF43-9607-6B21B0B569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00" r="20696" b="-1"/>
          <a:stretch/>
        </p:blipFill>
        <p:spPr>
          <a:xfrm flipH="1">
            <a:off x="0" y="0"/>
            <a:ext cx="6882852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2079A1-55DD-4C44-B377-DB06C5465952}"/>
              </a:ext>
            </a:extLst>
          </p:cNvPr>
          <p:cNvSpPr/>
          <p:nvPr/>
        </p:nvSpPr>
        <p:spPr>
          <a:xfrm>
            <a:off x="12113342" y="308165"/>
            <a:ext cx="78658" cy="658761"/>
          </a:xfrm>
          <a:prstGeom prst="rect">
            <a:avLst/>
          </a:prstGeom>
          <a:solidFill>
            <a:srgbClr val="74C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1F5A17-22A5-2344-BCBA-9E6578EC8E3E}"/>
              </a:ext>
            </a:extLst>
          </p:cNvPr>
          <p:cNvCxnSpPr>
            <a:cxnSpLocks/>
          </p:cNvCxnSpPr>
          <p:nvPr/>
        </p:nvCxnSpPr>
        <p:spPr>
          <a:xfrm>
            <a:off x="8761230" y="1275090"/>
            <a:ext cx="3430770" cy="0"/>
          </a:xfrm>
          <a:prstGeom prst="line">
            <a:avLst/>
          </a:prstGeom>
          <a:ln w="25400">
            <a:solidFill>
              <a:srgbClr val="74CA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82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CF7BBA79-7EA8-418B-BD3F-A8638394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01826"/>
            <a:ext cx="9278562" cy="71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0AA0F-FB3B-46C2-9B29-E7A51A4A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41640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003E7A"/>
                </a:solidFill>
                <a:latin typeface="Avenir Book" panose="02000503020000020003" pitchFamily="2" charset="0"/>
              </a:rPr>
              <a:t>How to reach out for help</a:t>
            </a:r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00BEFF-069D-4C8E-AC13-7B6E9AA68443}"/>
              </a:ext>
            </a:extLst>
          </p:cNvPr>
          <p:cNvSpPr txBox="1">
            <a:spLocks/>
          </p:cNvSpPr>
          <p:nvPr/>
        </p:nvSpPr>
        <p:spPr>
          <a:xfrm>
            <a:off x="371094" y="998356"/>
            <a:ext cx="5940806" cy="5813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" indent="0">
              <a:lnSpc>
                <a:spcPct val="90000"/>
              </a:lnSpc>
              <a:buNone/>
            </a:pPr>
            <a:endParaRPr lang="en-US" sz="1100" dirty="0">
              <a:solidFill>
                <a:schemeClr val="tx1"/>
              </a:solidFill>
              <a:latin typeface="Avenir Medium" panose="02000503020000020003" pitchFamily="2" charset="0"/>
            </a:endParaRPr>
          </a:p>
          <a:p>
            <a:pPr marL="54864" indent="0">
              <a:lnSpc>
                <a:spcPct val="120000"/>
              </a:lnSpc>
              <a:buNone/>
            </a:pPr>
            <a:endParaRPr lang="en-US" sz="2100" dirty="0">
              <a:solidFill>
                <a:srgbClr val="F47A20"/>
              </a:solidFill>
              <a:latin typeface="Avenir Medium" panose="02000503020000020003" pitchFamily="2" charset="0"/>
            </a:endParaRPr>
          </a:p>
          <a:p>
            <a:pPr marL="54864" indent="0">
              <a:lnSpc>
                <a:spcPct val="120000"/>
              </a:lnSpc>
              <a:buNone/>
            </a:pPr>
            <a:r>
              <a:rPr lang="en-US" dirty="0">
                <a:solidFill>
                  <a:srgbClr val="F47A20"/>
                </a:solidFill>
                <a:latin typeface="Avenir Medium" panose="02000503020000020003" pitchFamily="2" charset="0"/>
              </a:rPr>
              <a:t>24/7 Admissions</a:t>
            </a:r>
          </a:p>
          <a:p>
            <a:pPr marL="54864" lvl="1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Avenir Medium" panose="02000503020000020003" pitchFamily="2" charset="0"/>
              </a:rPr>
              <a:t>valleyhope.org</a:t>
            </a:r>
          </a:p>
          <a:p>
            <a:pPr marL="54864" lvl="1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Avenir Medium" panose="02000503020000020003" pitchFamily="2" charset="0"/>
              </a:rPr>
              <a:t>800 / 544 / 5101</a:t>
            </a:r>
          </a:p>
          <a:p>
            <a:pPr marL="54864" indent="0">
              <a:lnSpc>
                <a:spcPct val="120000"/>
              </a:lnSpc>
              <a:buNone/>
            </a:pPr>
            <a:endParaRPr lang="en-US" dirty="0">
              <a:solidFill>
                <a:srgbClr val="F47A20"/>
              </a:solidFill>
              <a:latin typeface="Avenir Medium" panose="02000503020000020003" pitchFamily="2" charset="0"/>
            </a:endParaRPr>
          </a:p>
          <a:p>
            <a:pPr marL="54864" indent="0">
              <a:lnSpc>
                <a:spcPct val="120000"/>
              </a:lnSpc>
              <a:buNone/>
            </a:pPr>
            <a:r>
              <a:rPr lang="en-US" dirty="0">
                <a:solidFill>
                  <a:srgbClr val="F47A20"/>
                </a:solidFill>
                <a:latin typeface="Avenir Medium" panose="02000503020000020003" pitchFamily="2" charset="0"/>
              </a:rPr>
              <a:t>Aaron Kreager</a:t>
            </a:r>
          </a:p>
          <a:p>
            <a:pPr marL="54864" indent="0">
              <a:lnSpc>
                <a:spcPct val="120000"/>
              </a:lnSpc>
              <a:buNone/>
            </a:pPr>
            <a:r>
              <a:rPr lang="en-US" dirty="0">
                <a:solidFill>
                  <a:srgbClr val="F47A20"/>
                </a:solidFill>
                <a:latin typeface="Avenir Medium" panose="02000503020000020003" pitchFamily="2" charset="0"/>
              </a:rPr>
              <a:t>Director of Business Development – O’Neill &amp; Omaha</a:t>
            </a:r>
          </a:p>
          <a:p>
            <a:pPr marL="54864" lvl="1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Avenir Medium" panose="02000503020000020003" pitchFamily="2" charset="0"/>
              </a:rPr>
              <a:t>aaronkreager@valleyhope.org</a:t>
            </a:r>
          </a:p>
          <a:p>
            <a:pPr marL="54864" lvl="1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Avenir Medium" panose="02000503020000020003" pitchFamily="2" charset="0"/>
              </a:rPr>
              <a:t>402 / 340 / 0239</a:t>
            </a:r>
          </a:p>
          <a:p>
            <a:pPr marL="54864" lvl="1" indent="0">
              <a:lnSpc>
                <a:spcPct val="120000"/>
              </a:lnSpc>
              <a:buNone/>
            </a:pPr>
            <a:endParaRPr lang="en-US" sz="1600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41FAA2-1F67-2744-9CA5-3DA7635A5D6C}"/>
              </a:ext>
            </a:extLst>
          </p:cNvPr>
          <p:cNvSpPr/>
          <p:nvPr/>
        </p:nvSpPr>
        <p:spPr>
          <a:xfrm>
            <a:off x="0" y="274615"/>
            <a:ext cx="78658" cy="658761"/>
          </a:xfrm>
          <a:prstGeom prst="rect">
            <a:avLst/>
          </a:prstGeom>
          <a:solidFill>
            <a:srgbClr val="74C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918937-8AA7-E542-93CB-CE59B28928A7}"/>
              </a:ext>
            </a:extLst>
          </p:cNvPr>
          <p:cNvCxnSpPr>
            <a:cxnSpLocks/>
          </p:cNvCxnSpPr>
          <p:nvPr/>
        </p:nvCxnSpPr>
        <p:spPr>
          <a:xfrm>
            <a:off x="275992" y="1252377"/>
            <a:ext cx="3430770" cy="0"/>
          </a:xfrm>
          <a:prstGeom prst="line">
            <a:avLst/>
          </a:prstGeom>
          <a:ln w="25400">
            <a:solidFill>
              <a:srgbClr val="74CA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0ABE23B-4775-477D-8190-7CC321D9C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85" r="28286" b="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702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0"/>
            <a:ext cx="12188826" cy="6858000"/>
          </a:xfrm>
          <a:prstGeom prst="rect">
            <a:avLst/>
          </a:prstGeom>
          <a:solidFill>
            <a:srgbClr val="00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venir 35 Light"/>
            </a:endParaRPr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70E06ABF-4580-1B48-A914-641132EA8B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22" r="15222"/>
          <a:stretch/>
        </p:blipFill>
        <p:spPr>
          <a:xfrm>
            <a:off x="-1588" y="0"/>
            <a:ext cx="12192001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95F20E-07DD-604B-8561-3ED7769086A8}"/>
              </a:ext>
            </a:extLst>
          </p:cNvPr>
          <p:cNvSpPr txBox="1"/>
          <p:nvPr/>
        </p:nvSpPr>
        <p:spPr>
          <a:xfrm>
            <a:off x="1329684" y="649814"/>
            <a:ext cx="9529456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pc="1250" dirty="0">
                <a:latin typeface="Avenir Medium" panose="02000503020000020003" pitchFamily="2" charset="0"/>
                <a:ea typeface="Avenir Medium"/>
                <a:cs typeface="Avenir 45 Book"/>
              </a:rPr>
              <a:t>ADDICTION</a:t>
            </a:r>
            <a:br>
              <a:rPr lang="en-US" sz="4000" b="1" spc="1250" dirty="0">
                <a:latin typeface="Avenir Medium" panose="02000503020000020003" pitchFamily="2" charset="0"/>
                <a:ea typeface="Avenir Medium"/>
                <a:cs typeface="Avenir 45 Book"/>
              </a:rPr>
            </a:br>
            <a:r>
              <a:rPr lang="en-US" sz="4000" b="1" spc="1250" dirty="0">
                <a:latin typeface="Avenir Medium" panose="02000503020000020003" pitchFamily="2" charset="0"/>
                <a:ea typeface="Avenir Medium"/>
                <a:cs typeface="Avenir 45 Book"/>
              </a:rPr>
              <a:t>WILL NEVER GO AWAY, </a:t>
            </a:r>
          </a:p>
          <a:p>
            <a:pPr algn="ctr">
              <a:lnSpc>
                <a:spcPct val="150000"/>
              </a:lnSpc>
            </a:pPr>
            <a:r>
              <a:rPr lang="en-US" sz="4000" b="1" spc="1250" dirty="0">
                <a:latin typeface="Avenir Medium" panose="02000503020000020003" pitchFamily="2" charset="0"/>
                <a:ea typeface="Avenir Medium"/>
                <a:cs typeface="Avenir 45 Book"/>
              </a:rPr>
              <a:t>BUT THERE WILL </a:t>
            </a:r>
          </a:p>
          <a:p>
            <a:pPr algn="ctr">
              <a:lnSpc>
                <a:spcPct val="150000"/>
              </a:lnSpc>
            </a:pPr>
            <a:r>
              <a:rPr lang="en-US" sz="4000" b="1" spc="1250" dirty="0">
                <a:latin typeface="Avenir Medium" panose="02000503020000020003" pitchFamily="2" charset="0"/>
                <a:ea typeface="Avenir Medium"/>
                <a:cs typeface="Avenir 45 Book"/>
              </a:rPr>
              <a:t>ALWAYS BE HOPE.</a:t>
            </a:r>
          </a:p>
        </p:txBody>
      </p:sp>
    </p:spTree>
    <p:extLst>
      <p:ext uri="{BB962C8B-B14F-4D97-AF65-F5344CB8AC3E}">
        <p14:creationId xmlns:p14="http://schemas.microsoft.com/office/powerpoint/2010/main" val="114161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74CAC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74CAC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088337BD9D154680E4C3DF57F34E91" ma:contentTypeVersion="4" ma:contentTypeDescription="Create a new document." ma:contentTypeScope="" ma:versionID="73c1e1e4126b9e7a860ef76277e01ff9">
  <xsd:schema xmlns:xsd="http://www.w3.org/2001/XMLSchema" xmlns:xs="http://www.w3.org/2001/XMLSchema" xmlns:p="http://schemas.microsoft.com/office/2006/metadata/properties" xmlns:ns2="f2b4f238-77a5-447b-82eb-e4ad69ea8fd5" xmlns:ns3="36deed1b-73e2-4fef-aff7-37118294a2c8" targetNamespace="http://schemas.microsoft.com/office/2006/metadata/properties" ma:root="true" ma:fieldsID="f5907762d789222ea4370c1caaee2681" ns2:_="" ns3:_="">
    <xsd:import namespace="f2b4f238-77a5-447b-82eb-e4ad69ea8fd5"/>
    <xsd:import namespace="36deed1b-73e2-4fef-aff7-37118294a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4f238-77a5-447b-82eb-e4ad69ea8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eed1b-73e2-4fef-aff7-37118294a2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deed1b-73e2-4fef-aff7-37118294a2c8">
      <UserInfo>
        <DisplayName>Dana Kerney</DisplayName>
        <AccountId>16</AccountId>
        <AccountType/>
      </UserInfo>
      <UserInfo>
        <DisplayName>Shelley Plemons</DisplayName>
        <AccountId>18</AccountId>
        <AccountType/>
      </UserInfo>
      <UserInfo>
        <DisplayName>Camielle Lonergan</DisplayName>
        <AccountId>19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E099B7-26A8-41E2-9B08-F59AD31253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4f238-77a5-447b-82eb-e4ad69ea8fd5"/>
    <ds:schemaRef ds:uri="36deed1b-73e2-4fef-aff7-37118294a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0A45DC-0C4D-4C8E-81A7-E6EB767CD01E}">
  <ds:schemaRefs>
    <ds:schemaRef ds:uri="http://www.w3.org/XML/1998/namespace"/>
    <ds:schemaRef ds:uri="http://purl.org/dc/terms/"/>
    <ds:schemaRef ds:uri="d08d9f75-4cc0-431e-b9b6-61886264979c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8822bdfb-9663-446b-afa0-9def65d0bfea"/>
    <ds:schemaRef ds:uri="36deed1b-73e2-4fef-aff7-37118294a2c8"/>
  </ds:schemaRefs>
</ds:datastoreItem>
</file>

<file path=customXml/itemProps3.xml><?xml version="1.0" encoding="utf-8"?>
<ds:datastoreItem xmlns:ds="http://schemas.openxmlformats.org/officeDocument/2006/customXml" ds:itemID="{DA791D65-D842-46E2-ABAF-68A1FA846A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305</Words>
  <Application>Microsoft Office PowerPoint</Application>
  <PresentationFormat>Widescreen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Avenir</vt:lpstr>
      <vt:lpstr>Avenir 35 Light</vt:lpstr>
      <vt:lpstr>Avenir Book</vt:lpstr>
      <vt:lpstr>Avenir Medium</vt:lpstr>
      <vt:lpstr>Calibri</vt:lpstr>
      <vt:lpstr>Calibri Light</vt:lpstr>
      <vt:lpstr>Corbel</vt:lpstr>
      <vt:lpstr>Office Theme</vt:lpstr>
      <vt:lpstr>1_Office Theme</vt:lpstr>
      <vt:lpstr>2_Office Theme</vt:lpstr>
      <vt:lpstr>PowerPoint Presentation</vt:lpstr>
      <vt:lpstr>PowerPoint Presentation</vt:lpstr>
      <vt:lpstr>Array of SUD services available at Valley Hope </vt:lpstr>
      <vt:lpstr>PowerPoint Presentation</vt:lpstr>
      <vt:lpstr>How to reach out for help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Camielle Lonergan</dc:creator>
  <cp:lastModifiedBy>Heather Bullock</cp:lastModifiedBy>
  <cp:revision>47</cp:revision>
  <dcterms:created xsi:type="dcterms:W3CDTF">2020-06-29T20:45:13Z</dcterms:created>
  <dcterms:modified xsi:type="dcterms:W3CDTF">2021-08-25T20:27:22Z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0x01010089088337BD9D154680E4C3DF57F34E91</vt:lpwstr>
  </property>
</Properties>
</file>