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5" r:id="rId3"/>
    <p:sldId id="278" r:id="rId4"/>
    <p:sldId id="279" r:id="rId5"/>
    <p:sldId id="261" r:id="rId6"/>
    <p:sldId id="281" r:id="rId7"/>
    <p:sldId id="271" r:id="rId8"/>
    <p:sldId id="277" r:id="rId9"/>
    <p:sldId id="258" r:id="rId10"/>
    <p:sldId id="280" r:id="rId11"/>
    <p:sldId id="285" r:id="rId12"/>
    <p:sldId id="286" r:id="rId13"/>
    <p:sldId id="287" r:id="rId14"/>
    <p:sldId id="288" r:id="rId15"/>
    <p:sldId id="289" r:id="rId16"/>
    <p:sldId id="290" r:id="rId17"/>
    <p:sldId id="291" r:id="rId18"/>
    <p:sldId id="283" r:id="rId19"/>
    <p:sldId id="284" r:id="rId20"/>
    <p:sldId id="282" r:id="rId21"/>
    <p:sldId id="27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75"/>
            <p14:sldId id="278"/>
            <p14:sldId id="279"/>
            <p14:sldId id="261"/>
            <p14:sldId id="281"/>
            <p14:sldId id="271"/>
            <p14:sldId id="277"/>
            <p14:sldId id="258"/>
            <p14:sldId id="280"/>
            <p14:sldId id="285"/>
            <p14:sldId id="286"/>
            <p14:sldId id="287"/>
            <p14:sldId id="288"/>
            <p14:sldId id="289"/>
            <p14:sldId id="290"/>
            <p14:sldId id="291"/>
            <p14:sldId id="283"/>
            <p14:sldId id="284"/>
            <p14:sldId id="282"/>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69819" autoAdjust="0"/>
  </p:normalViewPr>
  <p:slideViewPr>
    <p:cSldViewPr>
      <p:cViewPr varScale="1">
        <p:scale>
          <a:sx n="87" d="100"/>
          <a:sy n="87" d="100"/>
        </p:scale>
        <p:origin x="264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3666E60-D3F8-4988-9407-EE3F62881A62}" type="datetimeFigureOut">
              <a:rPr lang="en-US" smtClean="0"/>
              <a:t>11/2/2023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F24ECD-B79B-484B-960F-2035E4846501}" type="slidenum">
              <a:rPr lang="en-US" smtClean="0"/>
              <a:t>‹#›</a:t>
            </a:fld>
            <a:endParaRPr lang="en-US"/>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1</a:t>
            </a:fld>
            <a:endParaRPr lang="en-US"/>
          </a:p>
        </p:txBody>
      </p:sp>
    </p:spTree>
    <p:extLst>
      <p:ext uri="{BB962C8B-B14F-4D97-AF65-F5344CB8AC3E}">
        <p14:creationId xmlns:p14="http://schemas.microsoft.com/office/powerpoint/2010/main" val="270281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2023 Promoting Interoperability performance category focuses on the following objectives: </a:t>
            </a:r>
          </a:p>
          <a:p>
            <a:r>
              <a:rPr lang="en-US" sz="1200" b="0" i="0" u="none" strike="noStrike" kern="1200" baseline="0" dirty="0">
                <a:solidFill>
                  <a:schemeClr val="tx1"/>
                </a:solidFill>
                <a:latin typeface="+mn-lt"/>
                <a:ea typeface="+mn-ea"/>
                <a:cs typeface="+mn-cs"/>
              </a:rPr>
              <a:t>•e-Prescribing </a:t>
            </a:r>
          </a:p>
          <a:p>
            <a:r>
              <a:rPr lang="en-US" sz="1200" b="0" i="0" u="none" strike="noStrike" kern="1200" baseline="0" dirty="0">
                <a:solidFill>
                  <a:schemeClr val="tx1"/>
                </a:solidFill>
                <a:latin typeface="+mn-lt"/>
                <a:ea typeface="+mn-ea"/>
                <a:cs typeface="+mn-cs"/>
              </a:rPr>
              <a:t>•Health Information Exchange (HIE) </a:t>
            </a:r>
          </a:p>
          <a:p>
            <a:r>
              <a:rPr lang="en-US" sz="1200" b="0" i="0" u="none" strike="noStrike" kern="1200" baseline="0" dirty="0">
                <a:solidFill>
                  <a:schemeClr val="tx1"/>
                </a:solidFill>
                <a:latin typeface="+mn-lt"/>
                <a:ea typeface="+mn-ea"/>
                <a:cs typeface="+mn-cs"/>
              </a:rPr>
              <a:t>•Provider to Patient Exchange </a:t>
            </a:r>
          </a:p>
          <a:p>
            <a:r>
              <a:rPr lang="en-US" sz="1200" b="0" i="0" u="none" strike="noStrike" kern="1200" baseline="0" dirty="0">
                <a:solidFill>
                  <a:schemeClr val="tx1"/>
                </a:solidFill>
                <a:latin typeface="+mn-lt"/>
                <a:ea typeface="+mn-ea"/>
                <a:cs typeface="+mn-cs"/>
              </a:rPr>
              <a:t>•Public Health and Clinical Data Exchange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these objectives, </a:t>
            </a:r>
            <a:r>
              <a:rPr lang="en-US" sz="1200" b="1" i="0" u="none" strike="noStrike" kern="1200" baseline="0" dirty="0">
                <a:solidFill>
                  <a:schemeClr val="tx1"/>
                </a:solidFill>
                <a:latin typeface="+mn-lt"/>
                <a:ea typeface="+mn-ea"/>
                <a:cs typeface="+mn-cs"/>
              </a:rPr>
              <a:t>there are 6 to 7 required measures</a:t>
            </a:r>
            <a:r>
              <a:rPr lang="en-US" sz="1200" b="0" i="0" u="none" strike="noStrike" kern="1200" baseline="0" dirty="0">
                <a:solidFill>
                  <a:schemeClr val="tx1"/>
                </a:solidFill>
                <a:latin typeface="+mn-lt"/>
                <a:ea typeface="+mn-ea"/>
                <a:cs typeface="+mn-cs"/>
              </a:rPr>
              <a:t>(dependent upon which measure(s) you choose to report for the HIE objective) in addition to required attestations.</a:t>
            </a:r>
          </a:p>
          <a:p>
            <a:r>
              <a:rPr lang="en-US" sz="1200" b="0" i="0" u="none" strike="noStrike" kern="1200" baseline="0" dirty="0">
                <a:solidFill>
                  <a:schemeClr val="tx1"/>
                </a:solidFill>
                <a:latin typeface="+mn-lt"/>
                <a:ea typeface="+mn-ea"/>
                <a:cs typeface="+mn-cs"/>
              </a:rPr>
              <a:t>Some of these measures have exclusions; if you qualify, you can claim (submit) the exclusion instead of reporting the measure. See the </a:t>
            </a:r>
            <a:r>
              <a:rPr lang="en-US" sz="1200" b="0" i="0" u="none" strike="noStrike" kern="1200" baseline="0" dirty="0" err="1">
                <a:solidFill>
                  <a:schemeClr val="tx1"/>
                </a:solidFill>
                <a:latin typeface="+mn-lt"/>
                <a:ea typeface="+mn-ea"/>
                <a:cs typeface="+mn-cs"/>
              </a:rPr>
              <a:t>Appendixfor</a:t>
            </a:r>
            <a:r>
              <a:rPr lang="en-US" sz="1200" b="0" i="0" u="none" strike="noStrike" kern="1200" baseline="0" dirty="0">
                <a:solidFill>
                  <a:schemeClr val="tx1"/>
                </a:solidFill>
                <a:latin typeface="+mn-lt"/>
                <a:ea typeface="+mn-ea"/>
                <a:cs typeface="+mn-cs"/>
              </a:rPr>
              <a:t> a list of these measures and exclusions.</a:t>
            </a:r>
          </a:p>
          <a:p>
            <a:r>
              <a:rPr lang="en-US" sz="1200" b="0" i="0" u="none" strike="noStrike" kern="1200" baseline="0" dirty="0">
                <a:solidFill>
                  <a:schemeClr val="tx1"/>
                </a:solidFill>
                <a:latin typeface="+mn-lt"/>
                <a:ea typeface="+mn-ea"/>
                <a:cs typeface="+mn-cs"/>
              </a:rPr>
              <a:t>•You must collect data for all required measures (unless you can claim an exclusion(s)) for the same </a:t>
            </a:r>
            <a:r>
              <a:rPr lang="en-US" sz="1200" b="1" i="0" u="none" strike="noStrike" kern="1200" baseline="0" dirty="0">
                <a:solidFill>
                  <a:schemeClr val="tx1"/>
                </a:solidFill>
                <a:latin typeface="+mn-lt"/>
                <a:ea typeface="+mn-ea"/>
                <a:cs typeface="+mn-cs"/>
              </a:rPr>
              <a:t>minimum continuous 90-day period in calendar year (CY) 2023</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last 90-day performance period begins on </a:t>
            </a:r>
            <a:r>
              <a:rPr lang="en-US" sz="1200" b="1" i="0" u="none" strike="noStrike" kern="1200" baseline="0" dirty="0">
                <a:solidFill>
                  <a:schemeClr val="tx1"/>
                </a:solidFill>
                <a:latin typeface="+mn-lt"/>
                <a:ea typeface="+mn-ea"/>
                <a:cs typeface="+mn-cs"/>
              </a:rPr>
              <a:t>October 3, 2023</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Update: </a:t>
            </a:r>
            <a:r>
              <a:rPr lang="en-US" sz="1200" b="0" i="0" u="none" strike="noStrike" kern="1200" baseline="0" dirty="0">
                <a:solidFill>
                  <a:schemeClr val="tx1"/>
                </a:solidFill>
                <a:latin typeface="+mn-lt"/>
                <a:ea typeface="+mn-ea"/>
                <a:cs typeface="+mn-cs"/>
              </a:rPr>
              <a:t>For the HIE objective, you have the option to report data for the 2 existing HIE measures and associated exclusions </a:t>
            </a:r>
            <a:r>
              <a:rPr lang="en-US" sz="1200" b="1" i="0" u="none" strike="noStrike" kern="1200" baseline="0" dirty="0">
                <a:solidFill>
                  <a:schemeClr val="tx1"/>
                </a:solidFill>
                <a:latin typeface="+mn-lt"/>
                <a:ea typeface="+mn-ea"/>
                <a:cs typeface="+mn-cs"/>
              </a:rPr>
              <a:t>OR </a:t>
            </a:r>
            <a:r>
              <a:rPr lang="en-US" sz="1200" b="0" i="0" u="none" strike="noStrike" kern="1200" baseline="0" dirty="0">
                <a:solidFill>
                  <a:schemeClr val="tx1"/>
                </a:solidFill>
                <a:latin typeface="+mn-lt"/>
                <a:ea typeface="+mn-ea"/>
                <a:cs typeface="+mn-cs"/>
              </a:rPr>
              <a:t>the HIE Bi-Directional Exchange measure </a:t>
            </a:r>
            <a:r>
              <a:rPr lang="en-US" sz="1200" b="1" i="0" u="none" strike="noStrike" kern="1200" baseline="0" dirty="0">
                <a:solidFill>
                  <a:schemeClr val="tx1"/>
                </a:solidFill>
                <a:latin typeface="+mn-lt"/>
                <a:ea typeface="+mn-ea"/>
                <a:cs typeface="+mn-cs"/>
              </a:rPr>
              <a:t>OR </a:t>
            </a:r>
            <a:r>
              <a:rPr lang="en-US" sz="1200" b="0" i="0" u="none" strike="noStrike" kern="1200" baseline="0" dirty="0">
                <a:solidFill>
                  <a:schemeClr val="tx1"/>
                </a:solidFill>
                <a:latin typeface="+mn-lt"/>
                <a:ea typeface="+mn-ea"/>
                <a:cs typeface="+mn-cs"/>
              </a:rPr>
              <a:t>the Enabling Exchange under TEFCA measure. </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10</a:t>
            </a:fld>
            <a:endParaRPr lang="en-US"/>
          </a:p>
        </p:txBody>
      </p:sp>
    </p:spTree>
    <p:extLst>
      <p:ext uri="{BB962C8B-B14F-4D97-AF65-F5344CB8AC3E}">
        <p14:creationId xmlns:p14="http://schemas.microsoft.com/office/powerpoint/2010/main" val="9749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these objectives</a:t>
            </a:r>
            <a:r>
              <a:rPr lang="en-US" sz="1200" b="1" i="0" u="none" strike="noStrike" kern="1200" baseline="0" dirty="0">
                <a:solidFill>
                  <a:schemeClr val="tx1"/>
                </a:solidFill>
                <a:latin typeface="+mn-lt"/>
                <a:ea typeface="+mn-ea"/>
                <a:cs typeface="+mn-cs"/>
              </a:rPr>
              <a:t>, there are 6 to 7 required measures </a:t>
            </a:r>
            <a:r>
              <a:rPr lang="en-US" sz="1200" b="0" i="0" u="none" strike="noStrike" kern="1200" baseline="0" dirty="0">
                <a:solidFill>
                  <a:schemeClr val="tx1"/>
                </a:solidFill>
                <a:latin typeface="+mn-lt"/>
                <a:ea typeface="+mn-ea"/>
                <a:cs typeface="+mn-cs"/>
              </a:rPr>
              <a:t>(dependent upon which measure(s) you choose to report for the HIE objective) in addition to required attestations and optional measures.</a:t>
            </a: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11</a:t>
            </a:fld>
            <a:endParaRPr lang="en-US"/>
          </a:p>
        </p:txBody>
      </p:sp>
    </p:spTree>
    <p:extLst>
      <p:ext uri="{BB962C8B-B14F-4D97-AF65-F5344CB8AC3E}">
        <p14:creationId xmlns:p14="http://schemas.microsoft.com/office/powerpoint/2010/main" val="47283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12</a:t>
            </a:fld>
            <a:endParaRPr lang="en-US"/>
          </a:p>
        </p:txBody>
      </p:sp>
    </p:spTree>
    <p:extLst>
      <p:ext uri="{BB962C8B-B14F-4D97-AF65-F5344CB8AC3E}">
        <p14:creationId xmlns:p14="http://schemas.microsoft.com/office/powerpoint/2010/main" val="12471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13</a:t>
            </a:fld>
            <a:endParaRPr lang="en-US"/>
          </a:p>
        </p:txBody>
      </p:sp>
    </p:spTree>
    <p:extLst>
      <p:ext uri="{BB962C8B-B14F-4D97-AF65-F5344CB8AC3E}">
        <p14:creationId xmlns:p14="http://schemas.microsoft.com/office/powerpoint/2010/main" val="234703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14</a:t>
            </a:fld>
            <a:endParaRPr lang="en-US"/>
          </a:p>
        </p:txBody>
      </p:sp>
    </p:spTree>
    <p:extLst>
      <p:ext uri="{BB962C8B-B14F-4D97-AF65-F5344CB8AC3E}">
        <p14:creationId xmlns:p14="http://schemas.microsoft.com/office/powerpoint/2010/main" val="4212226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15</a:t>
            </a:fld>
            <a:endParaRPr lang="en-US"/>
          </a:p>
        </p:txBody>
      </p:sp>
    </p:spTree>
    <p:extLst>
      <p:ext uri="{BB962C8B-B14F-4D97-AF65-F5344CB8AC3E}">
        <p14:creationId xmlns:p14="http://schemas.microsoft.com/office/powerpoint/2010/main" val="384014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2023, you can earn a total of 5 bonus points by submitting a “yes” for 1, 2 or 3 of the optional Public Health and Clinical Data Exchange measures listed below: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Public Health Registry Reporting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Clinical Data Registry Reporting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Syndromic Surveillance Reporting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a:t>
            </a:r>
            <a:r>
              <a:rPr lang="en-US" sz="1200" b="0" i="0" u="none" strike="noStrike" kern="1200" baseline="0" dirty="0">
                <a:solidFill>
                  <a:schemeClr val="tx1"/>
                </a:solidFill>
                <a:latin typeface="+mn-lt"/>
                <a:ea typeface="+mn-ea"/>
                <a:cs typeface="+mn-cs"/>
              </a:rPr>
              <a:t>: Your Promoting Interoperability performance category score can’t exceed 100 achievement points. </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16</a:t>
            </a:fld>
            <a:endParaRPr lang="en-US"/>
          </a:p>
        </p:txBody>
      </p:sp>
    </p:spTree>
    <p:extLst>
      <p:ext uri="{BB962C8B-B14F-4D97-AF65-F5344CB8AC3E}">
        <p14:creationId xmlns:p14="http://schemas.microsoft.com/office/powerpoint/2010/main" val="1608844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Is the Total Promoting Interoperability Category Calculated?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Promoting Interoperability performance category is weighted at 25% of the MIPS final score.  </a:t>
            </a:r>
          </a:p>
          <a:p>
            <a:r>
              <a:rPr lang="en-US" sz="1200" b="0" i="0" u="none" strike="noStrike" kern="1200" baseline="0" dirty="0">
                <a:solidFill>
                  <a:schemeClr val="tx1"/>
                </a:solidFill>
                <a:latin typeface="+mn-lt"/>
                <a:ea typeface="+mn-ea"/>
                <a:cs typeface="+mn-cs"/>
              </a:rPr>
              <a:t>There are 105 total points available, but any score above 100 points will be capped at 100 points.  </a:t>
            </a:r>
          </a:p>
          <a:p>
            <a:r>
              <a:rPr lang="en-US" sz="1200" b="0" i="0" u="none" strike="noStrike" kern="1200" baseline="0" dirty="0">
                <a:solidFill>
                  <a:schemeClr val="tx1"/>
                </a:solidFill>
                <a:latin typeface="+mn-lt"/>
                <a:ea typeface="+mn-ea"/>
                <a:cs typeface="+mn-cs"/>
              </a:rPr>
              <a:t>Your Promoting Interoperability performance category score is the sum of points earned for the measures you submitted, multiplied by the 25% Promoting Interoperability performance category weight. This product is the number of points this performance category contributes to the MIPS final score.</a:t>
            </a: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17</a:t>
            </a:fld>
            <a:endParaRPr lang="en-US"/>
          </a:p>
        </p:txBody>
      </p:sp>
    </p:spTree>
    <p:extLst>
      <p:ext uri="{BB962C8B-B14F-4D97-AF65-F5344CB8AC3E}">
        <p14:creationId xmlns:p14="http://schemas.microsoft.com/office/powerpoint/2010/main" val="3130807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18</a:t>
            </a:fld>
            <a:endParaRPr lang="en-US"/>
          </a:p>
        </p:txBody>
      </p:sp>
    </p:spTree>
    <p:extLst>
      <p:ext uri="{BB962C8B-B14F-4D97-AF65-F5344CB8AC3E}">
        <p14:creationId xmlns:p14="http://schemas.microsoft.com/office/powerpoint/2010/main" val="306405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don’t need to include supporting documentation when you attest to your Promoting Interoperability performance category data, but </a:t>
            </a:r>
            <a:r>
              <a:rPr lang="en-US" sz="1200" b="1" i="0" u="none" strike="noStrike" kern="1200" baseline="0" dirty="0">
                <a:solidFill>
                  <a:schemeClr val="tx1"/>
                </a:solidFill>
                <a:latin typeface="+mn-lt"/>
                <a:ea typeface="+mn-ea"/>
                <a:cs typeface="+mn-cs"/>
              </a:rPr>
              <a:t>you must keep documentation for </a:t>
            </a:r>
            <a:r>
              <a:rPr lang="en-US" sz="1200" b="1" i="0" u="none" strike="noStrike" kern="1200" baseline="0">
                <a:solidFill>
                  <a:schemeClr val="tx1"/>
                </a:solidFill>
                <a:latin typeface="+mn-lt"/>
                <a:ea typeface="+mn-ea"/>
                <a:cs typeface="+mn-cs"/>
              </a:rPr>
              <a:t>6 years </a:t>
            </a:r>
            <a:r>
              <a:rPr lang="en-US" sz="1200" b="0" i="0" u="none" strike="noStrike" kern="1200" baseline="0">
                <a:solidFill>
                  <a:schemeClr val="tx1"/>
                </a:solidFill>
                <a:latin typeface="+mn-lt"/>
                <a:ea typeface="+mn-ea"/>
                <a:cs typeface="+mn-cs"/>
              </a:rPr>
              <a:t>subsequent </a:t>
            </a:r>
            <a:r>
              <a:rPr lang="en-US" sz="1200" b="0" i="0" u="none" strike="noStrike" kern="1200" baseline="0" dirty="0">
                <a:solidFill>
                  <a:schemeClr val="tx1"/>
                </a:solidFill>
                <a:latin typeface="+mn-lt"/>
                <a:ea typeface="+mn-ea"/>
                <a:cs typeface="+mn-cs"/>
              </a:rPr>
              <a:t>to submission. </a:t>
            </a: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19</a:t>
            </a:fld>
            <a:endParaRPr lang="en-US"/>
          </a:p>
        </p:txBody>
      </p:sp>
    </p:spTree>
    <p:extLst>
      <p:ext uri="{BB962C8B-B14F-4D97-AF65-F5344CB8AC3E}">
        <p14:creationId xmlns:p14="http://schemas.microsoft.com/office/powerpoint/2010/main" val="234843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2</a:t>
            </a:fld>
            <a:endParaRPr lang="en-US"/>
          </a:p>
        </p:txBody>
      </p:sp>
    </p:spTree>
    <p:extLst>
      <p:ext uri="{BB962C8B-B14F-4D97-AF65-F5344CB8AC3E}">
        <p14:creationId xmlns:p14="http://schemas.microsoft.com/office/powerpoint/2010/main" val="151741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20</a:t>
            </a:fld>
            <a:endParaRPr lang="en-US"/>
          </a:p>
        </p:txBody>
      </p:sp>
    </p:spTree>
    <p:extLst>
      <p:ext uri="{BB962C8B-B14F-4D97-AF65-F5344CB8AC3E}">
        <p14:creationId xmlns:p14="http://schemas.microsoft.com/office/powerpoint/2010/main" val="122848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21</a:t>
            </a:fld>
            <a:endParaRPr lang="en-US"/>
          </a:p>
        </p:txBody>
      </p:sp>
    </p:spTree>
    <p:extLst>
      <p:ext uri="{BB962C8B-B14F-4D97-AF65-F5344CB8AC3E}">
        <p14:creationId xmlns:p14="http://schemas.microsoft.com/office/powerpoint/2010/main" val="383177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3</a:t>
            </a:fld>
            <a:endParaRPr lang="en-US"/>
          </a:p>
        </p:txBody>
      </p:sp>
    </p:spTree>
    <p:extLst>
      <p:ext uri="{BB962C8B-B14F-4D97-AF65-F5344CB8AC3E}">
        <p14:creationId xmlns:p14="http://schemas.microsoft.com/office/powerpoint/2010/main" val="363481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pathways:</a:t>
            </a:r>
          </a:p>
          <a:p>
            <a:endParaRPr lang="en-US" dirty="0"/>
          </a:p>
          <a:p>
            <a:pPr marL="228600" indent="-228600">
              <a:buAutoNum type="arabicPeriod"/>
            </a:pPr>
            <a:r>
              <a:rPr lang="en-US" dirty="0"/>
              <a:t>Traditional MIPs</a:t>
            </a:r>
          </a:p>
          <a:p>
            <a:pPr marL="228600" indent="-228600">
              <a:buAutoNum type="arabicPeriod"/>
            </a:pPr>
            <a:r>
              <a:rPr lang="en-US" dirty="0"/>
              <a:t>Advance Payment Model (APM)</a:t>
            </a:r>
          </a:p>
          <a:p>
            <a:pPr marL="228600" indent="-228600">
              <a:buAutoNum type="arabicPeriod"/>
            </a:pPr>
            <a:r>
              <a:rPr lang="en-US" dirty="0"/>
              <a:t>APM Performance Pathway (APP) </a:t>
            </a:r>
          </a:p>
        </p:txBody>
      </p:sp>
      <p:sp>
        <p:nvSpPr>
          <p:cNvPr id="4" name="Slide Number Placeholder 3"/>
          <p:cNvSpPr>
            <a:spLocks noGrp="1"/>
          </p:cNvSpPr>
          <p:nvPr>
            <p:ph type="sldNum" sz="quarter" idx="5"/>
          </p:nvPr>
        </p:nvSpPr>
        <p:spPr/>
        <p:txBody>
          <a:bodyPr/>
          <a:lstStyle/>
          <a:p>
            <a:fld id="{70F24ECD-B79B-484B-960F-2035E4846501}" type="slidenum">
              <a:rPr lang="en-US" smtClean="0"/>
              <a:t>4</a:t>
            </a:fld>
            <a:endParaRPr lang="en-US"/>
          </a:p>
        </p:txBody>
      </p:sp>
    </p:spTree>
    <p:extLst>
      <p:ext uri="{BB962C8B-B14F-4D97-AF65-F5344CB8AC3E}">
        <p14:creationId xmlns:p14="http://schemas.microsoft.com/office/powerpoint/2010/main" val="106914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5</a:t>
            </a:fld>
            <a:endParaRPr lang="en-US"/>
          </a:p>
        </p:txBody>
      </p:sp>
    </p:spTree>
    <p:extLst>
      <p:ext uri="{BB962C8B-B14F-4D97-AF65-F5344CB8AC3E}">
        <p14:creationId xmlns:p14="http://schemas.microsoft.com/office/powerpoint/2010/main" val="276395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6</a:t>
            </a:fld>
            <a:endParaRPr lang="en-US"/>
          </a:p>
        </p:txBody>
      </p:sp>
    </p:spTree>
    <p:extLst>
      <p:ext uri="{BB962C8B-B14F-4D97-AF65-F5344CB8AC3E}">
        <p14:creationId xmlns:p14="http://schemas.microsoft.com/office/powerpoint/2010/main" val="399028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is CEHRT and why do I have to use CEHRT?</a:t>
            </a:r>
          </a:p>
          <a:p>
            <a:r>
              <a:rPr lang="en-US" sz="1200" b="0" i="0" u="none" strike="noStrike" kern="1200" baseline="0" dirty="0">
                <a:solidFill>
                  <a:schemeClr val="tx1"/>
                </a:solidFill>
                <a:latin typeface="+mn-lt"/>
                <a:ea typeface="+mn-ea"/>
                <a:cs typeface="+mn-cs"/>
              </a:rPr>
              <a:t>To efficiently capture and share patient data, health care providers need certified electronic health record (EHR) technology (CEHRT) that stores data in a structured format. Structured data allows health care providers to easily retrieve and transfer patient information and use the EHR in ways that can aid patient care.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meet the CEHRT requirements for 2023 Promoting Interoperability performance category objective and measure reporting, you’ll need to:</a:t>
            </a:r>
          </a:p>
          <a:p>
            <a:r>
              <a:rPr lang="en-US" sz="1200" b="0" i="0" u="none" strike="noStrike" kern="1200" baseline="0" dirty="0">
                <a:solidFill>
                  <a:schemeClr val="tx1"/>
                </a:solidFill>
                <a:latin typeface="+mn-lt"/>
                <a:ea typeface="+mn-ea"/>
                <a:cs typeface="+mn-cs"/>
              </a:rPr>
              <a:t>•Have 2015 Edition Cures Update CEHRT functionality in place by the first day of your MIPS Promoting Interoperability performance period;</a:t>
            </a:r>
          </a:p>
          <a:p>
            <a:r>
              <a:rPr lang="en-US" sz="1200" b="0" i="0" u="none" strike="noStrike" kern="1200" baseline="0" dirty="0">
                <a:solidFill>
                  <a:schemeClr val="tx1"/>
                </a:solidFill>
                <a:latin typeface="+mn-lt"/>
                <a:ea typeface="+mn-ea"/>
                <a:cs typeface="+mn-cs"/>
              </a:rPr>
              <a:t>•Have your EHR </a:t>
            </a:r>
            <a:r>
              <a:rPr lang="en-US" sz="1200" b="1" i="0" u="none" strike="noStrike" kern="1200" baseline="0" dirty="0">
                <a:solidFill>
                  <a:schemeClr val="tx1"/>
                </a:solidFill>
                <a:latin typeface="+mn-lt"/>
                <a:ea typeface="+mn-ea"/>
                <a:cs typeface="+mn-cs"/>
              </a:rPr>
              <a:t>certified by ONC </a:t>
            </a:r>
            <a:r>
              <a:rPr lang="en-US" sz="1200" b="0" i="0" u="none" strike="noStrike" kern="1200" baseline="0" dirty="0">
                <a:solidFill>
                  <a:schemeClr val="tx1"/>
                </a:solidFill>
                <a:latin typeface="+mn-lt"/>
                <a:ea typeface="+mn-ea"/>
                <a:cs typeface="+mn-cs"/>
              </a:rPr>
              <a:t>to the 2015 Edition Cures Update CEHRT criteria by the </a:t>
            </a:r>
            <a:r>
              <a:rPr lang="en-US" sz="1200" b="1" i="0" u="none" strike="noStrike" kern="1200" baseline="0" dirty="0">
                <a:solidFill>
                  <a:schemeClr val="tx1"/>
                </a:solidFill>
                <a:latin typeface="+mn-lt"/>
                <a:ea typeface="+mn-ea"/>
                <a:cs typeface="+mn-cs"/>
              </a:rPr>
              <a:t>last day of your performance period</a:t>
            </a:r>
            <a:r>
              <a:rPr lang="en-US" sz="1200" b="0" i="0" u="none" strike="noStrike" kern="1200" baseline="0" dirty="0">
                <a:solidFill>
                  <a:schemeClr val="tx1"/>
                </a:solidFill>
                <a:latin typeface="+mn-lt"/>
                <a:ea typeface="+mn-ea"/>
                <a:cs typeface="+mn-cs"/>
              </a:rPr>
              <a:t>; and</a:t>
            </a:r>
          </a:p>
          <a:p>
            <a:r>
              <a:rPr lang="en-US" sz="1200" b="0" i="0" u="none" strike="noStrike" kern="1200" baseline="0" dirty="0">
                <a:solidFill>
                  <a:schemeClr val="tx1"/>
                </a:solidFill>
                <a:latin typeface="+mn-lt"/>
                <a:ea typeface="+mn-ea"/>
                <a:cs typeface="+mn-cs"/>
              </a:rPr>
              <a:t>•Provide your EHR’s CMS identification code from the Certified Health IT Product List (CHPL), available onHealthIT.gov, when you submit your data.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you’re not sure what edition your EHR is, work with your practice technology support team or contact your EHR vendor to verify that your system is on track to meet CEHRT requirements by the last day of your performance period.</a:t>
            </a:r>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7</a:t>
            </a:fld>
            <a:endParaRPr lang="en-US"/>
          </a:p>
        </p:txBody>
      </p:sp>
    </p:spTree>
    <p:extLst>
      <p:ext uri="{BB962C8B-B14F-4D97-AF65-F5344CB8AC3E}">
        <p14:creationId xmlns:p14="http://schemas.microsoft.com/office/powerpoint/2010/main" val="139691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must conduct or review </a:t>
            </a:r>
            <a:r>
              <a:rPr lang="en-US" sz="1200" b="1" i="0" u="sng" strike="noStrike" kern="1200" baseline="0" dirty="0">
                <a:solidFill>
                  <a:schemeClr val="tx1"/>
                </a:solidFill>
                <a:latin typeface="+mn-lt"/>
                <a:ea typeface="+mn-ea"/>
                <a:cs typeface="+mn-cs"/>
              </a:rPr>
              <a:t>a security risk analysis </a:t>
            </a:r>
            <a:r>
              <a:rPr lang="en-US" sz="1200" b="0" i="0" u="none" strike="noStrike" kern="1200" baseline="0" dirty="0">
                <a:solidFill>
                  <a:schemeClr val="tx1"/>
                </a:solidFill>
                <a:latin typeface="+mn-lt"/>
                <a:ea typeface="+mn-ea"/>
                <a:cs typeface="+mn-cs"/>
              </a:rPr>
              <a:t>on your 2015 Edition Cures Update CEHRT functionality on an annual basis, within the calendar year of the performance period.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must conduct an annual self-assessment using the High Priority Practices Guide (a part of the </a:t>
            </a:r>
            <a:r>
              <a:rPr lang="en-US" sz="1200" b="1" i="0" u="sng" strike="noStrike" kern="1200" baseline="0" dirty="0">
                <a:solidFill>
                  <a:schemeClr val="tx1"/>
                </a:solidFill>
                <a:latin typeface="+mn-lt"/>
                <a:ea typeface="+mn-ea"/>
                <a:cs typeface="+mn-cs"/>
              </a:rPr>
              <a:t>SAFER Guides</a:t>
            </a:r>
            <a:r>
              <a:rPr lang="en-US" sz="1200" b="0" i="0" u="none" strike="noStrike" kern="1200" baseline="0" dirty="0">
                <a:solidFill>
                  <a:schemeClr val="tx1"/>
                </a:solidFill>
                <a:latin typeface="+mn-lt"/>
                <a:ea typeface="+mn-ea"/>
                <a:cs typeface="+mn-cs"/>
              </a:rPr>
              <a:t>), within the calendar year of the performance period.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complete the self-assessment, you must complete a review and mark the associated checkboxes (fully, partially, or not implemented) of recommended practices included in the beginning of the Guide. </a:t>
            </a:r>
          </a:p>
          <a:p>
            <a:r>
              <a:rPr lang="en-US" sz="1200" b="0" i="0" u="none" strike="noStrike" kern="1200" baseline="0" dirty="0">
                <a:solidFill>
                  <a:schemeClr val="tx1"/>
                </a:solidFill>
                <a:latin typeface="+mn-lt"/>
                <a:ea typeface="+mn-ea"/>
                <a:cs typeface="+mn-cs"/>
              </a:rPr>
              <a:t>	- Detailed worksheets with the rationale for, and examples of how to implement each recommended practices follows the checklist section of the Guide. </a:t>
            </a:r>
          </a:p>
          <a:p>
            <a:r>
              <a:rPr lang="en-US" sz="1200" b="0" i="0" u="none" strike="noStrike" kern="1200" baseline="0" dirty="0">
                <a:solidFill>
                  <a:schemeClr val="tx1"/>
                </a:solidFill>
                <a:latin typeface="+mn-lt"/>
                <a:ea typeface="+mn-ea"/>
                <a:cs typeface="+mn-cs"/>
              </a:rPr>
              <a:t>	- These worksheets include likely sources of information that your practice may reference to complete your assessment of a recommended practice, as well as fillable note fields to record follow-up actions. </a:t>
            </a:r>
          </a:p>
          <a:p>
            <a:r>
              <a:rPr lang="en-US" sz="1200" b="0" i="0" u="none" strike="noStrike" kern="1200" baseline="0" dirty="0">
                <a:solidFill>
                  <a:schemeClr val="tx1"/>
                </a:solidFill>
                <a:latin typeface="+mn-lt"/>
                <a:ea typeface="+mn-ea"/>
                <a:cs typeface="+mn-cs"/>
              </a:rPr>
              <a:t>	- A “yes” or "no" response will satisfy this measure.</a:t>
            </a:r>
          </a:p>
          <a:p>
            <a:endParaRPr lang="en-US" dirty="0"/>
          </a:p>
        </p:txBody>
      </p:sp>
      <p:sp>
        <p:nvSpPr>
          <p:cNvPr id="4" name="Slide Number Placeholder 3"/>
          <p:cNvSpPr>
            <a:spLocks noGrp="1"/>
          </p:cNvSpPr>
          <p:nvPr>
            <p:ph type="sldNum" sz="quarter" idx="5"/>
          </p:nvPr>
        </p:nvSpPr>
        <p:spPr/>
        <p:txBody>
          <a:bodyPr/>
          <a:lstStyle/>
          <a:p>
            <a:fld id="{70F24ECD-B79B-484B-960F-2035E4846501}" type="slidenum">
              <a:rPr lang="en-US" smtClean="0"/>
              <a:t>8</a:t>
            </a:fld>
            <a:endParaRPr lang="en-US"/>
          </a:p>
        </p:txBody>
      </p:sp>
    </p:spTree>
    <p:extLst>
      <p:ext uri="{BB962C8B-B14F-4D97-AF65-F5344CB8AC3E}">
        <p14:creationId xmlns:p14="http://schemas.microsoft.com/office/powerpoint/2010/main" val="252857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24ECD-B79B-484B-960F-2035E4846501}" type="slidenum">
              <a:rPr lang="en-US" smtClean="0"/>
              <a:t>9</a:t>
            </a:fld>
            <a:endParaRPr lang="en-US"/>
          </a:p>
        </p:txBody>
      </p:sp>
    </p:spTree>
    <p:extLst>
      <p:ext uri="{BB962C8B-B14F-4D97-AF65-F5344CB8AC3E}">
        <p14:creationId xmlns:p14="http://schemas.microsoft.com/office/powerpoint/2010/main" val="3009497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a:t>
            </a:r>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a:solidFill>
                  <a:srgbClr val="002060"/>
                </a:solidFill>
              </a:rPr>
              <a:t>www.nebraskahospitals.org</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a:t>Click to add title</a:t>
            </a:r>
          </a:p>
        </p:txBody>
      </p:sp>
      <p:sp>
        <p:nvSpPr>
          <p:cNvPr id="3" name="Content Placeholder 2"/>
          <p:cNvSpPr>
            <a:spLocks noGrp="1"/>
          </p:cNvSpPr>
          <p:nvPr>
            <p:ph idx="1"/>
          </p:nvPr>
        </p:nvSpPr>
        <p:spPr>
          <a:xfrm>
            <a:off x="457015"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a:t>Click to add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qpp.cms.gov/" TargetMode="External"/><Relationship Id="rId7" Type="http://schemas.openxmlformats.org/officeDocument/2006/relationships/hyperlink" Target="https://www.healthit.gov/topic/safety/safer-guide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qpp.cms.gov/participation-lookup" TargetMode="External"/><Relationship Id="rId5" Type="http://schemas.openxmlformats.org/officeDocument/2006/relationships/hyperlink" Target="https://qpp-cm-prod-content.s3.amazonaws.com/uploads/2219/2023%20MIPS%20Quick%20Start%20Guide.pdf" TargetMode="External"/><Relationship Id="rId4" Type="http://schemas.openxmlformats.org/officeDocument/2006/relationships/hyperlink" Target="https://www.cms.gov/files/zip/2023-medicare-pi-program-specs.z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175268"/>
            <a:ext cx="8153400" cy="2145268"/>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6000" b="1" dirty="0">
                <a:solidFill>
                  <a:schemeClr val="bg1"/>
                </a:solidFill>
                <a:latin typeface="Trebuchet MS" pitchFamily="34" charset="0"/>
              </a:rPr>
              <a:t>Promoting Interoperability</a:t>
            </a:r>
          </a:p>
        </p:txBody>
      </p:sp>
      <p:sp>
        <p:nvSpPr>
          <p:cNvPr id="3" name="Subtitle 2"/>
          <p:cNvSpPr>
            <a:spLocks noGrp="1"/>
          </p:cNvSpPr>
          <p:nvPr>
            <p:ph type="subTitle" idx="1"/>
          </p:nvPr>
        </p:nvSpPr>
        <p:spPr>
          <a:xfrm>
            <a:off x="609600" y="3429000"/>
            <a:ext cx="7772400" cy="917174"/>
          </a:xfrm>
        </p:spPr>
        <p:txBody>
          <a:bodyPr>
            <a:spAutoFit/>
          </a:bodyPr>
          <a:lstStyle/>
          <a:p>
            <a:r>
              <a:rPr lang="en-US" b="1" dirty="0"/>
              <a:t>Autumn Waldman, BSN, RN</a:t>
            </a:r>
          </a:p>
          <a:p>
            <a:r>
              <a:rPr lang="en-US" sz="1800" b="1" i="1" dirty="0"/>
              <a:t>Clinical Informatics at Saunders Medical Center</a:t>
            </a:r>
          </a:p>
        </p:txBody>
      </p:sp>
    </p:spTree>
    <p:extLst>
      <p:ext uri="{BB962C8B-B14F-4D97-AF65-F5344CB8AC3E}">
        <p14:creationId xmlns:p14="http://schemas.microsoft.com/office/powerpoint/2010/main" val="21911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fontScale="90000"/>
          </a:bodyPr>
          <a:lstStyle/>
          <a:p>
            <a:r>
              <a:rPr lang="en-US" dirty="0"/>
              <a:t>Objectives and Measures: Points</a:t>
            </a:r>
          </a:p>
        </p:txBody>
      </p:sp>
      <p:pic>
        <p:nvPicPr>
          <p:cNvPr id="4" name="Content Placeholder 3">
            <a:extLst>
              <a:ext uri="{FF2B5EF4-FFF2-40B4-BE49-F238E27FC236}">
                <a16:creationId xmlns:a16="http://schemas.microsoft.com/office/drawing/2014/main" id="{AD6FF730-C4A9-4962-9E2E-09939E4A8270}"/>
              </a:ext>
            </a:extLst>
          </p:cNvPr>
          <p:cNvPicPr>
            <a:picLocks noGrp="1" noChangeAspect="1"/>
          </p:cNvPicPr>
          <p:nvPr>
            <p:ph idx="1"/>
          </p:nvPr>
        </p:nvPicPr>
        <p:blipFill>
          <a:blip r:embed="rId3"/>
          <a:stretch>
            <a:fillRect/>
          </a:stretch>
        </p:blipFill>
        <p:spPr>
          <a:xfrm>
            <a:off x="571500" y="1295400"/>
            <a:ext cx="8001000" cy="3409034"/>
          </a:xfrm>
          <a:prstGeom prst="rect">
            <a:avLst/>
          </a:prstGeom>
        </p:spPr>
      </p:pic>
    </p:spTree>
    <p:extLst>
      <p:ext uri="{BB962C8B-B14F-4D97-AF65-F5344CB8AC3E}">
        <p14:creationId xmlns:p14="http://schemas.microsoft.com/office/powerpoint/2010/main" val="408099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a:bodyPr>
          <a:lstStyle/>
          <a:p>
            <a:r>
              <a:rPr lang="en-US" dirty="0"/>
              <a:t>e-Prescribing</a:t>
            </a:r>
          </a:p>
        </p:txBody>
      </p:sp>
      <p:pic>
        <p:nvPicPr>
          <p:cNvPr id="6" name="Content Placeholder 5">
            <a:extLst>
              <a:ext uri="{FF2B5EF4-FFF2-40B4-BE49-F238E27FC236}">
                <a16:creationId xmlns:a16="http://schemas.microsoft.com/office/drawing/2014/main" id="{3BB4DFA5-E0E3-4368-81DC-A8E423842D70}"/>
              </a:ext>
            </a:extLst>
          </p:cNvPr>
          <p:cNvPicPr>
            <a:picLocks noGrp="1" noChangeAspect="1"/>
          </p:cNvPicPr>
          <p:nvPr>
            <p:ph idx="1"/>
          </p:nvPr>
        </p:nvPicPr>
        <p:blipFill>
          <a:blip r:embed="rId3"/>
          <a:stretch>
            <a:fillRect/>
          </a:stretch>
        </p:blipFill>
        <p:spPr>
          <a:xfrm>
            <a:off x="422031" y="1752600"/>
            <a:ext cx="8229600" cy="2464952"/>
          </a:xfrm>
          <a:prstGeom prst="rect">
            <a:avLst/>
          </a:prstGeom>
        </p:spPr>
      </p:pic>
    </p:spTree>
    <p:extLst>
      <p:ext uri="{BB962C8B-B14F-4D97-AF65-F5344CB8AC3E}">
        <p14:creationId xmlns:p14="http://schemas.microsoft.com/office/powerpoint/2010/main" val="344976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a:bodyPr>
          <a:lstStyle/>
          <a:p>
            <a:r>
              <a:rPr lang="en-US" dirty="0"/>
              <a:t>Provider to Patient Exchange</a:t>
            </a:r>
          </a:p>
        </p:txBody>
      </p:sp>
      <p:pic>
        <p:nvPicPr>
          <p:cNvPr id="7" name="Picture 6">
            <a:extLst>
              <a:ext uri="{FF2B5EF4-FFF2-40B4-BE49-F238E27FC236}">
                <a16:creationId xmlns:a16="http://schemas.microsoft.com/office/drawing/2014/main" id="{8F302889-F3EF-4DCE-87DC-940D342D63D6}"/>
              </a:ext>
            </a:extLst>
          </p:cNvPr>
          <p:cNvPicPr>
            <a:picLocks noChangeAspect="1"/>
          </p:cNvPicPr>
          <p:nvPr/>
        </p:nvPicPr>
        <p:blipFill>
          <a:blip r:embed="rId3"/>
          <a:stretch>
            <a:fillRect/>
          </a:stretch>
        </p:blipFill>
        <p:spPr>
          <a:xfrm>
            <a:off x="448408" y="1828800"/>
            <a:ext cx="8229600" cy="2352173"/>
          </a:xfrm>
          <a:prstGeom prst="rect">
            <a:avLst/>
          </a:prstGeom>
        </p:spPr>
      </p:pic>
    </p:spTree>
    <p:extLst>
      <p:ext uri="{BB962C8B-B14F-4D97-AF65-F5344CB8AC3E}">
        <p14:creationId xmlns:p14="http://schemas.microsoft.com/office/powerpoint/2010/main" val="411135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Autofit/>
          </a:bodyPr>
          <a:lstStyle/>
          <a:p>
            <a:r>
              <a:rPr lang="en-US" sz="3800" dirty="0"/>
              <a:t>Health Information Exchange (HIE)</a:t>
            </a:r>
          </a:p>
        </p:txBody>
      </p:sp>
      <p:pic>
        <p:nvPicPr>
          <p:cNvPr id="3" name="Picture 2">
            <a:extLst>
              <a:ext uri="{FF2B5EF4-FFF2-40B4-BE49-F238E27FC236}">
                <a16:creationId xmlns:a16="http://schemas.microsoft.com/office/drawing/2014/main" id="{ECBC8284-CE60-4148-BEF7-17C3ADC5AD8B}"/>
              </a:ext>
            </a:extLst>
          </p:cNvPr>
          <p:cNvPicPr>
            <a:picLocks noChangeAspect="1"/>
          </p:cNvPicPr>
          <p:nvPr/>
        </p:nvPicPr>
        <p:blipFill>
          <a:blip r:embed="rId3"/>
          <a:stretch>
            <a:fillRect/>
          </a:stretch>
        </p:blipFill>
        <p:spPr>
          <a:xfrm>
            <a:off x="381000" y="1260230"/>
            <a:ext cx="8041138" cy="4768861"/>
          </a:xfrm>
          <a:prstGeom prst="rect">
            <a:avLst/>
          </a:prstGeom>
        </p:spPr>
      </p:pic>
    </p:spTree>
    <p:extLst>
      <p:ext uri="{BB962C8B-B14F-4D97-AF65-F5344CB8AC3E}">
        <p14:creationId xmlns:p14="http://schemas.microsoft.com/office/powerpoint/2010/main" val="181967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E001-9E9D-43CA-A003-D0A0B7197BEE}"/>
              </a:ext>
            </a:extLst>
          </p:cNvPr>
          <p:cNvSpPr>
            <a:spLocks noGrp="1"/>
          </p:cNvSpPr>
          <p:nvPr>
            <p:ph type="title"/>
          </p:nvPr>
        </p:nvSpPr>
        <p:spPr/>
        <p:txBody>
          <a:bodyPr>
            <a:normAutofit fontScale="90000"/>
          </a:bodyPr>
          <a:lstStyle/>
          <a:p>
            <a:r>
              <a:rPr lang="en-US" dirty="0"/>
              <a:t>Public and Health Clinical Data Exchange</a:t>
            </a:r>
          </a:p>
        </p:txBody>
      </p:sp>
      <p:pic>
        <p:nvPicPr>
          <p:cNvPr id="4" name="Picture 3">
            <a:extLst>
              <a:ext uri="{FF2B5EF4-FFF2-40B4-BE49-F238E27FC236}">
                <a16:creationId xmlns:a16="http://schemas.microsoft.com/office/drawing/2014/main" id="{C071F5DE-3A9D-4E1A-8686-ADFDFFFBC5A6}"/>
              </a:ext>
            </a:extLst>
          </p:cNvPr>
          <p:cNvPicPr>
            <a:picLocks noChangeAspect="1"/>
          </p:cNvPicPr>
          <p:nvPr/>
        </p:nvPicPr>
        <p:blipFill>
          <a:blip r:embed="rId3"/>
          <a:stretch>
            <a:fillRect/>
          </a:stretch>
        </p:blipFill>
        <p:spPr>
          <a:xfrm>
            <a:off x="492368" y="1569008"/>
            <a:ext cx="8098655" cy="3993592"/>
          </a:xfrm>
          <a:prstGeom prst="rect">
            <a:avLst/>
          </a:prstGeom>
        </p:spPr>
      </p:pic>
    </p:spTree>
    <p:extLst>
      <p:ext uri="{BB962C8B-B14F-4D97-AF65-F5344CB8AC3E}">
        <p14:creationId xmlns:p14="http://schemas.microsoft.com/office/powerpoint/2010/main" val="11119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E001-9E9D-43CA-A003-D0A0B7197BEE}"/>
              </a:ext>
            </a:extLst>
          </p:cNvPr>
          <p:cNvSpPr>
            <a:spLocks noGrp="1"/>
          </p:cNvSpPr>
          <p:nvPr>
            <p:ph type="title"/>
          </p:nvPr>
        </p:nvSpPr>
        <p:spPr/>
        <p:txBody>
          <a:bodyPr>
            <a:normAutofit fontScale="90000"/>
          </a:bodyPr>
          <a:lstStyle/>
          <a:p>
            <a:r>
              <a:rPr lang="en-US" dirty="0"/>
              <a:t>Public and Health Clinical Data Exchange - continued</a:t>
            </a:r>
          </a:p>
        </p:txBody>
      </p:sp>
      <p:pic>
        <p:nvPicPr>
          <p:cNvPr id="3" name="Picture 2">
            <a:extLst>
              <a:ext uri="{FF2B5EF4-FFF2-40B4-BE49-F238E27FC236}">
                <a16:creationId xmlns:a16="http://schemas.microsoft.com/office/drawing/2014/main" id="{A746CA14-2007-449C-8A8D-E4C988774C39}"/>
              </a:ext>
            </a:extLst>
          </p:cNvPr>
          <p:cNvPicPr>
            <a:picLocks noChangeAspect="1"/>
          </p:cNvPicPr>
          <p:nvPr/>
        </p:nvPicPr>
        <p:blipFill>
          <a:blip r:embed="rId3"/>
          <a:stretch>
            <a:fillRect/>
          </a:stretch>
        </p:blipFill>
        <p:spPr>
          <a:xfrm>
            <a:off x="483577" y="1752600"/>
            <a:ext cx="8229600" cy="2705487"/>
          </a:xfrm>
          <a:prstGeom prst="rect">
            <a:avLst/>
          </a:prstGeom>
        </p:spPr>
      </p:pic>
      <p:pic>
        <p:nvPicPr>
          <p:cNvPr id="5" name="Picture 4">
            <a:extLst>
              <a:ext uri="{FF2B5EF4-FFF2-40B4-BE49-F238E27FC236}">
                <a16:creationId xmlns:a16="http://schemas.microsoft.com/office/drawing/2014/main" id="{30A1C688-5347-40FC-8B60-F08B93E01870}"/>
              </a:ext>
            </a:extLst>
          </p:cNvPr>
          <p:cNvPicPr>
            <a:picLocks noChangeAspect="1"/>
          </p:cNvPicPr>
          <p:nvPr/>
        </p:nvPicPr>
        <p:blipFill>
          <a:blip r:embed="rId4"/>
          <a:stretch>
            <a:fillRect/>
          </a:stretch>
        </p:blipFill>
        <p:spPr>
          <a:xfrm>
            <a:off x="394188" y="4621577"/>
            <a:ext cx="8355623" cy="587419"/>
          </a:xfrm>
          <a:prstGeom prst="rect">
            <a:avLst/>
          </a:prstGeom>
        </p:spPr>
      </p:pic>
    </p:spTree>
    <p:extLst>
      <p:ext uri="{BB962C8B-B14F-4D97-AF65-F5344CB8AC3E}">
        <p14:creationId xmlns:p14="http://schemas.microsoft.com/office/powerpoint/2010/main" val="153733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E001-9E9D-43CA-A003-D0A0B7197BEE}"/>
              </a:ext>
            </a:extLst>
          </p:cNvPr>
          <p:cNvSpPr>
            <a:spLocks noGrp="1"/>
          </p:cNvSpPr>
          <p:nvPr>
            <p:ph type="title"/>
          </p:nvPr>
        </p:nvSpPr>
        <p:spPr/>
        <p:txBody>
          <a:bodyPr>
            <a:normAutofit/>
          </a:bodyPr>
          <a:lstStyle/>
          <a:p>
            <a:r>
              <a:rPr lang="en-US" dirty="0"/>
              <a:t>How are Measures Scored?</a:t>
            </a:r>
          </a:p>
        </p:txBody>
      </p:sp>
      <p:pic>
        <p:nvPicPr>
          <p:cNvPr id="3" name="Picture 2">
            <a:extLst>
              <a:ext uri="{FF2B5EF4-FFF2-40B4-BE49-F238E27FC236}">
                <a16:creationId xmlns:a16="http://schemas.microsoft.com/office/drawing/2014/main" id="{1D34D3FF-3690-43AE-B442-45A1397E6E42}"/>
              </a:ext>
            </a:extLst>
          </p:cNvPr>
          <p:cNvPicPr>
            <a:picLocks noChangeAspect="1"/>
          </p:cNvPicPr>
          <p:nvPr/>
        </p:nvPicPr>
        <p:blipFill>
          <a:blip r:embed="rId3"/>
          <a:stretch>
            <a:fillRect/>
          </a:stretch>
        </p:blipFill>
        <p:spPr>
          <a:xfrm>
            <a:off x="457201" y="1143000"/>
            <a:ext cx="7620000" cy="3689367"/>
          </a:xfrm>
          <a:prstGeom prst="rect">
            <a:avLst/>
          </a:prstGeom>
        </p:spPr>
      </p:pic>
    </p:spTree>
    <p:extLst>
      <p:ext uri="{BB962C8B-B14F-4D97-AF65-F5344CB8AC3E}">
        <p14:creationId xmlns:p14="http://schemas.microsoft.com/office/powerpoint/2010/main" val="54448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Quality Payment Program (QPP)</a:t>
            </a:r>
          </a:p>
        </p:txBody>
      </p:sp>
      <p:sp>
        <p:nvSpPr>
          <p:cNvPr id="3" name="Content Placeholder 2"/>
          <p:cNvSpPr>
            <a:spLocks noGrp="1"/>
          </p:cNvSpPr>
          <p:nvPr>
            <p:ph idx="1"/>
          </p:nvPr>
        </p:nvSpPr>
        <p:spPr>
          <a:xfrm>
            <a:off x="457015" y="1600200"/>
            <a:ext cx="8229600" cy="762001"/>
          </a:xfrm>
        </p:spPr>
        <p:txBody>
          <a:bodyPr>
            <a:normAutofit/>
          </a:bodyPr>
          <a:lstStyle/>
          <a:p>
            <a:pPr marL="0" indent="0" algn="ctr">
              <a:buNone/>
            </a:pPr>
            <a:r>
              <a:rPr lang="en-US" sz="2000" dirty="0"/>
              <a:t>The MIPS performance categories have different “weights” and the scores from each are added together to give you a MIPS final score.</a:t>
            </a:r>
          </a:p>
        </p:txBody>
      </p:sp>
      <p:pic>
        <p:nvPicPr>
          <p:cNvPr id="5" name="Picture 4">
            <a:extLst>
              <a:ext uri="{FF2B5EF4-FFF2-40B4-BE49-F238E27FC236}">
                <a16:creationId xmlns:a16="http://schemas.microsoft.com/office/drawing/2014/main" id="{E604BF9F-DF4A-4528-9073-F85DB191D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28" y="2590800"/>
            <a:ext cx="7671574" cy="2285999"/>
          </a:xfrm>
          <a:prstGeom prst="rect">
            <a:avLst/>
          </a:prstGeom>
        </p:spPr>
      </p:pic>
    </p:spTree>
    <p:extLst>
      <p:ext uri="{BB962C8B-B14F-4D97-AF65-F5344CB8AC3E}">
        <p14:creationId xmlns:p14="http://schemas.microsoft.com/office/powerpoint/2010/main" val="334231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Your Data</a:t>
            </a:r>
          </a:p>
        </p:txBody>
      </p:sp>
      <p:sp>
        <p:nvSpPr>
          <p:cNvPr id="3" name="Content Placeholder 2"/>
          <p:cNvSpPr>
            <a:spLocks noGrp="1"/>
          </p:cNvSpPr>
          <p:nvPr>
            <p:ph idx="1"/>
          </p:nvPr>
        </p:nvSpPr>
        <p:spPr/>
        <p:txBody>
          <a:bodyPr>
            <a:normAutofit/>
          </a:bodyPr>
          <a:lstStyle/>
          <a:p>
            <a:endParaRPr lang="en-US" dirty="0">
              <a:solidFill>
                <a:schemeClr val="bg1"/>
              </a:solidFill>
            </a:endParaRPr>
          </a:p>
          <a:p>
            <a:r>
              <a:rPr lang="en-US" dirty="0">
                <a:solidFill>
                  <a:schemeClr val="bg1"/>
                </a:solidFill>
              </a:rPr>
              <a:t>You will need to report the required Promoting Interoperability performance category data during the 2023 submission period (1/2/2024 –4/1/2024). </a:t>
            </a:r>
            <a:endParaRPr lang="en-US" sz="2800" dirty="0">
              <a:solidFill>
                <a:schemeClr val="bg1"/>
              </a:solidFill>
            </a:endParaRPr>
          </a:p>
        </p:txBody>
      </p:sp>
    </p:spTree>
    <p:extLst>
      <p:ext uri="{BB962C8B-B14F-4D97-AF65-F5344CB8AC3E}">
        <p14:creationId xmlns:p14="http://schemas.microsoft.com/office/powerpoint/2010/main" val="358812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a:bodyPr>
          <a:lstStyle/>
          <a:p>
            <a:r>
              <a:rPr lang="en-US" dirty="0"/>
              <a:t>Submit Your Data (continued):</a:t>
            </a:r>
          </a:p>
        </p:txBody>
      </p:sp>
      <p:pic>
        <p:nvPicPr>
          <p:cNvPr id="6" name="Content Placeholder 5">
            <a:extLst>
              <a:ext uri="{FF2B5EF4-FFF2-40B4-BE49-F238E27FC236}">
                <a16:creationId xmlns:a16="http://schemas.microsoft.com/office/drawing/2014/main" id="{D5AECA36-775F-4909-BCBA-490CF2AE9D0F}"/>
              </a:ext>
            </a:extLst>
          </p:cNvPr>
          <p:cNvPicPr>
            <a:picLocks noGrp="1" noChangeAspect="1"/>
          </p:cNvPicPr>
          <p:nvPr>
            <p:ph idx="1"/>
          </p:nvPr>
        </p:nvPicPr>
        <p:blipFill>
          <a:blip r:embed="rId3"/>
          <a:stretch>
            <a:fillRect/>
          </a:stretch>
        </p:blipFill>
        <p:spPr>
          <a:xfrm>
            <a:off x="1219200" y="1600200"/>
            <a:ext cx="6553200" cy="3221064"/>
          </a:xfrm>
          <a:prstGeom prst="rect">
            <a:avLst/>
          </a:prstGeom>
        </p:spPr>
      </p:pic>
    </p:spTree>
    <p:extLst>
      <p:ext uri="{BB962C8B-B14F-4D97-AF65-F5344CB8AC3E}">
        <p14:creationId xmlns:p14="http://schemas.microsoft.com/office/powerpoint/2010/main" val="378604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Defining the Quality Payment Program </a:t>
            </a:r>
          </a:p>
          <a:p>
            <a:r>
              <a:rPr lang="en-US" dirty="0"/>
              <a:t>Objectives and Measures of the PI Program</a:t>
            </a:r>
          </a:p>
          <a:p>
            <a:r>
              <a:rPr lang="en-US" dirty="0"/>
              <a:t>Who is required to participate in PI?</a:t>
            </a:r>
          </a:p>
          <a:p>
            <a:r>
              <a:rPr lang="en-US" dirty="0"/>
              <a:t>Attestation Process</a:t>
            </a:r>
          </a:p>
        </p:txBody>
      </p:sp>
    </p:spTree>
    <p:extLst>
      <p:ext uri="{BB962C8B-B14F-4D97-AF65-F5344CB8AC3E}">
        <p14:creationId xmlns:p14="http://schemas.microsoft.com/office/powerpoint/2010/main" val="35427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A6BE-CDE0-4A30-A9BB-944D2E5D0D88}"/>
              </a:ext>
            </a:extLst>
          </p:cNvPr>
          <p:cNvSpPr>
            <a:spLocks noGrp="1"/>
          </p:cNvSpPr>
          <p:nvPr>
            <p:ph type="title"/>
          </p:nvPr>
        </p:nvSpPr>
        <p:spPr/>
        <p:txBody>
          <a:bodyPr>
            <a:normAutofit/>
          </a:bodyPr>
          <a:lstStyle/>
          <a:p>
            <a:r>
              <a:rPr lang="en-US" dirty="0"/>
              <a:t>Hardship</a:t>
            </a:r>
          </a:p>
        </p:txBody>
      </p:sp>
      <p:sp>
        <p:nvSpPr>
          <p:cNvPr id="5" name="Content Placeholder 4">
            <a:extLst>
              <a:ext uri="{FF2B5EF4-FFF2-40B4-BE49-F238E27FC236}">
                <a16:creationId xmlns:a16="http://schemas.microsoft.com/office/drawing/2014/main" id="{4794DBDF-BA1C-4A34-BE87-E06338ADB639}"/>
              </a:ext>
            </a:extLst>
          </p:cNvPr>
          <p:cNvSpPr>
            <a:spLocks noGrp="1"/>
          </p:cNvSpPr>
          <p:nvPr>
            <p:ph idx="1"/>
          </p:nvPr>
        </p:nvSpPr>
        <p:spPr>
          <a:xfrm>
            <a:off x="457200" y="838200"/>
            <a:ext cx="8229600" cy="4525963"/>
          </a:xfrm>
        </p:spPr>
        <p:txBody>
          <a:bodyPr>
            <a:normAutofit fontScale="77500" lnSpcReduction="20000"/>
          </a:bodyPr>
          <a:lstStyle/>
          <a:p>
            <a:endParaRPr lang="en-US" dirty="0"/>
          </a:p>
          <a:p>
            <a:r>
              <a:rPr lang="en-US" dirty="0"/>
              <a:t>You qualify for a Promoting Interoperability Performance Category Hardship Exception when you:</a:t>
            </a:r>
          </a:p>
          <a:p>
            <a:pPr lvl="1"/>
            <a:r>
              <a:rPr lang="en-US" dirty="0"/>
              <a:t>Have decertified EHR technology</a:t>
            </a:r>
          </a:p>
          <a:p>
            <a:pPr lvl="1"/>
            <a:r>
              <a:rPr lang="en-US" dirty="0"/>
              <a:t>Have insufficient internet connectivity</a:t>
            </a:r>
          </a:p>
          <a:p>
            <a:pPr lvl="1"/>
            <a:r>
              <a:rPr lang="en-US" dirty="0"/>
              <a:t>Face extreme and uncontrollable circumstances such as disaster, practice closure, severe financial distress, or vendor issues</a:t>
            </a:r>
          </a:p>
          <a:p>
            <a:pPr lvl="1"/>
            <a:r>
              <a:rPr lang="en-US" dirty="0"/>
              <a:t>Lack control over availability of CEHRT</a:t>
            </a:r>
          </a:p>
          <a:p>
            <a:endParaRPr lang="en-US" dirty="0"/>
          </a:p>
          <a:p>
            <a:r>
              <a:rPr lang="en-US" dirty="0"/>
              <a:t>Submit a 2023 Promoting Interoperability Performance Category Hardship Exception application by January 2, 2024. </a:t>
            </a:r>
          </a:p>
        </p:txBody>
      </p:sp>
    </p:spTree>
    <p:extLst>
      <p:ext uri="{BB962C8B-B14F-4D97-AF65-F5344CB8AC3E}">
        <p14:creationId xmlns:p14="http://schemas.microsoft.com/office/powerpoint/2010/main" val="127797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Websites:</a:t>
            </a:r>
          </a:p>
        </p:txBody>
      </p:sp>
      <p:sp>
        <p:nvSpPr>
          <p:cNvPr id="3" name="Content Placeholder 2"/>
          <p:cNvSpPr>
            <a:spLocks noGrp="1"/>
          </p:cNvSpPr>
          <p:nvPr>
            <p:ph idx="1"/>
          </p:nvPr>
        </p:nvSpPr>
        <p:spPr/>
        <p:txBody>
          <a:bodyPr/>
          <a:lstStyle/>
          <a:p>
            <a:r>
              <a:rPr lang="en-US" sz="2000" dirty="0"/>
              <a:t>Quality Payment Program Website: </a:t>
            </a:r>
            <a:r>
              <a:rPr lang="en-US" sz="2000" dirty="0">
                <a:hlinkClick r:id="rId3"/>
              </a:rPr>
              <a:t>http://qpp.cms.gov/</a:t>
            </a:r>
            <a:endParaRPr lang="en-US" sz="2000" dirty="0"/>
          </a:p>
          <a:p>
            <a:r>
              <a:rPr lang="en-US" sz="2000" dirty="0"/>
              <a:t>2023 Promoting interoperability Program Specs:</a:t>
            </a:r>
            <a:r>
              <a:rPr lang="en-US" sz="2000" dirty="0">
                <a:hlinkClick r:id="rId4"/>
              </a:rPr>
              <a:t> https://www.cms.gov/files/zip/2023-medicare-pi-program-specs.zip</a:t>
            </a:r>
            <a:endParaRPr lang="en-US" sz="2000" dirty="0"/>
          </a:p>
          <a:p>
            <a:r>
              <a:rPr lang="en-US" sz="2000" dirty="0"/>
              <a:t>2023 MIPS Quick Start Guide: </a:t>
            </a:r>
            <a:r>
              <a:rPr lang="en-US" sz="2000" dirty="0">
                <a:hlinkClick r:id="rId5"/>
              </a:rPr>
              <a:t>https://qpp-cm-prod-content.s3.amazonaws.com/uploads/2219/2023%20MIPS%20Quick%20Start%20Guide.pdf</a:t>
            </a:r>
            <a:endParaRPr lang="en-US" sz="2000" dirty="0"/>
          </a:p>
          <a:p>
            <a:r>
              <a:rPr lang="en-US" sz="2000" dirty="0"/>
              <a:t>Check your current participation status: </a:t>
            </a:r>
            <a:r>
              <a:rPr lang="en-US" sz="2000" dirty="0">
                <a:hlinkClick r:id="rId6"/>
              </a:rPr>
              <a:t>https://qpp.cms.gov/participation-lookup</a:t>
            </a:r>
            <a:endParaRPr lang="en-US" sz="2000" dirty="0"/>
          </a:p>
          <a:p>
            <a:r>
              <a:rPr lang="en-US" sz="2000" dirty="0"/>
              <a:t>SAFER Guides: </a:t>
            </a:r>
            <a:r>
              <a:rPr lang="en-US" sz="2000" dirty="0">
                <a:hlinkClick r:id="rId7"/>
              </a:rPr>
              <a:t>https://www.healthit.gov/topic/safety/safer-guides</a:t>
            </a:r>
            <a:endParaRPr lang="en-US" sz="2000" dirty="0"/>
          </a:p>
          <a:p>
            <a:endParaRPr lang="en-US" sz="2000" dirty="0"/>
          </a:p>
          <a:p>
            <a:endParaRPr lang="en-US" sz="2000" dirty="0"/>
          </a:p>
        </p:txBody>
      </p:sp>
    </p:spTree>
    <p:extLst>
      <p:ext uri="{BB962C8B-B14F-4D97-AF65-F5344CB8AC3E}">
        <p14:creationId xmlns:p14="http://schemas.microsoft.com/office/powerpoint/2010/main" val="392374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Quality Payment Program (QPP)</a:t>
            </a:r>
          </a:p>
        </p:txBody>
      </p:sp>
      <p:sp>
        <p:nvSpPr>
          <p:cNvPr id="3" name="Content Placeholder 2"/>
          <p:cNvSpPr>
            <a:spLocks noGrp="1"/>
          </p:cNvSpPr>
          <p:nvPr>
            <p:ph idx="1"/>
          </p:nvPr>
        </p:nvSpPr>
        <p:spPr>
          <a:xfrm>
            <a:off x="457015" y="1981199"/>
            <a:ext cx="8229600" cy="3276601"/>
          </a:xfrm>
        </p:spPr>
        <p:txBody>
          <a:bodyPr>
            <a:normAutofit/>
          </a:bodyPr>
          <a:lstStyle/>
          <a:p>
            <a:r>
              <a:rPr lang="en-US" dirty="0"/>
              <a:t>The Merit-based Incentive Payment System (MIPS) is one way to participate in the QPP. </a:t>
            </a:r>
          </a:p>
          <a:p>
            <a:pPr marL="0" indent="0">
              <a:buNone/>
            </a:pPr>
            <a:endParaRPr lang="en-US" sz="1400" dirty="0"/>
          </a:p>
          <a:p>
            <a:r>
              <a:rPr lang="en-US" dirty="0"/>
              <a:t>The program rewards MIPS eligible clinicians for providing high quality care to their patients.</a:t>
            </a:r>
          </a:p>
          <a:p>
            <a:endParaRPr lang="en-US" dirty="0"/>
          </a:p>
        </p:txBody>
      </p:sp>
    </p:spTree>
    <p:extLst>
      <p:ext uri="{BB962C8B-B14F-4D97-AF65-F5344CB8AC3E}">
        <p14:creationId xmlns:p14="http://schemas.microsoft.com/office/powerpoint/2010/main" val="5828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Quality Payment Program (QPP)</a:t>
            </a:r>
          </a:p>
        </p:txBody>
      </p:sp>
      <p:sp>
        <p:nvSpPr>
          <p:cNvPr id="3" name="Content Placeholder 2"/>
          <p:cNvSpPr>
            <a:spLocks noGrp="1"/>
          </p:cNvSpPr>
          <p:nvPr>
            <p:ph idx="1"/>
          </p:nvPr>
        </p:nvSpPr>
        <p:spPr>
          <a:xfrm>
            <a:off x="457015" y="1600200"/>
            <a:ext cx="8229600" cy="762001"/>
          </a:xfrm>
        </p:spPr>
        <p:txBody>
          <a:bodyPr>
            <a:normAutofit/>
          </a:bodyPr>
          <a:lstStyle/>
          <a:p>
            <a:pPr marL="0" indent="0" algn="ctr">
              <a:buNone/>
            </a:pPr>
            <a:r>
              <a:rPr lang="en-US" sz="2000" dirty="0"/>
              <a:t>The MIPS performance categories have different “weights” and the scores from each are added together to give you a MIPS final score.</a:t>
            </a:r>
          </a:p>
        </p:txBody>
      </p:sp>
      <p:pic>
        <p:nvPicPr>
          <p:cNvPr id="5" name="Picture 4">
            <a:extLst>
              <a:ext uri="{FF2B5EF4-FFF2-40B4-BE49-F238E27FC236}">
                <a16:creationId xmlns:a16="http://schemas.microsoft.com/office/drawing/2014/main" id="{E604BF9F-DF4A-4528-9073-F85DB191D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28" y="2590800"/>
            <a:ext cx="7671574" cy="2285999"/>
          </a:xfrm>
          <a:prstGeom prst="rect">
            <a:avLst/>
          </a:prstGeom>
        </p:spPr>
      </p:pic>
    </p:spTree>
    <p:extLst>
      <p:ext uri="{BB962C8B-B14F-4D97-AF65-F5344CB8AC3E}">
        <p14:creationId xmlns:p14="http://schemas.microsoft.com/office/powerpoint/2010/main" val="42627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required to participate?</a:t>
            </a:r>
          </a:p>
        </p:txBody>
      </p:sp>
      <p:sp>
        <p:nvSpPr>
          <p:cNvPr id="3" name="Content Placeholder 2"/>
          <p:cNvSpPr>
            <a:spLocks noGrp="1"/>
          </p:cNvSpPr>
          <p:nvPr>
            <p:ph idx="1"/>
          </p:nvPr>
        </p:nvSpPr>
        <p:spPr>
          <a:xfrm>
            <a:off x="457200" y="1447800"/>
            <a:ext cx="8229600" cy="3657600"/>
          </a:xfrm>
        </p:spPr>
        <p:txBody>
          <a:bodyPr>
            <a:normAutofit lnSpcReduction="10000"/>
          </a:bodyPr>
          <a:lstStyle/>
          <a:p>
            <a:r>
              <a:rPr lang="en-US" dirty="0">
                <a:solidFill>
                  <a:schemeClr val="bg1"/>
                </a:solidFill>
              </a:rPr>
              <a:t>The program is open to eligible hospitals and critical access hospitals (CAHs) that receive federal funds from Medicare. </a:t>
            </a:r>
          </a:p>
          <a:p>
            <a:r>
              <a:rPr lang="en-US" dirty="0">
                <a:solidFill>
                  <a:schemeClr val="bg1"/>
                </a:solidFill>
              </a:rPr>
              <a:t>Those who are eligible but do not participate are subject to a downward payment adjustment.</a:t>
            </a:r>
          </a:p>
          <a:p>
            <a:r>
              <a:rPr lang="en-US" dirty="0">
                <a:solidFill>
                  <a:schemeClr val="bg1"/>
                </a:solidFill>
              </a:rPr>
              <a:t>Check eligibility status on the QPP website</a:t>
            </a:r>
          </a:p>
        </p:txBody>
      </p:sp>
    </p:spTree>
    <p:extLst>
      <p:ext uri="{BB962C8B-B14F-4D97-AF65-F5344CB8AC3E}">
        <p14:creationId xmlns:p14="http://schemas.microsoft.com/office/powerpoint/2010/main" val="114845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4240-EC40-4BA8-9E8B-5AC719F3EEF8}"/>
              </a:ext>
            </a:extLst>
          </p:cNvPr>
          <p:cNvSpPr>
            <a:spLocks noGrp="1"/>
          </p:cNvSpPr>
          <p:nvPr>
            <p:ph type="title"/>
          </p:nvPr>
        </p:nvSpPr>
        <p:spPr/>
        <p:txBody>
          <a:bodyPr>
            <a:normAutofit/>
          </a:bodyPr>
          <a:lstStyle/>
          <a:p>
            <a:r>
              <a:rPr lang="en-US" sz="3600" dirty="0"/>
              <a:t>Getting Started (key dates):</a:t>
            </a:r>
          </a:p>
        </p:txBody>
      </p:sp>
      <p:pic>
        <p:nvPicPr>
          <p:cNvPr id="4" name="Content Placeholder 3">
            <a:extLst>
              <a:ext uri="{FF2B5EF4-FFF2-40B4-BE49-F238E27FC236}">
                <a16:creationId xmlns:a16="http://schemas.microsoft.com/office/drawing/2014/main" id="{13975E8F-873C-4AA1-9366-BF0909F75C4D}"/>
              </a:ext>
            </a:extLst>
          </p:cNvPr>
          <p:cNvPicPr>
            <a:picLocks noGrp="1" noChangeAspect="1"/>
          </p:cNvPicPr>
          <p:nvPr>
            <p:ph idx="1"/>
          </p:nvPr>
        </p:nvPicPr>
        <p:blipFill>
          <a:blip r:embed="rId3"/>
          <a:stretch>
            <a:fillRect/>
          </a:stretch>
        </p:blipFill>
        <p:spPr>
          <a:xfrm>
            <a:off x="940394" y="1312985"/>
            <a:ext cx="7263212" cy="3810000"/>
          </a:xfrm>
          <a:prstGeom prst="rect">
            <a:avLst/>
          </a:prstGeom>
        </p:spPr>
      </p:pic>
    </p:spTree>
    <p:extLst>
      <p:ext uri="{BB962C8B-B14F-4D97-AF65-F5344CB8AC3E}">
        <p14:creationId xmlns:p14="http://schemas.microsoft.com/office/powerpoint/2010/main" val="296135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Program Requirements</a:t>
            </a:r>
          </a:p>
        </p:txBody>
      </p:sp>
      <p:sp>
        <p:nvSpPr>
          <p:cNvPr id="3" name="Content Placeholder 2"/>
          <p:cNvSpPr>
            <a:spLocks noGrp="1"/>
          </p:cNvSpPr>
          <p:nvPr>
            <p:ph idx="1"/>
          </p:nvPr>
        </p:nvSpPr>
        <p:spPr>
          <a:xfrm>
            <a:off x="457015" y="1600201"/>
            <a:ext cx="8229600" cy="3657600"/>
          </a:xfrm>
        </p:spPr>
        <p:txBody>
          <a:bodyPr>
            <a:normAutofit fontScale="85000" lnSpcReduction="20000"/>
          </a:bodyPr>
          <a:lstStyle/>
          <a:p>
            <a:pPr marL="0" indent="0">
              <a:buNone/>
            </a:pPr>
            <a:r>
              <a:rPr lang="en-US" dirty="0"/>
              <a:t>To be considered a Meaningful User in the program, eligible hospitals and CAHs must:</a:t>
            </a:r>
          </a:p>
          <a:p>
            <a:r>
              <a:rPr lang="en-US" dirty="0"/>
              <a:t>Use the appropriate edition of Certified Electronic Health Record Technology (CEHRT)</a:t>
            </a:r>
          </a:p>
          <a:p>
            <a:r>
              <a:rPr lang="en-US" dirty="0"/>
              <a:t>Attest to the required objectives and their measures for the required EHR reporting period</a:t>
            </a:r>
          </a:p>
          <a:p>
            <a:r>
              <a:rPr lang="en-US" dirty="0"/>
              <a:t>Satisfy the minimum score requirement</a:t>
            </a:r>
          </a:p>
          <a:p>
            <a:r>
              <a:rPr lang="en-US" dirty="0"/>
              <a:t>Report on the required number of Electronic Clinical Quality Measures (</a:t>
            </a:r>
            <a:r>
              <a:rPr lang="en-US" dirty="0" err="1"/>
              <a:t>eCQM</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74443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Program Requirements continued</a:t>
            </a:r>
          </a:p>
        </p:txBody>
      </p:sp>
      <p:sp>
        <p:nvSpPr>
          <p:cNvPr id="3" name="Content Placeholder 2"/>
          <p:cNvSpPr>
            <a:spLocks noGrp="1"/>
          </p:cNvSpPr>
          <p:nvPr>
            <p:ph idx="1"/>
          </p:nvPr>
        </p:nvSpPr>
        <p:spPr>
          <a:xfrm>
            <a:off x="457015" y="1600201"/>
            <a:ext cx="8229600" cy="3657600"/>
          </a:xfrm>
        </p:spPr>
        <p:txBody>
          <a:bodyPr>
            <a:normAutofit fontScale="92500" lnSpcReduction="20000"/>
          </a:bodyPr>
          <a:lstStyle/>
          <a:p>
            <a:endParaRPr lang="en-US" dirty="0"/>
          </a:p>
          <a:p>
            <a:r>
              <a:rPr lang="en-US" dirty="0"/>
              <a:t>Attest to the following:</a:t>
            </a:r>
          </a:p>
          <a:p>
            <a:pPr lvl="1"/>
            <a:r>
              <a:rPr lang="en-US" dirty="0"/>
              <a:t>The Security Risk Analysis measure</a:t>
            </a:r>
          </a:p>
          <a:p>
            <a:pPr lvl="1"/>
            <a:r>
              <a:rPr lang="en-US" dirty="0"/>
              <a:t>The annual self-assessment of the SAFER Guides measure, with a “yes/no” attestation;</a:t>
            </a:r>
          </a:p>
          <a:p>
            <a:pPr lvl="1"/>
            <a:r>
              <a:rPr lang="en-US" dirty="0"/>
              <a:t>Office of the National Coordinator (ONC) Direct Review Attestation; and</a:t>
            </a:r>
          </a:p>
          <a:p>
            <a:pPr lvl="1"/>
            <a:r>
              <a:rPr lang="en-US" dirty="0"/>
              <a:t>The Actions to limit or restrict the compatibility or interoperability of CEHRT attestation.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6413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and Measures</a:t>
            </a:r>
          </a:p>
        </p:txBody>
      </p:sp>
      <p:sp>
        <p:nvSpPr>
          <p:cNvPr id="3" name="Content Placeholder 2"/>
          <p:cNvSpPr>
            <a:spLocks noGrp="1"/>
          </p:cNvSpPr>
          <p:nvPr>
            <p:ph idx="1"/>
          </p:nvPr>
        </p:nvSpPr>
        <p:spPr/>
        <p:txBody>
          <a:bodyPr>
            <a:normAutofit/>
          </a:bodyPr>
          <a:lstStyle/>
          <a:p>
            <a:pPr>
              <a:lnSpc>
                <a:spcPct val="150000"/>
              </a:lnSpc>
            </a:pPr>
            <a:r>
              <a:rPr lang="en-US" sz="2800" dirty="0">
                <a:solidFill>
                  <a:schemeClr val="bg1"/>
                </a:solidFill>
              </a:rPr>
              <a:t>Electronic Prescribing</a:t>
            </a:r>
          </a:p>
          <a:p>
            <a:pPr>
              <a:lnSpc>
                <a:spcPct val="150000"/>
              </a:lnSpc>
            </a:pPr>
            <a:r>
              <a:rPr lang="en-US" sz="2800" dirty="0">
                <a:solidFill>
                  <a:schemeClr val="bg1"/>
                </a:solidFill>
              </a:rPr>
              <a:t>Health Information Exchange</a:t>
            </a:r>
          </a:p>
          <a:p>
            <a:pPr>
              <a:lnSpc>
                <a:spcPct val="150000"/>
              </a:lnSpc>
            </a:pPr>
            <a:r>
              <a:rPr lang="en-US" sz="2800" dirty="0">
                <a:solidFill>
                  <a:schemeClr val="bg1"/>
                </a:solidFill>
              </a:rPr>
              <a:t>Provider to Patient Exchange</a:t>
            </a:r>
          </a:p>
          <a:p>
            <a:pPr>
              <a:lnSpc>
                <a:spcPct val="150000"/>
              </a:lnSpc>
            </a:pPr>
            <a:r>
              <a:rPr lang="en-US" sz="2800" dirty="0">
                <a:solidFill>
                  <a:schemeClr val="bg1"/>
                </a:solidFill>
              </a:rPr>
              <a:t>Public Health and Clinical Data Exchange</a:t>
            </a:r>
          </a:p>
        </p:txBody>
      </p:sp>
    </p:spTree>
    <p:extLst>
      <p:ext uri="{BB962C8B-B14F-4D97-AF65-F5344CB8AC3E}">
        <p14:creationId xmlns:p14="http://schemas.microsoft.com/office/powerpoint/2010/main" val="1195952206"/>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7661</TotalTime>
  <Words>1381</Words>
  <Application>Microsoft Office PowerPoint</Application>
  <PresentationFormat>On-screen Show (4:3)</PresentationFormat>
  <Paragraphs>139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NHA PPT template- white NEW</vt:lpstr>
      <vt:lpstr>PowerPoint Presentation</vt:lpstr>
      <vt:lpstr>Objectives</vt:lpstr>
      <vt:lpstr>Quality Payment Program (QPP)</vt:lpstr>
      <vt:lpstr>Quality Payment Program (QPP)</vt:lpstr>
      <vt:lpstr>Who is required to participate?</vt:lpstr>
      <vt:lpstr>Getting Started (key dates):</vt:lpstr>
      <vt:lpstr>Program Requirements</vt:lpstr>
      <vt:lpstr>Program Requirements continued</vt:lpstr>
      <vt:lpstr>Objectives and Measures</vt:lpstr>
      <vt:lpstr>Objectives and Measures: Points</vt:lpstr>
      <vt:lpstr>e-Prescribing</vt:lpstr>
      <vt:lpstr>Provider to Patient Exchange</vt:lpstr>
      <vt:lpstr>Health Information Exchange (HIE)</vt:lpstr>
      <vt:lpstr>Public and Health Clinical Data Exchange</vt:lpstr>
      <vt:lpstr>Public and Health Clinical Data Exchange - continued</vt:lpstr>
      <vt:lpstr>How are Measures Scored?</vt:lpstr>
      <vt:lpstr>Quality Payment Program (QPP)</vt:lpstr>
      <vt:lpstr>Submit Your Data</vt:lpstr>
      <vt:lpstr>Submit Your Data (continued):</vt:lpstr>
      <vt:lpstr>Hardship</vt:lpstr>
      <vt:lpstr>Reference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Autumn Waldman</cp:lastModifiedBy>
  <cp:revision>104</cp:revision>
  <cp:lastPrinted>2021-12-21T18:42:42Z</cp:lastPrinted>
  <dcterms:created xsi:type="dcterms:W3CDTF">2013-01-22T21:49:12Z</dcterms:created>
  <dcterms:modified xsi:type="dcterms:W3CDTF">2023-11-02T22:24:59Z</dcterms:modified>
</cp:coreProperties>
</file>