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1"/>
  </p:sldMasterIdLst>
  <p:notesMasterIdLst>
    <p:notesMasterId r:id="rId45"/>
  </p:notesMasterIdLst>
  <p:handoutMasterIdLst>
    <p:handoutMasterId r:id="rId46"/>
  </p:handoutMasterIdLst>
  <p:sldIdLst>
    <p:sldId id="259" r:id="rId2"/>
    <p:sldId id="281" r:id="rId3"/>
    <p:sldId id="377" r:id="rId4"/>
    <p:sldId id="362" r:id="rId5"/>
    <p:sldId id="1364" r:id="rId6"/>
    <p:sldId id="383" r:id="rId7"/>
    <p:sldId id="384" r:id="rId8"/>
    <p:sldId id="1386" r:id="rId9"/>
    <p:sldId id="380" r:id="rId10"/>
    <p:sldId id="385" r:id="rId11"/>
    <p:sldId id="361" r:id="rId12"/>
    <p:sldId id="317" r:id="rId13"/>
    <p:sldId id="322" r:id="rId14"/>
    <p:sldId id="374" r:id="rId15"/>
    <p:sldId id="469" r:id="rId16"/>
    <p:sldId id="1310" r:id="rId17"/>
    <p:sldId id="470" r:id="rId18"/>
    <p:sldId id="1346" r:id="rId19"/>
    <p:sldId id="388" r:id="rId20"/>
    <p:sldId id="1379" r:id="rId21"/>
    <p:sldId id="1380" r:id="rId22"/>
    <p:sldId id="1385" r:id="rId23"/>
    <p:sldId id="1384" r:id="rId24"/>
    <p:sldId id="1381" r:id="rId25"/>
    <p:sldId id="1365" r:id="rId26"/>
    <p:sldId id="1366" r:id="rId27"/>
    <p:sldId id="378" r:id="rId28"/>
    <p:sldId id="323" r:id="rId29"/>
    <p:sldId id="375" r:id="rId30"/>
    <p:sldId id="325" r:id="rId31"/>
    <p:sldId id="1382" r:id="rId32"/>
    <p:sldId id="348" r:id="rId33"/>
    <p:sldId id="335" r:id="rId34"/>
    <p:sldId id="347" r:id="rId35"/>
    <p:sldId id="373" r:id="rId36"/>
    <p:sldId id="376" r:id="rId37"/>
    <p:sldId id="334" r:id="rId38"/>
    <p:sldId id="372" r:id="rId39"/>
    <p:sldId id="367" r:id="rId40"/>
    <p:sldId id="371" r:id="rId41"/>
    <p:sldId id="1387" r:id="rId42"/>
    <p:sldId id="1383" r:id="rId43"/>
    <p:sldId id="27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, Jerry V" initials="WJV" lastIdx="1" clrIdx="0">
    <p:extLst>
      <p:ext uri="{19B8F6BF-5375-455C-9EA6-DF929625EA0E}">
        <p15:presenceInfo xmlns:p15="http://schemas.microsoft.com/office/powerpoint/2012/main" userId="S-1-5-21-2078421718-980291512-1563503735-212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9FF"/>
    <a:srgbClr val="FFFFFF"/>
    <a:srgbClr val="AD122A"/>
    <a:srgbClr val="989EA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2714" autoAdjust="0"/>
  </p:normalViewPr>
  <p:slideViewPr>
    <p:cSldViewPr snapToGrid="0" snapToObjects="1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1FFF46-CB91-4F3F-A62D-49AE148AE144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08400F-932A-47A1-8902-A5FF412987FF}">
      <dgm:prSet/>
      <dgm:spPr/>
      <dgm:t>
        <a:bodyPr/>
        <a:lstStyle/>
        <a:p>
          <a:r>
            <a:rPr lang="en-US" dirty="0"/>
            <a:t>Define the most common present-day behavioral health challenges for healthcare workers.</a:t>
          </a:r>
        </a:p>
      </dgm:t>
    </dgm:pt>
    <dgm:pt modelId="{3C2BC437-CA56-4BE2-816B-ACFFFBE41279}" type="parTrans" cxnId="{6A9327FF-2F38-4279-8477-AF113FE3286E}">
      <dgm:prSet/>
      <dgm:spPr/>
      <dgm:t>
        <a:bodyPr/>
        <a:lstStyle/>
        <a:p>
          <a:endParaRPr lang="en-US"/>
        </a:p>
      </dgm:t>
    </dgm:pt>
    <dgm:pt modelId="{5671506A-62BA-440B-92A8-887D56D49C25}" type="sibTrans" cxnId="{6A9327FF-2F38-4279-8477-AF113FE3286E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398A30AF-1C99-473D-AB3B-12DC1E6B7620}">
      <dgm:prSet/>
      <dgm:spPr/>
      <dgm:t>
        <a:bodyPr/>
        <a:lstStyle/>
        <a:p>
          <a:r>
            <a:rPr lang="en-US" dirty="0"/>
            <a:t>Describe the primary systemic drivers of anxiety/depression, burnout, moral injury, SUD, and suicide for this population.</a:t>
          </a:r>
        </a:p>
      </dgm:t>
    </dgm:pt>
    <dgm:pt modelId="{67B4C49A-7C7B-402C-95DD-F43D515FC152}" type="parTrans" cxnId="{B43EDA98-4439-4A31-B430-591477827E7F}">
      <dgm:prSet/>
      <dgm:spPr/>
      <dgm:t>
        <a:bodyPr/>
        <a:lstStyle/>
        <a:p>
          <a:endParaRPr lang="en-US"/>
        </a:p>
      </dgm:t>
    </dgm:pt>
    <dgm:pt modelId="{E470CC09-E612-42BF-AAB2-692D86B99D15}" type="sibTrans" cxnId="{B43EDA98-4439-4A31-B430-591477827E7F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5575181-E4CD-4F45-A308-D3256BD4C3A1}">
      <dgm:prSet/>
      <dgm:spPr/>
      <dgm:t>
        <a:bodyPr/>
        <a:lstStyle/>
        <a:p>
          <a:r>
            <a:rPr lang="en-US" dirty="0"/>
            <a:t>Explain organizational approaches to mitigating risk for behavioral health decompensation.</a:t>
          </a:r>
        </a:p>
      </dgm:t>
    </dgm:pt>
    <dgm:pt modelId="{C51AC824-89FE-4F5E-9B2E-421CF87F50DA}" type="parTrans" cxnId="{689540DA-8985-4371-8C74-02F4F7B189D6}">
      <dgm:prSet/>
      <dgm:spPr/>
      <dgm:t>
        <a:bodyPr/>
        <a:lstStyle/>
        <a:p>
          <a:endParaRPr lang="en-US"/>
        </a:p>
      </dgm:t>
    </dgm:pt>
    <dgm:pt modelId="{FD382BE5-5818-4337-8C1C-2D3F06DF809A}" type="sibTrans" cxnId="{689540DA-8985-4371-8C74-02F4F7B189D6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1EBB360-AF36-440A-A5D9-B748AC374F08}" type="pres">
      <dgm:prSet presAssocID="{7B1FFF46-CB91-4F3F-A62D-49AE148AE144}" presName="Name0" presStyleCnt="0">
        <dgm:presLayoutVars>
          <dgm:animLvl val="lvl"/>
          <dgm:resizeHandles val="exact"/>
        </dgm:presLayoutVars>
      </dgm:prSet>
      <dgm:spPr/>
    </dgm:pt>
    <dgm:pt modelId="{3B59949D-143F-42EA-9CE0-2D21D21E4216}" type="pres">
      <dgm:prSet presAssocID="{6F08400F-932A-47A1-8902-A5FF412987FF}" presName="compositeNode" presStyleCnt="0">
        <dgm:presLayoutVars>
          <dgm:bulletEnabled val="1"/>
        </dgm:presLayoutVars>
      </dgm:prSet>
      <dgm:spPr/>
    </dgm:pt>
    <dgm:pt modelId="{157980D3-9F61-46BE-AA3F-DA80115B3240}" type="pres">
      <dgm:prSet presAssocID="{6F08400F-932A-47A1-8902-A5FF412987FF}" presName="bgRect" presStyleLbl="alignNode1" presStyleIdx="0" presStyleCnt="3"/>
      <dgm:spPr/>
    </dgm:pt>
    <dgm:pt modelId="{0F117563-FB51-4B84-8F9C-63C5AA0233C8}" type="pres">
      <dgm:prSet presAssocID="{5671506A-62BA-440B-92A8-887D56D49C25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BD3F5891-953F-4654-B4F5-7B6E89846365}" type="pres">
      <dgm:prSet presAssocID="{6F08400F-932A-47A1-8902-A5FF412987FF}" presName="nodeRect" presStyleLbl="alignNode1" presStyleIdx="0" presStyleCnt="3">
        <dgm:presLayoutVars>
          <dgm:bulletEnabled val="1"/>
        </dgm:presLayoutVars>
      </dgm:prSet>
      <dgm:spPr/>
    </dgm:pt>
    <dgm:pt modelId="{6D4320F9-BDB6-416D-A2F4-05686C2A0CDA}" type="pres">
      <dgm:prSet presAssocID="{5671506A-62BA-440B-92A8-887D56D49C25}" presName="sibTrans" presStyleCnt="0"/>
      <dgm:spPr/>
    </dgm:pt>
    <dgm:pt modelId="{E274A166-CB7F-4992-91EB-63CCFE93463C}" type="pres">
      <dgm:prSet presAssocID="{398A30AF-1C99-473D-AB3B-12DC1E6B7620}" presName="compositeNode" presStyleCnt="0">
        <dgm:presLayoutVars>
          <dgm:bulletEnabled val="1"/>
        </dgm:presLayoutVars>
      </dgm:prSet>
      <dgm:spPr/>
    </dgm:pt>
    <dgm:pt modelId="{BBE19C9C-2909-4FAA-B188-BEBFD1958B8D}" type="pres">
      <dgm:prSet presAssocID="{398A30AF-1C99-473D-AB3B-12DC1E6B7620}" presName="bgRect" presStyleLbl="alignNode1" presStyleIdx="1" presStyleCnt="3"/>
      <dgm:spPr/>
    </dgm:pt>
    <dgm:pt modelId="{24C9FA90-6A26-47B0-A2DF-8509ADE67570}" type="pres">
      <dgm:prSet presAssocID="{E470CC09-E612-42BF-AAB2-692D86B99D15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963E3D2-773D-4884-9D73-F2A3066E4CF7}" type="pres">
      <dgm:prSet presAssocID="{398A30AF-1C99-473D-AB3B-12DC1E6B7620}" presName="nodeRect" presStyleLbl="alignNode1" presStyleIdx="1" presStyleCnt="3">
        <dgm:presLayoutVars>
          <dgm:bulletEnabled val="1"/>
        </dgm:presLayoutVars>
      </dgm:prSet>
      <dgm:spPr/>
    </dgm:pt>
    <dgm:pt modelId="{856C9493-FB02-4C5C-8213-F8F503ECBA70}" type="pres">
      <dgm:prSet presAssocID="{E470CC09-E612-42BF-AAB2-692D86B99D15}" presName="sibTrans" presStyleCnt="0"/>
      <dgm:spPr/>
    </dgm:pt>
    <dgm:pt modelId="{23ED017A-46F0-4D4E-9013-3A1695611188}" type="pres">
      <dgm:prSet presAssocID="{85575181-E4CD-4F45-A308-D3256BD4C3A1}" presName="compositeNode" presStyleCnt="0">
        <dgm:presLayoutVars>
          <dgm:bulletEnabled val="1"/>
        </dgm:presLayoutVars>
      </dgm:prSet>
      <dgm:spPr/>
    </dgm:pt>
    <dgm:pt modelId="{20D06D32-E6FD-4B16-A994-CFC3F6BCFB62}" type="pres">
      <dgm:prSet presAssocID="{85575181-E4CD-4F45-A308-D3256BD4C3A1}" presName="bgRect" presStyleLbl="alignNode1" presStyleIdx="2" presStyleCnt="3"/>
      <dgm:spPr/>
    </dgm:pt>
    <dgm:pt modelId="{2125AC93-D724-4958-87E3-CEBBB4671799}" type="pres">
      <dgm:prSet presAssocID="{FD382BE5-5818-4337-8C1C-2D3F06DF809A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2D8C2DC7-7620-4F58-9376-9B1E1162E087}" type="pres">
      <dgm:prSet presAssocID="{85575181-E4CD-4F45-A308-D3256BD4C3A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75E6AD19-0CA4-4E6B-A2A5-99C9B7960731}" type="presOf" srcId="{6F08400F-932A-47A1-8902-A5FF412987FF}" destId="{157980D3-9F61-46BE-AA3F-DA80115B3240}" srcOrd="0" destOrd="0" presId="urn:microsoft.com/office/officeart/2016/7/layout/LinearBlockProcessNumbered"/>
    <dgm:cxn modelId="{C2C4B019-4927-4A0E-A509-40DD3F3F1956}" type="presOf" srcId="{5671506A-62BA-440B-92A8-887D56D49C25}" destId="{0F117563-FB51-4B84-8F9C-63C5AA0233C8}" srcOrd="0" destOrd="0" presId="urn:microsoft.com/office/officeart/2016/7/layout/LinearBlockProcessNumbered"/>
    <dgm:cxn modelId="{1FD2BA1F-AA55-4BC1-8454-75F686E8A70D}" type="presOf" srcId="{398A30AF-1C99-473D-AB3B-12DC1E6B7620}" destId="{4963E3D2-773D-4884-9D73-F2A3066E4CF7}" srcOrd="1" destOrd="0" presId="urn:microsoft.com/office/officeart/2016/7/layout/LinearBlockProcessNumbered"/>
    <dgm:cxn modelId="{F83AB73E-17BB-495A-81B8-D56F0A1E9290}" type="presOf" srcId="{7B1FFF46-CB91-4F3F-A62D-49AE148AE144}" destId="{01EBB360-AF36-440A-A5D9-B748AC374F08}" srcOrd="0" destOrd="0" presId="urn:microsoft.com/office/officeart/2016/7/layout/LinearBlockProcessNumbered"/>
    <dgm:cxn modelId="{5C544F49-42F1-4A1C-B204-C942C3FB918E}" type="presOf" srcId="{85575181-E4CD-4F45-A308-D3256BD4C3A1}" destId="{2D8C2DC7-7620-4F58-9376-9B1E1162E087}" srcOrd="1" destOrd="0" presId="urn:microsoft.com/office/officeart/2016/7/layout/LinearBlockProcessNumbered"/>
    <dgm:cxn modelId="{FA261591-BD49-405A-B4FB-22FE2E82E4D0}" type="presOf" srcId="{FD382BE5-5818-4337-8C1C-2D3F06DF809A}" destId="{2125AC93-D724-4958-87E3-CEBBB4671799}" srcOrd="0" destOrd="0" presId="urn:microsoft.com/office/officeart/2016/7/layout/LinearBlockProcessNumbered"/>
    <dgm:cxn modelId="{7095CF92-13A9-42C0-97D7-A3D93C8506CD}" type="presOf" srcId="{85575181-E4CD-4F45-A308-D3256BD4C3A1}" destId="{20D06D32-E6FD-4B16-A994-CFC3F6BCFB62}" srcOrd="0" destOrd="0" presId="urn:microsoft.com/office/officeart/2016/7/layout/LinearBlockProcessNumbered"/>
    <dgm:cxn modelId="{B43EDA98-4439-4A31-B430-591477827E7F}" srcId="{7B1FFF46-CB91-4F3F-A62D-49AE148AE144}" destId="{398A30AF-1C99-473D-AB3B-12DC1E6B7620}" srcOrd="1" destOrd="0" parTransId="{67B4C49A-7C7B-402C-95DD-F43D515FC152}" sibTransId="{E470CC09-E612-42BF-AAB2-692D86B99D15}"/>
    <dgm:cxn modelId="{6A1DD4B2-8D84-40C0-81DB-E862B7817D12}" type="presOf" srcId="{6F08400F-932A-47A1-8902-A5FF412987FF}" destId="{BD3F5891-953F-4654-B4F5-7B6E89846365}" srcOrd="1" destOrd="0" presId="urn:microsoft.com/office/officeart/2016/7/layout/LinearBlockProcessNumbered"/>
    <dgm:cxn modelId="{33A165B7-23D8-4969-8A88-529D1933C115}" type="presOf" srcId="{E470CC09-E612-42BF-AAB2-692D86B99D15}" destId="{24C9FA90-6A26-47B0-A2DF-8509ADE67570}" srcOrd="0" destOrd="0" presId="urn:microsoft.com/office/officeart/2016/7/layout/LinearBlockProcessNumbered"/>
    <dgm:cxn modelId="{890A8ACC-3B35-4C86-81F1-50F5FE99F8B7}" type="presOf" srcId="{398A30AF-1C99-473D-AB3B-12DC1E6B7620}" destId="{BBE19C9C-2909-4FAA-B188-BEBFD1958B8D}" srcOrd="0" destOrd="0" presId="urn:microsoft.com/office/officeart/2016/7/layout/LinearBlockProcessNumbered"/>
    <dgm:cxn modelId="{689540DA-8985-4371-8C74-02F4F7B189D6}" srcId="{7B1FFF46-CB91-4F3F-A62D-49AE148AE144}" destId="{85575181-E4CD-4F45-A308-D3256BD4C3A1}" srcOrd="2" destOrd="0" parTransId="{C51AC824-89FE-4F5E-9B2E-421CF87F50DA}" sibTransId="{FD382BE5-5818-4337-8C1C-2D3F06DF809A}"/>
    <dgm:cxn modelId="{6A9327FF-2F38-4279-8477-AF113FE3286E}" srcId="{7B1FFF46-CB91-4F3F-A62D-49AE148AE144}" destId="{6F08400F-932A-47A1-8902-A5FF412987FF}" srcOrd="0" destOrd="0" parTransId="{3C2BC437-CA56-4BE2-816B-ACFFFBE41279}" sibTransId="{5671506A-62BA-440B-92A8-887D56D49C25}"/>
    <dgm:cxn modelId="{D0ADA58A-AD0A-4650-9D10-63D4E4DAFF2E}" type="presParOf" srcId="{01EBB360-AF36-440A-A5D9-B748AC374F08}" destId="{3B59949D-143F-42EA-9CE0-2D21D21E4216}" srcOrd="0" destOrd="0" presId="urn:microsoft.com/office/officeart/2016/7/layout/LinearBlockProcessNumbered"/>
    <dgm:cxn modelId="{9E304E4A-060E-4B25-A9C6-470983CC6330}" type="presParOf" srcId="{3B59949D-143F-42EA-9CE0-2D21D21E4216}" destId="{157980D3-9F61-46BE-AA3F-DA80115B3240}" srcOrd="0" destOrd="0" presId="urn:microsoft.com/office/officeart/2016/7/layout/LinearBlockProcessNumbered"/>
    <dgm:cxn modelId="{3F629D7F-F0E1-4E9C-8F06-34B84EDE5898}" type="presParOf" srcId="{3B59949D-143F-42EA-9CE0-2D21D21E4216}" destId="{0F117563-FB51-4B84-8F9C-63C5AA0233C8}" srcOrd="1" destOrd="0" presId="urn:microsoft.com/office/officeart/2016/7/layout/LinearBlockProcessNumbered"/>
    <dgm:cxn modelId="{171A721A-AE9C-42B2-AF78-5640AE93CE4A}" type="presParOf" srcId="{3B59949D-143F-42EA-9CE0-2D21D21E4216}" destId="{BD3F5891-953F-4654-B4F5-7B6E89846365}" srcOrd="2" destOrd="0" presId="urn:microsoft.com/office/officeart/2016/7/layout/LinearBlockProcessNumbered"/>
    <dgm:cxn modelId="{0383412D-DE42-4B5F-8897-83885442C931}" type="presParOf" srcId="{01EBB360-AF36-440A-A5D9-B748AC374F08}" destId="{6D4320F9-BDB6-416D-A2F4-05686C2A0CDA}" srcOrd="1" destOrd="0" presId="urn:microsoft.com/office/officeart/2016/7/layout/LinearBlockProcessNumbered"/>
    <dgm:cxn modelId="{F38595E5-D1C9-4E21-97E8-BA5E7F69FE35}" type="presParOf" srcId="{01EBB360-AF36-440A-A5D9-B748AC374F08}" destId="{E274A166-CB7F-4992-91EB-63CCFE93463C}" srcOrd="2" destOrd="0" presId="urn:microsoft.com/office/officeart/2016/7/layout/LinearBlockProcessNumbered"/>
    <dgm:cxn modelId="{E22A679A-C1BA-4385-8297-E4CF036CE07F}" type="presParOf" srcId="{E274A166-CB7F-4992-91EB-63CCFE93463C}" destId="{BBE19C9C-2909-4FAA-B188-BEBFD1958B8D}" srcOrd="0" destOrd="0" presId="urn:microsoft.com/office/officeart/2016/7/layout/LinearBlockProcessNumbered"/>
    <dgm:cxn modelId="{8C5D0EC8-191F-4056-8F7A-92592335D293}" type="presParOf" srcId="{E274A166-CB7F-4992-91EB-63CCFE93463C}" destId="{24C9FA90-6A26-47B0-A2DF-8509ADE67570}" srcOrd="1" destOrd="0" presId="urn:microsoft.com/office/officeart/2016/7/layout/LinearBlockProcessNumbered"/>
    <dgm:cxn modelId="{24175214-8213-4A7D-A48D-3FD05FC2A1F1}" type="presParOf" srcId="{E274A166-CB7F-4992-91EB-63CCFE93463C}" destId="{4963E3D2-773D-4884-9D73-F2A3066E4CF7}" srcOrd="2" destOrd="0" presId="urn:microsoft.com/office/officeart/2016/7/layout/LinearBlockProcessNumbered"/>
    <dgm:cxn modelId="{26AC786C-1173-49FB-912D-FBAF840D744F}" type="presParOf" srcId="{01EBB360-AF36-440A-A5D9-B748AC374F08}" destId="{856C9493-FB02-4C5C-8213-F8F503ECBA70}" srcOrd="3" destOrd="0" presId="urn:microsoft.com/office/officeart/2016/7/layout/LinearBlockProcessNumbered"/>
    <dgm:cxn modelId="{8A41CF2B-5B33-4048-9D6C-CA5C2B77239B}" type="presParOf" srcId="{01EBB360-AF36-440A-A5D9-B748AC374F08}" destId="{23ED017A-46F0-4D4E-9013-3A1695611188}" srcOrd="4" destOrd="0" presId="urn:microsoft.com/office/officeart/2016/7/layout/LinearBlockProcessNumbered"/>
    <dgm:cxn modelId="{D61E1B79-6F1A-4C28-898F-4143EADF2760}" type="presParOf" srcId="{23ED017A-46F0-4D4E-9013-3A1695611188}" destId="{20D06D32-E6FD-4B16-A994-CFC3F6BCFB62}" srcOrd="0" destOrd="0" presId="urn:microsoft.com/office/officeart/2016/7/layout/LinearBlockProcessNumbered"/>
    <dgm:cxn modelId="{32D1EFAA-58D2-4741-BB83-1AEA89441087}" type="presParOf" srcId="{23ED017A-46F0-4D4E-9013-3A1695611188}" destId="{2125AC93-D724-4958-87E3-CEBBB4671799}" srcOrd="1" destOrd="0" presId="urn:microsoft.com/office/officeart/2016/7/layout/LinearBlockProcessNumbered"/>
    <dgm:cxn modelId="{74B0CF37-DB08-43FA-83FE-B36363D589AD}" type="presParOf" srcId="{23ED017A-46F0-4D4E-9013-3A1695611188}" destId="{2D8C2DC7-7620-4F58-9376-9B1E1162E08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DEC3A-30DE-4C78-8E71-88892900C4F7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43D625-C238-4FD7-983C-3729D161E5B0}">
      <dgm:prSet phldrT="[Text]"/>
      <dgm:spPr/>
      <dgm:t>
        <a:bodyPr/>
        <a:lstStyle/>
        <a:p>
          <a:r>
            <a:rPr lang="en-US" dirty="0"/>
            <a:t>Shared</a:t>
          </a:r>
        </a:p>
      </dgm:t>
    </dgm:pt>
    <dgm:pt modelId="{4B4C692D-D7BD-40A1-992D-8D6380F5586F}" type="parTrans" cxnId="{2FCD0DE3-6AD3-456F-8A95-3D2BBD9179F7}">
      <dgm:prSet/>
      <dgm:spPr/>
      <dgm:t>
        <a:bodyPr/>
        <a:lstStyle/>
        <a:p>
          <a:endParaRPr lang="en-US"/>
        </a:p>
      </dgm:t>
    </dgm:pt>
    <dgm:pt modelId="{C56252B3-4800-4285-9F66-CA71AC072066}" type="sibTrans" cxnId="{2FCD0DE3-6AD3-456F-8A95-3D2BBD9179F7}">
      <dgm:prSet/>
      <dgm:spPr/>
      <dgm:t>
        <a:bodyPr/>
        <a:lstStyle/>
        <a:p>
          <a:endParaRPr lang="en-US"/>
        </a:p>
      </dgm:t>
    </dgm:pt>
    <dgm:pt modelId="{66BD88C2-10B8-4FEC-8913-BF3C35246E64}">
      <dgm:prSet phldrT="[Text]"/>
      <dgm:spPr/>
      <dgm:t>
        <a:bodyPr/>
        <a:lstStyle/>
        <a:p>
          <a:r>
            <a:rPr lang="en-US" dirty="0"/>
            <a:t>Goals</a:t>
          </a:r>
        </a:p>
      </dgm:t>
    </dgm:pt>
    <dgm:pt modelId="{223226E5-C668-4FB7-871D-CF57CDAE640C}" type="parTrans" cxnId="{F2004B46-5767-4A57-BCD0-F613CF287370}">
      <dgm:prSet/>
      <dgm:spPr/>
      <dgm:t>
        <a:bodyPr/>
        <a:lstStyle/>
        <a:p>
          <a:endParaRPr lang="en-US"/>
        </a:p>
      </dgm:t>
    </dgm:pt>
    <dgm:pt modelId="{B7CDA1C3-6D4D-4C4A-B429-53DA78CE23F7}" type="sibTrans" cxnId="{F2004B46-5767-4A57-BCD0-F613CF287370}">
      <dgm:prSet/>
      <dgm:spPr/>
      <dgm:t>
        <a:bodyPr/>
        <a:lstStyle/>
        <a:p>
          <a:endParaRPr lang="en-US"/>
        </a:p>
      </dgm:t>
    </dgm:pt>
    <dgm:pt modelId="{3555FC03-EB09-468F-92AA-F5A84F123C8F}">
      <dgm:prSet phldrT="[Text]"/>
      <dgm:spPr/>
      <dgm:t>
        <a:bodyPr/>
        <a:lstStyle/>
        <a:p>
          <a:r>
            <a:rPr lang="en-US" dirty="0"/>
            <a:t>Values</a:t>
          </a:r>
        </a:p>
      </dgm:t>
    </dgm:pt>
    <dgm:pt modelId="{49368853-D329-42D3-8B25-7EBE2335BF82}" type="parTrans" cxnId="{7E3179EB-8014-4E38-BE5D-349701D8F06C}">
      <dgm:prSet/>
      <dgm:spPr/>
      <dgm:t>
        <a:bodyPr/>
        <a:lstStyle/>
        <a:p>
          <a:endParaRPr lang="en-US"/>
        </a:p>
      </dgm:t>
    </dgm:pt>
    <dgm:pt modelId="{25ACA515-346B-4C14-8056-D2B3ACE50F0C}" type="sibTrans" cxnId="{7E3179EB-8014-4E38-BE5D-349701D8F06C}">
      <dgm:prSet/>
      <dgm:spPr/>
      <dgm:t>
        <a:bodyPr/>
        <a:lstStyle/>
        <a:p>
          <a:endParaRPr lang="en-US"/>
        </a:p>
      </dgm:t>
    </dgm:pt>
    <dgm:pt modelId="{79C32D3A-2096-47EA-9E2F-CCBBD96A9289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64354705-5B3E-4882-A1DD-8AE6970A4CB7}" type="parTrans" cxnId="{804A0A8E-F105-4C16-B207-22CC9E4595D2}">
      <dgm:prSet/>
      <dgm:spPr/>
      <dgm:t>
        <a:bodyPr/>
        <a:lstStyle/>
        <a:p>
          <a:endParaRPr lang="en-US"/>
        </a:p>
      </dgm:t>
    </dgm:pt>
    <dgm:pt modelId="{DE8F09C7-4EDB-47D3-9958-BAE171E2F2A1}" type="sibTrans" cxnId="{804A0A8E-F105-4C16-B207-22CC9E4595D2}">
      <dgm:prSet/>
      <dgm:spPr/>
      <dgm:t>
        <a:bodyPr/>
        <a:lstStyle/>
        <a:p>
          <a:endParaRPr lang="en-US"/>
        </a:p>
      </dgm:t>
    </dgm:pt>
    <dgm:pt modelId="{0C7B910F-B0B2-4988-80F1-78D9FF33BA7C}">
      <dgm:prSet phldrT="[Text]"/>
      <dgm:spPr/>
      <dgm:t>
        <a:bodyPr/>
        <a:lstStyle/>
        <a:p>
          <a:r>
            <a:rPr lang="en-US" dirty="0"/>
            <a:t>Experiences</a:t>
          </a:r>
        </a:p>
      </dgm:t>
    </dgm:pt>
    <dgm:pt modelId="{FA511B65-2A9E-48FD-BCE5-426CD37C535C}" type="parTrans" cxnId="{B842792D-F1FB-44F4-B659-D0376C2BCBA1}">
      <dgm:prSet/>
      <dgm:spPr/>
      <dgm:t>
        <a:bodyPr/>
        <a:lstStyle/>
        <a:p>
          <a:endParaRPr lang="en-US"/>
        </a:p>
      </dgm:t>
    </dgm:pt>
    <dgm:pt modelId="{A69F216F-E8DA-4652-B27E-5EAB48801DF0}" type="sibTrans" cxnId="{B842792D-F1FB-44F4-B659-D0376C2BCBA1}">
      <dgm:prSet/>
      <dgm:spPr/>
      <dgm:t>
        <a:bodyPr/>
        <a:lstStyle/>
        <a:p>
          <a:endParaRPr lang="en-US"/>
        </a:p>
      </dgm:t>
    </dgm:pt>
    <dgm:pt modelId="{6D1B203B-8377-4300-8EE3-6FC17D82B04E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8215CBCD-83AC-47DD-8AF4-90D41D9CB430}" type="parTrans" cxnId="{680EDB81-0121-412B-A1F6-94103ACB0D12}">
      <dgm:prSet/>
      <dgm:spPr/>
      <dgm:t>
        <a:bodyPr/>
        <a:lstStyle/>
        <a:p>
          <a:endParaRPr lang="en-US"/>
        </a:p>
      </dgm:t>
    </dgm:pt>
    <dgm:pt modelId="{17D8DFF5-21AF-4271-930F-85B9DE87A070}" type="sibTrans" cxnId="{680EDB81-0121-412B-A1F6-94103ACB0D12}">
      <dgm:prSet/>
      <dgm:spPr/>
      <dgm:t>
        <a:bodyPr/>
        <a:lstStyle/>
        <a:p>
          <a:endParaRPr lang="en-US"/>
        </a:p>
      </dgm:t>
    </dgm:pt>
    <dgm:pt modelId="{52F832BC-5BFF-4F79-BDB6-036939161529}">
      <dgm:prSet phldrT="[Text]"/>
      <dgm:spPr/>
      <dgm:t>
        <a:bodyPr/>
        <a:lstStyle/>
        <a:p>
          <a:r>
            <a:rPr lang="en-US" dirty="0"/>
            <a:t>Trials</a:t>
          </a:r>
        </a:p>
      </dgm:t>
    </dgm:pt>
    <dgm:pt modelId="{7B72A8CC-30F8-447E-9935-9043CAC68EAE}" type="parTrans" cxnId="{06FB8A31-99CB-4C37-9BC9-F6DE49F52AA8}">
      <dgm:prSet/>
      <dgm:spPr/>
      <dgm:t>
        <a:bodyPr/>
        <a:lstStyle/>
        <a:p>
          <a:endParaRPr lang="en-US"/>
        </a:p>
      </dgm:t>
    </dgm:pt>
    <dgm:pt modelId="{9362BB85-EB23-4C12-96C2-DA631C6A3242}" type="sibTrans" cxnId="{06FB8A31-99CB-4C37-9BC9-F6DE49F52AA8}">
      <dgm:prSet/>
      <dgm:spPr/>
      <dgm:t>
        <a:bodyPr/>
        <a:lstStyle/>
        <a:p>
          <a:endParaRPr lang="en-US"/>
        </a:p>
      </dgm:t>
    </dgm:pt>
    <dgm:pt modelId="{3635441C-718C-434B-9ED2-4748A59EE9C4}" type="pres">
      <dgm:prSet presAssocID="{3D9DEC3A-30DE-4C78-8E71-88892900C4F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08CBDC6-E8D0-482F-9FF5-0FF021F59C1A}" type="pres">
      <dgm:prSet presAssocID="{2C43D625-C238-4FD7-983C-3729D161E5B0}" presName="Parent" presStyleLbl="node0" presStyleIdx="0" presStyleCnt="1">
        <dgm:presLayoutVars>
          <dgm:chMax val="6"/>
          <dgm:chPref val="6"/>
        </dgm:presLayoutVars>
      </dgm:prSet>
      <dgm:spPr/>
    </dgm:pt>
    <dgm:pt modelId="{808A8D29-15E1-4057-9D49-E81C65929FE5}" type="pres">
      <dgm:prSet presAssocID="{66BD88C2-10B8-4FEC-8913-BF3C35246E64}" presName="Accent1" presStyleCnt="0"/>
      <dgm:spPr/>
    </dgm:pt>
    <dgm:pt modelId="{CD20FAB9-5007-41C1-B749-8FFC7122FFDF}" type="pres">
      <dgm:prSet presAssocID="{66BD88C2-10B8-4FEC-8913-BF3C35246E64}" presName="Accent" presStyleLbl="bgShp" presStyleIdx="0" presStyleCnt="6"/>
      <dgm:spPr/>
    </dgm:pt>
    <dgm:pt modelId="{EFFAAD85-7B8A-42A7-9611-6389FBEE809E}" type="pres">
      <dgm:prSet presAssocID="{66BD88C2-10B8-4FEC-8913-BF3C35246E6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80F15A9-8053-497F-BD42-E1DE9346B1DE}" type="pres">
      <dgm:prSet presAssocID="{3555FC03-EB09-468F-92AA-F5A84F123C8F}" presName="Accent2" presStyleCnt="0"/>
      <dgm:spPr/>
    </dgm:pt>
    <dgm:pt modelId="{33B792B9-1A18-4A3F-AC2C-CFFAD4EE8C29}" type="pres">
      <dgm:prSet presAssocID="{3555FC03-EB09-468F-92AA-F5A84F123C8F}" presName="Accent" presStyleLbl="bgShp" presStyleIdx="1" presStyleCnt="6"/>
      <dgm:spPr/>
    </dgm:pt>
    <dgm:pt modelId="{B549A76C-BCFB-4195-B3C7-6C9F7650500B}" type="pres">
      <dgm:prSet presAssocID="{3555FC03-EB09-468F-92AA-F5A84F123C8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3D8C177-43A8-4613-9D34-7D8BD3F5AB0E}" type="pres">
      <dgm:prSet presAssocID="{79C32D3A-2096-47EA-9E2F-CCBBD96A9289}" presName="Accent3" presStyleCnt="0"/>
      <dgm:spPr/>
    </dgm:pt>
    <dgm:pt modelId="{B98E157E-FD10-453A-B3F4-B2E8CD4D278A}" type="pres">
      <dgm:prSet presAssocID="{79C32D3A-2096-47EA-9E2F-CCBBD96A9289}" presName="Accent" presStyleLbl="bgShp" presStyleIdx="2" presStyleCnt="6"/>
      <dgm:spPr/>
    </dgm:pt>
    <dgm:pt modelId="{DC9038E1-F795-4352-A67C-E29ECA06A30A}" type="pres">
      <dgm:prSet presAssocID="{79C32D3A-2096-47EA-9E2F-CCBBD96A928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674940E-17B9-4E18-8670-28140852AAB5}" type="pres">
      <dgm:prSet presAssocID="{0C7B910F-B0B2-4988-80F1-78D9FF33BA7C}" presName="Accent4" presStyleCnt="0"/>
      <dgm:spPr/>
    </dgm:pt>
    <dgm:pt modelId="{0CB4F567-6A91-43C8-9F06-7EAC98BE3599}" type="pres">
      <dgm:prSet presAssocID="{0C7B910F-B0B2-4988-80F1-78D9FF33BA7C}" presName="Accent" presStyleLbl="bgShp" presStyleIdx="3" presStyleCnt="6"/>
      <dgm:spPr/>
    </dgm:pt>
    <dgm:pt modelId="{BBB923C4-630D-4866-BA01-EB31C2FEFD01}" type="pres">
      <dgm:prSet presAssocID="{0C7B910F-B0B2-4988-80F1-78D9FF33BA7C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00C03F4-89E2-45D8-B408-BA6D0E760FF8}" type="pres">
      <dgm:prSet presAssocID="{6D1B203B-8377-4300-8EE3-6FC17D82B04E}" presName="Accent5" presStyleCnt="0"/>
      <dgm:spPr/>
    </dgm:pt>
    <dgm:pt modelId="{87AEB80F-29FB-4307-B198-4E3B66CFC63B}" type="pres">
      <dgm:prSet presAssocID="{6D1B203B-8377-4300-8EE3-6FC17D82B04E}" presName="Accent" presStyleLbl="bgShp" presStyleIdx="4" presStyleCnt="6"/>
      <dgm:spPr/>
    </dgm:pt>
    <dgm:pt modelId="{0F032606-0923-4634-BFD6-C440B916FE7D}" type="pres">
      <dgm:prSet presAssocID="{6D1B203B-8377-4300-8EE3-6FC17D82B04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3C12AD9-065E-4B58-A480-433DC0B103F2}" type="pres">
      <dgm:prSet presAssocID="{52F832BC-5BFF-4F79-BDB6-036939161529}" presName="Accent6" presStyleCnt="0"/>
      <dgm:spPr/>
    </dgm:pt>
    <dgm:pt modelId="{1E893B1F-AB93-4012-97A2-75592AEB4B26}" type="pres">
      <dgm:prSet presAssocID="{52F832BC-5BFF-4F79-BDB6-036939161529}" presName="Accent" presStyleLbl="bgShp" presStyleIdx="5" presStyleCnt="6"/>
      <dgm:spPr/>
    </dgm:pt>
    <dgm:pt modelId="{358FC92D-FD41-4479-B130-C0F9C819B414}" type="pres">
      <dgm:prSet presAssocID="{52F832BC-5BFF-4F79-BDB6-03693916152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BB3591B-F9BB-4899-BA6C-E5F2D751C16D}" type="presOf" srcId="{52F832BC-5BFF-4F79-BDB6-036939161529}" destId="{358FC92D-FD41-4479-B130-C0F9C819B414}" srcOrd="0" destOrd="0" presId="urn:microsoft.com/office/officeart/2011/layout/HexagonRadial"/>
    <dgm:cxn modelId="{B842792D-F1FB-44F4-B659-D0376C2BCBA1}" srcId="{2C43D625-C238-4FD7-983C-3729D161E5B0}" destId="{0C7B910F-B0B2-4988-80F1-78D9FF33BA7C}" srcOrd="3" destOrd="0" parTransId="{FA511B65-2A9E-48FD-BCE5-426CD37C535C}" sibTransId="{A69F216F-E8DA-4652-B27E-5EAB48801DF0}"/>
    <dgm:cxn modelId="{06FB8A31-99CB-4C37-9BC9-F6DE49F52AA8}" srcId="{2C43D625-C238-4FD7-983C-3729D161E5B0}" destId="{52F832BC-5BFF-4F79-BDB6-036939161529}" srcOrd="5" destOrd="0" parTransId="{7B72A8CC-30F8-447E-9935-9043CAC68EAE}" sibTransId="{9362BB85-EB23-4C12-96C2-DA631C6A3242}"/>
    <dgm:cxn modelId="{9C4AAA31-973B-4905-846F-33EAB3103743}" type="presOf" srcId="{2C43D625-C238-4FD7-983C-3729D161E5B0}" destId="{208CBDC6-E8D0-482F-9FF5-0FF021F59C1A}" srcOrd="0" destOrd="0" presId="urn:microsoft.com/office/officeart/2011/layout/HexagonRadial"/>
    <dgm:cxn modelId="{02150436-7015-4BA0-9077-D80A0174E449}" type="presOf" srcId="{3555FC03-EB09-468F-92AA-F5A84F123C8F}" destId="{B549A76C-BCFB-4195-B3C7-6C9F7650500B}" srcOrd="0" destOrd="0" presId="urn:microsoft.com/office/officeart/2011/layout/HexagonRadial"/>
    <dgm:cxn modelId="{F2004B46-5767-4A57-BCD0-F613CF287370}" srcId="{2C43D625-C238-4FD7-983C-3729D161E5B0}" destId="{66BD88C2-10B8-4FEC-8913-BF3C35246E64}" srcOrd="0" destOrd="0" parTransId="{223226E5-C668-4FB7-871D-CF57CDAE640C}" sibTransId="{B7CDA1C3-6D4D-4C4A-B429-53DA78CE23F7}"/>
    <dgm:cxn modelId="{0BEF8249-C5BB-45FD-9830-53AF773F6522}" type="presOf" srcId="{6D1B203B-8377-4300-8EE3-6FC17D82B04E}" destId="{0F032606-0923-4634-BFD6-C440B916FE7D}" srcOrd="0" destOrd="0" presId="urn:microsoft.com/office/officeart/2011/layout/HexagonRadial"/>
    <dgm:cxn modelId="{302EB578-27D6-4F66-8833-3C3E2D4A87A8}" type="presOf" srcId="{66BD88C2-10B8-4FEC-8913-BF3C35246E64}" destId="{EFFAAD85-7B8A-42A7-9611-6389FBEE809E}" srcOrd="0" destOrd="0" presId="urn:microsoft.com/office/officeart/2011/layout/HexagonRadial"/>
    <dgm:cxn modelId="{680EDB81-0121-412B-A1F6-94103ACB0D12}" srcId="{2C43D625-C238-4FD7-983C-3729D161E5B0}" destId="{6D1B203B-8377-4300-8EE3-6FC17D82B04E}" srcOrd="4" destOrd="0" parTransId="{8215CBCD-83AC-47DD-8AF4-90D41D9CB430}" sibTransId="{17D8DFF5-21AF-4271-930F-85B9DE87A070}"/>
    <dgm:cxn modelId="{494FD98D-0246-423E-8383-852C12443DA5}" type="presOf" srcId="{79C32D3A-2096-47EA-9E2F-CCBBD96A9289}" destId="{DC9038E1-F795-4352-A67C-E29ECA06A30A}" srcOrd="0" destOrd="0" presId="urn:microsoft.com/office/officeart/2011/layout/HexagonRadial"/>
    <dgm:cxn modelId="{804A0A8E-F105-4C16-B207-22CC9E4595D2}" srcId="{2C43D625-C238-4FD7-983C-3729D161E5B0}" destId="{79C32D3A-2096-47EA-9E2F-CCBBD96A9289}" srcOrd="2" destOrd="0" parTransId="{64354705-5B3E-4882-A1DD-8AE6970A4CB7}" sibTransId="{DE8F09C7-4EDB-47D3-9958-BAE171E2F2A1}"/>
    <dgm:cxn modelId="{0C0569B7-9E1F-4901-B01D-38D190DF4306}" type="presOf" srcId="{3D9DEC3A-30DE-4C78-8E71-88892900C4F7}" destId="{3635441C-718C-434B-9ED2-4748A59EE9C4}" srcOrd="0" destOrd="0" presId="urn:microsoft.com/office/officeart/2011/layout/HexagonRadial"/>
    <dgm:cxn modelId="{60B83ED8-BC8A-4E97-BC0C-B1F3BC13389D}" type="presOf" srcId="{0C7B910F-B0B2-4988-80F1-78D9FF33BA7C}" destId="{BBB923C4-630D-4866-BA01-EB31C2FEFD01}" srcOrd="0" destOrd="0" presId="urn:microsoft.com/office/officeart/2011/layout/HexagonRadial"/>
    <dgm:cxn modelId="{2FCD0DE3-6AD3-456F-8A95-3D2BBD9179F7}" srcId="{3D9DEC3A-30DE-4C78-8E71-88892900C4F7}" destId="{2C43D625-C238-4FD7-983C-3729D161E5B0}" srcOrd="0" destOrd="0" parTransId="{4B4C692D-D7BD-40A1-992D-8D6380F5586F}" sibTransId="{C56252B3-4800-4285-9F66-CA71AC072066}"/>
    <dgm:cxn modelId="{7E3179EB-8014-4E38-BE5D-349701D8F06C}" srcId="{2C43D625-C238-4FD7-983C-3729D161E5B0}" destId="{3555FC03-EB09-468F-92AA-F5A84F123C8F}" srcOrd="1" destOrd="0" parTransId="{49368853-D329-42D3-8B25-7EBE2335BF82}" sibTransId="{25ACA515-346B-4C14-8056-D2B3ACE50F0C}"/>
    <dgm:cxn modelId="{5C241C2B-F31B-4F8B-AAB5-82FDEB62B565}" type="presParOf" srcId="{3635441C-718C-434B-9ED2-4748A59EE9C4}" destId="{208CBDC6-E8D0-482F-9FF5-0FF021F59C1A}" srcOrd="0" destOrd="0" presId="urn:microsoft.com/office/officeart/2011/layout/HexagonRadial"/>
    <dgm:cxn modelId="{372D42E7-49AD-4CA0-B81D-A008919074CE}" type="presParOf" srcId="{3635441C-718C-434B-9ED2-4748A59EE9C4}" destId="{808A8D29-15E1-4057-9D49-E81C65929FE5}" srcOrd="1" destOrd="0" presId="urn:microsoft.com/office/officeart/2011/layout/HexagonRadial"/>
    <dgm:cxn modelId="{1C030C04-80FF-4988-ADBF-FD4E3172F6AC}" type="presParOf" srcId="{808A8D29-15E1-4057-9D49-E81C65929FE5}" destId="{CD20FAB9-5007-41C1-B749-8FFC7122FFDF}" srcOrd="0" destOrd="0" presId="urn:microsoft.com/office/officeart/2011/layout/HexagonRadial"/>
    <dgm:cxn modelId="{9C08652E-1231-407E-A4AA-BF3584C13B86}" type="presParOf" srcId="{3635441C-718C-434B-9ED2-4748A59EE9C4}" destId="{EFFAAD85-7B8A-42A7-9611-6389FBEE809E}" srcOrd="2" destOrd="0" presId="urn:microsoft.com/office/officeart/2011/layout/HexagonRadial"/>
    <dgm:cxn modelId="{CACBF6A3-68E5-4B2A-836B-A18BA38DFA79}" type="presParOf" srcId="{3635441C-718C-434B-9ED2-4748A59EE9C4}" destId="{380F15A9-8053-497F-BD42-E1DE9346B1DE}" srcOrd="3" destOrd="0" presId="urn:microsoft.com/office/officeart/2011/layout/HexagonRadial"/>
    <dgm:cxn modelId="{26FAD3D5-A216-4E11-A5FC-E1051B02ACA2}" type="presParOf" srcId="{380F15A9-8053-497F-BD42-E1DE9346B1DE}" destId="{33B792B9-1A18-4A3F-AC2C-CFFAD4EE8C29}" srcOrd="0" destOrd="0" presId="urn:microsoft.com/office/officeart/2011/layout/HexagonRadial"/>
    <dgm:cxn modelId="{D1D3D0EB-E868-4212-92CF-DC5BC729CDCA}" type="presParOf" srcId="{3635441C-718C-434B-9ED2-4748A59EE9C4}" destId="{B549A76C-BCFB-4195-B3C7-6C9F7650500B}" srcOrd="4" destOrd="0" presId="urn:microsoft.com/office/officeart/2011/layout/HexagonRadial"/>
    <dgm:cxn modelId="{05546A4F-5860-49B2-BD86-7E6F32B8B72F}" type="presParOf" srcId="{3635441C-718C-434B-9ED2-4748A59EE9C4}" destId="{A3D8C177-43A8-4613-9D34-7D8BD3F5AB0E}" srcOrd="5" destOrd="0" presId="urn:microsoft.com/office/officeart/2011/layout/HexagonRadial"/>
    <dgm:cxn modelId="{DCA2D6E6-46AD-4321-AC86-2FE0BC86B68D}" type="presParOf" srcId="{A3D8C177-43A8-4613-9D34-7D8BD3F5AB0E}" destId="{B98E157E-FD10-453A-B3F4-B2E8CD4D278A}" srcOrd="0" destOrd="0" presId="urn:microsoft.com/office/officeart/2011/layout/HexagonRadial"/>
    <dgm:cxn modelId="{98E812F9-DD22-4168-BAD3-68E426713C5C}" type="presParOf" srcId="{3635441C-718C-434B-9ED2-4748A59EE9C4}" destId="{DC9038E1-F795-4352-A67C-E29ECA06A30A}" srcOrd="6" destOrd="0" presId="urn:microsoft.com/office/officeart/2011/layout/HexagonRadial"/>
    <dgm:cxn modelId="{D87E548A-E1E0-4337-B938-09B538C562EA}" type="presParOf" srcId="{3635441C-718C-434B-9ED2-4748A59EE9C4}" destId="{4674940E-17B9-4E18-8670-28140852AAB5}" srcOrd="7" destOrd="0" presId="urn:microsoft.com/office/officeart/2011/layout/HexagonRadial"/>
    <dgm:cxn modelId="{BFD0E37C-AB8E-42E2-A1C7-21CE8888DA9F}" type="presParOf" srcId="{4674940E-17B9-4E18-8670-28140852AAB5}" destId="{0CB4F567-6A91-43C8-9F06-7EAC98BE3599}" srcOrd="0" destOrd="0" presId="urn:microsoft.com/office/officeart/2011/layout/HexagonRadial"/>
    <dgm:cxn modelId="{D831E933-2931-433C-BEBF-F6A94712290D}" type="presParOf" srcId="{3635441C-718C-434B-9ED2-4748A59EE9C4}" destId="{BBB923C4-630D-4866-BA01-EB31C2FEFD01}" srcOrd="8" destOrd="0" presId="urn:microsoft.com/office/officeart/2011/layout/HexagonRadial"/>
    <dgm:cxn modelId="{C74E8DCD-DFE6-4923-A2A4-C197E92E20F5}" type="presParOf" srcId="{3635441C-718C-434B-9ED2-4748A59EE9C4}" destId="{E00C03F4-89E2-45D8-B408-BA6D0E760FF8}" srcOrd="9" destOrd="0" presId="urn:microsoft.com/office/officeart/2011/layout/HexagonRadial"/>
    <dgm:cxn modelId="{35DA98C2-3651-4D12-8CEE-442345B55368}" type="presParOf" srcId="{E00C03F4-89E2-45D8-B408-BA6D0E760FF8}" destId="{87AEB80F-29FB-4307-B198-4E3B66CFC63B}" srcOrd="0" destOrd="0" presId="urn:microsoft.com/office/officeart/2011/layout/HexagonRadial"/>
    <dgm:cxn modelId="{02ABCAD3-07E2-425D-9E5E-6D84D5488A2A}" type="presParOf" srcId="{3635441C-718C-434B-9ED2-4748A59EE9C4}" destId="{0F032606-0923-4634-BFD6-C440B916FE7D}" srcOrd="10" destOrd="0" presId="urn:microsoft.com/office/officeart/2011/layout/HexagonRadial"/>
    <dgm:cxn modelId="{C3C5FA80-70BC-4625-9FBA-870D34AF200A}" type="presParOf" srcId="{3635441C-718C-434B-9ED2-4748A59EE9C4}" destId="{B3C12AD9-065E-4B58-A480-433DC0B103F2}" srcOrd="11" destOrd="0" presId="urn:microsoft.com/office/officeart/2011/layout/HexagonRadial"/>
    <dgm:cxn modelId="{8005A027-6344-4888-8A3F-0F4247A03DA0}" type="presParOf" srcId="{B3C12AD9-065E-4B58-A480-433DC0B103F2}" destId="{1E893B1F-AB93-4012-97A2-75592AEB4B26}" srcOrd="0" destOrd="0" presId="urn:microsoft.com/office/officeart/2011/layout/HexagonRadial"/>
    <dgm:cxn modelId="{E491ECFF-24CC-4750-8AF9-F9E1741678C3}" type="presParOf" srcId="{3635441C-718C-434B-9ED2-4748A59EE9C4}" destId="{358FC92D-FD41-4479-B130-C0F9C819B41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980D3-9F61-46BE-AA3F-DA80115B3240}">
      <dsp:nvSpPr>
        <dsp:cNvPr id="0" name=""/>
        <dsp:cNvSpPr/>
      </dsp:nvSpPr>
      <dsp:spPr>
        <a:xfrm>
          <a:off x="635" y="741127"/>
          <a:ext cx="2572625" cy="3087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0" rIns="25411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Define the most common present-day behavioral health challenges for healthcare workers.</a:t>
          </a:r>
        </a:p>
      </dsp:txBody>
      <dsp:txXfrm>
        <a:off x="635" y="1975987"/>
        <a:ext cx="2572625" cy="1852290"/>
      </dsp:txXfrm>
    </dsp:sp>
    <dsp:sp modelId="{0F117563-FB51-4B84-8F9C-63C5AA0233C8}">
      <dsp:nvSpPr>
        <dsp:cNvPr id="0" name=""/>
        <dsp:cNvSpPr/>
      </dsp:nvSpPr>
      <dsp:spPr>
        <a:xfrm>
          <a:off x="635" y="741127"/>
          <a:ext cx="2572625" cy="1234860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165100" rIns="254118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01</a:t>
          </a:r>
        </a:p>
      </dsp:txBody>
      <dsp:txXfrm>
        <a:off x="635" y="741127"/>
        <a:ext cx="2572625" cy="1234860"/>
      </dsp:txXfrm>
    </dsp:sp>
    <dsp:sp modelId="{BBE19C9C-2909-4FAA-B188-BEBFD1958B8D}">
      <dsp:nvSpPr>
        <dsp:cNvPr id="0" name=""/>
        <dsp:cNvSpPr/>
      </dsp:nvSpPr>
      <dsp:spPr>
        <a:xfrm>
          <a:off x="2779071" y="741127"/>
          <a:ext cx="2572625" cy="3087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0" rIns="25411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Describe the primary systemic drivers of anxiety/depression, burnout, moral injury, SUD, and suicide for this population.</a:t>
          </a:r>
        </a:p>
      </dsp:txBody>
      <dsp:txXfrm>
        <a:off x="2779071" y="1975987"/>
        <a:ext cx="2572625" cy="1852290"/>
      </dsp:txXfrm>
    </dsp:sp>
    <dsp:sp modelId="{24C9FA90-6A26-47B0-A2DF-8509ADE67570}">
      <dsp:nvSpPr>
        <dsp:cNvPr id="0" name=""/>
        <dsp:cNvSpPr/>
      </dsp:nvSpPr>
      <dsp:spPr>
        <a:xfrm>
          <a:off x="2779071" y="741127"/>
          <a:ext cx="2572625" cy="1234860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165100" rIns="254118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02</a:t>
          </a:r>
        </a:p>
      </dsp:txBody>
      <dsp:txXfrm>
        <a:off x="2779071" y="741127"/>
        <a:ext cx="2572625" cy="1234860"/>
      </dsp:txXfrm>
    </dsp:sp>
    <dsp:sp modelId="{20D06D32-E6FD-4B16-A994-CFC3F6BCFB62}">
      <dsp:nvSpPr>
        <dsp:cNvPr id="0" name=""/>
        <dsp:cNvSpPr/>
      </dsp:nvSpPr>
      <dsp:spPr>
        <a:xfrm>
          <a:off x="5557506" y="741127"/>
          <a:ext cx="2572625" cy="3087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0" rIns="25411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Explain organizational approaches to mitigating risk for behavioral health decompensation.</a:t>
          </a:r>
        </a:p>
      </dsp:txBody>
      <dsp:txXfrm>
        <a:off x="5557506" y="1975987"/>
        <a:ext cx="2572625" cy="1852290"/>
      </dsp:txXfrm>
    </dsp:sp>
    <dsp:sp modelId="{2125AC93-D724-4958-87E3-CEBBB4671799}">
      <dsp:nvSpPr>
        <dsp:cNvPr id="0" name=""/>
        <dsp:cNvSpPr/>
      </dsp:nvSpPr>
      <dsp:spPr>
        <a:xfrm>
          <a:off x="5557506" y="741127"/>
          <a:ext cx="2572625" cy="1234860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118" tIns="165100" rIns="254118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03</a:t>
          </a:r>
        </a:p>
      </dsp:txBody>
      <dsp:txXfrm>
        <a:off x="5557506" y="741127"/>
        <a:ext cx="2572625" cy="1234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CBDC6-E8D0-482F-9FF5-0FF021F59C1A}">
      <dsp:nvSpPr>
        <dsp:cNvPr id="0" name=""/>
        <dsp:cNvSpPr/>
      </dsp:nvSpPr>
      <dsp:spPr>
        <a:xfrm>
          <a:off x="2673585" y="1647465"/>
          <a:ext cx="2093999" cy="18113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Shared</a:t>
          </a:r>
        </a:p>
      </dsp:txBody>
      <dsp:txXfrm>
        <a:off x="3020590" y="1947638"/>
        <a:ext cx="1399989" cy="1211048"/>
      </dsp:txXfrm>
    </dsp:sp>
    <dsp:sp modelId="{33B792B9-1A18-4A3F-AC2C-CFFAD4EE8C29}">
      <dsp:nvSpPr>
        <dsp:cNvPr id="0" name=""/>
        <dsp:cNvSpPr/>
      </dsp:nvSpPr>
      <dsp:spPr>
        <a:xfrm>
          <a:off x="3984832" y="780835"/>
          <a:ext cx="790060" cy="680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AAD85-7B8A-42A7-9611-6389FBEE809E}">
      <dsp:nvSpPr>
        <dsp:cNvPr id="0" name=""/>
        <dsp:cNvSpPr/>
      </dsp:nvSpPr>
      <dsp:spPr>
        <a:xfrm>
          <a:off x="2866473" y="0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Goals</a:t>
          </a:r>
        </a:p>
      </dsp:txBody>
      <dsp:txXfrm>
        <a:off x="3150854" y="246023"/>
        <a:ext cx="1147256" cy="992511"/>
      </dsp:txXfrm>
    </dsp:sp>
    <dsp:sp modelId="{B98E157E-FD10-453A-B3F4-B2E8CD4D278A}">
      <dsp:nvSpPr>
        <dsp:cNvPr id="0" name=""/>
        <dsp:cNvSpPr/>
      </dsp:nvSpPr>
      <dsp:spPr>
        <a:xfrm>
          <a:off x="4906893" y="2053458"/>
          <a:ext cx="790060" cy="680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9A76C-BCFB-4195-B3C7-6C9F7650500B}">
      <dsp:nvSpPr>
        <dsp:cNvPr id="0" name=""/>
        <dsp:cNvSpPr/>
      </dsp:nvSpPr>
      <dsp:spPr>
        <a:xfrm>
          <a:off x="4440261" y="913102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Values</a:t>
          </a:r>
        </a:p>
      </dsp:txBody>
      <dsp:txXfrm>
        <a:off x="4724642" y="1159125"/>
        <a:ext cx="1147256" cy="992511"/>
      </dsp:txXfrm>
    </dsp:sp>
    <dsp:sp modelId="{0CB4F567-6A91-43C8-9F06-7EAC98BE3599}">
      <dsp:nvSpPr>
        <dsp:cNvPr id="0" name=""/>
        <dsp:cNvSpPr/>
      </dsp:nvSpPr>
      <dsp:spPr>
        <a:xfrm>
          <a:off x="4266370" y="3490011"/>
          <a:ext cx="790060" cy="680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038E1-F795-4352-A67C-E29ECA06A30A}">
      <dsp:nvSpPr>
        <dsp:cNvPr id="0" name=""/>
        <dsp:cNvSpPr/>
      </dsp:nvSpPr>
      <dsp:spPr>
        <a:xfrm>
          <a:off x="4440261" y="2708155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Vision</a:t>
          </a:r>
        </a:p>
      </dsp:txBody>
      <dsp:txXfrm>
        <a:off x="4724642" y="2954178"/>
        <a:ext cx="1147256" cy="992511"/>
      </dsp:txXfrm>
    </dsp:sp>
    <dsp:sp modelId="{87AEB80F-29FB-4307-B198-4E3B66CFC63B}">
      <dsp:nvSpPr>
        <dsp:cNvPr id="0" name=""/>
        <dsp:cNvSpPr/>
      </dsp:nvSpPr>
      <dsp:spPr>
        <a:xfrm>
          <a:off x="2677482" y="3639131"/>
          <a:ext cx="790060" cy="680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923C4-630D-4866-BA01-EB31C2FEFD01}">
      <dsp:nvSpPr>
        <dsp:cNvPr id="0" name=""/>
        <dsp:cNvSpPr/>
      </dsp:nvSpPr>
      <dsp:spPr>
        <a:xfrm>
          <a:off x="2866473" y="3622278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Experiences</a:t>
          </a:r>
        </a:p>
      </dsp:txBody>
      <dsp:txXfrm>
        <a:off x="3150854" y="3868301"/>
        <a:ext cx="1147256" cy="992511"/>
      </dsp:txXfrm>
    </dsp:sp>
    <dsp:sp modelId="{1E893B1F-AB93-4012-97A2-75592AEB4B26}">
      <dsp:nvSpPr>
        <dsp:cNvPr id="0" name=""/>
        <dsp:cNvSpPr/>
      </dsp:nvSpPr>
      <dsp:spPr>
        <a:xfrm>
          <a:off x="1740321" y="2367018"/>
          <a:ext cx="790060" cy="680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32606-0923-4634-BFD6-C440B916FE7D}">
      <dsp:nvSpPr>
        <dsp:cNvPr id="0" name=""/>
        <dsp:cNvSpPr/>
      </dsp:nvSpPr>
      <dsp:spPr>
        <a:xfrm>
          <a:off x="1285379" y="2709176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Purpose</a:t>
          </a:r>
        </a:p>
      </dsp:txBody>
      <dsp:txXfrm>
        <a:off x="1569760" y="2955199"/>
        <a:ext cx="1147256" cy="992511"/>
      </dsp:txXfrm>
    </dsp:sp>
    <dsp:sp modelId="{358FC92D-FD41-4479-B130-C0F9C819B414}">
      <dsp:nvSpPr>
        <dsp:cNvPr id="0" name=""/>
        <dsp:cNvSpPr/>
      </dsp:nvSpPr>
      <dsp:spPr>
        <a:xfrm>
          <a:off x="1285379" y="911059"/>
          <a:ext cx="1716018" cy="148455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Trials</a:t>
          </a:r>
        </a:p>
      </dsp:txBody>
      <dsp:txXfrm>
        <a:off x="1569760" y="1157082"/>
        <a:ext cx="1147256" cy="99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F0D0E-F824-F145-B797-50BF7CF99B0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3FCD-09B4-1546-A6D3-DC6AB083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DF3FB-3A81-574A-ACE1-7E8AEF5E20AC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222C4-F27E-A04C-AFC9-2EFDC34C9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snet.ahrq.gov/issue/emotional-impact-medical-errors-practicing-physicians-united-states-and-canad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189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about staff shortages (6 patients by myself and 7 with a paramedic) on the trauma floor – not seeing patients for 5 hours; behind on meds – very frustrating, you just do what you can – thinking about work outside of work a lot more often (started to dream about week) – didn’t want to go in, patients are upset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FD8F7-7880-4850-8FB2-5618EE80BB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1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D13F-B78B-4F5B-8A19-DEA02B6E2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 </a:t>
            </a:r>
            <a:r>
              <a:rPr lang="en-US" dirty="0">
                <a:hlinkClick r:id="rId3"/>
              </a:rPr>
              <a:t>survey</a:t>
            </a:r>
            <a:r>
              <a:rPr lang="en-US" dirty="0"/>
              <a:t> of more than 3000 physicians in the United States and Canada, 92% reported previous involvement in events ranging from near misses to serious errors, and 81% reported some degree of job-related stress linked to the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 medical error or patient harm occurs, the first priority is to attend to the patient and family members.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FD8F7-7880-4850-8FB2-5618EE80BB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9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- Operating framework for our work</a:t>
            </a:r>
          </a:p>
          <a:p>
            <a:endParaRPr lang="en-US" dirty="0"/>
          </a:p>
          <a:p>
            <a:r>
              <a:rPr lang="en-US" dirty="0"/>
              <a:t>Burnout vs. Occupational fulfillment</a:t>
            </a:r>
          </a:p>
          <a:p>
            <a:r>
              <a:rPr lang="en-US" dirty="0"/>
              <a:t>One if the person’s responsibility</a:t>
            </a:r>
          </a:p>
          <a:p>
            <a:r>
              <a:rPr lang="en-US" dirty="0"/>
              <a:t>The other two can be influenced by the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61E3D-5CE6-45F0-AA8F-69BFAB7762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4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222C4-F27E-A04C-AFC9-2EFDC34C9E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5686" y="1238844"/>
            <a:ext cx="6636598" cy="1892507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000" b="1" i="0" baseline="0">
                <a:solidFill>
                  <a:srgbClr val="AD122A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25686" y="3429000"/>
            <a:ext cx="6636598" cy="922519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359153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882620"/>
            <a:ext cx="7282212" cy="395031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10/4/2022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4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6" y="1882621"/>
            <a:ext cx="3465576" cy="3895426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56439" y="1882620"/>
            <a:ext cx="3465137" cy="3895427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10/4/2022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5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2" y="688424"/>
            <a:ext cx="8128557" cy="547174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382027"/>
            <a:ext cx="8130768" cy="456940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3" y="6228925"/>
            <a:ext cx="504281" cy="29523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861" y="1382027"/>
            <a:ext cx="8130768" cy="4569406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Font typeface="Arial"/>
              <a:buChar char="•"/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87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2 Columns -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62" y="688422"/>
            <a:ext cx="8130765" cy="5471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382027"/>
            <a:ext cx="3965773" cy="4569407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7862" y="1382028"/>
            <a:ext cx="3965771" cy="4569406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3" y="6228925"/>
            <a:ext cx="504281" cy="29523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382027"/>
            <a:ext cx="3965773" cy="4569407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47862" y="1382028"/>
            <a:ext cx="3965771" cy="4569406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55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 - Logo and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 anchor="t"/>
          <a:lstStyle>
            <a:lvl1pPr>
              <a:defRPr b="1">
                <a:solidFill>
                  <a:srgbClr val="989EA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87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862" y="688423"/>
            <a:ext cx="8136992" cy="52143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862" y="1382027"/>
            <a:ext cx="8136992" cy="4569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3" y="6228925"/>
            <a:ext cx="504281" cy="29523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54" r:id="rId3"/>
    <p:sldLayoutId id="2147483742" r:id="rId4"/>
    <p:sldLayoutId id="2147483755" r:id="rId5"/>
    <p:sldLayoutId id="2147483743" r:id="rId6"/>
    <p:sldLayoutId id="2147483753" r:id="rId7"/>
    <p:sldLayoutId id="2147483752" r:id="rId8"/>
    <p:sldLayoutId id="2147483756" r:id="rId9"/>
    <p:sldLayoutId id="2147483757" r:id="rId10"/>
    <p:sldLayoutId id="2147483758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9517" y="1728516"/>
            <a:ext cx="7348936" cy="682423"/>
          </a:xfrm>
        </p:spPr>
        <p:txBody>
          <a:bodyPr/>
          <a:lstStyle/>
          <a:p>
            <a:r>
              <a:rPr lang="en-US" dirty="0"/>
              <a:t>Behavioral Health Challenges for Healthcare Workers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1557" y="3899042"/>
            <a:ext cx="7348936" cy="16943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Jerry V. Walker, III, Ph.D., ABPP, MSCP, CMPE</a:t>
            </a:r>
          </a:p>
          <a:p>
            <a:r>
              <a:rPr lang="en-US" b="0" i="1" dirty="0"/>
              <a:t>Board-Certified Counseling Psychologist</a:t>
            </a:r>
          </a:p>
          <a:p>
            <a:r>
              <a:rPr lang="en-US" b="0" i="1" dirty="0"/>
              <a:t>Certified Medical Practice Executive, MGMA</a:t>
            </a:r>
          </a:p>
          <a:p>
            <a:r>
              <a:rPr lang="en-US" b="0" i="1" dirty="0"/>
              <a:t>Psychology Services Manager, Nebraska Medicine</a:t>
            </a:r>
          </a:p>
          <a:p>
            <a:r>
              <a:rPr lang="en-US" b="0" i="1" dirty="0"/>
              <a:t>Adj. Asst. Professor, Dept of Neurological Sciences, UNMC</a:t>
            </a:r>
          </a:p>
        </p:txBody>
      </p:sp>
    </p:spTree>
    <p:extLst>
      <p:ext uri="{BB962C8B-B14F-4D97-AF65-F5344CB8AC3E}">
        <p14:creationId xmlns:p14="http://schemas.microsoft.com/office/powerpoint/2010/main" val="1095189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DB06-5A12-4DB1-910B-ED8B5ED0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and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1E22-85D0-4405-94FB-31C3860EA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70% of HCW report workload being their primary occupational stressor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Increasing hospital occupancy associated with increased workload, patient length of stay, and health system cost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Avg. occupancy at 88-93% across Nebraska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Staffing issues affect frontline staff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Increased workload/patient care ratios, level of responsibility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Increased reliance on temp staff (travelers)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Payout of OT and requiring mandatory 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Challenges in work-life balance: 55% felt unable to take time off to attend to physical or emotional needs</a:t>
            </a:r>
          </a:p>
        </p:txBody>
      </p:sp>
    </p:spTree>
    <p:extLst>
      <p:ext uri="{BB962C8B-B14F-4D97-AF65-F5344CB8AC3E}">
        <p14:creationId xmlns:p14="http://schemas.microsoft.com/office/powerpoint/2010/main" val="25513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5B9D-F1C1-4DA9-984E-7B2AAC1A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24" y="431741"/>
            <a:ext cx="8458200" cy="1174552"/>
          </a:xfrm>
        </p:spPr>
        <p:txBody>
          <a:bodyPr/>
          <a:lstStyle/>
          <a:p>
            <a:r>
              <a:rPr lang="en-US" sz="4200" dirty="0"/>
              <a:t>USAF Personnel in High-Stress / High Risk Career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14FD1-12F8-4DEA-B0A7-9E89159D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8" y="1689652"/>
            <a:ext cx="8610766" cy="46921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4B976AB-02E6-4B4B-8C33-C84B7785B99E}"/>
              </a:ext>
            </a:extLst>
          </p:cNvPr>
          <p:cNvSpPr/>
          <p:nvPr/>
        </p:nvSpPr>
        <p:spPr>
          <a:xfrm>
            <a:off x="2217907" y="3208869"/>
            <a:ext cx="5097293" cy="787941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and Optimal Functioning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AF2869-AAB9-4639-802C-30E14EC4E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2599" r="2902" b="12652"/>
          <a:stretch/>
        </p:blipFill>
        <p:spPr>
          <a:xfrm>
            <a:off x="143875" y="1235598"/>
            <a:ext cx="8804862" cy="4302671"/>
          </a:xfrm>
          <a:effectLst>
            <a:softEdge rad="38100"/>
          </a:effectLst>
        </p:spPr>
      </p:pic>
      <p:sp>
        <p:nvSpPr>
          <p:cNvPr id="6" name="Arrow: Left-Right 7">
            <a:extLst>
              <a:ext uri="{FF2B5EF4-FFF2-40B4-BE49-F238E27FC236}">
                <a16:creationId xmlns:a16="http://schemas.microsoft.com/office/drawing/2014/main" id="{3982B3BF-233A-4F47-BCC6-5C04AFBE0B19}"/>
              </a:ext>
            </a:extLst>
          </p:cNvPr>
          <p:cNvSpPr/>
          <p:nvPr/>
        </p:nvSpPr>
        <p:spPr>
          <a:xfrm>
            <a:off x="1471257" y="2744136"/>
            <a:ext cx="2950485" cy="819150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8AA53-C7CF-45D4-8B05-FA60C4A9671B}"/>
              </a:ext>
            </a:extLst>
          </p:cNvPr>
          <p:cNvSpPr txBox="1"/>
          <p:nvPr/>
        </p:nvSpPr>
        <p:spPr>
          <a:xfrm>
            <a:off x="1721761" y="2977358"/>
            <a:ext cx="233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Steady State</a:t>
            </a:r>
          </a:p>
        </p:txBody>
      </p:sp>
      <p:sp>
        <p:nvSpPr>
          <p:cNvPr id="8" name="Arrow: Left-Right 9">
            <a:extLst>
              <a:ext uri="{FF2B5EF4-FFF2-40B4-BE49-F238E27FC236}">
                <a16:creationId xmlns:a16="http://schemas.microsoft.com/office/drawing/2014/main" id="{1807E9E6-A49E-40B3-A029-DE590E34573A}"/>
              </a:ext>
            </a:extLst>
          </p:cNvPr>
          <p:cNvSpPr/>
          <p:nvPr/>
        </p:nvSpPr>
        <p:spPr>
          <a:xfrm>
            <a:off x="2768797" y="3456696"/>
            <a:ext cx="3033714" cy="81915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023FF-39E7-4AC8-B224-990568E296E7}"/>
              </a:ext>
            </a:extLst>
          </p:cNvPr>
          <p:cNvSpPr txBox="1"/>
          <p:nvPr/>
        </p:nvSpPr>
        <p:spPr>
          <a:xfrm>
            <a:off x="3093004" y="3678196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Operational State</a:t>
            </a:r>
          </a:p>
        </p:txBody>
      </p:sp>
      <p:sp>
        <p:nvSpPr>
          <p:cNvPr id="10" name="Arrow: Left-Right 11">
            <a:extLst>
              <a:ext uri="{FF2B5EF4-FFF2-40B4-BE49-F238E27FC236}">
                <a16:creationId xmlns:a16="http://schemas.microsoft.com/office/drawing/2014/main" id="{5C3E6C71-FF13-4201-8F57-13D7C99A7D8C}"/>
              </a:ext>
            </a:extLst>
          </p:cNvPr>
          <p:cNvSpPr/>
          <p:nvPr/>
        </p:nvSpPr>
        <p:spPr>
          <a:xfrm>
            <a:off x="4885610" y="4222670"/>
            <a:ext cx="3986215" cy="81915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12467-A9D1-4AEE-9CCA-7479ED73A215}"/>
              </a:ext>
            </a:extLst>
          </p:cNvPr>
          <p:cNvSpPr txBox="1"/>
          <p:nvPr/>
        </p:nvSpPr>
        <p:spPr>
          <a:xfrm>
            <a:off x="5316551" y="4462053"/>
            <a:ext cx="312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Maladaptive Chronic State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5C45EE-9648-42AC-B192-C1A2577B9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7" y="2202463"/>
            <a:ext cx="6428058" cy="385683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3" name="TextBox 12"/>
          <p:cNvSpPr txBox="1"/>
          <p:nvPr/>
        </p:nvSpPr>
        <p:spPr>
          <a:xfrm>
            <a:off x="550072" y="6467476"/>
            <a:ext cx="6794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Rothschild, 2017</a:t>
            </a:r>
          </a:p>
        </p:txBody>
      </p:sp>
    </p:spTree>
    <p:extLst>
      <p:ext uri="{BB962C8B-B14F-4D97-AF65-F5344CB8AC3E}">
        <p14:creationId xmlns:p14="http://schemas.microsoft.com/office/powerpoint/2010/main" val="27477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An Ongoing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072" y="6467476"/>
            <a:ext cx="719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http://brain-bodyhealth.com/rheumatoid-arthritis-autonomic-nervous-system-imbalance/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09231-8A28-4386-8433-A541A0DA9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87" y="1278390"/>
            <a:ext cx="6695326" cy="49077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5608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5FB4-C19D-47BF-A569-24DFE859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72" y="335632"/>
            <a:ext cx="8128557" cy="547174"/>
          </a:xfrm>
        </p:spPr>
        <p:txBody>
          <a:bodyPr/>
          <a:lstStyle/>
          <a:p>
            <a:r>
              <a:rPr lang="en-US" dirty="0"/>
              <a:t>Our brain changes in response to significant stress or trauma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B47E9-7CED-45C3-A70A-009B63D4C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8DD69-4E19-498F-8E86-E942553A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598" y="1235598"/>
            <a:ext cx="6325005" cy="4766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FD9FB-10A1-4DE1-99C8-1408F5F9719E}"/>
              </a:ext>
            </a:extLst>
          </p:cNvPr>
          <p:cNvSpPr txBox="1"/>
          <p:nvPr/>
        </p:nvSpPr>
        <p:spPr>
          <a:xfrm>
            <a:off x="378471" y="4367719"/>
            <a:ext cx="159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Increased amygdala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AA121-E26D-4358-9D5A-BD4D0F5D3EE0}"/>
              </a:ext>
            </a:extLst>
          </p:cNvPr>
          <p:cNvSpPr txBox="1"/>
          <p:nvPr/>
        </p:nvSpPr>
        <p:spPr>
          <a:xfrm>
            <a:off x="2189266" y="5707911"/>
            <a:ext cx="159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Reduced hippocampal volume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2D772-616F-491C-B74D-8EFC72D92974}"/>
              </a:ext>
            </a:extLst>
          </p:cNvPr>
          <p:cNvSpPr txBox="1"/>
          <p:nvPr/>
        </p:nvSpPr>
        <p:spPr>
          <a:xfrm>
            <a:off x="378471" y="2079122"/>
            <a:ext cx="159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Decreased medical PFC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26971-0D13-44E8-AAE3-0BD839FFE1CE}"/>
              </a:ext>
            </a:extLst>
          </p:cNvPr>
          <p:cNvSpPr txBox="1"/>
          <p:nvPr/>
        </p:nvSpPr>
        <p:spPr>
          <a:xfrm>
            <a:off x="7369415" y="2803606"/>
            <a:ext cx="1595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Decreased anterior cingulate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50EA3-5DB5-4A20-A524-51F117F96114}"/>
              </a:ext>
            </a:extLst>
          </p:cNvPr>
          <p:cNvSpPr txBox="1"/>
          <p:nvPr/>
        </p:nvSpPr>
        <p:spPr>
          <a:xfrm>
            <a:off x="7276288" y="4265818"/>
            <a:ext cx="1595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Increased cortisol and NE response to future stressors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364CB2-2071-4445-8C24-CE2996E3FACB}"/>
              </a:ext>
            </a:extLst>
          </p:cNvPr>
          <p:cNvCxnSpPr/>
          <p:nvPr/>
        </p:nvCxnSpPr>
        <p:spPr>
          <a:xfrm flipV="1">
            <a:off x="1488332" y="4737370"/>
            <a:ext cx="1935804" cy="920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2B8469-E146-47CD-BAB2-0F0619433ACE}"/>
              </a:ext>
            </a:extLst>
          </p:cNvPr>
          <p:cNvCxnSpPr/>
          <p:nvPr/>
        </p:nvCxnSpPr>
        <p:spPr>
          <a:xfrm flipV="1">
            <a:off x="3366041" y="4649821"/>
            <a:ext cx="758487" cy="1352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1AD7C1-A212-4662-AA60-EB80B9006878}"/>
              </a:ext>
            </a:extLst>
          </p:cNvPr>
          <p:cNvCxnSpPr/>
          <p:nvPr/>
        </p:nvCxnSpPr>
        <p:spPr>
          <a:xfrm>
            <a:off x="1605064" y="2310176"/>
            <a:ext cx="613575" cy="326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D4A43D-7F76-4B57-9C61-AF2B30448C7A}"/>
              </a:ext>
            </a:extLst>
          </p:cNvPr>
          <p:cNvCxnSpPr/>
          <p:nvPr/>
        </p:nvCxnSpPr>
        <p:spPr>
          <a:xfrm flipH="1" flipV="1">
            <a:off x="5749047" y="3090001"/>
            <a:ext cx="1527241" cy="638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B9813D-AF79-4A36-B327-019CD60EB3D2}"/>
              </a:ext>
            </a:extLst>
          </p:cNvPr>
          <p:cNvCxnSpPr>
            <a:cxnSpLocks/>
          </p:cNvCxnSpPr>
          <p:nvPr/>
        </p:nvCxnSpPr>
        <p:spPr>
          <a:xfrm flipH="1" flipV="1">
            <a:off x="4936787" y="4435813"/>
            <a:ext cx="2238983" cy="379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894" y="4665546"/>
            <a:ext cx="7282212" cy="144421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“Moral injury describes the challenge of simultaneously </a:t>
            </a:r>
            <a:r>
              <a:rPr lang="en-US" sz="2400" b="1" dirty="0"/>
              <a:t>knowing what care patients need but being unable to provide it </a:t>
            </a:r>
            <a:r>
              <a:rPr lang="en-US" sz="2400" dirty="0"/>
              <a:t>due to constraints that are beyond our control.”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094" t="18634" r="33081" b="33007"/>
          <a:stretch/>
        </p:blipFill>
        <p:spPr>
          <a:xfrm>
            <a:off x="547862" y="1425421"/>
            <a:ext cx="5872848" cy="27143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CEE008-C178-4224-9781-989843F90034}"/>
              </a:ext>
            </a:extLst>
          </p:cNvPr>
          <p:cNvSpPr txBox="1">
            <a:spLocks/>
          </p:cNvSpPr>
          <p:nvPr/>
        </p:nvSpPr>
        <p:spPr>
          <a:xfrm>
            <a:off x="547862" y="688423"/>
            <a:ext cx="8136992" cy="52143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Moral Injury</a:t>
            </a:r>
          </a:p>
        </p:txBody>
      </p:sp>
    </p:spTree>
    <p:extLst>
      <p:ext uri="{BB962C8B-B14F-4D97-AF65-F5344CB8AC3E}">
        <p14:creationId xmlns:p14="http://schemas.microsoft.com/office/powerpoint/2010/main" val="409561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C0EE6C8-A227-4FE1-BD8F-552AB6F596AF}"/>
              </a:ext>
            </a:extLst>
          </p:cNvPr>
          <p:cNvSpPr txBox="1"/>
          <p:nvPr/>
        </p:nvSpPr>
        <p:spPr>
          <a:xfrm>
            <a:off x="454360" y="1512243"/>
            <a:ext cx="43997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Feelings of guilt, shame and disgust</a:t>
            </a:r>
          </a:p>
          <a:p>
            <a:pPr marL="342900" indent="-342900" defTabSz="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thoughts about self and/or others</a:t>
            </a:r>
          </a:p>
          <a:p>
            <a:pPr marL="342900" indent="-342900" defTabSz="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contribute to mental health difficulties</a:t>
            </a:r>
          </a:p>
          <a:p>
            <a:pPr marL="342900" indent="-342900" defTabSz="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of HCWs said they didn’t have the time or space to process adverse events at 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FBF73-8CA1-4D00-8D25-ACB047DFBE70}"/>
              </a:ext>
            </a:extLst>
          </p:cNvPr>
          <p:cNvSpPr txBox="1"/>
          <p:nvPr/>
        </p:nvSpPr>
        <p:spPr>
          <a:xfrm>
            <a:off x="454360" y="6109876"/>
            <a:ext cx="682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Medical Journal, 2020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C9B553-39F7-4A14-BF2F-D184823DFA54}"/>
              </a:ext>
            </a:extLst>
          </p:cNvPr>
          <p:cNvSpPr txBox="1">
            <a:spLocks/>
          </p:cNvSpPr>
          <p:nvPr/>
        </p:nvSpPr>
        <p:spPr>
          <a:xfrm>
            <a:off x="547862" y="688423"/>
            <a:ext cx="8136992" cy="52143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Effects of Moral Injury</a:t>
            </a:r>
          </a:p>
        </p:txBody>
      </p:sp>
      <p:pic>
        <p:nvPicPr>
          <p:cNvPr id="11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336A720-7802-453C-AE21-2ABC42DD6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6" b="48678"/>
          <a:stretch/>
        </p:blipFill>
        <p:spPr>
          <a:xfrm>
            <a:off x="5068112" y="1360624"/>
            <a:ext cx="3776752" cy="43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906" y="1426016"/>
            <a:ext cx="7882157" cy="47006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Clinicians report feelings of shame, anger, failure, depression (3-fold increase), inadequacy, loss of confidence, PTSD, and decreased QOL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Feelings can be long-lasting and appear to occur at all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Medical errors </a:t>
            </a:r>
            <a:r>
              <a:rPr lang="en-US" sz="2400" dirty="0">
                <a:sym typeface="Wingdings" panose="05000000000000000000" pitchFamily="2" charset="2"/>
              </a:rPr>
              <a:t> Increased stress  Reduced confidence and second guessing  Medical errors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17973" y="6342834"/>
            <a:ext cx="7505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AHRQ Patient Safety Primer, Updated September 2019; West CP, JAMA, 2018.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E7E6DD-DCDA-4615-9673-60D9F417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2" y="688423"/>
            <a:ext cx="8136992" cy="521434"/>
          </a:xfrm>
        </p:spPr>
        <p:txBody>
          <a:bodyPr/>
          <a:lstStyle/>
          <a:p>
            <a:r>
              <a:rPr lang="en-US" dirty="0"/>
              <a:t>Primary and Secondary Trauma</a:t>
            </a:r>
          </a:p>
        </p:txBody>
      </p:sp>
    </p:spTree>
    <p:extLst>
      <p:ext uri="{BB962C8B-B14F-4D97-AF65-F5344CB8AC3E}">
        <p14:creationId xmlns:p14="http://schemas.microsoft.com/office/powerpoint/2010/main" val="1701645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89D9A-4954-4AB1-A221-43ACC1731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65" y="1453845"/>
            <a:ext cx="7282212" cy="395031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Feeling inadequate and incompetent despite contradictory evidence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Most common among high achievers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Presents most strongly during transitions</a:t>
            </a:r>
            <a:endParaRPr lang="en-US" sz="24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Affects both genders</a:t>
            </a:r>
          </a:p>
          <a:p>
            <a:endParaRPr lang="en-US" dirty="0"/>
          </a:p>
        </p:txBody>
      </p:sp>
      <p:pic>
        <p:nvPicPr>
          <p:cNvPr id="4" name="Picture 4" descr="Image result for imposter syndrome">
            <a:extLst>
              <a:ext uri="{FF2B5EF4-FFF2-40B4-BE49-F238E27FC236}">
                <a16:creationId xmlns:a16="http://schemas.microsoft.com/office/drawing/2014/main" id="{FE151FD2-EF81-47A2-B624-8B7CE46D0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7"/>
          <a:stretch/>
        </p:blipFill>
        <p:spPr bwMode="auto">
          <a:xfrm>
            <a:off x="5009768" y="3328744"/>
            <a:ext cx="3082235" cy="24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55989F-032D-41B6-B6E4-287E4BEC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2" y="688423"/>
            <a:ext cx="8136992" cy="521434"/>
          </a:xfrm>
        </p:spPr>
        <p:txBody>
          <a:bodyPr/>
          <a:lstStyle/>
          <a:p>
            <a:r>
              <a:rPr lang="en-US" dirty="0"/>
              <a:t>Imposter Syndrome</a:t>
            </a:r>
          </a:p>
        </p:txBody>
      </p:sp>
    </p:spTree>
    <p:extLst>
      <p:ext uri="{BB962C8B-B14F-4D97-AF65-F5344CB8AC3E}">
        <p14:creationId xmlns:p14="http://schemas.microsoft.com/office/powerpoint/2010/main" val="33635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356C-A336-44A1-AAA3-973EB2CA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88053-DD3B-461D-AC53-111512A7D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described in 1976 by Dr. Christina Maslach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Emotional exhaustion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Depersonalization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sense of personal accomplishment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B32EE-F928-4002-A1E9-376E4269D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D51A1-1647-40A5-B099-C6788B8CA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77" y="3051806"/>
            <a:ext cx="5557150" cy="208393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5DF5B-E5E4-4D3B-95A8-8343E35299F0}"/>
              </a:ext>
            </a:extLst>
          </p:cNvPr>
          <p:cNvSpPr txBox="1"/>
          <p:nvPr/>
        </p:nvSpPr>
        <p:spPr>
          <a:xfrm>
            <a:off x="800003" y="5315923"/>
            <a:ext cx="7408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2019, the World Health Organization (WHO) updated Maslach’s definition of burnout and made it an official diagnosis</a:t>
            </a:r>
          </a:p>
        </p:txBody>
      </p:sp>
    </p:spTree>
    <p:extLst>
      <p:ext uri="{BB962C8B-B14F-4D97-AF65-F5344CB8AC3E}">
        <p14:creationId xmlns:p14="http://schemas.microsoft.com/office/powerpoint/2010/main" val="236635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Disclaimers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7860" y="1382027"/>
            <a:ext cx="8215893" cy="456940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Presenter does not have any relevant financial or non-financial relationships to disclose relating to the content of this presentation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The views expressed in this presentation are those of the author and do not necessarily reflect those of Nebraska Medicine or UNMC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Ph.D., not an M.D./D.O. </a:t>
            </a:r>
            <a:r>
              <a:rPr lang="en-US" sz="1400" dirty="0"/>
              <a:t>(not the kind of “doctor” my mother can be proud of)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8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333EC8-303C-458F-8FC5-9D8E3A350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4" t="47513" r="13559" b="32289"/>
          <a:stretch/>
        </p:blipFill>
        <p:spPr>
          <a:xfrm>
            <a:off x="1042932" y="5499835"/>
            <a:ext cx="4680489" cy="103838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36460A-0EEE-4F72-9281-4C6F5C458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62" y="1379691"/>
            <a:ext cx="7282212" cy="39503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Lower patient care quality, safety, and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error rate and risk for patient harm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malpractice claims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risk of clinician/learner substance use disorder, depression &amp; suicide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Lower clinician/staff morale and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Turnover/staff shortages affecting workload &amp; patient access to care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“Quiet Quitting”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“The Great Resignation”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601EDD-B746-480F-9C62-E82327C35A14}"/>
              </a:ext>
            </a:extLst>
          </p:cNvPr>
          <p:cNvSpPr txBox="1">
            <a:spLocks/>
          </p:cNvSpPr>
          <p:nvPr/>
        </p:nvSpPr>
        <p:spPr>
          <a:xfrm>
            <a:off x="547862" y="688423"/>
            <a:ext cx="8136992" cy="52143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Consequences of Burnout</a:t>
            </a:r>
          </a:p>
        </p:txBody>
      </p:sp>
    </p:spTree>
    <p:extLst>
      <p:ext uri="{BB962C8B-B14F-4D97-AF65-F5344CB8AC3E}">
        <p14:creationId xmlns:p14="http://schemas.microsoft.com/office/powerpoint/2010/main" val="295082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D6074-EAA1-45D8-94D6-FFB6FE5F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1" t="19921" r="18551" b="42975"/>
          <a:stretch/>
        </p:blipFill>
        <p:spPr>
          <a:xfrm>
            <a:off x="905121" y="121655"/>
            <a:ext cx="6608862" cy="2256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649F1-B793-4C7F-98C1-42712D2E0D31}"/>
              </a:ext>
            </a:extLst>
          </p:cNvPr>
          <p:cNvSpPr txBox="1"/>
          <p:nvPr/>
        </p:nvSpPr>
        <p:spPr>
          <a:xfrm>
            <a:off x="866471" y="2467044"/>
            <a:ext cx="4572000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20,665 respondents at 124 institutions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Burnout, anxiety/depression, and workload were independently related to intent to reduce work hours (all P&lt;.01).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in 5 physicians and 2 in 5 nurses intend to leave their practice altogether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“Reducing burnout and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improving a sense of feeling valued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allow health care organizations to better maintain their workforces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postpandemic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16E6F2-A12A-4BFB-9C16-BF2DAC70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7" t="22139" r="48985" b="28541"/>
          <a:stretch/>
        </p:blipFill>
        <p:spPr>
          <a:xfrm>
            <a:off x="5479774" y="2378470"/>
            <a:ext cx="3376365" cy="3670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7BC468-DB33-4968-9B61-38C20155F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57" t="71717" r="48985" b="21065"/>
          <a:stretch/>
        </p:blipFill>
        <p:spPr>
          <a:xfrm>
            <a:off x="6242367" y="5999291"/>
            <a:ext cx="2655075" cy="55659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F4B5E9-117A-4F2E-BC51-53EDA2199D6D}"/>
              </a:ext>
            </a:extLst>
          </p:cNvPr>
          <p:cNvSpPr/>
          <p:nvPr/>
        </p:nvSpPr>
        <p:spPr>
          <a:xfrm>
            <a:off x="643051" y="3735449"/>
            <a:ext cx="4693820" cy="1431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9A9A5-3196-4C02-90B9-54476BABEED2}"/>
              </a:ext>
            </a:extLst>
          </p:cNvPr>
          <p:cNvSpPr txBox="1"/>
          <p:nvPr/>
        </p:nvSpPr>
        <p:spPr>
          <a:xfrm>
            <a:off x="905121" y="6488668"/>
            <a:ext cx="366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Mayo Clinic Proceedings, Jan 2022</a:t>
            </a:r>
          </a:p>
        </p:txBody>
      </p:sp>
    </p:spTree>
    <p:extLst>
      <p:ext uri="{BB962C8B-B14F-4D97-AF65-F5344CB8AC3E}">
        <p14:creationId xmlns:p14="http://schemas.microsoft.com/office/powerpoint/2010/main" val="19293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16600" y="1134082"/>
            <a:ext cx="3496634" cy="51261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1415959" y="3613528"/>
            <a:ext cx="6636598" cy="140755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rgbClr val="AD122A"/>
                </a:solidFill>
              </a:rPr>
              <a:t>jerwalker@nebraskamed.com</a:t>
            </a:r>
          </a:p>
          <a:p>
            <a:pPr algn="ctr"/>
            <a:r>
              <a:rPr lang="en-US" b="1" dirty="0">
                <a:solidFill>
                  <a:srgbClr val="AD122A"/>
                </a:solidFill>
              </a:rPr>
              <a:t>402-559-5031</a:t>
            </a:r>
          </a:p>
        </p:txBody>
      </p:sp>
    </p:spTree>
    <p:extLst>
      <p:ext uri="{BB962C8B-B14F-4D97-AF65-F5344CB8AC3E}">
        <p14:creationId xmlns:p14="http://schemas.microsoft.com/office/powerpoint/2010/main" val="313026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9517" y="1728516"/>
            <a:ext cx="7348936" cy="682423"/>
          </a:xfrm>
        </p:spPr>
        <p:txBody>
          <a:bodyPr/>
          <a:lstStyle/>
          <a:p>
            <a:r>
              <a:rPr lang="en-US" dirty="0"/>
              <a:t>Ways to Address the Behavioral Health Challenges Faced by Healthcare Workers</a:t>
            </a:r>
            <a:endParaRPr lang="en-US" sz="3200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6917B964-07D1-4CBF-8147-C4B53C5943B6}"/>
              </a:ext>
            </a:extLst>
          </p:cNvPr>
          <p:cNvSpPr txBox="1">
            <a:spLocks/>
          </p:cNvSpPr>
          <p:nvPr/>
        </p:nvSpPr>
        <p:spPr>
          <a:xfrm>
            <a:off x="1111557" y="3899042"/>
            <a:ext cx="7348936" cy="1694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b="1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Jerry V. Walker, III, Ph.D., ABPP, MSCP, CMPE</a:t>
            </a:r>
          </a:p>
          <a:p>
            <a:r>
              <a:rPr lang="en-US" b="0" i="1"/>
              <a:t>Board-Certified Counseling Psychologist</a:t>
            </a:r>
          </a:p>
          <a:p>
            <a:r>
              <a:rPr lang="en-US" b="0" i="1"/>
              <a:t>Certified Medical Practice Executive, MGMA</a:t>
            </a:r>
          </a:p>
          <a:p>
            <a:r>
              <a:rPr lang="en-US" b="0" i="1"/>
              <a:t>Psychology Services Manager, Nebraska Medicine</a:t>
            </a:r>
          </a:p>
          <a:p>
            <a:r>
              <a:rPr lang="en-US" b="0" i="1"/>
              <a:t>Adj. Asst. Professor, Dept of Neurological Sciences, UNMC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3395318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9581-B40C-41A0-8A28-2AE09DC54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864" y="5252934"/>
            <a:ext cx="7280569" cy="408561"/>
          </a:xfrm>
        </p:spPr>
        <p:txBody>
          <a:bodyPr/>
          <a:lstStyle/>
          <a:p>
            <a:r>
              <a:rPr lang="en-US" dirty="0"/>
              <a:t>So, what can we do about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8A7EE-05F6-4F80-9E13-2303357D8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707687"/>
            <a:ext cx="54578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57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282C24-77EF-4586-9BD3-1087335B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777" r="1886" b="-1"/>
          <a:stretch/>
        </p:blipFill>
        <p:spPr>
          <a:xfrm>
            <a:off x="1699739" y="526424"/>
            <a:ext cx="5744522" cy="58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88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567CC-F968-41A9-8C54-7A4E604C0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4" t="29128" r="5652" b="8490"/>
          <a:stretch/>
        </p:blipFill>
        <p:spPr>
          <a:xfrm>
            <a:off x="168530" y="359923"/>
            <a:ext cx="8806939" cy="4951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6C346A-20A9-4995-9B51-9C8D443F1F80}"/>
              </a:ext>
            </a:extLst>
          </p:cNvPr>
          <p:cNvSpPr txBox="1"/>
          <p:nvPr/>
        </p:nvSpPr>
        <p:spPr>
          <a:xfrm>
            <a:off x="164783" y="625978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Mayo Clin Proc. 2017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72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DB0E-4FA7-41BC-9818-C12953ED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Drivers of </a:t>
            </a:r>
            <a:r>
              <a:rPr lang="en-US" u="sng" dirty="0"/>
              <a:t>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BE02B-C870-47A2-98D6-979B4C6D9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72" y="1403820"/>
            <a:ext cx="8130768" cy="456940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Fostering a sense of community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Promoting peer engagement and support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Creating a culture of gratitude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Meaning-making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Recognizing and addressing moral injury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Modeling and encouraging self-care and help-seeking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6028E-87BA-4405-887C-BB62C14E4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27E9C-F4AC-43FF-AB6E-42290388D2B3}"/>
              </a:ext>
            </a:extLst>
          </p:cNvPr>
          <p:cNvSpPr txBox="1"/>
          <p:nvPr/>
        </p:nvSpPr>
        <p:spPr>
          <a:xfrm>
            <a:off x="359923" y="6410528"/>
            <a:ext cx="711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Schwartz, et al. (2020). Addressing </a:t>
            </a:r>
            <a:r>
              <a:rPr lang="en-US" i="1" dirty="0" err="1"/>
              <a:t>Postpandemic</a:t>
            </a:r>
            <a:r>
              <a:rPr lang="en-US" i="1" dirty="0"/>
              <a:t> Clinician Mental Health</a:t>
            </a:r>
          </a:p>
        </p:txBody>
      </p:sp>
    </p:spTree>
    <p:extLst>
      <p:ext uri="{BB962C8B-B14F-4D97-AF65-F5344CB8AC3E}">
        <p14:creationId xmlns:p14="http://schemas.microsoft.com/office/powerpoint/2010/main" val="1944735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D3A7-8DBF-4019-AB3F-FFED1DF1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bond--and thrive--through shared struggles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0690-B70A-4132-98DC-871CB435F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ED8FE-216D-428E-82F3-00208A88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08" y="1819479"/>
            <a:ext cx="3684905" cy="24665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44558-BA6C-46C5-8281-7D7758870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39" y="1819480"/>
            <a:ext cx="4070722" cy="24665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2C3AE-DF22-4F45-AD0D-2A5D35E1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757" y="3669694"/>
            <a:ext cx="5129872" cy="29076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8A1951-2272-48E4-A778-D113007F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93" y="4268352"/>
            <a:ext cx="3218064" cy="20709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6878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B999-1A62-400E-8245-510D8E9E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community?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800FF-E400-47B8-AE55-11B53A0CE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3FDC2B-C7E5-422B-9E7E-0A0ACE71D016}"/>
              </a:ext>
            </a:extLst>
          </p:cNvPr>
          <p:cNvGraphicFramePr/>
          <p:nvPr/>
        </p:nvGraphicFramePr>
        <p:xfrm>
          <a:off x="836579" y="1235598"/>
          <a:ext cx="7441659" cy="510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235F332D-3DD8-491A-BC9F-D806FE7A68A3}"/>
              </a:ext>
            </a:extLst>
          </p:cNvPr>
          <p:cNvSpPr/>
          <p:nvPr/>
        </p:nvSpPr>
        <p:spPr>
          <a:xfrm rot="19347684">
            <a:off x="4986736" y="3149585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63B515-C8D5-4901-8034-A366F026A9E4}"/>
              </a:ext>
            </a:extLst>
          </p:cNvPr>
          <p:cNvSpPr/>
          <p:nvPr/>
        </p:nvSpPr>
        <p:spPr>
          <a:xfrm rot="16200000">
            <a:off x="4166117" y="2590894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77C248-5629-4DFB-AC38-23D2FFBBBC8A}"/>
              </a:ext>
            </a:extLst>
          </p:cNvPr>
          <p:cNvSpPr/>
          <p:nvPr/>
        </p:nvSpPr>
        <p:spPr>
          <a:xfrm rot="12758919">
            <a:off x="3320178" y="3101086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1BD6283-5A23-4BAE-804A-EAF3D062780B}"/>
              </a:ext>
            </a:extLst>
          </p:cNvPr>
          <p:cNvSpPr/>
          <p:nvPr/>
        </p:nvSpPr>
        <p:spPr>
          <a:xfrm rot="8567126">
            <a:off x="3287525" y="4053906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6A0738-7D12-410C-9EB3-0F2A73DDB641}"/>
              </a:ext>
            </a:extLst>
          </p:cNvPr>
          <p:cNvSpPr/>
          <p:nvPr/>
        </p:nvSpPr>
        <p:spPr>
          <a:xfrm rot="5400000">
            <a:off x="4141548" y="4566936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12AF217-AEA0-416E-9384-5424AD6EE041}"/>
              </a:ext>
            </a:extLst>
          </p:cNvPr>
          <p:cNvSpPr/>
          <p:nvPr/>
        </p:nvSpPr>
        <p:spPr>
          <a:xfrm rot="2013612">
            <a:off x="4982113" y="4067575"/>
            <a:ext cx="831720" cy="430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7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C345-977B-4D11-8234-3C91715A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2" y="688423"/>
            <a:ext cx="8136992" cy="521434"/>
          </a:xfrm>
        </p:spPr>
        <p:txBody>
          <a:bodyPr anchor="t"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83E18-68E3-4224-A3AA-44A4437EA4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7863" y="6228925"/>
            <a:ext cx="504281" cy="2952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0394A55-0D5E-E449-981A-A375C652BAC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26D5824-F505-50E7-FB51-990990D05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668284"/>
              </p:ext>
            </p:extLst>
          </p:nvPr>
        </p:nvGraphicFramePr>
        <p:xfrm>
          <a:off x="547861" y="1382027"/>
          <a:ext cx="8130768" cy="456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573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E977-FA91-452A-B1AB-635F1155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provide the </a:t>
            </a:r>
            <a:r>
              <a:rPr lang="en-US" i="1" dirty="0"/>
              <a:t>opportunity</a:t>
            </a:r>
            <a:r>
              <a:rPr lang="en-US" dirty="0"/>
              <a:t> for individuals to: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9C2E-60A6-4FB9-9B90-F81A35BE8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61" y="1807137"/>
            <a:ext cx="8130768" cy="45694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Unite under their shared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Gain validation of their emotions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Give and express empathy, compassion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sense of their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meaning and 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Become a catalyst for constructive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32E7-6119-4AA5-872D-8414407D0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85FD1-79C9-426B-A390-9FAB1C82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02" y="4425802"/>
            <a:ext cx="3666720" cy="20983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62275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01B5-17D0-4AE1-BA2A-465AC99C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9E05732-AE47-4180-BE8A-ECA84ED44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55" r="3797" b="13860"/>
          <a:stretch/>
        </p:blipFill>
        <p:spPr>
          <a:xfrm>
            <a:off x="2695273" y="84757"/>
            <a:ext cx="3610934" cy="655229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AFE30-B9CF-4196-9862-5E9DC25D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616862">
            <a:off x="290172" y="727335"/>
            <a:ext cx="3905196" cy="2278512"/>
          </a:xfrm>
        </p:spPr>
        <p:txBody>
          <a:bodyPr/>
          <a:lstStyle/>
          <a:p>
            <a:r>
              <a:rPr lang="en-US" dirty="0"/>
              <a:t>Community drives culture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1ED2E9-9F6A-4654-9D61-A8D31620FBF1}"/>
              </a:ext>
            </a:extLst>
          </p:cNvPr>
          <p:cNvSpPr txBox="1">
            <a:spLocks/>
          </p:cNvSpPr>
          <p:nvPr/>
        </p:nvSpPr>
        <p:spPr>
          <a:xfrm rot="19603100">
            <a:off x="5969953" y="3531813"/>
            <a:ext cx="3610934" cy="318318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Culture drives performance and retention</a:t>
            </a:r>
          </a:p>
        </p:txBody>
      </p:sp>
    </p:spTree>
    <p:extLst>
      <p:ext uri="{BB962C8B-B14F-4D97-AF65-F5344CB8AC3E}">
        <p14:creationId xmlns:p14="http://schemas.microsoft.com/office/powerpoint/2010/main" val="30322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A4FE-D94F-4ABB-9FA9-DF76BE8D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8" y="414837"/>
            <a:ext cx="8128557" cy="547174"/>
          </a:xfrm>
        </p:spPr>
        <p:txBody>
          <a:bodyPr/>
          <a:lstStyle/>
          <a:p>
            <a:r>
              <a:rPr lang="en-US" dirty="0"/>
              <a:t>Peer Support: Tools for Building 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6052E-CD5C-4A29-85F4-83EEE4E93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819B5D-97C3-4974-A497-F8B852A6EA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7688" y="1382713"/>
            <a:ext cx="8131175" cy="50106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The ability to adapt to, or bounce back from, challenging life situations.  “</a:t>
            </a:r>
            <a:r>
              <a:rPr lang="en-US" sz="2400" i="1" dirty="0"/>
              <a:t>BEND, NOT BREAK”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Key components of resilience:</a:t>
            </a:r>
          </a:p>
          <a:p>
            <a:pPr lvl="0">
              <a:spcAft>
                <a:spcPts val="1200"/>
              </a:spcAft>
            </a:pPr>
            <a:r>
              <a:rPr lang="en-US" sz="2400" dirty="0"/>
              <a:t>1. Knowing when you’re stressed and how to manage it</a:t>
            </a:r>
          </a:p>
          <a:p>
            <a:pPr marL="284163" indent="-284163">
              <a:spcAft>
                <a:spcPts val="1200"/>
              </a:spcAft>
            </a:pPr>
            <a:r>
              <a:rPr lang="en-US" sz="2400" dirty="0"/>
              <a:t>2. Maintaining healthful sleep, eating, and exercise habits</a:t>
            </a:r>
          </a:p>
          <a:p>
            <a:pPr marL="284163" indent="-284163">
              <a:spcAft>
                <a:spcPts val="1200"/>
              </a:spcAft>
            </a:pPr>
            <a:r>
              <a:rPr lang="en-US" sz="2400" dirty="0"/>
              <a:t>3. </a:t>
            </a:r>
            <a:r>
              <a:rPr lang="en-US" sz="2400" dirty="0">
                <a:solidFill>
                  <a:srgbClr val="0070C0"/>
                </a:solidFill>
              </a:rPr>
              <a:t>Obtaining strong social support</a:t>
            </a:r>
          </a:p>
          <a:p>
            <a:pPr marL="284163" indent="-284163">
              <a:spcAft>
                <a:spcPts val="1200"/>
              </a:spcAft>
            </a:pPr>
            <a:r>
              <a:rPr lang="en-US" sz="2400" dirty="0"/>
              <a:t>4. Engaging in healthy thinking, including recognizing and correcting distorted thoughts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5. Having a perspective of adaptability </a:t>
            </a:r>
          </a:p>
          <a:p>
            <a:pPr lvl="0">
              <a:spcAft>
                <a:spcPts val="1200"/>
              </a:spcAft>
            </a:pPr>
            <a:r>
              <a:rPr lang="en-US" sz="2400" dirty="0"/>
              <a:t>6. Focusing on positive emotions and experiences</a:t>
            </a:r>
          </a:p>
        </p:txBody>
      </p:sp>
    </p:spTree>
    <p:extLst>
      <p:ext uri="{BB962C8B-B14F-4D97-AF65-F5344CB8AC3E}">
        <p14:creationId xmlns:p14="http://schemas.microsoft.com/office/powerpoint/2010/main" val="8975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2752345" y="448056"/>
            <a:ext cx="4489703" cy="609367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>
                <a:latin typeface="+mn-lt"/>
                <a:cs typeface="Times New Roman" pitchFamily="18" charset="0"/>
              </a:rPr>
              <a:t>Social Support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709" y="1354929"/>
            <a:ext cx="7488322" cy="474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Essential element of resilience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Buffers the effects of stress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Social disconnection is at least as harmful as physical inactivity, obesity, and smoking up to 15 cigarettes a day</a:t>
            </a:r>
            <a:endParaRPr lang="en-US" sz="2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Identify who can provide you with support? Who can </a:t>
            </a:r>
            <a:r>
              <a:rPr lang="en-US" sz="2400" i="1" u="sng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provide support?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Identify 3 people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Cheerleader (unconditional support)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Battle Buddy (someone in the trenches with you)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Mentor (provides advice or guidance)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46" y="1057423"/>
            <a:ext cx="23431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2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CA8300E-123C-46E6-ADCF-1C16ABB8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1" y="40159"/>
            <a:ext cx="8317149" cy="61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A0073-0CC4-4EE6-BAC0-CE0B8829E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59122B1-8AE4-4AA1-9F2F-672A2B4414C8}"/>
              </a:ext>
            </a:extLst>
          </p:cNvPr>
          <p:cNvSpPr/>
          <p:nvPr/>
        </p:nvSpPr>
        <p:spPr>
          <a:xfrm rot="1918572">
            <a:off x="1309446" y="3530575"/>
            <a:ext cx="338471" cy="259921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CA0649C-C611-445A-B3A0-BEBDAD0D1074}"/>
              </a:ext>
            </a:extLst>
          </p:cNvPr>
          <p:cNvSpPr/>
          <p:nvPr/>
        </p:nvSpPr>
        <p:spPr>
          <a:xfrm rot="1918572">
            <a:off x="2896953" y="-260533"/>
            <a:ext cx="338471" cy="5144784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9C434B5-47D1-459A-ABFC-F6DEB71FA1C6}"/>
              </a:ext>
            </a:extLst>
          </p:cNvPr>
          <p:cNvSpPr/>
          <p:nvPr/>
        </p:nvSpPr>
        <p:spPr>
          <a:xfrm rot="1918572">
            <a:off x="2035074" y="2391230"/>
            <a:ext cx="275872" cy="2847519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5D98D-7141-46F3-B14C-69E8A6BB3FEA}"/>
              </a:ext>
            </a:extLst>
          </p:cNvPr>
          <p:cNvSpPr txBox="1"/>
          <p:nvPr/>
        </p:nvSpPr>
        <p:spPr>
          <a:xfrm>
            <a:off x="1380420" y="1914155"/>
            <a:ext cx="16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Psychotherapy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0C6FE-B237-4C35-AA40-2ADC4F0F6AAE}"/>
              </a:ext>
            </a:extLst>
          </p:cNvPr>
          <p:cNvSpPr txBox="1"/>
          <p:nvPr/>
        </p:nvSpPr>
        <p:spPr>
          <a:xfrm>
            <a:off x="752523" y="4474431"/>
            <a:ext cx="67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BEC51-F14B-43A8-88D2-E340F178834E}"/>
              </a:ext>
            </a:extLst>
          </p:cNvPr>
          <p:cNvSpPr txBox="1"/>
          <p:nvPr/>
        </p:nvSpPr>
        <p:spPr>
          <a:xfrm>
            <a:off x="1052144" y="3211627"/>
            <a:ext cx="105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Peer Support</a:t>
            </a:r>
          </a:p>
        </p:txBody>
      </p:sp>
    </p:spTree>
    <p:extLst>
      <p:ext uri="{BB962C8B-B14F-4D97-AF65-F5344CB8AC3E}">
        <p14:creationId xmlns:p14="http://schemas.microsoft.com/office/powerpoint/2010/main" val="10256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6" grpId="0"/>
      <p:bldP spid="6" grpId="1"/>
      <p:bldP spid="10" grpId="0"/>
      <p:bldP spid="10" grpId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A987-E7C6-4F6E-98B0-DA344B6E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21" y="414837"/>
            <a:ext cx="8128557" cy="547174"/>
          </a:xfrm>
        </p:spPr>
        <p:txBody>
          <a:bodyPr/>
          <a:lstStyle/>
          <a:p>
            <a:r>
              <a:rPr lang="en-US" dirty="0"/>
              <a:t>Peer Support: Pandemic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E0006-7AE9-4C50-B66D-6243365A5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B8A55-13A1-43A5-8788-4F0F9FF6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46" y="962011"/>
            <a:ext cx="5561181" cy="570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B090E2-EED9-4A34-8D68-C374718E67D7}"/>
              </a:ext>
            </a:extLst>
          </p:cNvPr>
          <p:cNvSpPr txBox="1"/>
          <p:nvPr/>
        </p:nvSpPr>
        <p:spPr>
          <a:xfrm>
            <a:off x="7159558" y="1443841"/>
            <a:ext cx="1614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are you doing?</a:t>
            </a:r>
          </a:p>
          <a:p>
            <a:endParaRPr lang="en-US" dirty="0"/>
          </a:p>
          <a:p>
            <a:r>
              <a:rPr lang="en-US" dirty="0"/>
              <a:t>“Fine”</a:t>
            </a:r>
          </a:p>
          <a:p>
            <a:endParaRPr lang="en-US" dirty="0"/>
          </a:p>
          <a:p>
            <a:r>
              <a:rPr lang="en-US" dirty="0"/>
              <a:t>“Outstanding”</a:t>
            </a:r>
          </a:p>
          <a:p>
            <a:endParaRPr lang="en-US" dirty="0"/>
          </a:p>
          <a:p>
            <a:r>
              <a:rPr lang="en-US" dirty="0"/>
              <a:t>“Living the dream”</a:t>
            </a:r>
          </a:p>
          <a:p>
            <a:endParaRPr lang="en-US" dirty="0"/>
          </a:p>
          <a:p>
            <a:r>
              <a:rPr lang="en-US" dirty="0"/>
              <a:t>“Better than I deserve”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1F69-B2A7-4DA6-AC2A-F54997FC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Support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29623-2AE3-4907-876B-B2586F34B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A5981-C03C-4EB9-97F7-613875D7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63" y="1361838"/>
            <a:ext cx="3858063" cy="5014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73E11-E9B7-4238-8DEB-57C16FE8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93" y="1361838"/>
            <a:ext cx="3583926" cy="252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1F9C4C-2240-4CD6-AE82-D73600D3D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41" y="4326712"/>
            <a:ext cx="4133247" cy="12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" y="334499"/>
            <a:ext cx="9144000" cy="696633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400" dirty="0">
                <a:latin typeface="+mn-lt"/>
                <a:cs typeface="Times New Roman" pitchFamily="18" charset="0"/>
              </a:rPr>
              <a:t>Fostering a Culture of Gratitude &amp; Appreciation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36566" y="1179914"/>
            <a:ext cx="831988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Gratitude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Recognize the good things in one’s life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Recognize when they are due to someone/something outside of yourself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Being thankful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B2688-D818-4ADB-ABE5-77CFF87A5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5" t="15888" r="32319" b="5598"/>
          <a:stretch/>
        </p:blipFill>
        <p:spPr>
          <a:xfrm>
            <a:off x="1177483" y="2780352"/>
            <a:ext cx="3052652" cy="3646222"/>
          </a:xfrm>
          <a:prstGeom prst="rect">
            <a:avLst/>
          </a:prstGeom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10ECDBF7-215F-4129-A95E-ABB8EF1F9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50000"/>
          <a:stretch/>
        </p:blipFill>
        <p:spPr bwMode="auto">
          <a:xfrm>
            <a:off x="4913867" y="2822691"/>
            <a:ext cx="2613862" cy="3561543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96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6127" r="5059" b="3437"/>
          <a:stretch/>
        </p:blipFill>
        <p:spPr>
          <a:xfrm>
            <a:off x="544153" y="542210"/>
            <a:ext cx="8051984" cy="568671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FAADB21-7762-443D-BED2-A1B484BF87EF}"/>
              </a:ext>
            </a:extLst>
          </p:cNvPr>
          <p:cNvSpPr/>
          <p:nvPr/>
        </p:nvSpPr>
        <p:spPr>
          <a:xfrm>
            <a:off x="7684852" y="1583988"/>
            <a:ext cx="380935" cy="924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B871D3F-9426-4DC1-B21A-81556D6E1B29}"/>
              </a:ext>
            </a:extLst>
          </p:cNvPr>
          <p:cNvSpPr/>
          <p:nvPr/>
        </p:nvSpPr>
        <p:spPr>
          <a:xfrm>
            <a:off x="6562928" y="3756498"/>
            <a:ext cx="380935" cy="924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587A887-1EDF-4072-807E-3352E8EF3AD5}"/>
              </a:ext>
            </a:extLst>
          </p:cNvPr>
          <p:cNvSpPr/>
          <p:nvPr/>
        </p:nvSpPr>
        <p:spPr>
          <a:xfrm>
            <a:off x="1922835" y="3756498"/>
            <a:ext cx="380935" cy="924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206E01A-DEDB-48AB-A441-6D31632C5BC0}"/>
              </a:ext>
            </a:extLst>
          </p:cNvPr>
          <p:cNvSpPr/>
          <p:nvPr/>
        </p:nvSpPr>
        <p:spPr>
          <a:xfrm>
            <a:off x="861676" y="1583988"/>
            <a:ext cx="380935" cy="924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F96571C3-7DF7-43D6-999E-9A0C252A02CA}"/>
              </a:ext>
            </a:extLst>
          </p:cNvPr>
          <p:cNvSpPr/>
          <p:nvPr/>
        </p:nvSpPr>
        <p:spPr>
          <a:xfrm>
            <a:off x="5350213" y="1583988"/>
            <a:ext cx="380935" cy="9241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3E7478D-7FD2-47D4-8FFC-458B6A53676A}"/>
              </a:ext>
            </a:extLst>
          </p:cNvPr>
          <p:cNvSpPr/>
          <p:nvPr/>
        </p:nvSpPr>
        <p:spPr>
          <a:xfrm>
            <a:off x="6562928" y="3756498"/>
            <a:ext cx="380935" cy="9241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366C0D5D-5574-4589-AEED-61B940C011F2}"/>
              </a:ext>
            </a:extLst>
          </p:cNvPr>
          <p:cNvSpPr/>
          <p:nvPr/>
        </p:nvSpPr>
        <p:spPr>
          <a:xfrm>
            <a:off x="1921277" y="3756498"/>
            <a:ext cx="380935" cy="9241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02FE7D8-60AA-44F8-B04C-839B262ADB64}"/>
              </a:ext>
            </a:extLst>
          </p:cNvPr>
          <p:cNvSpPr/>
          <p:nvPr/>
        </p:nvSpPr>
        <p:spPr>
          <a:xfrm>
            <a:off x="861675" y="1561290"/>
            <a:ext cx="380935" cy="9241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D1FD596-4CAD-40D9-8E89-4D1017E63155}"/>
              </a:ext>
            </a:extLst>
          </p:cNvPr>
          <p:cNvSpPr/>
          <p:nvPr/>
        </p:nvSpPr>
        <p:spPr>
          <a:xfrm>
            <a:off x="7684852" y="1583988"/>
            <a:ext cx="380935" cy="9241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423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59" y="397401"/>
            <a:ext cx="849391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tabLst>
                <a:tab pos="457200" algn="l"/>
              </a:tabLst>
            </a:pPr>
            <a:r>
              <a:rPr lang="en-US" sz="3600" b="1" dirty="0">
                <a:solidFill>
                  <a:srgbClr val="AC1F2D"/>
                </a:solidFill>
                <a:ea typeface="+mj-ea"/>
                <a:cs typeface="Times New Roman" pitchFamily="18" charset="0"/>
              </a:rPr>
              <a:t>Where can I find help?</a:t>
            </a:r>
          </a:p>
          <a:p>
            <a:pPr marL="342900" marR="0" lvl="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support system!</a:t>
            </a:r>
          </a:p>
          <a:p>
            <a:pPr marL="342900" marR="0" lvl="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colleagues or supervisor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Institutional Peer Support Program(s)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 Assistance Program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/>
              <a:t>Suicide Prevention Crisis Line:  988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/>
              <a:t>Other Crisis Lines (Federal Disaster, DV)</a:t>
            </a:r>
            <a:endParaRPr lang="en-US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/>
              <a:t>Behavioral Health Connection:  402-836-9292 (Call M-F, 8-5)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/>
              <a:t>Special program to help Eastern Nebraska &amp; Western Iowa adults with psychological or substance use disorders, and their families and friends, get connected to local mental health treatment services and other resources</a:t>
            </a:r>
          </a:p>
          <a:p>
            <a:pPr marR="0" lvl="0">
              <a:spcBef>
                <a:spcPts val="0"/>
              </a:spcBef>
              <a:tabLst>
                <a:tab pos="457200" algn="l"/>
              </a:tabLs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20C93-F974-4E81-B830-476900608845}"/>
              </a:ext>
            </a:extLst>
          </p:cNvPr>
          <p:cNvSpPr txBox="1"/>
          <p:nvPr/>
        </p:nvSpPr>
        <p:spPr>
          <a:xfrm>
            <a:off x="5690681" y="1415374"/>
            <a:ext cx="3042494" cy="203132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Resource info should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Messaged on a recurrent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find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Known to, and encouraged by, leaders at all levels in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234910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DE30-9068-4F2E-98B2-85B49441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88" y="530873"/>
            <a:ext cx="7606427" cy="936012"/>
          </a:xfrm>
        </p:spPr>
        <p:txBody>
          <a:bodyPr/>
          <a:lstStyle/>
          <a:p>
            <a:r>
              <a:rPr lang="en-US" dirty="0"/>
              <a:t>Why we talk about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A1897-9140-467C-9E57-52C45E7D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27" y="1331844"/>
            <a:ext cx="8180871" cy="4981677"/>
          </a:xfrm>
        </p:spPr>
        <p:txBody>
          <a:bodyPr/>
          <a:lstStyle/>
          <a:p>
            <a:r>
              <a:rPr lang="en-US" sz="1800" i="1" dirty="0"/>
              <a:t>Occupational Stress </a:t>
            </a:r>
            <a:r>
              <a:rPr lang="en-US" sz="1800" dirty="0"/>
              <a:t>– “This is challenging, but I can manage”</a:t>
            </a:r>
          </a:p>
          <a:p>
            <a:endParaRPr lang="en-US" sz="1800" dirty="0"/>
          </a:p>
          <a:p>
            <a:r>
              <a:rPr lang="en-US" sz="1800" i="1" dirty="0"/>
              <a:t>Occupational Fatigue </a:t>
            </a:r>
            <a:r>
              <a:rPr lang="en-US" sz="1800" dirty="0"/>
              <a:t>– “I don’t know how much longer I can do this”</a:t>
            </a:r>
          </a:p>
          <a:p>
            <a:endParaRPr lang="en-US" sz="1800" dirty="0"/>
          </a:p>
          <a:p>
            <a:r>
              <a:rPr lang="en-US" sz="1800" i="1" dirty="0"/>
              <a:t>Occupational Burnout </a:t>
            </a:r>
            <a:r>
              <a:rPr lang="en-US" sz="1800" dirty="0"/>
              <a:t>– “I’m done; I don’t care; get me out of here”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Emotional Fatigue </a:t>
            </a:r>
            <a:r>
              <a:rPr lang="en-US" sz="1800" dirty="0"/>
              <a:t>– “That was really taxing”</a:t>
            </a:r>
          </a:p>
          <a:p>
            <a:endParaRPr lang="en-US" sz="1800" dirty="0"/>
          </a:p>
          <a:p>
            <a:r>
              <a:rPr lang="en-US" sz="1800" b="1" dirty="0"/>
              <a:t>Emotional Exhaustion </a:t>
            </a:r>
            <a:r>
              <a:rPr lang="en-US" sz="1800" dirty="0"/>
              <a:t>– “I’m having difficulty controlling my emotions”</a:t>
            </a:r>
          </a:p>
          <a:p>
            <a:endParaRPr lang="en-US" sz="1800" dirty="0"/>
          </a:p>
          <a:p>
            <a:r>
              <a:rPr lang="en-US" sz="1800" b="1" dirty="0"/>
              <a:t>Psychological Distress </a:t>
            </a:r>
            <a:r>
              <a:rPr lang="en-US" sz="1800" dirty="0"/>
              <a:t>– “I can’t do this anymore; I feel like I’m falling apart”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7FA2D7E-9911-40F7-840A-70BD95034A5B}"/>
              </a:ext>
            </a:extLst>
          </p:cNvPr>
          <p:cNvSpPr/>
          <p:nvPr/>
        </p:nvSpPr>
        <p:spPr>
          <a:xfrm>
            <a:off x="358626" y="1311964"/>
            <a:ext cx="273562" cy="1789043"/>
          </a:xfrm>
          <a:prstGeom prst="downArrow">
            <a:avLst/>
          </a:prstGeom>
          <a:gradFill>
            <a:gsLst>
              <a:gs pos="0">
                <a:srgbClr val="C00000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7DF8D2F-0E08-431B-B5D4-986A260DD7CA}"/>
              </a:ext>
            </a:extLst>
          </p:cNvPr>
          <p:cNvSpPr/>
          <p:nvPr/>
        </p:nvSpPr>
        <p:spPr>
          <a:xfrm>
            <a:off x="358626" y="3727178"/>
            <a:ext cx="273562" cy="1789043"/>
          </a:xfrm>
          <a:prstGeom prst="downArrow">
            <a:avLst/>
          </a:prstGeom>
          <a:gradFill>
            <a:gsLst>
              <a:gs pos="0">
                <a:srgbClr val="C00000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D39EEEDF-9258-4E16-A3D1-CF79A39F3193}"/>
              </a:ext>
            </a:extLst>
          </p:cNvPr>
          <p:cNvSpPr/>
          <p:nvPr/>
        </p:nvSpPr>
        <p:spPr>
          <a:xfrm>
            <a:off x="7726178" y="1720157"/>
            <a:ext cx="1184559" cy="67901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43%</a:t>
            </a: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5D7860D3-43E9-4704-850E-7D315F7FC467}"/>
              </a:ext>
            </a:extLst>
          </p:cNvPr>
          <p:cNvSpPr/>
          <p:nvPr/>
        </p:nvSpPr>
        <p:spPr>
          <a:xfrm>
            <a:off x="7726178" y="2397657"/>
            <a:ext cx="1184559" cy="679010"/>
          </a:xfrm>
          <a:prstGeom prst="leftArrowCallout">
            <a:avLst>
              <a:gd name="adj1" fmla="val 22333"/>
              <a:gd name="adj2" fmla="val 22333"/>
              <a:gd name="adj3" fmla="val 26333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49%</a:t>
            </a:r>
          </a:p>
        </p:txBody>
      </p:sp>
      <p:sp>
        <p:nvSpPr>
          <p:cNvPr id="10" name="Callout: Left Arrow 9">
            <a:extLst>
              <a:ext uri="{FF2B5EF4-FFF2-40B4-BE49-F238E27FC236}">
                <a16:creationId xmlns:a16="http://schemas.microsoft.com/office/drawing/2014/main" id="{F89AD6A8-BF99-4CAD-ADDD-30B48D9B4AE3}"/>
              </a:ext>
            </a:extLst>
          </p:cNvPr>
          <p:cNvSpPr/>
          <p:nvPr/>
        </p:nvSpPr>
        <p:spPr>
          <a:xfrm>
            <a:off x="7959441" y="4188734"/>
            <a:ext cx="1184559" cy="67901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38%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661CE-E324-44D8-821D-3FC20283ECC6}"/>
              </a:ext>
            </a:extLst>
          </p:cNvPr>
          <p:cNvSpPr txBox="1"/>
          <p:nvPr/>
        </p:nvSpPr>
        <p:spPr>
          <a:xfrm>
            <a:off x="358626" y="6313521"/>
            <a:ext cx="313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Prasad, et al., 2021</a:t>
            </a:r>
          </a:p>
        </p:txBody>
      </p:sp>
    </p:spTree>
    <p:extLst>
      <p:ext uri="{BB962C8B-B14F-4D97-AF65-F5344CB8AC3E}">
        <p14:creationId xmlns:p14="http://schemas.microsoft.com/office/powerpoint/2010/main" val="21107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014" y="417341"/>
            <a:ext cx="85408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sz="3600" b="1" dirty="0">
                <a:solidFill>
                  <a:srgbClr val="AC1F2D"/>
                </a:solidFill>
                <a:ea typeface="+mj-ea"/>
                <a:cs typeface="Times New Roman" pitchFamily="18" charset="0"/>
              </a:rPr>
              <a:t>Address the barriers to getting help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Stigma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“Only weak or crazy people go to counseling”</a:t>
            </a:r>
          </a:p>
          <a:p>
            <a:pPr lvl="1"/>
            <a:r>
              <a:rPr lang="en-US" alt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These are normal reactions to abnormal situations.  Many others are experiencing the same things.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Pride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shouldn’t be having this reaction”</a:t>
            </a:r>
          </a:p>
          <a:p>
            <a:pPr lvl="1"/>
            <a:r>
              <a:rPr lang="en-US" alt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You are a human being, and all humans have these reactions. </a:t>
            </a:r>
          </a:p>
          <a:p>
            <a:pPr marL="347663" lvl="1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Embarrassment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“Everyone will think something is wrong with me”</a:t>
            </a:r>
          </a:p>
          <a:p>
            <a:pPr lvl="1"/>
            <a:r>
              <a:rPr lang="en-US" alt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It takes courage to ask for help. You can be a role model.</a:t>
            </a:r>
          </a:p>
          <a:p>
            <a:pPr marL="347663" lvl="1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Fear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can lose my license if I admit something’s wrong or go to treatment”</a:t>
            </a:r>
          </a:p>
          <a:p>
            <a:pPr lvl="1"/>
            <a:r>
              <a:rPr lang="en-US" alt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You stand to lose much more if you </a:t>
            </a:r>
            <a:r>
              <a:rPr lang="en-US" alt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9647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36D5-CDB7-4AB8-A6B0-762F1EB2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Maladaptive Cultural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08FA-483F-465B-B9EE-A501EF82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62" y="1809345"/>
            <a:ext cx="8136992" cy="41420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Encourage focus on physical and emotional self-care, </a:t>
            </a:r>
            <a:r>
              <a:rPr lang="en-US" i="1" dirty="0"/>
              <a:t>especially</a:t>
            </a:r>
            <a:r>
              <a:rPr lang="en-US" dirty="0"/>
              <a:t> during work hours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Modeling and vulnerability are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Promote creation and maintenance of appropriate work/life 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 perceived constraints to taking PTO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Promote innovation that increases simplicity and efficiency (not simply to overcome staffing challenges)</a:t>
            </a:r>
          </a:p>
        </p:txBody>
      </p:sp>
    </p:spTree>
    <p:extLst>
      <p:ext uri="{BB962C8B-B14F-4D97-AF65-F5344CB8AC3E}">
        <p14:creationId xmlns:p14="http://schemas.microsoft.com/office/powerpoint/2010/main" val="3085649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98CF-EAE2-43DB-8D13-2C61F29C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4" y="518146"/>
            <a:ext cx="8136992" cy="521434"/>
          </a:xfrm>
        </p:spPr>
        <p:txBody>
          <a:bodyPr/>
          <a:lstStyle/>
          <a:p>
            <a:r>
              <a:rPr lang="en-US" dirty="0"/>
              <a:t>Champion Help-Seeking &amp; Recovery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0F441-382E-49D8-A247-D552B243237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366AA-5358-4852-B6D6-973F15998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3" t="13712" r="2000" b="6423"/>
          <a:stretch/>
        </p:blipFill>
        <p:spPr>
          <a:xfrm>
            <a:off x="388894" y="1327816"/>
            <a:ext cx="7712639" cy="3778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A206C-136F-47A0-B107-FDBC1C8F3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9" t="14737" r="37467" b="10052"/>
          <a:stretch/>
        </p:blipFill>
        <p:spPr>
          <a:xfrm>
            <a:off x="5008098" y="4000126"/>
            <a:ext cx="3854548" cy="28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1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16600" y="1134082"/>
            <a:ext cx="3496634" cy="51261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1415959" y="3613528"/>
            <a:ext cx="6636598" cy="140755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rgbClr val="AD122A"/>
                </a:solidFill>
              </a:rPr>
              <a:t>jerwalker@nebraskamed.com</a:t>
            </a:r>
          </a:p>
          <a:p>
            <a:pPr algn="ctr"/>
            <a:r>
              <a:rPr lang="en-US" b="1" dirty="0">
                <a:solidFill>
                  <a:srgbClr val="AD122A"/>
                </a:solidFill>
              </a:rPr>
              <a:t>402-559-5031</a:t>
            </a:r>
          </a:p>
        </p:txBody>
      </p:sp>
    </p:spTree>
    <p:extLst>
      <p:ext uri="{BB962C8B-B14F-4D97-AF65-F5344CB8AC3E}">
        <p14:creationId xmlns:p14="http://schemas.microsoft.com/office/powerpoint/2010/main" val="138152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5CBC1-4055-4E04-BA0B-3F002473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72" y="1497027"/>
            <a:ext cx="8438285" cy="5191695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20,947 HCWs from 42 organizations were 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surveyed between </a:t>
            </a:r>
            <a:r>
              <a:rPr lang="en-US" sz="2400" dirty="0"/>
              <a:t>May 28 and October 1, 2020: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38% reported anxiety/depression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43% suffered work overload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49% had burnout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Stress scores highest among: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Nursing assistants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Medical assistants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Medical social workers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Inpatient (vs outpatient) workers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Women (vs men)</a:t>
            </a:r>
          </a:p>
          <a:p>
            <a:pPr marL="12001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Black and Latinx workers (vs Whites)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71033-1A7D-4644-9056-3701E9EF5670}"/>
              </a:ext>
            </a:extLst>
          </p:cNvPr>
          <p:cNvSpPr txBox="1"/>
          <p:nvPr/>
        </p:nvSpPr>
        <p:spPr>
          <a:xfrm>
            <a:off x="1206500" y="6180891"/>
            <a:ext cx="642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Prasad, et al. Lancet, May 2021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FF6562-BFCF-4D70-952C-868F6A989171}"/>
              </a:ext>
            </a:extLst>
          </p:cNvPr>
          <p:cNvSpPr txBox="1">
            <a:spLocks/>
          </p:cNvSpPr>
          <p:nvPr/>
        </p:nvSpPr>
        <p:spPr>
          <a:xfrm>
            <a:off x="550072" y="688424"/>
            <a:ext cx="8438285" cy="54717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HCW Stress/Burnout During Covid-19</a:t>
            </a:r>
          </a:p>
        </p:txBody>
      </p:sp>
    </p:spTree>
    <p:extLst>
      <p:ext uri="{BB962C8B-B14F-4D97-AF65-F5344CB8AC3E}">
        <p14:creationId xmlns:p14="http://schemas.microsoft.com/office/powerpoint/2010/main" val="35158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EFAB-C3B5-44DA-83F8-444195F3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Health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4BC7A-F0C6-4993-A17A-FE2EA781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61" y="1382027"/>
            <a:ext cx="8508590" cy="45694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2022 survey of 5,000 HCWs—regardless of job title or involvement with COVID-19 patients: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91% reported regularly experiencing stress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83% reported struggling with anxiety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77% reported feeling “overwhelmed”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81% reported feelings of exhaustion or burnout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Insomnia reported at 2x rate of the general population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Worse if disrupted sleep schedule (12-24 hour shifts)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36% report increased alcohol use to manage stress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Clinicians with direct patient care and supervisors at greatest risk for alcohol misuse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1 in 6 surgeons report engaging in alcohol abuse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CA3BE-FD39-4068-9C78-95091A438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95C35-CC3F-420B-BFED-F4407B4B44FE}"/>
              </a:ext>
            </a:extLst>
          </p:cNvPr>
          <p:cNvSpPr txBox="1"/>
          <p:nvPr/>
        </p:nvSpPr>
        <p:spPr>
          <a:xfrm>
            <a:off x="800003" y="6350168"/>
            <a:ext cx="642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MHA International, 2022</a:t>
            </a:r>
          </a:p>
        </p:txBody>
      </p:sp>
    </p:spTree>
    <p:extLst>
      <p:ext uri="{BB962C8B-B14F-4D97-AF65-F5344CB8AC3E}">
        <p14:creationId xmlns:p14="http://schemas.microsoft.com/office/powerpoint/2010/main" val="2976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2D0B-70C5-4928-80C1-BFC90418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&amp; Occupational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6B734-9564-44E5-8800-8653EDFF9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63% reported feeling too tired to attend to household chores or self-care needs after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27% endorsed inordinately taking out work stress on family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Divorce rate ranges from 23-33%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Job hunting &amp; remote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Leaving the profession altogether: 90% of nurses report having considered quitting nursing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71% for nurses with 15+ years of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F0F1-8B3D-4BD1-94D7-A37B25E68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2B52-247A-4D15-86B6-85239D92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688424"/>
            <a:ext cx="8414425" cy="547174"/>
          </a:xfrm>
        </p:spPr>
        <p:txBody>
          <a:bodyPr/>
          <a:lstStyle/>
          <a:p>
            <a:r>
              <a:rPr lang="en-US" dirty="0"/>
              <a:t>What are the individual and systemic drivers of HCW stress &amp; burnout?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4665F-C06C-4367-9AC7-8A840412B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2C2C1-6C4F-460B-ABC1-ADC790CC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780972"/>
            <a:ext cx="55816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5470-8159-4B17-A1F9-2F2955C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72" y="688424"/>
            <a:ext cx="8340431" cy="547174"/>
          </a:xfrm>
        </p:spPr>
        <p:txBody>
          <a:bodyPr/>
          <a:lstStyle/>
          <a:p>
            <a:r>
              <a:rPr lang="en-US" dirty="0"/>
              <a:t>HCW job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6E1A3-A538-47CA-BE02-809DF3BC7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Highly variable based on setting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Ambulatory vs. Inpatient, ED vs. specialty, clinical vs. teaching/research vs. administrative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Highly variable based on community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Recurrent </a:t>
            </a:r>
            <a:r>
              <a:rPr lang="en-US" dirty="0"/>
              <a:t>trauma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work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Competitive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risk vs. Moderate Reward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Saving lives to soccer practice (“combat to cul-de-sac”)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B86D6-A2AF-4760-ABC7-EF91C05AE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81886"/>
      </p:ext>
    </p:extLst>
  </p:cSld>
  <p:clrMapOvr>
    <a:masterClrMapping/>
  </p:clrMapOvr>
</p:sld>
</file>

<file path=ppt/theme/theme1.xml><?xml version="1.0" encoding="utf-8"?>
<a:theme xmlns:a="http://schemas.openxmlformats.org/drawingml/2006/main" name="NeMed_Presentation">
  <a:themeElements>
    <a:clrScheme name="NebMed">
      <a:dk1>
        <a:sysClr val="windowText" lastClr="000000"/>
      </a:dk1>
      <a:lt1>
        <a:sysClr val="window" lastClr="FFFFFF"/>
      </a:lt1>
      <a:dk2>
        <a:srgbClr val="303B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A1B426"/>
      </a:accent4>
      <a:accent5>
        <a:srgbClr val="F26721"/>
      </a:accent5>
      <a:accent6>
        <a:srgbClr val="FCB614"/>
      </a:accent6>
      <a:hlink>
        <a:srgbClr val="002957"/>
      </a:hlink>
      <a:folHlink>
        <a:srgbClr val="129D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38735</TotalTime>
  <Words>1982</Words>
  <Application>Microsoft Office PowerPoint</Application>
  <PresentationFormat>On-screen Show (4:3)</PresentationFormat>
  <Paragraphs>308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NeMed_Presentation</vt:lpstr>
      <vt:lpstr>Behavioral Health Challenges for Healthcare Workers</vt:lpstr>
      <vt:lpstr>Disclaimers</vt:lpstr>
      <vt:lpstr>Objectives</vt:lpstr>
      <vt:lpstr>Why we talk about this</vt:lpstr>
      <vt:lpstr>PowerPoint Presentation</vt:lpstr>
      <vt:lpstr>Behavioral Health Impacts</vt:lpstr>
      <vt:lpstr>Social &amp; Occupational Impacts</vt:lpstr>
      <vt:lpstr>What are the individual and systemic drivers of HCW stress &amp; burnout?</vt:lpstr>
      <vt:lpstr>HCW job profile</vt:lpstr>
      <vt:lpstr>Workload and Demand</vt:lpstr>
      <vt:lpstr>USAF Personnel in High-Stress / High Risk Career Fields</vt:lpstr>
      <vt:lpstr>Stress and Optimal Functioning</vt:lpstr>
      <vt:lpstr>It’s An Ongoing Balance</vt:lpstr>
      <vt:lpstr>Our brain changes in response to significant stress or trauma</vt:lpstr>
      <vt:lpstr>PowerPoint Presentation</vt:lpstr>
      <vt:lpstr>PowerPoint Presentation</vt:lpstr>
      <vt:lpstr>Primary and Secondary Trauma</vt:lpstr>
      <vt:lpstr>Imposter Syndrome</vt:lpstr>
      <vt:lpstr>Burnout</vt:lpstr>
      <vt:lpstr>PowerPoint Presentation</vt:lpstr>
      <vt:lpstr>PowerPoint Presentation</vt:lpstr>
      <vt:lpstr>PowerPoint Presentation</vt:lpstr>
      <vt:lpstr>Ways to Address the Behavioral Health Challenges Faced by Healthcare Workers</vt:lpstr>
      <vt:lpstr>So, what can we do about it?</vt:lpstr>
      <vt:lpstr>PowerPoint Presentation</vt:lpstr>
      <vt:lpstr>PowerPoint Presentation</vt:lpstr>
      <vt:lpstr>Organizational Drivers of Resilience</vt:lpstr>
      <vt:lpstr>Communities bond--and thrive--through shared struggles</vt:lpstr>
      <vt:lpstr>What makes a community?</vt:lpstr>
      <vt:lpstr>Communities provide the opportunity for individuals to: </vt:lpstr>
      <vt:lpstr>Community drives culture</vt:lpstr>
      <vt:lpstr>Peer Support: Tools for Building Resilience</vt:lpstr>
      <vt:lpstr>PowerPoint Presentation</vt:lpstr>
      <vt:lpstr>PowerPoint Presentation</vt:lpstr>
      <vt:lpstr>Peer Support: Pandemic Partners</vt:lpstr>
      <vt:lpstr>Peer Support Programs</vt:lpstr>
      <vt:lpstr>PowerPoint Presentation</vt:lpstr>
      <vt:lpstr>PowerPoint Presentation</vt:lpstr>
      <vt:lpstr>PowerPoint Presentation</vt:lpstr>
      <vt:lpstr>PowerPoint Presentation</vt:lpstr>
      <vt:lpstr>Challenge Maladaptive Cultural Expectations</vt:lpstr>
      <vt:lpstr>Champion Help-Seeking &amp; Recovery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Walker, Jerry V</cp:lastModifiedBy>
  <cp:revision>238</cp:revision>
  <dcterms:created xsi:type="dcterms:W3CDTF">2014-09-17T15:14:42Z</dcterms:created>
  <dcterms:modified xsi:type="dcterms:W3CDTF">2022-10-05T15:34:24Z</dcterms:modified>
</cp:coreProperties>
</file>