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67" r:id="rId2"/>
    <p:sldId id="306" r:id="rId3"/>
    <p:sldId id="307" r:id="rId4"/>
    <p:sldId id="311" r:id="rId5"/>
    <p:sldId id="308" r:id="rId6"/>
    <p:sldId id="318" r:id="rId7"/>
    <p:sldId id="258" r:id="rId8"/>
    <p:sldId id="310" r:id="rId9"/>
    <p:sldId id="309" r:id="rId10"/>
    <p:sldId id="313" r:id="rId11"/>
    <p:sldId id="314" r:id="rId12"/>
    <p:sldId id="312" r:id="rId13"/>
    <p:sldId id="326" r:id="rId14"/>
    <p:sldId id="272" r:id="rId15"/>
    <p:sldId id="325" r:id="rId16"/>
    <p:sldId id="294" r:id="rId17"/>
    <p:sldId id="271" r:id="rId18"/>
    <p:sldId id="291" r:id="rId19"/>
    <p:sldId id="292" r:id="rId20"/>
    <p:sldId id="315" r:id="rId21"/>
    <p:sldId id="273" r:id="rId22"/>
    <p:sldId id="270" r:id="rId23"/>
    <p:sldId id="274" r:id="rId24"/>
    <p:sldId id="324" r:id="rId25"/>
    <p:sldId id="317" r:id="rId26"/>
    <p:sldId id="297" r:id="rId27"/>
    <p:sldId id="316" r:id="rId28"/>
    <p:sldId id="293" r:id="rId29"/>
    <p:sldId id="320" r:id="rId30"/>
    <p:sldId id="319" r:id="rId31"/>
    <p:sldId id="321" r:id="rId32"/>
    <p:sldId id="322" r:id="rId33"/>
    <p:sldId id="323" r:id="rId34"/>
    <p:sldId id="303" r:id="rId35"/>
    <p:sldId id="264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3" autoAdjust="0"/>
  </p:normalViewPr>
  <p:slideViewPr>
    <p:cSldViewPr snapToGrid="0" snapToObjects="1">
      <p:cViewPr varScale="1">
        <p:scale>
          <a:sx n="53" d="100"/>
          <a:sy n="53" d="100"/>
        </p:scale>
        <p:origin x="10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D4169-B1D5-40BA-90AB-562B39205292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7CD8-3A66-400D-9DDD-93669E455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1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79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4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54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8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19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2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E7FC5-2127-4296-A664-7A4CC5B65A2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F643-A30E-4884-A81E-798953269D6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9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7CD8-3A66-400D-9DDD-93669E4559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6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logo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64640" y="3285951"/>
            <a:ext cx="4693557" cy="1687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64641" y="1460196"/>
            <a:ext cx="4693557" cy="13882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500" baseline="0">
                <a:solidFill>
                  <a:srgbClr val="533F7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32857"/>
            <a:ext cx="8229600" cy="429645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"/>
              </a:defRPr>
            </a:lvl1pPr>
            <a:lvl2pPr>
              <a:defRPr sz="2800">
                <a:latin typeface=""/>
              </a:defRPr>
            </a:lvl2pPr>
            <a:lvl3pPr>
              <a:defRPr sz="2400">
                <a:latin typeface=""/>
              </a:defRPr>
            </a:lvl3pPr>
            <a:lvl4pPr>
              <a:defRPr sz="2000">
                <a:latin typeface=""/>
              </a:defRPr>
            </a:lvl4pPr>
            <a:lvl5pPr>
              <a:defRPr sz="2000">
                <a:latin typeface="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45443"/>
            <a:ext cx="8229600" cy="969466"/>
          </a:xfrm>
        </p:spPr>
        <p:txBody>
          <a:bodyPr anchor="b">
            <a:normAutofit/>
          </a:bodyPr>
          <a:lstStyle>
            <a:lvl1pPr algn="l">
              <a:defRPr sz="4400" b="0" i="0" baseline="0">
                <a:solidFill>
                  <a:srgbClr val="533F7E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307826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2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5443"/>
            <a:ext cx="8229600" cy="969466"/>
          </a:xfrm>
        </p:spPr>
        <p:txBody>
          <a:bodyPr anchor="b">
            <a:normAutofit/>
          </a:bodyPr>
          <a:lstStyle>
            <a:lvl1pPr algn="l">
              <a:defRPr sz="4400" b="0" i="0" baseline="0">
                <a:solidFill>
                  <a:srgbClr val="533F7E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2073"/>
            <a:ext cx="8229600" cy="3872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32857"/>
            <a:ext cx="8229600" cy="429645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"/>
              </a:defRPr>
            </a:lvl1pPr>
            <a:lvl2pPr>
              <a:defRPr sz="2800">
                <a:latin typeface=""/>
              </a:defRPr>
            </a:lvl2pPr>
            <a:lvl3pPr>
              <a:defRPr sz="2400">
                <a:latin typeface=""/>
              </a:defRPr>
            </a:lvl3pPr>
            <a:lvl4pPr>
              <a:defRPr sz="2000">
                <a:latin typeface=""/>
              </a:defRPr>
            </a:lvl4pPr>
            <a:lvl5pPr>
              <a:defRPr sz="2000">
                <a:latin typeface="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543587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4400" b="0" i="0" kern="1200" baseline="0" dirty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307826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"/>
              </a:defRPr>
            </a:lvl1pPr>
            <a:lvl2pPr>
              <a:defRPr sz="2000">
                <a:latin typeface=""/>
              </a:defRPr>
            </a:lvl2pPr>
            <a:lvl3pPr>
              <a:defRPr sz="1800">
                <a:latin typeface=""/>
              </a:defRPr>
            </a:lvl3pPr>
            <a:lvl4pPr>
              <a:defRPr sz="1600">
                <a:latin typeface=""/>
              </a:defRPr>
            </a:lvl4pPr>
            <a:lvl5pPr>
              <a:defRPr sz="1600">
                <a:latin typeface="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307826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8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logo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64641" y="1870769"/>
            <a:ext cx="4693557" cy="13882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500" baseline="0">
                <a:solidFill>
                  <a:srgbClr val="533F7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2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5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89E3-9012-754D-ACFE-6D3D94DB23F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88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baseline="0" dirty="0">
          <a:solidFill>
            <a:srgbClr val="533F7E"/>
          </a:solidFill>
          <a:latin typeface="Arial"/>
          <a:ea typeface="ＭＳ Ｐゴシック" charset="0"/>
          <a:cs typeface="ＭＳ Ｐゴシック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413F"/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413F"/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413F"/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413F"/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413F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64640" y="4572000"/>
            <a:ext cx="4693557" cy="14739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Jonathan P. Titus, MBA, CPLP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Director of Continuing Education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jtitus@bellevue.edu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85883" y="395785"/>
            <a:ext cx="5074024" cy="3657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Working with Conflict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3218688" y="3098042"/>
            <a:ext cx="5925311" cy="147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NHA Leadership Institute 2019</a:t>
            </a:r>
          </a:p>
        </p:txBody>
      </p:sp>
    </p:spTree>
    <p:extLst>
      <p:ext uri="{BB962C8B-B14F-4D97-AF65-F5344CB8AC3E}">
        <p14:creationId xmlns:p14="http://schemas.microsoft.com/office/powerpoint/2010/main" val="18276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3766" y="0"/>
            <a:ext cx="10337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151" y="0"/>
            <a:ext cx="9604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648" y="762590"/>
            <a:ext cx="6094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ranklin Gothic Heavy" panose="020B0903020102020204" pitchFamily="34" charset="0"/>
              </a:rPr>
              <a:t>CONFLICT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Defined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64" y="5909481"/>
            <a:ext cx="1255600" cy="7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648" y="1875183"/>
            <a:ext cx="74841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What’s the definition of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ranklin Gothic Heavy" panose="020B0903020102020204" pitchFamily="34" charset="0"/>
              </a:rPr>
              <a:t>CONFLICT?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all </a:t>
            </a:r>
            <a:r>
              <a:rPr lang="en-US" sz="400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ranklin Gothic Heavy" panose="020B0903020102020204" pitchFamily="34" charset="0"/>
              </a:rPr>
              <a:t>CONFLICT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Why is </a:t>
            </a:r>
            <a:r>
              <a:rPr lang="en-US" sz="400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ranklin Gothic Heavy" panose="020B0903020102020204" pitchFamily="34" charset="0"/>
              </a:rPr>
              <a:t>CONFLICT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resolution so important?</a:t>
            </a:r>
          </a:p>
        </p:txBody>
      </p:sp>
    </p:spTree>
    <p:extLst>
      <p:ext uri="{BB962C8B-B14F-4D97-AF65-F5344CB8AC3E}">
        <p14:creationId xmlns:p14="http://schemas.microsoft.com/office/powerpoint/2010/main" val="21317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48" y="1758551"/>
            <a:ext cx="9315495" cy="3340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207" y="1912708"/>
            <a:ext cx="1240599" cy="3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330" y="274563"/>
            <a:ext cx="7572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4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ranklin Gothic Heavy" panose="020B0903020102020204" pitchFamily="34" charset="0"/>
              </a:rPr>
              <a:t>PRODUCT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 of </a:t>
            </a:r>
            <a:r>
              <a:rPr lang="en-US" sz="400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!</a:t>
            </a:r>
            <a:endParaRPr lang="en-US" sz="4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64" y="5909481"/>
            <a:ext cx="1255600" cy="7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0330" y="1358534"/>
            <a:ext cx="75721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28%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lost time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AVOIDING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the instigator.</a:t>
            </a: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53%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lost work time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WORRYING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about the incident.</a:t>
            </a: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37%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believed their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COMMITMENT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to the organization declined.</a:t>
            </a: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22%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decreased their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EFFORT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at work.</a:t>
            </a: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10%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decreased the amount of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TIME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they spent at work.</a:t>
            </a: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46%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contemplated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CHANGING JOBS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12%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actually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CHANGED JOBS 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avoid the instigator.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Only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25%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were satisfied with the way their organization handled the situation.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896" y="5724815"/>
            <a:ext cx="724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University of North Carolina Chapel Hill’s Kenan-Flagler Business School.</a:t>
            </a:r>
          </a:p>
        </p:txBody>
      </p:sp>
    </p:spTree>
    <p:extLst>
      <p:ext uri="{BB962C8B-B14F-4D97-AF65-F5344CB8AC3E}">
        <p14:creationId xmlns:p14="http://schemas.microsoft.com/office/powerpoint/2010/main" val="36104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10000"/>
              </a:lnSpc>
              <a:buNone/>
            </a:pPr>
            <a:r>
              <a:rPr lang="en-US" sz="3000" dirty="0"/>
              <a:t>Between 30-42% of a manager’s time is spent dealing with conflict. Unresolved conflict can have major organizational impact</a:t>
            </a:r>
            <a:r>
              <a:rPr lang="en-US" sz="3000" dirty="0" smtClean="0"/>
              <a:t>:</a:t>
            </a:r>
            <a:br>
              <a:rPr lang="en-US" sz="3000" dirty="0" smtClean="0"/>
            </a:br>
            <a:r>
              <a:rPr lang="en-US" sz="3000" dirty="0" smtClean="0"/>
              <a:t> </a:t>
            </a:r>
            <a:endParaRPr lang="en-US" sz="3000" dirty="0"/>
          </a:p>
          <a:p>
            <a:pPr marL="457200" indent="-457200">
              <a:lnSpc>
                <a:spcPct val="110000"/>
              </a:lnSpc>
            </a:pPr>
            <a:r>
              <a:rPr lang="en-US" sz="3000" dirty="0"/>
              <a:t>Employee attitudes/interactions</a:t>
            </a:r>
          </a:p>
          <a:p>
            <a:pPr marL="457200" indent="-457200">
              <a:lnSpc>
                <a:spcPct val="110000"/>
              </a:lnSpc>
            </a:pPr>
            <a:r>
              <a:rPr lang="en-US" sz="3000" dirty="0"/>
              <a:t>Increasing complaints and legal actions</a:t>
            </a:r>
          </a:p>
          <a:p>
            <a:pPr marL="457200" indent="-457200">
              <a:lnSpc>
                <a:spcPct val="110000"/>
              </a:lnSpc>
            </a:pPr>
            <a:r>
              <a:rPr lang="en-US" sz="3000" dirty="0"/>
              <a:t>Retention and recruiting</a:t>
            </a:r>
          </a:p>
          <a:p>
            <a:pPr marL="457200" indent="-457200">
              <a:lnSpc>
                <a:spcPct val="110000"/>
              </a:lnSpc>
            </a:pPr>
            <a:r>
              <a:rPr lang="en-US" sz="3000" dirty="0"/>
              <a:t>Productivity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0" y="790200"/>
            <a:ext cx="8403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What Keeps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ranklin Gothic Heavy" panose="020B0903020102020204" pitchFamily="34" charset="0"/>
              </a:rPr>
              <a:t>YOU 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rom Fixing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64" y="5909481"/>
            <a:ext cx="1255600" cy="7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1520" y="2978035"/>
            <a:ext cx="7730944" cy="18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What’s your biggest concern about how why conflict isn’t resolved?</a:t>
            </a:r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43936"/>
            <a:ext cx="8229600" cy="18881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DRIVING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factors of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457200" y="3517917"/>
            <a:ext cx="8229600" cy="18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are the common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SOURCES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377687" y="19878"/>
            <a:ext cx="8229600" cy="13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4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ROOT</a:t>
            </a:r>
            <a:r>
              <a:rPr lang="en-US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all </a:t>
            </a:r>
            <a:r>
              <a:rPr lang="en-US" sz="4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687" y="19878"/>
            <a:ext cx="8229600" cy="13653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ROOT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all 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818861"/>
            <a:ext cx="63809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omic Sans MS" panose="030F0702030302020204" pitchFamily="66" charset="0"/>
              </a:rPr>
              <a:t>Organizational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Organizational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Diverse employee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Strategic and operational disagreement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b="1" u="sng" dirty="0" smtClean="0">
                <a:latin typeface="Comic Sans MS" panose="030F0702030302020204" pitchFamily="66" charset="0"/>
              </a:rPr>
              <a:t>Interpersonal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Lack of common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Goal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Poor 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Unclear or unfamiliar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Power plays and manipulation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687" y="576470"/>
            <a:ext cx="8229600" cy="8087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TYPES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818861"/>
            <a:ext cx="6380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Substantive Conflict</a:t>
            </a:r>
            <a:endParaRPr lang="en-US" sz="4000" dirty="0" smtClean="0">
              <a:latin typeface="Comic Sans MS" panose="030F0702030302020204" pitchFamily="66" charset="0"/>
            </a:endParaRPr>
          </a:p>
          <a:p>
            <a:endParaRPr lang="en-US" sz="4000" dirty="0" smtClean="0">
              <a:latin typeface="Comic Sans MS" panose="030F0702030302020204" pitchFamily="66" charset="0"/>
            </a:endParaRPr>
          </a:p>
          <a:p>
            <a:r>
              <a:rPr lang="en-US" sz="4000" b="1" u="sng" dirty="0" smtClean="0">
                <a:latin typeface="Comic Sans MS" panose="030F0702030302020204" pitchFamily="66" charset="0"/>
              </a:rPr>
              <a:t>Affective Conflict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535" y="0"/>
            <a:ext cx="9934752" cy="62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687" y="576470"/>
            <a:ext cx="8229600" cy="8087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TYPES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818861"/>
            <a:ext cx="6380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Task</a:t>
            </a:r>
            <a:r>
              <a:rPr lang="en-US" sz="4000" b="1" u="sng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Conflict</a:t>
            </a:r>
            <a:endParaRPr lang="en-US" sz="4000" dirty="0" smtClean="0">
              <a:latin typeface="Comic Sans MS" panose="030F0702030302020204" pitchFamily="66" charset="0"/>
            </a:endParaRPr>
          </a:p>
          <a:p>
            <a:endParaRPr lang="en-US" sz="4000" dirty="0" smtClean="0">
              <a:latin typeface="Comic Sans MS" panose="030F0702030302020204" pitchFamily="66" charset="0"/>
            </a:endParaRPr>
          </a:p>
          <a:p>
            <a:r>
              <a:rPr lang="en-US" sz="4000" b="1" u="sng" dirty="0" smtClean="0">
                <a:latin typeface="Comic Sans MS" panose="030F0702030302020204" pitchFamily="66" charset="0"/>
              </a:rPr>
              <a:t>Relationship</a:t>
            </a:r>
            <a:r>
              <a:rPr lang="en-US" sz="4000" b="1" u="sng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Conflict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Complete the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HANDLING STYLES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self assessment and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transfer your scores to the scoring sheet.  Rank your top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 STYLES.</a:t>
            </a:r>
            <a:endParaRPr lang="en-US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51162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sz="4000" dirty="0" smtClean="0"/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Handling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STYLES</a:t>
            </a:r>
            <a:endParaRPr lang="en-US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660" y="600501"/>
            <a:ext cx="8570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 </a:t>
            </a:r>
            <a:r>
              <a:rPr lang="en-US" sz="5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Styles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64" y="5909481"/>
            <a:ext cx="1255600" cy="7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7045" y="1743692"/>
            <a:ext cx="6318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Cautious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Seeking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Strong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Peaceful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Calm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Feeling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Compromising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Solution-Focused</a:t>
            </a:r>
            <a:endParaRPr lang="en-U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983"/>
            <a:ext cx="3985591" cy="4286131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Avoiding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Accommodating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Competing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Compromising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Collaborating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51162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sz="4000" dirty="0" smtClean="0"/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Handling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STYLES</a:t>
            </a:r>
            <a:endParaRPr lang="en-US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6137" y="2451179"/>
            <a:ext cx="3026229" cy="2830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0"/>
            <a:endCxn id="8" idx="2"/>
          </p:cNvCxnSpPr>
          <p:nvPr/>
        </p:nvCxnSpPr>
        <p:spPr>
          <a:xfrm>
            <a:off x="6809252" y="2451179"/>
            <a:ext cx="0" cy="283028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5296137" y="3866322"/>
            <a:ext cx="302622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62599" y="3329609"/>
            <a:ext cx="1093304" cy="10734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41648" y="3635489"/>
            <a:ext cx="125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PEOPLE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66487" y="5458785"/>
            <a:ext cx="98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TASKS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38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Would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YOU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Do?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4052" y="1456590"/>
            <a:ext cx="7441846" cy="4029165"/>
            <a:chOff x="954052" y="1456590"/>
            <a:chExt cx="7441846" cy="4029165"/>
          </a:xfrm>
          <a:effectLst/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2043759" y="4504590"/>
              <a:ext cx="6352139" cy="400882"/>
            </a:xfrm>
            <a:prstGeom prst="notchedRightArrow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36000">
                  <a:schemeClr val="accent2">
                    <a:tint val="74000"/>
                  </a:schemeClr>
                </a:gs>
                <a:gs pos="60000">
                  <a:schemeClr val="accent2">
                    <a:tint val="96000"/>
                    <a:shade val="84000"/>
                    <a:satMod val="110000"/>
                  </a:schemeClr>
                </a:gs>
                <a:gs pos="100000">
                  <a:schemeClr val="accent2">
                    <a:shade val="55000"/>
                    <a:satMod val="150000"/>
                  </a:schemeClr>
                </a:gs>
              </a:gsLst>
              <a:lin ang="0" scaled="1"/>
              <a:tileRect/>
            </a:gradFill>
            <a:ln/>
            <a:scene3d>
              <a:camera prst="orthographicFront"/>
              <a:lightRig rig="threePt" dir="t"/>
            </a:scene3d>
            <a:sp3d>
              <a:bevelT/>
            </a:sp3d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rot="16200000">
              <a:off x="198005" y="2828190"/>
              <a:ext cx="3124200" cy="381000"/>
            </a:xfrm>
            <a:prstGeom prst="notchedRightArrow">
              <a:avLst/>
            </a:prstGeom>
            <a:gradFill flip="none" rotWithShape="1">
              <a:gsLst>
                <a:gs pos="417">
                  <a:schemeClr val="bg1">
                    <a:lumMod val="85000"/>
                  </a:schemeClr>
                </a:gs>
                <a:gs pos="33000">
                  <a:schemeClr val="accent1">
                    <a:tint val="74000"/>
                  </a:schemeClr>
                </a:gs>
                <a:gs pos="60000">
                  <a:schemeClr val="accent1">
                    <a:tint val="96000"/>
                    <a:shade val="84000"/>
                    <a:satMod val="110000"/>
                  </a:schemeClr>
                </a:gs>
                <a:gs pos="100000">
                  <a:schemeClr val="accent1">
                    <a:shade val="55000"/>
                    <a:satMod val="150000"/>
                  </a:schemeClr>
                </a:gs>
              </a:gsLst>
              <a:lin ang="0" scaled="1"/>
              <a:tileRect/>
            </a:gradFill>
            <a:ln/>
            <a:scene3d>
              <a:camera prst="orthographicFront"/>
              <a:lightRig rig="threePt" dir="t"/>
            </a:scene3d>
            <a:sp3d>
              <a:bevelT/>
            </a:sp3d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500862" y="3050447"/>
              <a:ext cx="33099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  <a:latin typeface="Trebuchet MS" pitchFamily="34" charset="0"/>
                </a:rPr>
                <a:t>ASSERTIVENESS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058520" y="5085645"/>
              <a:ext cx="24093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  <a:latin typeface="Trebuchet MS" pitchFamily="34" charset="0"/>
                </a:rPr>
                <a:t>COOPERATIVENESS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865841" y="3540978"/>
              <a:ext cx="100219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Avoid</a:t>
              </a:r>
              <a:endParaRPr lang="en-US" sz="1400" b="1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799128" y="3543626"/>
              <a:ext cx="22076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Accommodate</a:t>
              </a:r>
              <a:endParaRPr lang="en-US" sz="1400" b="1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509604" y="1499453"/>
              <a:ext cx="14622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Compete</a:t>
              </a:r>
              <a:endParaRPr lang="en-US" sz="1400" b="1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948209" y="1575653"/>
              <a:ext cx="190949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Collaborate</a:t>
              </a:r>
              <a:endParaRPr lang="en-US" sz="1400" b="1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946230" y="2490053"/>
              <a:ext cx="19672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Compromise</a:t>
              </a:r>
              <a:endParaRPr lang="en-US" sz="1400" b="1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569605" y="59436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200" dirty="0" smtClean="0">
                <a:latin typeface="Trebuchet MS" pitchFamily="34" charset="0"/>
              </a:rPr>
              <a:t>(Thomas </a:t>
            </a:r>
            <a:r>
              <a:rPr lang="en-US" sz="1200" dirty="0">
                <a:latin typeface="Trebuchet MS" pitchFamily="34" charset="0"/>
              </a:rPr>
              <a:t>&amp; </a:t>
            </a:r>
            <a:r>
              <a:rPr lang="en-US" sz="1200" dirty="0" err="1" smtClean="0">
                <a:latin typeface="Trebuchet MS" pitchFamily="34" charset="0"/>
              </a:rPr>
              <a:t>Kilmann</a:t>
            </a:r>
            <a:r>
              <a:rPr lang="en-US" sz="1200" dirty="0">
                <a:latin typeface="Trebuchet MS" pitchFamily="34" charset="0"/>
              </a:rPr>
              <a:t>, </a:t>
            </a:r>
            <a:r>
              <a:rPr lang="en-US" sz="1200" dirty="0" smtClean="0">
                <a:latin typeface="Trebuchet MS" pitchFamily="34" charset="0"/>
              </a:rPr>
              <a:t>1974</a:t>
            </a:r>
            <a:r>
              <a:rPr lang="en-US" sz="1200" dirty="0">
                <a:latin typeface="Trebuchet MS" pitchFamily="34" charset="0"/>
              </a:rPr>
              <a:t>)</a:t>
            </a:r>
            <a:endParaRPr lang="en-US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Dr. Rose and Dr. Buckley work on solutions for curing diseases and ending world hunger, respectively. The key to solving both problems is </a:t>
            </a:r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PIRO, </a:t>
            </a:r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produced by NASA and grown only once a year during scheduled space missions. In order for both doctors to solve their problems, an agreement has to be reached between them and NASA, and they must determine a win-win solution for themselves!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Scenario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3658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Dr. 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ROSE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Dr. 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BUCKLEY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60019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Review the role-play provided to you.  </a:t>
            </a:r>
            <a:r>
              <a:rPr lang="en-US" sz="3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Summarize </a:t>
            </a:r>
            <a:r>
              <a:rPr lang="en-US" sz="3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you want, but </a:t>
            </a:r>
            <a:r>
              <a:rPr lang="en-US" sz="38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 NOT </a:t>
            </a:r>
            <a:r>
              <a:rPr lang="en-US" sz="3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read </a:t>
            </a:r>
            <a:r>
              <a:rPr lang="en-US" sz="3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your scenario line-</a:t>
            </a:r>
            <a:r>
              <a:rPr lang="en-US" sz="3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by-line aloud to your partner, and don’t read </a:t>
            </a:r>
            <a:r>
              <a:rPr lang="en-US" sz="3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3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other person’s scenario.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100" b="1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Only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WIN-WIN</a:t>
            </a:r>
            <a:r>
              <a:rPr lang="en-US" sz="5100" b="1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 solutions will be acceptable!!!</a:t>
            </a:r>
            <a:r>
              <a:rPr lang="en-US" sz="5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51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It’s ALL or NOTHING!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How did you eventually solve the conflict, or was it even resolved?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 what ways does this exercise parallel your current work environment?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What insights can you take back to your day-to-day job environment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Dr.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ROSE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Dr.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BUCKLEY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1417"/>
            <a:ext cx="8229600" cy="4683697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 </a:t>
            </a:r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proactive 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Plan an approach, practice effective things to say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Recognize conflict early and intervene as early as possible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Identify </a:t>
            </a:r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problem and acknowledge the costs</a:t>
            </a:r>
            <a:endParaRPr lang="en-US" sz="3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Look at the relationships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 cognizant of the biases and blind spots</a:t>
            </a:r>
            <a:endParaRPr lang="en-US" sz="3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51162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sz="4000" dirty="0" smtClean="0"/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Resolution</a:t>
            </a:r>
            <a:endParaRPr lang="en-US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1417"/>
            <a:ext cx="8229600" cy="4683697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Describe the behavior</a:t>
            </a:r>
          </a:p>
          <a:p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Remain calm</a:t>
            </a:r>
          </a:p>
          <a:p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State what you </a:t>
            </a:r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want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Consider what they want</a:t>
            </a:r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Think about those outside of the group who might be affected by the decision</a:t>
            </a:r>
          </a:p>
          <a:p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onsider downstream effects</a:t>
            </a:r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Seek commitment and take action</a:t>
            </a:r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51162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sz="4000" dirty="0" smtClean="0"/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Resolution</a:t>
            </a:r>
            <a:endParaRPr lang="en-US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5443"/>
            <a:ext cx="8686800" cy="969466"/>
          </a:xfrm>
        </p:spPr>
        <p:txBody>
          <a:bodyPr>
            <a:normAutofit/>
          </a:bodyPr>
          <a:lstStyle/>
          <a:p>
            <a:r>
              <a:rPr lang="en-US" dirty="0" smtClean="0"/>
              <a:t>Where We’ve Been/We’re Going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5213"/>
            <a:ext cx="3457143" cy="233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38" y="2511879"/>
            <a:ext cx="3409524" cy="226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762" y="2511879"/>
            <a:ext cx="3022222" cy="2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Determine your goal and focus on it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Speak to who is present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Avoid name-calling and blaming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Beware of self-righteousness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EMOTIONS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Run High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Attack the problem, not the person.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Work towards solving the problem, not </a:t>
            </a:r>
            <a:b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changing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person.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Work on one problem at a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time – no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problem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piling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Agree ahead of time to remain professional no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matter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what.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to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FIGHT FAIR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Unified vision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Systems thinking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Presence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Inquiry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Conscious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conversations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Dialogue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Bridging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Innovation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5443"/>
            <a:ext cx="8686800" cy="9694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TOOLS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for dealing with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CONFLICT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Poor Attitude Dilemma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Case Study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101" y="360607"/>
            <a:ext cx="5975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 Up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freel\AppData\Local\Microsoft\Windows\Temporary Internet Files\Content.Outlook\MSX1KMJL\BELLE_ver_r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4" y="5541135"/>
            <a:ext cx="1641352" cy="93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n.cdkitchen.com/images/cats/1318/cat-1318-72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1413545"/>
            <a:ext cx="5973421" cy="39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462338"/>
            <a:ext cx="8229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>A private, non-profit institution founded in 1966, Bellevue University is </a:t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>accredited by the Higher Learning Commission through the U.S. Department of Education. For general information, please call 800.756.7920.</a:t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/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/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r>
              <a:rPr lang="en-US" sz="1600" dirty="0" smtClean="0">
                <a:solidFill>
                  <a:srgbClr val="3B413F"/>
                </a:solidFill>
                <a:latin typeface="Arial" charset="0"/>
                <a:cs typeface="Arial" charset="0"/>
              </a:rPr>
              <a:t>Email</a:t>
            </a:r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>: </a:t>
            </a:r>
            <a:r>
              <a:rPr lang="en-US" sz="1600" dirty="0" smtClean="0">
                <a:solidFill>
                  <a:srgbClr val="3B413F"/>
                </a:solidFill>
                <a:latin typeface="Arial" charset="0"/>
                <a:cs typeface="Arial" charset="0"/>
              </a:rPr>
              <a:t>Jonathan.Titus</a:t>
            </a:r>
            <a:r>
              <a:rPr lang="en-US" sz="1600" dirty="0" smtClean="0">
                <a:solidFill>
                  <a:srgbClr val="3B413F"/>
                </a:solidFill>
                <a:latin typeface="Arial" charset="0"/>
                <a:cs typeface="Arial" charset="0"/>
              </a:rPr>
              <a:t>@bellevue.edu</a:t>
            </a:r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/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r>
              <a:rPr lang="en-US" sz="1600" dirty="0">
                <a:solidFill>
                  <a:srgbClr val="3E403E"/>
                </a:solidFill>
                <a:latin typeface="Arial" charset="0"/>
                <a:cs typeface="Arial" charset="0"/>
              </a:rPr>
              <a:t> </a:t>
            </a:r>
            <a:br>
              <a:rPr lang="en-US" sz="1600" dirty="0">
                <a:solidFill>
                  <a:srgbClr val="3E403E"/>
                </a:solidFill>
                <a:latin typeface="Arial" charset="0"/>
                <a:cs typeface="Arial" charset="0"/>
              </a:rPr>
            </a:br>
            <a:r>
              <a:rPr lang="en-US" sz="1600" dirty="0">
                <a:solidFill>
                  <a:srgbClr val="593D82"/>
                </a:solidFill>
                <a:latin typeface="Arial" charset="0"/>
                <a:cs typeface="Arial" charset="0"/>
              </a:rPr>
              <a:t>bellevue.edu</a:t>
            </a:r>
            <a:br>
              <a:rPr lang="en-US" sz="1600" dirty="0">
                <a:solidFill>
                  <a:srgbClr val="593D82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593D8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038" y="0"/>
            <a:ext cx="268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3674"/>
                </a:solidFill>
              </a:rPr>
              <a:t>Objectives</a:t>
            </a:r>
            <a:endParaRPr lang="en-US" dirty="0">
              <a:solidFill>
                <a:srgbClr val="4F36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200" dirty="0" smtClean="0"/>
              <a:t>At the end of today’s session, you </a:t>
            </a:r>
            <a:r>
              <a:rPr lang="en-US" sz="2200" dirty="0" smtClean="0"/>
              <a:t>will be able to: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/>
              <a:t>Define conflict in the workplace.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/>
              <a:t>Anticipate potential outcomes resulting from conflict.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/>
              <a:t>Identify contributing factors and types of conflict in the workplace.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/>
              <a:t>Recognize </a:t>
            </a:r>
            <a:r>
              <a:rPr lang="en-US" sz="2200" dirty="0"/>
              <a:t>personal style/approach to situations involving conflict.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/>
              <a:t>Compare and contrast various strategies for conflict.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/>
              <a:t>Examine strategies for conflict resolution.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/>
              <a:t>Practice </a:t>
            </a:r>
            <a:r>
              <a:rPr lang="en-US" sz="2200" dirty="0" smtClean="0"/>
              <a:t>“How to fight </a:t>
            </a:r>
            <a:r>
              <a:rPr lang="en-US" sz="2200" dirty="0" smtClean="0"/>
              <a:t>fair.”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5189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to case study from last session </a:t>
            </a:r>
            <a:br>
              <a:rPr lang="en-US" dirty="0" smtClean="0"/>
            </a:br>
            <a:r>
              <a:rPr lang="en-US" dirty="0" smtClean="0"/>
              <a:t>(the one that we didn’t get to)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648" y="762590"/>
            <a:ext cx="6094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ranklin Gothic Heavy" panose="020B0903020102020204" pitchFamily="34" charset="0"/>
              </a:rPr>
              <a:t>CONFLICT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Defined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64" y="5909481"/>
            <a:ext cx="1255600" cy="7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648" y="1875183"/>
            <a:ext cx="7484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What’s the definition of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ranklin Gothic Heavy" panose="020B0903020102020204" pitchFamily="34" charset="0"/>
              </a:rPr>
              <a:t>CONFLICT?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64" y="5909481"/>
            <a:ext cx="1255600" cy="7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7009" y="0"/>
            <a:ext cx="526793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570" y="0"/>
            <a:ext cx="5292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019" y="-3464"/>
            <a:ext cx="10290523" cy="68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22259</TotalTime>
  <Words>753</Words>
  <Application>Microsoft Office PowerPoint</Application>
  <PresentationFormat>On-screen Show (4:3)</PresentationFormat>
  <Paragraphs>161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MS PGothic</vt:lpstr>
      <vt:lpstr>Arial</vt:lpstr>
      <vt:lpstr>Calibri</vt:lpstr>
      <vt:lpstr>Comic Sans MS</vt:lpstr>
      <vt:lpstr>Franklin Gothic Heavy</vt:lpstr>
      <vt:lpstr>Trebuchet MS</vt:lpstr>
      <vt:lpstr>Office Theme</vt:lpstr>
      <vt:lpstr>Working with Conflict</vt:lpstr>
      <vt:lpstr>Warm Up</vt:lpstr>
      <vt:lpstr>Where We’ve Been/We’re Going</vt:lpstr>
      <vt:lpstr>PowerPoint Presentation</vt:lpstr>
      <vt:lpstr>Objectives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Organizational Costs</vt:lpstr>
      <vt:lpstr>PowerPoint Presentation</vt:lpstr>
      <vt:lpstr>What are the DRIVING factors of CONFLICT?</vt:lpstr>
      <vt:lpstr>The ROOT of all CONFLICT?</vt:lpstr>
      <vt:lpstr>The TYPES of CONFLICT?</vt:lpstr>
      <vt:lpstr>The TYPES of CONFLICT?</vt:lpstr>
      <vt:lpstr>PowerPoint Presentation</vt:lpstr>
      <vt:lpstr>PowerPoint Presentation</vt:lpstr>
      <vt:lpstr>PowerPoint Presentation</vt:lpstr>
      <vt:lpstr>What Would YOU Do? </vt:lpstr>
      <vt:lpstr>Scenario</vt:lpstr>
      <vt:lpstr>PowerPoint Presentation</vt:lpstr>
      <vt:lpstr>Dr. ROSE and Dr. BUCKLEY</vt:lpstr>
      <vt:lpstr>PowerPoint Presentation</vt:lpstr>
      <vt:lpstr>PowerPoint Presentation</vt:lpstr>
      <vt:lpstr>When EMOTIONS Run High</vt:lpstr>
      <vt:lpstr>How to FIGHT FAIR!</vt:lpstr>
      <vt:lpstr>TOOLS for dealing with CONFLICT!</vt:lpstr>
      <vt:lpstr>Case Study</vt:lpstr>
      <vt:lpstr>PowerPoint Presentation</vt:lpstr>
      <vt:lpstr>PowerPoint Presentation</vt:lpstr>
    </vt:vector>
  </TitlesOfParts>
  <Company>Bailey Lauerman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Jiear Vang</dc:creator>
  <cp:lastModifiedBy>Jonathan Titus</cp:lastModifiedBy>
  <cp:revision>86</cp:revision>
  <cp:lastPrinted>2017-01-18T14:34:21Z</cp:lastPrinted>
  <dcterms:created xsi:type="dcterms:W3CDTF">2015-02-06T15:48:06Z</dcterms:created>
  <dcterms:modified xsi:type="dcterms:W3CDTF">2019-04-10T05:06:04Z</dcterms:modified>
</cp:coreProperties>
</file>