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61"/>
  </p:notesMasterIdLst>
  <p:sldIdLst>
    <p:sldId id="386" r:id="rId2"/>
    <p:sldId id="395" r:id="rId3"/>
    <p:sldId id="397" r:id="rId4"/>
    <p:sldId id="790" r:id="rId5"/>
    <p:sldId id="451" r:id="rId6"/>
    <p:sldId id="456" r:id="rId7"/>
    <p:sldId id="399" r:id="rId8"/>
    <p:sldId id="788" r:id="rId9"/>
    <p:sldId id="458" r:id="rId10"/>
    <p:sldId id="459" r:id="rId11"/>
    <p:sldId id="403" r:id="rId12"/>
    <p:sldId id="404" r:id="rId13"/>
    <p:sldId id="405" r:id="rId14"/>
    <p:sldId id="406" r:id="rId15"/>
    <p:sldId id="407" r:id="rId16"/>
    <p:sldId id="408" r:id="rId17"/>
    <p:sldId id="409" r:id="rId18"/>
    <p:sldId id="410" r:id="rId19"/>
    <p:sldId id="445" r:id="rId20"/>
    <p:sldId id="411" r:id="rId21"/>
    <p:sldId id="412" r:id="rId22"/>
    <p:sldId id="413" r:id="rId23"/>
    <p:sldId id="414" r:id="rId24"/>
    <p:sldId id="415" r:id="rId25"/>
    <p:sldId id="416" r:id="rId26"/>
    <p:sldId id="417" r:id="rId27"/>
    <p:sldId id="449" r:id="rId28"/>
    <p:sldId id="418" r:id="rId29"/>
    <p:sldId id="419" r:id="rId30"/>
    <p:sldId id="420" r:id="rId31"/>
    <p:sldId id="421" r:id="rId32"/>
    <p:sldId id="422" r:id="rId33"/>
    <p:sldId id="423" r:id="rId34"/>
    <p:sldId id="448" r:id="rId35"/>
    <p:sldId id="454" r:id="rId36"/>
    <p:sldId id="453" r:id="rId37"/>
    <p:sldId id="446" r:id="rId38"/>
    <p:sldId id="1007" r:id="rId39"/>
    <p:sldId id="1006" r:id="rId40"/>
    <p:sldId id="1011" r:id="rId41"/>
    <p:sldId id="452" r:id="rId42"/>
    <p:sldId id="430" r:id="rId43"/>
    <p:sldId id="431" r:id="rId44"/>
    <p:sldId id="432" r:id="rId45"/>
    <p:sldId id="447" r:id="rId46"/>
    <p:sldId id="433" r:id="rId47"/>
    <p:sldId id="434" r:id="rId48"/>
    <p:sldId id="435" r:id="rId49"/>
    <p:sldId id="443" r:id="rId50"/>
    <p:sldId id="444" r:id="rId51"/>
    <p:sldId id="436" r:id="rId52"/>
    <p:sldId id="437" r:id="rId53"/>
    <p:sldId id="442" r:id="rId54"/>
    <p:sldId id="925" r:id="rId55"/>
    <p:sldId id="926" r:id="rId56"/>
    <p:sldId id="952" r:id="rId57"/>
    <p:sldId id="908" r:id="rId58"/>
    <p:sldId id="455" r:id="rId59"/>
    <p:sldId id="450"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600"/>
    <a:srgbClr val="838D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00" autoAdjust="0"/>
  </p:normalViewPr>
  <p:slideViewPr>
    <p:cSldViewPr>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A9AEAC-B08E-4A58-888D-03A0F4C3BEA3}" type="datetimeFigureOut">
              <a:rPr lang="en-US" smtClean="0"/>
              <a:t>5/3/2019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F1B9E7-E380-423F-BB28-E435E9C677AA}" type="slidenum">
              <a:rPr lang="en-US" smtClean="0"/>
              <a:t>‹#›</a:t>
            </a:fld>
            <a:endParaRPr lang="en-US"/>
          </a:p>
        </p:txBody>
      </p:sp>
    </p:spTree>
    <p:extLst>
      <p:ext uri="{BB962C8B-B14F-4D97-AF65-F5344CB8AC3E}">
        <p14:creationId xmlns:p14="http://schemas.microsoft.com/office/powerpoint/2010/main" val="2160890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BEA2-379C-497F-9901-6E2A9F255C9F}" type="slidenum">
              <a:rPr lang="en-US" smtClean="0"/>
              <a:t>4</a:t>
            </a:fld>
            <a:endParaRPr lang="en-US"/>
          </a:p>
        </p:txBody>
      </p:sp>
    </p:spTree>
    <p:extLst>
      <p:ext uri="{BB962C8B-B14F-4D97-AF65-F5344CB8AC3E}">
        <p14:creationId xmlns:p14="http://schemas.microsoft.com/office/powerpoint/2010/main" val="36019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BEA2-379C-497F-9901-6E2A9F255C9F}" type="slidenum">
              <a:rPr lang="en-US" smtClean="0"/>
              <a:t>55</a:t>
            </a:fld>
            <a:endParaRPr lang="en-US"/>
          </a:p>
        </p:txBody>
      </p:sp>
    </p:spTree>
    <p:extLst>
      <p:ext uri="{BB962C8B-B14F-4D97-AF65-F5344CB8AC3E}">
        <p14:creationId xmlns:p14="http://schemas.microsoft.com/office/powerpoint/2010/main" val="345028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7F82255-C4A1-48AA-90AA-20AB8D923F9E}" type="datetimeFigureOut">
              <a:rPr lang="en-US" smtClean="0"/>
              <a:t>5/3/2019</a:t>
            </a:fld>
            <a:endParaRPr lang="en-US"/>
          </a:p>
        </p:txBody>
      </p:sp>
      <p:sp>
        <p:nvSpPr>
          <p:cNvPr id="8" name="Slide Number Placeholder 7"/>
          <p:cNvSpPr>
            <a:spLocks noGrp="1"/>
          </p:cNvSpPr>
          <p:nvPr>
            <p:ph type="sldNum" sz="quarter" idx="11"/>
          </p:nvPr>
        </p:nvSpPr>
        <p:spPr/>
        <p:txBody>
          <a:bodyPr/>
          <a:lstStyle/>
          <a:p>
            <a:fld id="{43981735-DCB1-441B-8686-F4DBC16A02E3}"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F82255-C4A1-48AA-90AA-20AB8D923F9E}"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81735-DCB1-441B-8686-F4DBC16A02E3}" type="slidenum">
              <a:rPr lang="en-US" smtClean="0"/>
              <a:t>‹#›</a:t>
            </a:fld>
            <a:endParaRPr lang="en-US"/>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F82255-C4A1-48AA-90AA-20AB8D923F9E}"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81735-DCB1-441B-8686-F4DBC16A02E3}" type="slidenum">
              <a:rPr lang="en-US" smtClean="0"/>
              <a:t>‹#›</a:t>
            </a:fld>
            <a:endParaRPr lang="en-US"/>
          </a:p>
        </p:txBody>
      </p:sp>
    </p:spTree>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26" descr="RAS logo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000" y="6248400"/>
            <a:ext cx="1774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9"/>
          <p:cNvSpPr/>
          <p:nvPr userDrawn="1"/>
        </p:nvSpPr>
        <p:spPr>
          <a:xfrm>
            <a:off x="0" y="0"/>
            <a:ext cx="457200" cy="6172200"/>
          </a:xfrm>
          <a:prstGeom prst="rect">
            <a:avLst/>
          </a:prstGeom>
          <a:solidFill>
            <a:schemeClr val="accent6">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D41023FF-C5BD-4B6F-934F-DB3A887B3C22}" type="slidenum">
              <a:rPr lang="en-US"/>
              <a:pPr>
                <a:defRPr/>
              </a:pPr>
              <a:t>‹#›</a:t>
            </a:fld>
            <a:endParaRPr lang="en-US"/>
          </a:p>
        </p:txBody>
      </p:sp>
    </p:spTree>
    <p:extLst>
      <p:ext uri="{BB962C8B-B14F-4D97-AF65-F5344CB8AC3E}">
        <p14:creationId xmlns:p14="http://schemas.microsoft.com/office/powerpoint/2010/main" val="3510319629"/>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F82255-C4A1-48AA-90AA-20AB8D923F9E}"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81735-DCB1-441B-8686-F4DBC16A02E3}" type="slidenum">
              <a:rPr lang="en-US" smtClean="0"/>
              <a:t>‹#›</a:t>
            </a:fld>
            <a:endParaRPr lang="en-US"/>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F82255-C4A1-48AA-90AA-20AB8D923F9E}"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81735-DCB1-441B-8686-F4DBC16A02E3}" type="slidenum">
              <a:rPr lang="en-US" smtClean="0"/>
              <a:t>‹#›</a:t>
            </a:fld>
            <a:endParaRPr lang="en-US"/>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F82255-C4A1-48AA-90AA-20AB8D923F9E}"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81735-DCB1-441B-8686-F4DBC16A02E3}"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7F82255-C4A1-48AA-90AA-20AB8D923F9E}" type="datetimeFigureOut">
              <a:rPr lang="en-US" smtClean="0"/>
              <a:t>5/3/2019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981735-DCB1-441B-8686-F4DBC16A02E3}"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F82255-C4A1-48AA-90AA-20AB8D923F9E}" type="datetimeFigureOut">
              <a:rPr lang="en-US" smtClean="0"/>
              <a:t>5/3/2019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981735-DCB1-441B-8686-F4DBC16A02E3}" type="slidenum">
              <a:rPr lang="en-US" smtClean="0"/>
              <a:t>‹#›</a:t>
            </a:fld>
            <a:endParaRPr lang="en-US"/>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82255-C4A1-48AA-90AA-20AB8D923F9E}" type="datetimeFigureOut">
              <a:rPr lang="en-US" smtClean="0"/>
              <a:t>5/3/2019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981735-DCB1-441B-8686-F4DBC16A02E3}" type="slidenum">
              <a:rPr lang="en-US" smtClean="0"/>
              <a:t>‹#›</a:t>
            </a:fld>
            <a:endParaRPr lang="en-US"/>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F82255-C4A1-48AA-90AA-20AB8D923F9E}"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81735-DCB1-441B-8686-F4DBC16A02E3}" type="slidenum">
              <a:rPr lang="en-US" smtClean="0"/>
              <a:t>‹#›</a:t>
            </a:fld>
            <a:endParaRPr lang="en-US"/>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F82255-C4A1-48AA-90AA-20AB8D923F9E}"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81735-DCB1-441B-8686-F4DBC16A02E3}" type="slidenum">
              <a:rPr lang="en-US" smtClean="0"/>
              <a:t>‹#›</a:t>
            </a:fld>
            <a:endParaRPr lang="en-US"/>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47F82255-C4A1-48AA-90AA-20AB8D923F9E}" type="datetimeFigureOut">
              <a:rPr lang="en-US" smtClean="0"/>
              <a:t>5/3/2019</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43981735-DCB1-441B-8686-F4DBC16A02E3}"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939755" y="6096000"/>
            <a:ext cx="1917700" cy="576487"/>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ransition spd="slow">
    <p:cover/>
  </p:transition>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ergonut.com/"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Document 17"/>
          <p:cNvSpPr/>
          <p:nvPr/>
        </p:nvSpPr>
        <p:spPr>
          <a:xfrm>
            <a:off x="-19878" y="-9525"/>
            <a:ext cx="9144000" cy="1990531"/>
          </a:xfrm>
          <a:prstGeom prst="flowChartDocument">
            <a:avLst/>
          </a:prstGeom>
          <a:solidFill>
            <a:schemeClr val="bg2"/>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dirty="0">
              <a:solidFill>
                <a:prstClr val="black"/>
              </a:solidFill>
              <a:latin typeface="Arial"/>
            </a:endParaRPr>
          </a:p>
        </p:txBody>
      </p:sp>
      <p:sp>
        <p:nvSpPr>
          <p:cNvPr id="17" name="Flowchart: Document 16"/>
          <p:cNvSpPr/>
          <p:nvPr/>
        </p:nvSpPr>
        <p:spPr>
          <a:xfrm>
            <a:off x="-16565" y="-9525"/>
            <a:ext cx="9160566" cy="1781175"/>
          </a:xfrm>
          <a:prstGeom prst="flowChartDocument">
            <a:avLst/>
          </a:prstGeom>
          <a:gradFill>
            <a:gsLst>
              <a:gs pos="0">
                <a:schemeClr val="bg1">
                  <a:lumMod val="65000"/>
                </a:schemeClr>
              </a:gs>
              <a:gs pos="75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dirty="0">
              <a:solidFill>
                <a:prstClr val="white"/>
              </a:solidFill>
            </a:endParaRPr>
          </a:p>
        </p:txBody>
      </p:sp>
      <p:sp>
        <p:nvSpPr>
          <p:cNvPr id="5" name="Rectangle 4"/>
          <p:cNvSpPr/>
          <p:nvPr/>
        </p:nvSpPr>
        <p:spPr>
          <a:xfrm>
            <a:off x="609600" y="1170964"/>
            <a:ext cx="4267200" cy="4038600"/>
          </a:xfrm>
          <a:prstGeom prst="rect">
            <a:avLst/>
          </a:prstGeom>
          <a:solidFill>
            <a:srgbClr val="EF6B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t>Age: Is it Really Just a Number? </a:t>
            </a:r>
            <a:endParaRPr lang="en-US" dirty="0">
              <a:solidFill>
                <a:prstClr val="white"/>
              </a:solidFill>
            </a:endParaRPr>
          </a:p>
        </p:txBody>
      </p:sp>
      <p:sp>
        <p:nvSpPr>
          <p:cNvPr id="14" name="TextBox 13"/>
          <p:cNvSpPr txBox="1"/>
          <p:nvPr/>
        </p:nvSpPr>
        <p:spPr>
          <a:xfrm>
            <a:off x="4995333" y="2057400"/>
            <a:ext cx="3802660" cy="707886"/>
          </a:xfrm>
          <a:prstGeom prst="rect">
            <a:avLst/>
          </a:prstGeom>
          <a:noFill/>
        </p:spPr>
        <p:txBody>
          <a:bodyPr wrap="square" rtlCol="0">
            <a:spAutoFit/>
          </a:bodyPr>
          <a:lstStyle/>
          <a:p>
            <a:pPr fontAlgn="auto">
              <a:spcBef>
                <a:spcPts val="0"/>
              </a:spcBef>
              <a:spcAft>
                <a:spcPts val="0"/>
              </a:spcAft>
            </a:pPr>
            <a:r>
              <a:rPr lang="en-US" sz="4000" b="1" dirty="0">
                <a:solidFill>
                  <a:prstClr val="black"/>
                </a:solidFill>
                <a:latin typeface="Arial"/>
              </a:rPr>
              <a:t>Presented by:</a:t>
            </a:r>
          </a:p>
        </p:txBody>
      </p:sp>
      <p:sp>
        <p:nvSpPr>
          <p:cNvPr id="2" name="Rectangle 1"/>
          <p:cNvSpPr/>
          <p:nvPr/>
        </p:nvSpPr>
        <p:spPr>
          <a:xfrm>
            <a:off x="5029200" y="4335691"/>
            <a:ext cx="4114801" cy="630942"/>
          </a:xfrm>
          <a:prstGeom prst="rect">
            <a:avLst/>
          </a:prstGeom>
        </p:spPr>
        <p:txBody>
          <a:bodyPr wrap="square">
            <a:spAutoFit/>
          </a:bodyPr>
          <a:lstStyle/>
          <a:p>
            <a:pPr>
              <a:spcBef>
                <a:spcPts val="0"/>
              </a:spcBef>
              <a:spcAft>
                <a:spcPts val="0"/>
              </a:spcAft>
            </a:pPr>
            <a:r>
              <a:rPr lang="en-US" sz="3500" dirty="0">
                <a:solidFill>
                  <a:srgbClr val="FF8600"/>
                </a:solidFill>
              </a:rPr>
              <a:t>RAS Loss Control</a:t>
            </a:r>
          </a:p>
        </p:txBody>
      </p:sp>
      <p:sp>
        <p:nvSpPr>
          <p:cNvPr id="19" name="TextBox 18"/>
          <p:cNvSpPr txBox="1"/>
          <p:nvPr/>
        </p:nvSpPr>
        <p:spPr>
          <a:xfrm>
            <a:off x="5003800" y="2886446"/>
            <a:ext cx="3802660" cy="830997"/>
          </a:xfrm>
          <a:prstGeom prst="rect">
            <a:avLst/>
          </a:prstGeom>
          <a:noFill/>
        </p:spPr>
        <p:txBody>
          <a:bodyPr wrap="square" rtlCol="0">
            <a:spAutoFit/>
          </a:bodyPr>
          <a:lstStyle/>
          <a:p>
            <a:pPr fontAlgn="auto">
              <a:spcBef>
                <a:spcPts val="0"/>
              </a:spcBef>
              <a:spcAft>
                <a:spcPts val="0"/>
              </a:spcAft>
            </a:pPr>
            <a:r>
              <a:rPr lang="en-US" sz="4800" dirty="0">
                <a:solidFill>
                  <a:srgbClr val="FF8600"/>
                </a:solidFill>
                <a:latin typeface="Arial"/>
              </a:rPr>
              <a:t>Kevin Fields</a:t>
            </a:r>
            <a:endParaRPr lang="en-US" sz="3000" dirty="0">
              <a:solidFill>
                <a:srgbClr val="FF8600"/>
              </a:solidFill>
              <a:latin typeface="Arial"/>
            </a:endParaRPr>
          </a:p>
        </p:txBody>
      </p:sp>
      <p:sp>
        <p:nvSpPr>
          <p:cNvPr id="13" name="TextBox 12"/>
          <p:cNvSpPr txBox="1"/>
          <p:nvPr/>
        </p:nvSpPr>
        <p:spPr>
          <a:xfrm>
            <a:off x="956733" y="2841680"/>
            <a:ext cx="4038600" cy="461665"/>
          </a:xfrm>
          <a:prstGeom prst="rect">
            <a:avLst/>
          </a:prstGeom>
          <a:noFill/>
        </p:spPr>
        <p:txBody>
          <a:bodyPr wrap="square" rtlCol="0">
            <a:spAutoFit/>
          </a:bodyPr>
          <a:lstStyle/>
          <a:p>
            <a:pPr algn="ctr" fontAlgn="auto">
              <a:spcBef>
                <a:spcPts val="0"/>
              </a:spcBef>
              <a:spcAft>
                <a:spcPts val="0"/>
              </a:spcAft>
            </a:pPr>
            <a:r>
              <a:rPr lang="en-US" sz="2400" dirty="0">
                <a:solidFill>
                  <a:prstClr val="white"/>
                </a:solidFill>
                <a:latin typeface="Arial"/>
              </a:rPr>
              <a:t> </a:t>
            </a:r>
          </a:p>
        </p:txBody>
      </p:sp>
      <p:sp>
        <p:nvSpPr>
          <p:cNvPr id="15" name="TextBox 14"/>
          <p:cNvSpPr txBox="1"/>
          <p:nvPr/>
        </p:nvSpPr>
        <p:spPr>
          <a:xfrm>
            <a:off x="483704" y="5464314"/>
            <a:ext cx="4240696" cy="707886"/>
          </a:xfrm>
          <a:prstGeom prst="rect">
            <a:avLst/>
          </a:prstGeom>
          <a:noFill/>
        </p:spPr>
        <p:txBody>
          <a:bodyPr wrap="square" rtlCol="0">
            <a:spAutoFit/>
          </a:bodyPr>
          <a:lstStyle/>
          <a:p>
            <a:pPr algn="ctr" fontAlgn="auto">
              <a:spcBef>
                <a:spcPts val="0"/>
              </a:spcBef>
              <a:spcAft>
                <a:spcPts val="0"/>
              </a:spcAft>
            </a:pPr>
            <a:r>
              <a:rPr lang="en-US" sz="4000" b="1" dirty="0">
                <a:solidFill>
                  <a:prstClr val="black"/>
                </a:solidFill>
                <a:latin typeface="Arial"/>
                <a:cs typeface="Arial" pitchFamily="34" charset="0"/>
              </a:rPr>
              <a:t> May 2019</a:t>
            </a:r>
            <a:r>
              <a:rPr lang="en-US" sz="4000" b="1" dirty="0">
                <a:solidFill>
                  <a:prstClr val="white"/>
                </a:solidFill>
                <a:latin typeface="Arial"/>
                <a:cs typeface="Arial" pitchFamily="34" charset="0"/>
              </a:rPr>
              <a:t> </a:t>
            </a:r>
          </a:p>
        </p:txBody>
      </p:sp>
    </p:spTree>
    <p:extLst>
      <p:ext uri="{BB962C8B-B14F-4D97-AF65-F5344CB8AC3E}">
        <p14:creationId xmlns:p14="http://schemas.microsoft.com/office/powerpoint/2010/main" val="2826083012"/>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5323F-F3A2-4B9F-8A65-332E546A46ED}"/>
              </a:ext>
            </a:extLst>
          </p:cNvPr>
          <p:cNvSpPr>
            <a:spLocks noGrp="1"/>
          </p:cNvSpPr>
          <p:nvPr>
            <p:ph type="title"/>
          </p:nvPr>
        </p:nvSpPr>
        <p:spPr>
          <a:xfrm>
            <a:off x="914400" y="-381000"/>
            <a:ext cx="7315200" cy="1828801"/>
          </a:xfrm>
        </p:spPr>
        <p:txBody>
          <a:bodyPr>
            <a:normAutofit/>
          </a:bodyPr>
          <a:lstStyle/>
          <a:p>
            <a:r>
              <a:rPr lang="en-US" dirty="0"/>
              <a:t>Are Employers Struggling to Find Workers?</a:t>
            </a:r>
          </a:p>
        </p:txBody>
      </p:sp>
      <p:sp>
        <p:nvSpPr>
          <p:cNvPr id="3" name="Content Placeholder 2">
            <a:extLst>
              <a:ext uri="{FF2B5EF4-FFF2-40B4-BE49-F238E27FC236}">
                <a16:creationId xmlns:a16="http://schemas.microsoft.com/office/drawing/2014/main" id="{58461DC2-253B-47B4-97B0-31F9250DEB24}"/>
              </a:ext>
            </a:extLst>
          </p:cNvPr>
          <p:cNvSpPr>
            <a:spLocks noGrp="1"/>
          </p:cNvSpPr>
          <p:nvPr>
            <p:ph idx="1"/>
          </p:nvPr>
        </p:nvSpPr>
        <p:spPr>
          <a:xfrm>
            <a:off x="914400" y="1905000"/>
            <a:ext cx="7315200" cy="4099560"/>
          </a:xfrm>
        </p:spPr>
        <p:txBody>
          <a:bodyPr>
            <a:normAutofit fontScale="92500" lnSpcReduction="20000"/>
          </a:bodyPr>
          <a:lstStyle/>
          <a:p>
            <a:r>
              <a:rPr lang="en-US" dirty="0"/>
              <a:t>With unemployment at 3.9 percent, it has gotten harder for employers to find qualified workers. In October 2018, there was a near-record 7.1 million job openings, but just 6 million unemployed workers. As a result, more employers are willing to hire and accommodate older Americans by letting them work from home, for example.</a:t>
            </a:r>
          </a:p>
          <a:p>
            <a:endParaRPr lang="en-US" dirty="0"/>
          </a:p>
          <a:p>
            <a:r>
              <a:rPr lang="en-US" dirty="0"/>
              <a:t>That has drawn in more older workers. The share of 55-to-64 year-olds in the workforce increased to 65.5 percent in December from 64.5 percent a year earlier, </a:t>
            </a:r>
            <a:r>
              <a:rPr lang="en-US" dirty="0" err="1"/>
              <a:t>Koropeckyj</a:t>
            </a:r>
            <a:r>
              <a:rPr lang="en-US" dirty="0"/>
              <a:t> notes. And the portion of 65-and-older Americans in the labor force averaged 19.6 percent last year, the highest in decades, according to AARP and Labor.</a:t>
            </a:r>
          </a:p>
          <a:p>
            <a:endParaRPr lang="en-US" dirty="0"/>
          </a:p>
          <a:p>
            <a:r>
              <a:rPr lang="en-US" sz="1300" dirty="0"/>
              <a:t>Source - </a:t>
            </a:r>
            <a:r>
              <a:rPr lang="en-US" sz="1300" b="1" dirty="0"/>
              <a:t> Paul Davidson USA TODAY </a:t>
            </a:r>
            <a:r>
              <a:rPr lang="en-US" sz="1300" dirty="0"/>
              <a:t>Published Jan. 9, 2019</a:t>
            </a:r>
          </a:p>
          <a:p>
            <a:endParaRPr lang="en-US" dirty="0"/>
          </a:p>
          <a:p>
            <a:endParaRPr lang="en-US" dirty="0"/>
          </a:p>
        </p:txBody>
      </p:sp>
    </p:spTree>
    <p:extLst>
      <p:ext uri="{BB962C8B-B14F-4D97-AF65-F5344CB8AC3E}">
        <p14:creationId xmlns:p14="http://schemas.microsoft.com/office/powerpoint/2010/main" val="3625500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914400" y="1981200"/>
            <a:ext cx="4495800" cy="3306763"/>
          </a:xfrm>
        </p:spPr>
        <p:txBody>
          <a:bodyPr>
            <a:normAutofit/>
          </a:bodyPr>
          <a:lstStyle/>
          <a:p>
            <a:pPr marL="45720" indent="0" eaLnBrk="1" hangingPunct="1">
              <a:buNone/>
            </a:pPr>
            <a:r>
              <a:rPr lang="en-US" altLang="en-US" sz="2800" dirty="0"/>
              <a:t>It’s not uncommon for us to see 70+ year old female CNAs in a long term care facility taking care of 80-year-old residents.</a:t>
            </a:r>
          </a:p>
        </p:txBody>
      </p:sp>
      <p:sp>
        <p:nvSpPr>
          <p:cNvPr id="12291" name="Title 2"/>
          <p:cNvSpPr>
            <a:spLocks noGrp="1"/>
          </p:cNvSpPr>
          <p:nvPr>
            <p:ph type="title"/>
          </p:nvPr>
        </p:nvSpPr>
        <p:spPr>
          <a:xfrm>
            <a:off x="914400" y="533400"/>
            <a:ext cx="7315200" cy="665085"/>
          </a:xfrm>
        </p:spPr>
        <p:txBody>
          <a:bodyPr>
            <a:normAutofit fontScale="90000"/>
          </a:bodyPr>
          <a:lstStyle/>
          <a:p>
            <a:pPr eaLnBrk="1" hangingPunct="1"/>
            <a:r>
              <a:rPr lang="en-US" altLang="en-US" dirty="0"/>
              <a:t>The Reality in Health Care </a:t>
            </a:r>
          </a:p>
        </p:txBody>
      </p:sp>
      <p:pic>
        <p:nvPicPr>
          <p:cNvPr id="3074" name="Picture 2" descr="http://1.bp.blogspot.com/-tQRlYd1gP4E/Ta59nDPOklI/AAAAAAAAAEc/NK1d0ZBl45A/s1600/600-00846386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526" y="2362200"/>
            <a:ext cx="3768474"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952822"/>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914400" y="1752600"/>
            <a:ext cx="4105274" cy="2863788"/>
          </a:xfrm>
        </p:spPr>
        <p:txBody>
          <a:bodyPr/>
          <a:lstStyle/>
          <a:p>
            <a:pPr eaLnBrk="1" hangingPunct="1"/>
            <a:r>
              <a:rPr lang="en-US" altLang="en-US" dirty="0"/>
              <a:t>Decreased</a:t>
            </a:r>
          </a:p>
          <a:p>
            <a:pPr lvl="1" eaLnBrk="1" hangingPunct="1"/>
            <a:r>
              <a:rPr lang="en-US" altLang="en-US" dirty="0"/>
              <a:t>Muscle strength</a:t>
            </a:r>
          </a:p>
          <a:p>
            <a:pPr lvl="1" eaLnBrk="1" hangingPunct="1"/>
            <a:r>
              <a:rPr lang="en-US" altLang="en-US" dirty="0"/>
              <a:t>Flexibility</a:t>
            </a:r>
          </a:p>
          <a:p>
            <a:pPr lvl="1" eaLnBrk="1" hangingPunct="1"/>
            <a:r>
              <a:rPr lang="en-US" altLang="en-US" dirty="0"/>
              <a:t>Balance</a:t>
            </a:r>
          </a:p>
          <a:p>
            <a:pPr lvl="1" eaLnBrk="1" hangingPunct="1"/>
            <a:r>
              <a:rPr lang="en-US" altLang="en-US" dirty="0"/>
              <a:t>Vision </a:t>
            </a:r>
          </a:p>
          <a:p>
            <a:pPr lvl="1" eaLnBrk="1" hangingPunct="1"/>
            <a:r>
              <a:rPr lang="en-US" altLang="en-US" dirty="0"/>
              <a:t>Reaction time</a:t>
            </a:r>
          </a:p>
          <a:p>
            <a:pPr lvl="1" eaLnBrk="1" hangingPunct="1"/>
            <a:r>
              <a:rPr lang="en-US" altLang="en-US" dirty="0"/>
              <a:t>Hearing</a:t>
            </a:r>
          </a:p>
          <a:p>
            <a:pPr lvl="1" eaLnBrk="1" hangingPunct="1">
              <a:buFont typeface="Arial" panose="020B0604020202020204" pitchFamily="34" charset="0"/>
              <a:buNone/>
            </a:pPr>
            <a:endParaRPr lang="en-US" altLang="en-US" sz="2000" dirty="0"/>
          </a:p>
        </p:txBody>
      </p:sp>
      <p:sp>
        <p:nvSpPr>
          <p:cNvPr id="13315" name="Title 2"/>
          <p:cNvSpPr>
            <a:spLocks noGrp="1"/>
          </p:cNvSpPr>
          <p:nvPr>
            <p:ph type="title"/>
          </p:nvPr>
        </p:nvSpPr>
        <p:spPr>
          <a:xfrm>
            <a:off x="914400" y="228600"/>
            <a:ext cx="7315200" cy="1154097"/>
          </a:xfrm>
        </p:spPr>
        <p:txBody>
          <a:bodyPr/>
          <a:lstStyle/>
          <a:p>
            <a:pPr eaLnBrk="1" hangingPunct="1"/>
            <a:r>
              <a:rPr lang="en-US" altLang="en-US" dirty="0"/>
              <a:t>Physical Changes</a:t>
            </a:r>
          </a:p>
        </p:txBody>
      </p:sp>
      <p:sp>
        <p:nvSpPr>
          <p:cNvPr id="2" name="TextBox 1"/>
          <p:cNvSpPr txBox="1"/>
          <p:nvPr/>
        </p:nvSpPr>
        <p:spPr>
          <a:xfrm>
            <a:off x="152400" y="5029200"/>
            <a:ext cx="5334000" cy="400110"/>
          </a:xfrm>
          <a:prstGeom prst="rect">
            <a:avLst/>
          </a:prstGeom>
          <a:noFill/>
          <a:ln>
            <a:noFill/>
          </a:ln>
        </p:spPr>
        <p:txBody>
          <a:bodyPr wrap="square" rtlCol="0">
            <a:spAutoFit/>
          </a:bodyPr>
          <a:lstStyle/>
          <a:p>
            <a:pPr algn="r"/>
            <a:r>
              <a:rPr lang="en-US" b="1" dirty="0"/>
              <a:t>All except </a:t>
            </a:r>
            <a:r>
              <a:rPr lang="en-US" sz="2000" b="1" dirty="0">
                <a:latin typeface="Arial Black" panose="020B0A04020102020204" pitchFamily="34" charset="0"/>
              </a:rPr>
              <a:t>vision</a:t>
            </a:r>
            <a:r>
              <a:rPr lang="en-US" b="1" dirty="0"/>
              <a:t> and </a:t>
            </a:r>
            <a:r>
              <a:rPr lang="en-US" sz="2000" b="1" dirty="0">
                <a:latin typeface="Arial Black" panose="020B0A04020102020204" pitchFamily="34" charset="0"/>
              </a:rPr>
              <a:t>hearing</a:t>
            </a:r>
            <a:r>
              <a:rPr lang="en-US" b="1" dirty="0"/>
              <a:t> improve with </a:t>
            </a:r>
          </a:p>
        </p:txBody>
      </p:sp>
      <p:pic>
        <p:nvPicPr>
          <p:cNvPr id="6148" name="Picture 4" descr="http://0.tqn.com/d/orthopedics/1/0/c/4/elder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366" y="1676400"/>
            <a:ext cx="3916634" cy="25988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38274" y="5410200"/>
            <a:ext cx="4048126" cy="923330"/>
          </a:xfrm>
          <a:prstGeom prst="rect">
            <a:avLst/>
          </a:prstGeom>
          <a:noFill/>
        </p:spPr>
        <p:txBody>
          <a:bodyPr wrap="square" rtlCol="0">
            <a:spAutoFit/>
          </a:bodyPr>
          <a:lstStyle/>
          <a:p>
            <a:r>
              <a:rPr lang="en-US" sz="5400" dirty="0">
                <a:latin typeface="Arial Black" panose="020B0A04020102020204" pitchFamily="34" charset="0"/>
              </a:rPr>
              <a:t>EXERCISE</a:t>
            </a:r>
          </a:p>
        </p:txBody>
      </p:sp>
    </p:spTree>
    <p:extLst>
      <p:ext uri="{BB962C8B-B14F-4D97-AF65-F5344CB8AC3E}">
        <p14:creationId xmlns:p14="http://schemas.microsoft.com/office/powerpoint/2010/main" val="27609464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title"/>
          </p:nvPr>
        </p:nvSpPr>
        <p:spPr>
          <a:xfrm>
            <a:off x="914400" y="0"/>
            <a:ext cx="7391400" cy="1600200"/>
          </a:xfrm>
        </p:spPr>
        <p:txBody>
          <a:bodyPr>
            <a:normAutofit fontScale="90000"/>
          </a:bodyPr>
          <a:lstStyle/>
          <a:p>
            <a:pPr eaLnBrk="1" hangingPunct="1"/>
            <a:r>
              <a:rPr lang="en-US" altLang="en-US" dirty="0"/>
              <a:t>Aging Worker </a:t>
            </a:r>
            <a:br>
              <a:rPr lang="en-US" altLang="en-US" dirty="0"/>
            </a:br>
            <a:r>
              <a:rPr lang="en-US" altLang="en-US" sz="6000" dirty="0"/>
              <a:t>Injury Facts</a:t>
            </a:r>
          </a:p>
        </p:txBody>
      </p:sp>
      <p:sp>
        <p:nvSpPr>
          <p:cNvPr id="2" name="Up Arrow 1"/>
          <p:cNvSpPr/>
          <p:nvPr/>
        </p:nvSpPr>
        <p:spPr>
          <a:xfrm rot="10800000">
            <a:off x="228600" y="3365500"/>
            <a:ext cx="4419600" cy="2882900"/>
          </a:xfrm>
          <a:prstGeom prst="upArrow">
            <a:avLst/>
          </a:prstGeom>
          <a:no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27665" y="3365500"/>
            <a:ext cx="2429935" cy="1200329"/>
          </a:xfrm>
          <a:prstGeom prst="rect">
            <a:avLst/>
          </a:prstGeom>
          <a:noFill/>
        </p:spPr>
        <p:txBody>
          <a:bodyPr wrap="square" rtlCol="0">
            <a:spAutoFit/>
          </a:bodyPr>
          <a:lstStyle/>
          <a:p>
            <a:pPr algn="ctr"/>
            <a:r>
              <a:rPr lang="en-US" sz="3600" dirty="0">
                <a:solidFill>
                  <a:schemeClr val="bg2"/>
                </a:solidFill>
              </a:rPr>
              <a:t>Injury Frequency</a:t>
            </a:r>
          </a:p>
        </p:txBody>
      </p:sp>
      <p:sp>
        <p:nvSpPr>
          <p:cNvPr id="6" name="TextBox 5"/>
          <p:cNvSpPr txBox="1"/>
          <p:nvPr/>
        </p:nvSpPr>
        <p:spPr>
          <a:xfrm>
            <a:off x="1303866" y="4508500"/>
            <a:ext cx="2277534" cy="1200329"/>
          </a:xfrm>
          <a:prstGeom prst="rect">
            <a:avLst/>
          </a:prstGeom>
          <a:noFill/>
        </p:spPr>
        <p:txBody>
          <a:bodyPr wrap="square" rtlCol="0">
            <a:spAutoFit/>
          </a:bodyPr>
          <a:lstStyle/>
          <a:p>
            <a:pPr algn="ctr"/>
            <a:r>
              <a:rPr lang="en-US" sz="2400" dirty="0"/>
              <a:t>is lower than their younger counterparts</a:t>
            </a:r>
          </a:p>
        </p:txBody>
      </p:sp>
      <p:sp>
        <p:nvSpPr>
          <p:cNvPr id="7" name="Up Arrow 6"/>
          <p:cNvSpPr/>
          <p:nvPr/>
        </p:nvSpPr>
        <p:spPr>
          <a:xfrm>
            <a:off x="4216400" y="2209800"/>
            <a:ext cx="4343400" cy="2882900"/>
          </a:xfrm>
          <a:prstGeom prst="upArrow">
            <a:avLst/>
          </a:prstGeom>
          <a:no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35600" y="2685871"/>
            <a:ext cx="1905000" cy="1200329"/>
          </a:xfrm>
          <a:prstGeom prst="rect">
            <a:avLst/>
          </a:prstGeom>
          <a:noFill/>
        </p:spPr>
        <p:txBody>
          <a:bodyPr wrap="square" rtlCol="0">
            <a:spAutoFit/>
          </a:bodyPr>
          <a:lstStyle/>
          <a:p>
            <a:pPr algn="ctr"/>
            <a:r>
              <a:rPr lang="en-US" sz="3600" dirty="0">
                <a:solidFill>
                  <a:srgbClr val="0070C0"/>
                </a:solidFill>
              </a:rPr>
              <a:t>Injury Severity</a:t>
            </a:r>
          </a:p>
        </p:txBody>
      </p:sp>
      <p:sp>
        <p:nvSpPr>
          <p:cNvPr id="9" name="TextBox 8"/>
          <p:cNvSpPr txBox="1"/>
          <p:nvPr/>
        </p:nvSpPr>
        <p:spPr>
          <a:xfrm>
            <a:off x="5334000" y="3895635"/>
            <a:ext cx="2192867" cy="461665"/>
          </a:xfrm>
          <a:prstGeom prst="rect">
            <a:avLst/>
          </a:prstGeom>
          <a:noFill/>
        </p:spPr>
        <p:txBody>
          <a:bodyPr wrap="square" rtlCol="0">
            <a:spAutoFit/>
          </a:bodyPr>
          <a:lstStyle/>
          <a:p>
            <a:pPr algn="ctr"/>
            <a:r>
              <a:rPr lang="en-US" sz="2400" dirty="0"/>
              <a:t>is greater</a:t>
            </a:r>
          </a:p>
        </p:txBody>
      </p:sp>
    </p:spTree>
    <p:extLst>
      <p:ext uri="{BB962C8B-B14F-4D97-AF65-F5344CB8AC3E}">
        <p14:creationId xmlns:p14="http://schemas.microsoft.com/office/powerpoint/2010/main" val="1276457468"/>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1066800" y="1981200"/>
            <a:ext cx="6248400" cy="3371866"/>
          </a:xfrm>
        </p:spPr>
        <p:txBody>
          <a:bodyPr>
            <a:normAutofit/>
          </a:bodyPr>
          <a:lstStyle/>
          <a:p>
            <a:pPr eaLnBrk="1" hangingPunct="1"/>
            <a:r>
              <a:rPr lang="en-US" altLang="en-US" sz="2400" dirty="0"/>
              <a:t>Rotator Cuff Tears</a:t>
            </a:r>
          </a:p>
          <a:p>
            <a:pPr eaLnBrk="1" hangingPunct="1"/>
            <a:r>
              <a:rPr lang="en-US" altLang="en-US" sz="2400" dirty="0"/>
              <a:t>Carpal Tunnel Syndrome</a:t>
            </a:r>
          </a:p>
          <a:p>
            <a:pPr eaLnBrk="1" hangingPunct="1"/>
            <a:r>
              <a:rPr lang="en-US" altLang="en-US" sz="2400" dirty="0"/>
              <a:t>Knee Injuries</a:t>
            </a:r>
          </a:p>
          <a:p>
            <a:pPr eaLnBrk="1" hangingPunct="1"/>
            <a:endParaRPr lang="en-US" altLang="en-US" sz="2400" dirty="0"/>
          </a:p>
          <a:p>
            <a:pPr eaLnBrk="1" hangingPunct="1"/>
            <a:r>
              <a:rPr lang="en-US" altLang="en-US" sz="2400" dirty="0"/>
              <a:t>Also osteoarthritis, spinal stenosis, etc.</a:t>
            </a:r>
          </a:p>
        </p:txBody>
      </p:sp>
      <p:sp>
        <p:nvSpPr>
          <p:cNvPr id="15363" name="Title 2"/>
          <p:cNvSpPr>
            <a:spLocks noGrp="1"/>
          </p:cNvSpPr>
          <p:nvPr>
            <p:ph type="title"/>
          </p:nvPr>
        </p:nvSpPr>
        <p:spPr>
          <a:xfrm>
            <a:off x="914400" y="152400"/>
            <a:ext cx="7315200" cy="1154097"/>
          </a:xfrm>
        </p:spPr>
        <p:txBody>
          <a:bodyPr/>
          <a:lstStyle/>
          <a:p>
            <a:pPr eaLnBrk="1" hangingPunct="1"/>
            <a:r>
              <a:rPr lang="en-US" altLang="en-US" dirty="0"/>
              <a:t>The Injuries</a:t>
            </a:r>
          </a:p>
        </p:txBody>
      </p:sp>
    </p:spTree>
    <p:extLst>
      <p:ext uri="{BB962C8B-B14F-4D97-AF65-F5344CB8AC3E}">
        <p14:creationId xmlns:p14="http://schemas.microsoft.com/office/powerpoint/2010/main" val="17081576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609600" y="2438400"/>
            <a:ext cx="7924800" cy="1143000"/>
          </a:xfrm>
        </p:spPr>
        <p:txBody>
          <a:bodyPr/>
          <a:lstStyle/>
          <a:p>
            <a:pPr algn="ctr" eaLnBrk="1" hangingPunct="1"/>
            <a:r>
              <a:rPr lang="en-US" altLang="en-US" sz="5400" dirty="0"/>
              <a:t>Rotator Cuff Tears</a:t>
            </a:r>
          </a:p>
        </p:txBody>
      </p:sp>
      <p:sp>
        <p:nvSpPr>
          <p:cNvPr id="4" name="Flowchart: Document 3"/>
          <p:cNvSpPr/>
          <p:nvPr/>
        </p:nvSpPr>
        <p:spPr>
          <a:xfrm>
            <a:off x="-19879" y="-9525"/>
            <a:ext cx="9163879" cy="1990531"/>
          </a:xfrm>
          <a:prstGeom prst="flowChartDocument">
            <a:avLst/>
          </a:prstGeom>
          <a:solidFill>
            <a:schemeClr val="bg2"/>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dirty="0">
              <a:solidFill>
                <a:prstClr val="black"/>
              </a:solidFill>
              <a:latin typeface="Arial"/>
            </a:endParaRPr>
          </a:p>
        </p:txBody>
      </p:sp>
      <p:sp>
        <p:nvSpPr>
          <p:cNvPr id="5" name="Flowchart: Document 4"/>
          <p:cNvSpPr/>
          <p:nvPr/>
        </p:nvSpPr>
        <p:spPr>
          <a:xfrm>
            <a:off x="-16565" y="-9525"/>
            <a:ext cx="9160566" cy="1781175"/>
          </a:xfrm>
          <a:prstGeom prst="flowChartDocument">
            <a:avLst/>
          </a:prstGeom>
          <a:gradFill>
            <a:gsLst>
              <a:gs pos="0">
                <a:schemeClr val="bg1">
                  <a:lumMod val="65000"/>
                </a:schemeClr>
              </a:gs>
              <a:gs pos="75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2317237474"/>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38200" y="0"/>
            <a:ext cx="7315200" cy="1154097"/>
          </a:xfrm>
        </p:spPr>
        <p:txBody>
          <a:bodyPr>
            <a:normAutofit/>
          </a:bodyPr>
          <a:lstStyle/>
          <a:p>
            <a:pPr eaLnBrk="1" hangingPunct="1"/>
            <a:r>
              <a:rPr lang="en-US" altLang="en-US" dirty="0"/>
              <a:t>Rotator Cuff Tears</a:t>
            </a:r>
          </a:p>
        </p:txBody>
      </p:sp>
      <p:pic>
        <p:nvPicPr>
          <p:cNvPr id="1741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43400" y="1524000"/>
            <a:ext cx="4060825" cy="44751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TextBox 3"/>
          <p:cNvSpPr txBox="1">
            <a:spLocks noChangeArrowheads="1"/>
          </p:cNvSpPr>
          <p:nvPr/>
        </p:nvSpPr>
        <p:spPr bwMode="auto">
          <a:xfrm>
            <a:off x="914400" y="3276600"/>
            <a:ext cx="312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2800" dirty="0">
                <a:latin typeface="Arial" panose="020B0604020202020204" pitchFamily="34" charset="0"/>
              </a:rPr>
              <a:t>A normal shoulder</a:t>
            </a:r>
          </a:p>
        </p:txBody>
      </p:sp>
    </p:spTree>
    <p:extLst>
      <p:ext uri="{BB962C8B-B14F-4D97-AF65-F5344CB8AC3E}">
        <p14:creationId xmlns:p14="http://schemas.microsoft.com/office/powerpoint/2010/main" val="906106662"/>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410200" y="1143000"/>
            <a:ext cx="3352800" cy="1154097"/>
          </a:xfrm>
        </p:spPr>
        <p:txBody>
          <a:bodyPr/>
          <a:lstStyle/>
          <a:p>
            <a:pPr eaLnBrk="1" hangingPunct="1"/>
            <a:r>
              <a:rPr lang="en-US" altLang="en-US" dirty="0"/>
              <a:t>Location</a:t>
            </a:r>
          </a:p>
        </p:txBody>
      </p:sp>
      <p:sp>
        <p:nvSpPr>
          <p:cNvPr id="11267" name="Rectangle 3"/>
          <p:cNvSpPr>
            <a:spLocks noGrp="1" noChangeArrowheads="1"/>
          </p:cNvSpPr>
          <p:nvPr>
            <p:ph type="body" idx="1"/>
          </p:nvPr>
        </p:nvSpPr>
        <p:spPr>
          <a:xfrm>
            <a:off x="5486400" y="2362200"/>
            <a:ext cx="3048000" cy="3078163"/>
          </a:xfrm>
        </p:spPr>
        <p:txBody>
          <a:bodyPr/>
          <a:lstStyle/>
          <a:p>
            <a:pPr eaLnBrk="1" hangingPunct="1"/>
            <a:r>
              <a:rPr lang="en-US" altLang="en-US" dirty="0"/>
              <a:t>Typically occur on the </a:t>
            </a:r>
            <a:r>
              <a:rPr lang="en-US" altLang="en-US" dirty="0" err="1"/>
              <a:t>supraspinatous</a:t>
            </a:r>
            <a:r>
              <a:rPr lang="en-US" altLang="en-US" dirty="0"/>
              <a:t> tendon.</a:t>
            </a:r>
          </a:p>
          <a:p>
            <a:pPr eaLnBrk="1" hangingPunct="1"/>
            <a:r>
              <a:rPr lang="en-US" altLang="en-US" dirty="0"/>
              <a:t>Tears may start on the </a:t>
            </a:r>
            <a:r>
              <a:rPr lang="en-US" altLang="en-US" dirty="0" err="1"/>
              <a:t>bursal</a:t>
            </a:r>
            <a:r>
              <a:rPr lang="en-US" altLang="en-US" dirty="0"/>
              <a:t> side or the articular side of the </a:t>
            </a:r>
            <a:r>
              <a:rPr lang="en-US" altLang="en-US" dirty="0" err="1"/>
              <a:t>supraspinatous</a:t>
            </a:r>
            <a:r>
              <a:rPr lang="en-US" altLang="en-US" dirty="0"/>
              <a:t> tendon.</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57" y="1143000"/>
            <a:ext cx="3826919"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5800" y="6290846"/>
            <a:ext cx="4038600" cy="338554"/>
          </a:xfrm>
          <a:prstGeom prst="rect">
            <a:avLst/>
          </a:prstGeom>
          <a:solidFill>
            <a:schemeClr val="tx1"/>
          </a:solidFill>
        </p:spPr>
        <p:txBody>
          <a:bodyPr wrap="square" rtlCol="0">
            <a:spAutoFit/>
          </a:bodyPr>
          <a:lstStyle/>
          <a:p>
            <a:pPr marL="0" lvl="1" algn="ctr"/>
            <a:r>
              <a:rPr lang="en-US" altLang="en-US" sz="1600" dirty="0">
                <a:solidFill>
                  <a:schemeClr val="bg1"/>
                </a:solidFill>
              </a:rPr>
              <a:t>Image from Wikipedia.com</a:t>
            </a:r>
          </a:p>
        </p:txBody>
      </p:sp>
      <p:sp>
        <p:nvSpPr>
          <p:cNvPr id="7" name="Title 1">
            <a:extLst>
              <a:ext uri="{FF2B5EF4-FFF2-40B4-BE49-F238E27FC236}">
                <a16:creationId xmlns:a16="http://schemas.microsoft.com/office/drawing/2014/main" id="{3B0C06EF-5853-4C76-B393-8BC0589ED69A}"/>
              </a:ext>
            </a:extLst>
          </p:cNvPr>
          <p:cNvSpPr txBox="1">
            <a:spLocks/>
          </p:cNvSpPr>
          <p:nvPr/>
        </p:nvSpPr>
        <p:spPr>
          <a:xfrm>
            <a:off x="838200" y="0"/>
            <a:ext cx="7315200" cy="115409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a:t>Rotator Cuff Tears</a:t>
            </a:r>
            <a:endParaRPr lang="en-US" altLang="en-US" dirty="0"/>
          </a:p>
        </p:txBody>
      </p:sp>
    </p:spTree>
    <p:extLst>
      <p:ext uri="{BB962C8B-B14F-4D97-AF65-F5344CB8AC3E}">
        <p14:creationId xmlns:p14="http://schemas.microsoft.com/office/powerpoint/2010/main" val="26100066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 calcmode="lin" valueType="num">
                                      <p:cBhvr additive="base">
                                        <p:cTn id="7"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1131903"/>
            <a:ext cx="7315200" cy="1154097"/>
          </a:xfrm>
        </p:spPr>
        <p:txBody>
          <a:bodyPr/>
          <a:lstStyle/>
          <a:p>
            <a:pPr eaLnBrk="1" hangingPunct="1"/>
            <a:r>
              <a:rPr lang="en-US" altLang="en-US" dirty="0"/>
              <a:t>Commonly Seen In:</a:t>
            </a:r>
          </a:p>
        </p:txBody>
      </p:sp>
      <p:sp>
        <p:nvSpPr>
          <p:cNvPr id="19459" name="Rectangle 3"/>
          <p:cNvSpPr>
            <a:spLocks noGrp="1" noChangeArrowheads="1"/>
          </p:cNvSpPr>
          <p:nvPr>
            <p:ph type="body" idx="1"/>
          </p:nvPr>
        </p:nvSpPr>
        <p:spPr>
          <a:xfrm>
            <a:off x="914400" y="2286000"/>
            <a:ext cx="7086600" cy="4525963"/>
          </a:xfrm>
        </p:spPr>
        <p:txBody>
          <a:bodyPr/>
          <a:lstStyle/>
          <a:p>
            <a:pPr eaLnBrk="1" hangingPunct="1"/>
            <a:r>
              <a:rPr lang="en-US" altLang="en-US" sz="2400" dirty="0"/>
              <a:t>Overhead Athletes</a:t>
            </a:r>
          </a:p>
          <a:p>
            <a:pPr eaLnBrk="1" hangingPunct="1"/>
            <a:r>
              <a:rPr lang="en-US" altLang="en-US" sz="2400" dirty="0"/>
              <a:t>Racquet Sports</a:t>
            </a:r>
          </a:p>
          <a:p>
            <a:pPr eaLnBrk="1" hangingPunct="1"/>
            <a:r>
              <a:rPr lang="en-US" altLang="en-US" sz="2400" dirty="0"/>
              <a:t>Weight Lifters (bench pressing)</a:t>
            </a:r>
          </a:p>
          <a:p>
            <a:pPr eaLnBrk="1" hangingPunct="1"/>
            <a:r>
              <a:rPr lang="en-US" altLang="en-US" sz="2400" dirty="0"/>
              <a:t>Fall on an Outstretched Arm</a:t>
            </a:r>
          </a:p>
          <a:p>
            <a:pPr eaLnBrk="1" hangingPunct="1"/>
            <a:r>
              <a:rPr lang="en-US" altLang="en-US" sz="2400" dirty="0"/>
              <a:t>Extreme Force Lifting</a:t>
            </a:r>
          </a:p>
          <a:p>
            <a:pPr eaLnBrk="1" hangingPunct="1"/>
            <a:r>
              <a:rPr lang="en-US" altLang="en-US" sz="2400" dirty="0"/>
              <a:t>Aging Folks</a:t>
            </a:r>
          </a:p>
          <a:p>
            <a:pPr eaLnBrk="1" hangingPunct="1"/>
            <a:endParaRPr lang="en-US" altLang="en-US" dirty="0"/>
          </a:p>
        </p:txBody>
      </p:sp>
      <p:sp>
        <p:nvSpPr>
          <p:cNvPr id="4" name="Title 1">
            <a:extLst>
              <a:ext uri="{FF2B5EF4-FFF2-40B4-BE49-F238E27FC236}">
                <a16:creationId xmlns:a16="http://schemas.microsoft.com/office/drawing/2014/main" id="{F75BCA26-6CB4-4978-86BB-CF3355A17053}"/>
              </a:ext>
            </a:extLst>
          </p:cNvPr>
          <p:cNvSpPr txBox="1">
            <a:spLocks/>
          </p:cNvSpPr>
          <p:nvPr/>
        </p:nvSpPr>
        <p:spPr>
          <a:xfrm>
            <a:off x="838200" y="0"/>
            <a:ext cx="7315200" cy="115409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a:t>Rotator Cuff Tears</a:t>
            </a:r>
            <a:endParaRPr lang="en-US" altLang="en-US" dirty="0"/>
          </a:p>
        </p:txBody>
      </p:sp>
    </p:spTree>
    <p:extLst>
      <p:ext uri="{BB962C8B-B14F-4D97-AF65-F5344CB8AC3E}">
        <p14:creationId xmlns:p14="http://schemas.microsoft.com/office/powerpoint/2010/main" val="3860321736"/>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Fact	</a:t>
            </a:r>
          </a:p>
        </p:txBody>
      </p:sp>
      <p:sp>
        <p:nvSpPr>
          <p:cNvPr id="3" name="Content Placeholder 2"/>
          <p:cNvSpPr>
            <a:spLocks noGrp="1"/>
          </p:cNvSpPr>
          <p:nvPr>
            <p:ph idx="1"/>
          </p:nvPr>
        </p:nvSpPr>
        <p:spPr/>
        <p:txBody>
          <a:bodyPr>
            <a:normAutofit/>
          </a:bodyPr>
          <a:lstStyle/>
          <a:p>
            <a:r>
              <a:rPr lang="en-US" sz="2400" dirty="0"/>
              <a:t>Blood flow to the </a:t>
            </a:r>
            <a:r>
              <a:rPr lang="en-US" sz="2400" dirty="0" err="1"/>
              <a:t>supraspinatous</a:t>
            </a:r>
            <a:r>
              <a:rPr lang="en-US" sz="2400" dirty="0"/>
              <a:t> tendon decreases significantly at </a:t>
            </a:r>
            <a:r>
              <a:rPr lang="en-US" sz="2400" dirty="0">
                <a:latin typeface="Arial Black" panose="020B0A04020102020204" pitchFamily="34" charset="0"/>
              </a:rPr>
              <a:t>age 40 </a:t>
            </a:r>
            <a:r>
              <a:rPr lang="en-US" sz="2400" dirty="0"/>
              <a:t>unless you’re an exerciser. </a:t>
            </a:r>
          </a:p>
          <a:p>
            <a:r>
              <a:rPr lang="en-US" sz="2400" dirty="0"/>
              <a:t>Much of the deterioration seen in the cuff is thought to start with this universal change.</a:t>
            </a:r>
          </a:p>
        </p:txBody>
      </p:sp>
      <p:sp>
        <p:nvSpPr>
          <p:cNvPr id="4" name="Title 1">
            <a:extLst>
              <a:ext uri="{FF2B5EF4-FFF2-40B4-BE49-F238E27FC236}">
                <a16:creationId xmlns:a16="http://schemas.microsoft.com/office/drawing/2014/main" id="{6D333BE4-F991-4C7E-83C8-1894BEDD107A}"/>
              </a:ext>
            </a:extLst>
          </p:cNvPr>
          <p:cNvSpPr txBox="1">
            <a:spLocks/>
          </p:cNvSpPr>
          <p:nvPr/>
        </p:nvSpPr>
        <p:spPr>
          <a:xfrm>
            <a:off x="838200" y="141303"/>
            <a:ext cx="7315200" cy="115409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dirty="0"/>
              <a:t>Rotator Cuff Tears</a:t>
            </a:r>
          </a:p>
        </p:txBody>
      </p:sp>
    </p:spTree>
    <p:extLst>
      <p:ext uri="{BB962C8B-B14F-4D97-AF65-F5344CB8AC3E}">
        <p14:creationId xmlns:p14="http://schemas.microsoft.com/office/powerpoint/2010/main" val="160226221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1"/>
          </p:nvPr>
        </p:nvSpPr>
        <p:spPr>
          <a:xfrm>
            <a:off x="914400" y="2590800"/>
            <a:ext cx="7086600" cy="2819400"/>
          </a:xfrm>
        </p:spPr>
        <p:txBody>
          <a:bodyPr>
            <a:normAutofit/>
          </a:bodyPr>
          <a:lstStyle/>
          <a:p>
            <a:r>
              <a:rPr lang="en-US" altLang="en-US" sz="2400" dirty="0"/>
              <a:t>Review the demographics of the aging worker.</a:t>
            </a:r>
          </a:p>
          <a:p>
            <a:r>
              <a:rPr lang="en-US" altLang="en-US" sz="2400" dirty="0"/>
              <a:t>Understand the physical changes in this population.</a:t>
            </a:r>
          </a:p>
          <a:p>
            <a:r>
              <a:rPr lang="en-US" altLang="en-US" sz="2400" dirty="0"/>
              <a:t>Review the most common injuries in the aging worker.</a:t>
            </a:r>
          </a:p>
          <a:p>
            <a:r>
              <a:rPr lang="en-US" altLang="en-US" sz="2400" dirty="0"/>
              <a:t>Review prevention strategies for these injuries.</a:t>
            </a:r>
          </a:p>
        </p:txBody>
      </p:sp>
      <p:sp>
        <p:nvSpPr>
          <p:cNvPr id="4099" name="Title 2"/>
          <p:cNvSpPr>
            <a:spLocks noGrp="1"/>
          </p:cNvSpPr>
          <p:nvPr>
            <p:ph type="title"/>
          </p:nvPr>
        </p:nvSpPr>
        <p:spPr>
          <a:xfrm>
            <a:off x="660918" y="381000"/>
            <a:ext cx="7315200" cy="925497"/>
          </a:xfrm>
        </p:spPr>
        <p:txBody>
          <a:bodyPr/>
          <a:lstStyle/>
          <a:p>
            <a:r>
              <a:rPr lang="en-US" altLang="en-US" dirty="0"/>
              <a:t>Objectives</a:t>
            </a:r>
          </a:p>
        </p:txBody>
      </p:sp>
    </p:spTree>
    <p:extLst>
      <p:ext uri="{BB962C8B-B14F-4D97-AF65-F5344CB8AC3E}">
        <p14:creationId xmlns:p14="http://schemas.microsoft.com/office/powerpoint/2010/main" val="2052094652"/>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82472" y="0"/>
            <a:ext cx="7315200" cy="1154097"/>
          </a:xfrm>
        </p:spPr>
        <p:txBody>
          <a:bodyPr/>
          <a:lstStyle/>
          <a:p>
            <a:pPr eaLnBrk="1" hangingPunct="1"/>
            <a:r>
              <a:rPr lang="en-US" altLang="en-US" dirty="0"/>
              <a:t>Asymptomatic Cuff Tears</a:t>
            </a:r>
          </a:p>
        </p:txBody>
      </p:sp>
      <p:sp>
        <p:nvSpPr>
          <p:cNvPr id="3" name="Content Placeholder 2"/>
          <p:cNvSpPr>
            <a:spLocks noGrp="1"/>
          </p:cNvSpPr>
          <p:nvPr>
            <p:ph idx="1"/>
          </p:nvPr>
        </p:nvSpPr>
        <p:spPr>
          <a:xfrm>
            <a:off x="762000" y="1447800"/>
            <a:ext cx="8229600" cy="4648200"/>
          </a:xfrm>
        </p:spPr>
        <p:txBody>
          <a:bodyPr>
            <a:normAutofit/>
          </a:bodyPr>
          <a:lstStyle/>
          <a:p>
            <a:pPr eaLnBrk="1" hangingPunct="1">
              <a:spcBef>
                <a:spcPct val="0"/>
              </a:spcBef>
            </a:pPr>
            <a:r>
              <a:rPr lang="en-US" altLang="en-US" sz="2800" dirty="0"/>
              <a:t>Between 6 and 40% of people at age 50 have rotator cuff tears with no symptoms.</a:t>
            </a:r>
          </a:p>
          <a:p>
            <a:pPr eaLnBrk="1" hangingPunct="1"/>
            <a:r>
              <a:rPr lang="en-US" altLang="en-US" sz="2800" dirty="0"/>
              <a:t>All patients reported </a:t>
            </a:r>
            <a:r>
              <a:rPr lang="en-US" altLang="en-US" sz="2800" b="1" dirty="0"/>
              <a:t>no functional deficits</a:t>
            </a:r>
            <a:r>
              <a:rPr lang="en-US" altLang="en-US" sz="2800" dirty="0"/>
              <a:t>, although </a:t>
            </a:r>
            <a:r>
              <a:rPr lang="en-US" altLang="en-US" sz="2800" b="1" dirty="0"/>
              <a:t>strength was significantly lower</a:t>
            </a:r>
            <a:r>
              <a:rPr lang="en-US" altLang="en-US" sz="2800" dirty="0"/>
              <a:t> in the patient group with complete supraspinatus tendon tear.</a:t>
            </a:r>
          </a:p>
          <a:p>
            <a:pPr eaLnBrk="1" hangingPunct="1"/>
            <a:r>
              <a:rPr lang="en-US" altLang="en-US" sz="2800" dirty="0"/>
              <a:t>Tear incidence increases with age:</a:t>
            </a:r>
          </a:p>
          <a:p>
            <a:pPr lvl="1" eaLnBrk="1" hangingPunct="1">
              <a:lnSpc>
                <a:spcPct val="90000"/>
              </a:lnSpc>
            </a:pPr>
            <a:r>
              <a:rPr lang="en-US" altLang="en-US" sz="2000" dirty="0"/>
              <a:t> 50 to 59 years – 13%</a:t>
            </a:r>
          </a:p>
          <a:p>
            <a:pPr lvl="1" eaLnBrk="1" hangingPunct="1">
              <a:lnSpc>
                <a:spcPct val="90000"/>
              </a:lnSpc>
            </a:pPr>
            <a:r>
              <a:rPr lang="en-US" altLang="en-US" sz="2000" dirty="0"/>
              <a:t> 60 to 69 years – 20% </a:t>
            </a:r>
          </a:p>
          <a:p>
            <a:pPr lvl="1" eaLnBrk="1" hangingPunct="1">
              <a:lnSpc>
                <a:spcPct val="90000"/>
              </a:lnSpc>
            </a:pPr>
            <a:r>
              <a:rPr lang="en-US" altLang="en-US" sz="2000" dirty="0"/>
              <a:t> 70 to 79 years – 31% </a:t>
            </a:r>
          </a:p>
          <a:p>
            <a:pPr lvl="1" eaLnBrk="1" hangingPunct="1">
              <a:lnSpc>
                <a:spcPct val="90000"/>
              </a:lnSpc>
            </a:pPr>
            <a:r>
              <a:rPr lang="en-US" altLang="en-US" sz="2000" dirty="0"/>
              <a:t> &gt; 80 years – 51% </a:t>
            </a:r>
          </a:p>
          <a:p>
            <a:pPr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35690630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14400" y="381000"/>
            <a:ext cx="7315200" cy="1154097"/>
          </a:xfrm>
        </p:spPr>
        <p:txBody>
          <a:bodyPr>
            <a:normAutofit fontScale="90000"/>
          </a:bodyPr>
          <a:lstStyle/>
          <a:p>
            <a:pPr eaLnBrk="1" hangingPunct="1"/>
            <a:r>
              <a:rPr lang="en-US" altLang="en-US" dirty="0"/>
              <a:t>Tear Progression and Symptom Development</a:t>
            </a:r>
          </a:p>
        </p:txBody>
      </p:sp>
      <p:sp>
        <p:nvSpPr>
          <p:cNvPr id="27651" name="Rectangle 3"/>
          <p:cNvSpPr>
            <a:spLocks noGrp="1" noChangeArrowheads="1"/>
          </p:cNvSpPr>
          <p:nvPr>
            <p:ph idx="1"/>
          </p:nvPr>
        </p:nvSpPr>
        <p:spPr>
          <a:xfrm>
            <a:off x="914400" y="1981200"/>
            <a:ext cx="7315200" cy="3539527"/>
          </a:xfrm>
        </p:spPr>
        <p:txBody>
          <a:bodyPr/>
          <a:lstStyle/>
          <a:p>
            <a:pPr eaLnBrk="1" hangingPunct="1">
              <a:lnSpc>
                <a:spcPct val="90000"/>
              </a:lnSpc>
            </a:pPr>
            <a:r>
              <a:rPr lang="en-US" altLang="en-US" sz="2800" dirty="0"/>
              <a:t>The presence of rotator cuff disease was highly </a:t>
            </a:r>
            <a:r>
              <a:rPr lang="en-US" altLang="en-US" sz="2800" b="1" dirty="0"/>
              <a:t>correlated with age.</a:t>
            </a:r>
            <a:r>
              <a:rPr lang="en-US" altLang="en-US" sz="2800" dirty="0"/>
              <a:t> The average age was:</a:t>
            </a:r>
          </a:p>
          <a:p>
            <a:pPr lvl="1" eaLnBrk="1" hangingPunct="1">
              <a:lnSpc>
                <a:spcPct val="90000"/>
              </a:lnSpc>
            </a:pPr>
            <a:r>
              <a:rPr lang="en-US" altLang="en-US" sz="2400" dirty="0"/>
              <a:t> 48.7 years for patients with no rotator cuff tear.</a:t>
            </a:r>
          </a:p>
          <a:p>
            <a:pPr lvl="1" eaLnBrk="1" hangingPunct="1">
              <a:lnSpc>
                <a:spcPct val="90000"/>
              </a:lnSpc>
            </a:pPr>
            <a:r>
              <a:rPr lang="en-US" altLang="en-US" sz="2400" dirty="0"/>
              <a:t> 58.7 years for those with a unilateral tear.</a:t>
            </a:r>
          </a:p>
          <a:p>
            <a:pPr lvl="1" eaLnBrk="1" hangingPunct="1">
              <a:lnSpc>
                <a:spcPct val="90000"/>
              </a:lnSpc>
            </a:pPr>
            <a:r>
              <a:rPr lang="en-US" altLang="en-US" sz="2400" dirty="0"/>
              <a:t> 67.8 years for those with a bilateral tear. </a:t>
            </a:r>
          </a:p>
          <a:p>
            <a:pPr eaLnBrk="1" hangingPunct="1">
              <a:lnSpc>
                <a:spcPct val="90000"/>
              </a:lnSpc>
            </a:pPr>
            <a:r>
              <a:rPr lang="en-US" altLang="en-US" sz="2800" dirty="0"/>
              <a:t>There was a </a:t>
            </a:r>
            <a:r>
              <a:rPr lang="en-US" altLang="en-US" sz="2800" b="1" dirty="0"/>
              <a:t>50% likelihood of a bilateral tear after the age of 66 years</a:t>
            </a:r>
            <a:r>
              <a:rPr lang="en-US" altLang="en-US" sz="2800" dirty="0"/>
              <a:t>.</a:t>
            </a:r>
            <a:endParaRPr lang="en-US" altLang="en-US" dirty="0"/>
          </a:p>
        </p:txBody>
      </p:sp>
    </p:spTree>
    <p:extLst>
      <p:ext uri="{BB962C8B-B14F-4D97-AF65-F5344CB8AC3E}">
        <p14:creationId xmlns:p14="http://schemas.microsoft.com/office/powerpoint/2010/main" val="24800067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76200"/>
            <a:ext cx="7315200" cy="1154097"/>
          </a:xfrm>
        </p:spPr>
        <p:txBody>
          <a:bodyPr/>
          <a:lstStyle/>
          <a:p>
            <a:pPr eaLnBrk="1" hangingPunct="1"/>
            <a:r>
              <a:rPr lang="en-US" altLang="en-US" dirty="0"/>
              <a:t>More ...</a:t>
            </a:r>
          </a:p>
        </p:txBody>
      </p:sp>
      <p:sp>
        <p:nvSpPr>
          <p:cNvPr id="25603" name="Rectangle 3"/>
          <p:cNvSpPr>
            <a:spLocks noGrp="1" noChangeArrowheads="1"/>
          </p:cNvSpPr>
          <p:nvPr>
            <p:ph type="body" idx="1"/>
          </p:nvPr>
        </p:nvSpPr>
        <p:spPr>
          <a:xfrm>
            <a:off x="762000" y="1828800"/>
            <a:ext cx="7086600" cy="4525963"/>
          </a:xfrm>
        </p:spPr>
        <p:txBody>
          <a:bodyPr>
            <a:normAutofit fontScale="92500"/>
          </a:bodyPr>
          <a:lstStyle/>
          <a:p>
            <a:pPr eaLnBrk="1" hangingPunct="1">
              <a:lnSpc>
                <a:spcPct val="90000"/>
              </a:lnSpc>
            </a:pPr>
            <a:r>
              <a:rPr lang="en-US" altLang="en-US" sz="2800" dirty="0"/>
              <a:t>In patients with a bilateral rotator cuff tear where one tear was symptomatic and the other tear was asymptomatic, the </a:t>
            </a:r>
            <a:r>
              <a:rPr lang="en-US" altLang="en-US" sz="2800" b="1" dirty="0"/>
              <a:t>symptomatic tear was significantly larger. </a:t>
            </a:r>
          </a:p>
          <a:p>
            <a:pPr eaLnBrk="1" hangingPunct="1">
              <a:lnSpc>
                <a:spcPct val="90000"/>
              </a:lnSpc>
            </a:pPr>
            <a:r>
              <a:rPr lang="en-US" altLang="en-US" sz="2800" dirty="0"/>
              <a:t>The average size of a symptomatic tear was </a:t>
            </a:r>
            <a:r>
              <a:rPr lang="en-US" altLang="en-US" sz="2800" b="1" dirty="0"/>
              <a:t>30% greater </a:t>
            </a:r>
            <a:r>
              <a:rPr lang="en-US" altLang="en-US" sz="2800" dirty="0"/>
              <a:t>than that of an asymptomatic tear. </a:t>
            </a:r>
          </a:p>
          <a:p>
            <a:pPr eaLnBrk="1" hangingPunct="1">
              <a:lnSpc>
                <a:spcPct val="90000"/>
              </a:lnSpc>
            </a:pPr>
            <a:r>
              <a:rPr lang="en-US" altLang="en-US" sz="2800" dirty="0"/>
              <a:t>Overall, patients who presented with a full-thickness symptomatic tear had a </a:t>
            </a:r>
            <a:r>
              <a:rPr lang="en-US" altLang="en-US" sz="2800" b="1" dirty="0"/>
              <a:t>35.5% prevalence of a full-thickness tear on the contralateral (opposite) side. </a:t>
            </a:r>
          </a:p>
        </p:txBody>
      </p:sp>
    </p:spTree>
    <p:extLst>
      <p:ext uri="{BB962C8B-B14F-4D97-AF65-F5344CB8AC3E}">
        <p14:creationId xmlns:p14="http://schemas.microsoft.com/office/powerpoint/2010/main" val="6552041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a:xfrm>
            <a:off x="914400" y="76200"/>
            <a:ext cx="7315200" cy="1154097"/>
          </a:xfrm>
        </p:spPr>
        <p:txBody>
          <a:bodyPr/>
          <a:lstStyle/>
          <a:p>
            <a:pPr eaLnBrk="1" hangingPunct="1"/>
            <a:r>
              <a:rPr lang="en-US" altLang="en-US" dirty="0"/>
              <a:t>Protecting the Shoulder</a:t>
            </a:r>
          </a:p>
        </p:txBody>
      </p:sp>
      <p:sp>
        <p:nvSpPr>
          <p:cNvPr id="22530" name="Content Placeholder 1"/>
          <p:cNvSpPr>
            <a:spLocks noGrp="1"/>
          </p:cNvSpPr>
          <p:nvPr>
            <p:ph idx="1"/>
          </p:nvPr>
        </p:nvSpPr>
        <p:spPr>
          <a:xfrm>
            <a:off x="914400" y="1828800"/>
            <a:ext cx="7315200" cy="3539527"/>
          </a:xfrm>
        </p:spPr>
        <p:txBody>
          <a:bodyPr>
            <a:normAutofit/>
          </a:bodyPr>
          <a:lstStyle/>
          <a:p>
            <a:pPr eaLnBrk="1" hangingPunct="1"/>
            <a:r>
              <a:rPr lang="en-US" altLang="en-US" sz="2400" dirty="0"/>
              <a:t>Avoid overhead work.</a:t>
            </a:r>
          </a:p>
          <a:p>
            <a:pPr eaLnBrk="1" hangingPunct="1"/>
            <a:r>
              <a:rPr lang="en-US" altLang="en-US" sz="2400" dirty="0"/>
              <a:t>Keep elbows below 60 degrees (grocery checkout).</a:t>
            </a:r>
          </a:p>
          <a:p>
            <a:pPr eaLnBrk="1" hangingPunct="1"/>
            <a:r>
              <a:rPr lang="en-US" altLang="en-US" sz="2400" dirty="0"/>
              <a:t>Avoid tools that kick back or torque – electric vs. impact vs. pulse (hydraulic).</a:t>
            </a:r>
          </a:p>
          <a:p>
            <a:pPr eaLnBrk="1" hangingPunct="1"/>
            <a:r>
              <a:rPr lang="en-US" altLang="en-US" sz="2400" dirty="0"/>
              <a:t>Adjust work heights to avoid shoulder shrugging.</a:t>
            </a:r>
          </a:p>
          <a:p>
            <a:pPr eaLnBrk="1" hangingPunct="1"/>
            <a:r>
              <a:rPr lang="en-US" altLang="en-US" sz="2400" dirty="0"/>
              <a:t>Strengthen the cuff.</a:t>
            </a:r>
          </a:p>
        </p:txBody>
      </p:sp>
    </p:spTree>
    <p:extLst>
      <p:ext uri="{BB962C8B-B14F-4D97-AF65-F5344CB8AC3E}">
        <p14:creationId xmlns:p14="http://schemas.microsoft.com/office/powerpoint/2010/main" val="9589650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09851" y="217503"/>
            <a:ext cx="7315200" cy="1154097"/>
          </a:xfrm>
        </p:spPr>
        <p:txBody>
          <a:bodyPr>
            <a:normAutofit fontScale="90000"/>
          </a:bodyPr>
          <a:lstStyle/>
          <a:p>
            <a:pPr eaLnBrk="1" hangingPunct="1"/>
            <a:r>
              <a:rPr lang="en-US" altLang="en-US" dirty="0"/>
              <a:t>Examples</a:t>
            </a:r>
            <a:br>
              <a:rPr lang="en-US" altLang="en-US" dirty="0"/>
            </a:br>
            <a:r>
              <a:rPr lang="en-US" altLang="en-US" dirty="0"/>
              <a:t>53-year-old Hospital Housekeeper </a:t>
            </a:r>
          </a:p>
        </p:txBody>
      </p:sp>
      <p:sp>
        <p:nvSpPr>
          <p:cNvPr id="3" name="Content Placeholder 2"/>
          <p:cNvSpPr>
            <a:spLocks noGrp="1"/>
          </p:cNvSpPr>
          <p:nvPr>
            <p:ph idx="1"/>
          </p:nvPr>
        </p:nvSpPr>
        <p:spPr>
          <a:xfrm>
            <a:off x="909851" y="1905000"/>
            <a:ext cx="7167349" cy="3781633"/>
          </a:xfrm>
        </p:spPr>
        <p:txBody>
          <a:bodyPr/>
          <a:lstStyle/>
          <a:p>
            <a:pPr eaLnBrk="1" hangingPunct="1">
              <a:spcBef>
                <a:spcPct val="0"/>
              </a:spcBef>
            </a:pPr>
            <a:r>
              <a:rPr lang="en-US" altLang="en-US" sz="2400" dirty="0"/>
              <a:t>Left shoulder pain with “totaling” O.R.’s up to 6 </a:t>
            </a:r>
            <a:r>
              <a:rPr lang="en-US" altLang="en-US" sz="2400" dirty="0" err="1"/>
              <a:t>hrs</a:t>
            </a:r>
            <a:r>
              <a:rPr lang="en-US" altLang="en-US" sz="2400" dirty="0"/>
              <a:t>/day for MRSA prevention.</a:t>
            </a:r>
          </a:p>
          <a:p>
            <a:pPr lvl="1" eaLnBrk="1" hangingPunct="1">
              <a:spcBef>
                <a:spcPct val="0"/>
              </a:spcBef>
            </a:pPr>
            <a:r>
              <a:rPr lang="en-US" altLang="en-US" sz="2000" dirty="0"/>
              <a:t>Non-work factors</a:t>
            </a:r>
          </a:p>
          <a:p>
            <a:pPr lvl="2" eaLnBrk="1" hangingPunct="1">
              <a:spcBef>
                <a:spcPct val="0"/>
              </a:spcBef>
            </a:pPr>
            <a:r>
              <a:rPr lang="en-US" altLang="en-US" sz="1800" dirty="0"/>
              <a:t> Age</a:t>
            </a:r>
          </a:p>
          <a:p>
            <a:pPr lvl="2" eaLnBrk="1" hangingPunct="1">
              <a:spcBef>
                <a:spcPct val="0"/>
              </a:spcBef>
            </a:pPr>
            <a:r>
              <a:rPr lang="en-US" altLang="en-US" sz="1800" dirty="0"/>
              <a:t>No MRI or X-Ray, joint changes unknown</a:t>
            </a:r>
          </a:p>
          <a:p>
            <a:pPr lvl="1" eaLnBrk="1" hangingPunct="1">
              <a:spcBef>
                <a:spcPct val="0"/>
              </a:spcBef>
            </a:pPr>
            <a:r>
              <a:rPr lang="en-US" altLang="en-US" sz="2000" dirty="0"/>
              <a:t>Work stressors</a:t>
            </a:r>
          </a:p>
          <a:p>
            <a:pPr lvl="2" eaLnBrk="1" hangingPunct="1">
              <a:spcBef>
                <a:spcPct val="0"/>
              </a:spcBef>
            </a:pPr>
            <a:r>
              <a:rPr lang="en-US" altLang="en-US" sz="1800" dirty="0"/>
              <a:t>Left arm overhead posture</a:t>
            </a:r>
          </a:p>
          <a:p>
            <a:pPr lvl="2" eaLnBrk="1" hangingPunct="1">
              <a:spcBef>
                <a:spcPct val="0"/>
              </a:spcBef>
            </a:pPr>
            <a:r>
              <a:rPr lang="en-US" altLang="en-US" sz="1800" dirty="0"/>
              <a:t>Long duration</a:t>
            </a:r>
          </a:p>
          <a:p>
            <a:pPr lvl="2" eaLnBrk="1" hangingPunct="1">
              <a:spcBef>
                <a:spcPct val="0"/>
              </a:spcBef>
            </a:pPr>
            <a:r>
              <a:rPr lang="en-US" altLang="en-US" sz="1800" dirty="0"/>
              <a:t>Force</a:t>
            </a:r>
          </a:p>
          <a:p>
            <a:pPr eaLnBrk="1" hangingPunct="1"/>
            <a:endParaRPr lang="en-US" altLang="en-US" dirty="0"/>
          </a:p>
        </p:txBody>
      </p:sp>
    </p:spTree>
    <p:extLst>
      <p:ext uri="{BB962C8B-B14F-4D97-AF65-F5344CB8AC3E}">
        <p14:creationId xmlns:p14="http://schemas.microsoft.com/office/powerpoint/2010/main" val="23725248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76200"/>
            <a:ext cx="7315200" cy="1154097"/>
          </a:xfrm>
        </p:spPr>
        <p:txBody>
          <a:bodyPr/>
          <a:lstStyle/>
          <a:p>
            <a:pPr eaLnBrk="1" hangingPunct="1"/>
            <a:r>
              <a:rPr lang="en-US" altLang="en-US" dirty="0"/>
              <a:t>Postures While Totaling O.R.</a:t>
            </a:r>
          </a:p>
        </p:txBody>
      </p:sp>
      <p:pic>
        <p:nvPicPr>
          <p:cNvPr id="25603" name="Picture 4" descr="Vivian Fox 00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14400" y="1524000"/>
            <a:ext cx="3016250" cy="4525963"/>
          </a:xfrm>
          <a:ln w="12700">
            <a:solidFill>
              <a:srgbClr val="000000"/>
            </a:solidFill>
            <a:miter lim="800000"/>
            <a:headEnd/>
            <a:tailEnd/>
          </a:ln>
        </p:spPr>
      </p:pic>
      <p:pic>
        <p:nvPicPr>
          <p:cNvPr id="25604" name="Picture 5" descr="Vivian Fox 005"/>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a:stretch>
            <a:fillRect/>
          </a:stretch>
        </p:blipFill>
        <p:spPr bwMode="auto">
          <a:xfrm>
            <a:off x="4953000" y="1524000"/>
            <a:ext cx="3300413" cy="4572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a:off x="1905000" y="3810000"/>
            <a:ext cx="228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6248400" y="3581400"/>
            <a:ext cx="304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383808626"/>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a:t>Solutions</a:t>
            </a:r>
          </a:p>
        </p:txBody>
      </p:sp>
      <p:pic>
        <p:nvPicPr>
          <p:cNvPr id="26627" name="Picture 4" descr="Vivian Fox 00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863600" y="1524000"/>
            <a:ext cx="3022600" cy="4533900"/>
          </a:xfrm>
          <a:ln w="12700">
            <a:solidFill>
              <a:srgbClr val="000000"/>
            </a:solidFill>
            <a:miter lim="800000"/>
            <a:headEnd/>
            <a:tailEnd/>
          </a:ln>
        </p:spPr>
      </p:pic>
      <p:pic>
        <p:nvPicPr>
          <p:cNvPr id="26628" name="Picture 5" descr="Vivian Fox 008"/>
          <p:cNvPicPr>
            <a:picLocks noChangeAspect="1" noChangeArrowheads="1"/>
          </p:cNvPicPr>
          <p:nvPr/>
        </p:nvPicPr>
        <p:blipFill>
          <a:blip r:embed="rId3">
            <a:lum contrast="6000"/>
            <a:extLst>
              <a:ext uri="{28A0092B-C50C-407E-A947-70E740481C1C}">
                <a14:useLocalDpi xmlns:a14="http://schemas.microsoft.com/office/drawing/2010/main" val="0"/>
              </a:ext>
            </a:extLst>
          </a:blip>
          <a:srcRect l="22705" r="25209"/>
          <a:stretch>
            <a:fillRect/>
          </a:stretch>
        </p:blipFill>
        <p:spPr bwMode="auto">
          <a:xfrm>
            <a:off x="4953000" y="1527175"/>
            <a:ext cx="3505200" cy="44831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a:off x="2362200" y="3581400"/>
            <a:ext cx="228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5791200" y="2590800"/>
            <a:ext cx="457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2">
            <a:extLst>
              <a:ext uri="{FF2B5EF4-FFF2-40B4-BE49-F238E27FC236}">
                <a16:creationId xmlns:a16="http://schemas.microsoft.com/office/drawing/2014/main" id="{7966D3CD-2666-4884-ACBD-5996D9D47E83}"/>
              </a:ext>
            </a:extLst>
          </p:cNvPr>
          <p:cNvSpPr txBox="1">
            <a:spLocks noChangeArrowheads="1"/>
          </p:cNvSpPr>
          <p:nvPr/>
        </p:nvSpPr>
        <p:spPr>
          <a:xfrm>
            <a:off x="914400" y="76200"/>
            <a:ext cx="7315200" cy="115409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a:t>Postures While Totaling O.R.</a:t>
            </a:r>
            <a:endParaRPr lang="en-US" altLang="en-US" dirty="0"/>
          </a:p>
        </p:txBody>
      </p:sp>
    </p:spTree>
    <p:extLst>
      <p:ext uri="{BB962C8B-B14F-4D97-AF65-F5344CB8AC3E}">
        <p14:creationId xmlns:p14="http://schemas.microsoft.com/office/powerpoint/2010/main" val="704098539"/>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946213"/>
          </a:xfrm>
        </p:spPr>
        <p:txBody>
          <a:bodyPr>
            <a:normAutofit/>
          </a:bodyPr>
          <a:lstStyle/>
          <a:p>
            <a:r>
              <a:rPr lang="en-US" sz="2800" dirty="0"/>
              <a:t>Right Shoulder Pain in Dish Room</a:t>
            </a:r>
          </a:p>
        </p:txBody>
      </p:sp>
      <p:sp>
        <p:nvSpPr>
          <p:cNvPr id="3" name="Content Placeholder 2"/>
          <p:cNvSpPr>
            <a:spLocks noGrp="1"/>
          </p:cNvSpPr>
          <p:nvPr>
            <p:ph idx="1"/>
          </p:nvPr>
        </p:nvSpPr>
        <p:spPr>
          <a:xfrm>
            <a:off x="914400" y="1828801"/>
            <a:ext cx="7315200" cy="533400"/>
          </a:xfrm>
        </p:spPr>
        <p:txBody>
          <a:bodyPr/>
          <a:lstStyle/>
          <a:p>
            <a:r>
              <a:rPr lang="en-US" dirty="0"/>
              <a:t>Pushing across midline vs. straight ahead in dish room.</a:t>
            </a:r>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251" t="5559" r="22141" b="19624"/>
          <a:stretch/>
        </p:blipFill>
        <p:spPr bwMode="auto">
          <a:xfrm>
            <a:off x="5105399" y="2521225"/>
            <a:ext cx="3627783" cy="32964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609600" y="2514600"/>
            <a:ext cx="3604591" cy="3303103"/>
            <a:chOff x="609600" y="2514600"/>
            <a:chExt cx="3604591" cy="3303103"/>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39" t="11446" r="36700" b="12820"/>
            <a:stretch/>
          </p:blipFill>
          <p:spPr bwMode="auto">
            <a:xfrm>
              <a:off x="609600" y="2514600"/>
              <a:ext cx="3604591" cy="3303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371600" y="2667000"/>
              <a:ext cx="9144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504" y="2478157"/>
            <a:ext cx="9334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813008"/>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457200" y="2590800"/>
            <a:ext cx="8229600" cy="1676400"/>
          </a:xfrm>
        </p:spPr>
        <p:txBody>
          <a:bodyPr>
            <a:normAutofit fontScale="90000"/>
          </a:bodyPr>
          <a:lstStyle/>
          <a:p>
            <a:pPr algn="ctr"/>
            <a:r>
              <a:rPr lang="en-US" altLang="en-US" sz="5400" dirty="0"/>
              <a:t>Carpal Tunnel Syndrome</a:t>
            </a:r>
            <a:br>
              <a:rPr lang="en-US" altLang="en-US" sz="5400" dirty="0"/>
            </a:br>
            <a:r>
              <a:rPr lang="en-US" altLang="en-US" sz="5400" dirty="0"/>
              <a:t>(CTS)</a:t>
            </a:r>
          </a:p>
        </p:txBody>
      </p:sp>
      <p:sp>
        <p:nvSpPr>
          <p:cNvPr id="3" name="Flowchart: Document 2"/>
          <p:cNvSpPr/>
          <p:nvPr/>
        </p:nvSpPr>
        <p:spPr>
          <a:xfrm>
            <a:off x="-19879" y="-9525"/>
            <a:ext cx="9163879" cy="1990531"/>
          </a:xfrm>
          <a:prstGeom prst="flowChartDocument">
            <a:avLst/>
          </a:prstGeom>
          <a:solidFill>
            <a:schemeClr val="bg2"/>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dirty="0">
              <a:solidFill>
                <a:prstClr val="black"/>
              </a:solidFill>
              <a:latin typeface="Arial"/>
            </a:endParaRPr>
          </a:p>
        </p:txBody>
      </p:sp>
      <p:sp>
        <p:nvSpPr>
          <p:cNvPr id="4" name="Flowchart: Document 3"/>
          <p:cNvSpPr/>
          <p:nvPr/>
        </p:nvSpPr>
        <p:spPr>
          <a:xfrm>
            <a:off x="-16565" y="-9525"/>
            <a:ext cx="9160566" cy="1781175"/>
          </a:xfrm>
          <a:prstGeom prst="flowChartDocument">
            <a:avLst/>
          </a:prstGeom>
          <a:gradFill>
            <a:gsLst>
              <a:gs pos="0">
                <a:schemeClr val="bg1">
                  <a:lumMod val="65000"/>
                </a:schemeClr>
              </a:gs>
              <a:gs pos="75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1061501401"/>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762000" y="2747856"/>
            <a:ext cx="2819400" cy="3078163"/>
          </a:xfrm>
        </p:spPr>
        <p:txBody>
          <a:bodyPr/>
          <a:lstStyle/>
          <a:p>
            <a:pPr eaLnBrk="1" hangingPunct="1">
              <a:spcBef>
                <a:spcPct val="0"/>
              </a:spcBef>
            </a:pPr>
            <a:r>
              <a:rPr lang="en-US" altLang="en-US" dirty="0"/>
              <a:t>2-3 times more common in women.</a:t>
            </a:r>
          </a:p>
          <a:p>
            <a:pPr eaLnBrk="1" hangingPunct="1">
              <a:spcBef>
                <a:spcPct val="0"/>
              </a:spcBef>
            </a:pPr>
            <a:r>
              <a:rPr lang="en-US" altLang="en-US" dirty="0"/>
              <a:t>Most cited risk factor combo – being an aging female.</a:t>
            </a:r>
          </a:p>
          <a:p>
            <a:pPr eaLnBrk="1" hangingPunct="1"/>
            <a:endParaRPr lang="en-US" altLang="en-US" dirty="0"/>
          </a:p>
        </p:txBody>
      </p:sp>
      <p:sp>
        <p:nvSpPr>
          <p:cNvPr id="28675" name="Title 2"/>
          <p:cNvSpPr>
            <a:spLocks noGrp="1"/>
          </p:cNvSpPr>
          <p:nvPr>
            <p:ph type="title"/>
          </p:nvPr>
        </p:nvSpPr>
        <p:spPr>
          <a:xfrm>
            <a:off x="1143000" y="65103"/>
            <a:ext cx="6781800" cy="1154097"/>
          </a:xfrm>
        </p:spPr>
        <p:txBody>
          <a:bodyPr/>
          <a:lstStyle/>
          <a:p>
            <a:pPr eaLnBrk="1" hangingPunct="1"/>
            <a:r>
              <a:rPr lang="en-US" altLang="en-US" dirty="0"/>
              <a:t>CTS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426265"/>
            <a:ext cx="4209222" cy="42092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85800" y="6290846"/>
            <a:ext cx="4038600" cy="338554"/>
          </a:xfrm>
          <a:prstGeom prst="rect">
            <a:avLst/>
          </a:prstGeom>
          <a:solidFill>
            <a:schemeClr val="tx1"/>
          </a:solidFill>
        </p:spPr>
        <p:txBody>
          <a:bodyPr wrap="square" rtlCol="0">
            <a:spAutoFit/>
          </a:bodyPr>
          <a:lstStyle/>
          <a:p>
            <a:pPr marL="0" lvl="1" algn="ctr"/>
            <a:r>
              <a:rPr lang="en-US" altLang="en-US" sz="1600" dirty="0">
                <a:solidFill>
                  <a:schemeClr val="bg1"/>
                </a:solidFill>
              </a:rPr>
              <a:t>Image from Bruce </a:t>
            </a:r>
            <a:r>
              <a:rPr lang="en-US" altLang="en-US" sz="1600" dirty="0" err="1">
                <a:solidFill>
                  <a:schemeClr val="bg1"/>
                </a:solidFill>
              </a:rPr>
              <a:t>Blaus</a:t>
            </a:r>
            <a:r>
              <a:rPr lang="en-US" altLang="en-US" sz="1600" dirty="0">
                <a:solidFill>
                  <a:schemeClr val="bg1"/>
                </a:solidFill>
              </a:rPr>
              <a:t> at Wikipedia.com</a:t>
            </a:r>
          </a:p>
        </p:txBody>
      </p:sp>
    </p:spTree>
    <p:extLst>
      <p:ext uri="{BB962C8B-B14F-4D97-AF65-F5344CB8AC3E}">
        <p14:creationId xmlns:p14="http://schemas.microsoft.com/office/powerpoint/2010/main" val="38444493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294897"/>
            <a:ext cx="7620000" cy="1026279"/>
          </a:xfrm>
        </p:spPr>
        <p:txBody>
          <a:bodyPr>
            <a:normAutofit/>
          </a:bodyPr>
          <a:lstStyle/>
          <a:p>
            <a:pPr eaLnBrk="1" hangingPunct="1"/>
            <a:r>
              <a:rPr lang="en-US" altLang="en-US" sz="4400" dirty="0"/>
              <a:t>Who Are They?</a:t>
            </a:r>
          </a:p>
        </p:txBody>
      </p:sp>
      <p:sp>
        <p:nvSpPr>
          <p:cNvPr id="5123" name="Content Placeholder 2"/>
          <p:cNvSpPr>
            <a:spLocks noGrp="1"/>
          </p:cNvSpPr>
          <p:nvPr>
            <p:ph idx="1"/>
          </p:nvPr>
        </p:nvSpPr>
        <p:spPr>
          <a:xfrm>
            <a:off x="1028700" y="3962400"/>
            <a:ext cx="7086600" cy="2324630"/>
          </a:xfrm>
        </p:spPr>
        <p:txBody>
          <a:bodyPr/>
          <a:lstStyle/>
          <a:p>
            <a:pPr eaLnBrk="1" hangingPunct="1"/>
            <a:r>
              <a:rPr lang="en-US" altLang="en-US" sz="2400" dirty="0"/>
              <a:t>Baby Boomers:</a:t>
            </a:r>
          </a:p>
          <a:p>
            <a:pPr lvl="1" eaLnBrk="1" hangingPunct="1"/>
            <a:r>
              <a:rPr lang="en-US" altLang="en-US" sz="2000" dirty="0"/>
              <a:t>Born between 1946 and 1963.</a:t>
            </a:r>
          </a:p>
          <a:p>
            <a:pPr lvl="1" eaLnBrk="1" hangingPunct="1"/>
            <a:r>
              <a:rPr lang="en-US" altLang="en-US" sz="2000" dirty="0"/>
              <a:t>In 2019, those born in 1946 started to turn 73.</a:t>
            </a:r>
          </a:p>
          <a:p>
            <a:pPr eaLnBrk="1" hangingPunct="1"/>
            <a:r>
              <a:rPr lang="en-US" altLang="en-US" sz="2400" dirty="0"/>
              <a:t>Females outnumber males with increasing age.</a:t>
            </a:r>
          </a:p>
        </p:txBody>
      </p:sp>
      <p:pic>
        <p:nvPicPr>
          <p:cNvPr id="1032" name="Picture 8" descr="http://1.bp.blogspot.com/-N9Jl0UuFxTU/Ts3leuR8bBI/AAAAAAAAAlc/6-vbTh_fgTI/s1600/baby-boomers-retir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0"/>
            <a:ext cx="5765442"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431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990600" y="1752600"/>
            <a:ext cx="6629400" cy="3200400"/>
          </a:xfrm>
        </p:spPr>
        <p:txBody>
          <a:bodyPr/>
          <a:lstStyle/>
          <a:p>
            <a:pPr marL="0" indent="0" eaLnBrk="1" hangingPunct="1">
              <a:buFont typeface="Arial" charset="0"/>
              <a:buNone/>
              <a:defRPr/>
            </a:pPr>
            <a:r>
              <a:rPr lang="en-US" sz="3600" dirty="0"/>
              <a:t>Non-occupational</a:t>
            </a:r>
          </a:p>
          <a:p>
            <a:pPr>
              <a:buFont typeface="Wingdings" panose="05000000000000000000" pitchFamily="2" charset="2"/>
              <a:buChar char="§"/>
              <a:defRPr/>
            </a:pPr>
            <a:r>
              <a:rPr lang="en-US" sz="2400" dirty="0">
                <a:latin typeface="Arial Black" panose="020B0A04020102020204" pitchFamily="34" charset="0"/>
              </a:rPr>
              <a:t>Age:</a:t>
            </a:r>
            <a:r>
              <a:rPr lang="en-US" sz="2400" dirty="0"/>
              <a:t> </a:t>
            </a:r>
            <a:r>
              <a:rPr lang="en-US" sz="2400" i="1" dirty="0">
                <a:solidFill>
                  <a:schemeClr val="bg2"/>
                </a:solidFill>
              </a:rPr>
              <a:t>very strong evidence </a:t>
            </a:r>
            <a:r>
              <a:rPr lang="en-US" sz="2400" dirty="0"/>
              <a:t>with increasing age</a:t>
            </a:r>
          </a:p>
          <a:p>
            <a:pPr>
              <a:buFont typeface="Wingdings" panose="05000000000000000000" pitchFamily="2" charset="2"/>
              <a:buChar char="§"/>
              <a:defRPr/>
            </a:pPr>
            <a:r>
              <a:rPr lang="en-US" sz="2400" dirty="0">
                <a:latin typeface="Arial Black" panose="020B0A04020102020204" pitchFamily="34" charset="0"/>
              </a:rPr>
              <a:t>BMI:</a:t>
            </a:r>
            <a:r>
              <a:rPr lang="en-US" sz="2400" dirty="0"/>
              <a:t> </a:t>
            </a:r>
            <a:r>
              <a:rPr lang="en-US" sz="2400" i="1" dirty="0">
                <a:solidFill>
                  <a:schemeClr val="bg2"/>
                </a:solidFill>
              </a:rPr>
              <a:t>very strong evidence </a:t>
            </a:r>
            <a:r>
              <a:rPr lang="en-US" sz="2400" dirty="0"/>
              <a:t>with BMI over 30</a:t>
            </a:r>
          </a:p>
          <a:p>
            <a:pPr>
              <a:buFont typeface="Wingdings" panose="05000000000000000000" pitchFamily="2" charset="2"/>
              <a:buChar char="§"/>
              <a:defRPr/>
            </a:pPr>
            <a:r>
              <a:rPr lang="en-US" sz="2400" dirty="0">
                <a:latin typeface="Arial Black" panose="020B0A04020102020204" pitchFamily="34" charset="0"/>
              </a:rPr>
              <a:t>Sex:</a:t>
            </a:r>
            <a:r>
              <a:rPr lang="en-US" sz="2400" dirty="0"/>
              <a:t> </a:t>
            </a:r>
            <a:r>
              <a:rPr lang="en-US" sz="2400" i="1" dirty="0">
                <a:solidFill>
                  <a:schemeClr val="bg2"/>
                </a:solidFill>
              </a:rPr>
              <a:t>strong evidence</a:t>
            </a:r>
            <a:r>
              <a:rPr lang="en-US" sz="2400" i="1" dirty="0"/>
              <a:t>: female</a:t>
            </a:r>
          </a:p>
          <a:p>
            <a:pPr>
              <a:buFont typeface="Wingdings" panose="05000000000000000000" pitchFamily="2" charset="2"/>
              <a:buChar char="§"/>
              <a:defRPr/>
            </a:pPr>
            <a:r>
              <a:rPr lang="en-US" sz="2400" dirty="0">
                <a:latin typeface="Arial Black" panose="020B0A04020102020204" pitchFamily="34" charset="0"/>
              </a:rPr>
              <a:t>Diabetes:</a:t>
            </a:r>
            <a:r>
              <a:rPr lang="en-US" sz="2400" dirty="0"/>
              <a:t> </a:t>
            </a:r>
            <a:r>
              <a:rPr lang="en-US" sz="2400" i="1" dirty="0">
                <a:solidFill>
                  <a:schemeClr val="bg2"/>
                </a:solidFill>
              </a:rPr>
              <a:t>strong evidence</a:t>
            </a:r>
          </a:p>
          <a:p>
            <a:pPr eaLnBrk="1" hangingPunct="1">
              <a:buFont typeface="Arial" charset="0"/>
              <a:buChar char="•"/>
              <a:defRPr/>
            </a:pPr>
            <a:endParaRPr lang="en-US" dirty="0"/>
          </a:p>
        </p:txBody>
      </p:sp>
      <p:sp>
        <p:nvSpPr>
          <p:cNvPr id="29699" name="Title 2"/>
          <p:cNvSpPr>
            <a:spLocks noGrp="1"/>
          </p:cNvSpPr>
          <p:nvPr>
            <p:ph type="title"/>
          </p:nvPr>
        </p:nvSpPr>
        <p:spPr>
          <a:xfrm>
            <a:off x="914400" y="0"/>
            <a:ext cx="7315200" cy="1154097"/>
          </a:xfrm>
        </p:spPr>
        <p:txBody>
          <a:bodyPr/>
          <a:lstStyle/>
          <a:p>
            <a:pPr eaLnBrk="1" hangingPunct="1"/>
            <a:r>
              <a:rPr lang="en-US" altLang="en-US" sz="4800" dirty="0"/>
              <a:t>Causes </a:t>
            </a:r>
          </a:p>
        </p:txBody>
      </p:sp>
    </p:spTree>
    <p:extLst>
      <p:ext uri="{BB962C8B-B14F-4D97-AF65-F5344CB8AC3E}">
        <p14:creationId xmlns:p14="http://schemas.microsoft.com/office/powerpoint/2010/main" val="1907270175"/>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914400" y="1676400"/>
            <a:ext cx="7086600" cy="4025854"/>
          </a:xfrm>
        </p:spPr>
        <p:txBody>
          <a:bodyPr>
            <a:normAutofit fontScale="92500" lnSpcReduction="10000"/>
          </a:bodyPr>
          <a:lstStyle/>
          <a:p>
            <a:pPr marL="0" indent="0" eaLnBrk="1" hangingPunct="1">
              <a:buFont typeface="Arial" charset="0"/>
              <a:buNone/>
              <a:defRPr/>
            </a:pPr>
            <a:r>
              <a:rPr lang="en-US" sz="3900" dirty="0"/>
              <a:t>Occupational</a:t>
            </a:r>
          </a:p>
          <a:p>
            <a:pPr>
              <a:buFont typeface="Wingdings" panose="05000000000000000000" pitchFamily="2" charset="2"/>
              <a:buChar char="§"/>
              <a:defRPr/>
            </a:pPr>
            <a:r>
              <a:rPr lang="en-US" sz="2600" dirty="0">
                <a:latin typeface="Arial Black" panose="020B0A04020102020204" pitchFamily="34" charset="0"/>
              </a:rPr>
              <a:t>Combination of risk factors </a:t>
            </a:r>
            <a:r>
              <a:rPr lang="en-US" sz="2600" dirty="0"/>
              <a:t>e.g. force and posture, force and repetition: </a:t>
            </a:r>
            <a:r>
              <a:rPr lang="en-US" sz="2600" i="1" dirty="0">
                <a:solidFill>
                  <a:schemeClr val="bg2"/>
                </a:solidFill>
              </a:rPr>
              <a:t>strong evidence</a:t>
            </a:r>
            <a:endParaRPr lang="en-US" sz="2600" i="1" dirty="0"/>
          </a:p>
          <a:p>
            <a:pPr>
              <a:buFont typeface="Wingdings" panose="05000000000000000000" pitchFamily="2" charset="2"/>
              <a:buChar char="§"/>
              <a:defRPr/>
            </a:pPr>
            <a:r>
              <a:rPr lang="en-US" sz="2600" dirty="0">
                <a:latin typeface="Arial Black" panose="020B0A04020102020204" pitchFamily="34" charset="0"/>
              </a:rPr>
              <a:t>Vibration:</a:t>
            </a:r>
            <a:r>
              <a:rPr lang="en-US" sz="2600" dirty="0"/>
              <a:t> </a:t>
            </a:r>
            <a:r>
              <a:rPr lang="en-US" sz="2600" i="1" dirty="0">
                <a:solidFill>
                  <a:schemeClr val="bg2"/>
                </a:solidFill>
              </a:rPr>
              <a:t>some evidence</a:t>
            </a:r>
            <a:endParaRPr lang="en-US" sz="2600" dirty="0"/>
          </a:p>
          <a:p>
            <a:pPr>
              <a:buFont typeface="Wingdings" panose="05000000000000000000" pitchFamily="2" charset="2"/>
              <a:buChar char="§"/>
              <a:defRPr/>
            </a:pPr>
            <a:r>
              <a:rPr lang="en-US" sz="2600" dirty="0">
                <a:latin typeface="Arial Black" panose="020B0A04020102020204" pitchFamily="34" charset="0"/>
              </a:rPr>
              <a:t>Highly repetitive work alone or in combination with other factors:</a:t>
            </a:r>
            <a:r>
              <a:rPr lang="en-US" sz="2600" dirty="0"/>
              <a:t> </a:t>
            </a:r>
            <a:r>
              <a:rPr lang="en-US" sz="2600" i="1" dirty="0">
                <a:solidFill>
                  <a:schemeClr val="bg2"/>
                </a:solidFill>
              </a:rPr>
              <a:t>some evidence</a:t>
            </a:r>
          </a:p>
          <a:p>
            <a:pPr>
              <a:buFont typeface="Wingdings" panose="05000000000000000000" pitchFamily="2" charset="2"/>
              <a:buChar char="§"/>
              <a:defRPr/>
            </a:pPr>
            <a:r>
              <a:rPr lang="en-US" sz="2600" dirty="0">
                <a:latin typeface="Arial Black" panose="020B0A04020102020204" pitchFamily="34" charset="0"/>
              </a:rPr>
              <a:t>Forceful work</a:t>
            </a:r>
            <a:r>
              <a:rPr lang="en-US" sz="2600" i="1" dirty="0">
                <a:latin typeface="Arial Black" panose="020B0A04020102020204" pitchFamily="34" charset="0"/>
              </a:rPr>
              <a:t>: </a:t>
            </a:r>
            <a:r>
              <a:rPr lang="en-US" sz="2600" i="1" dirty="0">
                <a:solidFill>
                  <a:schemeClr val="bg2"/>
                </a:solidFill>
              </a:rPr>
              <a:t>some evidence</a:t>
            </a:r>
          </a:p>
          <a:p>
            <a:pPr>
              <a:buFont typeface="Wingdings" panose="05000000000000000000" pitchFamily="2" charset="2"/>
              <a:buChar char="§"/>
              <a:defRPr/>
            </a:pPr>
            <a:r>
              <a:rPr lang="en-US" sz="2600" dirty="0">
                <a:latin typeface="Arial Black" panose="020B0A04020102020204" pitchFamily="34" charset="0"/>
              </a:rPr>
              <a:t>Wrist size: </a:t>
            </a:r>
            <a:r>
              <a:rPr lang="en-US" sz="2600" i="1" dirty="0">
                <a:solidFill>
                  <a:schemeClr val="bg2"/>
                </a:solidFill>
              </a:rPr>
              <a:t>some evidence</a:t>
            </a:r>
            <a:endParaRPr lang="en-US" sz="2600" dirty="0">
              <a:solidFill>
                <a:schemeClr val="bg2"/>
              </a:solidFill>
            </a:endParaRPr>
          </a:p>
          <a:p>
            <a:pPr>
              <a:buFont typeface="Wingdings" panose="05000000000000000000" pitchFamily="2" charset="2"/>
              <a:buChar char="§"/>
              <a:defRPr/>
            </a:pPr>
            <a:r>
              <a:rPr lang="en-US" sz="2600" dirty="0">
                <a:latin typeface="Arial Black" panose="020B0A04020102020204" pitchFamily="34" charset="0"/>
              </a:rPr>
              <a:t>Keyboard work:</a:t>
            </a:r>
            <a:r>
              <a:rPr lang="en-US" sz="2600" dirty="0"/>
              <a:t> </a:t>
            </a:r>
            <a:r>
              <a:rPr lang="en-US" sz="2600" i="1" dirty="0">
                <a:solidFill>
                  <a:schemeClr val="bg2"/>
                </a:solidFill>
              </a:rPr>
              <a:t>insufficient evidence</a:t>
            </a:r>
            <a:endParaRPr lang="en-US" sz="2600" dirty="0">
              <a:solidFill>
                <a:schemeClr val="bg2"/>
              </a:solidFill>
            </a:endParaRPr>
          </a:p>
          <a:p>
            <a:pPr eaLnBrk="1" hangingPunct="1">
              <a:buFont typeface="Arial" charset="0"/>
              <a:buChar char="•"/>
              <a:defRPr/>
            </a:pPr>
            <a:endParaRPr lang="en-US" sz="2400" dirty="0"/>
          </a:p>
        </p:txBody>
      </p:sp>
      <p:sp>
        <p:nvSpPr>
          <p:cNvPr id="30723" name="Title 2"/>
          <p:cNvSpPr>
            <a:spLocks noGrp="1"/>
          </p:cNvSpPr>
          <p:nvPr>
            <p:ph type="title"/>
          </p:nvPr>
        </p:nvSpPr>
        <p:spPr>
          <a:xfrm>
            <a:off x="838200" y="152400"/>
            <a:ext cx="7315200" cy="1154097"/>
          </a:xfrm>
        </p:spPr>
        <p:txBody>
          <a:bodyPr/>
          <a:lstStyle/>
          <a:p>
            <a:pPr eaLnBrk="1" hangingPunct="1"/>
            <a:r>
              <a:rPr lang="en-US" altLang="en-US" sz="4800" dirty="0"/>
              <a:t>Causes</a:t>
            </a:r>
          </a:p>
        </p:txBody>
      </p:sp>
    </p:spTree>
    <p:extLst>
      <p:ext uri="{BB962C8B-B14F-4D97-AF65-F5344CB8AC3E}">
        <p14:creationId xmlns:p14="http://schemas.microsoft.com/office/powerpoint/2010/main" val="3079231754"/>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a:xfrm>
            <a:off x="914400" y="1828800"/>
            <a:ext cx="7391400" cy="3306763"/>
          </a:xfrm>
        </p:spPr>
        <p:txBody>
          <a:bodyPr>
            <a:normAutofit/>
          </a:bodyPr>
          <a:lstStyle/>
          <a:p>
            <a:pPr eaLnBrk="1" hangingPunct="1"/>
            <a:r>
              <a:rPr lang="en-US" altLang="en-US" sz="2400" dirty="0"/>
              <a:t>Use wrist splints at night if symptomatic.</a:t>
            </a:r>
          </a:p>
          <a:p>
            <a:pPr eaLnBrk="1" hangingPunct="1"/>
            <a:r>
              <a:rPr lang="en-US" altLang="en-US" sz="2400" dirty="0"/>
              <a:t>Change pinching tasks to gripping.</a:t>
            </a:r>
          </a:p>
          <a:p>
            <a:pPr eaLnBrk="1" hangingPunct="1"/>
            <a:r>
              <a:rPr lang="en-US" altLang="en-US" sz="2400" dirty="0"/>
              <a:t>Maintain neutral wrist by keeping the wrist straight – move the tool in your hand not with your wrist.</a:t>
            </a:r>
          </a:p>
          <a:p>
            <a:pPr eaLnBrk="1" hangingPunct="1"/>
            <a:r>
              <a:rPr lang="en-US" altLang="en-US" sz="2400" dirty="0"/>
              <a:t>Reduce vibration or rotate.</a:t>
            </a:r>
          </a:p>
        </p:txBody>
      </p:sp>
      <p:sp>
        <p:nvSpPr>
          <p:cNvPr id="31747" name="Title 2"/>
          <p:cNvSpPr>
            <a:spLocks noGrp="1"/>
          </p:cNvSpPr>
          <p:nvPr>
            <p:ph type="title"/>
          </p:nvPr>
        </p:nvSpPr>
        <p:spPr>
          <a:xfrm>
            <a:off x="914400" y="152400"/>
            <a:ext cx="7315200" cy="1154097"/>
          </a:xfrm>
        </p:spPr>
        <p:txBody>
          <a:bodyPr/>
          <a:lstStyle/>
          <a:p>
            <a:pPr eaLnBrk="1" hangingPunct="1"/>
            <a:r>
              <a:rPr lang="en-US" altLang="en-US" dirty="0"/>
              <a:t>Protecting the Wrist</a:t>
            </a:r>
          </a:p>
        </p:txBody>
      </p:sp>
    </p:spTree>
    <p:extLst>
      <p:ext uri="{BB962C8B-B14F-4D97-AF65-F5344CB8AC3E}">
        <p14:creationId xmlns:p14="http://schemas.microsoft.com/office/powerpoint/2010/main" val="19468972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a:xfrm>
            <a:off x="838200" y="228600"/>
            <a:ext cx="7315200" cy="1154097"/>
          </a:xfrm>
        </p:spPr>
        <p:txBody>
          <a:bodyPr/>
          <a:lstStyle/>
          <a:p>
            <a:r>
              <a:rPr lang="en-US" altLang="en-US" dirty="0"/>
              <a:t>Awkward Wrist Posture</a:t>
            </a:r>
          </a:p>
        </p:txBody>
      </p:sp>
      <p:pic>
        <p:nvPicPr>
          <p:cNvPr id="6146" name="Picture 2" descr="F:\DCIM\101CANON\IMG_0103.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163" t="20000" r="11847" b="19728"/>
          <a:stretch/>
        </p:blipFill>
        <p:spPr bwMode="auto">
          <a:xfrm>
            <a:off x="1447800" y="1676400"/>
            <a:ext cx="6303507" cy="419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289600"/>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532" y="762000"/>
            <a:ext cx="7315200" cy="1154097"/>
          </a:xfrm>
        </p:spPr>
        <p:txBody>
          <a:bodyPr>
            <a:normAutofit fontScale="90000"/>
          </a:bodyPr>
          <a:lstStyle/>
          <a:p>
            <a:r>
              <a:rPr lang="en-US" dirty="0"/>
              <a:t>Basal Thumb Joint Arthritis</a:t>
            </a:r>
            <a:br>
              <a:rPr lang="en-US" dirty="0"/>
            </a:br>
            <a:r>
              <a:rPr lang="en-US" dirty="0"/>
              <a:t>Tool Options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07121"/>
            <a:ext cx="4762500" cy="361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012" y="2511908"/>
            <a:ext cx="3381375" cy="3209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679375"/>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1154097"/>
          </a:xfrm>
        </p:spPr>
        <p:txBody>
          <a:bodyPr>
            <a:normAutofit fontScale="90000"/>
          </a:bodyPr>
          <a:lstStyle/>
          <a:p>
            <a:r>
              <a:rPr lang="en-US" dirty="0"/>
              <a:t>Basal Thumb Joint Osteoarthritis</a:t>
            </a:r>
          </a:p>
        </p:txBody>
      </p:sp>
      <p:pic>
        <p:nvPicPr>
          <p:cNvPr id="2050" name="Picture 2" descr="C:\Users\stank\AppData\Local\Microsoft\Windows\Temporary Internet Files\Content.Outlook\6UEWHODV\2013-03-27 14 10 31 (2).jpg"/>
          <p:cNvPicPr>
            <a:picLocks noChangeAspect="1" noChangeArrowheads="1"/>
          </p:cNvPicPr>
          <p:nvPr/>
        </p:nvPicPr>
        <p:blipFill rotWithShape="1">
          <a:blip r:embed="rId2">
            <a:extLst>
              <a:ext uri="{28A0092B-C50C-407E-A947-70E740481C1C}">
                <a14:useLocalDpi xmlns:a14="http://schemas.microsoft.com/office/drawing/2010/main" val="0"/>
              </a:ext>
            </a:extLst>
          </a:blip>
          <a:srcRect l="9506" t="12308" r="9100"/>
          <a:stretch/>
        </p:blipFill>
        <p:spPr bwMode="auto">
          <a:xfrm>
            <a:off x="1752600" y="2019956"/>
            <a:ext cx="5638801" cy="36426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494883"/>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315200" cy="1154097"/>
          </a:xfrm>
        </p:spPr>
        <p:txBody>
          <a:bodyPr/>
          <a:lstStyle/>
          <a:p>
            <a:r>
              <a:rPr lang="en-US" dirty="0"/>
              <a:t>Alternate Tool but Still Awkward</a:t>
            </a:r>
          </a:p>
        </p:txBody>
      </p:sp>
      <p:pic>
        <p:nvPicPr>
          <p:cNvPr id="1026" name="Picture 2" descr="C:\Users\stank\AppData\Local\Microsoft\Windows\Temporary Internet Files\Content.Outlook\6UEWHODV\2013-03-27 14 10 47 (2).jpg"/>
          <p:cNvPicPr>
            <a:picLocks noChangeAspect="1" noChangeArrowheads="1"/>
          </p:cNvPicPr>
          <p:nvPr/>
        </p:nvPicPr>
        <p:blipFill rotWithShape="1">
          <a:blip r:embed="rId2">
            <a:extLst>
              <a:ext uri="{28A0092B-C50C-407E-A947-70E740481C1C}">
                <a14:useLocalDpi xmlns:a14="http://schemas.microsoft.com/office/drawing/2010/main" val="0"/>
              </a:ext>
            </a:extLst>
          </a:blip>
          <a:srcRect t="8857" r="19142" b="20657"/>
          <a:stretch/>
        </p:blipFill>
        <p:spPr bwMode="auto">
          <a:xfrm>
            <a:off x="1219200" y="2209799"/>
            <a:ext cx="6860734" cy="3586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982789"/>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1154097"/>
          </a:xfrm>
        </p:spPr>
        <p:txBody>
          <a:bodyPr>
            <a:normAutofit fontScale="90000"/>
          </a:bodyPr>
          <a:lstStyle/>
          <a:p>
            <a:r>
              <a:rPr lang="en-US" dirty="0"/>
              <a:t>Pill Presses Change Grip to Pinch</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57" t="20591" r="2694" b="22001"/>
          <a:stretch/>
        </p:blipFill>
        <p:spPr bwMode="auto">
          <a:xfrm>
            <a:off x="2928730" y="2362200"/>
            <a:ext cx="3260035" cy="1987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011266"/>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315200" cy="1154097"/>
          </a:xfrm>
        </p:spPr>
        <p:txBody>
          <a:bodyPr/>
          <a:lstStyle/>
          <a:p>
            <a:r>
              <a:rPr lang="en-US" dirty="0"/>
              <a:t>Protecting the Neck</a:t>
            </a:r>
          </a:p>
        </p:txBody>
      </p:sp>
      <p:sp>
        <p:nvSpPr>
          <p:cNvPr id="3" name="Content Placeholder 2"/>
          <p:cNvSpPr>
            <a:spLocks noGrp="1"/>
          </p:cNvSpPr>
          <p:nvPr>
            <p:ph idx="1"/>
          </p:nvPr>
        </p:nvSpPr>
        <p:spPr>
          <a:xfrm>
            <a:off x="914400" y="1828801"/>
            <a:ext cx="7315200" cy="4480560"/>
          </a:xfrm>
        </p:spPr>
        <p:txBody>
          <a:bodyPr/>
          <a:lstStyle/>
          <a:p>
            <a:r>
              <a:rPr lang="en-US" dirty="0"/>
              <a:t>Must avoid awkward postures – especially “bifocal posture.” </a:t>
            </a:r>
          </a:p>
        </p:txBody>
      </p:sp>
      <p:pic>
        <p:nvPicPr>
          <p:cNvPr id="4" name="Picture 3"/>
          <p:cNvPicPr>
            <a:picLocks noChangeAspect="1"/>
          </p:cNvPicPr>
          <p:nvPr/>
        </p:nvPicPr>
        <p:blipFill>
          <a:blip r:embed="rId2"/>
          <a:stretch>
            <a:fillRect/>
          </a:stretch>
        </p:blipFill>
        <p:spPr>
          <a:xfrm>
            <a:off x="983636" y="2787134"/>
            <a:ext cx="3814692" cy="3276600"/>
          </a:xfrm>
          <a:prstGeom prst="rect">
            <a:avLst/>
          </a:prstGeom>
        </p:spPr>
      </p:pic>
      <p:sp>
        <p:nvSpPr>
          <p:cNvPr id="5" name="Rectangle 4"/>
          <p:cNvSpPr/>
          <p:nvPr/>
        </p:nvSpPr>
        <p:spPr>
          <a:xfrm>
            <a:off x="5677748" y="5341784"/>
            <a:ext cx="3124200" cy="261610"/>
          </a:xfrm>
          <a:prstGeom prst="rect">
            <a:avLst/>
          </a:prstGeom>
        </p:spPr>
        <p:txBody>
          <a:bodyPr wrap="square">
            <a:spAutoFit/>
          </a:bodyPr>
          <a:lstStyle/>
          <a:p>
            <a:r>
              <a:rPr lang="en-US" sz="1100" dirty="0">
                <a:hlinkClick r:id="rId3"/>
              </a:rPr>
              <a:t>http://www.ergonut.com</a:t>
            </a:r>
            <a:r>
              <a:rPr lang="en-US" sz="1100" dirty="0"/>
              <a:t> </a:t>
            </a:r>
          </a:p>
        </p:txBody>
      </p:sp>
      <p:pic>
        <p:nvPicPr>
          <p:cNvPr id="6" name="Picture 5"/>
          <p:cNvPicPr>
            <a:picLocks noChangeAspect="1"/>
          </p:cNvPicPr>
          <p:nvPr/>
        </p:nvPicPr>
        <p:blipFill>
          <a:blip r:embed="rId4"/>
          <a:stretch>
            <a:fillRect/>
          </a:stretch>
        </p:blipFill>
        <p:spPr>
          <a:xfrm>
            <a:off x="5257800" y="2438400"/>
            <a:ext cx="2783068" cy="2569295"/>
          </a:xfrm>
          <a:prstGeom prst="rect">
            <a:avLst/>
          </a:prstGeom>
        </p:spPr>
      </p:pic>
    </p:spTree>
    <p:extLst>
      <p:ext uri="{BB962C8B-B14F-4D97-AF65-F5344CB8AC3E}">
        <p14:creationId xmlns:p14="http://schemas.microsoft.com/office/powerpoint/2010/main" val="3934977772"/>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849297"/>
          </a:xfrm>
        </p:spPr>
        <p:txBody>
          <a:bodyPr/>
          <a:lstStyle/>
          <a:p>
            <a:r>
              <a:rPr lang="en-US" dirty="0"/>
              <a:t>Protecting the Neck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524000"/>
            <a:ext cx="3050440" cy="4293212"/>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04800" y="1600201"/>
            <a:ext cx="5689789" cy="3809999"/>
          </a:xfrm>
          <a:prstGeom prst="rect">
            <a:avLst/>
          </a:prstGeom>
        </p:spPr>
      </p:pic>
    </p:spTree>
    <p:extLst>
      <p:ext uri="{BB962C8B-B14F-4D97-AF65-F5344CB8AC3E}">
        <p14:creationId xmlns:p14="http://schemas.microsoft.com/office/powerpoint/2010/main" val="406705771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lenderins.com/wp-content/uploads/2013/07/retired-couple-474x234.jpg"/>
          <p:cNvPicPr>
            <a:picLocks noChangeAspect="1" noChangeArrowheads="1"/>
          </p:cNvPicPr>
          <p:nvPr/>
        </p:nvPicPr>
        <p:blipFill rotWithShape="1">
          <a:blip r:embed="rId3">
            <a:extLst>
              <a:ext uri="{28A0092B-C50C-407E-A947-70E740481C1C}">
                <a14:useLocalDpi xmlns:a14="http://schemas.microsoft.com/office/drawing/2010/main" val="0"/>
              </a:ext>
            </a:extLst>
          </a:blip>
          <a:srcRect l="11815"/>
          <a:stretch/>
        </p:blipFill>
        <p:spPr bwMode="auto">
          <a:xfrm>
            <a:off x="2114550" y="3657600"/>
            <a:ext cx="3981450" cy="2228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42950" y="152400"/>
            <a:ext cx="7315200" cy="1154097"/>
          </a:xfrm>
        </p:spPr>
        <p:txBody>
          <a:bodyPr/>
          <a:lstStyle/>
          <a:p>
            <a:r>
              <a:rPr lang="en-US" dirty="0"/>
              <a:t>How Old Is “Old?”</a:t>
            </a:r>
          </a:p>
        </p:txBody>
      </p:sp>
      <p:sp>
        <p:nvSpPr>
          <p:cNvPr id="3" name="Content Placeholder 2"/>
          <p:cNvSpPr>
            <a:spLocks noGrp="1"/>
          </p:cNvSpPr>
          <p:nvPr>
            <p:ph idx="1"/>
          </p:nvPr>
        </p:nvSpPr>
        <p:spPr>
          <a:xfrm>
            <a:off x="685800" y="1524000"/>
            <a:ext cx="7315200" cy="1983576"/>
          </a:xfrm>
        </p:spPr>
        <p:txBody>
          <a:bodyPr>
            <a:normAutofit fontScale="85000" lnSpcReduction="20000"/>
          </a:bodyPr>
          <a:lstStyle/>
          <a:p>
            <a:endParaRPr lang="en-US" sz="2600" dirty="0"/>
          </a:p>
          <a:p>
            <a:r>
              <a:rPr lang="en-US" sz="2600" dirty="0"/>
              <a:t>NCCI</a:t>
            </a:r>
          </a:p>
          <a:p>
            <a:pPr lvl="1"/>
            <a:r>
              <a:rPr lang="en-US" sz="2200" dirty="0"/>
              <a:t>Looked systematically at age groups from 16 to 64, and 65+.</a:t>
            </a:r>
          </a:p>
          <a:p>
            <a:pPr lvl="1"/>
            <a:r>
              <a:rPr lang="en-US" sz="2200" dirty="0"/>
              <a:t>Work Comp costs increased gradually beginning around age 35.</a:t>
            </a:r>
          </a:p>
          <a:p>
            <a:r>
              <a:rPr lang="en-US" sz="2600" dirty="0"/>
              <a:t>Most authors consider anyone over 50 or 55 “old.”</a:t>
            </a:r>
          </a:p>
        </p:txBody>
      </p:sp>
      <p:sp>
        <p:nvSpPr>
          <p:cNvPr id="5" name="TextBox 4"/>
          <p:cNvSpPr txBox="1"/>
          <p:nvPr/>
        </p:nvSpPr>
        <p:spPr>
          <a:xfrm>
            <a:off x="609600" y="6248400"/>
            <a:ext cx="6781800" cy="276999"/>
          </a:xfrm>
          <a:prstGeom prst="rect">
            <a:avLst/>
          </a:prstGeom>
          <a:noFill/>
          <a:ln>
            <a:noFill/>
          </a:ln>
        </p:spPr>
        <p:txBody>
          <a:bodyPr wrap="square" rtlCol="0">
            <a:spAutoFit/>
          </a:bodyPr>
          <a:lstStyle/>
          <a:p>
            <a:pPr marL="320040" lvl="1" indent="0">
              <a:buNone/>
            </a:pPr>
            <a:r>
              <a:rPr lang="en-US" sz="1200" b="1" dirty="0"/>
              <a:t>Source: 2011 NCCI Research Brief: Workers’ Compensation and the Aging Workforce</a:t>
            </a:r>
          </a:p>
        </p:txBody>
      </p:sp>
    </p:spTree>
    <p:extLst>
      <p:ext uri="{BB962C8B-B14F-4D97-AF65-F5344CB8AC3E}">
        <p14:creationId xmlns:p14="http://schemas.microsoft.com/office/powerpoint/2010/main" val="4233902770"/>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the Neck</a:t>
            </a:r>
          </a:p>
        </p:txBody>
      </p:sp>
      <p:pic>
        <p:nvPicPr>
          <p:cNvPr id="4" name="Content Placeholder 3" descr="000_0005"/>
          <p:cNvPicPr>
            <a:picLocks noChangeAspect="1" noChangeArrowheads="1"/>
          </p:cNvPicPr>
          <p:nvPr/>
        </p:nvPicPr>
        <p:blipFill>
          <a:blip r:embed="rId2" cstate="print"/>
          <a:srcRect/>
          <a:stretch>
            <a:fillRect/>
          </a:stretch>
        </p:blipFill>
        <p:spPr>
          <a:xfrm>
            <a:off x="5638800" y="1565911"/>
            <a:ext cx="3394472" cy="4525963"/>
          </a:xfrm>
          <a:prstGeom prst="rect">
            <a:avLst/>
          </a:prstGeom>
          <a:noFill/>
          <a:ln/>
        </p:spPr>
      </p:pic>
      <p:sp>
        <p:nvSpPr>
          <p:cNvPr id="5" name="Oval 4"/>
          <p:cNvSpPr/>
          <p:nvPr/>
        </p:nvSpPr>
        <p:spPr>
          <a:xfrm rot="16200000">
            <a:off x="7238765" y="2066809"/>
            <a:ext cx="600426" cy="5999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Content Placeholder 3" descr="Food Service 6.JPG"/>
          <p:cNvPicPr>
            <a:picLocks noGrp="1" noChangeAspect="1"/>
          </p:cNvPicPr>
          <p:nvPr>
            <p:ph idx="1"/>
          </p:nvPr>
        </p:nvPicPr>
        <p:blipFill>
          <a:blip r:embed="rId3" cstate="print"/>
          <a:stretch>
            <a:fillRect/>
          </a:stretch>
        </p:blipFill>
        <p:spPr>
          <a:xfrm>
            <a:off x="213781" y="1905000"/>
            <a:ext cx="5196419" cy="3897314"/>
          </a:xfrm>
        </p:spPr>
      </p:pic>
      <p:sp>
        <p:nvSpPr>
          <p:cNvPr id="7" name="Title 1">
            <a:extLst>
              <a:ext uri="{FF2B5EF4-FFF2-40B4-BE49-F238E27FC236}">
                <a16:creationId xmlns:a16="http://schemas.microsoft.com/office/drawing/2014/main" id="{B5FB8314-CDD4-481C-B0E8-32DB5AC59D38}"/>
              </a:ext>
            </a:extLst>
          </p:cNvPr>
          <p:cNvSpPr txBox="1">
            <a:spLocks/>
          </p:cNvSpPr>
          <p:nvPr/>
        </p:nvSpPr>
        <p:spPr>
          <a:xfrm>
            <a:off x="914400" y="304800"/>
            <a:ext cx="7315200" cy="84929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Protecting the Neck</a:t>
            </a:r>
            <a:endParaRPr lang="en-US" dirty="0"/>
          </a:p>
        </p:txBody>
      </p:sp>
    </p:spTree>
    <p:extLst>
      <p:ext uri="{BB962C8B-B14F-4D97-AF65-F5344CB8AC3E}">
        <p14:creationId xmlns:p14="http://schemas.microsoft.com/office/powerpoint/2010/main" val="2939237154"/>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609600" y="2438400"/>
            <a:ext cx="7924800" cy="1143000"/>
          </a:xfrm>
        </p:spPr>
        <p:txBody>
          <a:bodyPr/>
          <a:lstStyle/>
          <a:p>
            <a:pPr algn="ctr" eaLnBrk="1" hangingPunct="1"/>
            <a:r>
              <a:rPr lang="en-US" altLang="en-US" sz="5400" dirty="0"/>
              <a:t>Knee Injuries</a:t>
            </a:r>
          </a:p>
        </p:txBody>
      </p:sp>
      <p:sp>
        <p:nvSpPr>
          <p:cNvPr id="4" name="Flowchart: Document 3"/>
          <p:cNvSpPr/>
          <p:nvPr/>
        </p:nvSpPr>
        <p:spPr>
          <a:xfrm>
            <a:off x="-19879" y="-9525"/>
            <a:ext cx="9163879" cy="1990531"/>
          </a:xfrm>
          <a:prstGeom prst="flowChartDocument">
            <a:avLst/>
          </a:prstGeom>
          <a:solidFill>
            <a:schemeClr val="bg2"/>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dirty="0">
              <a:solidFill>
                <a:prstClr val="black"/>
              </a:solidFill>
              <a:latin typeface="Arial"/>
            </a:endParaRPr>
          </a:p>
        </p:txBody>
      </p:sp>
      <p:sp>
        <p:nvSpPr>
          <p:cNvPr id="5" name="Flowchart: Document 4"/>
          <p:cNvSpPr/>
          <p:nvPr/>
        </p:nvSpPr>
        <p:spPr>
          <a:xfrm>
            <a:off x="-16565" y="-9525"/>
            <a:ext cx="9160566" cy="1781175"/>
          </a:xfrm>
          <a:prstGeom prst="flowChartDocument">
            <a:avLst/>
          </a:prstGeom>
          <a:gradFill>
            <a:gsLst>
              <a:gs pos="0">
                <a:schemeClr val="bg1">
                  <a:lumMod val="65000"/>
                </a:schemeClr>
              </a:gs>
              <a:gs pos="75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1936046154"/>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457200" y="2057400"/>
            <a:ext cx="2438400" cy="3078163"/>
          </a:xfrm>
        </p:spPr>
        <p:txBody>
          <a:bodyPr/>
          <a:lstStyle/>
          <a:p>
            <a:pPr eaLnBrk="1" hangingPunct="1"/>
            <a:r>
              <a:rPr lang="en-US" altLang="en-US" dirty="0"/>
              <a:t>Meniscus tear</a:t>
            </a:r>
          </a:p>
          <a:p>
            <a:pPr eaLnBrk="1" hangingPunct="1"/>
            <a:r>
              <a:rPr lang="en-US" altLang="en-US" dirty="0"/>
              <a:t>Ligament tear</a:t>
            </a:r>
          </a:p>
          <a:p>
            <a:pPr eaLnBrk="1" hangingPunct="1"/>
            <a:r>
              <a:rPr lang="en-US" altLang="en-US" dirty="0"/>
              <a:t>Collateral ligament</a:t>
            </a:r>
          </a:p>
          <a:p>
            <a:pPr eaLnBrk="1" hangingPunct="1"/>
            <a:r>
              <a:rPr lang="en-US" altLang="en-US" dirty="0"/>
              <a:t>Cartilage wear and arthritis</a:t>
            </a:r>
          </a:p>
        </p:txBody>
      </p:sp>
      <p:sp>
        <p:nvSpPr>
          <p:cNvPr id="39939" name="Title 2"/>
          <p:cNvSpPr>
            <a:spLocks noGrp="1"/>
          </p:cNvSpPr>
          <p:nvPr>
            <p:ph type="title"/>
          </p:nvPr>
        </p:nvSpPr>
        <p:spPr>
          <a:xfrm>
            <a:off x="228600" y="76200"/>
            <a:ext cx="7315200" cy="1154097"/>
          </a:xfrm>
        </p:spPr>
        <p:txBody>
          <a:bodyPr/>
          <a:lstStyle/>
          <a:p>
            <a:pPr eaLnBrk="1" hangingPunct="1"/>
            <a:r>
              <a:rPr lang="en-US" altLang="en-US" dirty="0"/>
              <a:t>Knee Injuries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447800"/>
            <a:ext cx="5434468" cy="4076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5800" y="6290846"/>
            <a:ext cx="4038600" cy="338554"/>
          </a:xfrm>
          <a:prstGeom prst="rect">
            <a:avLst/>
          </a:prstGeom>
          <a:solidFill>
            <a:schemeClr val="tx1"/>
          </a:solidFill>
        </p:spPr>
        <p:txBody>
          <a:bodyPr wrap="square" rtlCol="0">
            <a:spAutoFit/>
          </a:bodyPr>
          <a:lstStyle/>
          <a:p>
            <a:pPr marL="0" lvl="1" algn="ctr"/>
            <a:r>
              <a:rPr lang="en-US" altLang="en-US" sz="1600" dirty="0">
                <a:solidFill>
                  <a:schemeClr val="bg1"/>
                </a:solidFill>
              </a:rPr>
              <a:t>Image from Bruce </a:t>
            </a:r>
            <a:r>
              <a:rPr lang="en-US" altLang="en-US" sz="1600" dirty="0" err="1">
                <a:solidFill>
                  <a:schemeClr val="bg1"/>
                </a:solidFill>
              </a:rPr>
              <a:t>Blaus</a:t>
            </a:r>
            <a:r>
              <a:rPr lang="en-US" altLang="en-US" sz="1600" dirty="0">
                <a:solidFill>
                  <a:schemeClr val="bg1"/>
                </a:solidFill>
              </a:rPr>
              <a:t> at Wikipedia.com</a:t>
            </a:r>
          </a:p>
        </p:txBody>
      </p:sp>
    </p:spTree>
    <p:extLst>
      <p:ext uri="{BB962C8B-B14F-4D97-AF65-F5344CB8AC3E}">
        <p14:creationId xmlns:p14="http://schemas.microsoft.com/office/powerpoint/2010/main" val="26683312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1066800" y="1905000"/>
            <a:ext cx="7772400" cy="4038600"/>
          </a:xfrm>
        </p:spPr>
        <p:txBody>
          <a:bodyPr>
            <a:normAutofit/>
          </a:bodyPr>
          <a:lstStyle/>
          <a:p>
            <a:pPr eaLnBrk="1" hangingPunct="1"/>
            <a:r>
              <a:rPr lang="en-US" altLang="en-US" sz="2400" dirty="0"/>
              <a:t>Meniscus, ligament, and cartilage tears are typically from trauma and common in sports.  </a:t>
            </a:r>
          </a:p>
          <a:p>
            <a:pPr eaLnBrk="1" hangingPunct="1"/>
            <a:r>
              <a:rPr lang="en-US" altLang="en-US" sz="2400" dirty="0"/>
              <a:t>Osteoarthritis happens when cartilage wears out and bone rests on bone.</a:t>
            </a:r>
          </a:p>
          <a:p>
            <a:pPr lvl="1" eaLnBrk="1" hangingPunct="1"/>
            <a:r>
              <a:rPr lang="en-US" altLang="en-US" sz="2000" dirty="0"/>
              <a:t>Cartilage does well with impact type of forces but wears quickly with shear or sliding type of forces. </a:t>
            </a:r>
          </a:p>
          <a:p>
            <a:pPr lvl="1" eaLnBrk="1" hangingPunct="1"/>
            <a:r>
              <a:rPr lang="en-US" altLang="en-US" sz="2000" dirty="0"/>
              <a:t>The above injuries can contribute to osteoarthritis.</a:t>
            </a:r>
          </a:p>
        </p:txBody>
      </p:sp>
      <p:sp>
        <p:nvSpPr>
          <p:cNvPr id="40963" name="Title 2"/>
          <p:cNvSpPr>
            <a:spLocks noGrp="1"/>
          </p:cNvSpPr>
          <p:nvPr>
            <p:ph type="title"/>
          </p:nvPr>
        </p:nvSpPr>
        <p:spPr>
          <a:xfrm>
            <a:off x="914400" y="228600"/>
            <a:ext cx="7315200" cy="1154097"/>
          </a:xfrm>
        </p:spPr>
        <p:txBody>
          <a:bodyPr/>
          <a:lstStyle/>
          <a:p>
            <a:pPr eaLnBrk="1" hangingPunct="1"/>
            <a:r>
              <a:rPr lang="en-US" altLang="en-US" dirty="0"/>
              <a:t>Causes</a:t>
            </a:r>
          </a:p>
        </p:txBody>
      </p:sp>
    </p:spTree>
    <p:extLst>
      <p:ext uri="{BB962C8B-B14F-4D97-AF65-F5344CB8AC3E}">
        <p14:creationId xmlns:p14="http://schemas.microsoft.com/office/powerpoint/2010/main" val="34003452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a:xfrm>
            <a:off x="914400" y="1905000"/>
            <a:ext cx="7200900" cy="4525963"/>
          </a:xfrm>
        </p:spPr>
        <p:txBody>
          <a:bodyPr>
            <a:normAutofit/>
          </a:bodyPr>
          <a:lstStyle/>
          <a:p>
            <a:pPr eaLnBrk="1" hangingPunct="1"/>
            <a:r>
              <a:rPr lang="en-US" altLang="en-US" sz="2400" dirty="0"/>
              <a:t>Lifting</a:t>
            </a:r>
          </a:p>
          <a:p>
            <a:pPr eaLnBrk="1" hangingPunct="1"/>
            <a:r>
              <a:rPr lang="en-US" altLang="en-US" sz="2400" dirty="0"/>
              <a:t>Squatting</a:t>
            </a:r>
          </a:p>
          <a:p>
            <a:pPr eaLnBrk="1" hangingPunct="1"/>
            <a:r>
              <a:rPr lang="en-US" altLang="en-US" sz="2400" dirty="0"/>
              <a:t>Getting up from the floor</a:t>
            </a:r>
          </a:p>
          <a:p>
            <a:pPr eaLnBrk="1" hangingPunct="1"/>
            <a:r>
              <a:rPr lang="en-US" altLang="en-US" sz="2400" dirty="0"/>
              <a:t>Walking on uneven ground</a:t>
            </a:r>
          </a:p>
          <a:p>
            <a:pPr eaLnBrk="1" hangingPunct="1"/>
            <a:r>
              <a:rPr lang="en-US" altLang="en-US" sz="2400" dirty="0"/>
              <a:t>Jumping down (truck trailer to ground, etc.)</a:t>
            </a:r>
          </a:p>
          <a:p>
            <a:pPr eaLnBrk="1" hangingPunct="1"/>
            <a:r>
              <a:rPr lang="en-US" altLang="en-US" sz="2400" dirty="0"/>
              <a:t>Climbing onto work platforms without steps</a:t>
            </a:r>
          </a:p>
        </p:txBody>
      </p:sp>
      <p:sp>
        <p:nvSpPr>
          <p:cNvPr id="41987" name="Title 2"/>
          <p:cNvSpPr>
            <a:spLocks noGrp="1"/>
          </p:cNvSpPr>
          <p:nvPr>
            <p:ph type="title"/>
          </p:nvPr>
        </p:nvSpPr>
        <p:spPr>
          <a:xfrm>
            <a:off x="914400" y="141303"/>
            <a:ext cx="7315200" cy="1154097"/>
          </a:xfrm>
        </p:spPr>
        <p:txBody>
          <a:bodyPr/>
          <a:lstStyle/>
          <a:p>
            <a:pPr eaLnBrk="1" hangingPunct="1"/>
            <a:r>
              <a:rPr lang="en-US" altLang="en-US" dirty="0"/>
              <a:t>Difficulties Seen In ...</a:t>
            </a:r>
          </a:p>
        </p:txBody>
      </p:sp>
    </p:spTree>
    <p:extLst>
      <p:ext uri="{BB962C8B-B14F-4D97-AF65-F5344CB8AC3E}">
        <p14:creationId xmlns:p14="http://schemas.microsoft.com/office/powerpoint/2010/main" val="41793707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8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315200" cy="1784412"/>
          </a:xfrm>
        </p:spPr>
        <p:txBody>
          <a:bodyPr>
            <a:normAutofit fontScale="90000"/>
          </a:bodyPr>
          <a:lstStyle/>
          <a:p>
            <a:r>
              <a:rPr lang="en-US" dirty="0"/>
              <a:t>AMA Guidelines to the Evaluation of Disease and Injury Causation</a:t>
            </a:r>
            <a:br>
              <a:rPr lang="en-US" dirty="0"/>
            </a:br>
            <a:r>
              <a:rPr lang="en-US" dirty="0"/>
              <a:t>Meniscal Tears</a:t>
            </a:r>
          </a:p>
        </p:txBody>
      </p:sp>
      <p:sp>
        <p:nvSpPr>
          <p:cNvPr id="3" name="Content Placeholder 2"/>
          <p:cNvSpPr>
            <a:spLocks noGrp="1"/>
          </p:cNvSpPr>
          <p:nvPr>
            <p:ph idx="1"/>
          </p:nvPr>
        </p:nvSpPr>
        <p:spPr>
          <a:xfrm>
            <a:off x="762000" y="2362201"/>
            <a:ext cx="3657600" cy="3581400"/>
          </a:xfrm>
          <a:ln>
            <a:solidFill>
              <a:schemeClr val="bg2"/>
            </a:solidFill>
          </a:ln>
        </p:spPr>
        <p:txBody>
          <a:bodyPr>
            <a:normAutofit/>
          </a:bodyPr>
          <a:lstStyle/>
          <a:p>
            <a:pPr marL="45720" indent="0">
              <a:buNone/>
            </a:pPr>
            <a:r>
              <a:rPr lang="en-US" sz="2800" dirty="0">
                <a:latin typeface="Arial Black" panose="020B0A04020102020204" pitchFamily="34" charset="0"/>
              </a:rPr>
              <a:t>Non-occupational</a:t>
            </a:r>
            <a:r>
              <a:rPr lang="en-US" dirty="0">
                <a:latin typeface="Arial Black" panose="020B0A04020102020204" pitchFamily="34" charset="0"/>
              </a:rPr>
              <a:t> </a:t>
            </a:r>
            <a:r>
              <a:rPr lang="en-US" dirty="0">
                <a:solidFill>
                  <a:schemeClr val="bg2"/>
                </a:solidFill>
                <a:latin typeface="Arial Black" panose="020B0A04020102020204" pitchFamily="34" charset="0"/>
              </a:rPr>
              <a:t>FACTORS</a:t>
            </a:r>
          </a:p>
          <a:p>
            <a:r>
              <a:rPr lang="en-US" dirty="0"/>
              <a:t>Overweight or obese – strong evidence</a:t>
            </a:r>
          </a:p>
          <a:p>
            <a:r>
              <a:rPr lang="en-US" dirty="0"/>
              <a:t>Sporting Activities – </a:t>
            </a:r>
            <a:br>
              <a:rPr lang="en-US" dirty="0"/>
            </a:br>
            <a:r>
              <a:rPr lang="en-US" dirty="0"/>
              <a:t>strong evidence</a:t>
            </a:r>
          </a:p>
          <a:p>
            <a:pPr lvl="1"/>
            <a:endParaRPr lang="en-US" dirty="0"/>
          </a:p>
          <a:p>
            <a:pPr lvl="1"/>
            <a:endParaRPr lang="en-US" dirty="0"/>
          </a:p>
        </p:txBody>
      </p:sp>
      <p:sp>
        <p:nvSpPr>
          <p:cNvPr id="4" name="Content Placeholder 2"/>
          <p:cNvSpPr txBox="1">
            <a:spLocks/>
          </p:cNvSpPr>
          <p:nvPr/>
        </p:nvSpPr>
        <p:spPr>
          <a:xfrm>
            <a:off x="4648200" y="2362200"/>
            <a:ext cx="3657600" cy="3581400"/>
          </a:xfrm>
          <a:prstGeom prst="rect">
            <a:avLst/>
          </a:prstGeom>
          <a:ln>
            <a:solidFill>
              <a:schemeClr val="bg2"/>
            </a:solidFill>
          </a:ln>
        </p:spPr>
        <p:txBody>
          <a:bodyPr vert="horz" lIns="91440" tIns="45720" rIns="91440" bIns="45720" rtlCol="0">
            <a:normAutofit lnSpcReduction="1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buNone/>
            </a:pPr>
            <a:r>
              <a:rPr lang="en-US" sz="2800" dirty="0">
                <a:latin typeface="Arial Black" panose="020B0A04020102020204" pitchFamily="34" charset="0"/>
              </a:rPr>
              <a:t>Occupational </a:t>
            </a:r>
            <a:br>
              <a:rPr lang="en-US" sz="2800" dirty="0">
                <a:latin typeface="Arial Black" panose="020B0A04020102020204" pitchFamily="34" charset="0"/>
              </a:rPr>
            </a:br>
            <a:r>
              <a:rPr lang="en-US" dirty="0">
                <a:solidFill>
                  <a:schemeClr val="bg2"/>
                </a:solidFill>
                <a:latin typeface="Arial Black" panose="020B0A04020102020204" pitchFamily="34" charset="0"/>
              </a:rPr>
              <a:t>FACTORS</a:t>
            </a:r>
          </a:p>
          <a:p>
            <a:r>
              <a:rPr lang="en-US" dirty="0"/>
              <a:t>Insufficient evidence for:</a:t>
            </a:r>
          </a:p>
          <a:p>
            <a:pPr lvl="1"/>
            <a:r>
              <a:rPr lang="en-US" dirty="0"/>
              <a:t>Climbing</a:t>
            </a:r>
          </a:p>
          <a:p>
            <a:pPr lvl="1"/>
            <a:r>
              <a:rPr lang="en-US" dirty="0"/>
              <a:t>Driving</a:t>
            </a:r>
          </a:p>
          <a:p>
            <a:pPr lvl="1"/>
            <a:r>
              <a:rPr lang="en-US" dirty="0"/>
              <a:t>Kneeling</a:t>
            </a:r>
          </a:p>
          <a:p>
            <a:pPr lvl="1"/>
            <a:r>
              <a:rPr lang="en-US" dirty="0"/>
              <a:t>Lifting</a:t>
            </a:r>
          </a:p>
          <a:p>
            <a:pPr lvl="1"/>
            <a:r>
              <a:rPr lang="en-US" dirty="0"/>
              <a:t>Sitting</a:t>
            </a:r>
          </a:p>
          <a:p>
            <a:pPr lvl="1"/>
            <a:r>
              <a:rPr lang="en-US" dirty="0"/>
              <a:t>Squatting</a:t>
            </a:r>
          </a:p>
          <a:p>
            <a:pPr lvl="1"/>
            <a:r>
              <a:rPr lang="en-US" dirty="0"/>
              <a:t>Standing</a:t>
            </a:r>
          </a:p>
          <a:p>
            <a:pPr lvl="1"/>
            <a:r>
              <a:rPr lang="en-US" dirty="0"/>
              <a:t>Walking</a:t>
            </a:r>
          </a:p>
          <a:p>
            <a:pPr lvl="1"/>
            <a:endParaRPr lang="en-US" dirty="0"/>
          </a:p>
          <a:p>
            <a:pPr lvl="1"/>
            <a:endParaRPr lang="en-US" dirty="0"/>
          </a:p>
        </p:txBody>
      </p:sp>
    </p:spTree>
    <p:extLst>
      <p:ext uri="{BB962C8B-B14F-4D97-AF65-F5344CB8AC3E}">
        <p14:creationId xmlns:p14="http://schemas.microsoft.com/office/powerpoint/2010/main" val="35880397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a:xfrm>
            <a:off x="1028700" y="1905000"/>
            <a:ext cx="7086600" cy="3230563"/>
          </a:xfrm>
        </p:spPr>
        <p:txBody>
          <a:bodyPr>
            <a:normAutofit/>
          </a:bodyPr>
          <a:lstStyle/>
          <a:p>
            <a:pPr eaLnBrk="1" hangingPunct="1"/>
            <a:r>
              <a:rPr lang="en-US" altLang="en-US" sz="2400" dirty="0"/>
              <a:t>Provide lift equipment.</a:t>
            </a:r>
          </a:p>
          <a:p>
            <a:pPr lvl="1" eaLnBrk="1" hangingPunct="1"/>
            <a:r>
              <a:rPr lang="en-US" altLang="en-US" sz="2200" dirty="0"/>
              <a:t>Ceiling and floor based lifts, pallet levelers, etc. </a:t>
            </a:r>
          </a:p>
          <a:p>
            <a:pPr eaLnBrk="1" hangingPunct="1"/>
            <a:r>
              <a:rPr lang="en-US" altLang="en-US" sz="2400" dirty="0"/>
              <a:t>Keep supplies and equipment off the floor.</a:t>
            </a:r>
          </a:p>
          <a:p>
            <a:pPr eaLnBrk="1" hangingPunct="1"/>
            <a:r>
              <a:rPr lang="en-US" altLang="en-US" sz="2400" dirty="0"/>
              <a:t>Avoid uneven ground.</a:t>
            </a:r>
          </a:p>
          <a:p>
            <a:pPr eaLnBrk="1" hangingPunct="1"/>
            <a:r>
              <a:rPr lang="en-US" altLang="en-US" sz="2400" dirty="0"/>
              <a:t>Install steps, do not jump off equipment, docks, etc.</a:t>
            </a:r>
          </a:p>
        </p:txBody>
      </p:sp>
      <p:sp>
        <p:nvSpPr>
          <p:cNvPr id="43011" name="Title 2"/>
          <p:cNvSpPr>
            <a:spLocks noGrp="1"/>
          </p:cNvSpPr>
          <p:nvPr>
            <p:ph type="title"/>
          </p:nvPr>
        </p:nvSpPr>
        <p:spPr>
          <a:xfrm>
            <a:off x="914400" y="0"/>
            <a:ext cx="7315200" cy="1154097"/>
          </a:xfrm>
        </p:spPr>
        <p:txBody>
          <a:bodyPr/>
          <a:lstStyle/>
          <a:p>
            <a:pPr eaLnBrk="1" hangingPunct="1"/>
            <a:r>
              <a:rPr lang="en-US" altLang="en-US" dirty="0"/>
              <a:t>Management Ideas</a:t>
            </a:r>
          </a:p>
        </p:txBody>
      </p:sp>
    </p:spTree>
    <p:extLst>
      <p:ext uri="{BB962C8B-B14F-4D97-AF65-F5344CB8AC3E}">
        <p14:creationId xmlns:p14="http://schemas.microsoft.com/office/powerpoint/2010/main" val="31963739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890">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890">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8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a:xfrm>
            <a:off x="685800" y="1752600"/>
            <a:ext cx="8001000" cy="3427351"/>
          </a:xfrm>
        </p:spPr>
        <p:txBody>
          <a:bodyPr>
            <a:normAutofit/>
          </a:bodyPr>
          <a:lstStyle/>
          <a:p>
            <a:pPr eaLnBrk="1" hangingPunct="1"/>
            <a:r>
              <a:rPr lang="en-US" altLang="en-US" sz="2400" dirty="0"/>
              <a:t>Treat everyone in your work force as if they already have:</a:t>
            </a:r>
          </a:p>
          <a:p>
            <a:pPr lvl="1" eaLnBrk="1" hangingPunct="1"/>
            <a:r>
              <a:rPr lang="en-US" altLang="en-US" sz="2000" dirty="0"/>
              <a:t>A knee injury</a:t>
            </a:r>
          </a:p>
          <a:p>
            <a:pPr lvl="1" eaLnBrk="1" hangingPunct="1"/>
            <a:r>
              <a:rPr lang="en-US" altLang="en-US" sz="2000" dirty="0"/>
              <a:t>CTS</a:t>
            </a:r>
          </a:p>
          <a:p>
            <a:pPr lvl="1" eaLnBrk="1" hangingPunct="1"/>
            <a:r>
              <a:rPr lang="en-US" altLang="en-US" sz="2000" dirty="0"/>
              <a:t>A rotator cuff tear</a:t>
            </a:r>
          </a:p>
          <a:p>
            <a:pPr eaLnBrk="1" hangingPunct="1">
              <a:buFont typeface="Arial" panose="020B0604020202020204" pitchFamily="34" charset="0"/>
              <a:buNone/>
            </a:pPr>
            <a:endParaRPr lang="en-US" altLang="en-US" sz="2400" dirty="0"/>
          </a:p>
          <a:p>
            <a:pPr eaLnBrk="1" hangingPunct="1">
              <a:buFont typeface="Arial" panose="020B0604020202020204" pitchFamily="34" charset="0"/>
              <a:buNone/>
            </a:pPr>
            <a:r>
              <a:rPr lang="en-US" altLang="en-US" sz="2400" dirty="0"/>
              <a:t> ... and probably a previous disc herniation, too!</a:t>
            </a:r>
          </a:p>
        </p:txBody>
      </p:sp>
      <p:sp>
        <p:nvSpPr>
          <p:cNvPr id="44035" name="Title 2"/>
          <p:cNvSpPr>
            <a:spLocks noGrp="1"/>
          </p:cNvSpPr>
          <p:nvPr>
            <p:ph type="title"/>
          </p:nvPr>
        </p:nvSpPr>
        <p:spPr>
          <a:xfrm>
            <a:off x="914400" y="65103"/>
            <a:ext cx="7315200" cy="1154097"/>
          </a:xfrm>
        </p:spPr>
        <p:txBody>
          <a:bodyPr/>
          <a:lstStyle/>
          <a:p>
            <a:pPr eaLnBrk="1" hangingPunct="1"/>
            <a:r>
              <a:rPr lang="en-US" altLang="en-US" dirty="0"/>
              <a:t>Rule of Thumb</a:t>
            </a:r>
          </a:p>
        </p:txBody>
      </p:sp>
    </p:spTree>
    <p:extLst>
      <p:ext uri="{BB962C8B-B14F-4D97-AF65-F5344CB8AC3E}">
        <p14:creationId xmlns:p14="http://schemas.microsoft.com/office/powerpoint/2010/main" val="4204415154"/>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a:xfrm>
            <a:off x="304800" y="6172200"/>
            <a:ext cx="4267200" cy="533400"/>
          </a:xfrm>
        </p:spPr>
        <p:txBody>
          <a:bodyPr>
            <a:normAutofit fontScale="85000" lnSpcReduction="10000"/>
          </a:bodyPr>
          <a:lstStyle/>
          <a:p>
            <a:pPr>
              <a:buFont typeface="Arial" panose="020B0604020202020204" pitchFamily="34" charset="0"/>
              <a:buNone/>
            </a:pPr>
            <a:r>
              <a:rPr lang="en-US" altLang="en-US" sz="2000" dirty="0"/>
              <a:t>Photos from Southworthproducts.com</a:t>
            </a:r>
          </a:p>
        </p:txBody>
      </p:sp>
      <p:sp>
        <p:nvSpPr>
          <p:cNvPr id="45059" name="Title 2"/>
          <p:cNvSpPr>
            <a:spLocks noGrp="1"/>
          </p:cNvSpPr>
          <p:nvPr>
            <p:ph type="title"/>
          </p:nvPr>
        </p:nvSpPr>
        <p:spPr>
          <a:xfrm>
            <a:off x="609600" y="228600"/>
            <a:ext cx="8229600" cy="1143000"/>
          </a:xfrm>
        </p:spPr>
        <p:txBody>
          <a:bodyPr/>
          <a:lstStyle/>
          <a:p>
            <a:r>
              <a:rPr lang="en-US" altLang="en-US" dirty="0"/>
              <a:t>Lift Equipment and Push/Pull</a:t>
            </a:r>
          </a:p>
        </p:txBody>
      </p:sp>
      <p:pic>
        <p:nvPicPr>
          <p:cNvPr id="45060" name="Picture 2" descr="http://www.southworthproducts.com/stuff/contentmgr/files/47431f5404c34e2882621b4677a89c62/image1/spring_acuated_sml_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350520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4" descr="http://www.southworthproducts.com/stuff/contentmgr/files/f3e0131f7dd99237ecf72afc0b8ac5d1/misc/ptu_bask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31242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423880"/>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lstStyle/>
          <a:p>
            <a:r>
              <a:rPr lang="en-US" dirty="0"/>
              <a:t>Powered Carts</a:t>
            </a:r>
          </a:p>
        </p:txBody>
      </p:sp>
      <p:pic>
        <p:nvPicPr>
          <p:cNvPr id="7" name="Picture 6"/>
          <p:cNvPicPr>
            <a:picLocks noChangeAspect="1"/>
          </p:cNvPicPr>
          <p:nvPr/>
        </p:nvPicPr>
        <p:blipFill>
          <a:blip r:embed="rId2"/>
          <a:stretch>
            <a:fillRect/>
          </a:stretch>
        </p:blipFill>
        <p:spPr>
          <a:xfrm>
            <a:off x="457200" y="1981200"/>
            <a:ext cx="3810000" cy="3295650"/>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4724400" y="2200275"/>
            <a:ext cx="4048125" cy="2857500"/>
          </a:xfrm>
          <a:prstGeom prst="rect">
            <a:avLst/>
          </a:prstGeom>
          <a:ln>
            <a:solidFill>
              <a:schemeClr val="tx1"/>
            </a:solidFill>
          </a:ln>
        </p:spPr>
      </p:pic>
    </p:spTree>
    <p:extLst>
      <p:ext uri="{BB962C8B-B14F-4D97-AF65-F5344CB8AC3E}">
        <p14:creationId xmlns:p14="http://schemas.microsoft.com/office/powerpoint/2010/main" val="335440003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2"/>
          <p:cNvSpPr>
            <a:spLocks noGrp="1"/>
          </p:cNvSpPr>
          <p:nvPr>
            <p:ph type="title"/>
          </p:nvPr>
        </p:nvSpPr>
        <p:spPr>
          <a:xfrm>
            <a:off x="914400" y="152400"/>
            <a:ext cx="7315200" cy="1154097"/>
          </a:xfrm>
        </p:spPr>
        <p:txBody>
          <a:bodyPr>
            <a:normAutofit/>
          </a:bodyPr>
          <a:lstStyle/>
          <a:p>
            <a:pPr eaLnBrk="1" hangingPunct="1"/>
            <a:r>
              <a:rPr lang="en-US" altLang="en-US" dirty="0"/>
              <a:t>The Youngest Baby</a:t>
            </a:r>
          </a:p>
        </p:txBody>
      </p:sp>
      <p:pic>
        <p:nvPicPr>
          <p:cNvPr id="2050" name="Picture 2" descr="http://www.stannahstairlifts.co.uk/sites/default/files/Arthur%26Mar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2819400"/>
            <a:ext cx="2209800" cy="1052286"/>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4A8BE227-4A4D-43EC-BBF1-A6A78ADFB3F0}"/>
              </a:ext>
            </a:extLst>
          </p:cNvPr>
          <p:cNvSpPr>
            <a:spLocks noGrp="1"/>
          </p:cNvSpPr>
          <p:nvPr>
            <p:ph idx="1"/>
          </p:nvPr>
        </p:nvSpPr>
        <p:spPr>
          <a:xfrm>
            <a:off x="961053" y="1828800"/>
            <a:ext cx="5105400" cy="3276600"/>
          </a:xfrm>
        </p:spPr>
        <p:txBody>
          <a:bodyPr>
            <a:normAutofit/>
          </a:bodyPr>
          <a:lstStyle/>
          <a:p>
            <a:r>
              <a:rPr lang="en-US" b="1" cap="all" dirty="0"/>
              <a:t>THE YOUNGEST BABY </a:t>
            </a:r>
            <a:r>
              <a:rPr lang="en-US" dirty="0"/>
              <a:t>boomers turned 50 in 2013. The oldest baby boomers started turning 65 back in 2011, and many of them have already retired. The aging of this massive generation born between 1946 and 1963 will have significant implications for the entire country.</a:t>
            </a:r>
            <a:endParaRPr lang="en-US" dirty="0">
              <a:highlight>
                <a:srgbClr val="FFFF00"/>
              </a:highlight>
            </a:endParaRPr>
          </a:p>
        </p:txBody>
      </p:sp>
    </p:spTree>
    <p:extLst>
      <p:ext uri="{BB962C8B-B14F-4D97-AF65-F5344CB8AC3E}">
        <p14:creationId xmlns:p14="http://schemas.microsoft.com/office/powerpoint/2010/main" val="2741978677"/>
      </p:ext>
    </p:extLst>
  </p:cSld>
  <p:clrMapOvr>
    <a:masterClrMapping/>
  </p:clrMapOvr>
  <p:transition spd="slow">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315200" cy="1154097"/>
          </a:xfrm>
        </p:spPr>
        <p:txBody>
          <a:bodyPr/>
          <a:lstStyle/>
          <a:p>
            <a:r>
              <a:rPr lang="en-US" dirty="0"/>
              <a:t>Wheelchair Assist</a:t>
            </a:r>
          </a:p>
        </p:txBody>
      </p:sp>
      <p:pic>
        <p:nvPicPr>
          <p:cNvPr id="5" name="Picture 4"/>
          <p:cNvPicPr>
            <a:picLocks noChangeAspect="1"/>
          </p:cNvPicPr>
          <p:nvPr/>
        </p:nvPicPr>
        <p:blipFill rotWithShape="1">
          <a:blip r:embed="rId2"/>
          <a:srcRect l="17213" r="22132"/>
          <a:stretch/>
        </p:blipFill>
        <p:spPr>
          <a:xfrm>
            <a:off x="2286000" y="1649626"/>
            <a:ext cx="4876800" cy="4217773"/>
          </a:xfrm>
          <a:prstGeom prst="rect">
            <a:avLst/>
          </a:prstGeom>
          <a:ln>
            <a:solidFill>
              <a:schemeClr val="tx1"/>
            </a:solidFill>
          </a:ln>
        </p:spPr>
      </p:pic>
    </p:spTree>
    <p:extLst>
      <p:ext uri="{BB962C8B-B14F-4D97-AF65-F5344CB8AC3E}">
        <p14:creationId xmlns:p14="http://schemas.microsoft.com/office/powerpoint/2010/main" val="1733354917"/>
      </p:ext>
    </p:extLst>
  </p:cSld>
  <p:clrMapOvr>
    <a:masterClrMapping/>
  </p:clrMapOvr>
  <p:transition spd="slow">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4"/>
          <p:cNvSpPr>
            <a:spLocks noGrp="1"/>
          </p:cNvSpPr>
          <p:nvPr>
            <p:ph idx="1"/>
          </p:nvPr>
        </p:nvSpPr>
        <p:spPr>
          <a:xfrm>
            <a:off x="533400" y="3048000"/>
            <a:ext cx="3581400" cy="1066800"/>
          </a:xfrm>
        </p:spPr>
        <p:txBody>
          <a:bodyPr>
            <a:normAutofit fontScale="92500"/>
          </a:bodyPr>
          <a:lstStyle/>
          <a:p>
            <a:r>
              <a:rPr lang="en-US" altLang="en-US" sz="2800"/>
              <a:t>Photo from www.guldmann.com</a:t>
            </a:r>
          </a:p>
        </p:txBody>
      </p:sp>
      <p:sp>
        <p:nvSpPr>
          <p:cNvPr id="46083" name="Title 2"/>
          <p:cNvSpPr>
            <a:spLocks noGrp="1"/>
          </p:cNvSpPr>
          <p:nvPr>
            <p:ph type="title"/>
          </p:nvPr>
        </p:nvSpPr>
        <p:spPr>
          <a:xfrm>
            <a:off x="533400" y="76200"/>
            <a:ext cx="6934200" cy="1154097"/>
          </a:xfrm>
        </p:spPr>
        <p:txBody>
          <a:bodyPr/>
          <a:lstStyle/>
          <a:p>
            <a:r>
              <a:rPr lang="en-US" altLang="en-US" dirty="0"/>
              <a:t>Lift Equipment</a:t>
            </a:r>
          </a:p>
        </p:txBody>
      </p:sp>
      <p:pic>
        <p:nvPicPr>
          <p:cNvPr id="46084" name="Picture 2" descr="http://www.guldmann.net/Files/Filer/NZGalleri/data/75_large.jpg"/>
          <p:cNvPicPr>
            <a:picLocks noChangeAspect="1" noChangeArrowheads="1"/>
          </p:cNvPicPr>
          <p:nvPr/>
        </p:nvPicPr>
        <p:blipFill>
          <a:blip r:embed="rId2">
            <a:extLst>
              <a:ext uri="{28A0092B-C50C-407E-A947-70E740481C1C}">
                <a14:useLocalDpi xmlns:a14="http://schemas.microsoft.com/office/drawing/2010/main" val="0"/>
              </a:ext>
            </a:extLst>
          </a:blip>
          <a:srcRect l="10753" t="10475" r="29031"/>
          <a:stretch>
            <a:fillRect/>
          </a:stretch>
        </p:blipFill>
        <p:spPr bwMode="auto">
          <a:xfrm>
            <a:off x="4343400" y="1570873"/>
            <a:ext cx="4683125"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375930"/>
      </p:ext>
    </p:extLst>
  </p:cSld>
  <p:clrMapOvr>
    <a:masterClrMapping/>
  </p:clrMapOvr>
  <p:transition spd="slow">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2"/>
          <p:cNvSpPr>
            <a:spLocks noGrp="1"/>
          </p:cNvSpPr>
          <p:nvPr>
            <p:ph type="title"/>
          </p:nvPr>
        </p:nvSpPr>
        <p:spPr>
          <a:xfrm>
            <a:off x="609600" y="164452"/>
            <a:ext cx="7315200" cy="1154097"/>
          </a:xfrm>
        </p:spPr>
        <p:txBody>
          <a:bodyPr/>
          <a:lstStyle/>
          <a:p>
            <a:r>
              <a:rPr lang="en-US" altLang="en-US" dirty="0"/>
              <a:t>Positioning Equipment</a:t>
            </a:r>
          </a:p>
        </p:txBody>
      </p:sp>
      <p:pic>
        <p:nvPicPr>
          <p:cNvPr id="47108" name="Picture 2" descr="http://www.southworthproducts.com/stuff/contentmgr/files/b3dda5d88dcf574a4609f8c727c3dd98/image1/lift_tool_cover_copy_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34290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6" descr="http://www.southworthproducts.com/stuff/contentmgr/files/3542bc221474fef244d935dae8499e79/image2/workbench_draw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52600"/>
            <a:ext cx="4419600"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77333" y="6214646"/>
            <a:ext cx="4038600" cy="338554"/>
          </a:xfrm>
          <a:prstGeom prst="rect">
            <a:avLst/>
          </a:prstGeom>
          <a:solidFill>
            <a:schemeClr val="tx1"/>
          </a:solidFill>
        </p:spPr>
        <p:txBody>
          <a:bodyPr wrap="square" rtlCol="0">
            <a:spAutoFit/>
          </a:bodyPr>
          <a:lstStyle/>
          <a:p>
            <a:pPr marL="0" lvl="1" algn="ctr"/>
            <a:r>
              <a:rPr lang="en-US" altLang="en-US" sz="1600" dirty="0">
                <a:solidFill>
                  <a:schemeClr val="bg1"/>
                </a:solidFill>
              </a:rPr>
              <a:t>Illustration from Southworthproducts.com</a:t>
            </a:r>
          </a:p>
        </p:txBody>
      </p:sp>
    </p:spTree>
    <p:extLst>
      <p:ext uri="{BB962C8B-B14F-4D97-AF65-F5344CB8AC3E}">
        <p14:creationId xmlns:p14="http://schemas.microsoft.com/office/powerpoint/2010/main" val="3698225934"/>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2"/>
          <p:cNvSpPr>
            <a:spLocks noGrp="1"/>
          </p:cNvSpPr>
          <p:nvPr>
            <p:ph type="title"/>
          </p:nvPr>
        </p:nvSpPr>
        <p:spPr>
          <a:xfrm>
            <a:off x="914400" y="76200"/>
            <a:ext cx="7315200" cy="1154097"/>
          </a:xfrm>
        </p:spPr>
        <p:txBody>
          <a:bodyPr/>
          <a:lstStyle/>
          <a:p>
            <a:pPr eaLnBrk="1" hangingPunct="1"/>
            <a:r>
              <a:rPr lang="en-US" altLang="en-US" dirty="0"/>
              <a:t>Why Invest in these Changes?</a:t>
            </a:r>
          </a:p>
        </p:txBody>
      </p:sp>
      <p:sp>
        <p:nvSpPr>
          <p:cNvPr id="52226" name="Content Placeholder 1"/>
          <p:cNvSpPr>
            <a:spLocks noGrp="1"/>
          </p:cNvSpPr>
          <p:nvPr>
            <p:ph idx="1"/>
          </p:nvPr>
        </p:nvSpPr>
        <p:spPr>
          <a:xfrm>
            <a:off x="914400" y="1828800"/>
            <a:ext cx="7315200" cy="3539527"/>
          </a:xfrm>
        </p:spPr>
        <p:txBody>
          <a:bodyPr/>
          <a:lstStyle/>
          <a:p>
            <a:pPr eaLnBrk="1" hangingPunct="1"/>
            <a:r>
              <a:rPr lang="en-US" altLang="en-US" sz="2400" dirty="0"/>
              <a:t>Reducing or eliminating extra force, awkward postures, and repetition decreases the workload for everyone, decreases the chance for injury, and improves productivity. </a:t>
            </a:r>
          </a:p>
          <a:p>
            <a:pPr eaLnBrk="1" hangingPunct="1"/>
            <a:r>
              <a:rPr lang="en-US" altLang="en-US" sz="2400" dirty="0"/>
              <a:t>Our workforce will continue to age and we’ll need to adjust the work to match what the worker can do. There isn’t anyone else to do it! </a:t>
            </a:r>
          </a:p>
          <a:p>
            <a:pPr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3897338673"/>
      </p:ext>
    </p:extLst>
  </p:cSld>
  <p:clrMapOvr>
    <a:masterClrMapping/>
  </p:clrMapOvr>
  <p:transition spd="slow">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154097"/>
          </a:xfrm>
        </p:spPr>
        <p:txBody>
          <a:bodyPr>
            <a:normAutofit/>
          </a:bodyPr>
          <a:lstStyle/>
          <a:p>
            <a:r>
              <a:rPr lang="en-US" dirty="0"/>
              <a:t>Impact on Claims Management</a:t>
            </a:r>
          </a:p>
        </p:txBody>
      </p:sp>
      <p:sp>
        <p:nvSpPr>
          <p:cNvPr id="3" name="Content Placeholder 2"/>
          <p:cNvSpPr>
            <a:spLocks noGrp="1"/>
          </p:cNvSpPr>
          <p:nvPr>
            <p:ph idx="1"/>
          </p:nvPr>
        </p:nvSpPr>
        <p:spPr>
          <a:xfrm>
            <a:off x="838200" y="1447800"/>
            <a:ext cx="7467600" cy="3539527"/>
          </a:xfrm>
        </p:spPr>
        <p:txBody>
          <a:bodyPr/>
          <a:lstStyle/>
          <a:p>
            <a:r>
              <a:rPr lang="en-US" dirty="0"/>
              <a:t>Return to work (RTW) may be more challenging.</a:t>
            </a:r>
          </a:p>
          <a:p>
            <a:pPr lvl="1"/>
            <a:r>
              <a:rPr lang="en-US" sz="2200" dirty="0"/>
              <a:t>Longer heal time = longer modified duty time.</a:t>
            </a:r>
          </a:p>
          <a:p>
            <a:pPr lvl="1"/>
            <a:r>
              <a:rPr lang="en-US" sz="2200" dirty="0"/>
              <a:t>Complicating comorbidities = longer modified duty time.</a:t>
            </a:r>
          </a:p>
          <a:p>
            <a:pPr lvl="1"/>
            <a:r>
              <a:rPr lang="en-US" sz="2200" dirty="0"/>
              <a:t>More training time may be required for new positions.</a:t>
            </a:r>
            <a:r>
              <a:rPr lang="en-US" dirty="0"/>
              <a:t>	</a:t>
            </a:r>
            <a:r>
              <a:rPr lang="en-US" sz="1800" dirty="0"/>
              <a:t> </a:t>
            </a:r>
            <a:endParaRPr lang="en-US" dirty="0"/>
          </a:p>
          <a:p>
            <a:r>
              <a:rPr lang="en-US" dirty="0"/>
              <a:t>RTW becomes more critically important.</a:t>
            </a:r>
          </a:p>
          <a:p>
            <a:pPr lvl="1"/>
            <a:r>
              <a:rPr lang="en-US" altLang="en-US" sz="2200" dirty="0"/>
              <a:t>Increased risk of perm total claims.</a:t>
            </a:r>
          </a:p>
          <a:p>
            <a:pPr lvl="1"/>
            <a:r>
              <a:rPr lang="en-US" altLang="en-US" sz="2200" dirty="0"/>
              <a:t>Medicare set-asides.</a:t>
            </a:r>
          </a:p>
          <a:p>
            <a:endParaRPr lang="en-US" dirty="0"/>
          </a:p>
        </p:txBody>
      </p:sp>
      <p:pic>
        <p:nvPicPr>
          <p:cNvPr id="5122" name="Picture 2" descr="http://www.performance-ergonomics.com/images/work%20sign.jpg"/>
          <p:cNvPicPr>
            <a:picLocks noChangeAspect="1" noChangeArrowheads="1"/>
          </p:cNvPicPr>
          <p:nvPr/>
        </p:nvPicPr>
        <p:blipFill rotWithShape="1">
          <a:blip r:embed="rId2" cstate="print">
            <a:clrChange>
              <a:clrFrom>
                <a:srgbClr val="C2E8FB"/>
              </a:clrFrom>
              <a:clrTo>
                <a:srgbClr val="C2E8FB">
                  <a:alpha val="0"/>
                </a:srgbClr>
              </a:clrTo>
            </a:clrChange>
            <a:extLst>
              <a:ext uri="{28A0092B-C50C-407E-A947-70E740481C1C}">
                <a14:useLocalDpi xmlns:a14="http://schemas.microsoft.com/office/drawing/2010/main" val="0"/>
              </a:ext>
            </a:extLst>
          </a:blip>
          <a:srcRect r="15385"/>
          <a:stretch/>
        </p:blipFill>
        <p:spPr bwMode="auto">
          <a:xfrm>
            <a:off x="4419600" y="3581400"/>
            <a:ext cx="3352800" cy="297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199219"/>
      </p:ext>
    </p:extLst>
  </p:cSld>
  <p:clrMapOvr>
    <a:masterClrMapping/>
  </p:clrMapOvr>
  <p:transition spd="slow">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315200" cy="1154097"/>
          </a:xfrm>
        </p:spPr>
        <p:txBody>
          <a:bodyPr>
            <a:normAutofit/>
          </a:bodyPr>
          <a:lstStyle/>
          <a:p>
            <a:r>
              <a:rPr lang="en-US" dirty="0"/>
              <a:t>Impact on Hiring and Retention</a:t>
            </a:r>
          </a:p>
        </p:txBody>
      </p:sp>
      <p:sp>
        <p:nvSpPr>
          <p:cNvPr id="3" name="Content Placeholder 2"/>
          <p:cNvSpPr>
            <a:spLocks noGrp="1"/>
          </p:cNvSpPr>
          <p:nvPr>
            <p:ph idx="1"/>
          </p:nvPr>
        </p:nvSpPr>
        <p:spPr>
          <a:xfrm>
            <a:off x="914400" y="1905000"/>
            <a:ext cx="7315200" cy="3539527"/>
          </a:xfrm>
        </p:spPr>
        <p:txBody>
          <a:bodyPr>
            <a:normAutofit fontScale="92500"/>
          </a:bodyPr>
          <a:lstStyle/>
          <a:p>
            <a:pPr marL="0" indent="0">
              <a:buNone/>
              <a:tabLst>
                <a:tab pos="461963" algn="l"/>
              </a:tabLst>
            </a:pPr>
            <a:r>
              <a:rPr lang="en-US" dirty="0"/>
              <a:t>Avoid legal implications of perceiving aging workers as “disabled.”</a:t>
            </a:r>
          </a:p>
          <a:p>
            <a:pPr marL="617220" lvl="1" indent="-342900">
              <a:buFont typeface="Wingdings" panose="05000000000000000000" pitchFamily="2" charset="2"/>
              <a:buChar char="§"/>
              <a:tabLst>
                <a:tab pos="461963" algn="l"/>
              </a:tabLst>
            </a:pPr>
            <a:r>
              <a:rPr lang="en-US" sz="2400" dirty="0"/>
              <a:t>Treat all applicants to a specific position alike.</a:t>
            </a:r>
          </a:p>
          <a:p>
            <a:pPr marL="617220" lvl="1" indent="-342900">
              <a:buFont typeface="Wingdings" panose="05000000000000000000" pitchFamily="2" charset="2"/>
              <a:buChar char="§"/>
              <a:tabLst>
                <a:tab pos="461963" algn="l"/>
              </a:tabLst>
            </a:pPr>
            <a:r>
              <a:rPr lang="en-US" sz="2400" dirty="0"/>
              <a:t>Use Post-offer Pre-placement Tests and Fitness for Duty Tests consistently. </a:t>
            </a:r>
          </a:p>
          <a:p>
            <a:pPr marL="617220" lvl="1" indent="-342900">
              <a:buFont typeface="Wingdings" panose="05000000000000000000" pitchFamily="2" charset="2"/>
              <a:buChar char="§"/>
              <a:tabLst>
                <a:tab pos="461963" algn="l"/>
              </a:tabLst>
            </a:pPr>
            <a:r>
              <a:rPr lang="en-US" sz="2400" dirty="0"/>
              <a:t>Objectively document essential function performance issues in employee files - consistently with all workers.</a:t>
            </a:r>
          </a:p>
          <a:p>
            <a:pPr marL="617220" lvl="1" indent="-342900">
              <a:buFont typeface="Wingdings" panose="05000000000000000000" pitchFamily="2" charset="2"/>
              <a:buChar char="§"/>
              <a:tabLst>
                <a:tab pos="461963" algn="l"/>
              </a:tabLst>
            </a:pPr>
            <a:r>
              <a:rPr lang="en-US" sz="2400" dirty="0"/>
              <a:t>Accurately and objectively define the essential functions through job analysis.</a:t>
            </a:r>
          </a:p>
          <a:p>
            <a:pPr marL="45720" indent="0">
              <a:buNone/>
            </a:pPr>
            <a:endParaRPr lang="en-US" altLang="en-US" sz="2200" dirty="0"/>
          </a:p>
          <a:p>
            <a:endParaRPr lang="en-US" dirty="0"/>
          </a:p>
          <a:p>
            <a:endParaRPr lang="en-US" dirty="0"/>
          </a:p>
          <a:p>
            <a:endParaRPr lang="en-US" dirty="0"/>
          </a:p>
        </p:txBody>
      </p:sp>
    </p:spTree>
    <p:extLst>
      <p:ext uri="{BB962C8B-B14F-4D97-AF65-F5344CB8AC3E}">
        <p14:creationId xmlns:p14="http://schemas.microsoft.com/office/powerpoint/2010/main" val="2600461272"/>
      </p:ext>
    </p:extLst>
  </p:cSld>
  <p:clrMapOvr>
    <a:masterClrMapping/>
  </p:clrMapOvr>
  <p:transition spd="slow">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a:xfrm>
            <a:off x="838200" y="1981200"/>
            <a:ext cx="7772400" cy="3810000"/>
          </a:xfrm>
        </p:spPr>
        <p:txBody>
          <a:bodyPr>
            <a:normAutofit fontScale="92500" lnSpcReduction="10000"/>
          </a:bodyPr>
          <a:lstStyle/>
          <a:p>
            <a:r>
              <a:rPr lang="en-US" sz="2600" dirty="0"/>
              <a:t>Best to aim prevention efforts at all employees equally.</a:t>
            </a:r>
            <a:endParaRPr lang="en-US" sz="2400" dirty="0"/>
          </a:p>
          <a:p>
            <a:pPr lvl="1"/>
            <a:endParaRPr lang="en-US" sz="2400" dirty="0"/>
          </a:p>
          <a:p>
            <a:pPr eaLnBrk="1" hangingPunct="1"/>
            <a:r>
              <a:rPr lang="en-US" altLang="en-US" sz="2400" dirty="0"/>
              <a:t>Treat everyone in your work force as if they already have:</a:t>
            </a:r>
          </a:p>
          <a:p>
            <a:pPr lvl="1" eaLnBrk="1" hangingPunct="1"/>
            <a:r>
              <a:rPr lang="en-US" altLang="en-US" sz="2400" dirty="0"/>
              <a:t>Knee injuries</a:t>
            </a:r>
          </a:p>
          <a:p>
            <a:pPr lvl="1" eaLnBrk="1" hangingPunct="1"/>
            <a:r>
              <a:rPr lang="en-US" altLang="en-US" sz="2400" dirty="0"/>
              <a:t>CTS</a:t>
            </a:r>
          </a:p>
          <a:p>
            <a:pPr lvl="1" eaLnBrk="1" hangingPunct="1"/>
            <a:r>
              <a:rPr lang="en-US" altLang="en-US" sz="2400" dirty="0"/>
              <a:t>Rotator cuff tears</a:t>
            </a:r>
          </a:p>
          <a:p>
            <a:pPr lvl="1" eaLnBrk="1" hangingPunct="1"/>
            <a:r>
              <a:rPr lang="en-US" altLang="en-US" sz="2400" dirty="0"/>
              <a:t>Disc herniation</a:t>
            </a:r>
            <a:endParaRPr lang="en-US" altLang="en-US" dirty="0"/>
          </a:p>
          <a:p>
            <a:pPr lvl="1" eaLnBrk="1" hangingPunct="1"/>
            <a:r>
              <a:rPr lang="en-US" altLang="en-US" sz="2400" dirty="0"/>
              <a:t>Vision limitations</a:t>
            </a:r>
          </a:p>
          <a:p>
            <a:pPr lvl="1" eaLnBrk="1" hangingPunct="1"/>
            <a:r>
              <a:rPr lang="en-US" altLang="en-US" sz="2400" dirty="0"/>
              <a:t>Etc.</a:t>
            </a:r>
          </a:p>
        </p:txBody>
      </p:sp>
      <p:sp>
        <p:nvSpPr>
          <p:cNvPr id="44035" name="Title 2"/>
          <p:cNvSpPr>
            <a:spLocks noGrp="1"/>
          </p:cNvSpPr>
          <p:nvPr>
            <p:ph type="title"/>
          </p:nvPr>
        </p:nvSpPr>
        <p:spPr>
          <a:xfrm>
            <a:off x="685800" y="152400"/>
            <a:ext cx="7696200" cy="1154097"/>
          </a:xfrm>
        </p:spPr>
        <p:txBody>
          <a:bodyPr>
            <a:normAutofit fontScale="90000"/>
          </a:bodyPr>
          <a:lstStyle/>
          <a:p>
            <a:r>
              <a:rPr lang="en-US" dirty="0"/>
              <a:t>Claim Prevention for Older Workers </a:t>
            </a:r>
            <a:endParaRPr lang="en-US" altLang="en-US" dirty="0"/>
          </a:p>
        </p:txBody>
      </p:sp>
    </p:spTree>
    <p:extLst>
      <p:ext uri="{BB962C8B-B14F-4D97-AF65-F5344CB8AC3E}">
        <p14:creationId xmlns:p14="http://schemas.microsoft.com/office/powerpoint/2010/main" val="2592711085"/>
      </p:ext>
    </p:extLst>
  </p:cSld>
  <p:clrMapOvr>
    <a:masterClrMapping/>
  </p:clrMapOvr>
  <p:transition spd="slow">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543800" cy="1154097"/>
          </a:xfrm>
        </p:spPr>
        <p:txBody>
          <a:bodyPr>
            <a:normAutofit fontScale="90000"/>
          </a:bodyPr>
          <a:lstStyle/>
          <a:p>
            <a:r>
              <a:rPr lang="en-US" dirty="0"/>
              <a:t>Claim Prevention for Older Workers </a:t>
            </a:r>
          </a:p>
        </p:txBody>
      </p:sp>
      <p:sp>
        <p:nvSpPr>
          <p:cNvPr id="3" name="Content Placeholder 2"/>
          <p:cNvSpPr>
            <a:spLocks noGrp="1"/>
          </p:cNvSpPr>
          <p:nvPr>
            <p:ph idx="1"/>
          </p:nvPr>
        </p:nvSpPr>
        <p:spPr>
          <a:xfrm>
            <a:off x="914400" y="1600201"/>
            <a:ext cx="7467600" cy="4495799"/>
          </a:xfrm>
        </p:spPr>
        <p:txBody>
          <a:bodyPr>
            <a:normAutofit/>
          </a:bodyPr>
          <a:lstStyle/>
          <a:p>
            <a:r>
              <a:rPr lang="en-US" dirty="0"/>
              <a:t>Address age-related performance issues proactively.</a:t>
            </a:r>
          </a:p>
          <a:p>
            <a:pPr lvl="1"/>
            <a:r>
              <a:rPr lang="en-US" sz="2200" b="1" dirty="0"/>
              <a:t>Don’t</a:t>
            </a:r>
            <a:r>
              <a:rPr lang="en-US" sz="2200" dirty="0"/>
              <a:t> wait for the perm total claim!</a:t>
            </a:r>
          </a:p>
          <a:p>
            <a:pPr lvl="1"/>
            <a:r>
              <a:rPr lang="en-US" sz="2200" b="1" dirty="0"/>
              <a:t>Document</a:t>
            </a:r>
            <a:r>
              <a:rPr lang="en-US" sz="2200" dirty="0"/>
              <a:t> any and all accommodations made. </a:t>
            </a:r>
          </a:p>
          <a:p>
            <a:pPr lvl="1"/>
            <a:r>
              <a:rPr lang="en-US" sz="2200" b="1" dirty="0"/>
              <a:t>Document</a:t>
            </a:r>
            <a:r>
              <a:rPr lang="en-US" sz="2200" dirty="0"/>
              <a:t> performance problems and request Fit for Duty tests (preferably through FJA process).</a:t>
            </a:r>
          </a:p>
          <a:p>
            <a:pPr lvl="1"/>
            <a:r>
              <a:rPr lang="en-US" sz="2200" dirty="0"/>
              <a:t>If no longer “fit for duty” - </a:t>
            </a:r>
            <a:r>
              <a:rPr lang="en-US" sz="2200" b="1" dirty="0"/>
              <a:t>officially</a:t>
            </a:r>
            <a:r>
              <a:rPr lang="en-US" sz="2200" dirty="0"/>
              <a:t> transition them into positions within their physical capacities. </a:t>
            </a:r>
          </a:p>
          <a:p>
            <a:pPr lvl="2"/>
            <a:r>
              <a:rPr lang="en-US" sz="2200" dirty="0"/>
              <a:t>Part-time/Job-share </a:t>
            </a:r>
          </a:p>
          <a:p>
            <a:pPr lvl="2"/>
            <a:r>
              <a:rPr lang="en-US" sz="2200" dirty="0"/>
              <a:t>Different position entirely</a:t>
            </a:r>
          </a:p>
          <a:p>
            <a:pPr lvl="2"/>
            <a:r>
              <a:rPr lang="en-US" sz="2200" dirty="0"/>
              <a:t>Phased retirement</a:t>
            </a:r>
          </a:p>
          <a:p>
            <a:pPr lvl="2"/>
            <a:r>
              <a:rPr lang="en-US" sz="2200" dirty="0"/>
              <a:t>Dismissal</a:t>
            </a:r>
          </a:p>
          <a:p>
            <a:pPr lvl="1"/>
            <a:endParaRPr lang="en-US" sz="2200" dirty="0"/>
          </a:p>
        </p:txBody>
      </p:sp>
    </p:spTree>
    <p:extLst>
      <p:ext uri="{BB962C8B-B14F-4D97-AF65-F5344CB8AC3E}">
        <p14:creationId xmlns:p14="http://schemas.microsoft.com/office/powerpoint/2010/main" val="3862303171"/>
      </p:ext>
    </p:extLst>
  </p:cSld>
  <p:clrMapOvr>
    <a:masterClrMapping/>
  </p:clrMapOvr>
  <p:transition spd="slow">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1303"/>
            <a:ext cx="7315200" cy="1154097"/>
          </a:xfrm>
        </p:spPr>
        <p:txBody>
          <a:bodyPr/>
          <a:lstStyle/>
          <a:p>
            <a:r>
              <a:rPr lang="en-US" dirty="0"/>
              <a:t>Summary</a:t>
            </a:r>
          </a:p>
        </p:txBody>
      </p:sp>
      <p:sp>
        <p:nvSpPr>
          <p:cNvPr id="3" name="Content Placeholder 2"/>
          <p:cNvSpPr>
            <a:spLocks noGrp="1"/>
          </p:cNvSpPr>
          <p:nvPr>
            <p:ph idx="1"/>
          </p:nvPr>
        </p:nvSpPr>
        <p:spPr>
          <a:xfrm>
            <a:off x="914400" y="1905000"/>
            <a:ext cx="7315200" cy="3539527"/>
          </a:xfrm>
        </p:spPr>
        <p:txBody>
          <a:bodyPr>
            <a:normAutofit lnSpcReduction="10000"/>
          </a:bodyPr>
          <a:lstStyle/>
          <a:p>
            <a:r>
              <a:rPr lang="en-US" dirty="0"/>
              <a:t>In the coming decades </a:t>
            </a:r>
            <a:r>
              <a:rPr lang="en-US" dirty="0">
                <a:latin typeface="Arial Black" panose="020B0A04020102020204" pitchFamily="34" charset="0"/>
              </a:rPr>
              <a:t>we’ll see more aging workers</a:t>
            </a:r>
            <a:r>
              <a:rPr lang="en-US" dirty="0"/>
              <a:t> in our workforce.</a:t>
            </a:r>
          </a:p>
          <a:p>
            <a:r>
              <a:rPr lang="en-US" dirty="0"/>
              <a:t>Aging workers </a:t>
            </a:r>
            <a:r>
              <a:rPr lang="en-US" dirty="0">
                <a:latin typeface="Arial Black" panose="020B0A04020102020204" pitchFamily="34" charset="0"/>
              </a:rPr>
              <a:t>don’t</a:t>
            </a:r>
            <a:r>
              <a:rPr lang="en-US" dirty="0"/>
              <a:t> have higher frequency of injury.</a:t>
            </a:r>
          </a:p>
          <a:p>
            <a:r>
              <a:rPr lang="en-US" dirty="0"/>
              <a:t>Aging workers </a:t>
            </a:r>
            <a:r>
              <a:rPr lang="en-US" dirty="0">
                <a:latin typeface="Arial Black" panose="020B0A04020102020204" pitchFamily="34" charset="0"/>
              </a:rPr>
              <a:t>do</a:t>
            </a:r>
            <a:r>
              <a:rPr lang="en-US" dirty="0"/>
              <a:t> have greater injury severity (longer recovery times).</a:t>
            </a:r>
          </a:p>
          <a:p>
            <a:r>
              <a:rPr lang="en-US" dirty="0">
                <a:latin typeface="Arial Black" panose="020B0A04020102020204" pitchFamily="34" charset="0"/>
              </a:rPr>
              <a:t>Rotator cuff tears</a:t>
            </a:r>
            <a:r>
              <a:rPr lang="en-US" dirty="0"/>
              <a:t>, </a:t>
            </a:r>
            <a:r>
              <a:rPr lang="en-US" dirty="0">
                <a:latin typeface="Arial Black" panose="020B0A04020102020204" pitchFamily="34" charset="0"/>
              </a:rPr>
              <a:t>knee injuries, </a:t>
            </a:r>
            <a:r>
              <a:rPr lang="en-US" dirty="0"/>
              <a:t>and </a:t>
            </a:r>
            <a:r>
              <a:rPr lang="en-US" dirty="0">
                <a:latin typeface="Arial Black" panose="020B0A04020102020204" pitchFamily="34" charset="0"/>
              </a:rPr>
              <a:t>CTS</a:t>
            </a:r>
            <a:r>
              <a:rPr lang="en-US" dirty="0"/>
              <a:t> are three of the more common conditions.</a:t>
            </a:r>
          </a:p>
          <a:p>
            <a:r>
              <a:rPr lang="en-US" dirty="0">
                <a:latin typeface="Arial Black" panose="020B0A04020102020204" pitchFamily="34" charset="0"/>
              </a:rPr>
              <a:t>Survey employees </a:t>
            </a:r>
            <a:r>
              <a:rPr lang="en-US" dirty="0"/>
              <a:t>to discover which ones need help, then make individual changes. </a:t>
            </a:r>
          </a:p>
          <a:p>
            <a:r>
              <a:rPr lang="en-US" dirty="0"/>
              <a:t>Work with insurer to </a:t>
            </a:r>
            <a:r>
              <a:rPr lang="en-US" dirty="0">
                <a:latin typeface="Arial Black" panose="020B0A04020102020204" pitchFamily="34" charset="0"/>
              </a:rPr>
              <a:t>determine which injuries are occupational in nature</a:t>
            </a:r>
            <a:r>
              <a:rPr lang="en-US" dirty="0"/>
              <a:t>.</a:t>
            </a:r>
          </a:p>
          <a:p>
            <a:endParaRPr lang="en-US" dirty="0"/>
          </a:p>
          <a:p>
            <a:endParaRPr lang="en-US" dirty="0"/>
          </a:p>
        </p:txBody>
      </p:sp>
    </p:spTree>
    <p:extLst>
      <p:ext uri="{BB962C8B-B14F-4D97-AF65-F5344CB8AC3E}">
        <p14:creationId xmlns:p14="http://schemas.microsoft.com/office/powerpoint/2010/main" val="945869244"/>
      </p:ext>
    </p:extLst>
  </p:cSld>
  <p:clrMapOvr>
    <a:masterClrMapping/>
  </p:clrMapOvr>
  <p:transition spd="slow">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0" y="1752600"/>
            <a:ext cx="2667000" cy="3333750"/>
          </a:xfrm>
          <a:prstGeom prst="rect">
            <a:avLst/>
          </a:prstGeom>
          <a:solidFill>
            <a:schemeClr val="bg2"/>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4114800" y="217503"/>
            <a:ext cx="4114800" cy="1154097"/>
          </a:xfrm>
        </p:spPr>
        <p:txBody>
          <a:bodyPr>
            <a:normAutofit/>
          </a:bodyPr>
          <a:lstStyle/>
          <a:p>
            <a:r>
              <a:rPr lang="en-US" sz="5500" dirty="0">
                <a:solidFill>
                  <a:schemeClr val="tx1"/>
                </a:solidFill>
              </a:rPr>
              <a:t>Questions</a:t>
            </a:r>
          </a:p>
        </p:txBody>
      </p:sp>
      <p:sp>
        <p:nvSpPr>
          <p:cNvPr id="6" name="Rectangle 6"/>
          <p:cNvSpPr>
            <a:spLocks noChangeArrowheads="1"/>
          </p:cNvSpPr>
          <p:nvPr/>
        </p:nvSpPr>
        <p:spPr bwMode="auto">
          <a:xfrm>
            <a:off x="4114800" y="1593771"/>
            <a:ext cx="5029200" cy="3231654"/>
          </a:xfrm>
          <a:prstGeom prst="rect">
            <a:avLst/>
          </a:prstGeom>
          <a:noFill/>
          <a:ln w="9525">
            <a:noFill/>
            <a:miter lim="800000"/>
            <a:headEnd/>
            <a:tailEnd/>
          </a:ln>
        </p:spPr>
        <p:txBody>
          <a:bodyPr wrap="square">
            <a:spAutoFit/>
          </a:bodyPr>
          <a:lstStyle/>
          <a:p>
            <a:pPr>
              <a:buFont typeface="Wingdings" pitchFamily="2" charset="2"/>
              <a:buNone/>
            </a:pPr>
            <a:r>
              <a:rPr lang="en-US" sz="3200" b="1" dirty="0">
                <a:solidFill>
                  <a:schemeClr val="bg2"/>
                </a:solidFill>
              </a:rPr>
              <a:t>Kevin Fields</a:t>
            </a:r>
            <a:endParaRPr lang="en-US" sz="2400" dirty="0"/>
          </a:p>
          <a:p>
            <a:pPr>
              <a:buFont typeface="Wingdings" pitchFamily="2" charset="2"/>
              <a:buNone/>
            </a:pPr>
            <a:r>
              <a:rPr lang="en-US" dirty="0"/>
              <a:t>Loss Control Specialist</a:t>
            </a:r>
          </a:p>
          <a:p>
            <a:pPr>
              <a:buFont typeface="Wingdings" pitchFamily="2" charset="2"/>
              <a:buNone/>
              <a:tabLst>
                <a:tab pos="401638" algn="l"/>
              </a:tabLst>
            </a:pPr>
            <a:r>
              <a:rPr lang="en-US" sz="2200" dirty="0"/>
              <a:t>RAS</a:t>
            </a:r>
          </a:p>
          <a:p>
            <a:pPr>
              <a:buFont typeface="Wingdings" pitchFamily="2" charset="2"/>
              <a:buNone/>
              <a:tabLst>
                <a:tab pos="401638" algn="l"/>
              </a:tabLst>
            </a:pPr>
            <a:r>
              <a:rPr lang="en-US" sz="2200" dirty="0"/>
              <a:t>300 Cherapa Place, Suite 401</a:t>
            </a:r>
          </a:p>
          <a:p>
            <a:pPr>
              <a:buFont typeface="Wingdings" pitchFamily="2" charset="2"/>
              <a:buNone/>
              <a:tabLst>
                <a:tab pos="401638" algn="l"/>
              </a:tabLst>
            </a:pPr>
            <a:r>
              <a:rPr lang="en-US" sz="2200" dirty="0"/>
              <a:t>Sioux Falls, SD  57103</a:t>
            </a:r>
          </a:p>
          <a:p>
            <a:pPr>
              <a:buFont typeface="Wingdings" pitchFamily="2" charset="2"/>
              <a:buNone/>
              <a:tabLst>
                <a:tab pos="401638" algn="l"/>
              </a:tabLst>
            </a:pPr>
            <a:endParaRPr lang="en-US" sz="2200" dirty="0"/>
          </a:p>
          <a:p>
            <a:pPr>
              <a:buFont typeface="Wingdings" pitchFamily="2" charset="2"/>
              <a:buNone/>
              <a:tabLst>
                <a:tab pos="401638" algn="l"/>
              </a:tabLst>
            </a:pPr>
            <a:r>
              <a:rPr lang="en-US" sz="2200" dirty="0"/>
              <a:t>P.  605.361.5704 or</a:t>
            </a:r>
          </a:p>
          <a:p>
            <a:pPr>
              <a:buFont typeface="Wingdings" pitchFamily="2" charset="2"/>
              <a:buNone/>
              <a:tabLst>
                <a:tab pos="401638" algn="l"/>
              </a:tabLst>
            </a:pPr>
            <a:r>
              <a:rPr lang="en-US" sz="2200" dirty="0"/>
              <a:t>	800.732.1486 ext. 5704	</a:t>
            </a:r>
          </a:p>
          <a:p>
            <a:pPr>
              <a:buFont typeface="Wingdings" pitchFamily="2" charset="2"/>
              <a:buNone/>
              <a:tabLst>
                <a:tab pos="401638" algn="l"/>
              </a:tabLst>
            </a:pPr>
            <a:r>
              <a:rPr lang="en-US" sz="2200" dirty="0"/>
              <a:t>E. 	</a:t>
            </a:r>
            <a:r>
              <a:rPr lang="en-US" sz="2200" u="sng" dirty="0"/>
              <a:t>kevin.fields@rascompanies.com</a:t>
            </a:r>
            <a:endParaRPr lang="en-US" sz="2200" dirty="0"/>
          </a:p>
        </p:txBody>
      </p:sp>
    </p:spTree>
    <p:extLst>
      <p:ext uri="{BB962C8B-B14F-4D97-AF65-F5344CB8AC3E}">
        <p14:creationId xmlns:p14="http://schemas.microsoft.com/office/powerpoint/2010/main" val="4267924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987A5-3479-46AA-A007-7977FA0E34EC}"/>
              </a:ext>
            </a:extLst>
          </p:cNvPr>
          <p:cNvSpPr>
            <a:spLocks noGrp="1"/>
          </p:cNvSpPr>
          <p:nvPr>
            <p:ph type="title"/>
          </p:nvPr>
        </p:nvSpPr>
        <p:spPr>
          <a:xfrm>
            <a:off x="914400" y="76200"/>
            <a:ext cx="7315200" cy="1154097"/>
          </a:xfrm>
        </p:spPr>
        <p:txBody>
          <a:bodyPr/>
          <a:lstStyle/>
          <a:p>
            <a:r>
              <a:rPr lang="en-US" dirty="0"/>
              <a:t>Aging Population</a:t>
            </a:r>
          </a:p>
        </p:txBody>
      </p:sp>
      <p:sp>
        <p:nvSpPr>
          <p:cNvPr id="3" name="Content Placeholder 2">
            <a:extLst>
              <a:ext uri="{FF2B5EF4-FFF2-40B4-BE49-F238E27FC236}">
                <a16:creationId xmlns:a16="http://schemas.microsoft.com/office/drawing/2014/main" id="{A83DD581-17C2-4BB1-AD78-D3047077C98F}"/>
              </a:ext>
            </a:extLst>
          </p:cNvPr>
          <p:cNvSpPr>
            <a:spLocks noGrp="1"/>
          </p:cNvSpPr>
          <p:nvPr>
            <p:ph idx="1"/>
          </p:nvPr>
        </p:nvSpPr>
        <p:spPr>
          <a:xfrm>
            <a:off x="609600" y="1828800"/>
            <a:ext cx="7848600" cy="3539527"/>
          </a:xfrm>
        </p:spPr>
        <p:txBody>
          <a:bodyPr>
            <a:normAutofit/>
          </a:bodyPr>
          <a:lstStyle/>
          <a:p>
            <a:r>
              <a:rPr lang="en-US" b="1" dirty="0"/>
              <a:t>Aging population.</a:t>
            </a:r>
            <a:r>
              <a:rPr lang="en-US" dirty="0"/>
              <a:t> </a:t>
            </a:r>
          </a:p>
          <a:p>
            <a:endParaRPr lang="en-US" dirty="0"/>
          </a:p>
          <a:p>
            <a:r>
              <a:rPr lang="en-US" dirty="0"/>
              <a:t>By 2030, more than 20 percent of U.S. residents are projected to be age 65 or older, compared with 13 percent in 2010 (before any of the baby boomers turned 65) and 9.8 percent in 1970.</a:t>
            </a:r>
          </a:p>
          <a:p>
            <a:endParaRPr lang="en-US" dirty="0"/>
          </a:p>
          <a:p>
            <a:r>
              <a:rPr lang="en-US" dirty="0"/>
              <a:t>In 2050, there will be 83.7 million people age 65 and older, almost double the 43.1 million seniors in 2012. </a:t>
            </a:r>
          </a:p>
          <a:p>
            <a:endParaRPr lang="en-US" dirty="0"/>
          </a:p>
        </p:txBody>
      </p:sp>
    </p:spTree>
    <p:extLst>
      <p:ext uri="{BB962C8B-B14F-4D97-AF65-F5344CB8AC3E}">
        <p14:creationId xmlns:p14="http://schemas.microsoft.com/office/powerpoint/2010/main" val="2620516731"/>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685800" y="1524000"/>
            <a:ext cx="7620000" cy="4419601"/>
          </a:xfrm>
        </p:spPr>
        <p:txBody>
          <a:bodyPr>
            <a:normAutofit/>
          </a:bodyPr>
          <a:lstStyle/>
          <a:p>
            <a:r>
              <a:rPr lang="en-US" altLang="en-US" dirty="0"/>
              <a:t>Living longer.</a:t>
            </a:r>
          </a:p>
          <a:p>
            <a:r>
              <a:rPr lang="en-US" altLang="en-US" dirty="0"/>
              <a:t>Increasing retirement age for social security.</a:t>
            </a:r>
          </a:p>
          <a:p>
            <a:r>
              <a:rPr lang="en-US" altLang="en-US" dirty="0"/>
              <a:t>More active generation in general.</a:t>
            </a:r>
          </a:p>
          <a:p>
            <a:r>
              <a:rPr lang="en-US" altLang="en-US" dirty="0"/>
              <a:t>Insufficient retirement savings, volatile markets, increasing costs of goods, drop in real estate prices, etc.</a:t>
            </a:r>
          </a:p>
          <a:p>
            <a:r>
              <a:rPr lang="en-US" altLang="en-US" dirty="0"/>
              <a:t>Tighter labor markets lead companies to recruit older workers.</a:t>
            </a:r>
          </a:p>
          <a:p>
            <a:pPr marL="45720" indent="0" eaLnBrk="1" hangingPunct="1">
              <a:buNone/>
            </a:pPr>
            <a:endParaRPr lang="en-US" altLang="en-US" dirty="0"/>
          </a:p>
          <a:p>
            <a:pPr marL="45720" indent="0" eaLnBrk="1" hangingPunct="1">
              <a:buNone/>
            </a:pPr>
            <a:r>
              <a:rPr lang="en-US" altLang="en-US" dirty="0"/>
              <a:t>Bureau of Labor Statistics (BLS) - traditional retirement will be an exception.</a:t>
            </a:r>
          </a:p>
        </p:txBody>
      </p:sp>
      <p:sp>
        <p:nvSpPr>
          <p:cNvPr id="8195" name="Title 2"/>
          <p:cNvSpPr>
            <a:spLocks noGrp="1"/>
          </p:cNvSpPr>
          <p:nvPr>
            <p:ph type="title"/>
          </p:nvPr>
        </p:nvSpPr>
        <p:spPr>
          <a:xfrm>
            <a:off x="665328" y="381000"/>
            <a:ext cx="7315200" cy="838200"/>
          </a:xfrm>
        </p:spPr>
        <p:txBody>
          <a:bodyPr>
            <a:normAutofit/>
          </a:bodyPr>
          <a:lstStyle/>
          <a:p>
            <a:pPr eaLnBrk="1" hangingPunct="1"/>
            <a:r>
              <a:rPr lang="en-US" altLang="en-US" dirty="0"/>
              <a:t>Why Are We Working Longer?</a:t>
            </a:r>
          </a:p>
        </p:txBody>
      </p:sp>
    </p:spTree>
    <p:extLst>
      <p:ext uri="{BB962C8B-B14F-4D97-AF65-F5344CB8AC3E}">
        <p14:creationId xmlns:p14="http://schemas.microsoft.com/office/powerpoint/2010/main" val="41407005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315200" cy="1154097"/>
          </a:xfrm>
        </p:spPr>
        <p:txBody>
          <a:bodyPr/>
          <a:lstStyle/>
          <a:p>
            <a:r>
              <a:rPr lang="en-US" dirty="0"/>
              <a:t>Expected Retirement Age</a:t>
            </a:r>
          </a:p>
        </p:txBody>
      </p:sp>
      <p:pic>
        <p:nvPicPr>
          <p:cNvPr id="4" name="Content Placeholder 3"/>
          <p:cNvPicPr>
            <a:picLocks noGrp="1" noChangeAspect="1"/>
          </p:cNvPicPr>
          <p:nvPr>
            <p:ph idx="1"/>
          </p:nvPr>
        </p:nvPicPr>
        <p:blipFill rotWithShape="1">
          <a:blip r:embed="rId2"/>
          <a:srcRect l="13333" t="4539" r="11671" b="24348"/>
          <a:stretch/>
        </p:blipFill>
        <p:spPr>
          <a:xfrm>
            <a:off x="914400" y="1447800"/>
            <a:ext cx="4609289" cy="4814148"/>
          </a:xfrm>
          <a:prstGeom prst="rect">
            <a:avLst/>
          </a:prstGeom>
        </p:spPr>
      </p:pic>
      <p:sp>
        <p:nvSpPr>
          <p:cNvPr id="3" name="TextBox 2"/>
          <p:cNvSpPr txBox="1"/>
          <p:nvPr/>
        </p:nvSpPr>
        <p:spPr>
          <a:xfrm>
            <a:off x="5562601" y="2286000"/>
            <a:ext cx="3124200" cy="2062103"/>
          </a:xfrm>
          <a:prstGeom prst="rect">
            <a:avLst/>
          </a:prstGeom>
          <a:noFill/>
          <a:ln>
            <a:solidFill>
              <a:srgbClr val="EF6B00"/>
            </a:solidFill>
          </a:ln>
        </p:spPr>
        <p:txBody>
          <a:bodyPr wrap="square" rtlCol="0">
            <a:spAutoFit/>
          </a:bodyPr>
          <a:lstStyle/>
          <a:p>
            <a:r>
              <a:rPr lang="en-US" sz="2400" dirty="0"/>
              <a:t>A Survey asked individuals turning 65 when they expected to retire.</a:t>
            </a:r>
          </a:p>
          <a:p>
            <a:endParaRPr lang="en-US" dirty="0"/>
          </a:p>
          <a:p>
            <a:r>
              <a:rPr lang="en-US" sz="1400" i="1" dirty="0"/>
              <a:t>Source AARP</a:t>
            </a:r>
          </a:p>
        </p:txBody>
      </p:sp>
    </p:spTree>
    <p:extLst>
      <p:ext uri="{BB962C8B-B14F-4D97-AF65-F5344CB8AC3E}">
        <p14:creationId xmlns:p14="http://schemas.microsoft.com/office/powerpoint/2010/main" val="65693278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5E143-5FE7-4269-AC04-29D014027A92}"/>
              </a:ext>
            </a:extLst>
          </p:cNvPr>
          <p:cNvSpPr>
            <a:spLocks noGrp="1"/>
          </p:cNvSpPr>
          <p:nvPr>
            <p:ph type="title"/>
          </p:nvPr>
        </p:nvSpPr>
        <p:spPr>
          <a:xfrm>
            <a:off x="914400" y="76200"/>
            <a:ext cx="7315200" cy="1154097"/>
          </a:xfrm>
        </p:spPr>
        <p:txBody>
          <a:bodyPr/>
          <a:lstStyle/>
          <a:p>
            <a:r>
              <a:rPr lang="en-US" dirty="0"/>
              <a:t>Extra Money Story</a:t>
            </a:r>
          </a:p>
        </p:txBody>
      </p:sp>
      <p:sp>
        <p:nvSpPr>
          <p:cNvPr id="3" name="Content Placeholder 2">
            <a:extLst>
              <a:ext uri="{FF2B5EF4-FFF2-40B4-BE49-F238E27FC236}">
                <a16:creationId xmlns:a16="http://schemas.microsoft.com/office/drawing/2014/main" id="{E6C31603-AE83-45FD-82C0-240EBCB3DA55}"/>
              </a:ext>
            </a:extLst>
          </p:cNvPr>
          <p:cNvSpPr>
            <a:spLocks noGrp="1"/>
          </p:cNvSpPr>
          <p:nvPr>
            <p:ph idx="1"/>
          </p:nvPr>
        </p:nvSpPr>
        <p:spPr>
          <a:xfrm>
            <a:off x="914400" y="1828800"/>
            <a:ext cx="7315200" cy="3539527"/>
          </a:xfrm>
        </p:spPr>
        <p:txBody>
          <a:bodyPr>
            <a:normAutofit lnSpcReduction="10000"/>
          </a:bodyPr>
          <a:lstStyle/>
          <a:p>
            <a:r>
              <a:rPr lang="en-US" dirty="0"/>
              <a:t>After being on Social Security disability for five years, Janene Evans, 55, of Bozeman, Montana, decided to get a part-time job as a Walmart cashier in 2018 to earn some extra money. Although her disability paycheck rose 2.9 percent last year, she also faced a higher health insurance premium.</a:t>
            </a:r>
          </a:p>
          <a:p>
            <a:endParaRPr lang="en-US" dirty="0"/>
          </a:p>
          <a:p>
            <a:r>
              <a:rPr lang="en-US" dirty="0"/>
              <a:t>However - After putting in four weeks last spring, she quit the $11.50-an-hour job because it was too physically taxing, she says.</a:t>
            </a:r>
          </a:p>
          <a:p>
            <a:endParaRPr lang="en-US" dirty="0"/>
          </a:p>
          <a:p>
            <a:r>
              <a:rPr lang="en-US" sz="1200" dirty="0"/>
              <a:t>Source - </a:t>
            </a:r>
            <a:r>
              <a:rPr lang="en-US" sz="1200" b="1" dirty="0"/>
              <a:t> USA TODAY </a:t>
            </a:r>
            <a:r>
              <a:rPr lang="en-US" sz="1200" dirty="0"/>
              <a:t>Published Jan. 9, 2019</a:t>
            </a:r>
          </a:p>
          <a:p>
            <a:endParaRPr lang="en-US" dirty="0"/>
          </a:p>
        </p:txBody>
      </p:sp>
    </p:spTree>
    <p:extLst>
      <p:ext uri="{BB962C8B-B14F-4D97-AF65-F5344CB8AC3E}">
        <p14:creationId xmlns:p14="http://schemas.microsoft.com/office/powerpoint/2010/main" val="21787635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SDark">
  <a:themeElements>
    <a:clrScheme name="RAS Custom Dark">
      <a:dk1>
        <a:sysClr val="windowText" lastClr="000000"/>
      </a:dk1>
      <a:lt1>
        <a:sysClr val="window" lastClr="FFFFFF"/>
      </a:lt1>
      <a:dk2>
        <a:srgbClr val="283138"/>
      </a:dk2>
      <a:lt2>
        <a:srgbClr val="FF8600"/>
      </a:lt2>
      <a:accent1>
        <a:srgbClr val="838D9B"/>
      </a:accent1>
      <a:accent2>
        <a:srgbClr val="D2610C"/>
      </a:accent2>
      <a:accent3>
        <a:srgbClr val="80716A"/>
      </a:accent3>
      <a:accent4>
        <a:srgbClr val="0070C0"/>
      </a:accent4>
      <a:accent5>
        <a:srgbClr val="95B3D7"/>
      </a:accent5>
      <a:accent6>
        <a:srgbClr val="6F6C7D"/>
      </a:accent6>
      <a:hlink>
        <a:srgbClr val="0070C0"/>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25028</TotalTime>
  <Words>1782</Words>
  <Application>Microsoft Office PowerPoint</Application>
  <PresentationFormat>On-screen Show (4:3)</PresentationFormat>
  <Paragraphs>283</Paragraphs>
  <Slides>59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Arial Black</vt:lpstr>
      <vt:lpstr>Calibri</vt:lpstr>
      <vt:lpstr>Wingdings</vt:lpstr>
      <vt:lpstr>RASDark</vt:lpstr>
      <vt:lpstr>PowerPoint Presentation</vt:lpstr>
      <vt:lpstr>Objectives</vt:lpstr>
      <vt:lpstr>Who Are They?</vt:lpstr>
      <vt:lpstr>How Old Is “Old?”</vt:lpstr>
      <vt:lpstr>The Youngest Baby</vt:lpstr>
      <vt:lpstr>Aging Population</vt:lpstr>
      <vt:lpstr>Why Are We Working Longer?</vt:lpstr>
      <vt:lpstr>Expected Retirement Age</vt:lpstr>
      <vt:lpstr>Extra Money Story</vt:lpstr>
      <vt:lpstr>Are Employers Struggling to Find Workers?</vt:lpstr>
      <vt:lpstr>The Reality in Health Care </vt:lpstr>
      <vt:lpstr>Physical Changes</vt:lpstr>
      <vt:lpstr>Aging Worker  Injury Facts</vt:lpstr>
      <vt:lpstr>The Injuries</vt:lpstr>
      <vt:lpstr>Rotator Cuff Tears</vt:lpstr>
      <vt:lpstr>Rotator Cuff Tears</vt:lpstr>
      <vt:lpstr>Location</vt:lpstr>
      <vt:lpstr>Commonly Seen In:</vt:lpstr>
      <vt:lpstr>Important Fact </vt:lpstr>
      <vt:lpstr>Asymptomatic Cuff Tears</vt:lpstr>
      <vt:lpstr>Tear Progression and Symptom Development</vt:lpstr>
      <vt:lpstr>More ...</vt:lpstr>
      <vt:lpstr>Protecting the Shoulder</vt:lpstr>
      <vt:lpstr>Examples 53-year-old Hospital Housekeeper </vt:lpstr>
      <vt:lpstr>Postures While Totaling O.R.</vt:lpstr>
      <vt:lpstr>Solutions</vt:lpstr>
      <vt:lpstr>Right Shoulder Pain in Dish Room</vt:lpstr>
      <vt:lpstr>Carpal Tunnel Syndrome (CTS)</vt:lpstr>
      <vt:lpstr>CTS</vt:lpstr>
      <vt:lpstr>Causes </vt:lpstr>
      <vt:lpstr>Causes</vt:lpstr>
      <vt:lpstr>Protecting the Wrist</vt:lpstr>
      <vt:lpstr>Awkward Wrist Posture</vt:lpstr>
      <vt:lpstr>Basal Thumb Joint Arthritis Tool Options</vt:lpstr>
      <vt:lpstr>Basal Thumb Joint Osteoarthritis</vt:lpstr>
      <vt:lpstr>Alternate Tool but Still Awkward</vt:lpstr>
      <vt:lpstr>Pill Presses Change Grip to Pinch</vt:lpstr>
      <vt:lpstr>Protecting the Neck</vt:lpstr>
      <vt:lpstr>Protecting the Neck</vt:lpstr>
      <vt:lpstr>Protecting the Neck</vt:lpstr>
      <vt:lpstr>Knee Injuries</vt:lpstr>
      <vt:lpstr>Knee Injuries</vt:lpstr>
      <vt:lpstr>Causes</vt:lpstr>
      <vt:lpstr>Difficulties Seen In ...</vt:lpstr>
      <vt:lpstr>AMA Guidelines to the Evaluation of Disease and Injury Causation Meniscal Tears</vt:lpstr>
      <vt:lpstr>Management Ideas</vt:lpstr>
      <vt:lpstr>Rule of Thumb</vt:lpstr>
      <vt:lpstr>Lift Equipment and Push/Pull</vt:lpstr>
      <vt:lpstr>Powered Carts</vt:lpstr>
      <vt:lpstr>Wheelchair Assist</vt:lpstr>
      <vt:lpstr>Lift Equipment</vt:lpstr>
      <vt:lpstr>Positioning Equipment</vt:lpstr>
      <vt:lpstr>Why Invest in these Changes?</vt:lpstr>
      <vt:lpstr>Impact on Claims Management</vt:lpstr>
      <vt:lpstr>Impact on Hiring and Retention</vt:lpstr>
      <vt:lpstr>Claim Prevention for Older Workers </vt:lpstr>
      <vt:lpstr>Claim Prevention for Older Workers </vt:lpstr>
      <vt:lpstr>Summary</vt:lpstr>
      <vt:lpstr>Questions</vt:lpstr>
    </vt:vector>
  </TitlesOfParts>
  <Company>RAS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Use Lift Equipment?</dc:title>
  <dc:creator>Stan Kulzer</dc:creator>
  <cp:lastModifiedBy>Kevin Fields</cp:lastModifiedBy>
  <cp:revision>251</cp:revision>
  <dcterms:created xsi:type="dcterms:W3CDTF">2012-08-22T19:51:55Z</dcterms:created>
  <dcterms:modified xsi:type="dcterms:W3CDTF">2019-05-03T16:13:47Z</dcterms:modified>
</cp:coreProperties>
</file>