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3" r:id="rId6"/>
  </p:sldMasterIdLst>
  <p:notesMasterIdLst>
    <p:notesMasterId r:id="rId75"/>
  </p:notesMasterIdLst>
  <p:handoutMasterIdLst>
    <p:handoutMasterId r:id="rId76"/>
  </p:handoutMasterIdLst>
  <p:sldIdLst>
    <p:sldId id="471" r:id="rId7"/>
    <p:sldId id="509" r:id="rId8"/>
    <p:sldId id="502" r:id="rId9"/>
    <p:sldId id="504" r:id="rId10"/>
    <p:sldId id="491" r:id="rId11"/>
    <p:sldId id="486" r:id="rId12"/>
    <p:sldId id="505" r:id="rId13"/>
    <p:sldId id="506" r:id="rId14"/>
    <p:sldId id="510" r:id="rId15"/>
    <p:sldId id="511" r:id="rId16"/>
    <p:sldId id="513" r:id="rId17"/>
    <p:sldId id="514" r:id="rId18"/>
    <p:sldId id="515" r:id="rId19"/>
    <p:sldId id="516" r:id="rId20"/>
    <p:sldId id="507" r:id="rId21"/>
    <p:sldId id="1153" r:id="rId22"/>
    <p:sldId id="1155" r:id="rId23"/>
    <p:sldId id="520" r:id="rId24"/>
    <p:sldId id="521" r:id="rId25"/>
    <p:sldId id="522" r:id="rId26"/>
    <p:sldId id="523" r:id="rId27"/>
    <p:sldId id="604" r:id="rId28"/>
    <p:sldId id="616" r:id="rId29"/>
    <p:sldId id="531" r:id="rId30"/>
    <p:sldId id="939" r:id="rId31"/>
    <p:sldId id="932" r:id="rId32"/>
    <p:sldId id="934" r:id="rId33"/>
    <p:sldId id="935" r:id="rId34"/>
    <p:sldId id="937" r:id="rId35"/>
    <p:sldId id="938" r:id="rId36"/>
    <p:sldId id="942" r:id="rId37"/>
    <p:sldId id="947" r:id="rId38"/>
    <p:sldId id="948" r:id="rId39"/>
    <p:sldId id="949" r:id="rId40"/>
    <p:sldId id="950" r:id="rId41"/>
    <p:sldId id="951" r:id="rId42"/>
    <p:sldId id="941" r:id="rId43"/>
    <p:sldId id="568" r:id="rId44"/>
    <p:sldId id="569" r:id="rId45"/>
    <p:sldId id="570" r:id="rId46"/>
    <p:sldId id="571" r:id="rId47"/>
    <p:sldId id="572" r:id="rId48"/>
    <p:sldId id="573" r:id="rId49"/>
    <p:sldId id="574" r:id="rId50"/>
    <p:sldId id="575" r:id="rId51"/>
    <p:sldId id="576" r:id="rId52"/>
    <p:sldId id="577" r:id="rId53"/>
    <p:sldId id="525" r:id="rId54"/>
    <p:sldId id="526" r:id="rId55"/>
    <p:sldId id="943" r:id="rId56"/>
    <p:sldId id="524" r:id="rId57"/>
    <p:sldId id="944" r:id="rId58"/>
    <p:sldId id="945" r:id="rId59"/>
    <p:sldId id="528" r:id="rId60"/>
    <p:sldId id="529" r:id="rId61"/>
    <p:sldId id="530" r:id="rId62"/>
    <p:sldId id="488" r:id="rId63"/>
    <p:sldId id="484" r:id="rId64"/>
    <p:sldId id="307" r:id="rId65"/>
    <p:sldId id="605" r:id="rId66"/>
    <p:sldId id="606" r:id="rId67"/>
    <p:sldId id="607" r:id="rId68"/>
    <p:sldId id="608" r:id="rId69"/>
    <p:sldId id="610" r:id="rId70"/>
    <p:sldId id="617" r:id="rId71"/>
    <p:sldId id="618" r:id="rId72"/>
    <p:sldId id="614" r:id="rId73"/>
    <p:sldId id="615" r:id="rId74"/>
  </p:sldIdLst>
  <p:sldSz cx="12192000" cy="6858000"/>
  <p:notesSz cx="7010400" cy="9296400"/>
  <p:defaultTextStyle>
    <a:defPPr>
      <a:defRPr lang="en-US"/>
    </a:defPPr>
    <a:lvl1pPr algn="l" rtl="0" fontAlgn="base">
      <a:spcBef>
        <a:spcPct val="0"/>
      </a:spcBef>
      <a:spcAft>
        <a:spcPct val="0"/>
      </a:spcAft>
      <a:defRPr sz="2000" kern="1200">
        <a:solidFill>
          <a:schemeClr val="tx1"/>
        </a:solidFill>
        <a:latin typeface="Times New Roman" pitchFamily="1" charset="0"/>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p:defaultTextStyle>
  <p:extLst>
    <p:ext uri="{EFAFB233-063F-42B5-8137-9DF3F51BA10A}">
      <p15:sldGuideLst xmlns:p15="http://schemas.microsoft.com/office/powerpoint/2012/main">
        <p15:guide id="1" orient="horz" pos="2352"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27FC89-0AE6-AC4F-2060-C96FCDFBA16A}" name="Sarah Brinkman" initials="SB" userId="S::SBrinkman@stratishealth.org::09cb0e77-0080-48fa-88dc-00b673a28af3" providerId="AD"/>
  <p188:author id="{58AF99B6-8AF4-DDFA-9452-CD8AF6FF5CCF}" name="Laura Grangaard" initials="LG" userId="S::LGRANGAARD@stratishealth.org::93ecb416-4632-4b2e-9efc-0972d372de4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BA7E"/>
    <a:srgbClr val="275C26"/>
    <a:srgbClr val="0081C4"/>
    <a:srgbClr val="C45907"/>
    <a:srgbClr val="044682"/>
    <a:srgbClr val="AF2828"/>
    <a:srgbClr val="16679E"/>
    <a:srgbClr val="1669A2"/>
    <a:srgbClr val="105A98"/>
    <a:srgbClr val="1058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412" autoAdjust="0"/>
  </p:normalViewPr>
  <p:slideViewPr>
    <p:cSldViewPr snapToGrid="0">
      <p:cViewPr varScale="1">
        <p:scale>
          <a:sx n="43" d="100"/>
          <a:sy n="43" d="100"/>
        </p:scale>
        <p:origin x="3150" y="48"/>
      </p:cViewPr>
      <p:guideLst>
        <p:guide orient="horz" pos="2352"/>
        <p:guide pos="3840"/>
      </p:guideLst>
    </p:cSldViewPr>
  </p:slideViewPr>
  <p:notesTextViewPr>
    <p:cViewPr>
      <p:scale>
        <a:sx n="1" d="1"/>
        <a:sy n="1" d="1"/>
      </p:scale>
      <p:origin x="0" y="0"/>
    </p:cViewPr>
  </p:notesTextViewPr>
  <p:sorterViewPr>
    <p:cViewPr>
      <p:scale>
        <a:sx n="100" d="100"/>
        <a:sy n="100" d="100"/>
      </p:scale>
      <p:origin x="0" y="-8994"/>
    </p:cViewPr>
  </p:sorter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theme" Target="theme/theme1.xml"/><Relationship Id="rId5" Type="http://schemas.openxmlformats.org/officeDocument/2006/relationships/customXml" Target="../customXml/item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CAA8E0-4712-4757-8316-42AB2EA525D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031D3839-3691-4D09-AEB7-2EDA1BCBE150}">
      <dgm:prSet phldrT="[Text]"/>
      <dgm:spPr>
        <a:solidFill>
          <a:srgbClr val="0081C4"/>
        </a:solidFill>
        <a:effectLst>
          <a:outerShdw blurRad="50800" dist="38100" dir="2700000" algn="tl" rotWithShape="0">
            <a:prstClr val="black">
              <a:alpha val="40000"/>
            </a:prstClr>
          </a:outerShdw>
        </a:effectLst>
      </dgm:spPr>
      <dgm:t>
        <a:bodyPr/>
        <a:lstStyle/>
        <a:p>
          <a:pPr algn="ctr">
            <a:spcAft>
              <a:spcPts val="0"/>
            </a:spcAft>
          </a:pPr>
          <a:r>
            <a:rPr lang="en-US" b="1">
              <a:latin typeface="Arial" panose="020B0604020202020204" pitchFamily="34" charset="0"/>
              <a:cs typeface="Arial" panose="020B0604020202020204" pitchFamily="34" charset="0"/>
            </a:rPr>
            <a:t>Hospital Quality Reporting (HQR)</a:t>
          </a:r>
          <a:endParaRPr lang="en-US">
            <a:latin typeface="Arial" panose="020B0604020202020204" pitchFamily="34" charset="0"/>
            <a:cs typeface="Arial" panose="020B0604020202020204" pitchFamily="34" charset="0"/>
          </a:endParaRPr>
        </a:p>
      </dgm:t>
    </dgm:pt>
    <dgm:pt modelId="{DF3EF555-F9A7-463D-A42C-D50D04B325B7}" type="parTrans" cxnId="{B7AD89D7-F713-4D55-B6E1-0838F10ED95C}">
      <dgm:prSet/>
      <dgm:spPr/>
      <dgm:t>
        <a:bodyPr/>
        <a:lstStyle/>
        <a:p>
          <a:pPr algn="ctr"/>
          <a:endParaRPr lang="en-US"/>
        </a:p>
      </dgm:t>
    </dgm:pt>
    <dgm:pt modelId="{EBDADE7A-E1AE-4440-BA24-DA5559E6D3FD}" type="sibTrans" cxnId="{B7AD89D7-F713-4D55-B6E1-0838F10ED95C}">
      <dgm:prSet/>
      <dgm:spPr/>
      <dgm:t>
        <a:bodyPr/>
        <a:lstStyle/>
        <a:p>
          <a:pPr algn="ctr"/>
          <a:endParaRPr lang="en-US"/>
        </a:p>
      </dgm:t>
    </dgm:pt>
    <dgm:pt modelId="{D0665EF8-C2E7-42AC-8E2F-90F0353B88DF}">
      <dgm:prSet phldrT="[Text]" custT="1"/>
      <dgm:spPr>
        <a:solidFill>
          <a:srgbClr val="0081C4"/>
        </a:solidFill>
        <a:effectLst>
          <a:outerShdw blurRad="50800" dist="38100" dir="2700000" algn="tl" rotWithShape="0">
            <a:prstClr val="black">
              <a:alpha val="40000"/>
            </a:prstClr>
          </a:outerShdw>
        </a:effectLst>
      </dgm:spPr>
      <dgm:t>
        <a:bodyPr/>
        <a:lstStyle/>
        <a:p>
          <a:pPr algn="ctr"/>
          <a:r>
            <a:rPr lang="en-US" sz="1500" b="1">
              <a:latin typeface="Arial" panose="020B0604020202020204" pitchFamily="34" charset="0"/>
              <a:cs typeface="Arial" panose="020B0604020202020204" pitchFamily="34" charset="0"/>
            </a:rPr>
            <a:t>CMS Outpatient Measures</a:t>
          </a:r>
          <a:r>
            <a:rPr lang="en-US" sz="1500">
              <a:latin typeface="Arial" panose="020B0604020202020204" pitchFamily="34" charset="0"/>
              <a:cs typeface="Arial" panose="020B0604020202020204" pitchFamily="34" charset="0"/>
            </a:rPr>
            <a:t> </a:t>
          </a:r>
          <a:br>
            <a:rPr lang="en-US" sz="1500">
              <a:latin typeface="Arial" panose="020B0604020202020204" pitchFamily="34" charset="0"/>
              <a:cs typeface="Arial" panose="020B0604020202020204" pitchFamily="34" charset="0"/>
            </a:rPr>
          </a:br>
          <a:r>
            <a:rPr lang="en-US" sz="1500">
              <a:latin typeface="Arial" panose="020B0604020202020204" pitchFamily="34" charset="0"/>
              <a:cs typeface="Arial" panose="020B0604020202020204" pitchFamily="34" charset="0"/>
            </a:rPr>
            <a:t>(Submitted via CART or vendor tool)</a:t>
          </a:r>
        </a:p>
        <a:p>
          <a:pPr algn="ctr"/>
          <a:r>
            <a:rPr lang="en-US" sz="1500" b="1">
              <a:latin typeface="Arial" panose="020B0604020202020204" pitchFamily="34" charset="0"/>
              <a:cs typeface="Arial" panose="020B0604020202020204" pitchFamily="34" charset="0"/>
            </a:rPr>
            <a:t>OP-2, OP-3, OP-18 </a:t>
          </a:r>
          <a:endParaRPr lang="en-US" sz="1500">
            <a:latin typeface="Arial" panose="020B0604020202020204" pitchFamily="34" charset="0"/>
            <a:cs typeface="Arial" panose="020B0604020202020204" pitchFamily="34" charset="0"/>
          </a:endParaRPr>
        </a:p>
      </dgm:t>
    </dgm:pt>
    <dgm:pt modelId="{51DB38F0-611E-40F6-B250-5CA91F87036E}" type="parTrans" cxnId="{70263941-559C-404A-9501-A79A426F8E77}">
      <dgm:prSet/>
      <dgm:spPr/>
      <dgm:t>
        <a:bodyPr/>
        <a:lstStyle/>
        <a:p>
          <a:pPr algn="ctr"/>
          <a:endParaRPr lang="en-US"/>
        </a:p>
      </dgm:t>
    </dgm:pt>
    <dgm:pt modelId="{E6B31DFB-5623-4B79-8B27-C4E7730438C4}" type="sibTrans" cxnId="{70263941-559C-404A-9501-A79A426F8E77}">
      <dgm:prSet/>
      <dgm:spPr/>
      <dgm:t>
        <a:bodyPr/>
        <a:lstStyle/>
        <a:p>
          <a:pPr algn="ctr"/>
          <a:endParaRPr lang="en-US"/>
        </a:p>
      </dgm:t>
    </dgm:pt>
    <dgm:pt modelId="{5190A725-ABBE-4EB5-A7BC-F7B8FCEB6818}">
      <dgm:prSet phldrT="[Text]" custT="1"/>
      <dgm:spPr>
        <a:solidFill>
          <a:srgbClr val="0081C4"/>
        </a:solidFill>
        <a:effectLst>
          <a:outerShdw blurRad="50800" dist="38100" dir="2700000" algn="tl" rotWithShape="0">
            <a:prstClr val="black">
              <a:alpha val="40000"/>
            </a:prstClr>
          </a:outerShdw>
        </a:effectLst>
      </dgm:spPr>
      <dgm:t>
        <a:bodyPr/>
        <a:lstStyle/>
        <a:p>
          <a:pPr algn="ctr">
            <a:spcBef>
              <a:spcPts val="600"/>
            </a:spcBef>
            <a:spcAft>
              <a:spcPts val="400"/>
            </a:spcAft>
          </a:pPr>
          <a:endParaRPr lang="en-US" sz="100" b="1">
            <a:latin typeface="Arial" panose="020B0604020202020204" pitchFamily="34" charset="0"/>
            <a:cs typeface="Arial" panose="020B0604020202020204" pitchFamily="34" charset="0"/>
          </a:endParaRPr>
        </a:p>
        <a:p>
          <a:pPr algn="ctr">
            <a:spcBef>
              <a:spcPts val="600"/>
            </a:spcBef>
            <a:spcAft>
              <a:spcPts val="400"/>
            </a:spcAft>
          </a:pPr>
          <a:r>
            <a:rPr lang="en-US" sz="1500" b="1">
              <a:latin typeface="Arial" panose="020B0604020202020204" pitchFamily="34" charset="0"/>
              <a:cs typeface="Arial" panose="020B0604020202020204" pitchFamily="34" charset="0"/>
            </a:rPr>
            <a:t>CMS Outpatient Measures</a:t>
          </a:r>
          <a:r>
            <a:rPr lang="en-US" sz="1500">
              <a:latin typeface="Arial" panose="020B0604020202020204" pitchFamily="34" charset="0"/>
              <a:cs typeface="Arial" panose="020B0604020202020204" pitchFamily="34" charset="0"/>
            </a:rPr>
            <a:t> </a:t>
          </a:r>
          <a:br>
            <a:rPr lang="en-US" sz="1500">
              <a:latin typeface="Arial" panose="020B0604020202020204" pitchFamily="34" charset="0"/>
              <a:cs typeface="Arial" panose="020B0604020202020204" pitchFamily="34" charset="0"/>
            </a:rPr>
          </a:br>
          <a:r>
            <a:rPr lang="en-US" sz="1500">
              <a:latin typeface="Arial" panose="020B0604020202020204" pitchFamily="34" charset="0"/>
              <a:cs typeface="Arial" panose="020B0604020202020204" pitchFamily="34" charset="0"/>
            </a:rPr>
            <a:t>(Submitted via HARP)</a:t>
          </a:r>
        </a:p>
        <a:p>
          <a:pPr algn="ctr">
            <a:spcBef>
              <a:spcPct val="0"/>
            </a:spcBef>
            <a:spcAft>
              <a:spcPct val="35000"/>
            </a:spcAft>
          </a:pPr>
          <a:r>
            <a:rPr lang="en-US" sz="1500" b="1">
              <a:latin typeface="Arial" panose="020B0604020202020204" pitchFamily="34" charset="0"/>
              <a:cs typeface="Arial" panose="020B0604020202020204" pitchFamily="34" charset="0"/>
            </a:rPr>
            <a:t>OP-22 </a:t>
          </a:r>
          <a:endParaRPr lang="en-US" sz="1500">
            <a:latin typeface="Arial" panose="020B0604020202020204" pitchFamily="34" charset="0"/>
            <a:cs typeface="Arial" panose="020B0604020202020204" pitchFamily="34" charset="0"/>
          </a:endParaRPr>
        </a:p>
      </dgm:t>
    </dgm:pt>
    <dgm:pt modelId="{4EAF4C1E-D9A0-41A0-9A69-07188EE97068}" type="parTrans" cxnId="{B137979F-0814-4B60-9167-0BBE3454C49E}">
      <dgm:prSet/>
      <dgm:spPr/>
      <dgm:t>
        <a:bodyPr/>
        <a:lstStyle/>
        <a:p>
          <a:pPr algn="ctr"/>
          <a:endParaRPr lang="en-US"/>
        </a:p>
      </dgm:t>
    </dgm:pt>
    <dgm:pt modelId="{B4C77DD7-7766-4E02-B108-6FC24B07A162}" type="sibTrans" cxnId="{B137979F-0814-4B60-9167-0BBE3454C49E}">
      <dgm:prSet/>
      <dgm:spPr/>
      <dgm:t>
        <a:bodyPr/>
        <a:lstStyle/>
        <a:p>
          <a:pPr algn="ctr"/>
          <a:endParaRPr lang="en-US"/>
        </a:p>
      </dgm:t>
    </dgm:pt>
    <dgm:pt modelId="{F452DC60-CF52-4BEB-BAAF-B2EC3F5A1F01}">
      <dgm:prSet phldrT="[Text]"/>
      <dgm:spPr/>
      <dgm:t>
        <a:bodyPr/>
        <a:lstStyle/>
        <a:p>
          <a:pPr algn="ctr"/>
          <a:endParaRPr lang="en-US"/>
        </a:p>
      </dgm:t>
    </dgm:pt>
    <dgm:pt modelId="{14B4FDF3-4D5A-4F5D-A733-CD7CC0CB517E}" type="parTrans" cxnId="{DCCE0A9E-EF58-4E80-84CF-1E9D2A1823E7}">
      <dgm:prSet/>
      <dgm:spPr/>
      <dgm:t>
        <a:bodyPr/>
        <a:lstStyle/>
        <a:p>
          <a:pPr algn="ctr"/>
          <a:endParaRPr lang="en-US"/>
        </a:p>
      </dgm:t>
    </dgm:pt>
    <dgm:pt modelId="{75990333-5125-480D-8E92-E5FC49440FF1}" type="sibTrans" cxnId="{DCCE0A9E-EF58-4E80-84CF-1E9D2A1823E7}">
      <dgm:prSet/>
      <dgm:spPr/>
      <dgm:t>
        <a:bodyPr/>
        <a:lstStyle/>
        <a:p>
          <a:pPr algn="ctr"/>
          <a:endParaRPr lang="en-US"/>
        </a:p>
      </dgm:t>
    </dgm:pt>
    <dgm:pt modelId="{57400163-E55F-4C61-9E49-51ECB1316174}">
      <dgm:prSet phldrT="[Text]" custT="1"/>
      <dgm:spPr>
        <a:solidFill>
          <a:srgbClr val="0081C4"/>
        </a:solidFill>
        <a:effectLst>
          <a:outerShdw blurRad="50800" dist="38100" dir="2700000" algn="tl" rotWithShape="0">
            <a:prstClr val="black">
              <a:alpha val="40000"/>
            </a:prstClr>
          </a:outerShdw>
        </a:effectLst>
      </dgm:spPr>
      <dgm:t>
        <a:bodyPr/>
        <a:lstStyle/>
        <a:p>
          <a:pPr algn="ctr">
            <a:spcAft>
              <a:spcPts val="0"/>
            </a:spcAft>
          </a:pPr>
          <a:r>
            <a:rPr lang="en-US" sz="1500" b="1">
              <a:latin typeface="Arial" panose="020B0604020202020204" pitchFamily="34" charset="0"/>
              <a:cs typeface="Arial" panose="020B0604020202020204" pitchFamily="34" charset="0"/>
            </a:rPr>
            <a:t>HCAHPS Survey</a:t>
          </a:r>
          <a:endParaRPr lang="en-US" sz="1500">
            <a:latin typeface="Arial" panose="020B0604020202020204" pitchFamily="34" charset="0"/>
            <a:cs typeface="Arial" panose="020B0604020202020204" pitchFamily="34" charset="0"/>
          </a:endParaRPr>
        </a:p>
        <a:p>
          <a:pPr algn="ctr">
            <a:spcAft>
              <a:spcPct val="35000"/>
            </a:spcAft>
          </a:pPr>
          <a:r>
            <a:rPr lang="en-US" sz="1500">
              <a:latin typeface="Arial" panose="020B0604020202020204" pitchFamily="34" charset="0"/>
              <a:cs typeface="Arial" panose="020B0604020202020204" pitchFamily="34" charset="0"/>
            </a:rPr>
            <a:t>(Vendor or self-administered)</a:t>
          </a:r>
        </a:p>
      </dgm:t>
    </dgm:pt>
    <dgm:pt modelId="{2BD2447B-6FF5-414A-9B2F-576F0854F5A7}" type="parTrans" cxnId="{12218788-361A-42BC-B5FA-048E6CA2B47F}">
      <dgm:prSet/>
      <dgm:spPr/>
      <dgm:t>
        <a:bodyPr/>
        <a:lstStyle/>
        <a:p>
          <a:pPr algn="ctr"/>
          <a:endParaRPr lang="en-US"/>
        </a:p>
      </dgm:t>
    </dgm:pt>
    <dgm:pt modelId="{9CFF8622-1405-4577-AB79-9709FFE614E1}" type="sibTrans" cxnId="{12218788-361A-42BC-B5FA-048E6CA2B47F}">
      <dgm:prSet/>
      <dgm:spPr/>
      <dgm:t>
        <a:bodyPr/>
        <a:lstStyle/>
        <a:p>
          <a:pPr algn="ctr"/>
          <a:endParaRPr lang="en-US"/>
        </a:p>
      </dgm:t>
    </dgm:pt>
    <dgm:pt modelId="{4D09B7E8-AE6F-4498-BF05-747FCFBE5359}" type="pres">
      <dgm:prSet presAssocID="{F6CAA8E0-4712-4757-8316-42AB2EA525D7}" presName="cycle" presStyleCnt="0">
        <dgm:presLayoutVars>
          <dgm:chMax val="1"/>
          <dgm:dir/>
          <dgm:animLvl val="ctr"/>
          <dgm:resizeHandles val="exact"/>
        </dgm:presLayoutVars>
      </dgm:prSet>
      <dgm:spPr/>
    </dgm:pt>
    <dgm:pt modelId="{C22F13D5-DDF5-4EF7-94F4-1A49F1A87298}" type="pres">
      <dgm:prSet presAssocID="{031D3839-3691-4D09-AEB7-2EDA1BCBE150}" presName="centerShape" presStyleLbl="node0" presStyleIdx="0" presStyleCnt="1" custScaleX="107133" custScaleY="107133" custLinFactNeighborX="-7283" custLinFactNeighborY="-43054"/>
      <dgm:spPr/>
    </dgm:pt>
    <dgm:pt modelId="{F642BA73-1E1D-4134-B7EE-98CE596974F8}" type="pres">
      <dgm:prSet presAssocID="{51DB38F0-611E-40F6-B250-5CA91F87036E}" presName="parTrans" presStyleLbl="bgSibTrans2D1" presStyleIdx="0" presStyleCnt="3" custScaleX="98269"/>
      <dgm:spPr/>
    </dgm:pt>
    <dgm:pt modelId="{564ACC6F-37FE-482A-816A-1F67D504F584}" type="pres">
      <dgm:prSet presAssocID="{D0665EF8-C2E7-42AC-8E2F-90F0353B88DF}" presName="node" presStyleLbl="node1" presStyleIdx="0" presStyleCnt="3" custScaleX="155535" custScaleY="90391" custRadScaleRad="72942" custRadScaleInc="-76512">
        <dgm:presLayoutVars>
          <dgm:bulletEnabled val="1"/>
        </dgm:presLayoutVars>
      </dgm:prSet>
      <dgm:spPr/>
    </dgm:pt>
    <dgm:pt modelId="{AE8F8B72-B547-472B-8320-7A811181276D}" type="pres">
      <dgm:prSet presAssocID="{4EAF4C1E-D9A0-41A0-9A69-07188EE97068}" presName="parTrans" presStyleLbl="bgSibTrans2D1" presStyleIdx="1" presStyleCnt="3"/>
      <dgm:spPr/>
    </dgm:pt>
    <dgm:pt modelId="{6C13C4DC-D132-4190-80FF-12E522F8D094}" type="pres">
      <dgm:prSet presAssocID="{5190A725-ABBE-4EB5-A7BC-F7B8FCEB6818}" presName="node" presStyleLbl="node1" presStyleIdx="1" presStyleCnt="3" custScaleX="153008" custScaleY="93018" custRadScaleRad="49314" custRadScaleInc="177208">
        <dgm:presLayoutVars>
          <dgm:bulletEnabled val="1"/>
        </dgm:presLayoutVars>
      </dgm:prSet>
      <dgm:spPr/>
    </dgm:pt>
    <dgm:pt modelId="{754610C1-7090-47B9-BBEC-F52E171266C8}" type="pres">
      <dgm:prSet presAssocID="{2BD2447B-6FF5-414A-9B2F-576F0854F5A7}" presName="parTrans" presStyleLbl="bgSibTrans2D1" presStyleIdx="2" presStyleCnt="3" custLinFactNeighborX="-7021" custLinFactNeighborY="30740"/>
      <dgm:spPr/>
    </dgm:pt>
    <dgm:pt modelId="{F7D805AA-7C15-4AB8-B7AE-A1BA743CB602}" type="pres">
      <dgm:prSet presAssocID="{57400163-E55F-4C61-9E49-51ECB1316174}" presName="node" presStyleLbl="node1" presStyleIdx="2" presStyleCnt="3" custScaleX="107377" custScaleY="88436" custRadScaleRad="97197" custRadScaleInc="10519">
        <dgm:presLayoutVars>
          <dgm:bulletEnabled val="1"/>
        </dgm:presLayoutVars>
      </dgm:prSet>
      <dgm:spPr/>
    </dgm:pt>
  </dgm:ptLst>
  <dgm:cxnLst>
    <dgm:cxn modelId="{6A76650B-E03A-43E9-BC0A-A75F4BDD9BC2}" type="presOf" srcId="{031D3839-3691-4D09-AEB7-2EDA1BCBE150}" destId="{C22F13D5-DDF5-4EF7-94F4-1A49F1A87298}" srcOrd="0" destOrd="0" presId="urn:microsoft.com/office/officeart/2005/8/layout/radial4"/>
    <dgm:cxn modelId="{95EC0061-76C6-469D-9757-DDB29AFE1F5A}" type="presOf" srcId="{D0665EF8-C2E7-42AC-8E2F-90F0353B88DF}" destId="{564ACC6F-37FE-482A-816A-1F67D504F584}" srcOrd="0" destOrd="0" presId="urn:microsoft.com/office/officeart/2005/8/layout/radial4"/>
    <dgm:cxn modelId="{70263941-559C-404A-9501-A79A426F8E77}" srcId="{031D3839-3691-4D09-AEB7-2EDA1BCBE150}" destId="{D0665EF8-C2E7-42AC-8E2F-90F0353B88DF}" srcOrd="0" destOrd="0" parTransId="{51DB38F0-611E-40F6-B250-5CA91F87036E}" sibTransId="{E6B31DFB-5623-4B79-8B27-C4E7730438C4}"/>
    <dgm:cxn modelId="{CAD1D041-13BB-4748-8EAE-2DE305FF8763}" type="presOf" srcId="{4EAF4C1E-D9A0-41A0-9A69-07188EE97068}" destId="{AE8F8B72-B547-472B-8320-7A811181276D}" srcOrd="0" destOrd="0" presId="urn:microsoft.com/office/officeart/2005/8/layout/radial4"/>
    <dgm:cxn modelId="{0692FF47-2E73-40FF-A1E7-5F5C2ACB67A7}" type="presOf" srcId="{51DB38F0-611E-40F6-B250-5CA91F87036E}" destId="{F642BA73-1E1D-4134-B7EE-98CE596974F8}" srcOrd="0" destOrd="0" presId="urn:microsoft.com/office/officeart/2005/8/layout/radial4"/>
    <dgm:cxn modelId="{F0CC6F5A-BE02-47B1-A9FA-315B7DF7435E}" type="presOf" srcId="{57400163-E55F-4C61-9E49-51ECB1316174}" destId="{F7D805AA-7C15-4AB8-B7AE-A1BA743CB602}" srcOrd="0" destOrd="0" presId="urn:microsoft.com/office/officeart/2005/8/layout/radial4"/>
    <dgm:cxn modelId="{12218788-361A-42BC-B5FA-048E6CA2B47F}" srcId="{031D3839-3691-4D09-AEB7-2EDA1BCBE150}" destId="{57400163-E55F-4C61-9E49-51ECB1316174}" srcOrd="2" destOrd="0" parTransId="{2BD2447B-6FF5-414A-9B2F-576F0854F5A7}" sibTransId="{9CFF8622-1405-4577-AB79-9709FFE614E1}"/>
    <dgm:cxn modelId="{DCCE0A9E-EF58-4E80-84CF-1E9D2A1823E7}" srcId="{F6CAA8E0-4712-4757-8316-42AB2EA525D7}" destId="{F452DC60-CF52-4BEB-BAAF-B2EC3F5A1F01}" srcOrd="1" destOrd="0" parTransId="{14B4FDF3-4D5A-4F5D-A733-CD7CC0CB517E}" sibTransId="{75990333-5125-480D-8E92-E5FC49440FF1}"/>
    <dgm:cxn modelId="{B137979F-0814-4B60-9167-0BBE3454C49E}" srcId="{031D3839-3691-4D09-AEB7-2EDA1BCBE150}" destId="{5190A725-ABBE-4EB5-A7BC-F7B8FCEB6818}" srcOrd="1" destOrd="0" parTransId="{4EAF4C1E-D9A0-41A0-9A69-07188EE97068}" sibTransId="{B4C77DD7-7766-4E02-B108-6FC24B07A162}"/>
    <dgm:cxn modelId="{5B4112CD-BD05-40D8-9C83-3CBA03F67360}" type="presOf" srcId="{F6CAA8E0-4712-4757-8316-42AB2EA525D7}" destId="{4D09B7E8-AE6F-4498-BF05-747FCFBE5359}" srcOrd="0" destOrd="0" presId="urn:microsoft.com/office/officeart/2005/8/layout/radial4"/>
    <dgm:cxn modelId="{DC2B91D5-559D-407D-AF32-701B960488B3}" type="presOf" srcId="{5190A725-ABBE-4EB5-A7BC-F7B8FCEB6818}" destId="{6C13C4DC-D132-4190-80FF-12E522F8D094}" srcOrd="0" destOrd="0" presId="urn:microsoft.com/office/officeart/2005/8/layout/radial4"/>
    <dgm:cxn modelId="{B7AD89D7-F713-4D55-B6E1-0838F10ED95C}" srcId="{F6CAA8E0-4712-4757-8316-42AB2EA525D7}" destId="{031D3839-3691-4D09-AEB7-2EDA1BCBE150}" srcOrd="0" destOrd="0" parTransId="{DF3EF555-F9A7-463D-A42C-D50D04B325B7}" sibTransId="{EBDADE7A-E1AE-4440-BA24-DA5559E6D3FD}"/>
    <dgm:cxn modelId="{C2C7B5F2-6402-4535-95C4-0CF2A64D0BA1}" type="presOf" srcId="{2BD2447B-6FF5-414A-9B2F-576F0854F5A7}" destId="{754610C1-7090-47B9-BBEC-F52E171266C8}" srcOrd="0" destOrd="0" presId="urn:microsoft.com/office/officeart/2005/8/layout/radial4"/>
    <dgm:cxn modelId="{82D1AC43-CE96-483A-BFEC-70233FF86FD6}" type="presParOf" srcId="{4D09B7E8-AE6F-4498-BF05-747FCFBE5359}" destId="{C22F13D5-DDF5-4EF7-94F4-1A49F1A87298}" srcOrd="0" destOrd="0" presId="urn:microsoft.com/office/officeart/2005/8/layout/radial4"/>
    <dgm:cxn modelId="{272774D8-E44F-4B17-84F9-5B148FA99BB8}" type="presParOf" srcId="{4D09B7E8-AE6F-4498-BF05-747FCFBE5359}" destId="{F642BA73-1E1D-4134-B7EE-98CE596974F8}" srcOrd="1" destOrd="0" presId="urn:microsoft.com/office/officeart/2005/8/layout/radial4"/>
    <dgm:cxn modelId="{00453ACA-0886-48F3-A8D8-97FF04ECA9C4}" type="presParOf" srcId="{4D09B7E8-AE6F-4498-BF05-747FCFBE5359}" destId="{564ACC6F-37FE-482A-816A-1F67D504F584}" srcOrd="2" destOrd="0" presId="urn:microsoft.com/office/officeart/2005/8/layout/radial4"/>
    <dgm:cxn modelId="{ED9880D8-C377-4BC5-A28A-29E723F22319}" type="presParOf" srcId="{4D09B7E8-AE6F-4498-BF05-747FCFBE5359}" destId="{AE8F8B72-B547-472B-8320-7A811181276D}" srcOrd="3" destOrd="0" presId="urn:microsoft.com/office/officeart/2005/8/layout/radial4"/>
    <dgm:cxn modelId="{C41BA4E4-E3AD-4519-B409-5C43A02747AC}" type="presParOf" srcId="{4D09B7E8-AE6F-4498-BF05-747FCFBE5359}" destId="{6C13C4DC-D132-4190-80FF-12E522F8D094}" srcOrd="4" destOrd="0" presId="urn:microsoft.com/office/officeart/2005/8/layout/radial4"/>
    <dgm:cxn modelId="{9C68F2AB-7367-4052-8278-9C41A66C6703}" type="presParOf" srcId="{4D09B7E8-AE6F-4498-BF05-747FCFBE5359}" destId="{754610C1-7090-47B9-BBEC-F52E171266C8}" srcOrd="5" destOrd="0" presId="urn:microsoft.com/office/officeart/2005/8/layout/radial4"/>
    <dgm:cxn modelId="{5054C644-5B45-4BC8-BFBB-DE45515007E1}" type="presParOf" srcId="{4D09B7E8-AE6F-4498-BF05-747FCFBE5359}" destId="{F7D805AA-7C15-4AB8-B7AE-A1BA743CB602}"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CAA8E0-4712-4757-8316-42AB2EA525D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46E2D43C-6667-44CD-8BC2-29A629D65309}">
      <dgm:prSet phldrT="[Text]" custT="1"/>
      <dgm:spPr>
        <a:solidFill>
          <a:srgbClr val="C45907"/>
        </a:solidFill>
        <a:effectLst>
          <a:outerShdw blurRad="50800" dist="38100" dir="2700000" algn="tl" rotWithShape="0">
            <a:prstClr val="black">
              <a:alpha val="40000"/>
            </a:prstClr>
          </a:outerShdw>
        </a:effectLst>
      </dgm:spPr>
      <dgm:t>
        <a:bodyPr/>
        <a:lstStyle/>
        <a:p>
          <a:pPr>
            <a:lnSpc>
              <a:spcPct val="100000"/>
            </a:lnSpc>
            <a:spcAft>
              <a:spcPts val="0"/>
            </a:spcAft>
          </a:pPr>
          <a:r>
            <a:rPr lang="en-US" sz="1500" b="1" dirty="0">
              <a:latin typeface="Arial" panose="020B0604020202020204" pitchFamily="34" charset="0"/>
              <a:cs typeface="Arial" panose="020B0604020202020204" pitchFamily="34" charset="0"/>
            </a:rPr>
            <a:t>HCP/IMM-3</a:t>
          </a:r>
          <a:endParaRPr lang="en-US" sz="1500" b="0" dirty="0">
            <a:latin typeface="Arial" panose="020B0604020202020204" pitchFamily="34" charset="0"/>
            <a:cs typeface="Arial" panose="020B0604020202020204" pitchFamily="34" charset="0"/>
          </a:endParaRPr>
        </a:p>
      </dgm:t>
    </dgm:pt>
    <dgm:pt modelId="{77CB5A58-4971-410D-9DDB-F50C06208473}" type="parTrans" cxnId="{776EE3AC-D273-46D6-B266-4B8E81CAC935}">
      <dgm:prSet/>
      <dgm:spPr/>
      <dgm:t>
        <a:bodyPr/>
        <a:lstStyle/>
        <a:p>
          <a:endParaRPr lang="en-US"/>
        </a:p>
      </dgm:t>
    </dgm:pt>
    <dgm:pt modelId="{492F8D18-D849-455C-995B-7A6AB320B5B0}" type="sibTrans" cxnId="{776EE3AC-D273-46D6-B266-4B8E81CAC935}">
      <dgm:prSet/>
      <dgm:spPr/>
      <dgm:t>
        <a:bodyPr/>
        <a:lstStyle/>
        <a:p>
          <a:endParaRPr lang="en-US"/>
        </a:p>
      </dgm:t>
    </dgm:pt>
    <dgm:pt modelId="{3F983E40-AC00-4748-939E-6B67BD1C49F5}">
      <dgm:prSet phldrT="[Text]"/>
      <dgm:spPr/>
      <dgm:t>
        <a:bodyPr/>
        <a:lstStyle/>
        <a:p>
          <a:endParaRPr lang="en-US"/>
        </a:p>
      </dgm:t>
    </dgm:pt>
    <dgm:pt modelId="{FBD9B53A-FDD5-4B04-B627-6E8BCE5D3BEE}" type="parTrans" cxnId="{F09245BA-60B1-4734-8B6C-45A174A25D9A}">
      <dgm:prSet/>
      <dgm:spPr/>
      <dgm:t>
        <a:bodyPr/>
        <a:lstStyle/>
        <a:p>
          <a:endParaRPr lang="en-US"/>
        </a:p>
      </dgm:t>
    </dgm:pt>
    <dgm:pt modelId="{654BAA45-FB1B-417F-A66F-345C5EE1BBD7}" type="sibTrans" cxnId="{F09245BA-60B1-4734-8B6C-45A174A25D9A}">
      <dgm:prSet/>
      <dgm:spPr/>
      <dgm:t>
        <a:bodyPr/>
        <a:lstStyle/>
        <a:p>
          <a:endParaRPr lang="en-US"/>
        </a:p>
      </dgm:t>
    </dgm:pt>
    <dgm:pt modelId="{82592978-6F1B-45BA-813D-FFB7F45276AB}">
      <dgm:prSet phldrT="[Text]" custT="1"/>
      <dgm:spPr>
        <a:solidFill>
          <a:srgbClr val="C45907"/>
        </a:solidFill>
        <a:effectLst>
          <a:outerShdw blurRad="50800" dist="38100" dir="2700000" algn="tl" rotWithShape="0">
            <a:prstClr val="black">
              <a:alpha val="40000"/>
            </a:prstClr>
          </a:outerShdw>
        </a:effectLst>
      </dgm:spPr>
      <dgm:t>
        <a:bodyPr/>
        <a:lstStyle/>
        <a:p>
          <a:r>
            <a:rPr lang="en-US" sz="1500" b="1">
              <a:latin typeface="Arial" panose="020B0604020202020204" pitchFamily="34" charset="0"/>
              <a:cs typeface="Arial" panose="020B0604020202020204" pitchFamily="34" charset="0"/>
            </a:rPr>
            <a:t>Antibiotic Stewardship </a:t>
          </a:r>
          <a:r>
            <a:rPr lang="en-US" sz="1500" b="0">
              <a:latin typeface="Arial" panose="020B0604020202020204" pitchFamily="34" charset="0"/>
              <a:cs typeface="Arial" panose="020B0604020202020204" pitchFamily="34" charset="0"/>
            </a:rPr>
            <a:t>(submitted via  Annual Facility</a:t>
          </a:r>
          <a:br>
            <a:rPr lang="en-US" sz="1500" b="0">
              <a:latin typeface="Arial" panose="020B0604020202020204" pitchFamily="34" charset="0"/>
              <a:cs typeface="Arial" panose="020B0604020202020204" pitchFamily="34" charset="0"/>
            </a:rPr>
          </a:br>
          <a:r>
            <a:rPr lang="en-US" sz="1500" b="0">
              <a:latin typeface="Arial" panose="020B0604020202020204" pitchFamily="34" charset="0"/>
              <a:cs typeface="Arial" panose="020B0604020202020204" pitchFamily="34" charset="0"/>
            </a:rPr>
            <a:t>Survey)</a:t>
          </a:r>
        </a:p>
      </dgm:t>
    </dgm:pt>
    <dgm:pt modelId="{1C73DA74-D74F-4470-9801-E8B94460189F}" type="parTrans" cxnId="{B03DB249-8905-4E1E-AFA5-D4E83E20C83E}">
      <dgm:prSet/>
      <dgm:spPr/>
      <dgm:t>
        <a:bodyPr/>
        <a:lstStyle/>
        <a:p>
          <a:endParaRPr lang="en-US"/>
        </a:p>
      </dgm:t>
    </dgm:pt>
    <dgm:pt modelId="{D402EAE1-A167-467F-857A-3DC831EA7170}" type="sibTrans" cxnId="{B03DB249-8905-4E1E-AFA5-D4E83E20C83E}">
      <dgm:prSet/>
      <dgm:spPr/>
      <dgm:t>
        <a:bodyPr/>
        <a:lstStyle/>
        <a:p>
          <a:endParaRPr lang="en-US"/>
        </a:p>
      </dgm:t>
    </dgm:pt>
    <dgm:pt modelId="{031D3839-3691-4D09-AEB7-2EDA1BCBE150}">
      <dgm:prSet phldrT="[Text]"/>
      <dgm:spPr>
        <a:solidFill>
          <a:srgbClr val="C45907"/>
        </a:solidFill>
        <a:effectLst>
          <a:outerShdw blurRad="50800" dist="38100" dir="2700000" algn="tl" rotWithShape="0">
            <a:prstClr val="black">
              <a:alpha val="40000"/>
            </a:prstClr>
          </a:outerShdw>
        </a:effectLst>
      </dgm:spPr>
      <dgm:t>
        <a:bodyPr/>
        <a:lstStyle/>
        <a:p>
          <a:r>
            <a:rPr lang="en-US" b="1">
              <a:latin typeface="Arial" panose="020B0604020202020204" pitchFamily="34" charset="0"/>
              <a:cs typeface="Arial" panose="020B0604020202020204" pitchFamily="34" charset="0"/>
            </a:rPr>
            <a:t>NHSN</a:t>
          </a:r>
          <a:r>
            <a:rPr lang="en-US" b="1" baseline="30000">
              <a:latin typeface="Arial" panose="020B0604020202020204" pitchFamily="34" charset="0"/>
              <a:cs typeface="Arial" panose="020B0604020202020204" pitchFamily="34" charset="0"/>
            </a:rPr>
            <a:t>*</a:t>
          </a:r>
          <a:endParaRPr lang="en-US" baseline="30000">
            <a:latin typeface="Arial" panose="020B0604020202020204" pitchFamily="34" charset="0"/>
            <a:cs typeface="Arial" panose="020B0604020202020204" pitchFamily="34" charset="0"/>
          </a:endParaRPr>
        </a:p>
      </dgm:t>
    </dgm:pt>
    <dgm:pt modelId="{EBDADE7A-E1AE-4440-BA24-DA5559E6D3FD}" type="sibTrans" cxnId="{B7AD89D7-F713-4D55-B6E1-0838F10ED95C}">
      <dgm:prSet/>
      <dgm:spPr/>
      <dgm:t>
        <a:bodyPr/>
        <a:lstStyle/>
        <a:p>
          <a:endParaRPr lang="en-US"/>
        </a:p>
      </dgm:t>
    </dgm:pt>
    <dgm:pt modelId="{DF3EF555-F9A7-463D-A42C-D50D04B325B7}" type="parTrans" cxnId="{B7AD89D7-F713-4D55-B6E1-0838F10ED95C}">
      <dgm:prSet/>
      <dgm:spPr/>
      <dgm:t>
        <a:bodyPr/>
        <a:lstStyle/>
        <a:p>
          <a:endParaRPr lang="en-US"/>
        </a:p>
      </dgm:t>
    </dgm:pt>
    <dgm:pt modelId="{4D09B7E8-AE6F-4498-BF05-747FCFBE5359}" type="pres">
      <dgm:prSet presAssocID="{F6CAA8E0-4712-4757-8316-42AB2EA525D7}" presName="cycle" presStyleCnt="0">
        <dgm:presLayoutVars>
          <dgm:chMax val="1"/>
          <dgm:dir/>
          <dgm:animLvl val="ctr"/>
          <dgm:resizeHandles val="exact"/>
        </dgm:presLayoutVars>
      </dgm:prSet>
      <dgm:spPr/>
    </dgm:pt>
    <dgm:pt modelId="{C22F13D5-DDF5-4EF7-94F4-1A49F1A87298}" type="pres">
      <dgm:prSet presAssocID="{031D3839-3691-4D09-AEB7-2EDA1BCBE150}" presName="centerShape" presStyleLbl="node0" presStyleIdx="0" presStyleCnt="1" custScaleX="165833" custScaleY="165833" custLinFactNeighborX="-8170" custLinFactNeighborY="-38094"/>
      <dgm:spPr/>
    </dgm:pt>
    <dgm:pt modelId="{A7BD4644-06E2-4F2B-9B54-52EA7BF6C408}" type="pres">
      <dgm:prSet presAssocID="{77CB5A58-4971-410D-9DDB-F50C06208473}" presName="parTrans" presStyleLbl="bgSibTrans2D1" presStyleIdx="0" presStyleCnt="2" custAng="178415" custScaleX="107402" custScaleY="173285"/>
      <dgm:spPr/>
    </dgm:pt>
    <dgm:pt modelId="{7F709C25-4CF9-4F32-AA57-38303230B265}" type="pres">
      <dgm:prSet presAssocID="{46E2D43C-6667-44CD-8BC2-29A629D65309}" presName="node" presStyleLbl="node1" presStyleIdx="0" presStyleCnt="2" custScaleX="167360" custScaleY="159554" custRadScaleRad="97599" custRadScaleInc="-84966">
        <dgm:presLayoutVars>
          <dgm:bulletEnabled val="1"/>
        </dgm:presLayoutVars>
      </dgm:prSet>
      <dgm:spPr/>
    </dgm:pt>
    <dgm:pt modelId="{DF694B34-226C-403E-8544-54A4C735A473}" type="pres">
      <dgm:prSet presAssocID="{1C73DA74-D74F-4470-9801-E8B94460189F}" presName="parTrans" presStyleLbl="bgSibTrans2D1" presStyleIdx="1" presStyleCnt="2" custAng="178415" custScaleX="104250" custScaleY="174920"/>
      <dgm:spPr/>
    </dgm:pt>
    <dgm:pt modelId="{AA7CC949-FA85-4B77-8BBC-1633D452B401}" type="pres">
      <dgm:prSet presAssocID="{82592978-6F1B-45BA-813D-FFB7F45276AB}" presName="node" presStyleLbl="node1" presStyleIdx="1" presStyleCnt="2" custScaleX="177223" custScaleY="158717" custRadScaleRad="89407" custRadScaleInc="90866">
        <dgm:presLayoutVars>
          <dgm:bulletEnabled val="1"/>
        </dgm:presLayoutVars>
      </dgm:prSet>
      <dgm:spPr/>
    </dgm:pt>
  </dgm:ptLst>
  <dgm:cxnLst>
    <dgm:cxn modelId="{D86BC21B-0741-4D0B-B080-08F563C8C51B}" type="presOf" srcId="{F6CAA8E0-4712-4757-8316-42AB2EA525D7}" destId="{4D09B7E8-AE6F-4498-BF05-747FCFBE5359}" srcOrd="0" destOrd="0" presId="urn:microsoft.com/office/officeart/2005/8/layout/radial4"/>
    <dgm:cxn modelId="{D7182D2F-C2D5-461F-BD99-91E024D25BCD}" type="presOf" srcId="{77CB5A58-4971-410D-9DDB-F50C06208473}" destId="{A7BD4644-06E2-4F2B-9B54-52EA7BF6C408}" srcOrd="0" destOrd="0" presId="urn:microsoft.com/office/officeart/2005/8/layout/radial4"/>
    <dgm:cxn modelId="{24EAF342-0F68-4D12-9E37-7515319E02AA}" type="presOf" srcId="{031D3839-3691-4D09-AEB7-2EDA1BCBE150}" destId="{C22F13D5-DDF5-4EF7-94F4-1A49F1A87298}" srcOrd="0" destOrd="0" presId="urn:microsoft.com/office/officeart/2005/8/layout/radial4"/>
    <dgm:cxn modelId="{B03DB249-8905-4E1E-AFA5-D4E83E20C83E}" srcId="{031D3839-3691-4D09-AEB7-2EDA1BCBE150}" destId="{82592978-6F1B-45BA-813D-FFB7F45276AB}" srcOrd="1" destOrd="0" parTransId="{1C73DA74-D74F-4470-9801-E8B94460189F}" sibTransId="{D402EAE1-A167-467F-857A-3DC831EA7170}"/>
    <dgm:cxn modelId="{6CDEA291-EDCF-466E-BD07-9B9F95010573}" type="presOf" srcId="{46E2D43C-6667-44CD-8BC2-29A629D65309}" destId="{7F709C25-4CF9-4F32-AA57-38303230B265}" srcOrd="0" destOrd="0" presId="urn:microsoft.com/office/officeart/2005/8/layout/radial4"/>
    <dgm:cxn modelId="{776EE3AC-D273-46D6-B266-4B8E81CAC935}" srcId="{031D3839-3691-4D09-AEB7-2EDA1BCBE150}" destId="{46E2D43C-6667-44CD-8BC2-29A629D65309}" srcOrd="0" destOrd="0" parTransId="{77CB5A58-4971-410D-9DDB-F50C06208473}" sibTransId="{492F8D18-D849-455C-995B-7A6AB320B5B0}"/>
    <dgm:cxn modelId="{2A56AFB1-0714-4BE3-864D-6A10E72F7A56}" type="presOf" srcId="{82592978-6F1B-45BA-813D-FFB7F45276AB}" destId="{AA7CC949-FA85-4B77-8BBC-1633D452B401}" srcOrd="0" destOrd="0" presId="urn:microsoft.com/office/officeart/2005/8/layout/radial4"/>
    <dgm:cxn modelId="{F09245BA-60B1-4734-8B6C-45A174A25D9A}" srcId="{F6CAA8E0-4712-4757-8316-42AB2EA525D7}" destId="{3F983E40-AC00-4748-939E-6B67BD1C49F5}" srcOrd="1" destOrd="0" parTransId="{FBD9B53A-FDD5-4B04-B627-6E8BCE5D3BEE}" sibTransId="{654BAA45-FB1B-417F-A66F-345C5EE1BBD7}"/>
    <dgm:cxn modelId="{8FA87BCB-B90F-4490-A315-1A8A22D524FF}" type="presOf" srcId="{1C73DA74-D74F-4470-9801-E8B94460189F}" destId="{DF694B34-226C-403E-8544-54A4C735A473}" srcOrd="0" destOrd="0" presId="urn:microsoft.com/office/officeart/2005/8/layout/radial4"/>
    <dgm:cxn modelId="{B7AD89D7-F713-4D55-B6E1-0838F10ED95C}" srcId="{F6CAA8E0-4712-4757-8316-42AB2EA525D7}" destId="{031D3839-3691-4D09-AEB7-2EDA1BCBE150}" srcOrd="0" destOrd="0" parTransId="{DF3EF555-F9A7-463D-A42C-D50D04B325B7}" sibTransId="{EBDADE7A-E1AE-4440-BA24-DA5559E6D3FD}"/>
    <dgm:cxn modelId="{7F230352-AB1A-4DD2-AA6A-0BACAADF45FE}" type="presParOf" srcId="{4D09B7E8-AE6F-4498-BF05-747FCFBE5359}" destId="{C22F13D5-DDF5-4EF7-94F4-1A49F1A87298}" srcOrd="0" destOrd="0" presId="urn:microsoft.com/office/officeart/2005/8/layout/radial4"/>
    <dgm:cxn modelId="{85B52019-9802-4A9A-AE05-ED3A0F9EF781}" type="presParOf" srcId="{4D09B7E8-AE6F-4498-BF05-747FCFBE5359}" destId="{A7BD4644-06E2-4F2B-9B54-52EA7BF6C408}" srcOrd="1" destOrd="0" presId="urn:microsoft.com/office/officeart/2005/8/layout/radial4"/>
    <dgm:cxn modelId="{F204BFC8-0449-4B38-9CAF-C2C4C5A7BB0C}" type="presParOf" srcId="{4D09B7E8-AE6F-4498-BF05-747FCFBE5359}" destId="{7F709C25-4CF9-4F32-AA57-38303230B265}" srcOrd="2" destOrd="0" presId="urn:microsoft.com/office/officeart/2005/8/layout/radial4"/>
    <dgm:cxn modelId="{39FE980A-B44A-47C3-8F40-EBFC76E4C9C7}" type="presParOf" srcId="{4D09B7E8-AE6F-4498-BF05-747FCFBE5359}" destId="{DF694B34-226C-403E-8544-54A4C735A473}" srcOrd="3" destOrd="0" presId="urn:microsoft.com/office/officeart/2005/8/layout/radial4"/>
    <dgm:cxn modelId="{7E7F7F6C-C167-4D1D-AB03-03F6C8962B86}" type="presParOf" srcId="{4D09B7E8-AE6F-4498-BF05-747FCFBE5359}" destId="{AA7CC949-FA85-4B77-8BBC-1633D452B401}" srcOrd="4"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CAA8E0-4712-4757-8316-42AB2EA525D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031D3839-3691-4D09-AEB7-2EDA1BCBE150}">
      <dgm:prSet phldrT="[Text]" custT="1"/>
      <dgm:spPr>
        <a:solidFill>
          <a:srgbClr val="88BA7E"/>
        </a:solidFill>
        <a:effectLst>
          <a:outerShdw blurRad="50800" dist="38100" dir="2700000" algn="tl" rotWithShape="0">
            <a:prstClr val="black">
              <a:alpha val="40000"/>
            </a:prstClr>
          </a:outerShdw>
        </a:effectLst>
      </dgm:spPr>
      <dgm:t>
        <a:bodyPr/>
        <a:lstStyle/>
        <a:p>
          <a:pPr algn="ctr"/>
          <a:r>
            <a:rPr lang="en-US" sz="2000" b="1">
              <a:latin typeface="Arial" panose="020B0604020202020204" pitchFamily="34" charset="0"/>
              <a:cs typeface="Arial" panose="020B0604020202020204" pitchFamily="34" charset="0"/>
            </a:rPr>
            <a:t>State Flex Office</a:t>
          </a:r>
        </a:p>
      </dgm:t>
    </dgm:pt>
    <dgm:pt modelId="{DF3EF555-F9A7-463D-A42C-D50D04B325B7}" type="parTrans" cxnId="{B7AD89D7-F713-4D55-B6E1-0838F10ED95C}">
      <dgm:prSet/>
      <dgm:spPr/>
      <dgm:t>
        <a:bodyPr/>
        <a:lstStyle/>
        <a:p>
          <a:pPr algn="ctr"/>
          <a:endParaRPr lang="en-US"/>
        </a:p>
      </dgm:t>
    </dgm:pt>
    <dgm:pt modelId="{EBDADE7A-E1AE-4440-BA24-DA5559E6D3FD}" type="sibTrans" cxnId="{B7AD89D7-F713-4D55-B6E1-0838F10ED95C}">
      <dgm:prSet/>
      <dgm:spPr/>
      <dgm:t>
        <a:bodyPr/>
        <a:lstStyle/>
        <a:p>
          <a:pPr algn="ctr"/>
          <a:endParaRPr lang="en-US"/>
        </a:p>
      </dgm:t>
    </dgm:pt>
    <dgm:pt modelId="{46E2D43C-6667-44CD-8BC2-29A629D65309}">
      <dgm:prSet phldrT="[Text]" custT="1"/>
      <dgm:spPr>
        <a:solidFill>
          <a:srgbClr val="88BA7E"/>
        </a:solidFill>
        <a:effectLst>
          <a:outerShdw blurRad="50800" dist="38100" dir="2700000" algn="tl" rotWithShape="0">
            <a:prstClr val="black">
              <a:alpha val="40000"/>
            </a:prstClr>
          </a:outerShdw>
        </a:effectLst>
      </dgm:spPr>
      <dgm:t>
        <a:bodyPr bIns="0"/>
        <a:lstStyle/>
        <a:p>
          <a:pPr algn="ctr">
            <a:spcAft>
              <a:spcPts val="0"/>
            </a:spcAft>
          </a:pPr>
          <a:r>
            <a:rPr lang="en-US" sz="1500" b="1">
              <a:latin typeface="Arial" panose="020B0604020202020204" pitchFamily="34" charset="0"/>
              <a:cs typeface="Arial" panose="020B0604020202020204" pitchFamily="34" charset="0"/>
            </a:rPr>
            <a:t>EDTC</a:t>
          </a:r>
          <a:r>
            <a:rPr lang="en-US" sz="1500" baseline="30000">
              <a:latin typeface="Arial" panose="020B0604020202020204" pitchFamily="34" charset="0"/>
              <a:cs typeface="Arial" panose="020B0604020202020204" pitchFamily="34" charset="0"/>
            </a:rPr>
            <a:t>†</a:t>
          </a:r>
        </a:p>
      </dgm:t>
    </dgm:pt>
    <dgm:pt modelId="{77CB5A58-4971-410D-9DDB-F50C06208473}" type="parTrans" cxnId="{776EE3AC-D273-46D6-B266-4B8E81CAC935}">
      <dgm:prSet/>
      <dgm:spPr/>
      <dgm:t>
        <a:bodyPr/>
        <a:lstStyle/>
        <a:p>
          <a:pPr algn="ctr"/>
          <a:endParaRPr lang="en-US"/>
        </a:p>
      </dgm:t>
    </dgm:pt>
    <dgm:pt modelId="{492F8D18-D849-455C-995B-7A6AB320B5B0}" type="sibTrans" cxnId="{776EE3AC-D273-46D6-B266-4B8E81CAC935}">
      <dgm:prSet/>
      <dgm:spPr/>
      <dgm:t>
        <a:bodyPr/>
        <a:lstStyle/>
        <a:p>
          <a:pPr algn="ctr"/>
          <a:endParaRPr lang="en-US"/>
        </a:p>
      </dgm:t>
    </dgm:pt>
    <dgm:pt modelId="{F452DC60-CF52-4BEB-BAAF-B2EC3F5A1F01}">
      <dgm:prSet phldrT="[Text]"/>
      <dgm:spPr/>
      <dgm:t>
        <a:bodyPr/>
        <a:lstStyle/>
        <a:p>
          <a:pPr algn="ctr"/>
          <a:endParaRPr lang="en-US"/>
        </a:p>
      </dgm:t>
    </dgm:pt>
    <dgm:pt modelId="{14B4FDF3-4D5A-4F5D-A733-CD7CC0CB517E}" type="parTrans" cxnId="{DCCE0A9E-EF58-4E80-84CF-1E9D2A1823E7}">
      <dgm:prSet/>
      <dgm:spPr/>
      <dgm:t>
        <a:bodyPr/>
        <a:lstStyle/>
        <a:p>
          <a:pPr algn="ctr"/>
          <a:endParaRPr lang="en-US"/>
        </a:p>
      </dgm:t>
    </dgm:pt>
    <dgm:pt modelId="{75990333-5125-480D-8E92-E5FC49440FF1}" type="sibTrans" cxnId="{DCCE0A9E-EF58-4E80-84CF-1E9D2A1823E7}">
      <dgm:prSet/>
      <dgm:spPr/>
      <dgm:t>
        <a:bodyPr/>
        <a:lstStyle/>
        <a:p>
          <a:pPr algn="ctr"/>
          <a:endParaRPr lang="en-US"/>
        </a:p>
      </dgm:t>
    </dgm:pt>
    <dgm:pt modelId="{4D09B7E8-AE6F-4498-BF05-747FCFBE5359}" type="pres">
      <dgm:prSet presAssocID="{F6CAA8E0-4712-4757-8316-42AB2EA525D7}" presName="cycle" presStyleCnt="0">
        <dgm:presLayoutVars>
          <dgm:chMax val="1"/>
          <dgm:dir/>
          <dgm:animLvl val="ctr"/>
          <dgm:resizeHandles val="exact"/>
        </dgm:presLayoutVars>
      </dgm:prSet>
      <dgm:spPr/>
    </dgm:pt>
    <dgm:pt modelId="{C22F13D5-DDF5-4EF7-94F4-1A49F1A87298}" type="pres">
      <dgm:prSet presAssocID="{031D3839-3691-4D09-AEB7-2EDA1BCBE150}" presName="centerShape" presStyleLbl="node0" presStyleIdx="0" presStyleCnt="1" custScaleX="127378" custScaleY="127378" custLinFactNeighborX="-24075" custLinFactNeighborY="-37110"/>
      <dgm:spPr/>
    </dgm:pt>
    <dgm:pt modelId="{A7BD4644-06E2-4F2B-9B54-52EA7BF6C408}" type="pres">
      <dgm:prSet presAssocID="{77CB5A58-4971-410D-9DDB-F50C06208473}" presName="parTrans" presStyleLbl="bgSibTrans2D1" presStyleIdx="0" presStyleCnt="1" custAng="105035" custScaleX="123039" custScaleY="123039" custLinFactNeighborY="24930" custRadScaleRad="62224" custRadScaleInc="-2147483648"/>
      <dgm:spPr/>
    </dgm:pt>
    <dgm:pt modelId="{7F709C25-4CF9-4F32-AA57-38303230B265}" type="pres">
      <dgm:prSet presAssocID="{46E2D43C-6667-44CD-8BC2-29A629D65309}" presName="node" presStyleLbl="node1" presStyleIdx="0" presStyleCnt="1" custScaleX="92464" custScaleY="41305" custRadScaleRad="41598" custRadScaleInc="-87097">
        <dgm:presLayoutVars>
          <dgm:bulletEnabled val="1"/>
        </dgm:presLayoutVars>
      </dgm:prSet>
      <dgm:spPr/>
    </dgm:pt>
  </dgm:ptLst>
  <dgm:cxnLst>
    <dgm:cxn modelId="{D2797B03-549E-4EB4-9504-8F91B499EADC}" type="presOf" srcId="{F6CAA8E0-4712-4757-8316-42AB2EA525D7}" destId="{4D09B7E8-AE6F-4498-BF05-747FCFBE5359}" srcOrd="0" destOrd="0" presId="urn:microsoft.com/office/officeart/2005/8/layout/radial4"/>
    <dgm:cxn modelId="{4F990129-AC13-4E18-AC1C-04F4FAECDEEF}" type="presOf" srcId="{031D3839-3691-4D09-AEB7-2EDA1BCBE150}" destId="{C22F13D5-DDF5-4EF7-94F4-1A49F1A87298}" srcOrd="0" destOrd="0" presId="urn:microsoft.com/office/officeart/2005/8/layout/radial4"/>
    <dgm:cxn modelId="{CF8FB832-D7F7-40CB-807A-638015FA98FC}" type="presOf" srcId="{77CB5A58-4971-410D-9DDB-F50C06208473}" destId="{A7BD4644-06E2-4F2B-9B54-52EA7BF6C408}" srcOrd="0" destOrd="0" presId="urn:microsoft.com/office/officeart/2005/8/layout/radial4"/>
    <dgm:cxn modelId="{360BA13B-A7A5-41CE-9740-77FF1529DC75}" type="presOf" srcId="{46E2D43C-6667-44CD-8BC2-29A629D65309}" destId="{7F709C25-4CF9-4F32-AA57-38303230B265}" srcOrd="0" destOrd="0" presId="urn:microsoft.com/office/officeart/2005/8/layout/radial4"/>
    <dgm:cxn modelId="{DCCE0A9E-EF58-4E80-84CF-1E9D2A1823E7}" srcId="{F6CAA8E0-4712-4757-8316-42AB2EA525D7}" destId="{F452DC60-CF52-4BEB-BAAF-B2EC3F5A1F01}" srcOrd="1" destOrd="0" parTransId="{14B4FDF3-4D5A-4F5D-A733-CD7CC0CB517E}" sibTransId="{75990333-5125-480D-8E92-E5FC49440FF1}"/>
    <dgm:cxn modelId="{776EE3AC-D273-46D6-B266-4B8E81CAC935}" srcId="{031D3839-3691-4D09-AEB7-2EDA1BCBE150}" destId="{46E2D43C-6667-44CD-8BC2-29A629D65309}" srcOrd="0" destOrd="0" parTransId="{77CB5A58-4971-410D-9DDB-F50C06208473}" sibTransId="{492F8D18-D849-455C-995B-7A6AB320B5B0}"/>
    <dgm:cxn modelId="{B7AD89D7-F713-4D55-B6E1-0838F10ED95C}" srcId="{F6CAA8E0-4712-4757-8316-42AB2EA525D7}" destId="{031D3839-3691-4D09-AEB7-2EDA1BCBE150}" srcOrd="0" destOrd="0" parTransId="{DF3EF555-F9A7-463D-A42C-D50D04B325B7}" sibTransId="{EBDADE7A-E1AE-4440-BA24-DA5559E6D3FD}"/>
    <dgm:cxn modelId="{16C4D390-2106-4224-81EE-EF88D8A34976}" type="presParOf" srcId="{4D09B7E8-AE6F-4498-BF05-747FCFBE5359}" destId="{C22F13D5-DDF5-4EF7-94F4-1A49F1A87298}" srcOrd="0" destOrd="0" presId="urn:microsoft.com/office/officeart/2005/8/layout/radial4"/>
    <dgm:cxn modelId="{28B0B754-6655-47F1-BD50-EC35259E0AF9}" type="presParOf" srcId="{4D09B7E8-AE6F-4498-BF05-747FCFBE5359}" destId="{A7BD4644-06E2-4F2B-9B54-52EA7BF6C408}" srcOrd="1" destOrd="0" presId="urn:microsoft.com/office/officeart/2005/8/layout/radial4"/>
    <dgm:cxn modelId="{2D4748AB-AA3A-42FB-91F2-8CD38AC55F22}" type="presParOf" srcId="{4D09B7E8-AE6F-4498-BF05-747FCFBE5359}" destId="{7F709C25-4CF9-4F32-AA57-38303230B265}" srcOrd="2" destOrd="0" presId="urn:microsoft.com/office/officeart/2005/8/layout/radial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F13D5-DDF5-4EF7-94F4-1A49F1A87298}">
      <dsp:nvSpPr>
        <dsp:cNvPr id="0" name=""/>
        <dsp:cNvSpPr/>
      </dsp:nvSpPr>
      <dsp:spPr>
        <a:xfrm>
          <a:off x="1696854" y="242641"/>
          <a:ext cx="1882038" cy="1882038"/>
        </a:xfrm>
        <a:prstGeom prst="ellipse">
          <a:avLst/>
        </a:prstGeom>
        <a:solidFill>
          <a:srgbClr val="0081C4"/>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ts val="0"/>
            </a:spcAft>
            <a:buNone/>
          </a:pPr>
          <a:r>
            <a:rPr lang="en-US" sz="2100" b="1" kern="1200">
              <a:latin typeface="Arial" panose="020B0604020202020204" pitchFamily="34" charset="0"/>
              <a:cs typeface="Arial" panose="020B0604020202020204" pitchFamily="34" charset="0"/>
            </a:rPr>
            <a:t>Hospital Quality Reporting (HQR)</a:t>
          </a:r>
          <a:endParaRPr lang="en-US" sz="2100" kern="1200">
            <a:latin typeface="Arial" panose="020B0604020202020204" pitchFamily="34" charset="0"/>
            <a:cs typeface="Arial" panose="020B0604020202020204" pitchFamily="34" charset="0"/>
          </a:endParaRPr>
        </a:p>
      </dsp:txBody>
      <dsp:txXfrm>
        <a:off x="1972472" y="518259"/>
        <a:ext cx="1330802" cy="1330802"/>
      </dsp:txXfrm>
    </dsp:sp>
    <dsp:sp modelId="{F642BA73-1E1D-4134-B7EE-98CE596974F8}">
      <dsp:nvSpPr>
        <dsp:cNvPr id="0" name=""/>
        <dsp:cNvSpPr/>
      </dsp:nvSpPr>
      <dsp:spPr>
        <a:xfrm rot="7183833">
          <a:off x="870403" y="2571294"/>
          <a:ext cx="1664062" cy="50066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4ACC6F-37FE-482A-816A-1F67D504F584}">
      <dsp:nvSpPr>
        <dsp:cNvPr id="0" name=""/>
        <dsp:cNvSpPr/>
      </dsp:nvSpPr>
      <dsp:spPr>
        <a:xfrm>
          <a:off x="-15312" y="2953452"/>
          <a:ext cx="2595714" cy="1206824"/>
        </a:xfrm>
        <a:prstGeom prst="roundRect">
          <a:avLst>
            <a:gd name="adj" fmla="val 10000"/>
          </a:avLst>
        </a:prstGeom>
        <a:solidFill>
          <a:srgbClr val="0081C4"/>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CMS Outpatient Measures</a:t>
          </a:r>
          <a:r>
            <a:rPr lang="en-US" sz="1500" kern="1200">
              <a:latin typeface="Arial" panose="020B0604020202020204" pitchFamily="34" charset="0"/>
              <a:cs typeface="Arial" panose="020B0604020202020204" pitchFamily="34" charset="0"/>
            </a:rPr>
            <a:t> </a:t>
          </a:r>
          <a:br>
            <a:rPr lang="en-US" sz="1500" kern="1200">
              <a:latin typeface="Arial" panose="020B0604020202020204" pitchFamily="34" charset="0"/>
              <a:cs typeface="Arial" panose="020B0604020202020204" pitchFamily="34" charset="0"/>
            </a:rPr>
          </a:br>
          <a:r>
            <a:rPr lang="en-US" sz="1500" kern="1200">
              <a:latin typeface="Arial" panose="020B0604020202020204" pitchFamily="34" charset="0"/>
              <a:cs typeface="Arial" panose="020B0604020202020204" pitchFamily="34" charset="0"/>
            </a:rPr>
            <a:t>(Submitted via CART or vendor tool)</a:t>
          </a:r>
        </a:p>
        <a:p>
          <a:pPr marL="0" lvl="0" indent="0" algn="ctr"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OP-2, OP-3, OP-18 </a:t>
          </a:r>
          <a:endParaRPr lang="en-US" sz="1500" kern="1200">
            <a:latin typeface="Arial" panose="020B0604020202020204" pitchFamily="34" charset="0"/>
            <a:cs typeface="Arial" panose="020B0604020202020204" pitchFamily="34" charset="0"/>
          </a:endParaRPr>
        </a:p>
      </dsp:txBody>
      <dsp:txXfrm>
        <a:off x="20035" y="2988799"/>
        <a:ext cx="2525020" cy="1136130"/>
      </dsp:txXfrm>
    </dsp:sp>
    <dsp:sp modelId="{AE8F8B72-B547-472B-8320-7A811181276D}">
      <dsp:nvSpPr>
        <dsp:cNvPr id="0" name=""/>
        <dsp:cNvSpPr/>
      </dsp:nvSpPr>
      <dsp:spPr>
        <a:xfrm rot="3494280">
          <a:off x="2772426" y="2563978"/>
          <a:ext cx="1749995" cy="50066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13C4DC-D132-4190-80FF-12E522F8D094}">
      <dsp:nvSpPr>
        <dsp:cNvPr id="0" name=""/>
        <dsp:cNvSpPr/>
      </dsp:nvSpPr>
      <dsp:spPr>
        <a:xfrm>
          <a:off x="2831245" y="2937323"/>
          <a:ext cx="2553541" cy="1241897"/>
        </a:xfrm>
        <a:prstGeom prst="roundRect">
          <a:avLst>
            <a:gd name="adj" fmla="val 10000"/>
          </a:avLst>
        </a:prstGeom>
        <a:solidFill>
          <a:srgbClr val="0081C4"/>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905" tIns="1905" rIns="1905" bIns="1905" numCol="1" spcCol="1270" anchor="ctr" anchorCtr="0">
          <a:noAutofit/>
        </a:bodyPr>
        <a:lstStyle/>
        <a:p>
          <a:pPr marL="0" lvl="0" indent="0" algn="ctr" defTabSz="44450">
            <a:lnSpc>
              <a:spcPct val="90000"/>
            </a:lnSpc>
            <a:spcBef>
              <a:spcPct val="0"/>
            </a:spcBef>
            <a:spcAft>
              <a:spcPts val="400"/>
            </a:spcAft>
            <a:buNone/>
          </a:pPr>
          <a:endParaRPr lang="en-US" sz="100" b="1" kern="1200">
            <a:latin typeface="Arial" panose="020B0604020202020204" pitchFamily="34" charset="0"/>
            <a:cs typeface="Arial" panose="020B0604020202020204" pitchFamily="34" charset="0"/>
          </a:endParaRPr>
        </a:p>
        <a:p>
          <a:pPr marL="0" lvl="0" indent="0" algn="ctr" defTabSz="44450">
            <a:lnSpc>
              <a:spcPct val="90000"/>
            </a:lnSpc>
            <a:spcBef>
              <a:spcPct val="0"/>
            </a:spcBef>
            <a:spcAft>
              <a:spcPts val="400"/>
            </a:spcAft>
            <a:buNone/>
          </a:pPr>
          <a:r>
            <a:rPr lang="en-US" sz="1500" b="1" kern="1200">
              <a:latin typeface="Arial" panose="020B0604020202020204" pitchFamily="34" charset="0"/>
              <a:cs typeface="Arial" panose="020B0604020202020204" pitchFamily="34" charset="0"/>
            </a:rPr>
            <a:t>CMS Outpatient Measures</a:t>
          </a:r>
          <a:r>
            <a:rPr lang="en-US" sz="1500" kern="1200">
              <a:latin typeface="Arial" panose="020B0604020202020204" pitchFamily="34" charset="0"/>
              <a:cs typeface="Arial" panose="020B0604020202020204" pitchFamily="34" charset="0"/>
            </a:rPr>
            <a:t> </a:t>
          </a:r>
          <a:br>
            <a:rPr lang="en-US" sz="1500" kern="1200">
              <a:latin typeface="Arial" panose="020B0604020202020204" pitchFamily="34" charset="0"/>
              <a:cs typeface="Arial" panose="020B0604020202020204" pitchFamily="34" charset="0"/>
            </a:rPr>
          </a:br>
          <a:r>
            <a:rPr lang="en-US" sz="1500" kern="1200">
              <a:latin typeface="Arial" panose="020B0604020202020204" pitchFamily="34" charset="0"/>
              <a:cs typeface="Arial" panose="020B0604020202020204" pitchFamily="34" charset="0"/>
            </a:rPr>
            <a:t>(Submitted via HARP)</a:t>
          </a:r>
        </a:p>
        <a:p>
          <a:pPr marL="0" lvl="0" indent="0" algn="ctr" defTabSz="444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OP-22 </a:t>
          </a:r>
          <a:endParaRPr lang="en-US" sz="1500" kern="1200">
            <a:latin typeface="Arial" panose="020B0604020202020204" pitchFamily="34" charset="0"/>
            <a:cs typeface="Arial" panose="020B0604020202020204" pitchFamily="34" charset="0"/>
          </a:endParaRPr>
        </a:p>
      </dsp:txBody>
      <dsp:txXfrm>
        <a:off x="2867619" y="2973697"/>
        <a:ext cx="2480793" cy="1169149"/>
      </dsp:txXfrm>
    </dsp:sp>
    <dsp:sp modelId="{754610C1-7090-47B9-BBEC-F52E171266C8}">
      <dsp:nvSpPr>
        <dsp:cNvPr id="0" name=""/>
        <dsp:cNvSpPr/>
      </dsp:nvSpPr>
      <dsp:spPr>
        <a:xfrm rot="1334303">
          <a:off x="3431253" y="1749796"/>
          <a:ext cx="1450485" cy="50066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D805AA-7C15-4AB8-B7AE-A1BA743CB602}">
      <dsp:nvSpPr>
        <dsp:cNvPr id="0" name=""/>
        <dsp:cNvSpPr/>
      </dsp:nvSpPr>
      <dsp:spPr>
        <a:xfrm>
          <a:off x="4033627" y="1530340"/>
          <a:ext cx="1792008" cy="1180722"/>
        </a:xfrm>
        <a:prstGeom prst="roundRect">
          <a:avLst>
            <a:gd name="adj" fmla="val 10000"/>
          </a:avLst>
        </a:prstGeom>
        <a:solidFill>
          <a:srgbClr val="0081C4"/>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ts val="0"/>
            </a:spcAft>
            <a:buNone/>
          </a:pPr>
          <a:r>
            <a:rPr lang="en-US" sz="1500" b="1" kern="1200">
              <a:latin typeface="Arial" panose="020B0604020202020204" pitchFamily="34" charset="0"/>
              <a:cs typeface="Arial" panose="020B0604020202020204" pitchFamily="34" charset="0"/>
            </a:rPr>
            <a:t>HCAHPS Survey</a:t>
          </a:r>
          <a:endParaRPr lang="en-US" sz="1500" kern="1200">
            <a:latin typeface="Arial" panose="020B0604020202020204" pitchFamily="34" charset="0"/>
            <a:cs typeface="Arial" panose="020B0604020202020204" pitchFamily="34" charset="0"/>
          </a:endParaRPr>
        </a:p>
        <a:p>
          <a:pPr marL="0" lvl="0" indent="0" algn="ctr"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(Vendor or self-administered)</a:t>
          </a:r>
        </a:p>
      </dsp:txBody>
      <dsp:txXfrm>
        <a:off x="4068209" y="1564922"/>
        <a:ext cx="1722844" cy="11115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F13D5-DDF5-4EF7-94F4-1A49F1A87298}">
      <dsp:nvSpPr>
        <dsp:cNvPr id="0" name=""/>
        <dsp:cNvSpPr/>
      </dsp:nvSpPr>
      <dsp:spPr>
        <a:xfrm>
          <a:off x="536693" y="86048"/>
          <a:ext cx="1742634" cy="1742634"/>
        </a:xfrm>
        <a:prstGeom prst="ellipse">
          <a:avLst/>
        </a:prstGeom>
        <a:solidFill>
          <a:srgbClr val="C45907"/>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1" kern="1200">
              <a:latin typeface="Arial" panose="020B0604020202020204" pitchFamily="34" charset="0"/>
              <a:cs typeface="Arial" panose="020B0604020202020204" pitchFamily="34" charset="0"/>
            </a:rPr>
            <a:t>NHSN</a:t>
          </a:r>
          <a:r>
            <a:rPr lang="en-US" sz="3000" b="1" kern="1200" baseline="30000">
              <a:latin typeface="Arial" panose="020B0604020202020204" pitchFamily="34" charset="0"/>
              <a:cs typeface="Arial" panose="020B0604020202020204" pitchFamily="34" charset="0"/>
            </a:rPr>
            <a:t>*</a:t>
          </a:r>
          <a:endParaRPr lang="en-US" sz="3000" kern="1200" baseline="30000">
            <a:latin typeface="Arial" panose="020B0604020202020204" pitchFamily="34" charset="0"/>
            <a:cs typeface="Arial" panose="020B0604020202020204" pitchFamily="34" charset="0"/>
          </a:endParaRPr>
        </a:p>
      </dsp:txBody>
      <dsp:txXfrm>
        <a:off x="791896" y="341251"/>
        <a:ext cx="1232228" cy="1232228"/>
      </dsp:txXfrm>
    </dsp:sp>
    <dsp:sp modelId="{A7BD4644-06E2-4F2B-9B54-52EA7BF6C408}">
      <dsp:nvSpPr>
        <dsp:cNvPr id="0" name=""/>
        <dsp:cNvSpPr/>
      </dsp:nvSpPr>
      <dsp:spPr>
        <a:xfrm rot="6955990">
          <a:off x="214805" y="2081276"/>
          <a:ext cx="1214280" cy="51896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709C25-4CF9-4F32-AA57-38303230B265}">
      <dsp:nvSpPr>
        <dsp:cNvPr id="0" name=""/>
        <dsp:cNvSpPr/>
      </dsp:nvSpPr>
      <dsp:spPr>
        <a:xfrm>
          <a:off x="-233939" y="2224146"/>
          <a:ext cx="1670746" cy="1274256"/>
        </a:xfrm>
        <a:prstGeom prst="roundRect">
          <a:avLst>
            <a:gd name="adj" fmla="val 10000"/>
          </a:avLst>
        </a:prstGeom>
        <a:solidFill>
          <a:srgbClr val="C45907"/>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100000"/>
            </a:lnSpc>
            <a:spcBef>
              <a:spcPct val="0"/>
            </a:spcBef>
            <a:spcAft>
              <a:spcPts val="0"/>
            </a:spcAft>
            <a:buNone/>
          </a:pPr>
          <a:r>
            <a:rPr lang="en-US" sz="1500" b="1" kern="1200" dirty="0">
              <a:latin typeface="Arial" panose="020B0604020202020204" pitchFamily="34" charset="0"/>
              <a:cs typeface="Arial" panose="020B0604020202020204" pitchFamily="34" charset="0"/>
            </a:rPr>
            <a:t>HCP/IMM-3</a:t>
          </a:r>
          <a:endParaRPr lang="en-US" sz="1500" b="0" kern="1200" dirty="0">
            <a:latin typeface="Arial" panose="020B0604020202020204" pitchFamily="34" charset="0"/>
            <a:cs typeface="Arial" panose="020B0604020202020204" pitchFamily="34" charset="0"/>
          </a:endParaRPr>
        </a:p>
      </dsp:txBody>
      <dsp:txXfrm>
        <a:off x="-196617" y="2261468"/>
        <a:ext cx="1596102" cy="1199612"/>
      </dsp:txXfrm>
    </dsp:sp>
    <dsp:sp modelId="{DF694B34-226C-403E-8544-54A4C735A473}">
      <dsp:nvSpPr>
        <dsp:cNvPr id="0" name=""/>
        <dsp:cNvSpPr/>
      </dsp:nvSpPr>
      <dsp:spPr>
        <a:xfrm rot="3777771">
          <a:off x="1539298" y="2058010"/>
          <a:ext cx="1311473" cy="52386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7CC949-FA85-4B77-8BBC-1633D452B401}">
      <dsp:nvSpPr>
        <dsp:cNvPr id="0" name=""/>
        <dsp:cNvSpPr/>
      </dsp:nvSpPr>
      <dsp:spPr>
        <a:xfrm>
          <a:off x="1625035" y="2230831"/>
          <a:ext cx="1769208" cy="1267571"/>
        </a:xfrm>
        <a:prstGeom prst="roundRect">
          <a:avLst>
            <a:gd name="adj" fmla="val 10000"/>
          </a:avLst>
        </a:prstGeom>
        <a:solidFill>
          <a:srgbClr val="C45907"/>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Antibiotic Stewardship </a:t>
          </a:r>
          <a:r>
            <a:rPr lang="en-US" sz="1500" b="0" kern="1200">
              <a:latin typeface="Arial" panose="020B0604020202020204" pitchFamily="34" charset="0"/>
              <a:cs typeface="Arial" panose="020B0604020202020204" pitchFamily="34" charset="0"/>
            </a:rPr>
            <a:t>(submitted via  Annual Facility</a:t>
          </a:r>
          <a:br>
            <a:rPr lang="en-US" sz="1500" b="0" kern="1200">
              <a:latin typeface="Arial" panose="020B0604020202020204" pitchFamily="34" charset="0"/>
              <a:cs typeface="Arial" panose="020B0604020202020204" pitchFamily="34" charset="0"/>
            </a:rPr>
          </a:br>
          <a:r>
            <a:rPr lang="en-US" sz="1500" b="0" kern="1200">
              <a:latin typeface="Arial" panose="020B0604020202020204" pitchFamily="34" charset="0"/>
              <a:cs typeface="Arial" panose="020B0604020202020204" pitchFamily="34" charset="0"/>
            </a:rPr>
            <a:t>Survey)</a:t>
          </a:r>
        </a:p>
      </dsp:txBody>
      <dsp:txXfrm>
        <a:off x="1662161" y="2267957"/>
        <a:ext cx="1694956" cy="11933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F13D5-DDF5-4EF7-94F4-1A49F1A87298}">
      <dsp:nvSpPr>
        <dsp:cNvPr id="0" name=""/>
        <dsp:cNvSpPr/>
      </dsp:nvSpPr>
      <dsp:spPr>
        <a:xfrm>
          <a:off x="0" y="0"/>
          <a:ext cx="1664950" cy="1664950"/>
        </a:xfrm>
        <a:prstGeom prst="ellipse">
          <a:avLst/>
        </a:prstGeom>
        <a:solidFill>
          <a:srgbClr val="88BA7E"/>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State Flex Office</a:t>
          </a:r>
        </a:p>
      </dsp:txBody>
      <dsp:txXfrm>
        <a:off x="243826" y="243826"/>
        <a:ext cx="1177298" cy="1177298"/>
      </dsp:txXfrm>
    </dsp:sp>
    <dsp:sp modelId="{A7BD4644-06E2-4F2B-9B54-52EA7BF6C408}">
      <dsp:nvSpPr>
        <dsp:cNvPr id="0" name=""/>
        <dsp:cNvSpPr/>
      </dsp:nvSpPr>
      <dsp:spPr>
        <a:xfrm rot="5440819">
          <a:off x="454610" y="1891558"/>
          <a:ext cx="800392" cy="45834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709C25-4CF9-4F32-AA57-38303230B265}">
      <dsp:nvSpPr>
        <dsp:cNvPr id="0" name=""/>
        <dsp:cNvSpPr/>
      </dsp:nvSpPr>
      <dsp:spPr>
        <a:xfrm>
          <a:off x="286801" y="2147905"/>
          <a:ext cx="1148161" cy="410320"/>
        </a:xfrm>
        <a:prstGeom prst="roundRect">
          <a:avLst>
            <a:gd name="adj" fmla="val 10000"/>
          </a:avLst>
        </a:prstGeom>
        <a:solidFill>
          <a:srgbClr val="88BA7E"/>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0" numCol="1" spcCol="1270" anchor="ctr" anchorCtr="0">
          <a:noAutofit/>
        </a:bodyPr>
        <a:lstStyle/>
        <a:p>
          <a:pPr marL="0" lvl="0" indent="0" algn="ctr" defTabSz="666750">
            <a:lnSpc>
              <a:spcPct val="90000"/>
            </a:lnSpc>
            <a:spcBef>
              <a:spcPct val="0"/>
            </a:spcBef>
            <a:spcAft>
              <a:spcPts val="0"/>
            </a:spcAft>
            <a:buNone/>
          </a:pPr>
          <a:r>
            <a:rPr lang="en-US" sz="1500" b="1" kern="1200">
              <a:latin typeface="Arial" panose="020B0604020202020204" pitchFamily="34" charset="0"/>
              <a:cs typeface="Arial" panose="020B0604020202020204" pitchFamily="34" charset="0"/>
            </a:rPr>
            <a:t>EDTC</a:t>
          </a:r>
          <a:r>
            <a:rPr lang="en-US" sz="1500" kern="1200" baseline="30000">
              <a:latin typeface="Arial" panose="020B0604020202020204" pitchFamily="34" charset="0"/>
              <a:cs typeface="Arial" panose="020B0604020202020204" pitchFamily="34" charset="0"/>
            </a:rPr>
            <a:t>†</a:t>
          </a:r>
        </a:p>
      </dsp:txBody>
      <dsp:txXfrm>
        <a:off x="298819" y="2159923"/>
        <a:ext cx="1124125" cy="38628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ea typeface="+mn-ea"/>
              </a:defRPr>
            </a:lvl1pPr>
          </a:lstStyle>
          <a:p>
            <a:pPr>
              <a:defRPr/>
            </a:pPr>
            <a:endParaRPr lang="en-US"/>
          </a:p>
        </p:txBody>
      </p:sp>
      <p:sp>
        <p:nvSpPr>
          <p:cNvPr id="32771"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ea typeface="+mn-ea"/>
              </a:defRPr>
            </a:lvl1pPr>
          </a:lstStyle>
          <a:p>
            <a:pPr>
              <a:defRPr/>
            </a:pPr>
            <a:endParaRPr lang="en-US"/>
          </a:p>
        </p:txBody>
      </p:sp>
      <p:sp>
        <p:nvSpPr>
          <p:cNvPr id="32772"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ea typeface="+mn-ea"/>
              </a:defRPr>
            </a:lvl1pPr>
          </a:lstStyle>
          <a:p>
            <a:pPr>
              <a:defRPr/>
            </a:pPr>
            <a:endParaRPr lang="en-US"/>
          </a:p>
        </p:txBody>
      </p:sp>
    </p:spTree>
    <p:extLst>
      <p:ext uri="{BB962C8B-B14F-4D97-AF65-F5344CB8AC3E}">
        <p14:creationId xmlns:p14="http://schemas.microsoft.com/office/powerpoint/2010/main" val="955778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ea typeface="+mn-ea"/>
              </a:defRPr>
            </a:lvl1pPr>
          </a:lstStyle>
          <a:p>
            <a:pPr>
              <a:defRPr/>
            </a:pPr>
            <a:endParaRPr lang="en-US"/>
          </a:p>
        </p:txBody>
      </p:sp>
      <p:sp>
        <p:nvSpPr>
          <p:cNvPr id="56323"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ea typeface="+mn-ea"/>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ea typeface="+mn-ea"/>
              </a:defRPr>
            </a:lvl1pPr>
          </a:lstStyle>
          <a:p>
            <a:pPr>
              <a:defRPr/>
            </a:pPr>
            <a:endParaRPr lang="en-US"/>
          </a:p>
        </p:txBody>
      </p:sp>
      <p:sp>
        <p:nvSpPr>
          <p:cNvPr id="5632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ea typeface="+mn-ea"/>
              </a:defRPr>
            </a:lvl1pPr>
          </a:lstStyle>
          <a:p>
            <a:pPr>
              <a:defRPr/>
            </a:pPr>
            <a:fld id="{BAB51C96-0A16-4BE1-85E3-FA07C90695E1}" type="slidenum">
              <a:rPr lang="en-US"/>
              <a:pPr>
                <a:defRPr/>
              </a:pPr>
              <a:t>‹#›</a:t>
            </a:fld>
            <a:endParaRPr lang="en-US"/>
          </a:p>
        </p:txBody>
      </p:sp>
    </p:spTree>
    <p:extLst>
      <p:ext uri="{BB962C8B-B14F-4D97-AF65-F5344CB8AC3E}">
        <p14:creationId xmlns:p14="http://schemas.microsoft.com/office/powerpoint/2010/main" val="2339484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21E5C4E9-4224-4AE8-9CBC-D8D0C9B7C7BF}" type="slidenum">
              <a:rPr lang="en-US" smtClean="0">
                <a:ea typeface="Osaka" pitchFamily="1" charset="-128"/>
              </a:rPr>
              <a:pPr/>
              <a:t>0</a:t>
            </a:fld>
            <a:endParaRPr lang="en-US">
              <a:ea typeface="Osaka" pitchFamily="1" charset="-128"/>
            </a:endParaRPr>
          </a:p>
        </p:txBody>
      </p:sp>
      <p:sp>
        <p:nvSpPr>
          <p:cNvPr id="21507" name="Rectangle 2"/>
          <p:cNvSpPr>
            <a:spLocks noGrp="1" noRot="1" noChangeAspect="1" noChangeArrowheads="1" noTextEdit="1"/>
          </p:cNvSpPr>
          <p:nvPr>
            <p:ph type="sldImg"/>
          </p:nvPr>
        </p:nvSpPr>
        <p:spPr>
          <a:xfrm>
            <a:off x="406400" y="696913"/>
            <a:ext cx="6197600" cy="3486150"/>
          </a:xfrm>
          <a:ln/>
        </p:spPr>
      </p:sp>
      <p:sp>
        <p:nvSpPr>
          <p:cNvPr id="21508" name="Rectangle 3"/>
          <p:cNvSpPr>
            <a:spLocks noGrp="1" noChangeArrowheads="1"/>
          </p:cNvSpPr>
          <p:nvPr>
            <p:ph type="body" idx="1"/>
          </p:nvPr>
        </p:nvSpPr>
        <p:spPr>
          <a:noFill/>
          <a:ln/>
        </p:spPr>
        <p:txBody>
          <a:bodyPr/>
          <a:lstStyle/>
          <a:p>
            <a:pPr eaLnBrk="1" hangingPunct="1"/>
            <a:endParaRPr lang="en-US"/>
          </a:p>
          <a:p>
            <a:pPr eaLnBrk="1" hangingPunct="1"/>
            <a:endParaRPr lang="en-US"/>
          </a:p>
        </p:txBody>
      </p:sp>
    </p:spTree>
    <p:extLst>
      <p:ext uri="{BB962C8B-B14F-4D97-AF65-F5344CB8AC3E}">
        <p14:creationId xmlns:p14="http://schemas.microsoft.com/office/powerpoint/2010/main" val="2725105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AB51C96-0A16-4BE1-85E3-FA07C90695E1}" type="slidenum">
              <a:rPr lang="en-US" smtClean="0"/>
              <a:pPr>
                <a:defRPr/>
              </a:pPr>
              <a:t>14</a:t>
            </a:fld>
            <a:endParaRPr lang="en-US"/>
          </a:p>
        </p:txBody>
      </p:sp>
    </p:spTree>
    <p:extLst>
      <p:ext uri="{BB962C8B-B14F-4D97-AF65-F5344CB8AC3E}">
        <p14:creationId xmlns:p14="http://schemas.microsoft.com/office/powerpoint/2010/main" val="1962844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AB51C96-0A16-4BE1-85E3-FA07C90695E1}" type="slidenum">
              <a:rPr lang="en-US" smtClean="0"/>
              <a:pPr>
                <a:defRPr/>
              </a:pPr>
              <a:t>18</a:t>
            </a:fld>
            <a:endParaRPr lang="en-US"/>
          </a:p>
        </p:txBody>
      </p:sp>
    </p:spTree>
    <p:extLst>
      <p:ext uri="{BB962C8B-B14F-4D97-AF65-F5344CB8AC3E}">
        <p14:creationId xmlns:p14="http://schemas.microsoft.com/office/powerpoint/2010/main" val="3380155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AB51C96-0A16-4BE1-85E3-FA07C90695E1}" type="slidenum">
              <a:rPr lang="en-US" smtClean="0"/>
              <a:pPr>
                <a:defRPr/>
              </a:pPr>
              <a:t>22</a:t>
            </a:fld>
            <a:endParaRPr lang="en-US"/>
          </a:p>
        </p:txBody>
      </p:sp>
    </p:spTree>
    <p:extLst>
      <p:ext uri="{BB962C8B-B14F-4D97-AF65-F5344CB8AC3E}">
        <p14:creationId xmlns:p14="http://schemas.microsoft.com/office/powerpoint/2010/main" val="3221315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17A753A-BF0D-4F3C-A53F-D0F0A3C2D38D}" type="slidenum">
              <a:rPr lang="en-US" smtClean="0">
                <a:ea typeface="Osaka" pitchFamily="1" charset="-128"/>
              </a:rPr>
              <a:pPr/>
              <a:t>23</a:t>
            </a:fld>
            <a:endParaRPr lang="en-US">
              <a:ea typeface="Osaka" pitchFamily="1" charset="-128"/>
            </a:endParaRPr>
          </a:p>
        </p:txBody>
      </p:sp>
      <p:sp>
        <p:nvSpPr>
          <p:cNvPr id="23555" name="Rectangle 2"/>
          <p:cNvSpPr>
            <a:spLocks noGrp="1" noRot="1" noChangeAspect="1" noChangeArrowheads="1" noTextEdit="1"/>
          </p:cNvSpPr>
          <p:nvPr>
            <p:ph type="sldImg"/>
          </p:nvPr>
        </p:nvSpPr>
        <p:spPr>
          <a:xfrm>
            <a:off x="406400" y="696913"/>
            <a:ext cx="6197600" cy="3486150"/>
          </a:xfrm>
          <a:ln/>
        </p:spPr>
      </p:sp>
      <p:sp>
        <p:nvSpPr>
          <p:cNvPr id="235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46029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B51C96-0A16-4BE1-85E3-FA07C90695E1}" type="slidenum">
              <a:rPr lang="en-US" smtClean="0"/>
              <a:pPr>
                <a:defRPr/>
              </a:pPr>
              <a:t>24</a:t>
            </a:fld>
            <a:endParaRPr lang="en-US"/>
          </a:p>
        </p:txBody>
      </p:sp>
    </p:spTree>
    <p:extLst>
      <p:ext uri="{BB962C8B-B14F-4D97-AF65-F5344CB8AC3E}">
        <p14:creationId xmlns:p14="http://schemas.microsoft.com/office/powerpoint/2010/main" val="2104258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B51C96-0A16-4BE1-85E3-FA07C90695E1}" type="slidenum">
              <a:rPr lang="en-US" smtClean="0"/>
              <a:pPr>
                <a:defRPr/>
              </a:pPr>
              <a:t>25</a:t>
            </a:fld>
            <a:endParaRPr lang="en-US"/>
          </a:p>
        </p:txBody>
      </p:sp>
    </p:spTree>
    <p:extLst>
      <p:ext uri="{BB962C8B-B14F-4D97-AF65-F5344CB8AC3E}">
        <p14:creationId xmlns:p14="http://schemas.microsoft.com/office/powerpoint/2010/main" val="954035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B51C96-0A16-4BE1-85E3-FA07C90695E1}" type="slidenum">
              <a:rPr lang="en-US" smtClean="0"/>
              <a:pPr>
                <a:defRPr/>
              </a:pPr>
              <a:t>26</a:t>
            </a:fld>
            <a:endParaRPr lang="en-US"/>
          </a:p>
        </p:txBody>
      </p:sp>
    </p:spTree>
    <p:extLst>
      <p:ext uri="{BB962C8B-B14F-4D97-AF65-F5344CB8AC3E}">
        <p14:creationId xmlns:p14="http://schemas.microsoft.com/office/powerpoint/2010/main" val="394749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BAB51C96-0A16-4BE1-85E3-FA07C90695E1}" type="slidenum">
              <a:rPr lang="en-US" smtClean="0"/>
              <a:pPr>
                <a:defRPr/>
              </a:pPr>
              <a:t>27</a:t>
            </a:fld>
            <a:endParaRPr lang="en-US"/>
          </a:p>
        </p:txBody>
      </p:sp>
    </p:spTree>
    <p:extLst>
      <p:ext uri="{BB962C8B-B14F-4D97-AF65-F5344CB8AC3E}">
        <p14:creationId xmlns:p14="http://schemas.microsoft.com/office/powerpoint/2010/main" val="3032833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B51C96-0A16-4BE1-85E3-FA07C90695E1}" type="slidenum">
              <a:rPr lang="en-US" smtClean="0"/>
              <a:pPr>
                <a:defRPr/>
              </a:pPr>
              <a:t>28</a:t>
            </a:fld>
            <a:endParaRPr lang="en-US"/>
          </a:p>
        </p:txBody>
      </p:sp>
    </p:spTree>
    <p:extLst>
      <p:ext uri="{BB962C8B-B14F-4D97-AF65-F5344CB8AC3E}">
        <p14:creationId xmlns:p14="http://schemas.microsoft.com/office/powerpoint/2010/main" val="2587116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B51C96-0A16-4BE1-85E3-FA07C90695E1}" type="slidenum">
              <a:rPr lang="en-US" smtClean="0"/>
              <a:pPr>
                <a:defRPr/>
              </a:pPr>
              <a:t>29</a:t>
            </a:fld>
            <a:endParaRPr lang="en-US"/>
          </a:p>
        </p:txBody>
      </p:sp>
    </p:spTree>
    <p:extLst>
      <p:ext uri="{BB962C8B-B14F-4D97-AF65-F5344CB8AC3E}">
        <p14:creationId xmlns:p14="http://schemas.microsoft.com/office/powerpoint/2010/main" val="441706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AB51C96-0A16-4BE1-85E3-FA07C90695E1}" type="slidenum">
              <a:rPr lang="en-US" smtClean="0"/>
              <a:pPr>
                <a:defRPr/>
              </a:pPr>
              <a:t>1</a:t>
            </a:fld>
            <a:endParaRPr lang="en-US"/>
          </a:p>
        </p:txBody>
      </p:sp>
    </p:spTree>
    <p:extLst>
      <p:ext uri="{BB962C8B-B14F-4D97-AF65-F5344CB8AC3E}">
        <p14:creationId xmlns:p14="http://schemas.microsoft.com/office/powerpoint/2010/main" val="4015082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AB51C96-0A16-4BE1-85E3-FA07C90695E1}" type="slidenum">
              <a:rPr lang="en-US" smtClean="0"/>
              <a:pPr>
                <a:defRPr/>
              </a:pPr>
              <a:t>30</a:t>
            </a:fld>
            <a:endParaRPr lang="en-US"/>
          </a:p>
        </p:txBody>
      </p:sp>
    </p:spTree>
    <p:extLst>
      <p:ext uri="{BB962C8B-B14F-4D97-AF65-F5344CB8AC3E}">
        <p14:creationId xmlns:p14="http://schemas.microsoft.com/office/powerpoint/2010/main" val="3659707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BAB51C96-0A16-4BE1-85E3-FA07C90695E1}" type="slidenum">
              <a:rPr lang="en-US"/>
              <a:pPr>
                <a:defRPr/>
              </a:pPr>
              <a:t>37</a:t>
            </a:fld>
            <a:endParaRPr lang="en-US"/>
          </a:p>
        </p:txBody>
      </p:sp>
    </p:spTree>
    <p:extLst>
      <p:ext uri="{BB962C8B-B14F-4D97-AF65-F5344CB8AC3E}">
        <p14:creationId xmlns:p14="http://schemas.microsoft.com/office/powerpoint/2010/main" val="623566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B51C96-0A16-4BE1-85E3-FA07C90695E1}" type="slidenum">
              <a:rPr lang="en-US" smtClean="0"/>
              <a:pPr>
                <a:defRPr/>
              </a:pPr>
              <a:t>38</a:t>
            </a:fld>
            <a:endParaRPr lang="en-US"/>
          </a:p>
        </p:txBody>
      </p:sp>
    </p:spTree>
    <p:extLst>
      <p:ext uri="{BB962C8B-B14F-4D97-AF65-F5344CB8AC3E}">
        <p14:creationId xmlns:p14="http://schemas.microsoft.com/office/powerpoint/2010/main" val="3507411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B51C96-0A16-4BE1-85E3-FA07C90695E1}" type="slidenum">
              <a:rPr lang="en-US" smtClean="0"/>
              <a:pPr>
                <a:defRPr/>
              </a:pPr>
              <a:t>39</a:t>
            </a:fld>
            <a:endParaRPr lang="en-US"/>
          </a:p>
        </p:txBody>
      </p:sp>
    </p:spTree>
    <p:extLst>
      <p:ext uri="{BB962C8B-B14F-4D97-AF65-F5344CB8AC3E}">
        <p14:creationId xmlns:p14="http://schemas.microsoft.com/office/powerpoint/2010/main" val="1140869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B51C96-0A16-4BE1-85E3-FA07C90695E1}" type="slidenum">
              <a:rPr lang="en-US" smtClean="0"/>
              <a:pPr>
                <a:defRPr/>
              </a:pPr>
              <a:t>40</a:t>
            </a:fld>
            <a:endParaRPr lang="en-US"/>
          </a:p>
        </p:txBody>
      </p:sp>
    </p:spTree>
    <p:extLst>
      <p:ext uri="{BB962C8B-B14F-4D97-AF65-F5344CB8AC3E}">
        <p14:creationId xmlns:p14="http://schemas.microsoft.com/office/powerpoint/2010/main" val="2706996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B51C96-0A16-4BE1-85E3-FA07C90695E1}" type="slidenum">
              <a:rPr lang="en-US" smtClean="0"/>
              <a:pPr>
                <a:defRPr/>
              </a:pPr>
              <a:t>41</a:t>
            </a:fld>
            <a:endParaRPr lang="en-US"/>
          </a:p>
        </p:txBody>
      </p:sp>
    </p:spTree>
    <p:extLst>
      <p:ext uri="{BB962C8B-B14F-4D97-AF65-F5344CB8AC3E}">
        <p14:creationId xmlns:p14="http://schemas.microsoft.com/office/powerpoint/2010/main" val="2603442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B51C96-0A16-4BE1-85E3-FA07C90695E1}" type="slidenum">
              <a:rPr lang="en-US" smtClean="0"/>
              <a:pPr>
                <a:defRPr/>
              </a:pPr>
              <a:t>42</a:t>
            </a:fld>
            <a:endParaRPr lang="en-US"/>
          </a:p>
        </p:txBody>
      </p:sp>
    </p:spTree>
    <p:extLst>
      <p:ext uri="{BB962C8B-B14F-4D97-AF65-F5344CB8AC3E}">
        <p14:creationId xmlns:p14="http://schemas.microsoft.com/office/powerpoint/2010/main" val="4187577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B51C96-0A16-4BE1-85E3-FA07C90695E1}" type="slidenum">
              <a:rPr lang="en-US" smtClean="0"/>
              <a:pPr>
                <a:defRPr/>
              </a:pPr>
              <a:t>43</a:t>
            </a:fld>
            <a:endParaRPr lang="en-US"/>
          </a:p>
        </p:txBody>
      </p:sp>
    </p:spTree>
    <p:extLst>
      <p:ext uri="{BB962C8B-B14F-4D97-AF65-F5344CB8AC3E}">
        <p14:creationId xmlns:p14="http://schemas.microsoft.com/office/powerpoint/2010/main" val="215785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B51C96-0A16-4BE1-85E3-FA07C90695E1}" type="slidenum">
              <a:rPr lang="en-US" smtClean="0"/>
              <a:pPr>
                <a:defRPr/>
              </a:pPr>
              <a:t>44</a:t>
            </a:fld>
            <a:endParaRPr lang="en-US"/>
          </a:p>
        </p:txBody>
      </p:sp>
    </p:spTree>
    <p:extLst>
      <p:ext uri="{BB962C8B-B14F-4D97-AF65-F5344CB8AC3E}">
        <p14:creationId xmlns:p14="http://schemas.microsoft.com/office/powerpoint/2010/main" val="734654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B51C96-0A16-4BE1-85E3-FA07C90695E1}" type="slidenum">
              <a:rPr lang="en-US" smtClean="0"/>
              <a:pPr>
                <a:defRPr/>
              </a:pPr>
              <a:t>45</a:t>
            </a:fld>
            <a:endParaRPr lang="en-US"/>
          </a:p>
        </p:txBody>
      </p:sp>
    </p:spTree>
    <p:extLst>
      <p:ext uri="{BB962C8B-B14F-4D97-AF65-F5344CB8AC3E}">
        <p14:creationId xmlns:p14="http://schemas.microsoft.com/office/powerpoint/2010/main" val="3357625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09B8B1C-69F9-4A60-BA54-7034C2397106}" type="slidenum">
              <a:rPr lang="en-US" smtClean="0">
                <a:latin typeface="Arial" pitchFamily="34" charset="0"/>
                <a:ea typeface="Osaka"/>
                <a:cs typeface="Osaka"/>
              </a:rPr>
              <a:pPr/>
              <a:t>2</a:t>
            </a:fld>
            <a:endParaRPr lang="en-US">
              <a:latin typeface="Arial" pitchFamily="34" charset="0"/>
              <a:ea typeface="Osaka"/>
              <a:cs typeface="Osaka"/>
            </a:endParaRPr>
          </a:p>
        </p:txBody>
      </p:sp>
      <p:sp>
        <p:nvSpPr>
          <p:cNvPr id="29699" name="Rectangle 2"/>
          <p:cNvSpPr>
            <a:spLocks noGrp="1" noRot="1" noChangeAspect="1" noChangeArrowheads="1" noTextEdit="1"/>
          </p:cNvSpPr>
          <p:nvPr>
            <p:ph type="sldImg"/>
          </p:nvPr>
        </p:nvSpPr>
        <p:spPr>
          <a:xfrm>
            <a:off x="406400" y="696913"/>
            <a:ext cx="6197600" cy="3486150"/>
          </a:xfrm>
          <a:ln/>
        </p:spPr>
      </p:sp>
      <p:sp>
        <p:nvSpPr>
          <p:cNvPr id="29700" name="Rectangle 3"/>
          <p:cNvSpPr>
            <a:spLocks noGrp="1" noChangeArrowheads="1"/>
          </p:cNvSpPr>
          <p:nvPr>
            <p:ph type="body" idx="1"/>
          </p:nvPr>
        </p:nvSpPr>
        <p:spPr>
          <a:xfrm>
            <a:off x="934720" y="4416821"/>
            <a:ext cx="5140960" cy="4182270"/>
          </a:xfrm>
          <a:noFill/>
          <a:ln/>
        </p:spPr>
        <p:txBody>
          <a:bodyPr lIns="93177" tIns="46589" rIns="93177" bIns="46589"/>
          <a:lstStyle/>
          <a:p>
            <a:pPr eaLnBrk="1" hangingPunct="1"/>
            <a:endParaRPr lang="en-US">
              <a:latin typeface="Arial" pitchFamily="34" charset="0"/>
            </a:endParaRPr>
          </a:p>
        </p:txBody>
      </p:sp>
    </p:spTree>
    <p:extLst>
      <p:ext uri="{BB962C8B-B14F-4D97-AF65-F5344CB8AC3E}">
        <p14:creationId xmlns:p14="http://schemas.microsoft.com/office/powerpoint/2010/main" val="829171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B51C96-0A16-4BE1-85E3-FA07C90695E1}" type="slidenum">
              <a:rPr lang="en-US" smtClean="0"/>
              <a:pPr>
                <a:defRPr/>
              </a:pPr>
              <a:t>46</a:t>
            </a:fld>
            <a:endParaRPr lang="en-US"/>
          </a:p>
        </p:txBody>
      </p:sp>
    </p:spTree>
    <p:extLst>
      <p:ext uri="{BB962C8B-B14F-4D97-AF65-F5344CB8AC3E}">
        <p14:creationId xmlns:p14="http://schemas.microsoft.com/office/powerpoint/2010/main" val="276979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17A753A-BF0D-4F3C-A53F-D0F0A3C2D38D}" type="slidenum">
              <a:rPr lang="en-US" smtClean="0">
                <a:ea typeface="Osaka" pitchFamily="1" charset="-128"/>
              </a:rPr>
              <a:pPr/>
              <a:t>47</a:t>
            </a:fld>
            <a:endParaRPr lang="en-US">
              <a:ea typeface="Osaka" pitchFamily="1" charset="-128"/>
            </a:endParaRPr>
          </a:p>
        </p:txBody>
      </p:sp>
      <p:sp>
        <p:nvSpPr>
          <p:cNvPr id="23555" name="Rectangle 2"/>
          <p:cNvSpPr>
            <a:spLocks noGrp="1" noRot="1" noChangeAspect="1" noChangeArrowheads="1" noTextEdit="1"/>
          </p:cNvSpPr>
          <p:nvPr>
            <p:ph type="sldImg"/>
          </p:nvPr>
        </p:nvSpPr>
        <p:spPr>
          <a:xfrm>
            <a:off x="406400" y="696913"/>
            <a:ext cx="6197600" cy="3486150"/>
          </a:xfrm>
          <a:ln/>
        </p:spPr>
      </p:sp>
      <p:sp>
        <p:nvSpPr>
          <p:cNvPr id="235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96322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AB51C96-0A16-4BE1-85E3-FA07C90695E1}" type="slidenum">
              <a:rPr lang="en-US" smtClean="0"/>
              <a:pPr>
                <a:defRPr/>
              </a:pPr>
              <a:t>51</a:t>
            </a:fld>
            <a:endParaRPr lang="en-US"/>
          </a:p>
        </p:txBody>
      </p:sp>
    </p:spTree>
    <p:extLst>
      <p:ext uri="{BB962C8B-B14F-4D97-AF65-F5344CB8AC3E}">
        <p14:creationId xmlns:p14="http://schemas.microsoft.com/office/powerpoint/2010/main" val="6626479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6C4344F3-AE04-4574-B198-BEB0FFFEE187}" type="slidenum">
              <a:rPr lang="en-US" smtClean="0">
                <a:ea typeface="Osaka" pitchFamily="1" charset="-128"/>
              </a:rPr>
              <a:pPr/>
              <a:t>56</a:t>
            </a:fld>
            <a:endParaRPr lang="en-US">
              <a:ea typeface="Osaka" pitchFamily="1" charset="-128"/>
            </a:endParaRPr>
          </a:p>
        </p:txBody>
      </p:sp>
      <p:sp>
        <p:nvSpPr>
          <p:cNvPr id="33795" name="Rectangle 2"/>
          <p:cNvSpPr>
            <a:spLocks noGrp="1" noRot="1" noChangeAspect="1" noChangeArrowheads="1" noTextEdit="1"/>
          </p:cNvSpPr>
          <p:nvPr>
            <p:ph type="sldImg"/>
          </p:nvPr>
        </p:nvSpPr>
        <p:spPr>
          <a:xfrm>
            <a:off x="406400" y="696913"/>
            <a:ext cx="6197600" cy="3486150"/>
          </a:xfrm>
          <a:ln/>
        </p:spPr>
      </p:sp>
      <p:sp>
        <p:nvSpPr>
          <p:cNvPr id="337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443877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84E7B6D-CAB6-4546-98EE-C46F2E071F0F}" type="slidenum">
              <a:rPr lang="en-US" smtClean="0">
                <a:ea typeface="Osaka" pitchFamily="1" charset="-128"/>
              </a:rPr>
              <a:pPr/>
              <a:t>57</a:t>
            </a:fld>
            <a:endParaRPr lang="en-US">
              <a:ea typeface="Osaka" pitchFamily="1" charset="-128"/>
            </a:endParaRPr>
          </a:p>
        </p:txBody>
      </p:sp>
      <p:sp>
        <p:nvSpPr>
          <p:cNvPr id="34819" name="Rectangle 2"/>
          <p:cNvSpPr>
            <a:spLocks noGrp="1" noRot="1" noChangeAspect="1" noChangeArrowheads="1" noTextEdit="1"/>
          </p:cNvSpPr>
          <p:nvPr>
            <p:ph type="sldImg"/>
          </p:nvPr>
        </p:nvSpPr>
        <p:spPr>
          <a:xfrm>
            <a:off x="406400" y="696913"/>
            <a:ext cx="6197600" cy="3486150"/>
          </a:xfrm>
          <a:ln/>
        </p:spPr>
      </p:sp>
      <p:sp>
        <p:nvSpPr>
          <p:cNvPr id="348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429793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20132A01-7DFF-4631-A70C-918A745CC7F4}" type="slidenum">
              <a:rPr lang="en-US" smtClean="0">
                <a:ea typeface="Osaka" pitchFamily="1" charset="-128"/>
              </a:rPr>
              <a:pPr/>
              <a:t>58</a:t>
            </a:fld>
            <a:endParaRPr lang="en-US">
              <a:ea typeface="Osaka" pitchFamily="1" charset="-128"/>
            </a:endParaRPr>
          </a:p>
        </p:txBody>
      </p:sp>
      <p:sp>
        <p:nvSpPr>
          <p:cNvPr id="35843" name="Rectangle 2"/>
          <p:cNvSpPr>
            <a:spLocks noGrp="1" noRot="1" noChangeAspect="1" noChangeArrowheads="1" noTextEdit="1"/>
          </p:cNvSpPr>
          <p:nvPr>
            <p:ph type="sldImg"/>
          </p:nvPr>
        </p:nvSpPr>
        <p:spPr>
          <a:xfrm>
            <a:off x="406400" y="696913"/>
            <a:ext cx="6197600" cy="3486150"/>
          </a:xfrm>
          <a:ln/>
        </p:spPr>
      </p:sp>
      <p:sp>
        <p:nvSpPr>
          <p:cNvPr id="358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44789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C09360-B94E-4DE2-AA49-62361043EFA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320473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406400" y="696913"/>
            <a:ext cx="6197600" cy="3486150"/>
          </a:xfrm>
          <a:ln/>
        </p:spPr>
      </p:sp>
      <p:sp>
        <p:nvSpPr>
          <p:cNvPr id="22531" name="Notes Placeholder 2"/>
          <p:cNvSpPr>
            <a:spLocks noGrp="1"/>
          </p:cNvSpPr>
          <p:nvPr>
            <p:ph type="body" idx="1"/>
          </p:nvPr>
        </p:nvSpPr>
        <p:spPr>
          <a:ln/>
        </p:spPr>
        <p:txBody>
          <a:bodyPr/>
          <a:lstStyle/>
          <a:p>
            <a:pPr>
              <a:defRPr/>
            </a:pPr>
            <a:endParaRPr lang="en-US"/>
          </a:p>
        </p:txBody>
      </p:sp>
      <p:sp>
        <p:nvSpPr>
          <p:cNvPr id="4" name="Slide Number Placeholder 3"/>
          <p:cNvSpPr>
            <a:spLocks noGrp="1"/>
          </p:cNvSpPr>
          <p:nvPr>
            <p:ph type="sldNum" sz="quarter" idx="5"/>
          </p:nvPr>
        </p:nvSpPr>
        <p:spPr/>
        <p:txBody>
          <a:bodyPr/>
          <a:lstStyle/>
          <a:p>
            <a:pPr>
              <a:defRPr/>
            </a:pPr>
            <a:fld id="{14BF5C62-15A2-4594-B02A-E5224273665D}" type="slidenum">
              <a:rPr lang="en-US" smtClean="0"/>
              <a:pPr>
                <a:defRPr/>
              </a:pPr>
              <a:t>4</a:t>
            </a:fld>
            <a:endParaRPr lang="en-US"/>
          </a:p>
        </p:txBody>
      </p:sp>
    </p:spTree>
    <p:extLst>
      <p:ext uri="{BB962C8B-B14F-4D97-AF65-F5344CB8AC3E}">
        <p14:creationId xmlns:p14="http://schemas.microsoft.com/office/powerpoint/2010/main" val="4181205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17A753A-BF0D-4F3C-A53F-D0F0A3C2D38D}" type="slidenum">
              <a:rPr lang="en-US" smtClean="0">
                <a:ea typeface="Osaka" pitchFamily="1" charset="-128"/>
              </a:rPr>
              <a:pPr/>
              <a:t>5</a:t>
            </a:fld>
            <a:endParaRPr lang="en-US">
              <a:ea typeface="Osaka" pitchFamily="1" charset="-128"/>
            </a:endParaRPr>
          </a:p>
        </p:txBody>
      </p:sp>
      <p:sp>
        <p:nvSpPr>
          <p:cNvPr id="23555" name="Rectangle 2"/>
          <p:cNvSpPr>
            <a:spLocks noGrp="1" noRot="1" noChangeAspect="1" noChangeArrowheads="1" noTextEdit="1"/>
          </p:cNvSpPr>
          <p:nvPr>
            <p:ph type="sldImg"/>
          </p:nvPr>
        </p:nvSpPr>
        <p:spPr>
          <a:xfrm>
            <a:off x="406400" y="696913"/>
            <a:ext cx="6197600" cy="3486150"/>
          </a:xfrm>
          <a:ln/>
        </p:spPr>
      </p:sp>
      <p:sp>
        <p:nvSpPr>
          <p:cNvPr id="235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44519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C09360-B94E-4DE2-AA49-62361043EFA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591681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C09360-B94E-4DE2-AA49-62361043EFA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531772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17A753A-BF0D-4F3C-A53F-D0F0A3C2D38D}" type="slidenum">
              <a:rPr lang="en-US" smtClean="0">
                <a:ea typeface="Osaka" pitchFamily="1" charset="-128"/>
              </a:rPr>
              <a:pPr/>
              <a:t>12</a:t>
            </a:fld>
            <a:endParaRPr lang="en-US">
              <a:ea typeface="Osaka" pitchFamily="1" charset="-128"/>
            </a:endParaRPr>
          </a:p>
        </p:txBody>
      </p:sp>
      <p:sp>
        <p:nvSpPr>
          <p:cNvPr id="23555" name="Rectangle 2"/>
          <p:cNvSpPr>
            <a:spLocks noGrp="1" noRot="1" noChangeAspect="1" noChangeArrowheads="1" noTextEdit="1"/>
          </p:cNvSpPr>
          <p:nvPr>
            <p:ph type="sldImg"/>
          </p:nvPr>
        </p:nvSpPr>
        <p:spPr>
          <a:xfrm>
            <a:off x="406400" y="696913"/>
            <a:ext cx="6197600" cy="3486150"/>
          </a:xfrm>
          <a:ln/>
        </p:spPr>
      </p:sp>
      <p:sp>
        <p:nvSpPr>
          <p:cNvPr id="235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90097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First Slide">
    <p:spTree>
      <p:nvGrpSpPr>
        <p:cNvPr id="1" name=""/>
        <p:cNvGrpSpPr/>
        <p:nvPr/>
      </p:nvGrpSpPr>
      <p:grpSpPr>
        <a:xfrm>
          <a:off x="0" y="0"/>
          <a:ext cx="0" cy="0"/>
          <a:chOff x="0" y="0"/>
          <a:chExt cx="0" cy="0"/>
        </a:xfrm>
      </p:grpSpPr>
      <p:sp>
        <p:nvSpPr>
          <p:cNvPr id="751618" name="Rectangle 2"/>
          <p:cNvSpPr>
            <a:spLocks noGrp="1" noChangeArrowheads="1"/>
          </p:cNvSpPr>
          <p:nvPr>
            <p:ph type="ctrTitle"/>
          </p:nvPr>
        </p:nvSpPr>
        <p:spPr bwMode="gray">
          <a:xfrm>
            <a:off x="914400" y="990600"/>
            <a:ext cx="10363200" cy="1143000"/>
          </a:xfrm>
        </p:spPr>
        <p:txBody>
          <a:bodyPr/>
          <a:lstStyle>
            <a:lvl1pPr>
              <a:defRPr/>
            </a:lvl1pPr>
          </a:lstStyle>
          <a:p>
            <a:r>
              <a:rPr lang="en-US"/>
              <a:t>Click to edit Master title style</a:t>
            </a:r>
          </a:p>
        </p:txBody>
      </p:sp>
      <p:sp>
        <p:nvSpPr>
          <p:cNvPr id="751619" name="Rectangle 3"/>
          <p:cNvSpPr>
            <a:spLocks noGrp="1" noChangeArrowheads="1"/>
          </p:cNvSpPr>
          <p:nvPr>
            <p:ph type="subTitle" idx="1"/>
          </p:nvPr>
        </p:nvSpPr>
        <p:spPr bwMode="gray">
          <a:xfrm>
            <a:off x="914400" y="2590800"/>
            <a:ext cx="8534400" cy="1752600"/>
          </a:xfrm>
        </p:spPr>
        <p:txBody>
          <a:bodyPr/>
          <a:lstStyle>
            <a:lvl1pPr marL="0" indent="0">
              <a:buFontTx/>
              <a:buNone/>
              <a:defRPr/>
            </a:lvl1pPr>
          </a:lstStyle>
          <a:p>
            <a:r>
              <a:rPr lang="en-US"/>
              <a:t>Click to edit Master subtitle style</a:t>
            </a:r>
          </a:p>
        </p:txBody>
      </p:sp>
      <p:grpSp>
        <p:nvGrpSpPr>
          <p:cNvPr id="2" name="Group 1">
            <a:extLst>
              <a:ext uri="{FF2B5EF4-FFF2-40B4-BE49-F238E27FC236}">
                <a16:creationId xmlns:a16="http://schemas.microsoft.com/office/drawing/2014/main" id="{CAEF4C3B-3F4F-42C2-B92D-555080DE0499}"/>
              </a:ext>
            </a:extLst>
          </p:cNvPr>
          <p:cNvGrpSpPr/>
          <p:nvPr userDrawn="1"/>
        </p:nvGrpSpPr>
        <p:grpSpPr>
          <a:xfrm>
            <a:off x="1" y="5465724"/>
            <a:ext cx="12191998" cy="1512990"/>
            <a:chOff x="1" y="5465724"/>
            <a:chExt cx="12191998" cy="1512990"/>
          </a:xfrm>
        </p:grpSpPr>
        <p:pic>
          <p:nvPicPr>
            <p:cNvPr id="3" name="Picture 2" descr="Stratis Health - Rural Quality Improvement Technical Assistance "/>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465725"/>
              <a:ext cx="9144441" cy="1512989"/>
            </a:xfrm>
            <a:prstGeom prst="rect">
              <a:avLst/>
            </a:prstGeom>
          </p:spPr>
        </p:pic>
        <p:pic>
          <p:nvPicPr>
            <p:cNvPr id="5" name="Picture 4" descr="Stratis Health - Rural Quality Improvement Technical Assistance ">
              <a:extLst>
                <a:ext uri="{FF2B5EF4-FFF2-40B4-BE49-F238E27FC236}">
                  <a16:creationId xmlns:a16="http://schemas.microsoft.com/office/drawing/2014/main" id="{167F4E12-C4F8-44F8-A651-4D8EC7585D7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7079"/>
            <a:stretch/>
          </p:blipFill>
          <p:spPr>
            <a:xfrm>
              <a:off x="9108281" y="5465724"/>
              <a:ext cx="3083718" cy="1512989"/>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9230160" y="6558666"/>
            <a:ext cx="2844800" cy="299335"/>
          </a:xfrm>
          <a:prstGeom prst="rect">
            <a:avLst/>
          </a:prstGeom>
        </p:spPr>
        <p:txBody>
          <a:bodyPr vert="horz" lIns="91440" tIns="45720" rIns="91440" bIns="45720" rtlCol="0" anchor="ctr"/>
          <a:lstStyle>
            <a:lvl1pPr algn="r">
              <a:defRPr sz="1100">
                <a:solidFill>
                  <a:schemeClr val="tx1">
                    <a:lumMod val="85000"/>
                  </a:schemeClr>
                </a:solidFill>
                <a:latin typeface="+mj-lt"/>
              </a:defRPr>
            </a:lvl1pPr>
          </a:lstStyle>
          <a:p>
            <a:fld id="{94DD0B3A-DE56-41DE-A861-ABD9CAFA60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9230160" y="6558666"/>
            <a:ext cx="2844800" cy="299335"/>
          </a:xfrm>
          <a:prstGeom prst="rect">
            <a:avLst/>
          </a:prstGeom>
        </p:spPr>
        <p:txBody>
          <a:bodyPr vert="horz" lIns="91440" tIns="45720" rIns="91440" bIns="45720" rtlCol="0" anchor="ctr"/>
          <a:lstStyle>
            <a:lvl1pPr algn="r">
              <a:defRPr sz="1100">
                <a:solidFill>
                  <a:schemeClr val="tx1">
                    <a:lumMod val="85000"/>
                  </a:schemeClr>
                </a:solidFill>
                <a:latin typeface="+mj-lt"/>
              </a:defRPr>
            </a:lvl1pPr>
          </a:lstStyle>
          <a:p>
            <a:fld id="{94DD0B3A-DE56-41DE-A861-ABD9CAFA60A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bwMode="gray">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p:cNvSpPr>
            <a:spLocks noGrp="1"/>
          </p:cNvSpPr>
          <p:nvPr>
            <p:ph type="sldNum" sz="quarter" idx="4"/>
          </p:nvPr>
        </p:nvSpPr>
        <p:spPr>
          <a:xfrm>
            <a:off x="9230160" y="6558666"/>
            <a:ext cx="2844800" cy="299335"/>
          </a:xfrm>
          <a:prstGeom prst="rect">
            <a:avLst/>
          </a:prstGeom>
        </p:spPr>
        <p:txBody>
          <a:bodyPr vert="horz" lIns="91440" tIns="45720" rIns="91440" bIns="45720" rtlCol="0" anchor="ctr"/>
          <a:lstStyle>
            <a:lvl1pPr algn="r">
              <a:defRPr sz="1100">
                <a:solidFill>
                  <a:schemeClr val="tx1">
                    <a:lumMod val="85000"/>
                  </a:schemeClr>
                </a:solidFill>
                <a:latin typeface="+mj-lt"/>
              </a:defRPr>
            </a:lvl1pPr>
          </a:lstStyle>
          <a:p>
            <a:fld id="{94DD0B3A-DE56-41DE-A861-ABD9CAFA60A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914400" y="609601"/>
            <a:ext cx="10363200" cy="510073"/>
          </a:xfrm>
        </p:spPr>
        <p:txBody>
          <a:bodyPr/>
          <a:lstStyle/>
          <a:p>
            <a:r>
              <a:rPr lang="en-US"/>
              <a:t>Click to edit Master title style</a:t>
            </a:r>
          </a:p>
        </p:txBody>
      </p:sp>
      <p:sp>
        <p:nvSpPr>
          <p:cNvPr id="3" name="Text Placeholder 2"/>
          <p:cNvSpPr>
            <a:spLocks noGrp="1"/>
          </p:cNvSpPr>
          <p:nvPr>
            <p:ph type="body" sz="half" idx="1"/>
          </p:nvPr>
        </p:nvSpPr>
        <p:spPr>
          <a:xfrm>
            <a:off x="914400" y="1309398"/>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09398"/>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9230160" y="6558666"/>
            <a:ext cx="2844800" cy="299335"/>
          </a:xfrm>
          <a:prstGeom prst="rect">
            <a:avLst/>
          </a:prstGeom>
        </p:spPr>
        <p:txBody>
          <a:bodyPr vert="horz" lIns="91440" tIns="45720" rIns="91440" bIns="45720" rtlCol="0" anchor="ctr"/>
          <a:lstStyle>
            <a:lvl1pPr algn="r">
              <a:defRPr sz="1100">
                <a:solidFill>
                  <a:schemeClr val="tx1">
                    <a:lumMod val="85000"/>
                  </a:schemeClr>
                </a:solidFill>
                <a:latin typeface="+mj-lt"/>
              </a:defRPr>
            </a:lvl1pPr>
          </a:lstStyle>
          <a:p>
            <a:fld id="{94DD0B3A-DE56-41DE-A861-ABD9CAFA60A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914400" y="609601"/>
            <a:ext cx="10363200" cy="351453"/>
          </a:xfrm>
        </p:spPr>
        <p:txBody>
          <a:bodyPr/>
          <a:lstStyle/>
          <a:p>
            <a:r>
              <a:rPr lang="en-US"/>
              <a:t>Click to edit Master title style</a:t>
            </a:r>
          </a:p>
        </p:txBody>
      </p:sp>
      <p:sp>
        <p:nvSpPr>
          <p:cNvPr id="3" name="Content Placeholder 2"/>
          <p:cNvSpPr>
            <a:spLocks noGrp="1"/>
          </p:cNvSpPr>
          <p:nvPr>
            <p:ph sz="half" idx="1"/>
          </p:nvPr>
        </p:nvSpPr>
        <p:spPr>
          <a:xfrm>
            <a:off x="914400" y="1197432"/>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331032"/>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9230160" y="6558666"/>
            <a:ext cx="2844800" cy="299335"/>
          </a:xfrm>
          <a:prstGeom prst="rect">
            <a:avLst/>
          </a:prstGeom>
        </p:spPr>
        <p:txBody>
          <a:bodyPr vert="horz" lIns="91440" tIns="45720" rIns="91440" bIns="45720" rtlCol="0" anchor="ctr"/>
          <a:lstStyle>
            <a:lvl1pPr algn="r">
              <a:defRPr sz="1100">
                <a:solidFill>
                  <a:schemeClr val="tx1">
                    <a:lumMod val="85000"/>
                  </a:schemeClr>
                </a:solidFill>
                <a:latin typeface="+mj-lt"/>
              </a:defRPr>
            </a:lvl1pPr>
          </a:lstStyle>
          <a:p>
            <a:fld id="{94DD0B3A-DE56-41DE-A861-ABD9CAFA60A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riting_Exercise">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9230160" y="6558666"/>
            <a:ext cx="2844800" cy="299335"/>
          </a:xfrm>
          <a:prstGeom prst="rect">
            <a:avLst/>
          </a:prstGeom>
        </p:spPr>
        <p:txBody>
          <a:bodyPr vert="horz" lIns="91440" tIns="45720" rIns="91440" bIns="45720" rtlCol="0" anchor="ctr"/>
          <a:lstStyle>
            <a:lvl1pPr algn="r">
              <a:defRPr sz="1100">
                <a:solidFill>
                  <a:schemeClr val="tx1">
                    <a:lumMod val="85000"/>
                  </a:schemeClr>
                </a:solidFill>
                <a:latin typeface="+mj-lt"/>
              </a:defRPr>
            </a:lvl1pPr>
          </a:lstStyle>
          <a:p>
            <a:fld id="{94DD0B3A-DE56-41DE-A861-ABD9CAFA60A5}" type="slidenum">
              <a:rPr lang="en-US" smtClean="0"/>
              <a:pPr/>
              <a:t>‹#›</a:t>
            </a:fld>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b="25012"/>
          <a:stretch/>
        </p:blipFill>
        <p:spPr>
          <a:xfrm>
            <a:off x="-1" y="0"/>
            <a:ext cx="7237380" cy="5427134"/>
          </a:xfrm>
          <a:prstGeom prst="rect">
            <a:avLst/>
          </a:prstGeom>
        </p:spPr>
      </p:pic>
      <p:sp>
        <p:nvSpPr>
          <p:cNvPr id="2" name="Title 1"/>
          <p:cNvSpPr>
            <a:spLocks noGrp="1"/>
          </p:cNvSpPr>
          <p:nvPr>
            <p:ph type="title"/>
          </p:nvPr>
        </p:nvSpPr>
        <p:spPr bwMode="gray">
          <a:xfrm>
            <a:off x="7237379" y="242391"/>
            <a:ext cx="4040221" cy="2723321"/>
          </a:xfrm>
          <a:noFill/>
        </p:spPr>
        <p:txBody>
          <a:bodyPr/>
          <a:lstStyle/>
          <a:p>
            <a:r>
              <a:rPr lang="en-US"/>
              <a:t>Click to edit Master title style</a:t>
            </a:r>
          </a:p>
        </p:txBody>
      </p:sp>
      <p:sp>
        <p:nvSpPr>
          <p:cNvPr id="3" name="Content Placeholder 2"/>
          <p:cNvSpPr>
            <a:spLocks noGrp="1"/>
          </p:cNvSpPr>
          <p:nvPr>
            <p:ph sz="half" idx="1"/>
          </p:nvPr>
        </p:nvSpPr>
        <p:spPr>
          <a:xfrm>
            <a:off x="7237379" y="3168345"/>
            <a:ext cx="4040221" cy="1981200"/>
          </a:xfrm>
        </p:spPr>
        <p:txBody>
          <a:bodyPr/>
          <a:lstStyle>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426953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Final Slide">
    <p:spTree>
      <p:nvGrpSpPr>
        <p:cNvPr id="1" name=""/>
        <p:cNvGrpSpPr/>
        <p:nvPr/>
      </p:nvGrpSpPr>
      <p:grpSpPr>
        <a:xfrm>
          <a:off x="0" y="0"/>
          <a:ext cx="0" cy="0"/>
          <a:chOff x="0" y="0"/>
          <a:chExt cx="0" cy="0"/>
        </a:xfrm>
      </p:grpSpPr>
      <p:sp>
        <p:nvSpPr>
          <p:cNvPr id="751618" name="Rectangle 2"/>
          <p:cNvSpPr>
            <a:spLocks noGrp="1" noChangeArrowheads="1"/>
          </p:cNvSpPr>
          <p:nvPr>
            <p:ph type="ctrTitle"/>
          </p:nvPr>
        </p:nvSpPr>
        <p:spPr bwMode="gray">
          <a:xfrm>
            <a:off x="914400" y="990600"/>
            <a:ext cx="10363200" cy="1143000"/>
          </a:xfrm>
        </p:spPr>
        <p:txBody>
          <a:bodyPr/>
          <a:lstStyle>
            <a:lvl1pPr>
              <a:defRPr sz="2200"/>
            </a:lvl1pPr>
          </a:lstStyle>
          <a:p>
            <a:r>
              <a:rPr lang="en-US"/>
              <a:t>Click to edit Master title style</a:t>
            </a:r>
          </a:p>
        </p:txBody>
      </p:sp>
      <p:sp>
        <p:nvSpPr>
          <p:cNvPr id="751619" name="Rectangle 3"/>
          <p:cNvSpPr>
            <a:spLocks noGrp="1" noChangeArrowheads="1"/>
          </p:cNvSpPr>
          <p:nvPr>
            <p:ph type="subTitle" idx="1"/>
          </p:nvPr>
        </p:nvSpPr>
        <p:spPr bwMode="gray">
          <a:xfrm>
            <a:off x="914400" y="4656668"/>
            <a:ext cx="10780889" cy="448733"/>
          </a:xfrm>
        </p:spPr>
        <p:txBody>
          <a:bodyPr/>
          <a:lstStyle>
            <a:lvl1pPr marL="0" indent="0">
              <a:buFontTx/>
              <a:buNone/>
              <a:defRPr sz="800"/>
            </a:lvl1pPr>
          </a:lstStyle>
          <a:p>
            <a:r>
              <a:rPr lang="en-US"/>
              <a:t>Click to edit Master subtitle style</a:t>
            </a:r>
          </a:p>
        </p:txBody>
      </p:sp>
      <p:grpSp>
        <p:nvGrpSpPr>
          <p:cNvPr id="5" name="Group 4">
            <a:extLst>
              <a:ext uri="{FF2B5EF4-FFF2-40B4-BE49-F238E27FC236}">
                <a16:creationId xmlns:a16="http://schemas.microsoft.com/office/drawing/2014/main" id="{FE363F2A-4BAD-4539-AA11-BD9725D92FEF}"/>
              </a:ext>
            </a:extLst>
          </p:cNvPr>
          <p:cNvGrpSpPr/>
          <p:nvPr userDrawn="1"/>
        </p:nvGrpSpPr>
        <p:grpSpPr>
          <a:xfrm>
            <a:off x="1" y="5465724"/>
            <a:ext cx="12191998" cy="1512990"/>
            <a:chOff x="1" y="5465724"/>
            <a:chExt cx="12191998" cy="1512990"/>
          </a:xfrm>
        </p:grpSpPr>
        <p:pic>
          <p:nvPicPr>
            <p:cNvPr id="7" name="Picture 6" descr="Stratis Health - Rural Quality Improvement Technical Assistance ">
              <a:extLst>
                <a:ext uri="{FF2B5EF4-FFF2-40B4-BE49-F238E27FC236}">
                  <a16:creationId xmlns:a16="http://schemas.microsoft.com/office/drawing/2014/main" id="{9F38EB5E-7BCC-4B97-9AE3-57BD462296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465725"/>
              <a:ext cx="9144441" cy="1512989"/>
            </a:xfrm>
            <a:prstGeom prst="rect">
              <a:avLst/>
            </a:prstGeom>
          </p:spPr>
        </p:pic>
        <p:pic>
          <p:nvPicPr>
            <p:cNvPr id="8" name="Picture 7" descr="Stratis Health - Rural Quality Improvement Technical Assistance ">
              <a:extLst>
                <a:ext uri="{FF2B5EF4-FFF2-40B4-BE49-F238E27FC236}">
                  <a16:creationId xmlns:a16="http://schemas.microsoft.com/office/drawing/2014/main" id="{A7B4F0A2-A9D4-45E7-A94D-6A0D8ABA527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7079"/>
            <a:stretch/>
          </p:blipFill>
          <p:spPr>
            <a:xfrm>
              <a:off x="9108281" y="5465724"/>
              <a:ext cx="3083718" cy="1512989"/>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Content Placeholder 2"/>
          <p:cNvSpPr>
            <a:spLocks noGrp="1"/>
          </p:cNvSpPr>
          <p:nvPr>
            <p:ph idx="1"/>
          </p:nvPr>
        </p:nvSpPr>
        <p:spPr bwMode="gray">
          <a:xfrm>
            <a:off x="914400" y="1586205"/>
            <a:ext cx="10363200" cy="4444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9230160" y="6558666"/>
            <a:ext cx="2844800" cy="299335"/>
          </a:xfrm>
          <a:prstGeom prst="rect">
            <a:avLst/>
          </a:prstGeom>
        </p:spPr>
        <p:txBody>
          <a:bodyPr vert="horz" lIns="91440" tIns="45720" rIns="91440" bIns="45720" rtlCol="0" anchor="ctr"/>
          <a:lstStyle>
            <a:lvl1pPr algn="r">
              <a:defRPr sz="1100">
                <a:solidFill>
                  <a:schemeClr val="tx1">
                    <a:lumMod val="85000"/>
                  </a:schemeClr>
                </a:solidFill>
                <a:latin typeface="+mj-lt"/>
              </a:defRPr>
            </a:lvl1pPr>
          </a:lstStyle>
          <a:p>
            <a:fld id="{94DD0B3A-DE56-41DE-A861-ABD9CAFA60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o logo - Title and Content Layout">
    <p:spTree>
      <p:nvGrpSpPr>
        <p:cNvPr id="1" name=""/>
        <p:cNvGrpSpPr/>
        <p:nvPr/>
      </p:nvGrpSpPr>
      <p:grpSpPr>
        <a:xfrm>
          <a:off x="0" y="0"/>
          <a:ext cx="0" cy="0"/>
          <a:chOff x="0" y="0"/>
          <a:chExt cx="0" cy="0"/>
        </a:xfrm>
      </p:grpSpPr>
      <p:sp>
        <p:nvSpPr>
          <p:cNvPr id="7" name="Title 1"/>
          <p:cNvSpPr>
            <a:spLocks noGrp="1"/>
          </p:cNvSpPr>
          <p:nvPr>
            <p:ph type="title"/>
          </p:nvPr>
        </p:nvSpPr>
        <p:spPr bwMode="gray">
          <a:xfrm>
            <a:off x="914400" y="609600"/>
            <a:ext cx="10363200" cy="799322"/>
          </a:xfrm>
        </p:spPr>
        <p:txBody>
          <a:bodyPr/>
          <a:lstStyle/>
          <a:p>
            <a:r>
              <a:rPr lang="en-US"/>
              <a:t>Click to edit Master title style</a:t>
            </a:r>
          </a:p>
        </p:txBody>
      </p:sp>
      <p:sp>
        <p:nvSpPr>
          <p:cNvPr id="8" name="Content Placeholder 2"/>
          <p:cNvSpPr>
            <a:spLocks noGrp="1"/>
          </p:cNvSpPr>
          <p:nvPr>
            <p:ph idx="1"/>
          </p:nvPr>
        </p:nvSpPr>
        <p:spPr bwMode="gray">
          <a:xfrm>
            <a:off x="914400" y="1698171"/>
            <a:ext cx="10363200" cy="43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882F6235-3689-4A17-84F2-A59056C1B510}"/>
              </a:ext>
            </a:extLst>
          </p:cNvPr>
          <p:cNvGrpSpPr/>
          <p:nvPr userDrawn="1"/>
        </p:nvGrpSpPr>
        <p:grpSpPr>
          <a:xfrm>
            <a:off x="1" y="6128136"/>
            <a:ext cx="12191999" cy="860734"/>
            <a:chOff x="1" y="6128136"/>
            <a:chExt cx="12191999" cy="860734"/>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6128136"/>
              <a:ext cx="9144441" cy="860409"/>
            </a:xfrm>
            <a:prstGeom prst="rect">
              <a:avLst/>
            </a:prstGeom>
          </p:spPr>
        </p:pic>
        <p:pic>
          <p:nvPicPr>
            <p:cNvPr id="6" name="Picture 5">
              <a:extLst>
                <a:ext uri="{FF2B5EF4-FFF2-40B4-BE49-F238E27FC236}">
                  <a16:creationId xmlns:a16="http://schemas.microsoft.com/office/drawing/2014/main" id="{D95B2D53-929C-4BEA-A8D6-48838D33750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7808"/>
            <a:stretch/>
          </p:blipFill>
          <p:spPr>
            <a:xfrm>
              <a:off x="9134475" y="6128461"/>
              <a:ext cx="3057525" cy="860409"/>
            </a:xfrm>
            <a:prstGeom prst="rect">
              <a:avLst/>
            </a:prstGeom>
          </p:spPr>
        </p:pic>
      </p:grpSp>
      <p:sp>
        <p:nvSpPr>
          <p:cNvPr id="5" name="Slide Number Placeholder 5"/>
          <p:cNvSpPr>
            <a:spLocks noGrp="1"/>
          </p:cNvSpPr>
          <p:nvPr>
            <p:ph type="sldNum" sz="quarter" idx="4"/>
          </p:nvPr>
        </p:nvSpPr>
        <p:spPr>
          <a:xfrm>
            <a:off x="9230160" y="6558666"/>
            <a:ext cx="2844800" cy="299335"/>
          </a:xfrm>
          <a:prstGeom prst="rect">
            <a:avLst/>
          </a:prstGeom>
        </p:spPr>
        <p:txBody>
          <a:bodyPr vert="horz" lIns="91440" tIns="45720" rIns="91440" bIns="45720" rtlCol="0" anchor="ctr"/>
          <a:lstStyle>
            <a:lvl1pPr algn="r">
              <a:defRPr sz="1100">
                <a:solidFill>
                  <a:schemeClr val="tx1">
                    <a:lumMod val="85000"/>
                  </a:schemeClr>
                </a:solidFill>
                <a:latin typeface="+mj-lt"/>
              </a:defRPr>
            </a:lvl1pPr>
          </a:lstStyle>
          <a:p>
            <a:fld id="{94DD0B3A-DE56-41DE-A861-ABD9CAFA60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Blue - new topic heading">
    <p:bg bwMode="gray">
      <p:bgPr>
        <a:solidFill>
          <a:srgbClr val="04468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914400" y="2353802"/>
            <a:ext cx="10363200" cy="1143000"/>
          </a:xfrm>
          <a:noFill/>
        </p:spPr>
        <p:txBody>
          <a:bodyPr/>
          <a:lstStyle>
            <a:lvl1pPr algn="ctr">
              <a:defRPr>
                <a:solidFill>
                  <a:schemeClr val="tx1"/>
                </a:solidFill>
              </a:defRPr>
            </a:lvl1pPr>
          </a:lstStyle>
          <a:p>
            <a:r>
              <a:rPr lang="en-US"/>
              <a:t>Click to edit Master title style</a:t>
            </a:r>
          </a:p>
        </p:txBody>
      </p:sp>
      <p:grpSp>
        <p:nvGrpSpPr>
          <p:cNvPr id="10" name="Group 9">
            <a:extLst>
              <a:ext uri="{FF2B5EF4-FFF2-40B4-BE49-F238E27FC236}">
                <a16:creationId xmlns:a16="http://schemas.microsoft.com/office/drawing/2014/main" id="{74070DDA-01EC-4719-B8B7-53D35268EC22}"/>
              </a:ext>
            </a:extLst>
          </p:cNvPr>
          <p:cNvGrpSpPr/>
          <p:nvPr userDrawn="1"/>
        </p:nvGrpSpPr>
        <p:grpSpPr>
          <a:xfrm>
            <a:off x="1" y="6128136"/>
            <a:ext cx="12191999" cy="860734"/>
            <a:chOff x="1" y="6128136"/>
            <a:chExt cx="12191999" cy="860734"/>
          </a:xfrm>
        </p:grpSpPr>
        <p:pic>
          <p:nvPicPr>
            <p:cNvPr id="12" name="Picture 11">
              <a:extLst>
                <a:ext uri="{FF2B5EF4-FFF2-40B4-BE49-F238E27FC236}">
                  <a16:creationId xmlns:a16="http://schemas.microsoft.com/office/drawing/2014/main" id="{BDA749FC-F071-4DCC-BFBF-162B9623C01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7808"/>
            <a:stretch/>
          </p:blipFill>
          <p:spPr>
            <a:xfrm>
              <a:off x="9134475" y="6128461"/>
              <a:ext cx="3057525" cy="860409"/>
            </a:xfrm>
            <a:prstGeom prst="rect">
              <a:avLst/>
            </a:prstGeom>
          </p:spPr>
        </p:pic>
        <p:pic>
          <p:nvPicPr>
            <p:cNvPr id="11" name="Picture 10">
              <a:extLst>
                <a:ext uri="{FF2B5EF4-FFF2-40B4-BE49-F238E27FC236}">
                  <a16:creationId xmlns:a16="http://schemas.microsoft.com/office/drawing/2014/main" id="{677C2E1D-318A-4A65-AAFD-1B28164400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6128136"/>
              <a:ext cx="9144441" cy="860409"/>
            </a:xfrm>
            <a:prstGeom prst="rect">
              <a:avLst/>
            </a:prstGeom>
          </p:spPr>
        </p:pic>
      </p:grpSp>
      <p:sp>
        <p:nvSpPr>
          <p:cNvPr id="5" name="Slide Number Placeholder 5"/>
          <p:cNvSpPr>
            <a:spLocks noGrp="1"/>
          </p:cNvSpPr>
          <p:nvPr>
            <p:ph type="sldNum" sz="quarter" idx="4"/>
          </p:nvPr>
        </p:nvSpPr>
        <p:spPr>
          <a:xfrm>
            <a:off x="9230160" y="6558666"/>
            <a:ext cx="2844800" cy="299335"/>
          </a:xfrm>
          <a:prstGeom prst="rect">
            <a:avLst/>
          </a:prstGeom>
        </p:spPr>
        <p:txBody>
          <a:bodyPr vert="horz" lIns="91440" tIns="45720" rIns="91440" bIns="45720" rtlCol="0" anchor="ctr"/>
          <a:lstStyle>
            <a:lvl1pPr algn="r">
              <a:defRPr sz="1100">
                <a:solidFill>
                  <a:schemeClr val="tx1">
                    <a:lumMod val="85000"/>
                  </a:schemeClr>
                </a:solidFill>
                <a:latin typeface="+mj-lt"/>
              </a:defRPr>
            </a:lvl1pPr>
          </a:lstStyle>
          <a:p>
            <a:fld id="{94DD0B3A-DE56-41DE-A861-ABD9CAFA60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Green - statement or question">
    <p:bg bwMode="gray">
      <p:bgPr>
        <a:solidFill>
          <a:srgbClr val="275C26"/>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28135"/>
            <a:ext cx="12192000" cy="861060"/>
          </a:xfrm>
          <a:prstGeom prst="rect">
            <a:avLst/>
          </a:prstGeom>
        </p:spPr>
      </p:pic>
      <p:sp>
        <p:nvSpPr>
          <p:cNvPr id="2" name="Title 1"/>
          <p:cNvSpPr>
            <a:spLocks noGrp="1"/>
          </p:cNvSpPr>
          <p:nvPr>
            <p:ph type="title"/>
          </p:nvPr>
        </p:nvSpPr>
        <p:spPr bwMode="gray">
          <a:xfrm>
            <a:off x="914400" y="2353802"/>
            <a:ext cx="10363200" cy="1143000"/>
          </a:xfrm>
          <a:noFill/>
        </p:spPr>
        <p:txBody>
          <a:bodyPr/>
          <a:lstStyle>
            <a:lvl1pPr algn="ctr">
              <a:defRPr>
                <a:solidFill>
                  <a:schemeClr val="tx1"/>
                </a:solidFill>
              </a:defRPr>
            </a:lvl1pPr>
          </a:lstStyle>
          <a:p>
            <a:r>
              <a:rPr lang="en-US"/>
              <a:t>Click to edit Master title style</a:t>
            </a:r>
          </a:p>
        </p:txBody>
      </p:sp>
      <p:sp>
        <p:nvSpPr>
          <p:cNvPr id="6" name="Slide Number Placeholder 5"/>
          <p:cNvSpPr>
            <a:spLocks noGrp="1"/>
          </p:cNvSpPr>
          <p:nvPr>
            <p:ph type="sldNum" sz="quarter" idx="4"/>
          </p:nvPr>
        </p:nvSpPr>
        <p:spPr>
          <a:xfrm>
            <a:off x="9230160" y="6558666"/>
            <a:ext cx="2844800" cy="299335"/>
          </a:xfrm>
          <a:prstGeom prst="rect">
            <a:avLst/>
          </a:prstGeom>
        </p:spPr>
        <p:txBody>
          <a:bodyPr vert="horz" lIns="91440" tIns="45720" rIns="91440" bIns="45720" rtlCol="0" anchor="ctr"/>
          <a:lstStyle>
            <a:lvl1pPr algn="r">
              <a:defRPr sz="1100">
                <a:solidFill>
                  <a:schemeClr val="tx1">
                    <a:lumMod val="85000"/>
                  </a:schemeClr>
                </a:solidFill>
                <a:latin typeface="+mj-lt"/>
              </a:defRPr>
            </a:lvl1pPr>
          </a:lstStyle>
          <a:p>
            <a:fld id="{94DD0B3A-DE56-41DE-A861-ABD9CAFA60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gray">
          <a:xfrm>
            <a:off x="963084" y="4406901"/>
            <a:ext cx="10363200" cy="1362075"/>
          </a:xfrm>
          <a:noFill/>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4"/>
          </p:nvPr>
        </p:nvSpPr>
        <p:spPr>
          <a:xfrm>
            <a:off x="9230160" y="6558666"/>
            <a:ext cx="2844800" cy="299335"/>
          </a:xfrm>
          <a:prstGeom prst="rect">
            <a:avLst/>
          </a:prstGeom>
        </p:spPr>
        <p:txBody>
          <a:bodyPr vert="horz" lIns="91440" tIns="45720" rIns="91440" bIns="45720" rtlCol="0" anchor="ctr"/>
          <a:lstStyle>
            <a:lvl1pPr algn="r">
              <a:defRPr sz="1100">
                <a:solidFill>
                  <a:schemeClr val="tx1">
                    <a:lumMod val="85000"/>
                  </a:schemeClr>
                </a:solidFill>
                <a:latin typeface="+mj-lt"/>
              </a:defRPr>
            </a:lvl1pPr>
          </a:lstStyle>
          <a:p>
            <a:fld id="{94DD0B3A-DE56-41DE-A861-ABD9CAFA60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9230160" y="6558666"/>
            <a:ext cx="2844800" cy="299335"/>
          </a:xfrm>
          <a:prstGeom prst="rect">
            <a:avLst/>
          </a:prstGeom>
        </p:spPr>
        <p:txBody>
          <a:bodyPr vert="horz" lIns="91440" tIns="45720" rIns="91440" bIns="45720" rtlCol="0" anchor="ctr"/>
          <a:lstStyle>
            <a:lvl1pPr algn="r">
              <a:defRPr sz="1100">
                <a:solidFill>
                  <a:schemeClr val="tx1">
                    <a:lumMod val="85000"/>
                  </a:schemeClr>
                </a:solidFill>
                <a:latin typeface="+mj-lt"/>
              </a:defRPr>
            </a:lvl1pPr>
          </a:lstStyle>
          <a:p>
            <a:fld id="{94DD0B3A-DE56-41DE-A861-ABD9CAFA60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09600" y="274638"/>
            <a:ext cx="10972800" cy="76106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236532"/>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76294"/>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36532"/>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76294"/>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9230160" y="6558666"/>
            <a:ext cx="2844800" cy="299335"/>
          </a:xfrm>
          <a:prstGeom prst="rect">
            <a:avLst/>
          </a:prstGeom>
        </p:spPr>
        <p:txBody>
          <a:bodyPr vert="horz" lIns="91440" tIns="45720" rIns="91440" bIns="45720" rtlCol="0" anchor="ctr"/>
          <a:lstStyle>
            <a:lvl1pPr algn="r">
              <a:defRPr sz="1100">
                <a:solidFill>
                  <a:schemeClr val="tx1">
                    <a:lumMod val="85000"/>
                  </a:schemeClr>
                </a:solidFill>
                <a:latin typeface="+mj-lt"/>
              </a:defRPr>
            </a:lvl1pPr>
          </a:lstStyle>
          <a:p>
            <a:fld id="{94DD0B3A-DE56-41DE-A861-ABD9CAFA60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gray">
          <a:xfrm>
            <a:off x="914400" y="609600"/>
            <a:ext cx="10363200" cy="734008"/>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gray">
          <a:xfrm>
            <a:off x="914400" y="1614196"/>
            <a:ext cx="10363200" cy="44818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9230160" y="6558666"/>
            <a:ext cx="2844800" cy="299335"/>
          </a:xfrm>
          <a:prstGeom prst="rect">
            <a:avLst/>
          </a:prstGeom>
        </p:spPr>
        <p:txBody>
          <a:bodyPr vert="horz" lIns="91440" tIns="45720" rIns="91440" bIns="45720" rtlCol="0" anchor="ctr"/>
          <a:lstStyle>
            <a:lvl1pPr algn="r">
              <a:defRPr sz="1100">
                <a:solidFill>
                  <a:schemeClr val="tx1">
                    <a:lumMod val="85000"/>
                  </a:schemeClr>
                </a:solidFill>
                <a:latin typeface="+mj-lt"/>
              </a:defRPr>
            </a:lvl1pPr>
          </a:lstStyle>
          <a:p>
            <a:fld id="{94DD0B3A-DE56-41DE-A861-ABD9CAFA60A5}" type="slidenum">
              <a:rPr lang="en-US" smtClean="0"/>
              <a:pPr/>
              <a:t>‹#›</a:t>
            </a:fld>
            <a:endParaRPr lang="en-US"/>
          </a:p>
        </p:txBody>
      </p:sp>
      <p:grpSp>
        <p:nvGrpSpPr>
          <p:cNvPr id="6" name="Group 5">
            <a:extLst>
              <a:ext uri="{FF2B5EF4-FFF2-40B4-BE49-F238E27FC236}">
                <a16:creationId xmlns:a16="http://schemas.microsoft.com/office/drawing/2014/main" id="{4AD66CD7-4716-45C8-9D03-B4BE4639B712}"/>
              </a:ext>
            </a:extLst>
          </p:cNvPr>
          <p:cNvGrpSpPr/>
          <p:nvPr userDrawn="1"/>
        </p:nvGrpSpPr>
        <p:grpSpPr>
          <a:xfrm>
            <a:off x="1" y="5465724"/>
            <a:ext cx="12191998" cy="1512990"/>
            <a:chOff x="1" y="5465724"/>
            <a:chExt cx="12191998" cy="1512990"/>
          </a:xfrm>
        </p:grpSpPr>
        <p:pic>
          <p:nvPicPr>
            <p:cNvPr id="8" name="Picture 7" descr="Stratis Health - Rural Quality Improvement Technical Assistance ">
              <a:extLst>
                <a:ext uri="{FF2B5EF4-FFF2-40B4-BE49-F238E27FC236}">
                  <a16:creationId xmlns:a16="http://schemas.microsoft.com/office/drawing/2014/main" id="{E8740DF9-F478-498D-81E8-AF5DF71C188F}"/>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 y="5465725"/>
              <a:ext cx="9144441" cy="1512989"/>
            </a:xfrm>
            <a:prstGeom prst="rect">
              <a:avLst/>
            </a:prstGeom>
          </p:spPr>
        </p:pic>
        <p:pic>
          <p:nvPicPr>
            <p:cNvPr id="10" name="Picture 9" descr="Stratis Health - Rural Quality Improvement Technical Assistance ">
              <a:extLst>
                <a:ext uri="{FF2B5EF4-FFF2-40B4-BE49-F238E27FC236}">
                  <a16:creationId xmlns:a16="http://schemas.microsoft.com/office/drawing/2014/main" id="{9F8838DE-B52A-4342-83D4-401197327C33}"/>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l="97079"/>
            <a:stretch/>
          </p:blipFill>
          <p:spPr>
            <a:xfrm>
              <a:off x="9108281" y="5465724"/>
              <a:ext cx="3083718" cy="1512989"/>
            </a:xfrm>
            <a:prstGeom prst="rect">
              <a:avLst/>
            </a:prstGeom>
          </p:spPr>
        </p:pic>
      </p:grpSp>
    </p:spTree>
  </p:cSld>
  <p:clrMap bg1="dk2" tx1="lt1" bg2="dk1" tx2="lt2" accent1="accent1" accent2="accent2" accent3="accent3" accent4="accent4" accent5="accent5" accent6="accent6" hlink="hlink" folHlink="folHlink"/>
  <p:sldLayoutIdLst>
    <p:sldLayoutId id="2147483815" r:id="rId1"/>
    <p:sldLayoutId id="2147483819" r:id="rId2"/>
    <p:sldLayoutId id="2147483802" r:id="rId3"/>
    <p:sldLayoutId id="2147483816" r:id="rId4"/>
    <p:sldLayoutId id="2147483806" r:id="rId5"/>
    <p:sldLayoutId id="2147483820" r:id="rId6"/>
    <p:sldLayoutId id="2147483803" r:id="rId7"/>
    <p:sldLayoutId id="2147483804" r:id="rId8"/>
    <p:sldLayoutId id="2147483805" r:id="rId9"/>
    <p:sldLayoutId id="2147483808" r:id="rId10"/>
    <p:sldLayoutId id="2147483809" r:id="rId11"/>
    <p:sldLayoutId id="2147483812" r:id="rId12"/>
    <p:sldLayoutId id="2147483813" r:id="rId13"/>
    <p:sldLayoutId id="2147483814" r:id="rId14"/>
    <p:sldLayoutId id="2147483821" r:id="rId15"/>
  </p:sldLayoutIdLst>
  <p:hf hdr="0" ftr="0" dt="0"/>
  <p:txStyles>
    <p:titleStyle>
      <a:lvl1pPr algn="l" rtl="0" eaLnBrk="1" fontAlgn="base" hangingPunct="1">
        <a:spcBef>
          <a:spcPct val="0"/>
        </a:spcBef>
        <a:spcAft>
          <a:spcPct val="0"/>
        </a:spcAft>
        <a:defRPr sz="4400" b="1" spc="-30" baseline="0">
          <a:solidFill>
            <a:srgbClr val="C45907"/>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ea typeface="Osaka" pitchFamily="1" charset="-128"/>
        </a:defRPr>
      </a:lvl2pPr>
      <a:lvl3pPr algn="l" rtl="0" eaLnBrk="1" fontAlgn="base" hangingPunct="1">
        <a:spcBef>
          <a:spcPct val="0"/>
        </a:spcBef>
        <a:spcAft>
          <a:spcPct val="0"/>
        </a:spcAft>
        <a:defRPr sz="4400">
          <a:solidFill>
            <a:schemeClr val="tx2"/>
          </a:solidFill>
          <a:latin typeface="Arial" charset="0"/>
          <a:ea typeface="Osaka" pitchFamily="1" charset="-128"/>
        </a:defRPr>
      </a:lvl3pPr>
      <a:lvl4pPr algn="l" rtl="0" eaLnBrk="1" fontAlgn="base" hangingPunct="1">
        <a:spcBef>
          <a:spcPct val="0"/>
        </a:spcBef>
        <a:spcAft>
          <a:spcPct val="0"/>
        </a:spcAft>
        <a:defRPr sz="4400">
          <a:solidFill>
            <a:schemeClr val="tx2"/>
          </a:solidFill>
          <a:latin typeface="Arial" charset="0"/>
          <a:ea typeface="Osaka" pitchFamily="1" charset="-128"/>
        </a:defRPr>
      </a:lvl4pPr>
      <a:lvl5pPr algn="l" rtl="0" eaLnBrk="1" fontAlgn="base" hangingPunct="1">
        <a:spcBef>
          <a:spcPct val="0"/>
        </a:spcBef>
        <a:spcAft>
          <a:spcPct val="0"/>
        </a:spcAft>
        <a:defRPr sz="4400">
          <a:solidFill>
            <a:schemeClr val="tx2"/>
          </a:solidFill>
          <a:latin typeface="Arial" charset="0"/>
          <a:ea typeface="Osaka" pitchFamily="1" charset="-128"/>
        </a:defRPr>
      </a:lvl5pPr>
      <a:lvl6pPr marL="457200" algn="l" rtl="0" eaLnBrk="1" fontAlgn="base" hangingPunct="1">
        <a:spcBef>
          <a:spcPct val="0"/>
        </a:spcBef>
        <a:spcAft>
          <a:spcPct val="0"/>
        </a:spcAft>
        <a:defRPr sz="4400">
          <a:solidFill>
            <a:schemeClr val="tx2"/>
          </a:solidFill>
          <a:latin typeface="Arial" charset="0"/>
          <a:ea typeface="Osaka" pitchFamily="1" charset="-128"/>
        </a:defRPr>
      </a:lvl6pPr>
      <a:lvl7pPr marL="914400" algn="l" rtl="0" eaLnBrk="1" fontAlgn="base" hangingPunct="1">
        <a:spcBef>
          <a:spcPct val="0"/>
        </a:spcBef>
        <a:spcAft>
          <a:spcPct val="0"/>
        </a:spcAft>
        <a:defRPr sz="4400">
          <a:solidFill>
            <a:schemeClr val="tx2"/>
          </a:solidFill>
          <a:latin typeface="Arial" charset="0"/>
          <a:ea typeface="Osaka" pitchFamily="1" charset="-128"/>
        </a:defRPr>
      </a:lvl7pPr>
      <a:lvl8pPr marL="1371600" algn="l" rtl="0" eaLnBrk="1" fontAlgn="base" hangingPunct="1">
        <a:spcBef>
          <a:spcPct val="0"/>
        </a:spcBef>
        <a:spcAft>
          <a:spcPct val="0"/>
        </a:spcAft>
        <a:defRPr sz="4400">
          <a:solidFill>
            <a:schemeClr val="tx2"/>
          </a:solidFill>
          <a:latin typeface="Arial" charset="0"/>
          <a:ea typeface="Osaka" pitchFamily="1" charset="-128"/>
        </a:defRPr>
      </a:lvl8pPr>
      <a:lvl9pPr marL="1828800" algn="l" rtl="0" eaLnBrk="1" fontAlgn="base" hangingPunct="1">
        <a:spcBef>
          <a:spcPct val="0"/>
        </a:spcBef>
        <a:spcAft>
          <a:spcPct val="0"/>
        </a:spcAft>
        <a:defRPr sz="4400">
          <a:solidFill>
            <a:schemeClr val="tx2"/>
          </a:solidFill>
          <a:latin typeface="Arial" charset="0"/>
          <a:ea typeface="Osaka" pitchFamily="1" charset="-128"/>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ea typeface="+mn-ea"/>
        </a:defRPr>
      </a:lvl2pPr>
      <a:lvl3pPr marL="1143000" indent="-228600" algn="l" rtl="0" eaLnBrk="1" fontAlgn="base" hangingPunct="1">
        <a:spcBef>
          <a:spcPct val="20000"/>
        </a:spcBef>
        <a:spcAft>
          <a:spcPct val="0"/>
        </a:spcAft>
        <a:buChar char="•"/>
        <a:defRPr sz="2400">
          <a:solidFill>
            <a:schemeClr val="bg1"/>
          </a:solidFill>
          <a:latin typeface="+mn-lt"/>
          <a:ea typeface="+mn-ea"/>
        </a:defRPr>
      </a:lvl3pPr>
      <a:lvl4pPr marL="1600200" indent="-228600" algn="l" rtl="0" eaLnBrk="1" fontAlgn="base" hangingPunct="1">
        <a:spcBef>
          <a:spcPct val="20000"/>
        </a:spcBef>
        <a:spcAft>
          <a:spcPct val="0"/>
        </a:spcAft>
        <a:buChar char="–"/>
        <a:defRPr sz="2000">
          <a:solidFill>
            <a:schemeClr val="bg1"/>
          </a:solidFill>
          <a:latin typeface="+mn-lt"/>
          <a:ea typeface="+mn-ea"/>
        </a:defRPr>
      </a:lvl4pPr>
      <a:lvl5pPr marL="2057400" indent="-228600" algn="l" rtl="0" eaLnBrk="1" fontAlgn="base" hangingPunct="1">
        <a:spcBef>
          <a:spcPct val="20000"/>
        </a:spcBef>
        <a:spcAft>
          <a:spcPct val="0"/>
        </a:spcAft>
        <a:buChar char="»"/>
        <a:defRPr sz="2000">
          <a:solidFill>
            <a:schemeClr val="bg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hcp-lan.org/"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0.xml"/><Relationship Id="rId16" Type="http://schemas.openxmlformats.org/officeDocument/2006/relationships/diagramColors" Target="../diagrams/colors3.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ruralcenter.org/resource-library/mbqip-quality-reporting-guide"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ruralcenter.org/resource-library/ask-robyn-quarterly-open-office-hour-calls-for-mbqip-data-abstractors" TargetMode="External"/><Relationship Id="rId2" Type="http://schemas.openxmlformats.org/officeDocument/2006/relationships/hyperlink" Target="https://www.ruralcenter.org/resource-library/online-mbqip-data-abstraction-training-series" TargetMode="External"/><Relationship Id="rId1" Type="http://schemas.openxmlformats.org/officeDocument/2006/relationships/slideLayout" Target="../slideLayouts/slideLayout3.xml"/><Relationship Id="rId5" Type="http://schemas.openxmlformats.org/officeDocument/2006/relationships/hyperlink" Target="http://www.ruralcenter.org/resource-library/mbqip-measures-fact-sheets" TargetMode="External"/><Relationship Id="rId4" Type="http://schemas.openxmlformats.org/officeDocument/2006/relationships/hyperlink" Target="https://www.ruralcenter.org/tasc/mbqip/mbqip-monthly"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www.ruralcenter.org/resource-library/abstracting-for-accuracy-project"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ruralcenter.org/resource-library/data-specifications-manual-edtc-measure"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s://qualitynet.cms.gov/"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hqr.cms.gov/hqrng/login"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s://www.hcahpsonline.org/"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cdc.gov/antibiotic-use/healthcare/implementation/core-elements.html"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s://www.ruralcenter.org/resource-library/how-small-is-too-small" TargetMode="External"/><Relationship Id="rId2" Type="http://schemas.openxmlformats.org/officeDocument/2006/relationships/hyperlink" Target="https://www.ruralcenter.org/tasc/resources/interpreting-mbqip-hospital-data-reports-quality-improvement" TargetMode="External"/><Relationship Id="rId1" Type="http://schemas.openxmlformats.org/officeDocument/2006/relationships/slideLayout" Target="../slideLayouts/slideLayout3.xml"/><Relationship Id="rId4" Type="http://schemas.openxmlformats.org/officeDocument/2006/relationships/hyperlink" Target="https://www.ruralcenter.org/resource-library/eliminate-the-denominato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ruralcenter.org/tasc/mbqip/mbqip-monthly"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stratishealth.org/quality-time-sharing-pie/" TargetMode="External"/><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s://stratishealth.org/quality-improvement-basic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53.xml.rels><?xml version="1.0" encoding="UTF-8" standalone="yes"?>
<Relationships xmlns="http://schemas.openxmlformats.org/package/2006/relationships"><Relationship Id="rId2" Type="http://schemas.openxmlformats.org/officeDocument/2006/relationships/hyperlink" Target="https://www.ruralcenter.org/resource-library/quality-improvement-implementation-guide-and-toolkit-for-cahs" TargetMode="Externa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s://www.ruralcenter.org/resource-library/quality-improvement-implementation-guide-and-toolkit-for-cahs" TargetMode="External"/><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www.ruralcenter.org/resource-library/study-of-hcahps-best-practices-in-high-performing-cahs" TargetMode="External"/><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www.ruralcenter.org/resource-library/antibiotic-stewardship-implementation-suggested-strategies-from-high-performing" TargetMode="External"/><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hyperlink" Target="mailto:sbrinkman@stratishealth.org"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 Id="rId5" Type="http://schemas.openxmlformats.org/officeDocument/2006/relationships/hyperlink" Target="mailto:rcarlson@stratishealth.org" TargetMode="External"/><Relationship Id="rId4" Type="http://schemas.openxmlformats.org/officeDocument/2006/relationships/hyperlink" Target="http://www.stratishealth.org/"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a:t>MBQIP: Critical Access Hospitals Reporting and Improving Quality</a:t>
            </a:r>
          </a:p>
        </p:txBody>
      </p:sp>
      <p:sp>
        <p:nvSpPr>
          <p:cNvPr id="4099" name="Rectangle 3"/>
          <p:cNvSpPr>
            <a:spLocks noGrp="1" noChangeArrowheads="1"/>
          </p:cNvSpPr>
          <p:nvPr>
            <p:ph type="subTitle" idx="1"/>
          </p:nvPr>
        </p:nvSpPr>
        <p:spPr/>
        <p:txBody>
          <a:bodyPr/>
          <a:lstStyle/>
          <a:p>
            <a:pPr>
              <a:lnSpc>
                <a:spcPct val="90000"/>
              </a:lnSpc>
            </a:pPr>
            <a:r>
              <a:rPr lang="en-US" sz="2400" b="1" dirty="0"/>
              <a:t>Sarah Brinkman, MBA, MA, CPHQ</a:t>
            </a:r>
          </a:p>
          <a:p>
            <a:pPr>
              <a:lnSpc>
                <a:spcPct val="90000"/>
              </a:lnSpc>
            </a:pPr>
            <a:r>
              <a:rPr lang="en-US" sz="2400" b="1" dirty="0"/>
              <a:t>Robyn Carlson, RHIA, CPHQ</a:t>
            </a:r>
          </a:p>
          <a:p>
            <a:pPr>
              <a:lnSpc>
                <a:spcPct val="90000"/>
              </a:lnSpc>
            </a:pPr>
            <a:r>
              <a:rPr lang="en-US" sz="2400" b="1" dirty="0"/>
              <a:t>Stratis Health</a:t>
            </a:r>
          </a:p>
          <a:p>
            <a:pPr>
              <a:lnSpc>
                <a:spcPct val="90000"/>
              </a:lnSpc>
            </a:pPr>
            <a:endParaRPr lang="en-US" sz="2400" b="1" dirty="0"/>
          </a:p>
          <a:p>
            <a:pPr>
              <a:lnSpc>
                <a:spcPct val="90000"/>
              </a:lnSpc>
            </a:pPr>
            <a:r>
              <a:rPr lang="en-US" sz="2400" b="1"/>
              <a:t>May 5, 2022</a:t>
            </a:r>
            <a:endParaRPr lang="en-US" sz="2400" b="1" dirty="0"/>
          </a:p>
          <a:p>
            <a:pPr>
              <a:lnSpc>
                <a:spcPct val="90000"/>
              </a:lnSpc>
            </a:pPr>
            <a:r>
              <a:rPr lang="en-US" sz="2400" b="1" dirty="0"/>
              <a:t>Rural QI Residency Program</a:t>
            </a:r>
          </a:p>
          <a:p>
            <a:pPr>
              <a:lnSpc>
                <a:spcPct val="90000"/>
              </a:lnSpc>
            </a:pP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9FE1D-7D14-4BEA-AD67-6964B1234732}"/>
              </a:ext>
            </a:extLst>
          </p:cNvPr>
          <p:cNvSpPr>
            <a:spLocks noGrp="1"/>
          </p:cNvSpPr>
          <p:nvPr>
            <p:ph type="title"/>
          </p:nvPr>
        </p:nvSpPr>
        <p:spPr>
          <a:xfrm>
            <a:off x="914400" y="443346"/>
            <a:ext cx="10363200" cy="799322"/>
          </a:xfrm>
        </p:spPr>
        <p:txBody>
          <a:bodyPr/>
          <a:lstStyle/>
          <a:p>
            <a:r>
              <a:rPr lang="en-US" dirty="0"/>
              <a:t>Move to Value: Rural Context</a:t>
            </a:r>
          </a:p>
        </p:txBody>
      </p:sp>
      <p:sp>
        <p:nvSpPr>
          <p:cNvPr id="3" name="Content Placeholder 2">
            <a:extLst>
              <a:ext uri="{FF2B5EF4-FFF2-40B4-BE49-F238E27FC236}">
                <a16:creationId xmlns:a16="http://schemas.microsoft.com/office/drawing/2014/main" id="{5E5842A7-9775-45B0-8B6D-16A88B17A5DE}"/>
              </a:ext>
            </a:extLst>
          </p:cNvPr>
          <p:cNvSpPr>
            <a:spLocks noGrp="1"/>
          </p:cNvSpPr>
          <p:nvPr>
            <p:ph idx="1"/>
          </p:nvPr>
        </p:nvSpPr>
        <p:spPr>
          <a:xfrm>
            <a:off x="914400" y="1242668"/>
            <a:ext cx="10363200" cy="4397829"/>
          </a:xfrm>
        </p:spPr>
        <p:txBody>
          <a:bodyPr/>
          <a:lstStyle/>
          <a:p>
            <a:pPr>
              <a:spcBef>
                <a:spcPts val="600"/>
              </a:spcBef>
            </a:pPr>
            <a:r>
              <a:rPr lang="en-US" sz="2800" dirty="0"/>
              <a:t>Value-Based Purchasing (VBP) programs have typically launched with ‘reporting’ efforts</a:t>
            </a:r>
            <a:r>
              <a:rPr lang="en-US" sz="2400" dirty="0"/>
              <a:t>:</a:t>
            </a:r>
          </a:p>
          <a:p>
            <a:pPr lvl="1">
              <a:spcBef>
                <a:spcPts val="600"/>
              </a:spcBef>
            </a:pPr>
            <a:r>
              <a:rPr lang="en-US" sz="2000" dirty="0"/>
              <a:t>Progression to CMS Hospital VBP </a:t>
            </a:r>
          </a:p>
          <a:p>
            <a:pPr>
              <a:spcBef>
                <a:spcPts val="600"/>
              </a:spcBef>
            </a:pPr>
            <a:r>
              <a:rPr lang="en-US" sz="2800" dirty="0"/>
              <a:t>Continued roll-out across health care sectors:</a:t>
            </a:r>
          </a:p>
          <a:p>
            <a:pPr lvl="1">
              <a:spcBef>
                <a:spcPts val="600"/>
              </a:spcBef>
            </a:pPr>
            <a:r>
              <a:rPr lang="en-US" sz="2000" dirty="0"/>
              <a:t>Hospitals, ESRD, Home Health, Long Term Care, Physicians…</a:t>
            </a:r>
          </a:p>
          <a:p>
            <a:pPr lvl="1">
              <a:spcBef>
                <a:spcPts val="600"/>
              </a:spcBef>
            </a:pPr>
            <a:r>
              <a:rPr lang="en-US" sz="2000" dirty="0"/>
              <a:t>Most programs include metrics related to cost/efficiency, including hospital readmissions or admissions</a:t>
            </a:r>
          </a:p>
          <a:p>
            <a:pPr>
              <a:spcBef>
                <a:spcPts val="600"/>
              </a:spcBef>
            </a:pPr>
            <a:r>
              <a:rPr lang="en-US" sz="2800" dirty="0"/>
              <a:t>Increasing engagement by rural providers in alternative models</a:t>
            </a:r>
            <a:endParaRPr lang="en-US" sz="2000" dirty="0"/>
          </a:p>
          <a:p>
            <a:pPr>
              <a:spcBef>
                <a:spcPts val="600"/>
              </a:spcBef>
            </a:pPr>
            <a:r>
              <a:rPr lang="en-US" sz="2800" dirty="0"/>
              <a:t>Broad movement across payers</a:t>
            </a:r>
          </a:p>
          <a:p>
            <a:pPr>
              <a:spcBef>
                <a:spcPts val="600"/>
              </a:spcBef>
            </a:pPr>
            <a:r>
              <a:rPr lang="en-US" sz="2800" dirty="0"/>
              <a:t>Continued theme spanning across numerous administrations</a:t>
            </a:r>
          </a:p>
          <a:p>
            <a:pPr lvl="1"/>
            <a:endParaRPr lang="en-US" sz="1700" dirty="0"/>
          </a:p>
          <a:p>
            <a:pPr lvl="1"/>
            <a:endParaRPr lang="en-US" sz="1700" dirty="0"/>
          </a:p>
          <a:p>
            <a:endParaRPr lang="en-US" dirty="0"/>
          </a:p>
        </p:txBody>
      </p:sp>
      <p:sp>
        <p:nvSpPr>
          <p:cNvPr id="4" name="Slide Number Placeholder 3">
            <a:extLst>
              <a:ext uri="{FF2B5EF4-FFF2-40B4-BE49-F238E27FC236}">
                <a16:creationId xmlns:a16="http://schemas.microsoft.com/office/drawing/2014/main" id="{8C39E89E-BAEE-414C-B866-9BE86D9FFDBD}"/>
              </a:ext>
            </a:extLst>
          </p:cNvPr>
          <p:cNvSpPr>
            <a:spLocks noGrp="1"/>
          </p:cNvSpPr>
          <p:nvPr>
            <p:ph type="sldNum" sz="quarter" idx="4"/>
          </p:nvPr>
        </p:nvSpPr>
        <p:spPr/>
        <p:txBody>
          <a:bodyPr/>
          <a:lstStyle/>
          <a:p>
            <a:fld id="{94DD0B3A-DE56-41DE-A861-ABD9CAFA60A5}" type="slidenum">
              <a:rPr lang="en-US" smtClean="0"/>
              <a:pPr/>
              <a:t>9</a:t>
            </a:fld>
            <a:endParaRPr lang="en-US"/>
          </a:p>
        </p:txBody>
      </p:sp>
    </p:spTree>
    <p:extLst>
      <p:ext uri="{BB962C8B-B14F-4D97-AF65-F5344CB8AC3E}">
        <p14:creationId xmlns:p14="http://schemas.microsoft.com/office/powerpoint/2010/main" val="3732090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75E60-594A-45B9-B5AE-DB71B75326A7}"/>
              </a:ext>
            </a:extLst>
          </p:cNvPr>
          <p:cNvSpPr>
            <a:spLocks noGrp="1"/>
          </p:cNvSpPr>
          <p:nvPr>
            <p:ph type="title"/>
          </p:nvPr>
        </p:nvSpPr>
        <p:spPr/>
        <p:txBody>
          <a:bodyPr/>
          <a:lstStyle/>
          <a:p>
            <a:r>
              <a:rPr lang="en-US"/>
              <a:t>Health Care Payment </a:t>
            </a:r>
            <a:br>
              <a:rPr lang="en-US"/>
            </a:br>
            <a:r>
              <a:rPr lang="en-US"/>
              <a:t>Learning &amp; Action Network</a:t>
            </a:r>
          </a:p>
        </p:txBody>
      </p:sp>
      <p:sp>
        <p:nvSpPr>
          <p:cNvPr id="4" name="Slide Number Placeholder 3">
            <a:extLst>
              <a:ext uri="{FF2B5EF4-FFF2-40B4-BE49-F238E27FC236}">
                <a16:creationId xmlns:a16="http://schemas.microsoft.com/office/drawing/2014/main" id="{94B9E46F-798B-442E-87DC-FE47C7E0BAC6}"/>
              </a:ext>
            </a:extLst>
          </p:cNvPr>
          <p:cNvSpPr>
            <a:spLocks noGrp="1"/>
          </p:cNvSpPr>
          <p:nvPr>
            <p:ph type="sldNum" sz="quarter" idx="4"/>
          </p:nvPr>
        </p:nvSpPr>
        <p:spPr/>
        <p:txBody>
          <a:bodyPr/>
          <a:lstStyle/>
          <a:p>
            <a:fld id="{94DD0B3A-DE56-41DE-A861-ABD9CAFA60A5}" type="slidenum">
              <a:rPr lang="en-US" smtClean="0"/>
              <a:pPr/>
              <a:t>10</a:t>
            </a:fld>
            <a:endParaRPr lang="en-US"/>
          </a:p>
        </p:txBody>
      </p:sp>
      <p:pic>
        <p:nvPicPr>
          <p:cNvPr id="5" name="Content Placeholder 5">
            <a:extLst>
              <a:ext uri="{FF2B5EF4-FFF2-40B4-BE49-F238E27FC236}">
                <a16:creationId xmlns:a16="http://schemas.microsoft.com/office/drawing/2014/main" id="{7B20D9BA-B45C-4DAF-885F-841EB8ACE5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840804"/>
            <a:ext cx="10363200" cy="3176391"/>
          </a:xfrm>
        </p:spPr>
      </p:pic>
      <p:sp>
        <p:nvSpPr>
          <p:cNvPr id="6" name="TextBox 5">
            <a:extLst>
              <a:ext uri="{FF2B5EF4-FFF2-40B4-BE49-F238E27FC236}">
                <a16:creationId xmlns:a16="http://schemas.microsoft.com/office/drawing/2014/main" id="{96D75EE0-E717-4D46-950B-34ED5648224D}"/>
              </a:ext>
            </a:extLst>
          </p:cNvPr>
          <p:cNvSpPr txBox="1"/>
          <p:nvPr/>
        </p:nvSpPr>
        <p:spPr>
          <a:xfrm>
            <a:off x="2209800" y="5089507"/>
            <a:ext cx="7772400" cy="553998"/>
          </a:xfrm>
          <a:prstGeom prst="rect">
            <a:avLst/>
          </a:prstGeom>
          <a:noFill/>
        </p:spPr>
        <p:txBody>
          <a:bodyPr wrap="square" rtlCol="0">
            <a:spAutoFit/>
          </a:bodyPr>
          <a:lstStyle/>
          <a:p>
            <a:pPr algn="ctr"/>
            <a:r>
              <a:rPr lang="en-US" sz="3000">
                <a:solidFill>
                  <a:schemeClr val="bg1"/>
                </a:solidFill>
                <a:latin typeface="+mn-lt"/>
                <a:hlinkClick r:id="rId3"/>
              </a:rPr>
              <a:t>https://hcp-lan.org/</a:t>
            </a:r>
            <a:r>
              <a:rPr lang="en-US" sz="3000">
                <a:solidFill>
                  <a:schemeClr val="bg1"/>
                </a:solidFill>
                <a:latin typeface="+mn-lt"/>
              </a:rPr>
              <a:t> </a:t>
            </a:r>
          </a:p>
        </p:txBody>
      </p:sp>
    </p:spTree>
    <p:extLst>
      <p:ext uri="{BB962C8B-B14F-4D97-AF65-F5344CB8AC3E}">
        <p14:creationId xmlns:p14="http://schemas.microsoft.com/office/powerpoint/2010/main" val="552454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216E2-C627-4E0E-AAED-9A06CA72D253}"/>
              </a:ext>
            </a:extLst>
          </p:cNvPr>
          <p:cNvSpPr>
            <a:spLocks noGrp="1"/>
          </p:cNvSpPr>
          <p:nvPr>
            <p:ph type="title"/>
          </p:nvPr>
        </p:nvSpPr>
        <p:spPr/>
        <p:txBody>
          <a:bodyPr/>
          <a:lstStyle/>
          <a:p>
            <a:r>
              <a:rPr lang="en-US"/>
              <a:t>MBQIP Current State Assessment</a:t>
            </a:r>
          </a:p>
        </p:txBody>
      </p:sp>
      <p:sp>
        <p:nvSpPr>
          <p:cNvPr id="3" name="Content Placeholder 2">
            <a:extLst>
              <a:ext uri="{FF2B5EF4-FFF2-40B4-BE49-F238E27FC236}">
                <a16:creationId xmlns:a16="http://schemas.microsoft.com/office/drawing/2014/main" id="{1239547E-CFBB-4BB5-B2E4-EAA0B3BF4A31}"/>
              </a:ext>
            </a:extLst>
          </p:cNvPr>
          <p:cNvSpPr>
            <a:spLocks noGrp="1"/>
          </p:cNvSpPr>
          <p:nvPr>
            <p:ph idx="1"/>
          </p:nvPr>
        </p:nvSpPr>
        <p:spPr/>
        <p:txBody>
          <a:bodyPr/>
          <a:lstStyle/>
          <a:p>
            <a:r>
              <a:rPr lang="en-US"/>
              <a:t>Significant increases in CAH quality reporting (consistency still a challenge)</a:t>
            </a:r>
          </a:p>
          <a:p>
            <a:r>
              <a:rPr lang="en-US"/>
              <a:t>To date, improvement on individual metrics is mixed</a:t>
            </a:r>
          </a:p>
          <a:p>
            <a:r>
              <a:rPr lang="en-US"/>
              <a:t>Seeing a shift in conversations - from a focus on reporting to more focus on improvement</a:t>
            </a:r>
          </a:p>
          <a:p>
            <a:r>
              <a:rPr lang="en-US"/>
              <a:t>Growing set of resources to support reporting and improvement</a:t>
            </a:r>
          </a:p>
          <a:p>
            <a:pPr marL="0" indent="0">
              <a:buNone/>
            </a:pPr>
            <a:endParaRPr lang="en-US" sz="2800"/>
          </a:p>
          <a:p>
            <a:pPr marL="0" indent="0">
              <a:buNone/>
            </a:pPr>
            <a:endParaRPr lang="en-US"/>
          </a:p>
          <a:p>
            <a:endParaRPr lang="en-US"/>
          </a:p>
        </p:txBody>
      </p:sp>
      <p:sp>
        <p:nvSpPr>
          <p:cNvPr id="4" name="Slide Number Placeholder 3">
            <a:extLst>
              <a:ext uri="{FF2B5EF4-FFF2-40B4-BE49-F238E27FC236}">
                <a16:creationId xmlns:a16="http://schemas.microsoft.com/office/drawing/2014/main" id="{8A094BB6-C381-42D5-8AA7-EA46A46A0A2B}"/>
              </a:ext>
            </a:extLst>
          </p:cNvPr>
          <p:cNvSpPr>
            <a:spLocks noGrp="1"/>
          </p:cNvSpPr>
          <p:nvPr>
            <p:ph type="sldNum" sz="quarter" idx="4"/>
          </p:nvPr>
        </p:nvSpPr>
        <p:spPr/>
        <p:txBody>
          <a:bodyPr/>
          <a:lstStyle/>
          <a:p>
            <a:fld id="{94DD0B3A-DE56-41DE-A861-ABD9CAFA60A5}" type="slidenum">
              <a:rPr lang="en-US" smtClean="0"/>
              <a:pPr/>
              <a:t>11</a:t>
            </a:fld>
            <a:endParaRPr lang="en-US"/>
          </a:p>
        </p:txBody>
      </p:sp>
    </p:spTree>
    <p:extLst>
      <p:ext uri="{BB962C8B-B14F-4D97-AF65-F5344CB8AC3E}">
        <p14:creationId xmlns:p14="http://schemas.microsoft.com/office/powerpoint/2010/main" val="3923567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19815" b="24286"/>
          <a:stretch/>
        </p:blipFill>
        <p:spPr>
          <a:xfrm>
            <a:off x="0" y="0"/>
            <a:ext cx="12192000" cy="6858000"/>
          </a:xfrm>
          <a:prstGeom prst="rect">
            <a:avLst/>
          </a:prstGeom>
        </p:spPr>
      </p:pic>
      <p:sp>
        <p:nvSpPr>
          <p:cNvPr id="4" name="Content Placeholder 2"/>
          <p:cNvSpPr txBox="1">
            <a:spLocks/>
          </p:cNvSpPr>
          <p:nvPr/>
        </p:nvSpPr>
        <p:spPr>
          <a:xfrm>
            <a:off x="2209800" y="1981200"/>
            <a:ext cx="7772400" cy="2646460"/>
          </a:xfrm>
          <a:prstGeom prst="rect">
            <a:avLst/>
          </a:prstGeom>
          <a:solidFill>
            <a:schemeClr val="tx1">
              <a:alpha val="90000"/>
            </a:schemeClr>
          </a:solidFill>
        </p:spPr>
        <p:txBody>
          <a:bodyPr lIns="457200" tIns="182880" rIns="365760" bIns="182880"/>
          <a:lstStyle/>
          <a:p>
            <a:pPr lvl="0" algn="ctr">
              <a:spcBef>
                <a:spcPts val="0"/>
              </a:spcBef>
              <a:defRPr/>
            </a:pPr>
            <a:endParaRPr lang="en-US" sz="4400" b="1">
              <a:solidFill>
                <a:srgbClr val="0081C4"/>
              </a:solidFill>
              <a:latin typeface="Arial"/>
            </a:endParaRPr>
          </a:p>
          <a:p>
            <a:pPr lvl="0" algn="ctr">
              <a:spcBef>
                <a:spcPts val="0"/>
              </a:spcBef>
              <a:defRPr/>
            </a:pPr>
            <a:r>
              <a:rPr lang="en-US" sz="4400" b="1">
                <a:solidFill>
                  <a:srgbClr val="0081C4"/>
                </a:solidFill>
                <a:latin typeface="Arial"/>
              </a:rPr>
              <a:t>MBQIP Measures</a:t>
            </a:r>
          </a:p>
        </p:txBody>
      </p:sp>
      <p:sp>
        <p:nvSpPr>
          <p:cNvPr id="5" name="Slide Number Placeholder 4"/>
          <p:cNvSpPr>
            <a:spLocks noGrp="1"/>
          </p:cNvSpPr>
          <p:nvPr>
            <p:ph type="sldNum" sz="quarter" idx="4"/>
          </p:nvPr>
        </p:nvSpPr>
        <p:spPr/>
        <p:txBody>
          <a:bodyPr/>
          <a:lstStyle/>
          <a:p>
            <a:fld id="{94DD0B3A-DE56-41DE-A861-ABD9CAFA60A5}" type="slidenum">
              <a:rPr lang="en-US" smtClean="0"/>
              <a:pPr/>
              <a:t>12</a:t>
            </a:fld>
            <a:endParaRPr lang="en-US"/>
          </a:p>
        </p:txBody>
      </p:sp>
    </p:spTree>
    <p:extLst>
      <p:ext uri="{BB962C8B-B14F-4D97-AF65-F5344CB8AC3E}">
        <p14:creationId xmlns:p14="http://schemas.microsoft.com/office/powerpoint/2010/main" val="2734690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EFFEE-2394-41B3-85B4-78AE6981D997}"/>
              </a:ext>
            </a:extLst>
          </p:cNvPr>
          <p:cNvSpPr>
            <a:spLocks noGrp="1"/>
          </p:cNvSpPr>
          <p:nvPr>
            <p:ph type="title"/>
          </p:nvPr>
        </p:nvSpPr>
        <p:spPr>
          <a:xfrm>
            <a:off x="914400" y="362339"/>
            <a:ext cx="10363200" cy="799322"/>
          </a:xfrm>
        </p:spPr>
        <p:txBody>
          <a:bodyPr/>
          <a:lstStyle/>
          <a:p>
            <a:r>
              <a:rPr lang="en-US"/>
              <a:t>MBQIP Core Measures</a:t>
            </a:r>
          </a:p>
        </p:txBody>
      </p:sp>
      <p:sp>
        <p:nvSpPr>
          <p:cNvPr id="6" name="Content Placeholder 5">
            <a:extLst>
              <a:ext uri="{FF2B5EF4-FFF2-40B4-BE49-F238E27FC236}">
                <a16:creationId xmlns:a16="http://schemas.microsoft.com/office/drawing/2014/main" id="{F41F8C05-8C81-473C-A879-365CCA56208D}"/>
              </a:ext>
            </a:extLst>
          </p:cNvPr>
          <p:cNvSpPr>
            <a:spLocks noGrp="1"/>
          </p:cNvSpPr>
          <p:nvPr>
            <p:ph idx="1"/>
          </p:nvPr>
        </p:nvSpPr>
        <p:spPr>
          <a:xfrm>
            <a:off x="914400" y="5705302"/>
            <a:ext cx="10363200" cy="299335"/>
          </a:xfrm>
        </p:spPr>
        <p:txBody>
          <a:bodyPr/>
          <a:lstStyle/>
          <a:p>
            <a:pPr marL="0" indent="0">
              <a:buNone/>
            </a:pPr>
            <a:r>
              <a:rPr lang="en-US" sz="1500" baseline="30000">
                <a:solidFill>
                  <a:srgbClr val="336699"/>
                </a:solidFill>
                <a:cs typeface="Times New Roman" panose="02020603050405020304" pitchFamily="18" charset="0"/>
              </a:rPr>
              <a:t>§ EDTC – Only measure not collected through CMS or NHSN</a:t>
            </a:r>
            <a:endParaRPr lang="en-US" sz="1500"/>
          </a:p>
        </p:txBody>
      </p:sp>
      <p:sp>
        <p:nvSpPr>
          <p:cNvPr id="4" name="Slide Number Placeholder 3">
            <a:extLst>
              <a:ext uri="{FF2B5EF4-FFF2-40B4-BE49-F238E27FC236}">
                <a16:creationId xmlns:a16="http://schemas.microsoft.com/office/drawing/2014/main" id="{EA011D50-E4AA-4A79-91E7-12DB9816DB91}"/>
              </a:ext>
            </a:extLst>
          </p:cNvPr>
          <p:cNvSpPr>
            <a:spLocks noGrp="1"/>
          </p:cNvSpPr>
          <p:nvPr>
            <p:ph type="sldNum" sz="quarter" idx="4"/>
          </p:nvPr>
        </p:nvSpPr>
        <p:spPr/>
        <p:txBody>
          <a:bodyPr/>
          <a:lstStyle/>
          <a:p>
            <a:fld id="{94DD0B3A-DE56-41DE-A861-ABD9CAFA60A5}" type="slidenum">
              <a:rPr lang="en-US" smtClean="0"/>
              <a:pPr/>
              <a:t>13</a:t>
            </a:fld>
            <a:endParaRPr lang="en-US"/>
          </a:p>
        </p:txBody>
      </p:sp>
      <p:graphicFrame>
        <p:nvGraphicFramePr>
          <p:cNvPr id="5" name="Content Placeholder 4">
            <a:extLst>
              <a:ext uri="{FF2B5EF4-FFF2-40B4-BE49-F238E27FC236}">
                <a16:creationId xmlns:a16="http://schemas.microsoft.com/office/drawing/2014/main" id="{61CBFF81-4EFB-4E57-BEC5-E5A86D7C8621}"/>
              </a:ext>
            </a:extLst>
          </p:cNvPr>
          <p:cNvGraphicFramePr>
            <a:graphicFrameLocks/>
          </p:cNvGraphicFramePr>
          <p:nvPr>
            <p:extLst>
              <p:ext uri="{D42A27DB-BD31-4B8C-83A1-F6EECF244321}">
                <p14:modId xmlns:p14="http://schemas.microsoft.com/office/powerpoint/2010/main" val="4222183040"/>
              </p:ext>
            </p:extLst>
          </p:nvPr>
        </p:nvGraphicFramePr>
        <p:xfrm>
          <a:off x="914400" y="1235505"/>
          <a:ext cx="10363200" cy="445008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609332">
                <a:tc>
                  <a:txBody>
                    <a:bodyPr/>
                    <a:lstStyle/>
                    <a:p>
                      <a:pPr algn="ctr"/>
                      <a:r>
                        <a:rPr lang="en-US" sz="2000"/>
                        <a:t>Patient</a:t>
                      </a:r>
                      <a:r>
                        <a:rPr lang="en-US" sz="2000" baseline="0"/>
                        <a:t> Safety/ Inpatient</a:t>
                      </a:r>
                      <a:endParaRPr lang="en-US" sz="2000"/>
                    </a:p>
                  </a:txBody>
                  <a:tcPr marL="81740" marR="81740"/>
                </a:tc>
                <a:tc>
                  <a:txBody>
                    <a:bodyPr/>
                    <a:lstStyle/>
                    <a:p>
                      <a:pPr algn="ctr"/>
                      <a:r>
                        <a:rPr lang="en-US" sz="2000"/>
                        <a:t>Patient Engagement</a:t>
                      </a:r>
                    </a:p>
                  </a:txBody>
                  <a:tcPr marL="81740" marR="81740"/>
                </a:tc>
                <a:tc>
                  <a:txBody>
                    <a:bodyPr/>
                    <a:lstStyle/>
                    <a:p>
                      <a:pPr algn="ctr"/>
                      <a:r>
                        <a:rPr lang="en-US" sz="2000"/>
                        <a:t>Care Transitions</a:t>
                      </a:r>
                    </a:p>
                  </a:txBody>
                  <a:tcPr marL="81740" marR="81740"/>
                </a:tc>
                <a:tc>
                  <a:txBody>
                    <a:bodyPr/>
                    <a:lstStyle/>
                    <a:p>
                      <a:pPr algn="ctr"/>
                      <a:r>
                        <a:rPr lang="en-US" sz="2000"/>
                        <a:t>Outpatient</a:t>
                      </a:r>
                    </a:p>
                  </a:txBody>
                  <a:tcPr marL="81740" marR="81740"/>
                </a:tc>
                <a:extLst>
                  <a:ext uri="{0D108BD9-81ED-4DB2-BD59-A6C34878D82A}">
                    <a16:rowId xmlns:a16="http://schemas.microsoft.com/office/drawing/2014/main" val="10000"/>
                  </a:ext>
                </a:extLst>
              </a:tr>
              <a:tr h="2648009">
                <a:tc>
                  <a:txBody>
                    <a:bodyPr/>
                    <a:lstStyle/>
                    <a:p>
                      <a:pPr marL="285750" indent="-285750">
                        <a:buFont typeface="Arial" panose="020B0604020202020204" pitchFamily="34" charset="0"/>
                        <a:buChar char="•"/>
                      </a:pPr>
                      <a:r>
                        <a:rPr lang="en-US" sz="2000" dirty="0"/>
                        <a:t>HCP/IMM-3 </a:t>
                      </a:r>
                      <a:r>
                        <a:rPr lang="en-US" sz="2000" baseline="0" dirty="0"/>
                        <a:t>– </a:t>
                      </a:r>
                      <a:r>
                        <a:rPr lang="en-US" sz="2000" baseline="0" dirty="0">
                          <a:solidFill>
                            <a:srgbClr val="336699"/>
                          </a:solidFill>
                        </a:rPr>
                        <a:t>Healthcare</a:t>
                      </a:r>
                      <a:r>
                        <a:rPr lang="en-US" sz="2000" baseline="0" dirty="0"/>
                        <a:t> personnel influenza vaccination</a:t>
                      </a:r>
                    </a:p>
                    <a:p>
                      <a:pPr marL="0" indent="0">
                        <a:buFont typeface="Arial" panose="020B0604020202020204" pitchFamily="34" charset="0"/>
                        <a:buNone/>
                      </a:pPr>
                      <a:endParaRPr lang="en-US" sz="2000" baseline="0" dirty="0"/>
                    </a:p>
                    <a:p>
                      <a:pPr marL="285750" indent="-285750">
                        <a:buFont typeface="Arial" panose="020B0604020202020204" pitchFamily="34" charset="0"/>
                        <a:buChar char="•"/>
                      </a:pPr>
                      <a:r>
                        <a:rPr lang="en-US" sz="2000" baseline="0" dirty="0"/>
                        <a:t>Antibiotic Stewardship – Implementation of core elements</a:t>
                      </a:r>
                    </a:p>
                  </a:txBody>
                  <a:tcPr marL="81740" marR="81740"/>
                </a:tc>
                <a:tc>
                  <a:txBody>
                    <a:bodyPr/>
                    <a:lstStyle/>
                    <a:p>
                      <a:pPr marL="285750" indent="-285750">
                        <a:buFont typeface="Arial" panose="020B0604020202020204" pitchFamily="34" charset="0"/>
                        <a:buChar char="•"/>
                      </a:pPr>
                      <a:r>
                        <a:rPr lang="en-US" sz="2000"/>
                        <a:t>Hospital Consumer Assessment</a:t>
                      </a:r>
                      <a:r>
                        <a:rPr lang="en-US" sz="2000" baseline="0"/>
                        <a:t> of Healthcare Providers &amp; Systems (HCAHPS)</a:t>
                      </a:r>
                      <a:endParaRPr lang="en-US" sz="2000"/>
                    </a:p>
                  </a:txBody>
                  <a:tcPr marL="81740" marR="81740"/>
                </a:tc>
                <a:tc>
                  <a:txBody>
                    <a:bodyPr/>
                    <a:lstStyle/>
                    <a:p>
                      <a:pPr marL="285750" indent="-285750">
                        <a:buFont typeface="Arial" panose="020B0604020202020204" pitchFamily="34" charset="0"/>
                        <a:buChar char="•"/>
                      </a:pPr>
                      <a:r>
                        <a:rPr lang="en-US" sz="2000">
                          <a:solidFill>
                            <a:srgbClr val="336699"/>
                          </a:solidFill>
                        </a:rPr>
                        <a:t>Emergency</a:t>
                      </a:r>
                      <a:r>
                        <a:rPr lang="en-US" sz="2000" baseline="0">
                          <a:solidFill>
                            <a:srgbClr val="336699"/>
                          </a:solidFill>
                        </a:rPr>
                        <a:t> Department Transfer Communication (EDTC)</a:t>
                      </a:r>
                      <a:r>
                        <a:rPr lang="en-US" sz="2000" baseline="30000">
                          <a:solidFill>
                            <a:srgbClr val="336699"/>
                          </a:solidFill>
                          <a:latin typeface="Times New Roman" panose="02020603050405020304" pitchFamily="18" charset="0"/>
                          <a:cs typeface="Times New Roman" panose="02020603050405020304" pitchFamily="18" charset="0"/>
                        </a:rPr>
                        <a:t>§</a:t>
                      </a:r>
                      <a:endParaRPr lang="en-US" sz="2000">
                        <a:solidFill>
                          <a:srgbClr val="336699"/>
                        </a:solidFill>
                      </a:endParaRPr>
                    </a:p>
                  </a:txBody>
                  <a:tcPr marL="81740" marR="81740"/>
                </a:tc>
                <a:tc>
                  <a:txBody>
                    <a:bodyPr/>
                    <a:lstStyle/>
                    <a:p>
                      <a:pPr marL="0" indent="0">
                        <a:buFont typeface="Arial" panose="020B0604020202020204" pitchFamily="34" charset="0"/>
                        <a:buNone/>
                      </a:pPr>
                      <a:r>
                        <a:rPr lang="en-US" sz="2000" dirty="0">
                          <a:solidFill>
                            <a:srgbClr val="336699"/>
                          </a:solidFill>
                        </a:rPr>
                        <a:t>AMI:</a:t>
                      </a:r>
                    </a:p>
                    <a:p>
                      <a:pPr marL="285750" indent="-285750">
                        <a:buFont typeface="Arial" panose="020B0604020202020204" pitchFamily="34" charset="0"/>
                        <a:buChar char="•"/>
                      </a:pPr>
                      <a:r>
                        <a:rPr lang="en-US" sz="2000" dirty="0">
                          <a:solidFill>
                            <a:srgbClr val="336699"/>
                          </a:solidFill>
                        </a:rPr>
                        <a:t>OP-2 – Fibrinolytic</a:t>
                      </a:r>
                      <a:r>
                        <a:rPr lang="en-US" sz="2000" baseline="0" dirty="0">
                          <a:solidFill>
                            <a:srgbClr val="336699"/>
                          </a:solidFill>
                        </a:rPr>
                        <a:t> therapy w/in 30</a:t>
                      </a:r>
                      <a:endParaRPr lang="en-US" sz="2000" dirty="0">
                        <a:solidFill>
                          <a:srgbClr val="336699"/>
                        </a:solidFill>
                      </a:endParaRPr>
                    </a:p>
                    <a:p>
                      <a:pPr marL="285750" indent="-285750">
                        <a:buFont typeface="Arial" panose="020B0604020202020204" pitchFamily="34" charset="0"/>
                        <a:buChar char="•"/>
                      </a:pPr>
                      <a:r>
                        <a:rPr lang="en-US" sz="2000" dirty="0">
                          <a:solidFill>
                            <a:srgbClr val="336699"/>
                          </a:solidFill>
                        </a:rPr>
                        <a:t>OP-3 – Time to transfer </a:t>
                      </a:r>
                    </a:p>
                    <a:p>
                      <a:pPr marL="0" indent="0">
                        <a:buFont typeface="Arial" panose="020B0604020202020204" pitchFamily="34" charset="0"/>
                        <a:buNone/>
                      </a:pPr>
                      <a:endParaRPr lang="en-US" sz="2000" dirty="0">
                        <a:solidFill>
                          <a:srgbClr val="336699"/>
                        </a:solidFill>
                      </a:endParaRPr>
                    </a:p>
                    <a:p>
                      <a:pPr marL="0" indent="0">
                        <a:buFont typeface="Arial" panose="020B0604020202020204" pitchFamily="34" charset="0"/>
                        <a:buNone/>
                      </a:pPr>
                      <a:r>
                        <a:rPr lang="en-US" sz="2000" dirty="0">
                          <a:solidFill>
                            <a:srgbClr val="336699"/>
                          </a:solidFill>
                        </a:rPr>
                        <a:t>ED Throughput:</a:t>
                      </a:r>
                    </a:p>
                    <a:p>
                      <a:pPr marL="285750" indent="-285750">
                        <a:buFont typeface="Arial" panose="020B0604020202020204" pitchFamily="34" charset="0"/>
                        <a:buChar char="•"/>
                      </a:pPr>
                      <a:r>
                        <a:rPr lang="en-US" sz="2000" dirty="0">
                          <a:solidFill>
                            <a:srgbClr val="336699"/>
                          </a:solidFill>
                        </a:rPr>
                        <a:t>OP-18 – Time from arrival to departure</a:t>
                      </a:r>
                    </a:p>
                    <a:p>
                      <a:pPr marL="285750" indent="-285750">
                        <a:buFont typeface="Arial" panose="020B0604020202020204" pitchFamily="34" charset="0"/>
                        <a:buChar char="•"/>
                      </a:pPr>
                      <a:r>
                        <a:rPr lang="en-US" sz="2000" dirty="0">
                          <a:solidFill>
                            <a:srgbClr val="336699"/>
                          </a:solidFill>
                        </a:rPr>
                        <a:t>OP-22 – Left</a:t>
                      </a:r>
                      <a:r>
                        <a:rPr lang="en-US" sz="2000" baseline="0" dirty="0">
                          <a:solidFill>
                            <a:srgbClr val="336699"/>
                          </a:solidFill>
                        </a:rPr>
                        <a:t> w/o being seen</a:t>
                      </a:r>
                      <a:endParaRPr lang="en-US" sz="2000" dirty="0">
                        <a:solidFill>
                          <a:srgbClr val="336699"/>
                        </a:solidFill>
                      </a:endParaRPr>
                    </a:p>
                  </a:txBody>
                  <a:tcPr marL="81740" marR="8174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27740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3" y="290138"/>
            <a:ext cx="10650065" cy="734008"/>
          </a:xfrm>
        </p:spPr>
        <p:txBody>
          <a:bodyPr/>
          <a:lstStyle/>
          <a:p>
            <a:r>
              <a:rPr lang="en-US" sz="3600"/>
              <a:t>Reporting Channels for Core MBQIP Measures</a:t>
            </a:r>
          </a:p>
        </p:txBody>
      </p:sp>
      <p:sp>
        <p:nvSpPr>
          <p:cNvPr id="4" name="Slide Number Placeholder 3"/>
          <p:cNvSpPr>
            <a:spLocks noGrp="1"/>
          </p:cNvSpPr>
          <p:nvPr>
            <p:ph type="sldNum" sz="quarter" idx="4"/>
          </p:nvPr>
        </p:nvSpPr>
        <p:spPr>
          <a:xfrm>
            <a:off x="8238800" y="6621012"/>
            <a:ext cx="2133600" cy="299335"/>
          </a:xfrm>
        </p:spPr>
        <p:txBody>
          <a:bodyPr/>
          <a:lstStyle/>
          <a:p>
            <a:fld id="{94DD0B3A-DE56-41DE-A861-ABD9CAFA60A5}" type="slidenum">
              <a:rPr lang="en-US" smtClean="0"/>
              <a:pPr/>
              <a:t>14</a:t>
            </a:fld>
            <a:endParaRPr lang="en-US"/>
          </a:p>
        </p:txBody>
      </p:sp>
      <p:graphicFrame>
        <p:nvGraphicFramePr>
          <p:cNvPr id="5" name="Diagram 4"/>
          <p:cNvGraphicFramePr/>
          <p:nvPr>
            <p:extLst>
              <p:ext uri="{D42A27DB-BD31-4B8C-83A1-F6EECF244321}">
                <p14:modId xmlns:p14="http://schemas.microsoft.com/office/powerpoint/2010/main" val="3715022254"/>
              </p:ext>
            </p:extLst>
          </p:nvPr>
        </p:nvGraphicFramePr>
        <p:xfrm>
          <a:off x="121197" y="1144705"/>
          <a:ext cx="5565879" cy="440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562541887"/>
              </p:ext>
            </p:extLst>
          </p:nvPr>
        </p:nvGraphicFramePr>
        <p:xfrm>
          <a:off x="6426109" y="1290918"/>
          <a:ext cx="3329385" cy="34984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1" name="Straight Connector 10"/>
          <p:cNvCxnSpPr>
            <a:cxnSpLocks/>
          </p:cNvCxnSpPr>
          <p:nvPr/>
        </p:nvCxnSpPr>
        <p:spPr>
          <a:xfrm>
            <a:off x="6096000" y="1776819"/>
            <a:ext cx="0" cy="3575287"/>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9973825" y="1776818"/>
            <a:ext cx="0" cy="3575287"/>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Diagram 6"/>
          <p:cNvGraphicFramePr/>
          <p:nvPr>
            <p:extLst>
              <p:ext uri="{D42A27DB-BD31-4B8C-83A1-F6EECF244321}">
                <p14:modId xmlns:p14="http://schemas.microsoft.com/office/powerpoint/2010/main" val="3329977839"/>
              </p:ext>
            </p:extLst>
          </p:nvPr>
        </p:nvGraphicFramePr>
        <p:xfrm>
          <a:off x="10085602" y="1549101"/>
          <a:ext cx="2217763" cy="266580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5" name="TextBox 14">
            <a:extLst>
              <a:ext uri="{FF2B5EF4-FFF2-40B4-BE49-F238E27FC236}">
                <a16:creationId xmlns:a16="http://schemas.microsoft.com/office/drawing/2014/main" id="{66C627D6-940A-4B9E-AF20-E6788CC46AB5}"/>
              </a:ext>
            </a:extLst>
          </p:cNvPr>
          <p:cNvSpPr txBox="1"/>
          <p:nvPr/>
        </p:nvSpPr>
        <p:spPr>
          <a:xfrm>
            <a:off x="6096000" y="5535404"/>
            <a:ext cx="5674659" cy="276999"/>
          </a:xfrm>
          <a:prstGeom prst="rect">
            <a:avLst/>
          </a:prstGeom>
          <a:noFill/>
        </p:spPr>
        <p:txBody>
          <a:bodyPr wrap="square" rtlCol="0">
            <a:spAutoFit/>
          </a:bodyPr>
          <a:lstStyle/>
          <a:p>
            <a:r>
              <a:rPr lang="en-US" sz="1200">
                <a:solidFill>
                  <a:schemeClr val="bg1"/>
                </a:solidFill>
              </a:rPr>
              <a:t>*National Healthcare Safety Network †Emergency Department Transfer Communication</a:t>
            </a:r>
          </a:p>
        </p:txBody>
      </p:sp>
    </p:spTree>
    <p:extLst>
      <p:ext uri="{BB962C8B-B14F-4D97-AF65-F5344CB8AC3E}">
        <p14:creationId xmlns:p14="http://schemas.microsoft.com/office/powerpoint/2010/main" val="3559629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69560-1A34-4F8E-9E08-970E5B87D470}"/>
              </a:ext>
            </a:extLst>
          </p:cNvPr>
          <p:cNvSpPr>
            <a:spLocks noGrp="1"/>
          </p:cNvSpPr>
          <p:nvPr>
            <p:ph type="title"/>
          </p:nvPr>
        </p:nvSpPr>
        <p:spPr/>
        <p:txBody>
          <a:bodyPr/>
          <a:lstStyle/>
          <a:p>
            <a:r>
              <a:rPr lang="en-US" dirty="0"/>
              <a:t>MBQIP Quality Reporting Guide</a:t>
            </a:r>
          </a:p>
        </p:txBody>
      </p:sp>
      <p:sp>
        <p:nvSpPr>
          <p:cNvPr id="3" name="Content Placeholder 2">
            <a:extLst>
              <a:ext uri="{FF2B5EF4-FFF2-40B4-BE49-F238E27FC236}">
                <a16:creationId xmlns:a16="http://schemas.microsoft.com/office/drawing/2014/main" id="{33E0F0CB-7E1F-46E2-A1F2-73BF60EA2576}"/>
              </a:ext>
            </a:extLst>
          </p:cNvPr>
          <p:cNvSpPr>
            <a:spLocks noGrp="1"/>
          </p:cNvSpPr>
          <p:nvPr>
            <p:ph idx="1"/>
          </p:nvPr>
        </p:nvSpPr>
        <p:spPr>
          <a:xfrm>
            <a:off x="914400" y="2114188"/>
            <a:ext cx="6315527" cy="2498006"/>
          </a:xfrm>
        </p:spPr>
        <p:txBody>
          <a:bodyPr/>
          <a:lstStyle/>
          <a:p>
            <a:r>
              <a:rPr lang="en-US" sz="2400" dirty="0"/>
              <a:t>Focus on MBQIP Measures</a:t>
            </a:r>
          </a:p>
          <a:p>
            <a:r>
              <a:rPr lang="en-US" sz="2400" dirty="0"/>
              <a:t>Reporting channel resources including</a:t>
            </a:r>
          </a:p>
          <a:p>
            <a:pPr lvl="1"/>
            <a:r>
              <a:rPr lang="en-US" sz="2000" dirty="0"/>
              <a:t>How to register</a:t>
            </a:r>
          </a:p>
          <a:p>
            <a:pPr lvl="1"/>
            <a:r>
              <a:rPr lang="en-US" sz="2000" dirty="0"/>
              <a:t>Which measures to report</a:t>
            </a:r>
          </a:p>
          <a:p>
            <a:pPr lvl="1"/>
            <a:r>
              <a:rPr lang="en-US" sz="2000" dirty="0"/>
              <a:t>How to submit measures</a:t>
            </a:r>
          </a:p>
          <a:p>
            <a:r>
              <a:rPr lang="en-US" sz="2400" dirty="0"/>
              <a:t>Links embedded throughout</a:t>
            </a:r>
          </a:p>
          <a:p>
            <a:r>
              <a:rPr lang="en-US" sz="2400" dirty="0"/>
              <a:t>Hospital quality reporting contact form</a:t>
            </a:r>
          </a:p>
          <a:p>
            <a:pPr marL="0" indent="0">
              <a:buNone/>
            </a:pPr>
            <a:endParaRPr lang="en-US" sz="2000" dirty="0"/>
          </a:p>
        </p:txBody>
      </p:sp>
      <p:sp>
        <p:nvSpPr>
          <p:cNvPr id="4" name="Slide Number Placeholder 3">
            <a:extLst>
              <a:ext uri="{FF2B5EF4-FFF2-40B4-BE49-F238E27FC236}">
                <a16:creationId xmlns:a16="http://schemas.microsoft.com/office/drawing/2014/main" id="{6B4580BF-A641-41AB-AAC9-6A22C13F0688}"/>
              </a:ext>
            </a:extLst>
          </p:cNvPr>
          <p:cNvSpPr>
            <a:spLocks noGrp="1"/>
          </p:cNvSpPr>
          <p:nvPr>
            <p:ph type="sldNum" sz="quarter" idx="4"/>
          </p:nvPr>
        </p:nvSpPr>
        <p:spPr/>
        <p:txBody>
          <a:bodyPr/>
          <a:lstStyle/>
          <a:p>
            <a:fld id="{94DD0B3A-DE56-41DE-A861-ABD9CAFA60A5}" type="slidenum">
              <a:rPr lang="en-US" smtClean="0"/>
              <a:pPr/>
              <a:t>15</a:t>
            </a:fld>
            <a:endParaRPr lang="en-US" dirty="0"/>
          </a:p>
        </p:txBody>
      </p:sp>
      <p:pic>
        <p:nvPicPr>
          <p:cNvPr id="6" name="Picture 5">
            <a:extLst>
              <a:ext uri="{FF2B5EF4-FFF2-40B4-BE49-F238E27FC236}">
                <a16:creationId xmlns:a16="http://schemas.microsoft.com/office/drawing/2014/main" id="{E3D9A861-6F4F-401C-A806-FC448352DE1F}"/>
              </a:ext>
            </a:extLst>
          </p:cNvPr>
          <p:cNvPicPr>
            <a:picLocks noChangeAspect="1"/>
          </p:cNvPicPr>
          <p:nvPr/>
        </p:nvPicPr>
        <p:blipFill>
          <a:blip r:embed="rId2"/>
          <a:stretch>
            <a:fillRect/>
          </a:stretch>
        </p:blipFill>
        <p:spPr>
          <a:xfrm>
            <a:off x="7229927" y="1966290"/>
            <a:ext cx="4423086" cy="3969694"/>
          </a:xfrm>
          <a:prstGeom prst="rect">
            <a:avLst/>
          </a:prstGeom>
        </p:spPr>
      </p:pic>
      <p:sp>
        <p:nvSpPr>
          <p:cNvPr id="7" name="Content Placeholder 2">
            <a:extLst>
              <a:ext uri="{FF2B5EF4-FFF2-40B4-BE49-F238E27FC236}">
                <a16:creationId xmlns:a16="http://schemas.microsoft.com/office/drawing/2014/main" id="{3B92D3CC-DCCA-45F0-92BB-4857A92BCA94}"/>
              </a:ext>
            </a:extLst>
          </p:cNvPr>
          <p:cNvSpPr txBox="1">
            <a:spLocks/>
          </p:cNvSpPr>
          <p:nvPr/>
        </p:nvSpPr>
        <p:spPr bwMode="gray">
          <a:xfrm>
            <a:off x="914400" y="1479024"/>
            <a:ext cx="10508901" cy="6096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ea typeface="+mn-ea"/>
              </a:defRPr>
            </a:lvl2pPr>
            <a:lvl3pPr marL="1143000" indent="-228600" algn="l" rtl="0" eaLnBrk="1" fontAlgn="base" hangingPunct="1">
              <a:spcBef>
                <a:spcPct val="20000"/>
              </a:spcBef>
              <a:spcAft>
                <a:spcPct val="0"/>
              </a:spcAft>
              <a:buChar char="•"/>
              <a:defRPr sz="2400">
                <a:solidFill>
                  <a:schemeClr val="bg1"/>
                </a:solidFill>
                <a:latin typeface="+mn-lt"/>
                <a:ea typeface="+mn-ea"/>
              </a:defRPr>
            </a:lvl3pPr>
            <a:lvl4pPr marL="1600200" indent="-228600" algn="l" rtl="0" eaLnBrk="1" fontAlgn="base" hangingPunct="1">
              <a:spcBef>
                <a:spcPct val="20000"/>
              </a:spcBef>
              <a:spcAft>
                <a:spcPct val="0"/>
              </a:spcAft>
              <a:buChar char="–"/>
              <a:defRPr sz="2000">
                <a:solidFill>
                  <a:schemeClr val="bg1"/>
                </a:solidFill>
                <a:latin typeface="+mn-lt"/>
                <a:ea typeface="+mn-ea"/>
              </a:defRPr>
            </a:lvl4pPr>
            <a:lvl5pPr marL="2057400" indent="-228600" algn="l" rtl="0" eaLnBrk="1" fontAlgn="base" hangingPunct="1">
              <a:spcBef>
                <a:spcPct val="20000"/>
              </a:spcBef>
              <a:spcAft>
                <a:spcPct val="0"/>
              </a:spcAft>
              <a:buChar char="»"/>
              <a:defRPr sz="2000">
                <a:solidFill>
                  <a:schemeClr val="bg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en-US" sz="2400" kern="0" dirty="0">
                <a:solidFill>
                  <a:srgbClr val="505153"/>
                </a:solidFill>
                <a:hlinkClick r:id="rId3"/>
              </a:rPr>
              <a:t>https://www.ruralcenter.org/resource-library/mbqip-quality-reporting-guide</a:t>
            </a:r>
            <a:r>
              <a:rPr lang="en-US" sz="2400" kern="0" dirty="0">
                <a:solidFill>
                  <a:srgbClr val="505153"/>
                </a:solidFill>
              </a:rPr>
              <a:t> </a:t>
            </a:r>
          </a:p>
        </p:txBody>
      </p:sp>
    </p:spTree>
    <p:extLst>
      <p:ext uri="{BB962C8B-B14F-4D97-AF65-F5344CB8AC3E}">
        <p14:creationId xmlns:p14="http://schemas.microsoft.com/office/powerpoint/2010/main" val="2896153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37E57-9E37-4FA3-813D-E1A48DF2F0D5}"/>
              </a:ext>
            </a:extLst>
          </p:cNvPr>
          <p:cNvSpPr>
            <a:spLocks noGrp="1"/>
          </p:cNvSpPr>
          <p:nvPr>
            <p:ph type="title"/>
          </p:nvPr>
        </p:nvSpPr>
        <p:spPr/>
        <p:txBody>
          <a:bodyPr/>
          <a:lstStyle/>
          <a:p>
            <a:r>
              <a:rPr lang="en-US" dirty="0"/>
              <a:t>Abstraction Resources for CAHs</a:t>
            </a:r>
          </a:p>
        </p:txBody>
      </p:sp>
      <p:sp>
        <p:nvSpPr>
          <p:cNvPr id="3" name="Content Placeholder 2">
            <a:extLst>
              <a:ext uri="{FF2B5EF4-FFF2-40B4-BE49-F238E27FC236}">
                <a16:creationId xmlns:a16="http://schemas.microsoft.com/office/drawing/2014/main" id="{09ED7791-0780-45BA-8BA4-6AB64D2A71CD}"/>
              </a:ext>
            </a:extLst>
          </p:cNvPr>
          <p:cNvSpPr>
            <a:spLocks noGrp="1"/>
          </p:cNvSpPr>
          <p:nvPr>
            <p:ph idx="1"/>
          </p:nvPr>
        </p:nvSpPr>
        <p:spPr>
          <a:xfrm>
            <a:off x="914399" y="1586205"/>
            <a:ext cx="10771833" cy="4444479"/>
          </a:xfrm>
        </p:spPr>
        <p:txBody>
          <a:bodyPr/>
          <a:lstStyle/>
          <a:p>
            <a:r>
              <a:rPr lang="en-US" sz="2200" b="1" dirty="0"/>
              <a:t>Online MBQIP Data Abstraction Training Series</a:t>
            </a:r>
          </a:p>
          <a:p>
            <a:pPr marL="400050" lvl="1" indent="0">
              <a:buNone/>
            </a:pPr>
            <a:r>
              <a:rPr lang="en-US" sz="1200" dirty="0">
                <a:solidFill>
                  <a:srgbClr val="FF0000"/>
                </a:solidFill>
                <a:hlinkClick r:id="rId2"/>
              </a:rPr>
              <a:t>https://www.ruralcenter.org/resource-library/online-mbqip-data-abstraction-training-series</a:t>
            </a:r>
            <a:r>
              <a:rPr lang="en-US" sz="1200" dirty="0">
                <a:solidFill>
                  <a:srgbClr val="FF0000"/>
                </a:solidFill>
              </a:rPr>
              <a:t> </a:t>
            </a:r>
          </a:p>
          <a:p>
            <a:r>
              <a:rPr lang="en-US" sz="2200" b="1" dirty="0"/>
              <a:t>Ask Robyn – Quarterly Open Office Hours Calls </a:t>
            </a:r>
            <a:r>
              <a:rPr lang="en-US" sz="2200" b="1" i="1" dirty="0"/>
              <a:t>(July 26)</a:t>
            </a:r>
          </a:p>
          <a:p>
            <a:pPr marL="400050" lvl="1" indent="0">
              <a:buNone/>
            </a:pPr>
            <a:r>
              <a:rPr lang="en-US" sz="1200" dirty="0">
                <a:solidFill>
                  <a:srgbClr val="FF0000"/>
                </a:solidFill>
                <a:hlinkClick r:id="rId3"/>
              </a:rPr>
              <a:t>https://www.ruralcenter.org/resource-library/ask-robyn-quarterly-open-office-hour-calls-for-mbqip-data-abstractors</a:t>
            </a:r>
            <a:r>
              <a:rPr lang="en-US" sz="1200" dirty="0">
                <a:solidFill>
                  <a:srgbClr val="FF0000"/>
                </a:solidFill>
              </a:rPr>
              <a:t> </a:t>
            </a:r>
          </a:p>
          <a:p>
            <a:r>
              <a:rPr lang="en-US" sz="2200" b="1" dirty="0"/>
              <a:t>MBQIP Monthly – Robyn’s Quips</a:t>
            </a:r>
          </a:p>
          <a:p>
            <a:pPr marL="400050" lvl="1" indent="0">
              <a:buNone/>
            </a:pPr>
            <a:r>
              <a:rPr lang="en-US" sz="1200" dirty="0">
                <a:hlinkClick r:id="rId4"/>
              </a:rPr>
              <a:t>https://www.ruralcenter.org/tasc/mbqip/mbqip-monthly</a:t>
            </a:r>
            <a:r>
              <a:rPr lang="en-US" sz="1200" dirty="0"/>
              <a:t> </a:t>
            </a:r>
          </a:p>
          <a:p>
            <a:r>
              <a:rPr lang="en-US" sz="2400" b="1" dirty="0"/>
              <a:t>MBQIP Measures Fact Sheets</a:t>
            </a:r>
          </a:p>
          <a:p>
            <a:pPr marL="400050" lvl="1" indent="0">
              <a:buNone/>
            </a:pPr>
            <a:r>
              <a:rPr lang="en-US" sz="1600" dirty="0">
                <a:hlinkClick r:id="rId5"/>
              </a:rPr>
              <a:t>www.ruralcenter.org/resource-library/mbqip-measures-fact-sheets</a:t>
            </a:r>
            <a:endParaRPr lang="en-US" sz="1600" dirty="0"/>
          </a:p>
          <a:p>
            <a:endParaRPr lang="en-US" dirty="0"/>
          </a:p>
        </p:txBody>
      </p:sp>
      <p:sp>
        <p:nvSpPr>
          <p:cNvPr id="4" name="Slide Number Placeholder 3">
            <a:extLst>
              <a:ext uri="{FF2B5EF4-FFF2-40B4-BE49-F238E27FC236}">
                <a16:creationId xmlns:a16="http://schemas.microsoft.com/office/drawing/2014/main" id="{94AE2302-B256-4BBC-B601-9E9769402F42}"/>
              </a:ext>
            </a:extLst>
          </p:cNvPr>
          <p:cNvSpPr>
            <a:spLocks noGrp="1"/>
          </p:cNvSpPr>
          <p:nvPr>
            <p:ph type="sldNum" sz="quarter" idx="4"/>
          </p:nvPr>
        </p:nvSpPr>
        <p:spPr/>
        <p:txBody>
          <a:bodyPr/>
          <a:lstStyle/>
          <a:p>
            <a:fld id="{94DD0B3A-DE56-41DE-A861-ABD9CAFA60A5}" type="slidenum">
              <a:rPr lang="en-US" smtClean="0"/>
              <a:pPr/>
              <a:t>16</a:t>
            </a:fld>
            <a:endParaRPr lang="en-US" dirty="0"/>
          </a:p>
        </p:txBody>
      </p:sp>
    </p:spTree>
    <p:extLst>
      <p:ext uri="{BB962C8B-B14F-4D97-AF65-F5344CB8AC3E}">
        <p14:creationId xmlns:p14="http://schemas.microsoft.com/office/powerpoint/2010/main" val="3307907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9230F-8EA3-44F2-B420-94EB9788B0B6}"/>
              </a:ext>
            </a:extLst>
          </p:cNvPr>
          <p:cNvSpPr>
            <a:spLocks noGrp="1"/>
          </p:cNvSpPr>
          <p:nvPr>
            <p:ph type="title"/>
          </p:nvPr>
        </p:nvSpPr>
        <p:spPr/>
        <p:txBody>
          <a:bodyPr/>
          <a:lstStyle/>
          <a:p>
            <a:r>
              <a:rPr lang="en-US"/>
              <a:t>Abstracting for Accuracy</a:t>
            </a:r>
          </a:p>
        </p:txBody>
      </p:sp>
      <p:sp>
        <p:nvSpPr>
          <p:cNvPr id="3" name="Content Placeholder 2">
            <a:extLst>
              <a:ext uri="{FF2B5EF4-FFF2-40B4-BE49-F238E27FC236}">
                <a16:creationId xmlns:a16="http://schemas.microsoft.com/office/drawing/2014/main" id="{8DEAD3F2-F504-4427-ABF6-E6A09577AAC3}"/>
              </a:ext>
            </a:extLst>
          </p:cNvPr>
          <p:cNvSpPr>
            <a:spLocks noGrp="1"/>
          </p:cNvSpPr>
          <p:nvPr>
            <p:ph idx="1"/>
          </p:nvPr>
        </p:nvSpPr>
        <p:spPr/>
        <p:txBody>
          <a:bodyPr/>
          <a:lstStyle/>
          <a:p>
            <a:r>
              <a:rPr lang="en-US" sz="2800"/>
              <a:t>An opportunity for CAHs to participate in an abstraction review process</a:t>
            </a:r>
          </a:p>
          <a:p>
            <a:r>
              <a:rPr lang="en-US" sz="2800"/>
              <a:t>Help to increase validity of data collection</a:t>
            </a:r>
          </a:p>
          <a:p>
            <a:r>
              <a:rPr lang="en-US" sz="2800"/>
              <a:t>Identify opportunities for additional training and clarification related to </a:t>
            </a:r>
            <a:br>
              <a:rPr lang="en-US" sz="2800"/>
            </a:br>
            <a:r>
              <a:rPr lang="en-US" sz="2800"/>
              <a:t>chart abstraction</a:t>
            </a:r>
          </a:p>
          <a:p>
            <a:r>
              <a:rPr lang="en-US" sz="2800">
                <a:hlinkClick r:id="rId2"/>
              </a:rPr>
              <a:t>www.ruralcenter.org/resource-library/abstracting-for-accuracy-project</a:t>
            </a:r>
            <a:r>
              <a:rPr lang="en-US" sz="2800"/>
              <a:t> </a:t>
            </a:r>
          </a:p>
          <a:p>
            <a:endParaRPr lang="en-US" sz="2800"/>
          </a:p>
          <a:p>
            <a:endParaRPr lang="en-US" sz="2800"/>
          </a:p>
        </p:txBody>
      </p:sp>
      <p:sp>
        <p:nvSpPr>
          <p:cNvPr id="4" name="Slide Number Placeholder 3">
            <a:extLst>
              <a:ext uri="{FF2B5EF4-FFF2-40B4-BE49-F238E27FC236}">
                <a16:creationId xmlns:a16="http://schemas.microsoft.com/office/drawing/2014/main" id="{5FB444B2-836D-4C20-BB81-067FF1C927A2}"/>
              </a:ext>
            </a:extLst>
          </p:cNvPr>
          <p:cNvSpPr>
            <a:spLocks noGrp="1"/>
          </p:cNvSpPr>
          <p:nvPr>
            <p:ph type="sldNum" sz="quarter" idx="4"/>
          </p:nvPr>
        </p:nvSpPr>
        <p:spPr/>
        <p:txBody>
          <a:bodyPr/>
          <a:lstStyle/>
          <a:p>
            <a:fld id="{94DD0B3A-DE56-41DE-A861-ABD9CAFA60A5}" type="slidenum">
              <a:rPr lang="en-US" smtClean="0"/>
              <a:pPr/>
              <a:t>17</a:t>
            </a:fld>
            <a:endParaRPr lang="en-US"/>
          </a:p>
        </p:txBody>
      </p:sp>
    </p:spTree>
    <p:extLst>
      <p:ext uri="{BB962C8B-B14F-4D97-AF65-F5344CB8AC3E}">
        <p14:creationId xmlns:p14="http://schemas.microsoft.com/office/powerpoint/2010/main" val="2018024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FFA8A-6913-43A6-8645-03FFCF0C0959}"/>
              </a:ext>
            </a:extLst>
          </p:cNvPr>
          <p:cNvSpPr>
            <a:spLocks noGrp="1"/>
          </p:cNvSpPr>
          <p:nvPr>
            <p:ph type="title"/>
          </p:nvPr>
        </p:nvSpPr>
        <p:spPr/>
        <p:txBody>
          <a:bodyPr/>
          <a:lstStyle/>
          <a:p>
            <a:r>
              <a:rPr lang="en-US"/>
              <a:t>EDTC</a:t>
            </a:r>
          </a:p>
        </p:txBody>
      </p:sp>
      <p:sp>
        <p:nvSpPr>
          <p:cNvPr id="3" name="Content Placeholder 2">
            <a:extLst>
              <a:ext uri="{FF2B5EF4-FFF2-40B4-BE49-F238E27FC236}">
                <a16:creationId xmlns:a16="http://schemas.microsoft.com/office/drawing/2014/main" id="{C4554870-A63F-4B4F-8DEA-CD4E3D197D36}"/>
              </a:ext>
            </a:extLst>
          </p:cNvPr>
          <p:cNvSpPr>
            <a:spLocks noGrp="1"/>
          </p:cNvSpPr>
          <p:nvPr>
            <p:ph idx="1"/>
          </p:nvPr>
        </p:nvSpPr>
        <p:spPr>
          <a:xfrm>
            <a:off x="914400" y="1698171"/>
            <a:ext cx="5943600" cy="4397829"/>
          </a:xfrm>
        </p:spPr>
        <p:txBody>
          <a:bodyPr/>
          <a:lstStyle/>
          <a:p>
            <a:r>
              <a:rPr lang="en-US" sz="2800"/>
              <a:t>Streamlined measure – 8 data elements</a:t>
            </a:r>
          </a:p>
          <a:p>
            <a:r>
              <a:rPr lang="en-US" sz="2800"/>
              <a:t>Training videos and FAQ available</a:t>
            </a:r>
          </a:p>
          <a:p>
            <a:r>
              <a:rPr lang="en-US" sz="2800"/>
              <a:t>Started using for Q1 2020 encounters</a:t>
            </a:r>
          </a:p>
          <a:p>
            <a:r>
              <a:rPr lang="en-US" sz="2800">
                <a:hlinkClick r:id="rId3"/>
              </a:rPr>
              <a:t>https://www.ruralcenter.org/resource-library/data-specifications-manual-edtc-measure</a:t>
            </a:r>
            <a:r>
              <a:rPr lang="en-US" sz="2800"/>
              <a:t> </a:t>
            </a:r>
          </a:p>
          <a:p>
            <a:endParaRPr lang="en-US" sz="2800"/>
          </a:p>
        </p:txBody>
      </p:sp>
      <p:sp>
        <p:nvSpPr>
          <p:cNvPr id="4" name="Slide Number Placeholder 3">
            <a:extLst>
              <a:ext uri="{FF2B5EF4-FFF2-40B4-BE49-F238E27FC236}">
                <a16:creationId xmlns:a16="http://schemas.microsoft.com/office/drawing/2014/main" id="{8C523BF3-A8EB-45C2-BE50-EDD23693BCB2}"/>
              </a:ext>
            </a:extLst>
          </p:cNvPr>
          <p:cNvSpPr>
            <a:spLocks noGrp="1"/>
          </p:cNvSpPr>
          <p:nvPr>
            <p:ph type="sldNum" sz="quarter" idx="4"/>
          </p:nvPr>
        </p:nvSpPr>
        <p:spPr/>
        <p:txBody>
          <a:bodyPr/>
          <a:lstStyle/>
          <a:p>
            <a:fld id="{94DD0B3A-DE56-41DE-A861-ABD9CAFA60A5}" type="slidenum">
              <a:rPr lang="en-US" smtClean="0"/>
              <a:pPr/>
              <a:t>18</a:t>
            </a:fld>
            <a:endParaRPr lang="en-US"/>
          </a:p>
        </p:txBody>
      </p:sp>
      <p:pic>
        <p:nvPicPr>
          <p:cNvPr id="6" name="Picture 5">
            <a:extLst>
              <a:ext uri="{FF2B5EF4-FFF2-40B4-BE49-F238E27FC236}">
                <a16:creationId xmlns:a16="http://schemas.microsoft.com/office/drawing/2014/main" id="{20456217-AF45-4262-B25C-05A547439B73}"/>
              </a:ext>
            </a:extLst>
          </p:cNvPr>
          <p:cNvPicPr>
            <a:picLocks noChangeAspect="1"/>
          </p:cNvPicPr>
          <p:nvPr/>
        </p:nvPicPr>
        <p:blipFill>
          <a:blip r:embed="rId4"/>
          <a:stretch>
            <a:fillRect/>
          </a:stretch>
        </p:blipFill>
        <p:spPr>
          <a:xfrm>
            <a:off x="6983120" y="465535"/>
            <a:ext cx="4703113" cy="5522552"/>
          </a:xfrm>
          <a:prstGeom prst="rect">
            <a:avLst/>
          </a:prstGeom>
          <a:ln>
            <a:solidFill>
              <a:schemeClr val="bg1"/>
            </a:solidFill>
          </a:ln>
        </p:spPr>
      </p:pic>
    </p:spTree>
    <p:extLst>
      <p:ext uri="{BB962C8B-B14F-4D97-AF65-F5344CB8AC3E}">
        <p14:creationId xmlns:p14="http://schemas.microsoft.com/office/powerpoint/2010/main" val="2818209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BE1A2C-8D36-4ED7-8F94-38ECA8DC2DD5}"/>
              </a:ext>
            </a:extLst>
          </p:cNvPr>
          <p:cNvSpPr>
            <a:spLocks noGrp="1"/>
          </p:cNvSpPr>
          <p:nvPr>
            <p:ph type="body" idx="1"/>
          </p:nvPr>
        </p:nvSpPr>
        <p:spPr>
          <a:xfrm>
            <a:off x="609600" y="571514"/>
            <a:ext cx="5386917" cy="639762"/>
          </a:xfrm>
        </p:spPr>
        <p:txBody>
          <a:bodyPr/>
          <a:lstStyle/>
          <a:p>
            <a:pPr algn="ctr"/>
            <a:r>
              <a:rPr lang="en-US" sz="4000"/>
              <a:t>Sarah Brinkman</a:t>
            </a:r>
          </a:p>
        </p:txBody>
      </p:sp>
      <p:sp>
        <p:nvSpPr>
          <p:cNvPr id="5" name="Text Placeholder 4">
            <a:extLst>
              <a:ext uri="{FF2B5EF4-FFF2-40B4-BE49-F238E27FC236}">
                <a16:creationId xmlns:a16="http://schemas.microsoft.com/office/drawing/2014/main" id="{86B43BCE-931E-4AB3-8E2D-1DEE6FE12B46}"/>
              </a:ext>
            </a:extLst>
          </p:cNvPr>
          <p:cNvSpPr>
            <a:spLocks noGrp="1"/>
          </p:cNvSpPr>
          <p:nvPr>
            <p:ph type="body" sz="quarter" idx="3"/>
          </p:nvPr>
        </p:nvSpPr>
        <p:spPr>
          <a:xfrm>
            <a:off x="6193368" y="571514"/>
            <a:ext cx="5389033" cy="639762"/>
          </a:xfrm>
        </p:spPr>
        <p:txBody>
          <a:bodyPr/>
          <a:lstStyle/>
          <a:p>
            <a:pPr algn="ctr"/>
            <a:r>
              <a:rPr lang="en-US" sz="4000"/>
              <a:t>Robyn Carlson</a:t>
            </a:r>
          </a:p>
        </p:txBody>
      </p:sp>
      <p:sp>
        <p:nvSpPr>
          <p:cNvPr id="7" name="Slide Number Placeholder 6">
            <a:extLst>
              <a:ext uri="{FF2B5EF4-FFF2-40B4-BE49-F238E27FC236}">
                <a16:creationId xmlns:a16="http://schemas.microsoft.com/office/drawing/2014/main" id="{86FF986A-0E8D-4131-81E1-6ED4829CD060}"/>
              </a:ext>
            </a:extLst>
          </p:cNvPr>
          <p:cNvSpPr>
            <a:spLocks noGrp="1"/>
          </p:cNvSpPr>
          <p:nvPr>
            <p:ph type="sldNum" sz="quarter" idx="10"/>
          </p:nvPr>
        </p:nvSpPr>
        <p:spPr/>
        <p:txBody>
          <a:bodyPr/>
          <a:lstStyle/>
          <a:p>
            <a:fld id="{94DD0B3A-DE56-41DE-A861-ABD9CAFA60A5}" type="slidenum">
              <a:rPr lang="en-US" smtClean="0"/>
              <a:pPr/>
              <a:t>1</a:t>
            </a:fld>
            <a:endParaRPr lang="en-US"/>
          </a:p>
        </p:txBody>
      </p:sp>
      <p:pic>
        <p:nvPicPr>
          <p:cNvPr id="10" name="Content Placeholder 9">
            <a:extLst>
              <a:ext uri="{FF2B5EF4-FFF2-40B4-BE49-F238E27FC236}">
                <a16:creationId xmlns:a16="http://schemas.microsoft.com/office/drawing/2014/main" id="{BA41716E-6A4D-4A90-840C-84249C3EADB3}"/>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541178" y="1211263"/>
            <a:ext cx="3645963" cy="4088932"/>
          </a:xfrm>
          <a:prstGeom prst="rect">
            <a:avLst/>
          </a:prstGeom>
        </p:spPr>
      </p:pic>
      <p:pic>
        <p:nvPicPr>
          <p:cNvPr id="11" name="Content Placeholder 10">
            <a:extLst>
              <a:ext uri="{FF2B5EF4-FFF2-40B4-BE49-F238E27FC236}">
                <a16:creationId xmlns:a16="http://schemas.microsoft.com/office/drawing/2014/main" id="{F809F6C6-4F08-4674-8027-295E613644DD}"/>
              </a:ext>
            </a:extLst>
          </p:cNvPr>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7127593" y="1211263"/>
            <a:ext cx="3815562" cy="4061411"/>
          </a:xfrm>
          <a:prstGeom prst="rect">
            <a:avLst/>
          </a:prstGeom>
        </p:spPr>
      </p:pic>
    </p:spTree>
    <p:extLst>
      <p:ext uri="{BB962C8B-B14F-4D97-AF65-F5344CB8AC3E}">
        <p14:creationId xmlns:p14="http://schemas.microsoft.com/office/powerpoint/2010/main" val="910061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88EF9-39C4-4A95-BEBD-1499B969BE62}"/>
              </a:ext>
            </a:extLst>
          </p:cNvPr>
          <p:cNvSpPr>
            <a:spLocks noGrp="1"/>
          </p:cNvSpPr>
          <p:nvPr>
            <p:ph type="title"/>
          </p:nvPr>
        </p:nvSpPr>
        <p:spPr/>
        <p:txBody>
          <a:bodyPr/>
          <a:lstStyle/>
          <a:p>
            <a:r>
              <a:rPr lang="en-US"/>
              <a:t>Quality Net</a:t>
            </a:r>
          </a:p>
        </p:txBody>
      </p:sp>
      <p:sp>
        <p:nvSpPr>
          <p:cNvPr id="3" name="Content Placeholder 2">
            <a:extLst>
              <a:ext uri="{FF2B5EF4-FFF2-40B4-BE49-F238E27FC236}">
                <a16:creationId xmlns:a16="http://schemas.microsoft.com/office/drawing/2014/main" id="{E07D631E-BBC8-473F-94D6-E05E222ECCE3}"/>
              </a:ext>
            </a:extLst>
          </p:cNvPr>
          <p:cNvSpPr>
            <a:spLocks noGrp="1"/>
          </p:cNvSpPr>
          <p:nvPr>
            <p:ph idx="1"/>
          </p:nvPr>
        </p:nvSpPr>
        <p:spPr>
          <a:xfrm>
            <a:off x="786809" y="1631299"/>
            <a:ext cx="4742121" cy="1937443"/>
          </a:xfrm>
        </p:spPr>
        <p:txBody>
          <a:bodyPr/>
          <a:lstStyle/>
          <a:p>
            <a:pPr>
              <a:buFont typeface="Arial" panose="020B0604020202020204" pitchFamily="34" charset="0"/>
              <a:buChar char="•"/>
            </a:pPr>
            <a:r>
              <a:rPr lang="en-US"/>
              <a:t>Specifications Manuals</a:t>
            </a:r>
          </a:p>
          <a:p>
            <a:pPr>
              <a:buFont typeface="Arial" panose="020B0604020202020204" pitchFamily="34" charset="0"/>
              <a:buChar char="•"/>
            </a:pPr>
            <a:r>
              <a:rPr lang="en-US"/>
              <a:t>CMS Abstraction &amp; Reporting Tool (CART)</a:t>
            </a:r>
          </a:p>
          <a:p>
            <a:pPr>
              <a:buFont typeface="Arial" panose="020B0604020202020204" pitchFamily="34" charset="0"/>
              <a:buChar char="•"/>
            </a:pPr>
            <a:r>
              <a:rPr lang="en-US"/>
              <a:t>Subscribe for updates</a:t>
            </a:r>
          </a:p>
          <a:p>
            <a:pPr>
              <a:buFont typeface="Arial" panose="020B0604020202020204" pitchFamily="34" charset="0"/>
              <a:buChar char="•"/>
            </a:pPr>
            <a:endParaRPr lang="en-US"/>
          </a:p>
          <a:p>
            <a:pPr marL="0" indent="0">
              <a:buNone/>
            </a:pPr>
            <a:endParaRPr lang="en-US" sz="2000"/>
          </a:p>
        </p:txBody>
      </p:sp>
      <p:sp>
        <p:nvSpPr>
          <p:cNvPr id="4" name="Slide Number Placeholder 3">
            <a:extLst>
              <a:ext uri="{FF2B5EF4-FFF2-40B4-BE49-F238E27FC236}">
                <a16:creationId xmlns:a16="http://schemas.microsoft.com/office/drawing/2014/main" id="{267FC953-EF2F-425D-8E4C-F285C390D5A5}"/>
              </a:ext>
            </a:extLst>
          </p:cNvPr>
          <p:cNvSpPr>
            <a:spLocks noGrp="1"/>
          </p:cNvSpPr>
          <p:nvPr>
            <p:ph type="sldNum" sz="quarter" idx="4"/>
          </p:nvPr>
        </p:nvSpPr>
        <p:spPr/>
        <p:txBody>
          <a:bodyPr/>
          <a:lstStyle/>
          <a:p>
            <a:fld id="{94DD0B3A-DE56-41DE-A861-ABD9CAFA60A5}" type="slidenum">
              <a:rPr lang="en-US" smtClean="0"/>
              <a:pPr/>
              <a:t>19</a:t>
            </a:fld>
            <a:endParaRPr lang="en-US"/>
          </a:p>
        </p:txBody>
      </p:sp>
      <p:pic>
        <p:nvPicPr>
          <p:cNvPr id="5" name="Content Placeholder 4">
            <a:extLst>
              <a:ext uri="{FF2B5EF4-FFF2-40B4-BE49-F238E27FC236}">
                <a16:creationId xmlns:a16="http://schemas.microsoft.com/office/drawing/2014/main" id="{C343E6E9-244B-4E2D-BBF4-B77BEB9C670C}"/>
              </a:ext>
            </a:extLst>
          </p:cNvPr>
          <p:cNvPicPr>
            <a:picLocks noChangeAspect="1"/>
          </p:cNvPicPr>
          <p:nvPr/>
        </p:nvPicPr>
        <p:blipFill>
          <a:blip r:embed="rId2"/>
          <a:stretch>
            <a:fillRect/>
          </a:stretch>
        </p:blipFill>
        <p:spPr bwMode="gray">
          <a:xfrm>
            <a:off x="5669342" y="1644437"/>
            <a:ext cx="6301153" cy="2807576"/>
          </a:xfrm>
          <a:prstGeom prst="rect">
            <a:avLst/>
          </a:prstGeom>
          <a:noFill/>
          <a:ln w="9525">
            <a:solidFill>
              <a:schemeClr val="bg1"/>
            </a:solidFill>
            <a:miter lim="800000"/>
            <a:headEnd/>
            <a:tailEnd/>
          </a:ln>
        </p:spPr>
      </p:pic>
      <p:sp>
        <p:nvSpPr>
          <p:cNvPr id="6" name="TextBox 5">
            <a:extLst>
              <a:ext uri="{FF2B5EF4-FFF2-40B4-BE49-F238E27FC236}">
                <a16:creationId xmlns:a16="http://schemas.microsoft.com/office/drawing/2014/main" id="{A8174D60-8A5E-4FCF-8CEA-B8F0C6C55490}"/>
              </a:ext>
            </a:extLst>
          </p:cNvPr>
          <p:cNvSpPr txBox="1"/>
          <p:nvPr/>
        </p:nvSpPr>
        <p:spPr>
          <a:xfrm>
            <a:off x="6096000" y="4687528"/>
            <a:ext cx="5346441" cy="400110"/>
          </a:xfrm>
          <a:prstGeom prst="rect">
            <a:avLst/>
          </a:prstGeom>
          <a:noFill/>
        </p:spPr>
        <p:txBody>
          <a:bodyPr wrap="square" rtlCol="0">
            <a:spAutoFit/>
          </a:bodyPr>
          <a:lstStyle/>
          <a:p>
            <a:pPr algn="ctr"/>
            <a:r>
              <a:rPr lang="en-US">
                <a:solidFill>
                  <a:schemeClr val="bg1"/>
                </a:solidFill>
                <a:latin typeface="+mn-lt"/>
                <a:hlinkClick r:id="rId3"/>
              </a:rPr>
              <a:t>https://qualitynet.cms.gov/</a:t>
            </a:r>
            <a:r>
              <a:rPr lang="en-US">
                <a:solidFill>
                  <a:schemeClr val="bg1"/>
                </a:solidFill>
                <a:latin typeface="+mn-lt"/>
              </a:rPr>
              <a:t> </a:t>
            </a:r>
          </a:p>
        </p:txBody>
      </p:sp>
    </p:spTree>
    <p:extLst>
      <p:ext uri="{BB962C8B-B14F-4D97-AF65-F5344CB8AC3E}">
        <p14:creationId xmlns:p14="http://schemas.microsoft.com/office/powerpoint/2010/main" val="3433872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FC9D2-33A9-491F-8434-AA7040D93A88}"/>
              </a:ext>
            </a:extLst>
          </p:cNvPr>
          <p:cNvSpPr>
            <a:spLocks noGrp="1"/>
          </p:cNvSpPr>
          <p:nvPr>
            <p:ph type="title"/>
          </p:nvPr>
        </p:nvSpPr>
        <p:spPr/>
        <p:txBody>
          <a:bodyPr/>
          <a:lstStyle/>
          <a:p>
            <a:r>
              <a:rPr lang="en-US"/>
              <a:t>HARP</a:t>
            </a:r>
          </a:p>
        </p:txBody>
      </p:sp>
      <p:sp>
        <p:nvSpPr>
          <p:cNvPr id="3" name="Content Placeholder 2">
            <a:extLst>
              <a:ext uri="{FF2B5EF4-FFF2-40B4-BE49-F238E27FC236}">
                <a16:creationId xmlns:a16="http://schemas.microsoft.com/office/drawing/2014/main" id="{13C15D6A-8997-482F-9C28-96D3528B5F77}"/>
              </a:ext>
            </a:extLst>
          </p:cNvPr>
          <p:cNvSpPr>
            <a:spLocks noGrp="1"/>
          </p:cNvSpPr>
          <p:nvPr>
            <p:ph idx="1"/>
          </p:nvPr>
        </p:nvSpPr>
        <p:spPr>
          <a:xfrm>
            <a:off x="914400" y="1586205"/>
            <a:ext cx="5885411" cy="4444479"/>
          </a:xfrm>
        </p:spPr>
        <p:txBody>
          <a:bodyPr/>
          <a:lstStyle/>
          <a:p>
            <a:pPr marL="0" indent="0">
              <a:buNone/>
            </a:pPr>
            <a:r>
              <a:rPr lang="en-US"/>
              <a:t>Login here to submit data:</a:t>
            </a:r>
            <a:endParaRPr lang="en-US">
              <a:hlinkClick r:id="rId2"/>
            </a:endParaRPr>
          </a:p>
          <a:p>
            <a:pPr marL="0" indent="0">
              <a:buNone/>
            </a:pPr>
            <a:r>
              <a:rPr lang="en-US">
                <a:hlinkClick r:id="rId2"/>
              </a:rPr>
              <a:t>https://hqr.cms.gov/hqrng/login</a:t>
            </a:r>
            <a:r>
              <a:rPr lang="en-US"/>
              <a:t> </a:t>
            </a:r>
          </a:p>
          <a:p>
            <a:endParaRPr lang="en-US"/>
          </a:p>
        </p:txBody>
      </p:sp>
      <p:sp>
        <p:nvSpPr>
          <p:cNvPr id="4" name="Slide Number Placeholder 3">
            <a:extLst>
              <a:ext uri="{FF2B5EF4-FFF2-40B4-BE49-F238E27FC236}">
                <a16:creationId xmlns:a16="http://schemas.microsoft.com/office/drawing/2014/main" id="{879442F7-EA22-49B8-893B-43CE7DB94F6E}"/>
              </a:ext>
            </a:extLst>
          </p:cNvPr>
          <p:cNvSpPr>
            <a:spLocks noGrp="1"/>
          </p:cNvSpPr>
          <p:nvPr>
            <p:ph type="sldNum" sz="quarter" idx="4"/>
          </p:nvPr>
        </p:nvSpPr>
        <p:spPr/>
        <p:txBody>
          <a:bodyPr/>
          <a:lstStyle/>
          <a:p>
            <a:fld id="{94DD0B3A-DE56-41DE-A861-ABD9CAFA60A5}" type="slidenum">
              <a:rPr lang="en-US" smtClean="0"/>
              <a:pPr/>
              <a:t>20</a:t>
            </a:fld>
            <a:endParaRPr lang="en-US"/>
          </a:p>
        </p:txBody>
      </p:sp>
      <p:pic>
        <p:nvPicPr>
          <p:cNvPr id="5" name="Content Placeholder 4">
            <a:extLst>
              <a:ext uri="{FF2B5EF4-FFF2-40B4-BE49-F238E27FC236}">
                <a16:creationId xmlns:a16="http://schemas.microsoft.com/office/drawing/2014/main" id="{8D88C536-415E-4A9C-8B80-495CEC830FD3}"/>
              </a:ext>
            </a:extLst>
          </p:cNvPr>
          <p:cNvPicPr>
            <a:picLocks noChangeAspect="1"/>
          </p:cNvPicPr>
          <p:nvPr/>
        </p:nvPicPr>
        <p:blipFill>
          <a:blip r:embed="rId3"/>
          <a:stretch>
            <a:fillRect/>
          </a:stretch>
        </p:blipFill>
        <p:spPr bwMode="gray">
          <a:xfrm>
            <a:off x="6725620" y="976604"/>
            <a:ext cx="4845696" cy="5000676"/>
          </a:xfrm>
          <a:prstGeom prst="rect">
            <a:avLst/>
          </a:prstGeom>
          <a:noFill/>
          <a:ln w="9525">
            <a:noFill/>
            <a:miter lim="800000"/>
            <a:headEnd/>
            <a:tailEnd/>
          </a:ln>
        </p:spPr>
      </p:pic>
    </p:spTree>
    <p:extLst>
      <p:ext uri="{BB962C8B-B14F-4D97-AF65-F5344CB8AC3E}">
        <p14:creationId xmlns:p14="http://schemas.microsoft.com/office/powerpoint/2010/main" val="1640709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DC01B-6A41-4BC1-B920-DCB0AC531E53}"/>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AB88DECE-7CB9-458F-A14E-ACA196B5106D}"/>
              </a:ext>
            </a:extLst>
          </p:cNvPr>
          <p:cNvSpPr>
            <a:spLocks noGrp="1"/>
          </p:cNvSpPr>
          <p:nvPr>
            <p:ph idx="1"/>
          </p:nvPr>
        </p:nvSpPr>
        <p:spPr/>
        <p:txBody>
          <a:bodyPr/>
          <a:lstStyle/>
          <a:p>
            <a:r>
              <a:rPr lang="en-US" err="1"/>
              <a:t>sdfasfasd</a:t>
            </a:r>
            <a:endParaRPr lang="en-US"/>
          </a:p>
        </p:txBody>
      </p:sp>
      <p:pic>
        <p:nvPicPr>
          <p:cNvPr id="13" name="Picture 12" descr="Graphical user interface, application&#10;&#10;Description automatically generated">
            <a:extLst>
              <a:ext uri="{FF2B5EF4-FFF2-40B4-BE49-F238E27FC236}">
                <a16:creationId xmlns:a16="http://schemas.microsoft.com/office/drawing/2014/main" id="{BCE5A385-A505-4B09-B2BD-23EDC16937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52" y="281436"/>
            <a:ext cx="11248095" cy="5814564"/>
          </a:xfrm>
          <a:prstGeom prst="rect">
            <a:avLst/>
          </a:prstGeom>
          <a:ln>
            <a:solidFill>
              <a:schemeClr val="tx1">
                <a:lumMod val="75000"/>
              </a:schemeClr>
            </a:solidFill>
          </a:ln>
        </p:spPr>
      </p:pic>
    </p:spTree>
    <p:extLst>
      <p:ext uri="{BB962C8B-B14F-4D97-AF65-F5344CB8AC3E}">
        <p14:creationId xmlns:p14="http://schemas.microsoft.com/office/powerpoint/2010/main" val="711645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0DB46D4-F8BA-4943-A6AD-4F0B72CCFAE3}"/>
              </a:ext>
            </a:extLst>
          </p:cNvPr>
          <p:cNvGrpSpPr/>
          <p:nvPr/>
        </p:nvGrpSpPr>
        <p:grpSpPr>
          <a:xfrm>
            <a:off x="1152394" y="814192"/>
            <a:ext cx="9887211" cy="4722314"/>
            <a:chOff x="1152394" y="1127342"/>
            <a:chExt cx="9887211" cy="4722314"/>
          </a:xfrm>
        </p:grpSpPr>
        <p:grpSp>
          <p:nvGrpSpPr>
            <p:cNvPr id="8" name="Group 7">
              <a:extLst>
                <a:ext uri="{FF2B5EF4-FFF2-40B4-BE49-F238E27FC236}">
                  <a16:creationId xmlns:a16="http://schemas.microsoft.com/office/drawing/2014/main" id="{C81B9D82-8D56-40A8-874F-945A6EF16EF2}"/>
                </a:ext>
              </a:extLst>
            </p:cNvPr>
            <p:cNvGrpSpPr/>
            <p:nvPr/>
          </p:nvGrpSpPr>
          <p:grpSpPr>
            <a:xfrm>
              <a:off x="1152394" y="1127342"/>
              <a:ext cx="9887211" cy="4722314"/>
              <a:chOff x="1152394" y="1127342"/>
              <a:chExt cx="9887211" cy="4722314"/>
            </a:xfrm>
          </p:grpSpPr>
          <p:pic>
            <p:nvPicPr>
              <p:cNvPr id="6" name="Picture 5" descr="Graphical user interface, text, application, email&#10;&#10;Description automatically generated">
                <a:extLst>
                  <a:ext uri="{FF2B5EF4-FFF2-40B4-BE49-F238E27FC236}">
                    <a16:creationId xmlns:a16="http://schemas.microsoft.com/office/drawing/2014/main" id="{BD52CDC0-CB37-43ED-A6AC-0EA43F10B92A}"/>
                  </a:ext>
                </a:extLst>
              </p:cNvPr>
              <p:cNvPicPr>
                <a:picLocks noChangeAspect="1"/>
              </p:cNvPicPr>
              <p:nvPr/>
            </p:nvPicPr>
            <p:blipFill rotWithShape="1">
              <a:blip r:embed="rId3">
                <a:extLst>
                  <a:ext uri="{28A0092B-C50C-407E-A947-70E740481C1C}">
                    <a14:useLocalDpi xmlns:a14="http://schemas.microsoft.com/office/drawing/2010/main" val="0"/>
                  </a:ext>
                </a:extLst>
              </a:blip>
              <a:srcRect t="10922" b="4167"/>
              <a:stretch/>
            </p:blipFill>
            <p:spPr>
              <a:xfrm>
                <a:off x="1152394" y="1127342"/>
                <a:ext cx="9887211" cy="4722314"/>
              </a:xfrm>
              <a:prstGeom prst="rect">
                <a:avLst/>
              </a:prstGeom>
              <a:ln>
                <a:solidFill>
                  <a:schemeClr val="tx1">
                    <a:lumMod val="75000"/>
                  </a:schemeClr>
                </a:solidFill>
              </a:ln>
            </p:spPr>
          </p:pic>
          <p:pic>
            <p:nvPicPr>
              <p:cNvPr id="7" name="Picture 6" descr="Graphical user interface, text, application, email&#10;&#10;Description automatically generated">
                <a:extLst>
                  <a:ext uri="{FF2B5EF4-FFF2-40B4-BE49-F238E27FC236}">
                    <a16:creationId xmlns:a16="http://schemas.microsoft.com/office/drawing/2014/main" id="{7E77AE76-B945-47E9-9F95-951946D39D69}"/>
                  </a:ext>
                </a:extLst>
              </p:cNvPr>
              <p:cNvPicPr>
                <a:picLocks noChangeAspect="1"/>
              </p:cNvPicPr>
              <p:nvPr/>
            </p:nvPicPr>
            <p:blipFill rotWithShape="1">
              <a:blip r:embed="rId3">
                <a:extLst>
                  <a:ext uri="{28A0092B-C50C-407E-A947-70E740481C1C}">
                    <a14:useLocalDpi xmlns:a14="http://schemas.microsoft.com/office/drawing/2010/main" val="0"/>
                  </a:ext>
                </a:extLst>
              </a:blip>
              <a:srcRect t="22250" r="71916" b="73553"/>
              <a:stretch/>
            </p:blipFill>
            <p:spPr>
              <a:xfrm>
                <a:off x="1152394" y="1981200"/>
                <a:ext cx="2776669" cy="233363"/>
              </a:xfrm>
              <a:prstGeom prst="rect">
                <a:avLst/>
              </a:prstGeom>
              <a:ln>
                <a:noFill/>
              </a:ln>
            </p:spPr>
          </p:pic>
        </p:grpSp>
        <p:sp>
          <p:nvSpPr>
            <p:cNvPr id="9" name="Rectangle 8">
              <a:extLst>
                <a:ext uri="{FF2B5EF4-FFF2-40B4-BE49-F238E27FC236}">
                  <a16:creationId xmlns:a16="http://schemas.microsoft.com/office/drawing/2014/main" id="{E0414B11-0E66-457F-82B3-5D8EAEC32993}"/>
                </a:ext>
              </a:extLst>
            </p:cNvPr>
            <p:cNvSpPr/>
            <p:nvPr/>
          </p:nvSpPr>
          <p:spPr>
            <a:xfrm>
              <a:off x="7296150" y="1352550"/>
              <a:ext cx="1071563" cy="1460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A44DA41-E4E2-4DF8-840F-5F4853F8B335}"/>
                </a:ext>
              </a:extLst>
            </p:cNvPr>
            <p:cNvSpPr/>
            <p:nvPr/>
          </p:nvSpPr>
          <p:spPr>
            <a:xfrm>
              <a:off x="9827419" y="1352550"/>
              <a:ext cx="792956" cy="1460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59668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19815" b="24286"/>
          <a:stretch/>
        </p:blipFill>
        <p:spPr>
          <a:xfrm>
            <a:off x="0" y="0"/>
            <a:ext cx="12192000" cy="6858000"/>
          </a:xfrm>
          <a:prstGeom prst="rect">
            <a:avLst/>
          </a:prstGeom>
        </p:spPr>
      </p:pic>
      <p:sp>
        <p:nvSpPr>
          <p:cNvPr id="4" name="Content Placeholder 2"/>
          <p:cNvSpPr txBox="1">
            <a:spLocks/>
          </p:cNvSpPr>
          <p:nvPr/>
        </p:nvSpPr>
        <p:spPr>
          <a:xfrm>
            <a:off x="2209800" y="1981200"/>
            <a:ext cx="7772400" cy="2646460"/>
          </a:xfrm>
          <a:prstGeom prst="rect">
            <a:avLst/>
          </a:prstGeom>
          <a:solidFill>
            <a:schemeClr val="tx1">
              <a:alpha val="90000"/>
            </a:schemeClr>
          </a:solidFill>
        </p:spPr>
        <p:txBody>
          <a:bodyPr lIns="457200" tIns="182880" rIns="365760" bIns="182880"/>
          <a:lstStyle/>
          <a:p>
            <a:pPr lvl="0">
              <a:spcBef>
                <a:spcPct val="20000"/>
              </a:spcBef>
              <a:defRPr/>
            </a:pPr>
            <a:endParaRPr lang="en-US" sz="3200">
              <a:solidFill>
                <a:srgbClr val="000000"/>
              </a:solidFill>
              <a:latin typeface="Arial"/>
            </a:endParaRPr>
          </a:p>
          <a:p>
            <a:pPr lvl="0" algn="ctr">
              <a:spcBef>
                <a:spcPts val="0"/>
              </a:spcBef>
              <a:defRPr/>
            </a:pPr>
            <a:r>
              <a:rPr lang="en-US" sz="4400" b="1">
                <a:solidFill>
                  <a:srgbClr val="0081C4"/>
                </a:solidFill>
                <a:latin typeface="Arial"/>
              </a:rPr>
              <a:t>Nebraska MBQIP Performance Data</a:t>
            </a:r>
          </a:p>
        </p:txBody>
      </p:sp>
      <p:sp>
        <p:nvSpPr>
          <p:cNvPr id="5" name="Slide Number Placeholder 4"/>
          <p:cNvSpPr>
            <a:spLocks noGrp="1"/>
          </p:cNvSpPr>
          <p:nvPr>
            <p:ph type="sldNum" sz="quarter" idx="4"/>
          </p:nvPr>
        </p:nvSpPr>
        <p:spPr/>
        <p:txBody>
          <a:bodyPr/>
          <a:lstStyle/>
          <a:p>
            <a:fld id="{94DD0B3A-DE56-41DE-A861-ABD9CAFA60A5}" type="slidenum">
              <a:rPr lang="en-US" smtClean="0"/>
              <a:pPr/>
              <a:t>23</a:t>
            </a:fld>
            <a:endParaRPr lang="en-US"/>
          </a:p>
        </p:txBody>
      </p:sp>
    </p:spTree>
    <p:extLst>
      <p:ext uri="{BB962C8B-B14F-4D97-AF65-F5344CB8AC3E}">
        <p14:creationId xmlns:p14="http://schemas.microsoft.com/office/powerpoint/2010/main" val="2763824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0049" y="609600"/>
            <a:ext cx="7772400" cy="734008"/>
          </a:xfrm>
        </p:spPr>
        <p:txBody>
          <a:bodyPr/>
          <a:lstStyle/>
          <a:p>
            <a:r>
              <a:rPr lang="en-US" sz="3600"/>
              <a:t>HCP/IMM-3 (OP-27): Immunization among Health Care Personnel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18086187"/>
              </p:ext>
            </p:extLst>
          </p:nvPr>
        </p:nvGraphicFramePr>
        <p:xfrm>
          <a:off x="1616147" y="1651795"/>
          <a:ext cx="8496299" cy="2927535"/>
        </p:xfrm>
        <a:graphic>
          <a:graphicData uri="http://schemas.openxmlformats.org/drawingml/2006/table">
            <a:tbl>
              <a:tblPr firstRow="1" bandRow="1">
                <a:tableStyleId>{5C22544A-7EE6-4342-B048-85BDC9FD1C3A}</a:tableStyleId>
              </a:tblPr>
              <a:tblGrid>
                <a:gridCol w="1275909">
                  <a:extLst>
                    <a:ext uri="{9D8B030D-6E8A-4147-A177-3AD203B41FA5}">
                      <a16:colId xmlns:a16="http://schemas.microsoft.com/office/drawing/2014/main" val="20000"/>
                    </a:ext>
                  </a:extLst>
                </a:gridCol>
                <a:gridCol w="1635235">
                  <a:extLst>
                    <a:ext uri="{9D8B030D-6E8A-4147-A177-3AD203B41FA5}">
                      <a16:colId xmlns:a16="http://schemas.microsoft.com/office/drawing/2014/main" val="1469893280"/>
                    </a:ext>
                  </a:extLst>
                </a:gridCol>
                <a:gridCol w="1650225">
                  <a:extLst>
                    <a:ext uri="{9D8B030D-6E8A-4147-A177-3AD203B41FA5}">
                      <a16:colId xmlns:a16="http://schemas.microsoft.com/office/drawing/2014/main" val="3827176994"/>
                    </a:ext>
                  </a:extLst>
                </a:gridCol>
                <a:gridCol w="829340">
                  <a:extLst>
                    <a:ext uri="{9D8B030D-6E8A-4147-A177-3AD203B41FA5}">
                      <a16:colId xmlns:a16="http://schemas.microsoft.com/office/drawing/2014/main" val="20001"/>
                    </a:ext>
                  </a:extLst>
                </a:gridCol>
                <a:gridCol w="1158949">
                  <a:extLst>
                    <a:ext uri="{9D8B030D-6E8A-4147-A177-3AD203B41FA5}">
                      <a16:colId xmlns:a16="http://schemas.microsoft.com/office/drawing/2014/main" val="20002"/>
                    </a:ext>
                  </a:extLst>
                </a:gridCol>
                <a:gridCol w="829610">
                  <a:extLst>
                    <a:ext uri="{9D8B030D-6E8A-4147-A177-3AD203B41FA5}">
                      <a16:colId xmlns:a16="http://schemas.microsoft.com/office/drawing/2014/main" val="20004"/>
                    </a:ext>
                  </a:extLst>
                </a:gridCol>
                <a:gridCol w="1117031">
                  <a:extLst>
                    <a:ext uri="{9D8B030D-6E8A-4147-A177-3AD203B41FA5}">
                      <a16:colId xmlns:a16="http://schemas.microsoft.com/office/drawing/2014/main" val="20005"/>
                    </a:ext>
                  </a:extLst>
                </a:gridCol>
              </a:tblGrid>
              <a:tr h="539935">
                <a:tc rowSpan="2">
                  <a:txBody>
                    <a:bodyPr/>
                    <a:lstStyle/>
                    <a:p>
                      <a:pPr algn="l"/>
                      <a:r>
                        <a:rPr lang="en-US"/>
                        <a:t>Flu</a:t>
                      </a:r>
                      <a:r>
                        <a:rPr lang="en-US" baseline="0"/>
                        <a:t> Season</a:t>
                      </a:r>
                      <a:endParaRPr lang="en-US"/>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81C4"/>
                    </a:solidFill>
                  </a:tcPr>
                </a:tc>
                <a:tc gridSpan="2">
                  <a:txBody>
                    <a:bodyPr/>
                    <a:lstStyle/>
                    <a:p>
                      <a:pPr algn="ctr"/>
                      <a:r>
                        <a:rPr lang="en-US" dirty="0"/>
                        <a:t># (%) CAHs Reporting</a:t>
                      </a:r>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rgbClr val="0081C4"/>
                    </a:solidFill>
                  </a:tcPr>
                </a:tc>
                <a:tc hMerge="1">
                  <a:txBody>
                    <a:bodyPr/>
                    <a:lstStyle/>
                    <a:p>
                      <a:pPr algn="ctr"/>
                      <a:endParaRPr lang="en-US" dirty="0"/>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rgbClr val="0081C4"/>
                    </a:solidFill>
                  </a:tcPr>
                </a:tc>
                <a:tc gridSpan="2">
                  <a:txBody>
                    <a:bodyPr/>
                    <a:lstStyle/>
                    <a:p>
                      <a:pPr algn="ctr"/>
                      <a:r>
                        <a:rPr lang="en-US" dirty="0"/>
                        <a:t>Average</a:t>
                      </a:r>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rgbClr val="0081C4"/>
                    </a:solidFill>
                  </a:tcPr>
                </a:tc>
                <a:tc hMerge="1">
                  <a:txBody>
                    <a:bodyPr/>
                    <a:lstStyle/>
                    <a:p>
                      <a:pPr algn="ctr"/>
                      <a:endParaRPr lang="en-US"/>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rgbClr val="0081C4"/>
                    </a:solidFill>
                  </a:tcPr>
                </a:tc>
                <a:tc gridSpan="2">
                  <a:txBody>
                    <a:bodyPr/>
                    <a:lstStyle/>
                    <a:p>
                      <a:pPr algn="ctr"/>
                      <a:r>
                        <a:rPr lang="en-US"/>
                        <a:t>90</a:t>
                      </a:r>
                      <a:r>
                        <a:rPr lang="en-US" baseline="30000"/>
                        <a:t>th</a:t>
                      </a:r>
                      <a:r>
                        <a:rPr lang="en-US"/>
                        <a:t> Percentile</a:t>
                      </a:r>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rgbClr val="0081C4"/>
                    </a:solidFill>
                  </a:tcPr>
                </a:tc>
                <a:tc hMerge="1">
                  <a:txBody>
                    <a:bodyPr/>
                    <a:lstStyle/>
                    <a:p>
                      <a:endParaRPr lang="en-US"/>
                    </a:p>
                  </a:txBody>
                  <a:tcPr/>
                </a:tc>
                <a:extLst>
                  <a:ext uri="{0D108BD9-81ED-4DB2-BD59-A6C34878D82A}">
                    <a16:rowId xmlns:a16="http://schemas.microsoft.com/office/drawing/2014/main" val="10000"/>
                  </a:ext>
                </a:extLst>
              </a:tr>
              <a:tr h="370840">
                <a:tc vMerge="1">
                  <a:txBody>
                    <a:bodyPr/>
                    <a:lstStyle/>
                    <a:p>
                      <a:endParaRPr lang="en-US" b="1"/>
                    </a:p>
                  </a:txBody>
                  <a:tcPr>
                    <a:lnL w="12700" cap="flat" cmpd="sng" algn="ctr">
                      <a:solidFill>
                        <a:schemeClr val="tx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81C4"/>
                    </a:solidFill>
                  </a:tcPr>
                </a:tc>
                <a:tc>
                  <a:txBody>
                    <a:bodyPr/>
                    <a:lstStyle/>
                    <a:p>
                      <a:pPr algn="ctr"/>
                      <a:r>
                        <a:rPr lang="en-US" b="1" dirty="0"/>
                        <a:t>NE CAHs (63)</a:t>
                      </a:r>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accent4"/>
                    </a:solidFill>
                  </a:tcPr>
                </a:tc>
                <a:tc>
                  <a:txBody>
                    <a:bodyPr/>
                    <a:lstStyle/>
                    <a:p>
                      <a:pPr algn="ctr"/>
                      <a:r>
                        <a:rPr lang="en-US" b="1" dirty="0"/>
                        <a:t>National CAHs</a:t>
                      </a:r>
                    </a:p>
                    <a:p>
                      <a:pPr algn="ctr"/>
                      <a:r>
                        <a:rPr lang="en-US" b="1" dirty="0"/>
                        <a:t>(1,338)</a:t>
                      </a:r>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accent4"/>
                    </a:solidFill>
                  </a:tcPr>
                </a:tc>
                <a:tc>
                  <a:txBody>
                    <a:bodyPr/>
                    <a:lstStyle/>
                    <a:p>
                      <a:pPr algn="ctr"/>
                      <a:r>
                        <a:rPr lang="en-US" b="1"/>
                        <a:t>NE CAHs</a:t>
                      </a:r>
                    </a:p>
                  </a:txBody>
                  <a:tcPr anchor="ctr">
                    <a:lnL w="28575" cap="flat" cmpd="sng" algn="ctr">
                      <a:solidFill>
                        <a:schemeClr val="bg1">
                          <a:lumMod val="50000"/>
                          <a:lumOff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accent4"/>
                    </a:solidFill>
                  </a:tcPr>
                </a:tc>
                <a:tc>
                  <a:txBody>
                    <a:bodyPr/>
                    <a:lstStyle/>
                    <a:p>
                      <a:pPr algn="ctr"/>
                      <a:r>
                        <a:rPr lang="en-US" b="1"/>
                        <a:t>National CAHs</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accent4"/>
                    </a:solidFill>
                  </a:tcPr>
                </a:tc>
                <a:tc>
                  <a:txBody>
                    <a:bodyPr/>
                    <a:lstStyle/>
                    <a:p>
                      <a:pPr algn="ctr"/>
                      <a:r>
                        <a:rPr lang="en-US" b="1"/>
                        <a:t>NE CAHs</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accent4"/>
                    </a:solidFill>
                  </a:tcPr>
                </a:tc>
                <a:tc>
                  <a:txBody>
                    <a:bodyPr/>
                    <a:lstStyle/>
                    <a:p>
                      <a:pPr algn="ctr"/>
                      <a:r>
                        <a:rPr lang="en-US" b="1"/>
                        <a:t>National CAHs</a:t>
                      </a:r>
                    </a:p>
                  </a:txBody>
                  <a:tcPr anchor="ctr">
                    <a:lnL w="12700" cap="flat" cmpd="sng" algn="ctr">
                      <a:solidFill>
                        <a:schemeClr val="tx1">
                          <a:lumMod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70840">
                <a:tc>
                  <a:txBody>
                    <a:bodyPr/>
                    <a:lstStyle/>
                    <a:p>
                      <a:r>
                        <a:rPr lang="en-US"/>
                        <a:t>2017-2018</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48 (76%)</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1,030 (77%)</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93%</a:t>
                      </a:r>
                    </a:p>
                  </a:txBody>
                  <a:tcPr>
                    <a:lnL w="28575" cap="flat" cmpd="sng" algn="ctr">
                      <a:solidFill>
                        <a:schemeClr val="bg1">
                          <a:lumMod val="50000"/>
                          <a:lumOff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89%</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99%</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99%</a:t>
                      </a:r>
                    </a:p>
                  </a:txBody>
                  <a:tcPr>
                    <a:lnL w="12700" cap="flat" cmpd="sng" algn="ctr">
                      <a:solidFill>
                        <a:schemeClr val="tx1">
                          <a:lumMod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a:t>2018-2019</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41 (65%)</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985 (74%)</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94%</a:t>
                      </a:r>
                    </a:p>
                  </a:txBody>
                  <a:tcPr>
                    <a:lnL w="28575" cap="flat" cmpd="sng" algn="ctr">
                      <a:solidFill>
                        <a:schemeClr val="bg1">
                          <a:lumMod val="50000"/>
                          <a:lumOff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90%</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99%</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99%</a:t>
                      </a:r>
                    </a:p>
                  </a:txBody>
                  <a:tcPr>
                    <a:lnL w="12700" cap="flat" cmpd="sng" algn="ctr">
                      <a:solidFill>
                        <a:schemeClr val="tx1">
                          <a:lumMod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322871">
                <a:tc>
                  <a:txBody>
                    <a:bodyPr/>
                    <a:lstStyle/>
                    <a:p>
                      <a:r>
                        <a:rPr lang="en-US"/>
                        <a:t>2019-2020</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31 (49%)</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718 (54%)</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91%</a:t>
                      </a:r>
                    </a:p>
                  </a:txBody>
                  <a:tcPr>
                    <a:lnL w="28575" cap="flat" cmpd="sng" algn="ctr">
                      <a:solidFill>
                        <a:schemeClr val="bg1">
                          <a:lumMod val="50000"/>
                          <a:lumOff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92%</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99%</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99%</a:t>
                      </a:r>
                    </a:p>
                  </a:txBody>
                  <a:tcPr>
                    <a:lnL w="12700" cap="flat" cmpd="sng" algn="ctr">
                      <a:solidFill>
                        <a:schemeClr val="tx1">
                          <a:lumMod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322871">
                <a:tc>
                  <a:txBody>
                    <a:bodyPr/>
                    <a:lstStyle/>
                    <a:p>
                      <a:r>
                        <a:rPr lang="en-US" dirty="0"/>
                        <a:t>2020-2021</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37 (59%)</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903 (67%)</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89%</a:t>
                      </a:r>
                    </a:p>
                  </a:txBody>
                  <a:tcPr>
                    <a:lnL w="28575" cap="flat" cmpd="sng" algn="ctr">
                      <a:solidFill>
                        <a:schemeClr val="bg1">
                          <a:lumMod val="50000"/>
                          <a:lumOff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87%</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99%</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99%</a:t>
                      </a:r>
                    </a:p>
                  </a:txBody>
                  <a:tcPr>
                    <a:lnL w="12700" cap="flat" cmpd="sng" algn="ctr">
                      <a:solidFill>
                        <a:schemeClr val="tx1">
                          <a:lumMod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205674986"/>
                  </a:ext>
                </a:extLst>
              </a:tr>
            </a:tbl>
          </a:graphicData>
        </a:graphic>
      </p:graphicFrame>
      <p:sp>
        <p:nvSpPr>
          <p:cNvPr id="4" name="Slide Number Placeholder 3"/>
          <p:cNvSpPr>
            <a:spLocks noGrp="1"/>
          </p:cNvSpPr>
          <p:nvPr>
            <p:ph type="sldNum" sz="quarter" idx="4"/>
          </p:nvPr>
        </p:nvSpPr>
        <p:spPr/>
        <p:txBody>
          <a:bodyPr/>
          <a:lstStyle/>
          <a:p>
            <a:fld id="{94DD0B3A-DE56-41DE-A861-ABD9CAFA60A5}" type="slidenum">
              <a:rPr lang="en-US" smtClean="0">
                <a:solidFill>
                  <a:srgbClr val="FFFFFF">
                    <a:lumMod val="85000"/>
                  </a:srgbClr>
                </a:solidFill>
              </a:rPr>
              <a:pPr/>
              <a:t>24</a:t>
            </a:fld>
            <a:endParaRPr lang="en-US">
              <a:solidFill>
                <a:srgbClr val="FFFFFF">
                  <a:lumMod val="85000"/>
                </a:srgbClr>
              </a:solidFill>
            </a:endParaRPr>
          </a:p>
        </p:txBody>
      </p:sp>
    </p:spTree>
    <p:extLst>
      <p:ext uri="{BB962C8B-B14F-4D97-AF65-F5344CB8AC3E}">
        <p14:creationId xmlns:p14="http://schemas.microsoft.com/office/powerpoint/2010/main" val="3104554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4DD0B3A-DE56-41DE-A861-ABD9CAFA60A5}" type="slidenum">
              <a:rPr lang="en-US" smtClean="0"/>
              <a:pPr/>
              <a:t>25</a:t>
            </a:fld>
            <a:endParaRPr lang="en-US"/>
          </a:p>
        </p:txBody>
      </p:sp>
      <p:sp>
        <p:nvSpPr>
          <p:cNvPr id="6" name="TextBox 5"/>
          <p:cNvSpPr txBox="1"/>
          <p:nvPr/>
        </p:nvSpPr>
        <p:spPr>
          <a:xfrm>
            <a:off x="6173492" y="5193615"/>
            <a:ext cx="4333734" cy="523220"/>
          </a:xfrm>
          <a:prstGeom prst="rect">
            <a:avLst/>
          </a:prstGeom>
          <a:solidFill>
            <a:srgbClr val="89BB7D"/>
          </a:solidFill>
          <a:ln w="28575">
            <a:solidFill>
              <a:schemeClr val="accent3">
                <a:lumMod val="50000"/>
              </a:schemeClr>
            </a:solidFill>
          </a:ln>
        </p:spPr>
        <p:txBody>
          <a:bodyPr wrap="square" rtlCol="0">
            <a:spAutoFit/>
          </a:bodyPr>
          <a:lstStyle/>
          <a:p>
            <a:pPr algn="ctr"/>
            <a:r>
              <a:rPr lang="en-US" sz="1400" dirty="0">
                <a:solidFill>
                  <a:schemeClr val="bg1"/>
                </a:solidFill>
                <a:latin typeface="+mj-lt"/>
              </a:rPr>
              <a:t>National CAH average for 2020-2021: 87%</a:t>
            </a:r>
          </a:p>
          <a:p>
            <a:pPr algn="ctr"/>
            <a:r>
              <a:rPr lang="en-US" sz="1400" dirty="0">
                <a:solidFill>
                  <a:schemeClr val="bg1"/>
                </a:solidFill>
                <a:latin typeface="+mj-lt"/>
              </a:rPr>
              <a:t>National CAH 90</a:t>
            </a:r>
            <a:r>
              <a:rPr lang="en-US" sz="1400" baseline="30000" dirty="0">
                <a:solidFill>
                  <a:schemeClr val="bg1"/>
                </a:solidFill>
                <a:latin typeface="+mj-lt"/>
              </a:rPr>
              <a:t>th</a:t>
            </a:r>
            <a:r>
              <a:rPr lang="en-US" sz="1400" dirty="0">
                <a:solidFill>
                  <a:schemeClr val="bg1"/>
                </a:solidFill>
                <a:latin typeface="+mj-lt"/>
              </a:rPr>
              <a:t> Percentile for 2020-2021: 99%</a:t>
            </a:r>
          </a:p>
        </p:txBody>
      </p:sp>
      <p:pic>
        <p:nvPicPr>
          <p:cNvPr id="8" name="Content Placeholder 7">
            <a:extLst>
              <a:ext uri="{FF2B5EF4-FFF2-40B4-BE49-F238E27FC236}">
                <a16:creationId xmlns:a16="http://schemas.microsoft.com/office/drawing/2014/main" id="{4434308F-DE58-4D6F-B9B9-38EA0F92A305}"/>
              </a:ext>
            </a:extLst>
          </p:cNvPr>
          <p:cNvPicPr>
            <a:picLocks noGrp="1" noChangeAspect="1"/>
          </p:cNvPicPr>
          <p:nvPr>
            <p:ph/>
          </p:nvPr>
        </p:nvPicPr>
        <p:blipFill>
          <a:blip r:embed="rId3"/>
          <a:stretch>
            <a:fillRect/>
          </a:stretch>
        </p:blipFill>
        <p:spPr>
          <a:xfrm>
            <a:off x="1906981" y="132022"/>
            <a:ext cx="8378037" cy="4924450"/>
          </a:xfrm>
          <a:prstGeom prst="rect">
            <a:avLst/>
          </a:prstGeom>
        </p:spPr>
      </p:pic>
    </p:spTree>
    <p:extLst>
      <p:ext uri="{BB962C8B-B14F-4D97-AF65-F5344CB8AC3E}">
        <p14:creationId xmlns:p14="http://schemas.microsoft.com/office/powerpoint/2010/main" val="1776318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OP-18: Median time from ED Arrival to Departure (in minutes)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19913053"/>
              </p:ext>
            </p:extLst>
          </p:nvPr>
        </p:nvGraphicFramePr>
        <p:xfrm>
          <a:off x="1509203" y="1710207"/>
          <a:ext cx="8977822" cy="3308535"/>
        </p:xfrm>
        <a:graphic>
          <a:graphicData uri="http://schemas.openxmlformats.org/drawingml/2006/table">
            <a:tbl>
              <a:tblPr firstRow="1" bandRow="1">
                <a:tableStyleId>{5C22544A-7EE6-4342-B048-85BDC9FD1C3A}</a:tableStyleId>
              </a:tblPr>
              <a:tblGrid>
                <a:gridCol w="1490016">
                  <a:extLst>
                    <a:ext uri="{9D8B030D-6E8A-4147-A177-3AD203B41FA5}">
                      <a16:colId xmlns:a16="http://schemas.microsoft.com/office/drawing/2014/main" val="20000"/>
                    </a:ext>
                  </a:extLst>
                </a:gridCol>
                <a:gridCol w="1310837">
                  <a:extLst>
                    <a:ext uri="{9D8B030D-6E8A-4147-A177-3AD203B41FA5}">
                      <a16:colId xmlns:a16="http://schemas.microsoft.com/office/drawing/2014/main" val="2176486617"/>
                    </a:ext>
                  </a:extLst>
                </a:gridCol>
                <a:gridCol w="1527738">
                  <a:extLst>
                    <a:ext uri="{9D8B030D-6E8A-4147-A177-3AD203B41FA5}">
                      <a16:colId xmlns:a16="http://schemas.microsoft.com/office/drawing/2014/main" val="2584031517"/>
                    </a:ext>
                  </a:extLst>
                </a:gridCol>
                <a:gridCol w="1108217">
                  <a:extLst>
                    <a:ext uri="{9D8B030D-6E8A-4147-A177-3AD203B41FA5}">
                      <a16:colId xmlns:a16="http://schemas.microsoft.com/office/drawing/2014/main" val="20001"/>
                    </a:ext>
                  </a:extLst>
                </a:gridCol>
                <a:gridCol w="1180338">
                  <a:extLst>
                    <a:ext uri="{9D8B030D-6E8A-4147-A177-3AD203B41FA5}">
                      <a16:colId xmlns:a16="http://schemas.microsoft.com/office/drawing/2014/main" val="20002"/>
                    </a:ext>
                  </a:extLst>
                </a:gridCol>
                <a:gridCol w="950976">
                  <a:extLst>
                    <a:ext uri="{9D8B030D-6E8A-4147-A177-3AD203B41FA5}">
                      <a16:colId xmlns:a16="http://schemas.microsoft.com/office/drawing/2014/main" val="20004"/>
                    </a:ext>
                  </a:extLst>
                </a:gridCol>
                <a:gridCol w="1409700">
                  <a:extLst>
                    <a:ext uri="{9D8B030D-6E8A-4147-A177-3AD203B41FA5}">
                      <a16:colId xmlns:a16="http://schemas.microsoft.com/office/drawing/2014/main" val="20005"/>
                    </a:ext>
                  </a:extLst>
                </a:gridCol>
              </a:tblGrid>
              <a:tr h="539935">
                <a:tc rowSpan="2">
                  <a:txBody>
                    <a:bodyPr/>
                    <a:lstStyle/>
                    <a:p>
                      <a:pPr algn="l"/>
                      <a:r>
                        <a:rPr lang="en-US"/>
                        <a:t>Timeframe</a:t>
                      </a:r>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81C4"/>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 (%) CAHs Reporting</a:t>
                      </a:r>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rgbClr val="0081C4"/>
                    </a:solidFill>
                  </a:tcPr>
                </a:tc>
                <a:tc hMerge="1">
                  <a:txBody>
                    <a:bodyPr/>
                    <a:lstStyle/>
                    <a:p>
                      <a:pPr algn="ctr"/>
                      <a:endParaRPr lang="en-US" dirty="0"/>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rgbClr val="0081C4"/>
                    </a:solidFill>
                  </a:tcPr>
                </a:tc>
                <a:tc gridSpan="2">
                  <a:txBody>
                    <a:bodyPr/>
                    <a:lstStyle/>
                    <a:p>
                      <a:pPr algn="ctr"/>
                      <a:r>
                        <a:rPr lang="en-US"/>
                        <a:t>Median</a:t>
                      </a:r>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rgbClr val="0081C4"/>
                    </a:solidFill>
                  </a:tcPr>
                </a:tc>
                <a:tc hMerge="1">
                  <a:txBody>
                    <a:bodyPr/>
                    <a:lstStyle/>
                    <a:p>
                      <a:pPr algn="ctr"/>
                      <a:endParaRPr lang="en-US"/>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rgbClr val="0081C4"/>
                    </a:solidFill>
                  </a:tcPr>
                </a:tc>
                <a:tc gridSpan="2">
                  <a:txBody>
                    <a:bodyPr/>
                    <a:lstStyle/>
                    <a:p>
                      <a:pPr algn="ctr"/>
                      <a:r>
                        <a:rPr lang="en-US"/>
                        <a:t>90</a:t>
                      </a:r>
                      <a:r>
                        <a:rPr lang="en-US" baseline="30000"/>
                        <a:t>th</a:t>
                      </a:r>
                      <a:r>
                        <a:rPr lang="en-US"/>
                        <a:t> Percentile</a:t>
                      </a:r>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rgbClr val="0081C4"/>
                    </a:solidFill>
                  </a:tcPr>
                </a:tc>
                <a:tc hMerge="1">
                  <a:txBody>
                    <a:bodyPr/>
                    <a:lstStyle/>
                    <a:p>
                      <a:endParaRPr lang="en-US"/>
                    </a:p>
                  </a:txBody>
                  <a:tcPr/>
                </a:tc>
                <a:extLst>
                  <a:ext uri="{0D108BD9-81ED-4DB2-BD59-A6C34878D82A}">
                    <a16:rowId xmlns:a16="http://schemas.microsoft.com/office/drawing/2014/main" val="10000"/>
                  </a:ext>
                </a:extLst>
              </a:tr>
              <a:tr h="370840">
                <a:tc vMerge="1">
                  <a:txBody>
                    <a:bodyPr/>
                    <a:lstStyle/>
                    <a:p>
                      <a:endParaRPr lang="en-US" b="1"/>
                    </a:p>
                  </a:txBody>
                  <a:tcPr>
                    <a:lnL w="12700" cap="flat" cmpd="sng" algn="ctr">
                      <a:solidFill>
                        <a:schemeClr val="tx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81C4"/>
                    </a:solidFill>
                  </a:tcPr>
                </a:tc>
                <a:tc>
                  <a:txBody>
                    <a:bodyPr/>
                    <a:lstStyle/>
                    <a:p>
                      <a:pPr algn="ctr"/>
                      <a:r>
                        <a:rPr lang="en-US" b="1" dirty="0"/>
                        <a:t>NE CAHs (63)</a:t>
                      </a:r>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accent4"/>
                    </a:solidFill>
                  </a:tcPr>
                </a:tc>
                <a:tc>
                  <a:txBody>
                    <a:bodyPr/>
                    <a:lstStyle/>
                    <a:p>
                      <a:pPr algn="ctr"/>
                      <a:r>
                        <a:rPr lang="en-US" b="1" dirty="0"/>
                        <a:t>National CAHs</a:t>
                      </a:r>
                    </a:p>
                    <a:p>
                      <a:pPr algn="ctr"/>
                      <a:r>
                        <a:rPr lang="en-US" b="1" dirty="0"/>
                        <a:t>(1,338)</a:t>
                      </a:r>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accent4"/>
                    </a:solidFill>
                  </a:tcPr>
                </a:tc>
                <a:tc>
                  <a:txBody>
                    <a:bodyPr/>
                    <a:lstStyle/>
                    <a:p>
                      <a:pPr algn="ctr"/>
                      <a:r>
                        <a:rPr lang="en-US" b="1"/>
                        <a:t>NE CAHs</a:t>
                      </a:r>
                    </a:p>
                  </a:txBody>
                  <a:tcPr anchor="ctr">
                    <a:lnL w="28575" cap="flat" cmpd="sng" algn="ctr">
                      <a:solidFill>
                        <a:schemeClr val="bg1">
                          <a:lumMod val="50000"/>
                          <a:lumOff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accent4"/>
                    </a:solidFill>
                  </a:tcPr>
                </a:tc>
                <a:tc>
                  <a:txBody>
                    <a:bodyPr/>
                    <a:lstStyle/>
                    <a:p>
                      <a:pPr algn="ctr"/>
                      <a:r>
                        <a:rPr lang="en-US" b="1"/>
                        <a:t>National CAHs</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accent4"/>
                    </a:solidFill>
                  </a:tcPr>
                </a:tc>
                <a:tc>
                  <a:txBody>
                    <a:bodyPr/>
                    <a:lstStyle/>
                    <a:p>
                      <a:pPr algn="ctr"/>
                      <a:r>
                        <a:rPr lang="en-US" b="1"/>
                        <a:t>NE CAHs</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accent4"/>
                    </a:solidFill>
                  </a:tcPr>
                </a:tc>
                <a:tc>
                  <a:txBody>
                    <a:bodyPr/>
                    <a:lstStyle/>
                    <a:p>
                      <a:pPr algn="ctr"/>
                      <a:r>
                        <a:rPr lang="en-US" b="1" dirty="0"/>
                        <a:t>National CAH benchmark</a:t>
                      </a:r>
                    </a:p>
                  </a:txBody>
                  <a:tcPr anchor="ctr">
                    <a:lnL w="12700" cap="flat" cmpd="sng" algn="ctr">
                      <a:solidFill>
                        <a:schemeClr val="tx1">
                          <a:lumMod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70840">
                <a:tc>
                  <a:txBody>
                    <a:bodyPr/>
                    <a:lstStyle/>
                    <a:p>
                      <a:r>
                        <a:rPr lang="en-US"/>
                        <a:t>3Q 2020</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48 (76%)</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924 (69%)</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98</a:t>
                      </a:r>
                    </a:p>
                  </a:txBody>
                  <a:tcPr>
                    <a:lnL w="28575" cap="flat" cmpd="sng" algn="ctr">
                      <a:solidFill>
                        <a:schemeClr val="bg1">
                          <a:lumMod val="50000"/>
                          <a:lumOff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110</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80</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80</a:t>
                      </a:r>
                    </a:p>
                  </a:txBody>
                  <a:tcPr>
                    <a:lnL w="12700" cap="flat" cmpd="sng" algn="ctr">
                      <a:solidFill>
                        <a:schemeClr val="tx1">
                          <a:lumMod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lang="en-US" dirty="0"/>
                        <a:t>4Q 2020</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51 (81%)</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953 (71%)</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113</a:t>
                      </a:r>
                    </a:p>
                  </a:txBody>
                  <a:tcPr>
                    <a:lnL w="28575" cap="flat" cmpd="sng" algn="ctr">
                      <a:solidFill>
                        <a:schemeClr val="bg1">
                          <a:lumMod val="50000"/>
                          <a:lumOff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117</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91</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84</a:t>
                      </a:r>
                    </a:p>
                  </a:txBody>
                  <a:tcPr>
                    <a:lnL w="12700" cap="flat" cmpd="sng" algn="ctr">
                      <a:solidFill>
                        <a:schemeClr val="tx1">
                          <a:lumMod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187533749"/>
                  </a:ext>
                </a:extLst>
              </a:tr>
              <a:tr h="370840">
                <a:tc>
                  <a:txBody>
                    <a:bodyPr/>
                    <a:lstStyle/>
                    <a:p>
                      <a:r>
                        <a:rPr lang="en-US" dirty="0"/>
                        <a:t>1Q 2021</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54 (86%)</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1,045 (78%)</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105</a:t>
                      </a:r>
                    </a:p>
                  </a:txBody>
                  <a:tcPr>
                    <a:lnL w="28575" cap="flat" cmpd="sng" algn="ctr">
                      <a:solidFill>
                        <a:schemeClr val="bg1">
                          <a:lumMod val="50000"/>
                          <a:lumOff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116</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90</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86</a:t>
                      </a:r>
                    </a:p>
                  </a:txBody>
                  <a:tcPr>
                    <a:lnL w="12700" cap="flat" cmpd="sng" algn="ctr">
                      <a:solidFill>
                        <a:schemeClr val="tx1">
                          <a:lumMod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7281082"/>
                  </a:ext>
                </a:extLst>
              </a:tr>
              <a:tr h="370840">
                <a:tc>
                  <a:txBody>
                    <a:bodyPr/>
                    <a:lstStyle/>
                    <a:p>
                      <a:r>
                        <a:rPr lang="en-US" dirty="0"/>
                        <a:t>2Q 2021</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51 (81%)</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1,017 (76%)</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102</a:t>
                      </a:r>
                    </a:p>
                  </a:txBody>
                  <a:tcPr>
                    <a:lnL w="28575" cap="flat" cmpd="sng" algn="ctr">
                      <a:solidFill>
                        <a:schemeClr val="bg1">
                          <a:lumMod val="50000"/>
                          <a:lumOff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111</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83</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79</a:t>
                      </a:r>
                    </a:p>
                  </a:txBody>
                  <a:tcPr>
                    <a:lnL w="12700" cap="flat" cmpd="sng" algn="ctr">
                      <a:solidFill>
                        <a:schemeClr val="tx1">
                          <a:lumMod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961571867"/>
                  </a:ext>
                </a:extLst>
              </a:tr>
              <a:tr h="370840">
                <a:tc>
                  <a:txBody>
                    <a:bodyPr/>
                    <a:lstStyle/>
                    <a:p>
                      <a:r>
                        <a:rPr lang="en-US" dirty="0"/>
                        <a:t>3Q 2021</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54 (86%)</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1,042</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105</a:t>
                      </a:r>
                    </a:p>
                  </a:txBody>
                  <a:tcPr>
                    <a:lnL w="28575" cap="flat" cmpd="sng" algn="ctr">
                      <a:solidFill>
                        <a:schemeClr val="bg1">
                          <a:lumMod val="50000"/>
                          <a:lumOff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115</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82</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79</a:t>
                      </a:r>
                    </a:p>
                  </a:txBody>
                  <a:tcPr>
                    <a:lnL w="12700" cap="flat" cmpd="sng" algn="ctr">
                      <a:solidFill>
                        <a:schemeClr val="tx1">
                          <a:lumMod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54144270"/>
                  </a:ext>
                </a:extLst>
              </a:tr>
            </a:tbl>
          </a:graphicData>
        </a:graphic>
      </p:graphicFrame>
      <p:sp>
        <p:nvSpPr>
          <p:cNvPr id="4" name="Slide Number Placeholder 3"/>
          <p:cNvSpPr>
            <a:spLocks noGrp="1"/>
          </p:cNvSpPr>
          <p:nvPr>
            <p:ph type="sldNum" sz="quarter" idx="4"/>
          </p:nvPr>
        </p:nvSpPr>
        <p:spPr/>
        <p:txBody>
          <a:bodyPr/>
          <a:lstStyle/>
          <a:p>
            <a:fld id="{94DD0B3A-DE56-41DE-A861-ABD9CAFA60A5}" type="slidenum">
              <a:rPr lang="en-US" smtClean="0"/>
              <a:pPr/>
              <a:t>26</a:t>
            </a:fld>
            <a:endParaRPr lang="en-US"/>
          </a:p>
        </p:txBody>
      </p:sp>
    </p:spTree>
    <p:extLst>
      <p:ext uri="{BB962C8B-B14F-4D97-AF65-F5344CB8AC3E}">
        <p14:creationId xmlns:p14="http://schemas.microsoft.com/office/powerpoint/2010/main" val="408192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4DD0B3A-DE56-41DE-A861-ABD9CAFA60A5}" type="slidenum">
              <a:rPr lang="en-US" smtClean="0"/>
              <a:pPr/>
              <a:t>27</a:t>
            </a:fld>
            <a:endParaRPr lang="en-US"/>
          </a:p>
        </p:txBody>
      </p:sp>
      <p:sp>
        <p:nvSpPr>
          <p:cNvPr id="7" name="TextBox 6"/>
          <p:cNvSpPr txBox="1"/>
          <p:nvPr/>
        </p:nvSpPr>
        <p:spPr>
          <a:xfrm>
            <a:off x="5836445" y="5193615"/>
            <a:ext cx="4732317" cy="523220"/>
          </a:xfrm>
          <a:prstGeom prst="rect">
            <a:avLst/>
          </a:prstGeom>
          <a:solidFill>
            <a:srgbClr val="89BB7D"/>
          </a:solidFill>
          <a:ln w="28575">
            <a:solidFill>
              <a:schemeClr val="accent3">
                <a:lumMod val="50000"/>
              </a:schemeClr>
            </a:solidFill>
          </a:ln>
        </p:spPr>
        <p:txBody>
          <a:bodyPr wrap="square" rtlCol="0">
            <a:spAutoFit/>
          </a:bodyPr>
          <a:lstStyle/>
          <a:p>
            <a:pPr algn="ctr"/>
            <a:r>
              <a:rPr lang="en-US" sz="1400" dirty="0">
                <a:solidFill>
                  <a:schemeClr val="bg1"/>
                </a:solidFill>
                <a:latin typeface="+mj-lt"/>
              </a:rPr>
              <a:t>National median CAH in 3Q 2021: 115</a:t>
            </a:r>
          </a:p>
          <a:p>
            <a:pPr algn="ctr"/>
            <a:r>
              <a:rPr lang="en-US" sz="1400" dirty="0">
                <a:solidFill>
                  <a:schemeClr val="bg1"/>
                </a:solidFill>
                <a:latin typeface="+mj-lt"/>
              </a:rPr>
              <a:t>National CAH 90</a:t>
            </a:r>
            <a:r>
              <a:rPr lang="en-US" sz="1400" baseline="30000" dirty="0">
                <a:solidFill>
                  <a:schemeClr val="bg1"/>
                </a:solidFill>
                <a:latin typeface="+mj-lt"/>
              </a:rPr>
              <a:t>th</a:t>
            </a:r>
            <a:r>
              <a:rPr lang="en-US" sz="1400" dirty="0">
                <a:solidFill>
                  <a:schemeClr val="bg1"/>
                </a:solidFill>
                <a:latin typeface="+mj-lt"/>
              </a:rPr>
              <a:t> Percentile Benchmark for Q3 2021: 79</a:t>
            </a:r>
          </a:p>
        </p:txBody>
      </p:sp>
      <p:pic>
        <p:nvPicPr>
          <p:cNvPr id="6" name="Content Placeholder 5">
            <a:extLst>
              <a:ext uri="{FF2B5EF4-FFF2-40B4-BE49-F238E27FC236}">
                <a16:creationId xmlns:a16="http://schemas.microsoft.com/office/drawing/2014/main" id="{4E938C1A-E46E-4BA3-A827-887E63EC00C5}"/>
              </a:ext>
            </a:extLst>
          </p:cNvPr>
          <p:cNvPicPr>
            <a:picLocks noGrp="1" noChangeAspect="1"/>
          </p:cNvPicPr>
          <p:nvPr>
            <p:ph/>
          </p:nvPr>
        </p:nvPicPr>
        <p:blipFill>
          <a:blip r:embed="rId3"/>
          <a:stretch>
            <a:fillRect/>
          </a:stretch>
        </p:blipFill>
        <p:spPr>
          <a:xfrm>
            <a:off x="2350493" y="304826"/>
            <a:ext cx="6971903" cy="4467874"/>
          </a:xfrm>
          <a:prstGeom prst="rect">
            <a:avLst/>
          </a:prstGeom>
        </p:spPr>
      </p:pic>
    </p:spTree>
    <p:extLst>
      <p:ext uri="{BB962C8B-B14F-4D97-AF65-F5344CB8AC3E}">
        <p14:creationId xmlns:p14="http://schemas.microsoft.com/office/powerpoint/2010/main" val="238025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76519"/>
            <a:ext cx="8024247" cy="734008"/>
          </a:xfrm>
        </p:spPr>
        <p:txBody>
          <a:bodyPr/>
          <a:lstStyle/>
          <a:p>
            <a:r>
              <a:rPr lang="en-US" sz="3600" dirty="0"/>
              <a:t>EDTC-All: Emergency Department Transfer Communication Composite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24905643"/>
              </p:ext>
            </p:extLst>
          </p:nvPr>
        </p:nvGraphicFramePr>
        <p:xfrm>
          <a:off x="1216241" y="1626269"/>
          <a:ext cx="9017801" cy="3152192"/>
        </p:xfrm>
        <a:graphic>
          <a:graphicData uri="http://schemas.openxmlformats.org/drawingml/2006/table">
            <a:tbl>
              <a:tblPr firstRow="1" bandRow="1">
                <a:tableStyleId>{5C22544A-7EE6-4342-B048-85BDC9FD1C3A}</a:tableStyleId>
              </a:tblPr>
              <a:tblGrid>
                <a:gridCol w="1491448">
                  <a:extLst>
                    <a:ext uri="{9D8B030D-6E8A-4147-A177-3AD203B41FA5}">
                      <a16:colId xmlns:a16="http://schemas.microsoft.com/office/drawing/2014/main" val="20000"/>
                    </a:ext>
                  </a:extLst>
                </a:gridCol>
                <a:gridCol w="1322773">
                  <a:extLst>
                    <a:ext uri="{9D8B030D-6E8A-4147-A177-3AD203B41FA5}">
                      <a16:colId xmlns:a16="http://schemas.microsoft.com/office/drawing/2014/main" val="1848336889"/>
                    </a:ext>
                  </a:extLst>
                </a:gridCol>
                <a:gridCol w="1461204">
                  <a:extLst>
                    <a:ext uri="{9D8B030D-6E8A-4147-A177-3AD203B41FA5}">
                      <a16:colId xmlns:a16="http://schemas.microsoft.com/office/drawing/2014/main" val="2251592151"/>
                    </a:ext>
                  </a:extLst>
                </a:gridCol>
                <a:gridCol w="1185594">
                  <a:extLst>
                    <a:ext uri="{9D8B030D-6E8A-4147-A177-3AD203B41FA5}">
                      <a16:colId xmlns:a16="http://schemas.microsoft.com/office/drawing/2014/main" val="20001"/>
                    </a:ext>
                  </a:extLst>
                </a:gridCol>
                <a:gridCol w="1185594">
                  <a:extLst>
                    <a:ext uri="{9D8B030D-6E8A-4147-A177-3AD203B41FA5}">
                      <a16:colId xmlns:a16="http://schemas.microsoft.com/office/drawing/2014/main" val="20002"/>
                    </a:ext>
                  </a:extLst>
                </a:gridCol>
                <a:gridCol w="1185594">
                  <a:extLst>
                    <a:ext uri="{9D8B030D-6E8A-4147-A177-3AD203B41FA5}">
                      <a16:colId xmlns:a16="http://schemas.microsoft.com/office/drawing/2014/main" val="20003"/>
                    </a:ext>
                  </a:extLst>
                </a:gridCol>
                <a:gridCol w="1185594">
                  <a:extLst>
                    <a:ext uri="{9D8B030D-6E8A-4147-A177-3AD203B41FA5}">
                      <a16:colId xmlns:a16="http://schemas.microsoft.com/office/drawing/2014/main" val="20004"/>
                    </a:ext>
                  </a:extLst>
                </a:gridCol>
              </a:tblGrid>
              <a:tr h="597176">
                <a:tc rowSpan="2">
                  <a:txBody>
                    <a:bodyPr/>
                    <a:lstStyle/>
                    <a:p>
                      <a:pPr algn="l"/>
                      <a:r>
                        <a:rPr lang="en-US"/>
                        <a:t>Timeframe</a:t>
                      </a:r>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81C4"/>
                    </a:solidFill>
                  </a:tcPr>
                </a:tc>
                <a:tc gridSpan="2">
                  <a:txBody>
                    <a:bodyPr/>
                    <a:lstStyle/>
                    <a:p>
                      <a:pPr algn="ctr"/>
                      <a:r>
                        <a:rPr lang="en-US" dirty="0"/>
                        <a:t># (%) CAHs Reporting</a:t>
                      </a:r>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rgbClr val="0081C4"/>
                    </a:solidFill>
                  </a:tcPr>
                </a:tc>
                <a:tc hMerge="1">
                  <a:txBody>
                    <a:bodyPr/>
                    <a:lstStyle/>
                    <a:p>
                      <a:pPr algn="ctr"/>
                      <a:endParaRPr lang="en-US" dirty="0"/>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rgbClr val="0081C4"/>
                    </a:solidFill>
                  </a:tcPr>
                </a:tc>
                <a:tc gridSpan="2">
                  <a:txBody>
                    <a:bodyPr/>
                    <a:lstStyle/>
                    <a:p>
                      <a:pPr algn="ctr"/>
                      <a:r>
                        <a:rPr lang="en-US"/>
                        <a:t>Average</a:t>
                      </a:r>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rgbClr val="0081C4"/>
                    </a:solidFill>
                  </a:tcPr>
                </a:tc>
                <a:tc hMerge="1">
                  <a:txBody>
                    <a:bodyPr/>
                    <a:lstStyle/>
                    <a:p>
                      <a:endParaRPr lang="en-US"/>
                    </a:p>
                  </a:txBody>
                  <a:tcPr/>
                </a:tc>
                <a:tc gridSpan="2">
                  <a:txBody>
                    <a:bodyPr/>
                    <a:lstStyle/>
                    <a:p>
                      <a:pPr algn="ctr"/>
                      <a:r>
                        <a:rPr lang="en-US"/>
                        <a:t>90</a:t>
                      </a:r>
                      <a:r>
                        <a:rPr lang="en-US" baseline="30000"/>
                        <a:t>th</a:t>
                      </a:r>
                      <a:r>
                        <a:rPr lang="en-US"/>
                        <a:t> Percentile</a:t>
                      </a:r>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rgbClr val="0081C4"/>
                    </a:solidFill>
                  </a:tcPr>
                </a:tc>
                <a:tc hMerge="1">
                  <a:txBody>
                    <a:bodyPr/>
                    <a:lstStyle/>
                    <a:p>
                      <a:endParaRPr lang="en-US"/>
                    </a:p>
                  </a:txBody>
                  <a:tcPr/>
                </a:tc>
                <a:extLst>
                  <a:ext uri="{0D108BD9-81ED-4DB2-BD59-A6C34878D82A}">
                    <a16:rowId xmlns:a16="http://schemas.microsoft.com/office/drawing/2014/main" val="10000"/>
                  </a:ext>
                </a:extLst>
              </a:tr>
              <a:tr h="707938">
                <a:tc vMerge="1">
                  <a:txBody>
                    <a:bodyPr/>
                    <a:lstStyle/>
                    <a:p>
                      <a:endParaRPr lang="en-US" b="1"/>
                    </a:p>
                  </a:txBody>
                  <a:tcPr>
                    <a:lnL w="12700" cap="flat" cmpd="sng" algn="ctr">
                      <a:solidFill>
                        <a:schemeClr val="tx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81C4"/>
                    </a:solidFill>
                  </a:tcPr>
                </a:tc>
                <a:tc>
                  <a:txBody>
                    <a:bodyPr/>
                    <a:lstStyle/>
                    <a:p>
                      <a:pPr algn="ctr"/>
                      <a:r>
                        <a:rPr lang="en-US" b="1" dirty="0"/>
                        <a:t>NE CAHs (63)</a:t>
                      </a:r>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accent4"/>
                    </a:solidFill>
                  </a:tcPr>
                </a:tc>
                <a:tc>
                  <a:txBody>
                    <a:bodyPr/>
                    <a:lstStyle/>
                    <a:p>
                      <a:pPr algn="ctr"/>
                      <a:r>
                        <a:rPr lang="en-US" b="1" dirty="0"/>
                        <a:t>National CAHs</a:t>
                      </a:r>
                    </a:p>
                    <a:p>
                      <a:pPr algn="ctr"/>
                      <a:r>
                        <a:rPr lang="en-US" b="1" dirty="0"/>
                        <a:t>(1,338)</a:t>
                      </a:r>
                    </a:p>
                  </a:txBody>
                  <a:tcPr anchor="ct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accent4"/>
                    </a:solidFill>
                  </a:tcPr>
                </a:tc>
                <a:tc>
                  <a:txBody>
                    <a:bodyPr/>
                    <a:lstStyle/>
                    <a:p>
                      <a:pPr algn="ctr"/>
                      <a:r>
                        <a:rPr lang="en-US" b="1"/>
                        <a:t>NE CAHs</a:t>
                      </a:r>
                    </a:p>
                  </a:txBody>
                  <a:tcPr anchor="ctr">
                    <a:lnL w="28575" cap="flat" cmpd="sng" algn="ctr">
                      <a:solidFill>
                        <a:schemeClr val="bg1">
                          <a:lumMod val="50000"/>
                          <a:lumOff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accent4"/>
                    </a:solidFill>
                  </a:tcPr>
                </a:tc>
                <a:tc>
                  <a:txBody>
                    <a:bodyPr/>
                    <a:lstStyle/>
                    <a:p>
                      <a:pPr algn="ctr"/>
                      <a:r>
                        <a:rPr lang="en-US" b="1"/>
                        <a:t>National CAHs</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accent4"/>
                    </a:solidFill>
                  </a:tcPr>
                </a:tc>
                <a:tc>
                  <a:txBody>
                    <a:bodyPr/>
                    <a:lstStyle/>
                    <a:p>
                      <a:pPr algn="ctr"/>
                      <a:r>
                        <a:rPr lang="en-US" b="1"/>
                        <a:t>NE CAHs</a:t>
                      </a:r>
                    </a:p>
                  </a:txBody>
                  <a:tcPr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accent4"/>
                    </a:solidFill>
                  </a:tcPr>
                </a:tc>
                <a:tc>
                  <a:txBody>
                    <a:bodyPr/>
                    <a:lstStyle/>
                    <a:p>
                      <a:pPr algn="ctr"/>
                      <a:r>
                        <a:rPr lang="en-US" b="1" dirty="0"/>
                        <a:t>National CAHs</a:t>
                      </a:r>
                    </a:p>
                  </a:txBody>
                  <a:tcPr anchor="ctr">
                    <a:lnL w="12700" cap="flat" cmpd="sng" algn="ctr">
                      <a:solidFill>
                        <a:schemeClr val="tx1">
                          <a:lumMod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410154">
                <a:tc>
                  <a:txBody>
                    <a:bodyPr/>
                    <a:lstStyle/>
                    <a:p>
                      <a:r>
                        <a:rPr lang="en-US" dirty="0"/>
                        <a:t>1Q 2021</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58 (92%)</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1,157 (86%)</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87%</a:t>
                      </a:r>
                    </a:p>
                  </a:txBody>
                  <a:tcPr>
                    <a:lnL w="28575" cap="flat" cmpd="sng" algn="ctr">
                      <a:solidFill>
                        <a:schemeClr val="bg1">
                          <a:lumMod val="50000"/>
                          <a:lumOff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90%</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100%</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100%</a:t>
                      </a:r>
                    </a:p>
                  </a:txBody>
                  <a:tcPr>
                    <a:lnL w="12700" cap="flat" cmpd="sng" algn="ctr">
                      <a:solidFill>
                        <a:schemeClr val="tx1">
                          <a:lumMod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410154">
                <a:tc>
                  <a:txBody>
                    <a:bodyPr/>
                    <a:lstStyle/>
                    <a:p>
                      <a:r>
                        <a:rPr lang="en-US" dirty="0"/>
                        <a:t>2Q 2021</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56 (89%)</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1,185 (89%)</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87%</a:t>
                      </a:r>
                    </a:p>
                  </a:txBody>
                  <a:tcPr>
                    <a:lnL w="28575" cap="flat" cmpd="sng" algn="ctr">
                      <a:solidFill>
                        <a:schemeClr val="bg1">
                          <a:lumMod val="50000"/>
                          <a:lumOff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91%</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100%</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100%</a:t>
                      </a:r>
                    </a:p>
                  </a:txBody>
                  <a:tcPr>
                    <a:lnL w="12700" cap="flat" cmpd="sng" algn="ctr">
                      <a:solidFill>
                        <a:schemeClr val="tx1">
                          <a:lumMod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410154">
                <a:tc>
                  <a:txBody>
                    <a:bodyPr/>
                    <a:lstStyle/>
                    <a:p>
                      <a:r>
                        <a:rPr lang="en-US" dirty="0"/>
                        <a:t>3Q 2021</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61 (97%)</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1,200 (90%)</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88%</a:t>
                      </a:r>
                    </a:p>
                  </a:txBody>
                  <a:tcPr>
                    <a:lnL w="28575" cap="flat" cmpd="sng" algn="ctr">
                      <a:solidFill>
                        <a:schemeClr val="bg1">
                          <a:lumMod val="50000"/>
                          <a:lumOff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90%</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100%</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100%</a:t>
                      </a:r>
                    </a:p>
                  </a:txBody>
                  <a:tcPr>
                    <a:lnL w="12700" cap="flat" cmpd="sng" algn="ctr">
                      <a:solidFill>
                        <a:schemeClr val="tx1">
                          <a:lumMod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410154">
                <a:tc>
                  <a:txBody>
                    <a:bodyPr/>
                    <a:lstStyle/>
                    <a:p>
                      <a:r>
                        <a:rPr lang="en-US" dirty="0"/>
                        <a:t>4Q 2021</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59 (64%)</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1,153 (86%)</a:t>
                      </a:r>
                    </a:p>
                  </a:txBody>
                  <a:tcPr>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86%</a:t>
                      </a:r>
                    </a:p>
                  </a:txBody>
                  <a:tcPr>
                    <a:lnL w="28575" cap="flat" cmpd="sng" algn="ctr">
                      <a:solidFill>
                        <a:schemeClr val="bg1">
                          <a:lumMod val="50000"/>
                          <a:lumOff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90%</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a:t>100%</a:t>
                      </a: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tc>
                  <a:txBody>
                    <a:bodyPr/>
                    <a:lstStyle/>
                    <a:p>
                      <a:pPr algn="ctr"/>
                      <a:r>
                        <a:rPr lang="en-US" dirty="0"/>
                        <a:t>100%</a:t>
                      </a:r>
                    </a:p>
                  </a:txBody>
                  <a:tcPr>
                    <a:lnL w="12700" cap="flat" cmpd="sng" algn="ctr">
                      <a:solidFill>
                        <a:schemeClr val="tx1">
                          <a:lumMod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4"/>
          </p:nvPr>
        </p:nvSpPr>
        <p:spPr/>
        <p:txBody>
          <a:bodyPr/>
          <a:lstStyle/>
          <a:p>
            <a:fld id="{94DD0B3A-DE56-41DE-A861-ABD9CAFA60A5}" type="slidenum">
              <a:rPr lang="en-US" smtClean="0"/>
              <a:pPr/>
              <a:t>28</a:t>
            </a:fld>
            <a:endParaRPr lang="en-US"/>
          </a:p>
        </p:txBody>
      </p:sp>
    </p:spTree>
    <p:extLst>
      <p:ext uri="{BB962C8B-B14F-4D97-AF65-F5344CB8AC3E}">
        <p14:creationId xmlns:p14="http://schemas.microsoft.com/office/powerpoint/2010/main" val="4179682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Stratis Health</a:t>
            </a:r>
          </a:p>
        </p:txBody>
      </p:sp>
      <p:sp>
        <p:nvSpPr>
          <p:cNvPr id="6147" name="Rectangle 3"/>
          <p:cNvSpPr>
            <a:spLocks noGrp="1" noChangeArrowheads="1"/>
          </p:cNvSpPr>
          <p:nvPr>
            <p:ph idx="1"/>
          </p:nvPr>
        </p:nvSpPr>
        <p:spPr/>
        <p:txBody>
          <a:bodyPr/>
          <a:lstStyle/>
          <a:p>
            <a:r>
              <a:rPr lang="en-US" sz="2400"/>
              <a:t>Independent, nonprofit, Minnesota-based organization founded in 1971</a:t>
            </a:r>
          </a:p>
          <a:p>
            <a:pPr lvl="1"/>
            <a:r>
              <a:rPr lang="en-US" sz="2400"/>
              <a:t>Lead collaboration and innovation in health care quality and safety, and serve as a trusted expert in facilitating improvement for people and communities </a:t>
            </a:r>
          </a:p>
          <a:p>
            <a:r>
              <a:rPr lang="en-US" sz="2400"/>
              <a:t>Work at intersection of research, policy, and practice </a:t>
            </a:r>
          </a:p>
          <a:p>
            <a:pPr marL="342900" lvl="1" indent="-342900">
              <a:buFontTx/>
              <a:buChar char="•"/>
            </a:pPr>
            <a:r>
              <a:rPr lang="en-US" sz="2400"/>
              <a:t>Long history of working with rural providers, CAHs, and the Flex Program</a:t>
            </a:r>
          </a:p>
          <a:p>
            <a:pPr marL="342900" lvl="1" indent="-342900">
              <a:buFontTx/>
              <a:buChar char="•"/>
            </a:pPr>
            <a:r>
              <a:rPr lang="en-US" sz="2400"/>
              <a:t>Rural Quality Improvement Technical Assistance (RQITA) is a FORHP funded program of Stratis Health</a:t>
            </a:r>
          </a:p>
        </p:txBody>
      </p:sp>
      <p:sp>
        <p:nvSpPr>
          <p:cNvPr id="4" name="Slide Number Placeholder 3"/>
          <p:cNvSpPr>
            <a:spLocks noGrp="1"/>
          </p:cNvSpPr>
          <p:nvPr>
            <p:ph type="sldNum" sz="quarter" idx="4"/>
          </p:nvPr>
        </p:nvSpPr>
        <p:spPr/>
        <p:txBody>
          <a:bodyPr/>
          <a:lstStyle/>
          <a:p>
            <a:fld id="{94DD0B3A-DE56-41DE-A861-ABD9CAFA60A5}" type="slidenum">
              <a:rPr lang="en-US" smtClean="0"/>
              <a:pPr/>
              <a:t>2</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4DD0B3A-DE56-41DE-A861-ABD9CAFA60A5}" type="slidenum">
              <a:rPr lang="en-US" smtClean="0"/>
              <a:pPr/>
              <a:t>29</a:t>
            </a:fld>
            <a:endParaRPr lang="en-US"/>
          </a:p>
        </p:txBody>
      </p:sp>
      <p:sp>
        <p:nvSpPr>
          <p:cNvPr id="5" name="TextBox 4"/>
          <p:cNvSpPr txBox="1"/>
          <p:nvPr/>
        </p:nvSpPr>
        <p:spPr>
          <a:xfrm>
            <a:off x="5817030" y="5187248"/>
            <a:ext cx="4448014" cy="523220"/>
          </a:xfrm>
          <a:prstGeom prst="rect">
            <a:avLst/>
          </a:prstGeom>
          <a:solidFill>
            <a:srgbClr val="89BB7D"/>
          </a:solidFill>
          <a:ln w="28575">
            <a:solidFill>
              <a:schemeClr val="accent3">
                <a:lumMod val="50000"/>
              </a:schemeClr>
            </a:solidFill>
          </a:ln>
        </p:spPr>
        <p:txBody>
          <a:bodyPr wrap="square" rtlCol="0">
            <a:spAutoFit/>
          </a:bodyPr>
          <a:lstStyle/>
          <a:p>
            <a:pPr algn="ctr"/>
            <a:r>
              <a:rPr lang="en-US" sz="1400" dirty="0">
                <a:solidFill>
                  <a:schemeClr val="bg1"/>
                </a:solidFill>
                <a:latin typeface="+mj-lt"/>
              </a:rPr>
              <a:t>National CAH average for 4Q 2021: 90%</a:t>
            </a:r>
          </a:p>
          <a:p>
            <a:pPr algn="ctr"/>
            <a:r>
              <a:rPr lang="en-US" sz="1400" dirty="0">
                <a:solidFill>
                  <a:schemeClr val="bg1"/>
                </a:solidFill>
                <a:latin typeface="+mj-lt"/>
              </a:rPr>
              <a:t>National CAH 90</a:t>
            </a:r>
            <a:r>
              <a:rPr lang="en-US" sz="1400" baseline="30000" dirty="0">
                <a:solidFill>
                  <a:schemeClr val="bg1"/>
                </a:solidFill>
                <a:latin typeface="+mj-lt"/>
              </a:rPr>
              <a:t>th</a:t>
            </a:r>
            <a:r>
              <a:rPr lang="en-US" sz="1400" dirty="0">
                <a:solidFill>
                  <a:schemeClr val="bg1"/>
                </a:solidFill>
                <a:latin typeface="+mj-lt"/>
              </a:rPr>
              <a:t> Percentile in Q4 2021: 100%</a:t>
            </a:r>
          </a:p>
        </p:txBody>
      </p:sp>
      <p:pic>
        <p:nvPicPr>
          <p:cNvPr id="10" name="Content Placeholder 9">
            <a:extLst>
              <a:ext uri="{FF2B5EF4-FFF2-40B4-BE49-F238E27FC236}">
                <a16:creationId xmlns:a16="http://schemas.microsoft.com/office/drawing/2014/main" id="{6467DE91-C25C-40F2-BA88-23105B17D0E4}"/>
              </a:ext>
            </a:extLst>
          </p:cNvPr>
          <p:cNvPicPr>
            <a:picLocks noGrp="1" noChangeAspect="1"/>
          </p:cNvPicPr>
          <p:nvPr>
            <p:ph/>
          </p:nvPr>
        </p:nvPicPr>
        <p:blipFill>
          <a:blip r:embed="rId3"/>
          <a:stretch>
            <a:fillRect/>
          </a:stretch>
        </p:blipFill>
        <p:spPr>
          <a:xfrm>
            <a:off x="1872620" y="272132"/>
            <a:ext cx="7633330" cy="4672263"/>
          </a:xfrm>
          <a:prstGeom prst="rect">
            <a:avLst/>
          </a:prstGeom>
        </p:spPr>
      </p:pic>
    </p:spTree>
    <p:extLst>
      <p:ext uri="{BB962C8B-B14F-4D97-AF65-F5344CB8AC3E}">
        <p14:creationId xmlns:p14="http://schemas.microsoft.com/office/powerpoint/2010/main" val="2584876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1FA05-638C-44E8-835F-54FA1EDA777A}"/>
              </a:ext>
            </a:extLst>
          </p:cNvPr>
          <p:cNvSpPr>
            <a:spLocks noGrp="1"/>
          </p:cNvSpPr>
          <p:nvPr>
            <p:ph type="title"/>
          </p:nvPr>
        </p:nvSpPr>
        <p:spPr/>
        <p:txBody>
          <a:bodyPr/>
          <a:lstStyle/>
          <a:p>
            <a:r>
              <a:rPr lang="en-US"/>
              <a:t>HCAHPS</a:t>
            </a:r>
            <a:endParaRPr lang="en-US">
              <a:highlight>
                <a:srgbClr val="FFFF00"/>
              </a:highlight>
            </a:endParaRPr>
          </a:p>
        </p:txBody>
      </p:sp>
      <p:sp>
        <p:nvSpPr>
          <p:cNvPr id="3" name="Content Placeholder 2">
            <a:extLst>
              <a:ext uri="{FF2B5EF4-FFF2-40B4-BE49-F238E27FC236}">
                <a16:creationId xmlns:a16="http://schemas.microsoft.com/office/drawing/2014/main" id="{1D516663-B87B-4154-AA7C-C779C40C0D0D}"/>
              </a:ext>
            </a:extLst>
          </p:cNvPr>
          <p:cNvSpPr>
            <a:spLocks noGrp="1"/>
          </p:cNvSpPr>
          <p:nvPr>
            <p:ph idx="1"/>
          </p:nvPr>
        </p:nvSpPr>
        <p:spPr/>
        <p:txBody>
          <a:bodyPr/>
          <a:lstStyle/>
          <a:p>
            <a:r>
              <a:rPr lang="en-US" sz="2400" dirty="0"/>
              <a:t>The most recent available HCAHPS data is for the time period of Q3 2020 – Q1 2021 encounters (released in October 2020).</a:t>
            </a:r>
          </a:p>
          <a:p>
            <a:pPr lvl="1"/>
            <a:r>
              <a:rPr lang="en-US" sz="2000" dirty="0"/>
              <a:t>“HCAHPS scores are based on three quarters of data rather than the customary four quarters. Use caution when interpreting these HCAHPS results as they are based on fewer months of data and fewer discharged patients than normal.” (</a:t>
            </a:r>
            <a:r>
              <a:rPr lang="en-US" sz="2000" dirty="0">
                <a:hlinkClick r:id="rId3"/>
              </a:rPr>
              <a:t>HCAHPS Online</a:t>
            </a:r>
            <a:r>
              <a:rPr lang="en-US" sz="2000" dirty="0"/>
              <a:t>)</a:t>
            </a:r>
          </a:p>
          <a:p>
            <a:r>
              <a:rPr lang="en-US" sz="2400" dirty="0"/>
              <a:t>Public Health Emergency</a:t>
            </a:r>
          </a:p>
          <a:p>
            <a:pPr lvl="1"/>
            <a:r>
              <a:rPr lang="en-US" sz="2000" dirty="0"/>
              <a:t>HCAHPS reporting for Q1 2020 and Q2 2020 encounters was optional due to the Public Health Emergency</a:t>
            </a:r>
          </a:p>
          <a:p>
            <a:pPr lvl="1"/>
            <a:r>
              <a:rPr lang="en-US" sz="2000" dirty="0"/>
              <a:t>CMS has announced that Q2 2021 HCAHPS data will not be released. Q3 2021 HCAHPS data are expected to be released in summer 2022</a:t>
            </a:r>
          </a:p>
        </p:txBody>
      </p:sp>
      <p:sp>
        <p:nvSpPr>
          <p:cNvPr id="4" name="Slide Number Placeholder 3">
            <a:extLst>
              <a:ext uri="{FF2B5EF4-FFF2-40B4-BE49-F238E27FC236}">
                <a16:creationId xmlns:a16="http://schemas.microsoft.com/office/drawing/2014/main" id="{68D69FB7-5F6F-41F4-8D67-3464C89F1B49}"/>
              </a:ext>
            </a:extLst>
          </p:cNvPr>
          <p:cNvSpPr>
            <a:spLocks noGrp="1"/>
          </p:cNvSpPr>
          <p:nvPr>
            <p:ph type="sldNum" sz="quarter" idx="4"/>
          </p:nvPr>
        </p:nvSpPr>
        <p:spPr/>
        <p:txBody>
          <a:bodyPr/>
          <a:lstStyle/>
          <a:p>
            <a:fld id="{94DD0B3A-DE56-41DE-A861-ABD9CAFA60A5}" type="slidenum">
              <a:rPr lang="en-US" smtClean="0"/>
              <a:pPr/>
              <a:t>30</a:t>
            </a:fld>
            <a:endParaRPr lang="en-US"/>
          </a:p>
        </p:txBody>
      </p:sp>
    </p:spTree>
    <p:extLst>
      <p:ext uri="{BB962C8B-B14F-4D97-AF65-F5344CB8AC3E}">
        <p14:creationId xmlns:p14="http://schemas.microsoft.com/office/powerpoint/2010/main" val="3883731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554679E-5B81-403F-B3C9-8F5C4DBBAD20}"/>
              </a:ext>
            </a:extLst>
          </p:cNvPr>
          <p:cNvPicPr>
            <a:picLocks noGrp="1" noChangeAspect="1"/>
          </p:cNvPicPr>
          <p:nvPr>
            <p:ph/>
          </p:nvPr>
        </p:nvPicPr>
        <p:blipFill>
          <a:blip r:embed="rId2"/>
          <a:stretch>
            <a:fillRect/>
          </a:stretch>
        </p:blipFill>
        <p:spPr>
          <a:xfrm>
            <a:off x="2596592" y="438699"/>
            <a:ext cx="6998815" cy="4913802"/>
          </a:xfrm>
          <a:prstGeom prst="rect">
            <a:avLst/>
          </a:prstGeom>
        </p:spPr>
      </p:pic>
      <p:sp>
        <p:nvSpPr>
          <p:cNvPr id="3" name="Slide Number Placeholder 2">
            <a:extLst>
              <a:ext uri="{FF2B5EF4-FFF2-40B4-BE49-F238E27FC236}">
                <a16:creationId xmlns:a16="http://schemas.microsoft.com/office/drawing/2014/main" id="{4A416D88-8E21-4E5E-A268-642D67D3361E}"/>
              </a:ext>
            </a:extLst>
          </p:cNvPr>
          <p:cNvSpPr>
            <a:spLocks noGrp="1"/>
          </p:cNvSpPr>
          <p:nvPr>
            <p:ph type="sldNum" sz="quarter" idx="4"/>
          </p:nvPr>
        </p:nvSpPr>
        <p:spPr/>
        <p:txBody>
          <a:bodyPr/>
          <a:lstStyle/>
          <a:p>
            <a:fld id="{94DD0B3A-DE56-41DE-A861-ABD9CAFA60A5}" type="slidenum">
              <a:rPr lang="en-US" smtClean="0"/>
              <a:pPr/>
              <a:t>31</a:t>
            </a:fld>
            <a:endParaRPr lang="en-US"/>
          </a:p>
        </p:txBody>
      </p:sp>
    </p:spTree>
    <p:extLst>
      <p:ext uri="{BB962C8B-B14F-4D97-AF65-F5344CB8AC3E}">
        <p14:creationId xmlns:p14="http://schemas.microsoft.com/office/powerpoint/2010/main" val="2208447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2F6175A-30FD-4F9D-8CA1-23ACDA11AA35}"/>
              </a:ext>
            </a:extLst>
          </p:cNvPr>
          <p:cNvPicPr>
            <a:picLocks noGrp="1" noChangeAspect="1"/>
          </p:cNvPicPr>
          <p:nvPr>
            <p:ph/>
          </p:nvPr>
        </p:nvPicPr>
        <p:blipFill>
          <a:blip r:embed="rId2"/>
          <a:stretch>
            <a:fillRect/>
          </a:stretch>
        </p:blipFill>
        <p:spPr>
          <a:xfrm>
            <a:off x="2596592" y="594058"/>
            <a:ext cx="6998815" cy="4913802"/>
          </a:xfrm>
          <a:prstGeom prst="rect">
            <a:avLst/>
          </a:prstGeom>
        </p:spPr>
      </p:pic>
      <p:sp>
        <p:nvSpPr>
          <p:cNvPr id="3" name="Slide Number Placeholder 2">
            <a:extLst>
              <a:ext uri="{FF2B5EF4-FFF2-40B4-BE49-F238E27FC236}">
                <a16:creationId xmlns:a16="http://schemas.microsoft.com/office/drawing/2014/main" id="{0CEE8284-6386-4B6E-B26C-D82F29A591B2}"/>
              </a:ext>
            </a:extLst>
          </p:cNvPr>
          <p:cNvSpPr>
            <a:spLocks noGrp="1"/>
          </p:cNvSpPr>
          <p:nvPr>
            <p:ph type="sldNum" sz="quarter" idx="4"/>
          </p:nvPr>
        </p:nvSpPr>
        <p:spPr/>
        <p:txBody>
          <a:bodyPr/>
          <a:lstStyle/>
          <a:p>
            <a:fld id="{94DD0B3A-DE56-41DE-A861-ABD9CAFA60A5}" type="slidenum">
              <a:rPr lang="en-US" smtClean="0"/>
              <a:pPr/>
              <a:t>32</a:t>
            </a:fld>
            <a:endParaRPr lang="en-US"/>
          </a:p>
        </p:txBody>
      </p:sp>
    </p:spTree>
    <p:extLst>
      <p:ext uri="{BB962C8B-B14F-4D97-AF65-F5344CB8AC3E}">
        <p14:creationId xmlns:p14="http://schemas.microsoft.com/office/powerpoint/2010/main" val="900842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82275E3-3619-450E-AE25-F681A8856CC1}"/>
              </a:ext>
            </a:extLst>
          </p:cNvPr>
          <p:cNvPicPr>
            <a:picLocks noGrp="1" noChangeAspect="1"/>
          </p:cNvPicPr>
          <p:nvPr>
            <p:ph/>
          </p:nvPr>
        </p:nvPicPr>
        <p:blipFill>
          <a:blip r:embed="rId2"/>
          <a:stretch>
            <a:fillRect/>
          </a:stretch>
        </p:blipFill>
        <p:spPr>
          <a:xfrm>
            <a:off x="2596592" y="653154"/>
            <a:ext cx="6998815" cy="4919898"/>
          </a:xfrm>
          <a:prstGeom prst="rect">
            <a:avLst/>
          </a:prstGeom>
        </p:spPr>
      </p:pic>
      <p:sp>
        <p:nvSpPr>
          <p:cNvPr id="3" name="Slide Number Placeholder 2">
            <a:extLst>
              <a:ext uri="{FF2B5EF4-FFF2-40B4-BE49-F238E27FC236}">
                <a16:creationId xmlns:a16="http://schemas.microsoft.com/office/drawing/2014/main" id="{A4EE2580-183F-42AB-9007-B77BB104905F}"/>
              </a:ext>
            </a:extLst>
          </p:cNvPr>
          <p:cNvSpPr>
            <a:spLocks noGrp="1"/>
          </p:cNvSpPr>
          <p:nvPr>
            <p:ph type="sldNum" sz="quarter" idx="4"/>
          </p:nvPr>
        </p:nvSpPr>
        <p:spPr/>
        <p:txBody>
          <a:bodyPr/>
          <a:lstStyle/>
          <a:p>
            <a:fld id="{94DD0B3A-DE56-41DE-A861-ABD9CAFA60A5}" type="slidenum">
              <a:rPr lang="en-US" smtClean="0"/>
              <a:pPr/>
              <a:t>33</a:t>
            </a:fld>
            <a:endParaRPr lang="en-US"/>
          </a:p>
        </p:txBody>
      </p:sp>
    </p:spTree>
    <p:extLst>
      <p:ext uri="{BB962C8B-B14F-4D97-AF65-F5344CB8AC3E}">
        <p14:creationId xmlns:p14="http://schemas.microsoft.com/office/powerpoint/2010/main" val="743577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87DD623-F1C2-4897-B79C-0685E1470608}"/>
              </a:ext>
            </a:extLst>
          </p:cNvPr>
          <p:cNvPicPr>
            <a:picLocks noGrp="1" noChangeAspect="1"/>
          </p:cNvPicPr>
          <p:nvPr>
            <p:ph/>
          </p:nvPr>
        </p:nvPicPr>
        <p:blipFill>
          <a:blip r:embed="rId2"/>
          <a:stretch>
            <a:fillRect/>
          </a:stretch>
        </p:blipFill>
        <p:spPr>
          <a:xfrm>
            <a:off x="2477710" y="576303"/>
            <a:ext cx="7236579" cy="4913802"/>
          </a:xfrm>
          <a:prstGeom prst="rect">
            <a:avLst/>
          </a:prstGeom>
        </p:spPr>
      </p:pic>
      <p:sp>
        <p:nvSpPr>
          <p:cNvPr id="3" name="Slide Number Placeholder 2">
            <a:extLst>
              <a:ext uri="{FF2B5EF4-FFF2-40B4-BE49-F238E27FC236}">
                <a16:creationId xmlns:a16="http://schemas.microsoft.com/office/drawing/2014/main" id="{778944FF-EA6F-4BE8-8F36-83DD45A4AB3F}"/>
              </a:ext>
            </a:extLst>
          </p:cNvPr>
          <p:cNvSpPr>
            <a:spLocks noGrp="1"/>
          </p:cNvSpPr>
          <p:nvPr>
            <p:ph type="sldNum" sz="quarter" idx="4"/>
          </p:nvPr>
        </p:nvSpPr>
        <p:spPr/>
        <p:txBody>
          <a:bodyPr/>
          <a:lstStyle/>
          <a:p>
            <a:fld id="{94DD0B3A-DE56-41DE-A861-ABD9CAFA60A5}" type="slidenum">
              <a:rPr lang="en-US" smtClean="0"/>
              <a:pPr/>
              <a:t>34</a:t>
            </a:fld>
            <a:endParaRPr lang="en-US"/>
          </a:p>
        </p:txBody>
      </p:sp>
    </p:spTree>
    <p:extLst>
      <p:ext uri="{BB962C8B-B14F-4D97-AF65-F5344CB8AC3E}">
        <p14:creationId xmlns:p14="http://schemas.microsoft.com/office/powerpoint/2010/main" val="647369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615BBAA-F03C-4683-A555-6F7F9CFE92A9}"/>
              </a:ext>
            </a:extLst>
          </p:cNvPr>
          <p:cNvPicPr>
            <a:picLocks noGrp="1" noChangeAspect="1"/>
          </p:cNvPicPr>
          <p:nvPr>
            <p:ph/>
          </p:nvPr>
        </p:nvPicPr>
        <p:blipFill>
          <a:blip r:embed="rId2"/>
          <a:stretch>
            <a:fillRect/>
          </a:stretch>
        </p:blipFill>
        <p:spPr>
          <a:xfrm>
            <a:off x="2596592" y="895899"/>
            <a:ext cx="6998815" cy="4913802"/>
          </a:xfrm>
          <a:prstGeom prst="rect">
            <a:avLst/>
          </a:prstGeom>
        </p:spPr>
      </p:pic>
      <p:sp>
        <p:nvSpPr>
          <p:cNvPr id="3" name="Slide Number Placeholder 2">
            <a:extLst>
              <a:ext uri="{FF2B5EF4-FFF2-40B4-BE49-F238E27FC236}">
                <a16:creationId xmlns:a16="http://schemas.microsoft.com/office/drawing/2014/main" id="{414883AF-CDBF-43D8-A805-F654018D4091}"/>
              </a:ext>
            </a:extLst>
          </p:cNvPr>
          <p:cNvSpPr>
            <a:spLocks noGrp="1"/>
          </p:cNvSpPr>
          <p:nvPr>
            <p:ph type="sldNum" sz="quarter" idx="4"/>
          </p:nvPr>
        </p:nvSpPr>
        <p:spPr/>
        <p:txBody>
          <a:bodyPr/>
          <a:lstStyle/>
          <a:p>
            <a:fld id="{94DD0B3A-DE56-41DE-A861-ABD9CAFA60A5}" type="slidenum">
              <a:rPr lang="en-US" smtClean="0"/>
              <a:pPr/>
              <a:t>35</a:t>
            </a:fld>
            <a:endParaRPr lang="en-US"/>
          </a:p>
        </p:txBody>
      </p:sp>
      <p:pic>
        <p:nvPicPr>
          <p:cNvPr id="5" name="Content Placeholder 3">
            <a:extLst>
              <a:ext uri="{FF2B5EF4-FFF2-40B4-BE49-F238E27FC236}">
                <a16:creationId xmlns:a16="http://schemas.microsoft.com/office/drawing/2014/main" id="{A8CE6D77-7F39-4B31-B30F-EE6259BC48C3}"/>
              </a:ext>
            </a:extLst>
          </p:cNvPr>
          <p:cNvPicPr>
            <a:picLocks noChangeAspect="1"/>
          </p:cNvPicPr>
          <p:nvPr/>
        </p:nvPicPr>
        <p:blipFill>
          <a:blip r:embed="rId2"/>
          <a:stretch>
            <a:fillRect/>
          </a:stretch>
        </p:blipFill>
        <p:spPr bwMode="gray">
          <a:xfrm>
            <a:off x="2596591" y="494683"/>
            <a:ext cx="6998815" cy="4913802"/>
          </a:xfrm>
          <a:prstGeom prst="rect">
            <a:avLst/>
          </a:prstGeom>
          <a:noFill/>
          <a:ln w="9525">
            <a:noFill/>
            <a:miter lim="800000"/>
            <a:headEnd/>
            <a:tailEnd/>
          </a:ln>
        </p:spPr>
      </p:pic>
    </p:spTree>
    <p:extLst>
      <p:ext uri="{BB962C8B-B14F-4D97-AF65-F5344CB8AC3E}">
        <p14:creationId xmlns:p14="http://schemas.microsoft.com/office/powerpoint/2010/main" val="1079493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Core Elements of Hospital Antibiotic Stewardship </a:t>
            </a:r>
          </a:p>
        </p:txBody>
      </p:sp>
      <p:sp>
        <p:nvSpPr>
          <p:cNvPr id="3" name="Content Placeholder 2"/>
          <p:cNvSpPr>
            <a:spLocks noGrp="1"/>
          </p:cNvSpPr>
          <p:nvPr>
            <p:ph idx="1"/>
          </p:nvPr>
        </p:nvSpPr>
        <p:spPr/>
        <p:txBody>
          <a:bodyPr/>
          <a:lstStyle/>
          <a:p>
            <a:r>
              <a:rPr lang="en-US" sz="2800"/>
              <a:t>Leadership Commitment</a:t>
            </a:r>
          </a:p>
          <a:p>
            <a:r>
              <a:rPr lang="en-US" sz="2800"/>
              <a:t>Accountability</a:t>
            </a:r>
          </a:p>
          <a:p>
            <a:r>
              <a:rPr lang="en-US" sz="2800"/>
              <a:t>Drug Expertise</a:t>
            </a:r>
          </a:p>
          <a:p>
            <a:r>
              <a:rPr lang="en-US" sz="2800"/>
              <a:t>Action</a:t>
            </a:r>
          </a:p>
          <a:p>
            <a:r>
              <a:rPr lang="en-US" sz="2800"/>
              <a:t>Tracking</a:t>
            </a:r>
          </a:p>
          <a:p>
            <a:r>
              <a:rPr lang="en-US" sz="2800"/>
              <a:t>Reporting</a:t>
            </a:r>
          </a:p>
          <a:p>
            <a:r>
              <a:rPr lang="en-US" sz="2800"/>
              <a:t>Education</a:t>
            </a:r>
          </a:p>
        </p:txBody>
      </p:sp>
      <p:sp>
        <p:nvSpPr>
          <p:cNvPr id="4" name="Slide Number Placeholder 3"/>
          <p:cNvSpPr>
            <a:spLocks noGrp="1"/>
          </p:cNvSpPr>
          <p:nvPr>
            <p:ph type="sldNum" sz="quarter" idx="4"/>
          </p:nvPr>
        </p:nvSpPr>
        <p:spPr/>
        <p:txBody>
          <a:bodyPr/>
          <a:lstStyle/>
          <a:p>
            <a:fld id="{94DD0B3A-DE56-41DE-A861-ABD9CAFA60A5}" type="slidenum">
              <a:rPr lang="en-US" smtClean="0"/>
              <a:pPr/>
              <a:t>36</a:t>
            </a:fld>
            <a:endParaRPr lang="en-US"/>
          </a:p>
        </p:txBody>
      </p:sp>
      <p:pic>
        <p:nvPicPr>
          <p:cNvPr id="6" name="Picture 5" descr="7 core elements graphic">
            <a:hlinkClick r:id="rId2"/>
          </p:cNvPr>
          <p:cNvPicPr/>
          <p:nvPr/>
        </p:nvPicPr>
        <p:blipFill rotWithShape="1">
          <a:blip r:embed="rId3" cstate="print">
            <a:extLst>
              <a:ext uri="{28A0092B-C50C-407E-A947-70E740481C1C}">
                <a14:useLocalDpi xmlns:a14="http://schemas.microsoft.com/office/drawing/2010/main" val="0"/>
              </a:ext>
            </a:extLst>
          </a:blip>
          <a:srcRect l="1350" r="900"/>
          <a:stretch/>
        </p:blipFill>
        <p:spPr bwMode="auto">
          <a:xfrm>
            <a:off x="5355772" y="2481944"/>
            <a:ext cx="4839955" cy="1798655"/>
          </a:xfrm>
          <a:prstGeom prst="rect">
            <a:avLst/>
          </a:prstGeom>
          <a:noFill/>
          <a:ln w="9525">
            <a:solidFill>
              <a:schemeClr val="accent5">
                <a:lumMod val="60000"/>
                <a:lumOff val="4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0532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1285" y="126163"/>
            <a:ext cx="8370420" cy="799322"/>
          </a:xfrm>
        </p:spPr>
        <p:txBody>
          <a:bodyPr/>
          <a:lstStyle/>
          <a:p>
            <a:r>
              <a:rPr lang="en-US" sz="4000" dirty="0"/>
              <a:t>Core Elements – 2020</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395842907"/>
              </p:ext>
            </p:extLst>
          </p:nvPr>
        </p:nvGraphicFramePr>
        <p:xfrm>
          <a:off x="2993890" y="1906489"/>
          <a:ext cx="6246499" cy="3931920"/>
        </p:xfrm>
        <a:graphic>
          <a:graphicData uri="http://schemas.openxmlformats.org/drawingml/2006/table">
            <a:tbl>
              <a:tblPr firstRow="1" bandRow="1">
                <a:tableStyleId>{F5AB1C69-6EDB-4FF4-983F-18BD219EF322}</a:tableStyleId>
              </a:tblPr>
              <a:tblGrid>
                <a:gridCol w="2551663">
                  <a:extLst>
                    <a:ext uri="{9D8B030D-6E8A-4147-A177-3AD203B41FA5}">
                      <a16:colId xmlns:a16="http://schemas.microsoft.com/office/drawing/2014/main" val="20000"/>
                    </a:ext>
                  </a:extLst>
                </a:gridCol>
                <a:gridCol w="1358470">
                  <a:extLst>
                    <a:ext uri="{9D8B030D-6E8A-4147-A177-3AD203B41FA5}">
                      <a16:colId xmlns:a16="http://schemas.microsoft.com/office/drawing/2014/main" val="3066457742"/>
                    </a:ext>
                  </a:extLst>
                </a:gridCol>
                <a:gridCol w="1168183">
                  <a:extLst>
                    <a:ext uri="{9D8B030D-6E8A-4147-A177-3AD203B41FA5}">
                      <a16:colId xmlns:a16="http://schemas.microsoft.com/office/drawing/2014/main" val="4185430230"/>
                    </a:ext>
                  </a:extLst>
                </a:gridCol>
                <a:gridCol w="1168183">
                  <a:extLst>
                    <a:ext uri="{9D8B030D-6E8A-4147-A177-3AD203B41FA5}">
                      <a16:colId xmlns:a16="http://schemas.microsoft.com/office/drawing/2014/main" val="2636996732"/>
                    </a:ext>
                  </a:extLst>
                </a:gridCol>
              </a:tblGrid>
              <a:tr h="519938">
                <a:tc>
                  <a:txBody>
                    <a:bodyPr/>
                    <a:lstStyle/>
                    <a:p>
                      <a:pPr algn="ctr"/>
                      <a:r>
                        <a:rPr lang="en-US"/>
                        <a:t># of Core Elements Met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0081C4"/>
                    </a:solidFill>
                  </a:tcPr>
                </a:tc>
                <a:tc>
                  <a:txBody>
                    <a:bodyPr/>
                    <a:lstStyle/>
                    <a:p>
                      <a:pPr algn="ctr"/>
                      <a:r>
                        <a:rPr lang="en-US"/>
                        <a:t>% CAHs Nationally</a:t>
                      </a:r>
                    </a:p>
                  </a:txBody>
                  <a:tcPr anchor="ctr">
                    <a:lnT w="12700" cap="flat" cmpd="sng" algn="ctr">
                      <a:solidFill>
                        <a:schemeClr val="bg1"/>
                      </a:solidFill>
                      <a:prstDash val="solid"/>
                      <a:round/>
                      <a:headEnd type="none" w="med" len="med"/>
                      <a:tailEnd type="none" w="med" len="med"/>
                    </a:lnT>
                    <a:solidFill>
                      <a:srgbClr val="0081C4"/>
                    </a:solidFill>
                  </a:tcPr>
                </a:tc>
                <a:tc>
                  <a:txBody>
                    <a:bodyPr/>
                    <a:lstStyle/>
                    <a:p>
                      <a:pPr algn="ctr"/>
                      <a:r>
                        <a:rPr lang="en-US"/>
                        <a:t>NE CAHs</a:t>
                      </a:r>
                    </a:p>
                  </a:txBody>
                  <a:tcPr anchor="ctr">
                    <a:lnT w="12700" cap="flat" cmpd="sng" algn="ctr">
                      <a:solidFill>
                        <a:schemeClr val="bg1"/>
                      </a:solidFill>
                      <a:prstDash val="solid"/>
                      <a:round/>
                      <a:headEnd type="none" w="med" len="med"/>
                      <a:tailEnd type="none" w="med" len="med"/>
                    </a:lnT>
                    <a:solidFill>
                      <a:srgbClr val="0081C4"/>
                    </a:solidFill>
                  </a:tcPr>
                </a:tc>
                <a:tc>
                  <a:txBody>
                    <a:bodyPr/>
                    <a:lstStyle/>
                    <a:p>
                      <a:pPr algn="ctr"/>
                      <a:r>
                        <a:rPr lang="en-US"/>
                        <a:t>% NE CAHs</a:t>
                      </a:r>
                    </a:p>
                  </a:txBody>
                  <a:tcPr anchor="ctr">
                    <a:lnT w="12700" cap="flat" cmpd="sng" algn="ctr">
                      <a:solidFill>
                        <a:schemeClr val="bg1"/>
                      </a:solidFill>
                      <a:prstDash val="solid"/>
                      <a:round/>
                      <a:headEnd type="none" w="med" len="med"/>
                      <a:tailEnd type="none" w="med" len="med"/>
                    </a:lnT>
                    <a:solidFill>
                      <a:srgbClr val="0081C4"/>
                    </a:solidFill>
                  </a:tcPr>
                </a:tc>
                <a:extLst>
                  <a:ext uri="{0D108BD9-81ED-4DB2-BD59-A6C34878D82A}">
                    <a16:rowId xmlns:a16="http://schemas.microsoft.com/office/drawing/2014/main" val="10000"/>
                  </a:ext>
                </a:extLst>
              </a:tr>
              <a:tr h="297108">
                <a:tc>
                  <a:txBody>
                    <a:bodyPr/>
                    <a:lstStyle/>
                    <a:p>
                      <a:pPr algn="ctr"/>
                      <a:r>
                        <a:rPr lang="en-US"/>
                        <a:t>0</a:t>
                      </a:r>
                    </a:p>
                  </a:txBody>
                  <a:tcPr anchor="ctr">
                    <a:lnL w="12700" cap="flat" cmpd="sng" algn="ctr">
                      <a:solidFill>
                        <a:schemeClr val="bg1"/>
                      </a:solidFill>
                      <a:prstDash val="solid"/>
                      <a:round/>
                      <a:headEnd type="none" w="med" len="med"/>
                      <a:tailEnd type="none" w="med" len="med"/>
                    </a:lnL>
                  </a:tcPr>
                </a:tc>
                <a:tc>
                  <a:txBody>
                    <a:bodyPr/>
                    <a:lstStyle/>
                    <a:p>
                      <a:pPr algn="ctr"/>
                      <a:r>
                        <a:rPr lang="en-US" dirty="0"/>
                        <a:t>&lt;0%</a:t>
                      </a:r>
                    </a:p>
                  </a:txBody>
                  <a:tcPr anchor="ctr"/>
                </a:tc>
                <a:tc>
                  <a:txBody>
                    <a:bodyPr/>
                    <a:lstStyle/>
                    <a:p>
                      <a:pPr algn="ctr"/>
                      <a:r>
                        <a:rPr lang="en-US" dirty="0"/>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6699"/>
                          </a:solidFill>
                          <a:effectLst/>
                          <a:uLnTx/>
                          <a:uFillTx/>
                          <a:latin typeface="Arial"/>
                          <a:ea typeface="Osaka"/>
                          <a:cs typeface="+mn-cs"/>
                        </a:rPr>
                        <a:t>0%</a:t>
                      </a:r>
                    </a:p>
                  </a:txBody>
                  <a:tcPr anchor="ctr"/>
                </a:tc>
                <a:extLst>
                  <a:ext uri="{0D108BD9-81ED-4DB2-BD59-A6C34878D82A}">
                    <a16:rowId xmlns:a16="http://schemas.microsoft.com/office/drawing/2014/main" val="10001"/>
                  </a:ext>
                </a:extLst>
              </a:tr>
              <a:tr h="297108">
                <a:tc>
                  <a:txBody>
                    <a:bodyPr/>
                    <a:lstStyle/>
                    <a:p>
                      <a:pPr algn="ctr"/>
                      <a:r>
                        <a:rPr lang="en-US"/>
                        <a:t>1</a:t>
                      </a:r>
                    </a:p>
                  </a:txBody>
                  <a:tcPr anchor="ctr">
                    <a:lnL w="12700" cap="flat" cmpd="sng" algn="ctr">
                      <a:solidFill>
                        <a:schemeClr val="bg1"/>
                      </a:solidFill>
                      <a:prstDash val="solid"/>
                      <a:round/>
                      <a:headEnd type="none" w="med" len="med"/>
                      <a:tailEnd type="none" w="med" len="med"/>
                    </a:lnL>
                  </a:tcPr>
                </a:tc>
                <a:tc>
                  <a:txBody>
                    <a:bodyPr/>
                    <a:lstStyle/>
                    <a:p>
                      <a:pPr algn="ctr"/>
                      <a:r>
                        <a:rPr lang="en-US" dirty="0"/>
                        <a:t>&lt;0%</a:t>
                      </a:r>
                    </a:p>
                  </a:txBody>
                  <a:tcPr anchor="ctr"/>
                </a:tc>
                <a:tc>
                  <a:txBody>
                    <a:bodyPr/>
                    <a:lstStyle/>
                    <a:p>
                      <a:pPr algn="ctr"/>
                      <a:r>
                        <a:rPr lang="en-US" dirty="0"/>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6699"/>
                          </a:solidFill>
                          <a:effectLst/>
                          <a:uLnTx/>
                          <a:uFillTx/>
                          <a:latin typeface="Arial"/>
                          <a:ea typeface="Osaka"/>
                          <a:cs typeface="+mn-cs"/>
                        </a:rPr>
                        <a:t>0%</a:t>
                      </a:r>
                    </a:p>
                  </a:txBody>
                  <a:tcPr anchor="ctr"/>
                </a:tc>
                <a:extLst>
                  <a:ext uri="{0D108BD9-81ED-4DB2-BD59-A6C34878D82A}">
                    <a16:rowId xmlns:a16="http://schemas.microsoft.com/office/drawing/2014/main" val="10002"/>
                  </a:ext>
                </a:extLst>
              </a:tr>
              <a:tr h="297108">
                <a:tc>
                  <a:txBody>
                    <a:bodyPr/>
                    <a:lstStyle/>
                    <a:p>
                      <a:pPr algn="ctr"/>
                      <a:r>
                        <a:rPr lang="en-US"/>
                        <a:t>2</a:t>
                      </a:r>
                    </a:p>
                  </a:txBody>
                  <a:tcPr anchor="ctr">
                    <a:lnL w="12700" cap="flat" cmpd="sng" algn="ctr">
                      <a:solidFill>
                        <a:schemeClr val="bg1"/>
                      </a:solidFill>
                      <a:prstDash val="solid"/>
                      <a:round/>
                      <a:headEnd type="none" w="med" len="med"/>
                      <a:tailEnd type="none" w="med" len="med"/>
                    </a:lnL>
                  </a:tcPr>
                </a:tc>
                <a:tc>
                  <a:txBody>
                    <a:bodyPr/>
                    <a:lstStyle/>
                    <a:p>
                      <a:pPr algn="ctr"/>
                      <a:r>
                        <a:rPr lang="en-US" dirty="0"/>
                        <a:t>&lt;0%</a:t>
                      </a:r>
                    </a:p>
                  </a:txBody>
                  <a:tcPr anchor="ctr"/>
                </a:tc>
                <a:tc>
                  <a:txBody>
                    <a:bodyPr/>
                    <a:lstStyle/>
                    <a:p>
                      <a:pPr algn="ctr"/>
                      <a:r>
                        <a:rPr lang="en-US" dirty="0"/>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6699"/>
                          </a:solidFill>
                          <a:effectLst/>
                          <a:uLnTx/>
                          <a:uFillTx/>
                          <a:latin typeface="Arial"/>
                          <a:ea typeface="Osaka"/>
                          <a:cs typeface="+mn-cs"/>
                        </a:rPr>
                        <a:t>0%</a:t>
                      </a:r>
                    </a:p>
                  </a:txBody>
                  <a:tcPr anchor="ctr"/>
                </a:tc>
                <a:extLst>
                  <a:ext uri="{0D108BD9-81ED-4DB2-BD59-A6C34878D82A}">
                    <a16:rowId xmlns:a16="http://schemas.microsoft.com/office/drawing/2014/main" val="10003"/>
                  </a:ext>
                </a:extLst>
              </a:tr>
              <a:tr h="297108">
                <a:tc>
                  <a:txBody>
                    <a:bodyPr/>
                    <a:lstStyle/>
                    <a:p>
                      <a:pPr algn="ctr"/>
                      <a:r>
                        <a:rPr lang="en-US"/>
                        <a:t>3</a:t>
                      </a:r>
                    </a:p>
                  </a:txBody>
                  <a:tcPr anchor="ctr">
                    <a:lnL w="12700" cap="flat" cmpd="sng" algn="ctr">
                      <a:solidFill>
                        <a:schemeClr val="bg1"/>
                      </a:solidFill>
                      <a:prstDash val="solid"/>
                      <a:round/>
                      <a:headEnd type="none" w="med" len="med"/>
                      <a:tailEnd type="none" w="med" len="med"/>
                    </a:lnL>
                  </a:tcPr>
                </a:tc>
                <a:tc>
                  <a:txBody>
                    <a:bodyPr/>
                    <a:lstStyle/>
                    <a:p>
                      <a:pPr algn="ctr"/>
                      <a:r>
                        <a:rPr lang="en-US" dirty="0"/>
                        <a:t>&lt;0%</a:t>
                      </a:r>
                    </a:p>
                  </a:txBody>
                  <a:tcPr anchor="ctr"/>
                </a:tc>
                <a:tc>
                  <a:txBody>
                    <a:bodyPr/>
                    <a:lstStyle/>
                    <a:p>
                      <a:pPr algn="ctr"/>
                      <a:r>
                        <a:rPr lang="en-US" dirty="0"/>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6699"/>
                          </a:solidFill>
                          <a:effectLst/>
                          <a:uLnTx/>
                          <a:uFillTx/>
                          <a:latin typeface="Arial"/>
                          <a:ea typeface="Osaka"/>
                          <a:cs typeface="+mn-cs"/>
                        </a:rPr>
                        <a:t>0%</a:t>
                      </a:r>
                    </a:p>
                  </a:txBody>
                  <a:tcPr anchor="ctr"/>
                </a:tc>
                <a:extLst>
                  <a:ext uri="{0D108BD9-81ED-4DB2-BD59-A6C34878D82A}">
                    <a16:rowId xmlns:a16="http://schemas.microsoft.com/office/drawing/2014/main" val="10004"/>
                  </a:ext>
                </a:extLst>
              </a:tr>
              <a:tr h="297108">
                <a:tc>
                  <a:txBody>
                    <a:bodyPr/>
                    <a:lstStyle/>
                    <a:p>
                      <a:pPr algn="ctr"/>
                      <a:r>
                        <a:rPr lang="en-US"/>
                        <a:t>4</a:t>
                      </a:r>
                    </a:p>
                  </a:txBody>
                  <a:tcPr anchor="ctr">
                    <a:lnL w="12700" cap="flat" cmpd="sng" algn="ctr">
                      <a:solidFill>
                        <a:schemeClr val="bg1"/>
                      </a:solidFill>
                      <a:prstDash val="solid"/>
                      <a:round/>
                      <a:headEnd type="none" w="med" len="med"/>
                      <a:tailEnd type="none" w="med" len="med"/>
                    </a:lnL>
                  </a:tcPr>
                </a:tc>
                <a:tc>
                  <a:txBody>
                    <a:bodyPr/>
                    <a:lstStyle/>
                    <a:p>
                      <a:pPr algn="ctr"/>
                      <a:r>
                        <a:rPr lang="en-US" dirty="0"/>
                        <a:t>2%</a:t>
                      </a:r>
                    </a:p>
                  </a:txBody>
                  <a:tcPr anchor="ctr"/>
                </a:tc>
                <a:tc>
                  <a:txBody>
                    <a:bodyPr/>
                    <a:lstStyle/>
                    <a:p>
                      <a:pPr algn="ctr"/>
                      <a:r>
                        <a:rPr lang="en-US" dirty="0"/>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6699"/>
                          </a:solidFill>
                          <a:effectLst/>
                          <a:uLnTx/>
                          <a:uFillTx/>
                          <a:latin typeface="Arial"/>
                          <a:ea typeface="Osaka"/>
                          <a:cs typeface="+mn-cs"/>
                        </a:rPr>
                        <a:t>0%</a:t>
                      </a:r>
                    </a:p>
                  </a:txBody>
                  <a:tcPr anchor="ctr"/>
                </a:tc>
                <a:extLst>
                  <a:ext uri="{0D108BD9-81ED-4DB2-BD59-A6C34878D82A}">
                    <a16:rowId xmlns:a16="http://schemas.microsoft.com/office/drawing/2014/main" val="10005"/>
                  </a:ext>
                </a:extLst>
              </a:tr>
              <a:tr h="297108">
                <a:tc>
                  <a:txBody>
                    <a:bodyPr/>
                    <a:lstStyle/>
                    <a:p>
                      <a:pPr algn="ctr"/>
                      <a:r>
                        <a:rPr lang="en-US"/>
                        <a:t>5</a:t>
                      </a:r>
                    </a:p>
                  </a:txBody>
                  <a:tcPr anchor="ctr">
                    <a:lnL w="12700" cap="flat" cmpd="sng" algn="ctr">
                      <a:solidFill>
                        <a:schemeClr val="bg1"/>
                      </a:solidFill>
                      <a:prstDash val="solid"/>
                      <a:round/>
                      <a:headEnd type="none" w="med" len="med"/>
                      <a:tailEnd type="none" w="med" len="med"/>
                    </a:lnL>
                  </a:tcPr>
                </a:tc>
                <a:tc>
                  <a:txBody>
                    <a:bodyPr/>
                    <a:lstStyle/>
                    <a:p>
                      <a:pPr algn="ctr"/>
                      <a:r>
                        <a:rPr lang="en-US" dirty="0"/>
                        <a:t>4%</a:t>
                      </a:r>
                    </a:p>
                  </a:txBody>
                  <a:tcPr anchor="ctr"/>
                </a:tc>
                <a:tc>
                  <a:txBody>
                    <a:bodyPr/>
                    <a:lstStyle/>
                    <a:p>
                      <a:pPr algn="ctr"/>
                      <a:r>
                        <a:rPr lang="en-US" dirty="0"/>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6699"/>
                          </a:solidFill>
                          <a:effectLst/>
                          <a:uLnTx/>
                          <a:uFillTx/>
                          <a:latin typeface="Arial"/>
                          <a:ea typeface="Osaka"/>
                          <a:cs typeface="+mn-cs"/>
                        </a:rPr>
                        <a:t>5%</a:t>
                      </a:r>
                    </a:p>
                  </a:txBody>
                  <a:tcPr anchor="ctr"/>
                </a:tc>
                <a:extLst>
                  <a:ext uri="{0D108BD9-81ED-4DB2-BD59-A6C34878D82A}">
                    <a16:rowId xmlns:a16="http://schemas.microsoft.com/office/drawing/2014/main" val="10006"/>
                  </a:ext>
                </a:extLst>
              </a:tr>
              <a:tr h="297108">
                <a:tc>
                  <a:txBody>
                    <a:bodyPr/>
                    <a:lstStyle/>
                    <a:p>
                      <a:pPr algn="ctr"/>
                      <a:r>
                        <a:rPr lang="en-US"/>
                        <a:t>6</a:t>
                      </a:r>
                    </a:p>
                  </a:txBody>
                  <a:tcPr anchor="ctr">
                    <a:lnL w="12700" cap="flat" cmpd="sng" algn="ctr">
                      <a:solidFill>
                        <a:schemeClr val="bg1"/>
                      </a:solidFill>
                      <a:prstDash val="solid"/>
                      <a:round/>
                      <a:headEnd type="none" w="med" len="med"/>
                      <a:tailEnd type="none" w="med" len="med"/>
                    </a:lnL>
                  </a:tcPr>
                </a:tc>
                <a:tc>
                  <a:txBody>
                    <a:bodyPr/>
                    <a:lstStyle/>
                    <a:p>
                      <a:pPr algn="ctr"/>
                      <a:r>
                        <a:rPr lang="en-US" dirty="0"/>
                        <a:t>8%</a:t>
                      </a:r>
                    </a:p>
                  </a:txBody>
                  <a:tcPr anchor="ctr"/>
                </a:tc>
                <a:tc>
                  <a:txBody>
                    <a:bodyPr/>
                    <a:lstStyle/>
                    <a:p>
                      <a:pPr algn="ctr"/>
                      <a:r>
                        <a:rPr lang="en-US" dirty="0"/>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6699"/>
                          </a:solidFill>
                          <a:effectLst/>
                          <a:uLnTx/>
                          <a:uFillTx/>
                          <a:latin typeface="Arial"/>
                          <a:ea typeface="Osaka"/>
                          <a:cs typeface="+mn-cs"/>
                        </a:rPr>
                        <a:t>5%</a:t>
                      </a:r>
                    </a:p>
                  </a:txBody>
                  <a:tcPr anchor="ctr"/>
                </a:tc>
                <a:extLst>
                  <a:ext uri="{0D108BD9-81ED-4DB2-BD59-A6C34878D82A}">
                    <a16:rowId xmlns:a16="http://schemas.microsoft.com/office/drawing/2014/main" val="10007"/>
                  </a:ext>
                </a:extLst>
              </a:tr>
              <a:tr h="297108">
                <a:tc>
                  <a:txBody>
                    <a:bodyPr/>
                    <a:lstStyle/>
                    <a:p>
                      <a:pPr algn="ctr"/>
                      <a:r>
                        <a:rPr lang="en-US"/>
                        <a:t>7</a:t>
                      </a:r>
                    </a:p>
                  </a:txBody>
                  <a:tcPr anchor="ctr">
                    <a:lnL w="12700" cap="flat" cmpd="sng" algn="ctr">
                      <a:solidFill>
                        <a:schemeClr val="bg1"/>
                      </a:solidFill>
                      <a:prstDash val="solid"/>
                      <a:round/>
                      <a:headEnd type="none" w="med" len="med"/>
                      <a:tailEnd type="none" w="med" len="med"/>
                    </a:lnL>
                  </a:tcPr>
                </a:tc>
                <a:tc>
                  <a:txBody>
                    <a:bodyPr/>
                    <a:lstStyle/>
                    <a:p>
                      <a:pPr algn="ctr"/>
                      <a:r>
                        <a:rPr lang="en-US" dirty="0"/>
                        <a:t>74%</a:t>
                      </a:r>
                    </a:p>
                  </a:txBody>
                  <a:tcPr anchor="ctr"/>
                </a:tc>
                <a:tc>
                  <a:txBody>
                    <a:bodyPr/>
                    <a:lstStyle/>
                    <a:p>
                      <a:pPr algn="ctr"/>
                      <a:r>
                        <a:rPr lang="en-US" dirty="0"/>
                        <a:t>43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36699"/>
                          </a:solidFill>
                          <a:effectLst/>
                          <a:uLnTx/>
                          <a:uFillTx/>
                          <a:latin typeface="Arial"/>
                          <a:ea typeface="Osaka"/>
                          <a:cs typeface="+mn-cs"/>
                        </a:rPr>
                        <a:t>68%</a:t>
                      </a:r>
                      <a:endParaRPr kumimoji="0" lang="en-US" sz="1800" b="0" i="0" u="none" strike="noStrike" kern="1200" cap="none" spc="0" normalizeH="0" baseline="0" noProof="0" dirty="0">
                        <a:ln>
                          <a:noFill/>
                        </a:ln>
                        <a:solidFill>
                          <a:srgbClr val="336699"/>
                        </a:solidFill>
                        <a:effectLst/>
                        <a:uLnTx/>
                        <a:uFillTx/>
                        <a:latin typeface="Arial"/>
                        <a:ea typeface="Osaka"/>
                        <a:cs typeface="+mn-cs"/>
                      </a:endParaRPr>
                    </a:p>
                  </a:txBody>
                  <a:tcPr anchor="ctr"/>
                </a:tc>
                <a:extLst>
                  <a:ext uri="{0D108BD9-81ED-4DB2-BD59-A6C34878D82A}">
                    <a16:rowId xmlns:a16="http://schemas.microsoft.com/office/drawing/2014/main" val="10008"/>
                  </a:ext>
                </a:extLst>
              </a:tr>
              <a:tr h="297108">
                <a:tc>
                  <a:txBody>
                    <a:bodyPr/>
                    <a:lstStyle/>
                    <a:p>
                      <a:pPr algn="ctr"/>
                      <a:r>
                        <a:rPr lang="en-US"/>
                        <a:t>Survey not completed</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r>
                        <a:rPr lang="en-US" dirty="0"/>
                        <a:t>10%</a:t>
                      </a:r>
                    </a:p>
                  </a:txBody>
                  <a:tcPr anchor="ctr">
                    <a:lnB w="12700" cap="flat" cmpd="sng" algn="ctr">
                      <a:solidFill>
                        <a:schemeClr val="bg1"/>
                      </a:solidFill>
                      <a:prstDash val="solid"/>
                      <a:round/>
                      <a:headEnd type="none" w="med" len="med"/>
                      <a:tailEnd type="none" w="med" len="med"/>
                    </a:lnB>
                  </a:tcPr>
                </a:tc>
                <a:tc>
                  <a:txBody>
                    <a:bodyPr/>
                    <a:lstStyle/>
                    <a:p>
                      <a:pPr algn="ctr"/>
                      <a:r>
                        <a:rPr lang="en-US" dirty="0"/>
                        <a:t>14</a:t>
                      </a:r>
                    </a:p>
                  </a:txBody>
                  <a:tcPr anchor="ctr">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6699"/>
                          </a:solidFill>
                          <a:effectLst/>
                          <a:uLnTx/>
                          <a:uFillTx/>
                          <a:latin typeface="Arial"/>
                          <a:ea typeface="Osaka"/>
                          <a:cs typeface="+mn-cs"/>
                        </a:rPr>
                        <a:t>22%</a:t>
                      </a: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99143117"/>
                  </a:ext>
                </a:extLst>
              </a:tr>
            </a:tbl>
          </a:graphicData>
        </a:graphic>
      </p:graphicFrame>
      <p:sp>
        <p:nvSpPr>
          <p:cNvPr id="4" name="Slide Number Placeholder 3"/>
          <p:cNvSpPr>
            <a:spLocks noGrp="1"/>
          </p:cNvSpPr>
          <p:nvPr>
            <p:ph type="sldNum" sz="quarter" idx="4"/>
          </p:nvPr>
        </p:nvSpPr>
        <p:spPr/>
        <p:txBody>
          <a:bodyPr/>
          <a:lstStyle/>
          <a:p>
            <a:fld id="{94DD0B3A-DE56-41DE-A861-ABD9CAFA60A5}" type="slidenum">
              <a:rPr lang="en-US" smtClean="0"/>
              <a:pPr/>
              <a:t>37</a:t>
            </a:fld>
            <a:endParaRPr lang="en-US"/>
          </a:p>
        </p:txBody>
      </p:sp>
      <p:grpSp>
        <p:nvGrpSpPr>
          <p:cNvPr id="5" name="Group 4"/>
          <p:cNvGrpSpPr/>
          <p:nvPr/>
        </p:nvGrpSpPr>
        <p:grpSpPr>
          <a:xfrm>
            <a:off x="2012575" y="1016326"/>
            <a:ext cx="8209131" cy="1080708"/>
            <a:chOff x="1061544" y="4256690"/>
            <a:chExt cx="7321378" cy="2719154"/>
          </a:xfrm>
        </p:grpSpPr>
        <p:sp>
          <p:nvSpPr>
            <p:cNvPr id="6" name="Rounded Rectangle 5"/>
            <p:cNvSpPr/>
            <p:nvPr/>
          </p:nvSpPr>
          <p:spPr>
            <a:xfrm>
              <a:off x="1061545" y="4256690"/>
              <a:ext cx="7283669" cy="2011162"/>
            </a:xfrm>
            <a:prstGeom prst="roundRect">
              <a:avLst/>
            </a:prstGeom>
            <a:solidFill>
              <a:srgbClr val="0081C4"/>
            </a:solid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1061544" y="4575229"/>
              <a:ext cx="7321378" cy="2400615"/>
            </a:xfrm>
            <a:prstGeom prst="rect">
              <a:avLst/>
            </a:prstGeom>
            <a:noFill/>
          </p:spPr>
          <p:txBody>
            <a:bodyPr wrap="square" rtlCol="0" anchor="t">
              <a:spAutoFit/>
            </a:bodyPr>
            <a:lstStyle/>
            <a:p>
              <a:pPr algn="ctr"/>
              <a:r>
                <a:rPr lang="en-US" sz="1800" b="1" dirty="0">
                  <a:latin typeface="+mj-lt"/>
                </a:rPr>
                <a:t>Nationally</a:t>
              </a:r>
              <a:r>
                <a:rPr lang="en-US" sz="1800" dirty="0">
                  <a:latin typeface="+mj-lt"/>
                </a:rPr>
                <a:t>: </a:t>
              </a:r>
              <a:r>
                <a:rPr lang="en-US" sz="1800" dirty="0">
                  <a:solidFill>
                    <a:srgbClr val="FFFFFF"/>
                  </a:solidFill>
                  <a:latin typeface="+mj-lt"/>
                  <a:ea typeface="Osaka"/>
                </a:rPr>
                <a:t>1,203 of 1,338 CAHs (90%) have completed the 2020 survey</a:t>
              </a:r>
            </a:p>
            <a:p>
              <a:pPr algn="ctr"/>
              <a:r>
                <a:rPr lang="en-US" sz="1800" b="1" dirty="0">
                  <a:solidFill>
                    <a:srgbClr val="FFFFFF"/>
                  </a:solidFill>
                  <a:latin typeface="+mj-lt"/>
                  <a:ea typeface="Osaka"/>
                </a:rPr>
                <a:t>Nebraska</a:t>
              </a:r>
              <a:r>
                <a:rPr lang="en-US" sz="1800" dirty="0">
                  <a:solidFill>
                    <a:srgbClr val="FFFFFF"/>
                  </a:solidFill>
                  <a:latin typeface="Arial"/>
                  <a:ea typeface="Osaka"/>
                </a:rPr>
                <a:t>:  49 of 63 CAHs (78%) have completed the 2020 survey</a:t>
              </a:r>
              <a:endParaRPr lang="en-US" sz="1600" dirty="0">
                <a:latin typeface="+mj-lt"/>
                <a:ea typeface="Osaka"/>
              </a:endParaRPr>
            </a:p>
            <a:p>
              <a:pPr algn="ctr"/>
              <a:endParaRPr lang="en-US" sz="1800" b="1" dirty="0">
                <a:latin typeface="+mj-lt"/>
                <a:ea typeface="Osaka"/>
                <a:cs typeface="Arial"/>
              </a:endParaRPr>
            </a:p>
          </p:txBody>
        </p:sp>
      </p:grpSp>
    </p:spTree>
    <p:extLst>
      <p:ext uri="{BB962C8B-B14F-4D97-AF65-F5344CB8AC3E}">
        <p14:creationId xmlns:p14="http://schemas.microsoft.com/office/powerpoint/2010/main" val="2477545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699"/>
            <a:ext cx="7772400" cy="799322"/>
          </a:xfrm>
        </p:spPr>
        <p:txBody>
          <a:bodyPr/>
          <a:lstStyle/>
          <a:p>
            <a:r>
              <a:rPr lang="en-US"/>
              <a:t>Leadership</a:t>
            </a:r>
          </a:p>
        </p:txBody>
      </p:sp>
      <p:sp>
        <p:nvSpPr>
          <p:cNvPr id="3" name="Content Placeholder 2"/>
          <p:cNvSpPr>
            <a:spLocks noGrp="1"/>
          </p:cNvSpPr>
          <p:nvPr>
            <p:ph idx="1"/>
          </p:nvPr>
        </p:nvSpPr>
        <p:spPr/>
        <p:txBody>
          <a:bodyPr/>
          <a:lstStyle/>
          <a:p>
            <a:pPr marL="0" indent="0">
              <a:buNone/>
            </a:pPr>
            <a:endParaRPr lang="en-US" sz="1800"/>
          </a:p>
          <a:p>
            <a:endParaRPr lang="en-US" sz="1800"/>
          </a:p>
        </p:txBody>
      </p:sp>
      <p:sp>
        <p:nvSpPr>
          <p:cNvPr id="4" name="Slide Number Placeholder 3"/>
          <p:cNvSpPr>
            <a:spLocks noGrp="1"/>
          </p:cNvSpPr>
          <p:nvPr>
            <p:ph type="sldNum" sz="quarter" idx="4"/>
          </p:nvPr>
        </p:nvSpPr>
        <p:spPr/>
        <p:txBody>
          <a:bodyPr/>
          <a:lstStyle/>
          <a:p>
            <a:fld id="{94DD0B3A-DE56-41DE-A861-ABD9CAFA60A5}" type="slidenum">
              <a:rPr lang="en-US" smtClean="0"/>
              <a:pPr/>
              <a:t>38</a:t>
            </a:fld>
            <a:endParaRPr lang="en-US"/>
          </a:p>
        </p:txBody>
      </p:sp>
      <p:graphicFrame>
        <p:nvGraphicFramePr>
          <p:cNvPr id="6" name="Table 5">
            <a:extLst>
              <a:ext uri="{FF2B5EF4-FFF2-40B4-BE49-F238E27FC236}">
                <a16:creationId xmlns:a16="http://schemas.microsoft.com/office/drawing/2014/main" id="{B9C93FF4-5405-4417-9C6E-BFD2576E915B}"/>
              </a:ext>
            </a:extLst>
          </p:cNvPr>
          <p:cNvGraphicFramePr>
            <a:graphicFrameLocks noGrp="1"/>
          </p:cNvGraphicFramePr>
          <p:nvPr/>
        </p:nvGraphicFramePr>
        <p:xfrm>
          <a:off x="2209801" y="841946"/>
          <a:ext cx="8076363" cy="5029200"/>
        </p:xfrm>
        <a:graphic>
          <a:graphicData uri="http://schemas.openxmlformats.org/drawingml/2006/table">
            <a:tbl>
              <a:tblPr/>
              <a:tblGrid>
                <a:gridCol w="403409">
                  <a:extLst>
                    <a:ext uri="{9D8B030D-6E8A-4147-A177-3AD203B41FA5}">
                      <a16:colId xmlns:a16="http://schemas.microsoft.com/office/drawing/2014/main" val="1548498208"/>
                    </a:ext>
                  </a:extLst>
                </a:gridCol>
                <a:gridCol w="6125507">
                  <a:extLst>
                    <a:ext uri="{9D8B030D-6E8A-4147-A177-3AD203B41FA5}">
                      <a16:colId xmlns:a16="http://schemas.microsoft.com/office/drawing/2014/main" val="1376685998"/>
                    </a:ext>
                  </a:extLst>
                </a:gridCol>
                <a:gridCol w="1547447">
                  <a:extLst>
                    <a:ext uri="{9D8B030D-6E8A-4147-A177-3AD203B41FA5}">
                      <a16:colId xmlns:a16="http://schemas.microsoft.com/office/drawing/2014/main" val="3066962064"/>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a:solidFill>
                            <a:schemeClr val="bg1"/>
                          </a:solidFill>
                        </a:rPr>
                        <a:t>Our facility has a formal statement of support for antibiotic stewardship (e.g., a written policy or statement approved by the board).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solidFill>
                          <a:schemeClr val="bg1"/>
                        </a:solidFill>
                      </a:endParaRPr>
                    </a:p>
                  </a:txBody>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9067938"/>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a:solidFill>
                            <a:schemeClr val="bg1"/>
                          </a:solidFill>
                        </a:rPr>
                        <a:t>Facility leadership has demonstrated a commitment to antibiotic stewardship efforts by: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solidFill>
                          <a:schemeClr val="bg1"/>
                        </a:solidFill>
                      </a:endParaRPr>
                    </a:p>
                  </a:txBody>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2303932"/>
                  </a:ext>
                </a:extLst>
              </a:tr>
              <a:tr h="370840">
                <a:tc>
                  <a:txBody>
                    <a:bodyPr/>
                    <a:lstStyle/>
                    <a:p>
                      <a:pPr marL="285750" lvl="0" indent="-285750">
                        <a:buFont typeface="Courier New" panose="02070309020205020404" pitchFamily="49" charset="0"/>
                        <a:buChar char="o"/>
                      </a:pPr>
                      <a:r>
                        <a:rPr lang="en-US">
                          <a:solidFill>
                            <a:schemeClr val="bg1"/>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bg1"/>
                          </a:solidFill>
                        </a:rPr>
                        <a:t>Communicating to staff about stewardship activities, via email, newsletters, events, or other avenues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0624160"/>
                  </a:ext>
                </a:extLst>
              </a:tr>
              <a:tr h="370840">
                <a:tc>
                  <a:txBody>
                    <a:bodyPr/>
                    <a:lstStyle/>
                    <a:p>
                      <a:pPr marL="285750" indent="-285750">
                        <a:buFont typeface="Courier New" panose="02070309020205020404" pitchFamily="49" charset="0"/>
                        <a:buChar char="o"/>
                      </a:pPr>
                      <a:r>
                        <a:rPr lang="en-US">
                          <a:solidFill>
                            <a:schemeClr val="bg1"/>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bg1"/>
                          </a:solidFill>
                        </a:rPr>
                        <a:t>Providing opportunities for staff training and development on antibiotic stewardship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1800" kern="120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8018358"/>
                  </a:ext>
                </a:extLst>
              </a:tr>
              <a:tr h="370840">
                <a:tc>
                  <a:txBody>
                    <a:bodyPr/>
                    <a:lstStyle/>
                    <a:p>
                      <a:pPr marL="285750" indent="-285750">
                        <a:buFont typeface="Courier New" panose="02070309020205020404" pitchFamily="49" charset="0"/>
                        <a:buChar char="o"/>
                      </a:pPr>
                      <a:r>
                        <a:rPr lang="en-US">
                          <a:solidFill>
                            <a:schemeClr val="bg1"/>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bg1"/>
                          </a:solidFill>
                        </a:rPr>
                        <a:t>Allocating information technology resources to support antibiotic stewardship efforts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0965008"/>
                  </a:ext>
                </a:extLst>
              </a:tr>
              <a:tr h="370840">
                <a:tc gridSpan="2">
                  <a:txBody>
                    <a:bodyPr/>
                    <a:lstStyle/>
                    <a:p>
                      <a:pPr marL="0" indent="0">
                        <a:buFont typeface="Arial" panose="020B0604020202020204" pitchFamily="34" charset="0"/>
                        <a:buNone/>
                      </a:pPr>
                      <a:r>
                        <a:rPr lang="en-US" sz="1800">
                          <a:solidFill>
                            <a:schemeClr val="bg1"/>
                          </a:solidFill>
                        </a:rPr>
                        <a:t>Our facility has a committee responsible for antibiotic stewardship.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solidFill>
                          <a:schemeClr val="bg1"/>
                        </a:solidFill>
                      </a:endParaRPr>
                    </a:p>
                  </a:txBody>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7597305"/>
                  </a:ext>
                </a:extLst>
              </a:tr>
              <a:tr h="370840">
                <a:tc gridSpan="2">
                  <a:txBody>
                    <a:bodyPr/>
                    <a:lstStyle/>
                    <a:p>
                      <a:pPr marL="0" indent="0">
                        <a:buFont typeface="Arial" panose="020B0604020202020204" pitchFamily="34" charset="0"/>
                        <a:buNone/>
                      </a:pPr>
                      <a:r>
                        <a:rPr lang="en-US" sz="1800">
                          <a:solidFill>
                            <a:schemeClr val="bg1"/>
                          </a:solidFill>
                        </a:rPr>
                        <a:t>If a physician and/or pharmacist are leading antibiotic stewardship activities, are antibiotic stewardship responsibilities in their contract or job description?</a:t>
                      </a:r>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solidFill>
                          <a:schemeClr val="bg1"/>
                        </a:solidFill>
                      </a:endParaRPr>
                    </a:p>
                  </a:txBody>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9433787"/>
                  </a:ext>
                </a:extLst>
              </a:tr>
            </a:tbl>
          </a:graphicData>
        </a:graphic>
      </p:graphicFrame>
      <p:grpSp>
        <p:nvGrpSpPr>
          <p:cNvPr id="26" name="Group 25">
            <a:extLst>
              <a:ext uri="{FF2B5EF4-FFF2-40B4-BE49-F238E27FC236}">
                <a16:creationId xmlns:a16="http://schemas.microsoft.com/office/drawing/2014/main" id="{869D5B3B-AFA6-442B-9275-1447BDF9A33B}"/>
              </a:ext>
            </a:extLst>
          </p:cNvPr>
          <p:cNvGrpSpPr/>
          <p:nvPr/>
        </p:nvGrpSpPr>
        <p:grpSpPr>
          <a:xfrm>
            <a:off x="8839201" y="988753"/>
            <a:ext cx="1252437" cy="493507"/>
            <a:chOff x="2071068" y="4589686"/>
            <a:chExt cx="4724264" cy="689067"/>
          </a:xfrm>
          <a:solidFill>
            <a:srgbClr val="C45907"/>
          </a:solidFill>
        </p:grpSpPr>
        <p:sp>
          <p:nvSpPr>
            <p:cNvPr id="27" name="Rounded Rectangle 11">
              <a:extLst>
                <a:ext uri="{FF2B5EF4-FFF2-40B4-BE49-F238E27FC236}">
                  <a16:creationId xmlns:a16="http://schemas.microsoft.com/office/drawing/2014/main" id="{4D4DB283-88C4-428D-99A6-8B30393D7265}"/>
                </a:ext>
              </a:extLst>
            </p:cNvPr>
            <p:cNvSpPr/>
            <p:nvPr/>
          </p:nvSpPr>
          <p:spPr>
            <a:xfrm>
              <a:off x="2071068" y="4589686"/>
              <a:ext cx="4724264"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C5D71E30-DD06-4935-806D-47281EC6FF61}"/>
                </a:ext>
              </a:extLst>
            </p:cNvPr>
            <p:cNvSpPr txBox="1"/>
            <p:nvPr/>
          </p:nvSpPr>
          <p:spPr>
            <a:xfrm>
              <a:off x="2283737" y="4752615"/>
              <a:ext cx="4359830" cy="386764"/>
            </a:xfrm>
            <a:prstGeom prst="rect">
              <a:avLst/>
            </a:prstGeom>
            <a:grpFill/>
          </p:spPr>
          <p:txBody>
            <a:bodyPr wrap="square" rtlCol="0">
              <a:spAutoFit/>
            </a:bodyPr>
            <a:lstStyle/>
            <a:p>
              <a:pPr algn="ctr"/>
              <a:r>
                <a:rPr lang="en-US" sz="1200" b="1" dirty="0">
                  <a:latin typeface="+mj-lt"/>
                </a:rPr>
                <a:t>48 NE CAHs</a:t>
              </a:r>
            </a:p>
          </p:txBody>
        </p:sp>
      </p:grpSp>
      <p:grpSp>
        <p:nvGrpSpPr>
          <p:cNvPr id="29" name="Group 28">
            <a:extLst>
              <a:ext uri="{FF2B5EF4-FFF2-40B4-BE49-F238E27FC236}">
                <a16:creationId xmlns:a16="http://schemas.microsoft.com/office/drawing/2014/main" id="{0ADD3938-E3AA-47B2-B59F-7D4B949BA2EF}"/>
              </a:ext>
            </a:extLst>
          </p:cNvPr>
          <p:cNvGrpSpPr/>
          <p:nvPr/>
        </p:nvGrpSpPr>
        <p:grpSpPr>
          <a:xfrm>
            <a:off x="8839201" y="3721400"/>
            <a:ext cx="1252437" cy="493507"/>
            <a:chOff x="2071068" y="4589686"/>
            <a:chExt cx="4724264" cy="689067"/>
          </a:xfrm>
          <a:solidFill>
            <a:srgbClr val="C45907"/>
          </a:solidFill>
        </p:grpSpPr>
        <p:sp>
          <p:nvSpPr>
            <p:cNvPr id="30" name="Rounded Rectangle 11">
              <a:extLst>
                <a:ext uri="{FF2B5EF4-FFF2-40B4-BE49-F238E27FC236}">
                  <a16:creationId xmlns:a16="http://schemas.microsoft.com/office/drawing/2014/main" id="{D4C62A06-6A5E-4959-A627-B235FB3335DB}"/>
                </a:ext>
              </a:extLst>
            </p:cNvPr>
            <p:cNvSpPr/>
            <p:nvPr/>
          </p:nvSpPr>
          <p:spPr>
            <a:xfrm>
              <a:off x="2071068" y="4589686"/>
              <a:ext cx="4724264"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8BBD4C48-E7DB-46F6-8255-E231089502F3}"/>
                </a:ext>
              </a:extLst>
            </p:cNvPr>
            <p:cNvSpPr txBox="1"/>
            <p:nvPr/>
          </p:nvSpPr>
          <p:spPr>
            <a:xfrm>
              <a:off x="2283737" y="4752615"/>
              <a:ext cx="4359831" cy="386764"/>
            </a:xfrm>
            <a:prstGeom prst="rect">
              <a:avLst/>
            </a:prstGeom>
            <a:grpFill/>
          </p:spPr>
          <p:txBody>
            <a:bodyPr wrap="square" rtlCol="0">
              <a:spAutoFit/>
            </a:bodyPr>
            <a:lstStyle/>
            <a:p>
              <a:pPr algn="ctr"/>
              <a:r>
                <a:rPr lang="en-US" sz="1200" b="1" dirty="0">
                  <a:latin typeface="+mj-lt"/>
                </a:rPr>
                <a:t>37 NE CAHs</a:t>
              </a:r>
            </a:p>
          </p:txBody>
        </p:sp>
      </p:grpSp>
      <p:grpSp>
        <p:nvGrpSpPr>
          <p:cNvPr id="32" name="Group 31">
            <a:extLst>
              <a:ext uri="{FF2B5EF4-FFF2-40B4-BE49-F238E27FC236}">
                <a16:creationId xmlns:a16="http://schemas.microsoft.com/office/drawing/2014/main" id="{FAD29E28-6343-4D23-8D52-AF4EAF0E08D3}"/>
              </a:ext>
            </a:extLst>
          </p:cNvPr>
          <p:cNvGrpSpPr/>
          <p:nvPr/>
        </p:nvGrpSpPr>
        <p:grpSpPr>
          <a:xfrm>
            <a:off x="8839201" y="3079380"/>
            <a:ext cx="1252437" cy="493507"/>
            <a:chOff x="2071068" y="4589686"/>
            <a:chExt cx="4724265" cy="689067"/>
          </a:xfrm>
          <a:solidFill>
            <a:srgbClr val="C45907"/>
          </a:solidFill>
        </p:grpSpPr>
        <p:sp>
          <p:nvSpPr>
            <p:cNvPr id="33" name="Rounded Rectangle 11">
              <a:extLst>
                <a:ext uri="{FF2B5EF4-FFF2-40B4-BE49-F238E27FC236}">
                  <a16:creationId xmlns:a16="http://schemas.microsoft.com/office/drawing/2014/main" id="{8E370234-80D2-4600-AE81-3943C00E2056}"/>
                </a:ext>
              </a:extLst>
            </p:cNvPr>
            <p:cNvSpPr/>
            <p:nvPr/>
          </p:nvSpPr>
          <p:spPr>
            <a:xfrm>
              <a:off x="2071068" y="4589686"/>
              <a:ext cx="4724265"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a:extLst>
                <a:ext uri="{FF2B5EF4-FFF2-40B4-BE49-F238E27FC236}">
                  <a16:creationId xmlns:a16="http://schemas.microsoft.com/office/drawing/2014/main" id="{F37B80B4-6FD7-40DB-B58A-14032F168B69}"/>
                </a:ext>
              </a:extLst>
            </p:cNvPr>
            <p:cNvSpPr txBox="1"/>
            <p:nvPr/>
          </p:nvSpPr>
          <p:spPr>
            <a:xfrm>
              <a:off x="2283737" y="4752615"/>
              <a:ext cx="4359831" cy="386764"/>
            </a:xfrm>
            <a:prstGeom prst="rect">
              <a:avLst/>
            </a:prstGeom>
            <a:grpFill/>
          </p:spPr>
          <p:txBody>
            <a:bodyPr wrap="square" rtlCol="0">
              <a:spAutoFit/>
            </a:bodyPr>
            <a:lstStyle/>
            <a:p>
              <a:pPr algn="ctr"/>
              <a:r>
                <a:rPr lang="en-US" sz="1200" b="1" dirty="0">
                  <a:latin typeface="+mj-lt"/>
                </a:rPr>
                <a:t>43 NE CAHs</a:t>
              </a:r>
            </a:p>
          </p:txBody>
        </p:sp>
      </p:grpSp>
      <p:grpSp>
        <p:nvGrpSpPr>
          <p:cNvPr id="35" name="Group 34">
            <a:extLst>
              <a:ext uri="{FF2B5EF4-FFF2-40B4-BE49-F238E27FC236}">
                <a16:creationId xmlns:a16="http://schemas.microsoft.com/office/drawing/2014/main" id="{29754F2E-3608-4742-8E5E-77A6C36E77C8}"/>
              </a:ext>
            </a:extLst>
          </p:cNvPr>
          <p:cNvGrpSpPr/>
          <p:nvPr/>
        </p:nvGrpSpPr>
        <p:grpSpPr>
          <a:xfrm>
            <a:off x="8839201" y="4386010"/>
            <a:ext cx="1252437" cy="493507"/>
            <a:chOff x="2071068" y="4589686"/>
            <a:chExt cx="4724265" cy="689067"/>
          </a:xfrm>
          <a:solidFill>
            <a:srgbClr val="C45907"/>
          </a:solidFill>
        </p:grpSpPr>
        <p:sp>
          <p:nvSpPr>
            <p:cNvPr id="36" name="Rounded Rectangle 11">
              <a:extLst>
                <a:ext uri="{FF2B5EF4-FFF2-40B4-BE49-F238E27FC236}">
                  <a16:creationId xmlns:a16="http://schemas.microsoft.com/office/drawing/2014/main" id="{1893CF27-6496-4945-9EC7-6A6C04C20D61}"/>
                </a:ext>
              </a:extLst>
            </p:cNvPr>
            <p:cNvSpPr/>
            <p:nvPr/>
          </p:nvSpPr>
          <p:spPr>
            <a:xfrm>
              <a:off x="2071068" y="4589686"/>
              <a:ext cx="4724265"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TextBox 36">
              <a:extLst>
                <a:ext uri="{FF2B5EF4-FFF2-40B4-BE49-F238E27FC236}">
                  <a16:creationId xmlns:a16="http://schemas.microsoft.com/office/drawing/2014/main" id="{25B7B517-F200-4F45-8AA6-8D133C7B02C9}"/>
                </a:ext>
              </a:extLst>
            </p:cNvPr>
            <p:cNvSpPr txBox="1"/>
            <p:nvPr/>
          </p:nvSpPr>
          <p:spPr>
            <a:xfrm>
              <a:off x="2283737" y="4752615"/>
              <a:ext cx="4359831" cy="386764"/>
            </a:xfrm>
            <a:prstGeom prst="rect">
              <a:avLst/>
            </a:prstGeom>
            <a:grpFill/>
          </p:spPr>
          <p:txBody>
            <a:bodyPr wrap="square" rtlCol="0">
              <a:spAutoFit/>
            </a:bodyPr>
            <a:lstStyle/>
            <a:p>
              <a:pPr algn="ctr"/>
              <a:r>
                <a:rPr lang="en-US" sz="1200" b="1" dirty="0">
                  <a:latin typeface="+mj-lt"/>
                </a:rPr>
                <a:t>48 NE CAHs</a:t>
              </a:r>
            </a:p>
          </p:txBody>
        </p:sp>
      </p:grpSp>
      <p:grpSp>
        <p:nvGrpSpPr>
          <p:cNvPr id="38" name="Group 37">
            <a:extLst>
              <a:ext uri="{FF2B5EF4-FFF2-40B4-BE49-F238E27FC236}">
                <a16:creationId xmlns:a16="http://schemas.microsoft.com/office/drawing/2014/main" id="{63CAE9A2-5550-4968-B06E-114DEAE91481}"/>
              </a:ext>
            </a:extLst>
          </p:cNvPr>
          <p:cNvGrpSpPr/>
          <p:nvPr/>
        </p:nvGrpSpPr>
        <p:grpSpPr>
          <a:xfrm>
            <a:off x="8839201" y="2437357"/>
            <a:ext cx="1252437" cy="493507"/>
            <a:chOff x="2071068" y="4589686"/>
            <a:chExt cx="4724265" cy="689067"/>
          </a:xfrm>
          <a:solidFill>
            <a:srgbClr val="C45907"/>
          </a:solidFill>
        </p:grpSpPr>
        <p:sp>
          <p:nvSpPr>
            <p:cNvPr id="39" name="Rounded Rectangle 11">
              <a:extLst>
                <a:ext uri="{FF2B5EF4-FFF2-40B4-BE49-F238E27FC236}">
                  <a16:creationId xmlns:a16="http://schemas.microsoft.com/office/drawing/2014/main" id="{905F9F15-7F8E-4A48-8FFF-A6BF81D102C0}"/>
                </a:ext>
              </a:extLst>
            </p:cNvPr>
            <p:cNvSpPr/>
            <p:nvPr/>
          </p:nvSpPr>
          <p:spPr>
            <a:xfrm>
              <a:off x="2071068" y="4589686"/>
              <a:ext cx="4724265"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TextBox 39">
              <a:extLst>
                <a:ext uri="{FF2B5EF4-FFF2-40B4-BE49-F238E27FC236}">
                  <a16:creationId xmlns:a16="http://schemas.microsoft.com/office/drawing/2014/main" id="{733B372E-2C9E-41DA-9F0A-25109CCA22E7}"/>
                </a:ext>
              </a:extLst>
            </p:cNvPr>
            <p:cNvSpPr txBox="1"/>
            <p:nvPr/>
          </p:nvSpPr>
          <p:spPr>
            <a:xfrm>
              <a:off x="2283737" y="4752615"/>
              <a:ext cx="4359831" cy="386764"/>
            </a:xfrm>
            <a:prstGeom prst="rect">
              <a:avLst/>
            </a:prstGeom>
            <a:grpFill/>
          </p:spPr>
          <p:txBody>
            <a:bodyPr wrap="square" rtlCol="0">
              <a:spAutoFit/>
            </a:bodyPr>
            <a:lstStyle/>
            <a:p>
              <a:pPr algn="ctr"/>
              <a:r>
                <a:rPr lang="en-US" sz="1200" b="1">
                  <a:latin typeface="+mj-lt"/>
                </a:rPr>
                <a:t>40 NE CAHs</a:t>
              </a:r>
            </a:p>
          </p:txBody>
        </p:sp>
      </p:grpSp>
      <p:grpSp>
        <p:nvGrpSpPr>
          <p:cNvPr id="41" name="Group 40">
            <a:extLst>
              <a:ext uri="{FF2B5EF4-FFF2-40B4-BE49-F238E27FC236}">
                <a16:creationId xmlns:a16="http://schemas.microsoft.com/office/drawing/2014/main" id="{38147F77-24B3-456C-A141-A68F8641372F}"/>
              </a:ext>
            </a:extLst>
          </p:cNvPr>
          <p:cNvGrpSpPr/>
          <p:nvPr/>
        </p:nvGrpSpPr>
        <p:grpSpPr>
          <a:xfrm>
            <a:off x="8839201" y="5068891"/>
            <a:ext cx="1252437" cy="493507"/>
            <a:chOff x="2071068" y="4589686"/>
            <a:chExt cx="4724265" cy="689067"/>
          </a:xfrm>
          <a:solidFill>
            <a:srgbClr val="C45907"/>
          </a:solidFill>
        </p:grpSpPr>
        <p:sp>
          <p:nvSpPr>
            <p:cNvPr id="42" name="Rounded Rectangle 11">
              <a:extLst>
                <a:ext uri="{FF2B5EF4-FFF2-40B4-BE49-F238E27FC236}">
                  <a16:creationId xmlns:a16="http://schemas.microsoft.com/office/drawing/2014/main" id="{A78C07F7-D6A7-4327-9272-D3F479BC9D84}"/>
                </a:ext>
              </a:extLst>
            </p:cNvPr>
            <p:cNvSpPr/>
            <p:nvPr/>
          </p:nvSpPr>
          <p:spPr>
            <a:xfrm>
              <a:off x="2071068" y="4589686"/>
              <a:ext cx="4724265"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TextBox 42">
              <a:extLst>
                <a:ext uri="{FF2B5EF4-FFF2-40B4-BE49-F238E27FC236}">
                  <a16:creationId xmlns:a16="http://schemas.microsoft.com/office/drawing/2014/main" id="{0BFB57FA-9A0B-42FA-8D6F-579A536D61DF}"/>
                </a:ext>
              </a:extLst>
            </p:cNvPr>
            <p:cNvSpPr txBox="1"/>
            <p:nvPr/>
          </p:nvSpPr>
          <p:spPr>
            <a:xfrm>
              <a:off x="2283737" y="4752615"/>
              <a:ext cx="4359831" cy="386764"/>
            </a:xfrm>
            <a:prstGeom prst="rect">
              <a:avLst/>
            </a:prstGeom>
            <a:grpFill/>
          </p:spPr>
          <p:txBody>
            <a:bodyPr wrap="square" rtlCol="0">
              <a:spAutoFit/>
            </a:bodyPr>
            <a:lstStyle/>
            <a:p>
              <a:pPr algn="ctr"/>
              <a:r>
                <a:rPr lang="en-US" sz="1200" b="1" dirty="0">
                  <a:latin typeface="+mj-lt"/>
                </a:rPr>
                <a:t>18 NE CAHs</a:t>
              </a:r>
            </a:p>
          </p:txBody>
        </p:sp>
      </p:grpSp>
    </p:spTree>
    <p:extLst>
      <p:ext uri="{BB962C8B-B14F-4D97-AF65-F5344CB8AC3E}">
        <p14:creationId xmlns:p14="http://schemas.microsoft.com/office/powerpoint/2010/main" val="1197436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Rural Quality Improvement </a:t>
            </a:r>
            <a:br>
              <a:rPr lang="en-US"/>
            </a:br>
            <a:r>
              <a:rPr lang="en-US"/>
              <a:t>Technical Assistance Center (RQITA)</a:t>
            </a:r>
          </a:p>
        </p:txBody>
      </p:sp>
      <p:sp>
        <p:nvSpPr>
          <p:cNvPr id="2" name="Text Placeholder 1"/>
          <p:cNvSpPr>
            <a:spLocks noGrp="1"/>
          </p:cNvSpPr>
          <p:nvPr>
            <p:ph idx="1"/>
          </p:nvPr>
        </p:nvSpPr>
        <p:spPr/>
        <p:txBody>
          <a:bodyPr/>
          <a:lstStyle/>
          <a:p>
            <a:r>
              <a:rPr lang="en-US" sz="2400"/>
              <a:t>Cooperative agreement awarded to Stratis Health starting September 2015 from the Health Resources and Services Administration Federal Office of Rural Health Policy (HRSA FORHP).</a:t>
            </a:r>
          </a:p>
          <a:p>
            <a:r>
              <a:rPr lang="en-US" sz="2400"/>
              <a:t>Improve quality and health outcomes in rural communities through TA for FORHP quality initiatives</a:t>
            </a:r>
          </a:p>
          <a:p>
            <a:pPr lvl="1"/>
            <a:r>
              <a:rPr lang="en-US" sz="2000"/>
              <a:t>Flex/MBQIP</a:t>
            </a:r>
          </a:p>
          <a:p>
            <a:pPr lvl="1"/>
            <a:r>
              <a:rPr lang="en-US" sz="2000"/>
              <a:t>Small Health Care Provider Quality Improvement Grantees (SCHPQI)</a:t>
            </a:r>
            <a:endParaRPr lang="en-US" sz="1800"/>
          </a:p>
          <a:p>
            <a:r>
              <a:rPr lang="en-US" sz="2400"/>
              <a:t>Focus on quality reporting and improvement</a:t>
            </a:r>
          </a:p>
        </p:txBody>
      </p:sp>
      <p:sp>
        <p:nvSpPr>
          <p:cNvPr id="4" name="Slide Number Placeholder 3"/>
          <p:cNvSpPr>
            <a:spLocks noGrp="1"/>
          </p:cNvSpPr>
          <p:nvPr>
            <p:ph type="sldNum" sz="quarter" idx="4"/>
          </p:nvPr>
        </p:nvSpPr>
        <p:spPr/>
        <p:txBody>
          <a:bodyPr/>
          <a:lstStyle/>
          <a:p>
            <a:fld id="{F537A975-91C0-4859-B923-C2532CBFCE1A}" type="slidenum">
              <a:rPr lang="en-US" smtClean="0"/>
              <a:pPr/>
              <a:t>3</a:t>
            </a:fld>
            <a:endParaRPr lang="en-US"/>
          </a:p>
        </p:txBody>
      </p:sp>
    </p:spTree>
    <p:extLst>
      <p:ext uri="{BB962C8B-B14F-4D97-AF65-F5344CB8AC3E}">
        <p14:creationId xmlns:p14="http://schemas.microsoft.com/office/powerpoint/2010/main" val="10016788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860806"/>
            <a:ext cx="7772400" cy="799322"/>
          </a:xfrm>
        </p:spPr>
        <p:txBody>
          <a:bodyPr/>
          <a:lstStyle/>
          <a:p>
            <a:r>
              <a:rPr lang="en-US"/>
              <a:t>Accountability</a:t>
            </a:r>
          </a:p>
        </p:txBody>
      </p:sp>
      <p:sp>
        <p:nvSpPr>
          <p:cNvPr id="4" name="Slide Number Placeholder 3"/>
          <p:cNvSpPr>
            <a:spLocks noGrp="1"/>
          </p:cNvSpPr>
          <p:nvPr>
            <p:ph type="sldNum" sz="quarter" idx="4"/>
          </p:nvPr>
        </p:nvSpPr>
        <p:spPr/>
        <p:txBody>
          <a:bodyPr/>
          <a:lstStyle/>
          <a:p>
            <a:fld id="{94DD0B3A-DE56-41DE-A861-ABD9CAFA60A5}" type="slidenum">
              <a:rPr lang="en-US" smtClean="0"/>
              <a:pPr/>
              <a:t>39</a:t>
            </a:fld>
            <a:endParaRPr lang="en-US"/>
          </a:p>
        </p:txBody>
      </p:sp>
      <p:graphicFrame>
        <p:nvGraphicFramePr>
          <p:cNvPr id="6" name="Table 5">
            <a:extLst>
              <a:ext uri="{FF2B5EF4-FFF2-40B4-BE49-F238E27FC236}">
                <a16:creationId xmlns:a16="http://schemas.microsoft.com/office/drawing/2014/main" id="{B9C93FF4-5405-4417-9C6E-BFD2576E915B}"/>
              </a:ext>
            </a:extLst>
          </p:cNvPr>
          <p:cNvGraphicFramePr>
            <a:graphicFrameLocks noGrp="1"/>
          </p:cNvGraphicFramePr>
          <p:nvPr/>
        </p:nvGraphicFramePr>
        <p:xfrm>
          <a:off x="2209801" y="1696053"/>
          <a:ext cx="8076363" cy="640080"/>
        </p:xfrm>
        <a:graphic>
          <a:graphicData uri="http://schemas.openxmlformats.org/drawingml/2006/table">
            <a:tbl>
              <a:tblPr/>
              <a:tblGrid>
                <a:gridCol w="6528916">
                  <a:extLst>
                    <a:ext uri="{9D8B030D-6E8A-4147-A177-3AD203B41FA5}">
                      <a16:colId xmlns:a16="http://schemas.microsoft.com/office/drawing/2014/main" val="1548498208"/>
                    </a:ext>
                  </a:extLst>
                </a:gridCol>
                <a:gridCol w="1547447">
                  <a:extLst>
                    <a:ext uri="{9D8B030D-6E8A-4147-A177-3AD203B41FA5}">
                      <a16:colId xmlns:a16="http://schemas.microsoft.com/office/drawing/2014/main" val="3066962064"/>
                    </a:ext>
                  </a:extLst>
                </a:gridCol>
              </a:tblGrid>
              <a:tr h="370840">
                <a:tc>
                  <a:txBody>
                    <a:bodyPr/>
                    <a:lstStyle/>
                    <a:p>
                      <a:pPr marL="0" indent="0">
                        <a:buFont typeface="Arial" panose="020B0604020202020204" pitchFamily="34" charset="0"/>
                        <a:buNone/>
                      </a:pPr>
                      <a:r>
                        <a:rPr lang="en-US" sz="1800">
                          <a:solidFill>
                            <a:schemeClr val="bg1"/>
                          </a:solidFill>
                        </a:rPr>
                        <a:t>Our facility has a leader (or co-leaders) responsible for antibiotic stewardship outcomes.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9067938"/>
                  </a:ext>
                </a:extLst>
              </a:tr>
            </a:tbl>
          </a:graphicData>
        </a:graphic>
      </p:graphicFrame>
      <p:grpSp>
        <p:nvGrpSpPr>
          <p:cNvPr id="26" name="Group 25">
            <a:extLst>
              <a:ext uri="{FF2B5EF4-FFF2-40B4-BE49-F238E27FC236}">
                <a16:creationId xmlns:a16="http://schemas.microsoft.com/office/drawing/2014/main" id="{869D5B3B-AFA6-442B-9275-1447BDF9A33B}"/>
              </a:ext>
            </a:extLst>
          </p:cNvPr>
          <p:cNvGrpSpPr/>
          <p:nvPr/>
        </p:nvGrpSpPr>
        <p:grpSpPr>
          <a:xfrm>
            <a:off x="8839201" y="1677263"/>
            <a:ext cx="1252437" cy="493507"/>
            <a:chOff x="2071068" y="4589686"/>
            <a:chExt cx="4724264" cy="689067"/>
          </a:xfrm>
          <a:solidFill>
            <a:srgbClr val="C45907"/>
          </a:solidFill>
        </p:grpSpPr>
        <p:sp>
          <p:nvSpPr>
            <p:cNvPr id="27" name="Rounded Rectangle 11">
              <a:extLst>
                <a:ext uri="{FF2B5EF4-FFF2-40B4-BE49-F238E27FC236}">
                  <a16:creationId xmlns:a16="http://schemas.microsoft.com/office/drawing/2014/main" id="{4D4DB283-88C4-428D-99A6-8B30393D7265}"/>
                </a:ext>
              </a:extLst>
            </p:cNvPr>
            <p:cNvSpPr/>
            <p:nvPr/>
          </p:nvSpPr>
          <p:spPr>
            <a:xfrm>
              <a:off x="2071068" y="4589686"/>
              <a:ext cx="4724264"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C5D71E30-DD06-4935-806D-47281EC6FF61}"/>
                </a:ext>
              </a:extLst>
            </p:cNvPr>
            <p:cNvSpPr txBox="1"/>
            <p:nvPr/>
          </p:nvSpPr>
          <p:spPr>
            <a:xfrm>
              <a:off x="2283737" y="4752615"/>
              <a:ext cx="4359831" cy="386764"/>
            </a:xfrm>
            <a:prstGeom prst="rect">
              <a:avLst/>
            </a:prstGeom>
            <a:grpFill/>
          </p:spPr>
          <p:txBody>
            <a:bodyPr wrap="square" rtlCol="0">
              <a:spAutoFit/>
            </a:bodyPr>
            <a:lstStyle/>
            <a:p>
              <a:pPr algn="ctr"/>
              <a:r>
                <a:rPr lang="en-US" sz="1200" b="1" dirty="0">
                  <a:latin typeface="+mj-lt"/>
                </a:rPr>
                <a:t>49 NE CAHs</a:t>
              </a:r>
            </a:p>
          </p:txBody>
        </p:sp>
      </p:grpSp>
      <p:sp>
        <p:nvSpPr>
          <p:cNvPr id="24" name="Title 1">
            <a:extLst>
              <a:ext uri="{FF2B5EF4-FFF2-40B4-BE49-F238E27FC236}">
                <a16:creationId xmlns:a16="http://schemas.microsoft.com/office/drawing/2014/main" id="{7920B8AA-5A86-4071-B4F0-C746484AD503}"/>
              </a:ext>
            </a:extLst>
          </p:cNvPr>
          <p:cNvSpPr txBox="1">
            <a:spLocks/>
          </p:cNvSpPr>
          <p:nvPr/>
        </p:nvSpPr>
        <p:spPr bwMode="gray">
          <a:xfrm>
            <a:off x="2209800" y="2699212"/>
            <a:ext cx="7772400" cy="79932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spc="-30" baseline="0">
                <a:solidFill>
                  <a:srgbClr val="C45907"/>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ea typeface="Osaka" pitchFamily="1" charset="-128"/>
              </a:defRPr>
            </a:lvl2pPr>
            <a:lvl3pPr algn="l" rtl="0" eaLnBrk="1" fontAlgn="base" hangingPunct="1">
              <a:spcBef>
                <a:spcPct val="0"/>
              </a:spcBef>
              <a:spcAft>
                <a:spcPct val="0"/>
              </a:spcAft>
              <a:defRPr sz="4400">
                <a:solidFill>
                  <a:schemeClr val="tx2"/>
                </a:solidFill>
                <a:latin typeface="Arial" charset="0"/>
                <a:ea typeface="Osaka" pitchFamily="1" charset="-128"/>
              </a:defRPr>
            </a:lvl3pPr>
            <a:lvl4pPr algn="l" rtl="0" eaLnBrk="1" fontAlgn="base" hangingPunct="1">
              <a:spcBef>
                <a:spcPct val="0"/>
              </a:spcBef>
              <a:spcAft>
                <a:spcPct val="0"/>
              </a:spcAft>
              <a:defRPr sz="4400">
                <a:solidFill>
                  <a:schemeClr val="tx2"/>
                </a:solidFill>
                <a:latin typeface="Arial" charset="0"/>
                <a:ea typeface="Osaka" pitchFamily="1" charset="-128"/>
              </a:defRPr>
            </a:lvl4pPr>
            <a:lvl5pPr algn="l" rtl="0" eaLnBrk="1" fontAlgn="base" hangingPunct="1">
              <a:spcBef>
                <a:spcPct val="0"/>
              </a:spcBef>
              <a:spcAft>
                <a:spcPct val="0"/>
              </a:spcAft>
              <a:defRPr sz="4400">
                <a:solidFill>
                  <a:schemeClr val="tx2"/>
                </a:solidFill>
                <a:latin typeface="Arial" charset="0"/>
                <a:ea typeface="Osaka" pitchFamily="1" charset="-128"/>
              </a:defRPr>
            </a:lvl5pPr>
            <a:lvl6pPr marL="457200" algn="l" rtl="0" eaLnBrk="1" fontAlgn="base" hangingPunct="1">
              <a:spcBef>
                <a:spcPct val="0"/>
              </a:spcBef>
              <a:spcAft>
                <a:spcPct val="0"/>
              </a:spcAft>
              <a:defRPr sz="4400">
                <a:solidFill>
                  <a:schemeClr val="tx2"/>
                </a:solidFill>
                <a:latin typeface="Arial" charset="0"/>
                <a:ea typeface="Osaka" pitchFamily="1" charset="-128"/>
              </a:defRPr>
            </a:lvl6pPr>
            <a:lvl7pPr marL="914400" algn="l" rtl="0" eaLnBrk="1" fontAlgn="base" hangingPunct="1">
              <a:spcBef>
                <a:spcPct val="0"/>
              </a:spcBef>
              <a:spcAft>
                <a:spcPct val="0"/>
              </a:spcAft>
              <a:defRPr sz="4400">
                <a:solidFill>
                  <a:schemeClr val="tx2"/>
                </a:solidFill>
                <a:latin typeface="Arial" charset="0"/>
                <a:ea typeface="Osaka" pitchFamily="1" charset="-128"/>
              </a:defRPr>
            </a:lvl7pPr>
            <a:lvl8pPr marL="1371600" algn="l" rtl="0" eaLnBrk="1" fontAlgn="base" hangingPunct="1">
              <a:spcBef>
                <a:spcPct val="0"/>
              </a:spcBef>
              <a:spcAft>
                <a:spcPct val="0"/>
              </a:spcAft>
              <a:defRPr sz="4400">
                <a:solidFill>
                  <a:schemeClr val="tx2"/>
                </a:solidFill>
                <a:latin typeface="Arial" charset="0"/>
                <a:ea typeface="Osaka" pitchFamily="1" charset="-128"/>
              </a:defRPr>
            </a:lvl8pPr>
            <a:lvl9pPr marL="1828800" algn="l" rtl="0" eaLnBrk="1" fontAlgn="base" hangingPunct="1">
              <a:spcBef>
                <a:spcPct val="0"/>
              </a:spcBef>
              <a:spcAft>
                <a:spcPct val="0"/>
              </a:spcAft>
              <a:defRPr sz="4400">
                <a:solidFill>
                  <a:schemeClr val="tx2"/>
                </a:solidFill>
                <a:latin typeface="Arial" charset="0"/>
                <a:ea typeface="Osaka" pitchFamily="1" charset="-128"/>
              </a:defRPr>
            </a:lvl9pPr>
          </a:lstStyle>
          <a:p>
            <a:r>
              <a:rPr lang="en-US" kern="0"/>
              <a:t>Drug Expertise</a:t>
            </a:r>
          </a:p>
        </p:txBody>
      </p:sp>
      <p:graphicFrame>
        <p:nvGraphicFramePr>
          <p:cNvPr id="44" name="Table 43">
            <a:extLst>
              <a:ext uri="{FF2B5EF4-FFF2-40B4-BE49-F238E27FC236}">
                <a16:creationId xmlns:a16="http://schemas.microsoft.com/office/drawing/2014/main" id="{1A59E3AA-8F6B-4E28-9E07-870BA1567658}"/>
              </a:ext>
            </a:extLst>
          </p:cNvPr>
          <p:cNvGraphicFramePr>
            <a:graphicFrameLocks noGrp="1"/>
          </p:cNvGraphicFramePr>
          <p:nvPr/>
        </p:nvGraphicFramePr>
        <p:xfrm>
          <a:off x="2280140" y="3525086"/>
          <a:ext cx="8076363" cy="1554480"/>
        </p:xfrm>
        <a:graphic>
          <a:graphicData uri="http://schemas.openxmlformats.org/drawingml/2006/table">
            <a:tbl>
              <a:tblPr/>
              <a:tblGrid>
                <a:gridCol w="6528916">
                  <a:extLst>
                    <a:ext uri="{9D8B030D-6E8A-4147-A177-3AD203B41FA5}">
                      <a16:colId xmlns:a16="http://schemas.microsoft.com/office/drawing/2014/main" val="1548498208"/>
                    </a:ext>
                  </a:extLst>
                </a:gridCol>
                <a:gridCol w="1547447">
                  <a:extLst>
                    <a:ext uri="{9D8B030D-6E8A-4147-A177-3AD203B41FA5}">
                      <a16:colId xmlns:a16="http://schemas.microsoft.com/office/drawing/2014/main" val="306696206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a:solidFill>
                            <a:schemeClr val="bg1"/>
                          </a:solidFill>
                        </a:rPr>
                        <a:t>Our facility has pharmacist lead or co-lead responsible for antibiotic stewardship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90679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a:solidFill>
                            <a:schemeClr val="bg1"/>
                          </a:solidFill>
                        </a:rPr>
                        <a:t>Our facility has a physician or other lead responsible for antibiotic stewardship and at least one pharmacist is responsible for improving antibiotic use at the facility.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2303932"/>
                  </a:ext>
                </a:extLst>
              </a:tr>
            </a:tbl>
          </a:graphicData>
        </a:graphic>
      </p:graphicFrame>
      <p:grpSp>
        <p:nvGrpSpPr>
          <p:cNvPr id="45" name="Group 44">
            <a:extLst>
              <a:ext uri="{FF2B5EF4-FFF2-40B4-BE49-F238E27FC236}">
                <a16:creationId xmlns:a16="http://schemas.microsoft.com/office/drawing/2014/main" id="{04E82150-F976-4F04-8EE1-0798083B897E}"/>
              </a:ext>
            </a:extLst>
          </p:cNvPr>
          <p:cNvGrpSpPr/>
          <p:nvPr/>
        </p:nvGrpSpPr>
        <p:grpSpPr>
          <a:xfrm>
            <a:off x="8839201" y="3551828"/>
            <a:ext cx="1252437" cy="493507"/>
            <a:chOff x="2071068" y="4589686"/>
            <a:chExt cx="4724264" cy="689067"/>
          </a:xfrm>
          <a:solidFill>
            <a:srgbClr val="C45907"/>
          </a:solidFill>
        </p:grpSpPr>
        <p:sp>
          <p:nvSpPr>
            <p:cNvPr id="46" name="Rounded Rectangle 11">
              <a:extLst>
                <a:ext uri="{FF2B5EF4-FFF2-40B4-BE49-F238E27FC236}">
                  <a16:creationId xmlns:a16="http://schemas.microsoft.com/office/drawing/2014/main" id="{29C63429-042C-4959-8B53-614C2B826916}"/>
                </a:ext>
              </a:extLst>
            </p:cNvPr>
            <p:cNvSpPr/>
            <p:nvPr/>
          </p:nvSpPr>
          <p:spPr>
            <a:xfrm>
              <a:off x="2071068" y="4589686"/>
              <a:ext cx="4724264"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TextBox 46">
              <a:extLst>
                <a:ext uri="{FF2B5EF4-FFF2-40B4-BE49-F238E27FC236}">
                  <a16:creationId xmlns:a16="http://schemas.microsoft.com/office/drawing/2014/main" id="{D3B5554F-87EA-4871-9132-C61EF89982C3}"/>
                </a:ext>
              </a:extLst>
            </p:cNvPr>
            <p:cNvSpPr txBox="1"/>
            <p:nvPr/>
          </p:nvSpPr>
          <p:spPr>
            <a:xfrm>
              <a:off x="2283737" y="4752615"/>
              <a:ext cx="4359830" cy="386764"/>
            </a:xfrm>
            <a:prstGeom prst="rect">
              <a:avLst/>
            </a:prstGeom>
            <a:grpFill/>
          </p:spPr>
          <p:txBody>
            <a:bodyPr wrap="square" rtlCol="0">
              <a:spAutoFit/>
            </a:bodyPr>
            <a:lstStyle/>
            <a:p>
              <a:pPr algn="ctr"/>
              <a:r>
                <a:rPr lang="en-US" sz="1200" b="1" dirty="0">
                  <a:latin typeface="+mj-lt"/>
                </a:rPr>
                <a:t>39 NE CAHs</a:t>
              </a:r>
            </a:p>
          </p:txBody>
        </p:sp>
      </p:grpSp>
      <p:grpSp>
        <p:nvGrpSpPr>
          <p:cNvPr id="57" name="Group 56">
            <a:extLst>
              <a:ext uri="{FF2B5EF4-FFF2-40B4-BE49-F238E27FC236}">
                <a16:creationId xmlns:a16="http://schemas.microsoft.com/office/drawing/2014/main" id="{D33BEF57-3CD2-4294-9455-38D537959E59}"/>
              </a:ext>
            </a:extLst>
          </p:cNvPr>
          <p:cNvGrpSpPr/>
          <p:nvPr/>
        </p:nvGrpSpPr>
        <p:grpSpPr>
          <a:xfrm>
            <a:off x="8839201" y="4323907"/>
            <a:ext cx="1252437" cy="493507"/>
            <a:chOff x="2071068" y="4589686"/>
            <a:chExt cx="4724265" cy="689067"/>
          </a:xfrm>
          <a:solidFill>
            <a:srgbClr val="C45907"/>
          </a:solidFill>
        </p:grpSpPr>
        <p:sp>
          <p:nvSpPr>
            <p:cNvPr id="58" name="Rounded Rectangle 11">
              <a:extLst>
                <a:ext uri="{FF2B5EF4-FFF2-40B4-BE49-F238E27FC236}">
                  <a16:creationId xmlns:a16="http://schemas.microsoft.com/office/drawing/2014/main" id="{F51EDD9C-7C18-4F0D-AC92-007EBDBB4354}"/>
                </a:ext>
              </a:extLst>
            </p:cNvPr>
            <p:cNvSpPr/>
            <p:nvPr/>
          </p:nvSpPr>
          <p:spPr>
            <a:xfrm>
              <a:off x="2071068" y="4589686"/>
              <a:ext cx="4724265"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TextBox 58">
              <a:extLst>
                <a:ext uri="{FF2B5EF4-FFF2-40B4-BE49-F238E27FC236}">
                  <a16:creationId xmlns:a16="http://schemas.microsoft.com/office/drawing/2014/main" id="{BDCDD254-3F57-40F4-8E65-B5129EF083AE}"/>
                </a:ext>
              </a:extLst>
            </p:cNvPr>
            <p:cNvSpPr txBox="1"/>
            <p:nvPr/>
          </p:nvSpPr>
          <p:spPr>
            <a:xfrm>
              <a:off x="2283737" y="4752615"/>
              <a:ext cx="4359831" cy="386764"/>
            </a:xfrm>
            <a:prstGeom prst="rect">
              <a:avLst/>
            </a:prstGeom>
            <a:grpFill/>
          </p:spPr>
          <p:txBody>
            <a:bodyPr wrap="square" rtlCol="0">
              <a:spAutoFit/>
            </a:bodyPr>
            <a:lstStyle/>
            <a:p>
              <a:pPr algn="ctr"/>
              <a:r>
                <a:rPr lang="en-US" sz="1200" b="1" dirty="0">
                  <a:latin typeface="+mj-lt"/>
                </a:rPr>
                <a:t>10 NE CAHs</a:t>
              </a:r>
            </a:p>
          </p:txBody>
        </p:sp>
      </p:grpSp>
    </p:spTree>
    <p:extLst>
      <p:ext uri="{BB962C8B-B14F-4D97-AF65-F5344CB8AC3E}">
        <p14:creationId xmlns:p14="http://schemas.microsoft.com/office/powerpoint/2010/main" val="2332195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a:t>Leadership, Accountability, &amp; Drug Expertise</a:t>
            </a:r>
          </a:p>
        </p:txBody>
      </p:sp>
      <p:graphicFrame>
        <p:nvGraphicFramePr>
          <p:cNvPr id="10" name="Content Placeholder 9">
            <a:extLst>
              <a:ext uri="{FF2B5EF4-FFF2-40B4-BE49-F238E27FC236}">
                <a16:creationId xmlns:a16="http://schemas.microsoft.com/office/drawing/2014/main" id="{559078AB-E528-4E26-AB89-18AB4567ACA1}"/>
              </a:ext>
            </a:extLst>
          </p:cNvPr>
          <p:cNvGraphicFramePr>
            <a:graphicFrameLocks noGrp="1"/>
          </p:cNvGraphicFramePr>
          <p:nvPr>
            <p:ph idx="1"/>
            <p:extLst>
              <p:ext uri="{D42A27DB-BD31-4B8C-83A1-F6EECF244321}">
                <p14:modId xmlns:p14="http://schemas.microsoft.com/office/powerpoint/2010/main" val="2617011956"/>
              </p:ext>
            </p:extLst>
          </p:nvPr>
        </p:nvGraphicFramePr>
        <p:xfrm>
          <a:off x="2066366" y="1870934"/>
          <a:ext cx="8289746" cy="1737360"/>
        </p:xfrm>
        <a:graphic>
          <a:graphicData uri="http://schemas.openxmlformats.org/drawingml/2006/table">
            <a:tbl>
              <a:tblPr firstRow="1" bandRow="1">
                <a:tableStyleId>{5C22544A-7EE6-4342-B048-85BDC9FD1C3A}</a:tableStyleId>
              </a:tblPr>
              <a:tblGrid>
                <a:gridCol w="2043953">
                  <a:extLst>
                    <a:ext uri="{9D8B030D-6E8A-4147-A177-3AD203B41FA5}">
                      <a16:colId xmlns:a16="http://schemas.microsoft.com/office/drawing/2014/main" val="2476862508"/>
                    </a:ext>
                  </a:extLst>
                </a:gridCol>
                <a:gridCol w="2864223">
                  <a:extLst>
                    <a:ext uri="{9D8B030D-6E8A-4147-A177-3AD203B41FA5}">
                      <a16:colId xmlns:a16="http://schemas.microsoft.com/office/drawing/2014/main" val="766927430"/>
                    </a:ext>
                  </a:extLst>
                </a:gridCol>
                <a:gridCol w="3381570">
                  <a:extLst>
                    <a:ext uri="{9D8B030D-6E8A-4147-A177-3AD203B41FA5}">
                      <a16:colId xmlns:a16="http://schemas.microsoft.com/office/drawing/2014/main" val="2761231525"/>
                    </a:ext>
                  </a:extLst>
                </a:gridCol>
              </a:tblGrid>
              <a:tr h="434340">
                <a:tc>
                  <a:txBody>
                    <a:bodyPr/>
                    <a:lstStyle/>
                    <a:p>
                      <a:r>
                        <a:rPr lang="en-US"/>
                        <a:t>Core Element</a:t>
                      </a:r>
                    </a:p>
                  </a:txBody>
                  <a:tcPr marL="165701" marR="165701"/>
                </a:tc>
                <a:tc>
                  <a:txBody>
                    <a:bodyPr/>
                    <a:lstStyle/>
                    <a:p>
                      <a:r>
                        <a:rPr lang="en-US"/>
                        <a:t>State Level (NE)</a:t>
                      </a:r>
                    </a:p>
                  </a:txBody>
                  <a:tcPr marL="165701" marR="165701"/>
                </a:tc>
                <a:tc>
                  <a:txBody>
                    <a:bodyPr/>
                    <a:lstStyle/>
                    <a:p>
                      <a:r>
                        <a:rPr lang="en-US"/>
                        <a:t>Nationally</a:t>
                      </a:r>
                    </a:p>
                  </a:txBody>
                  <a:tcPr marL="165701" marR="165701"/>
                </a:tc>
                <a:extLst>
                  <a:ext uri="{0D108BD9-81ED-4DB2-BD59-A6C34878D82A}">
                    <a16:rowId xmlns:a16="http://schemas.microsoft.com/office/drawing/2014/main" val="4032899044"/>
                  </a:ext>
                </a:extLst>
              </a:tr>
              <a:tr h="434340">
                <a:tc>
                  <a:txBody>
                    <a:bodyPr/>
                    <a:lstStyle/>
                    <a:p>
                      <a:r>
                        <a:rPr lang="en-US" sz="1600"/>
                        <a:t>Leadership</a:t>
                      </a:r>
                    </a:p>
                  </a:txBody>
                  <a:tcPr marL="165701" marR="1657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49 out of 63 CAHs (78%)</a:t>
                      </a:r>
                    </a:p>
                  </a:txBody>
                  <a:tcPr marL="165701" marR="1657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1,188 out of 1,338 CAHs (89%)</a:t>
                      </a:r>
                    </a:p>
                  </a:txBody>
                  <a:tcPr marL="165701" marR="165701" anchor="ctr"/>
                </a:tc>
                <a:extLst>
                  <a:ext uri="{0D108BD9-81ED-4DB2-BD59-A6C34878D82A}">
                    <a16:rowId xmlns:a16="http://schemas.microsoft.com/office/drawing/2014/main" val="3334441559"/>
                  </a:ext>
                </a:extLst>
              </a:tr>
              <a:tr h="434340">
                <a:tc>
                  <a:txBody>
                    <a:bodyPr/>
                    <a:lstStyle/>
                    <a:p>
                      <a:r>
                        <a:rPr lang="en-US" sz="1600"/>
                        <a:t>Accountability</a:t>
                      </a:r>
                    </a:p>
                  </a:txBody>
                  <a:tcPr marL="165701" marR="1657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49 out of 63 CAHs (78%)</a:t>
                      </a:r>
                    </a:p>
                  </a:txBody>
                  <a:tcPr marL="165701" marR="1657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1,161 out of 1,338 CAHs (87%)</a:t>
                      </a:r>
                    </a:p>
                  </a:txBody>
                  <a:tcPr marL="165701" marR="165701" anchor="ctr"/>
                </a:tc>
                <a:extLst>
                  <a:ext uri="{0D108BD9-81ED-4DB2-BD59-A6C34878D82A}">
                    <a16:rowId xmlns:a16="http://schemas.microsoft.com/office/drawing/2014/main" val="2383847161"/>
                  </a:ext>
                </a:extLst>
              </a:tr>
              <a:tr h="434340">
                <a:tc>
                  <a:txBody>
                    <a:bodyPr/>
                    <a:lstStyle/>
                    <a:p>
                      <a:r>
                        <a:rPr lang="en-US" sz="1600"/>
                        <a:t>Drug Expertise</a:t>
                      </a:r>
                    </a:p>
                  </a:txBody>
                  <a:tcPr marL="165701" marR="1657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49 out of 63 CAHs (78%)</a:t>
                      </a:r>
                    </a:p>
                  </a:txBody>
                  <a:tcPr marL="165701" marR="1657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1,136 out of 1,338 CAHs (85%)</a:t>
                      </a:r>
                    </a:p>
                  </a:txBody>
                  <a:tcPr marL="165701" marR="165701" anchor="ctr"/>
                </a:tc>
                <a:extLst>
                  <a:ext uri="{0D108BD9-81ED-4DB2-BD59-A6C34878D82A}">
                    <a16:rowId xmlns:a16="http://schemas.microsoft.com/office/drawing/2014/main" val="2094269523"/>
                  </a:ext>
                </a:extLst>
              </a:tr>
            </a:tbl>
          </a:graphicData>
        </a:graphic>
      </p:graphicFrame>
      <p:sp>
        <p:nvSpPr>
          <p:cNvPr id="4" name="Slide Number Placeholder 3"/>
          <p:cNvSpPr>
            <a:spLocks noGrp="1"/>
          </p:cNvSpPr>
          <p:nvPr>
            <p:ph type="sldNum" sz="quarter" idx="4"/>
          </p:nvPr>
        </p:nvSpPr>
        <p:spPr/>
        <p:txBody>
          <a:bodyPr/>
          <a:lstStyle/>
          <a:p>
            <a:fld id="{94DD0B3A-DE56-41DE-A861-ABD9CAFA60A5}" type="slidenum">
              <a:rPr lang="en-US" smtClean="0"/>
              <a:pPr/>
              <a:t>40</a:t>
            </a:fld>
            <a:endParaRPr lang="en-US"/>
          </a:p>
        </p:txBody>
      </p:sp>
      <p:sp>
        <p:nvSpPr>
          <p:cNvPr id="7" name="TextBox 6"/>
          <p:cNvSpPr txBox="1"/>
          <p:nvPr/>
        </p:nvSpPr>
        <p:spPr>
          <a:xfrm>
            <a:off x="1524001" y="5074836"/>
            <a:ext cx="8767365" cy="1015663"/>
          </a:xfrm>
          <a:prstGeom prst="rect">
            <a:avLst/>
          </a:prstGeom>
          <a:noFill/>
        </p:spPr>
        <p:txBody>
          <a:bodyPr wrap="square" rtlCol="0">
            <a:spAutoFit/>
          </a:bodyPr>
          <a:lstStyle/>
          <a:p>
            <a:pPr algn="ctr"/>
            <a:r>
              <a:rPr lang="en-US">
                <a:latin typeface="+mj-lt"/>
              </a:rPr>
              <a:t>Who is meeting the </a:t>
            </a:r>
            <a:r>
              <a:rPr lang="en-US" b="1">
                <a:solidFill>
                  <a:srgbClr val="FFFFFF"/>
                </a:solidFill>
                <a:latin typeface="Arial"/>
              </a:rPr>
              <a:t>Leadership</a:t>
            </a:r>
            <a:r>
              <a:rPr lang="en-US">
                <a:solidFill>
                  <a:srgbClr val="FFFFFF"/>
                </a:solidFill>
                <a:latin typeface="Arial"/>
              </a:rPr>
              <a:t> Core Element?</a:t>
            </a:r>
            <a:endParaRPr lang="en-US" b="1">
              <a:latin typeface="+mj-lt"/>
            </a:endParaRPr>
          </a:p>
          <a:p>
            <a:pPr algn="ctr"/>
            <a:r>
              <a:rPr lang="en-US" b="1">
                <a:latin typeface="+mj-lt"/>
              </a:rPr>
              <a:t>State Level: X out of X CAHs (XX%) are meeting the </a:t>
            </a:r>
          </a:p>
          <a:p>
            <a:pPr algn="ctr"/>
            <a:r>
              <a:rPr lang="en-US" b="1">
                <a:latin typeface="+mj-lt"/>
              </a:rPr>
              <a:t>Nationally: XXX out of 1345 CAHs (XX%) </a:t>
            </a:r>
          </a:p>
        </p:txBody>
      </p:sp>
    </p:spTree>
    <p:extLst>
      <p:ext uri="{BB962C8B-B14F-4D97-AF65-F5344CB8AC3E}">
        <p14:creationId xmlns:p14="http://schemas.microsoft.com/office/powerpoint/2010/main" val="2213257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17710"/>
            <a:ext cx="7772400" cy="799322"/>
          </a:xfrm>
        </p:spPr>
        <p:txBody>
          <a:bodyPr/>
          <a:lstStyle/>
          <a:p>
            <a:r>
              <a:rPr lang="en-US"/>
              <a:t>Action</a:t>
            </a:r>
          </a:p>
        </p:txBody>
      </p:sp>
      <p:sp>
        <p:nvSpPr>
          <p:cNvPr id="3" name="Content Placeholder 2"/>
          <p:cNvSpPr>
            <a:spLocks noGrp="1"/>
          </p:cNvSpPr>
          <p:nvPr>
            <p:ph idx="1"/>
          </p:nvPr>
        </p:nvSpPr>
        <p:spPr/>
        <p:txBody>
          <a:bodyPr/>
          <a:lstStyle/>
          <a:p>
            <a:pPr marL="0" indent="0">
              <a:buNone/>
            </a:pPr>
            <a:endParaRPr lang="en-US" sz="1800"/>
          </a:p>
          <a:p>
            <a:endParaRPr lang="en-US" sz="1800"/>
          </a:p>
        </p:txBody>
      </p:sp>
      <p:sp>
        <p:nvSpPr>
          <p:cNvPr id="4" name="Slide Number Placeholder 3"/>
          <p:cNvSpPr>
            <a:spLocks noGrp="1"/>
          </p:cNvSpPr>
          <p:nvPr>
            <p:ph type="sldNum" sz="quarter" idx="4"/>
          </p:nvPr>
        </p:nvSpPr>
        <p:spPr/>
        <p:txBody>
          <a:bodyPr/>
          <a:lstStyle/>
          <a:p>
            <a:fld id="{94DD0B3A-DE56-41DE-A861-ABD9CAFA60A5}" type="slidenum">
              <a:rPr lang="en-US" smtClean="0"/>
              <a:pPr/>
              <a:t>41</a:t>
            </a:fld>
            <a:endParaRPr lang="en-US"/>
          </a:p>
        </p:txBody>
      </p:sp>
      <p:graphicFrame>
        <p:nvGraphicFramePr>
          <p:cNvPr id="6" name="Table 5">
            <a:extLst>
              <a:ext uri="{FF2B5EF4-FFF2-40B4-BE49-F238E27FC236}">
                <a16:creationId xmlns:a16="http://schemas.microsoft.com/office/drawing/2014/main" id="{B9C93FF4-5405-4417-9C6E-BFD2576E915B}"/>
              </a:ext>
            </a:extLst>
          </p:cNvPr>
          <p:cNvGraphicFramePr>
            <a:graphicFrameLocks noGrp="1"/>
          </p:cNvGraphicFramePr>
          <p:nvPr/>
        </p:nvGraphicFramePr>
        <p:xfrm>
          <a:off x="2209801" y="1052957"/>
          <a:ext cx="8076363" cy="4394200"/>
        </p:xfrm>
        <a:graphic>
          <a:graphicData uri="http://schemas.openxmlformats.org/drawingml/2006/table">
            <a:tbl>
              <a:tblPr/>
              <a:tblGrid>
                <a:gridCol w="403409">
                  <a:extLst>
                    <a:ext uri="{9D8B030D-6E8A-4147-A177-3AD203B41FA5}">
                      <a16:colId xmlns:a16="http://schemas.microsoft.com/office/drawing/2014/main" val="1548498208"/>
                    </a:ext>
                  </a:extLst>
                </a:gridCol>
                <a:gridCol w="5713525">
                  <a:extLst>
                    <a:ext uri="{9D8B030D-6E8A-4147-A177-3AD203B41FA5}">
                      <a16:colId xmlns:a16="http://schemas.microsoft.com/office/drawing/2014/main" val="1376685998"/>
                    </a:ext>
                  </a:extLst>
                </a:gridCol>
                <a:gridCol w="1959429">
                  <a:extLst>
                    <a:ext uri="{9D8B030D-6E8A-4147-A177-3AD203B41FA5}">
                      <a16:colId xmlns:a16="http://schemas.microsoft.com/office/drawing/2014/main" val="3066962064"/>
                    </a:ext>
                  </a:extLst>
                </a:gridCol>
              </a:tblGrid>
              <a:tr h="370840">
                <a:tc gridSpan="2">
                  <a:txBody>
                    <a:bodyPr/>
                    <a:lstStyle/>
                    <a:p>
                      <a:pPr marL="0" marR="0" lvl="0" indent="0" algn="l" defTabSz="914400" rtl="0" eaLnBrk="1" fontAlgn="base" latinLnBrk="0" hangingPunct="1">
                        <a:lnSpc>
                          <a:spcPct val="100000"/>
                        </a:lnSpc>
                        <a:spcBef>
                          <a:spcPct val="20000"/>
                        </a:spcBef>
                        <a:spcAft>
                          <a:spcPts val="600"/>
                        </a:spcAft>
                        <a:buClrTx/>
                        <a:buSzTx/>
                        <a:buFontTx/>
                        <a:buNone/>
                        <a:tabLst/>
                        <a:defRPr/>
                      </a:pPr>
                      <a:r>
                        <a:rPr kumimoji="0" lang="en-US" sz="1800" b="0" i="0" u="none" strike="noStrike" kern="0" cap="none" spc="0" normalizeH="0" baseline="0" noProof="0">
                          <a:ln>
                            <a:noFill/>
                          </a:ln>
                          <a:solidFill>
                            <a:schemeClr val="bg1"/>
                          </a:solidFill>
                          <a:effectLst/>
                          <a:uLnTx/>
                          <a:uFillTx/>
                          <a:latin typeface="+mn-lt"/>
                          <a:ea typeface="+mn-ea"/>
                          <a:cs typeface="+mn-cs"/>
                        </a:rPr>
                        <a:t>Our facility has a policy or formal procedure for: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solidFill>
                          <a:schemeClr val="bg1"/>
                        </a:solidFill>
                      </a:endParaRPr>
                    </a:p>
                  </a:txBody>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2303932"/>
                  </a:ext>
                </a:extLst>
              </a:tr>
              <a:tr h="370840">
                <a:tc>
                  <a:txBody>
                    <a:bodyPr/>
                    <a:lstStyle/>
                    <a:p>
                      <a:pPr marL="285750" lvl="0" indent="-285750">
                        <a:buFont typeface="Courier New" panose="02070309020205020404" pitchFamily="49" charset="0"/>
                        <a:buChar char="o"/>
                      </a:pPr>
                      <a:r>
                        <a:rPr lang="en-US">
                          <a:solidFill>
                            <a:schemeClr val="bg1"/>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base" latinLnBrk="0" hangingPunct="1">
                        <a:lnSpc>
                          <a:spcPct val="100000"/>
                        </a:lnSpc>
                        <a:spcBef>
                          <a:spcPct val="20000"/>
                        </a:spcBef>
                        <a:spcAft>
                          <a:spcPts val="600"/>
                        </a:spcAft>
                        <a:buClrTx/>
                        <a:buSzTx/>
                        <a:buFontTx/>
                        <a:buNone/>
                        <a:tabLst/>
                        <a:defRPr/>
                      </a:pPr>
                      <a:r>
                        <a:rPr kumimoji="0" lang="en-US" sz="1800" b="0" i="0" u="none" strike="noStrike" kern="0" cap="none" spc="0" normalizeH="0" baseline="0" noProof="0">
                          <a:ln>
                            <a:noFill/>
                          </a:ln>
                          <a:solidFill>
                            <a:schemeClr val="bg1"/>
                          </a:solidFill>
                          <a:effectLst/>
                          <a:uLnTx/>
                          <a:uFillTx/>
                          <a:latin typeface="+mn-lt"/>
                          <a:ea typeface="+mn-ea"/>
                        </a:rPr>
                        <a:t>Required documentation of indication for antibiotic orders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0624160"/>
                  </a:ext>
                </a:extLst>
              </a:tr>
              <a:tr h="370840">
                <a:tc>
                  <a:txBody>
                    <a:bodyPr/>
                    <a:lstStyle/>
                    <a:p>
                      <a:pPr marL="285750" indent="-285750">
                        <a:buFont typeface="Courier New" panose="02070309020205020404" pitchFamily="49" charset="0"/>
                        <a:buChar char="o"/>
                      </a:pPr>
                      <a:r>
                        <a:rPr lang="en-US">
                          <a:solidFill>
                            <a:schemeClr val="bg1"/>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lvl="0">
                        <a:spcAft>
                          <a:spcPts val="600"/>
                        </a:spcAft>
                      </a:pPr>
                      <a:r>
                        <a:rPr lang="en-US" sz="1800">
                          <a:solidFill>
                            <a:schemeClr val="bg1"/>
                          </a:solidFill>
                        </a:rPr>
                        <a:t>Required documentation of duration for antibiotic orders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1800" kern="120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8018358"/>
                  </a:ext>
                </a:extLst>
              </a:tr>
              <a:tr h="370840">
                <a:tc>
                  <a:txBody>
                    <a:bodyPr/>
                    <a:lstStyle/>
                    <a:p>
                      <a:pPr marL="285750" indent="-285750">
                        <a:buFont typeface="Courier New" panose="02070309020205020404" pitchFamily="49" charset="0"/>
                        <a:buChar char="o"/>
                      </a:pPr>
                      <a:r>
                        <a:rPr lang="en-US">
                          <a:solidFill>
                            <a:schemeClr val="bg1"/>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lvl="0">
                        <a:spcAft>
                          <a:spcPts val="600"/>
                        </a:spcAft>
                      </a:pPr>
                      <a:r>
                        <a:rPr lang="en-US" sz="1800">
                          <a:solidFill>
                            <a:schemeClr val="bg1"/>
                          </a:solidFill>
                        </a:rPr>
                        <a:t>The treating team to review antibiotics 48-72 hours after initial order (i.e., antibiotic time-out)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0965008"/>
                  </a:ext>
                </a:extLst>
              </a:tr>
              <a:tr h="370840">
                <a:tc>
                  <a:txBody>
                    <a:bodyPr/>
                    <a:lstStyle/>
                    <a:p>
                      <a:pPr marL="285750" lvl="0" indent="-285750">
                        <a:buFont typeface="Courier New" panose="02070309020205020404" pitchFamily="49" charset="0"/>
                        <a:buChar char="o"/>
                      </a:pPr>
                      <a:r>
                        <a:rPr lang="en-US">
                          <a:solidFill>
                            <a:schemeClr val="bg1"/>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lvl="0">
                        <a:spcAft>
                          <a:spcPts val="600"/>
                        </a:spcAft>
                      </a:pPr>
                      <a:r>
                        <a:rPr lang="en-US" sz="1800">
                          <a:solidFill>
                            <a:schemeClr val="bg1"/>
                          </a:solidFill>
                        </a:rPr>
                        <a:t>The stewardship team to review courses of therapy for specific antibiotic agents and provide real-time feedback and recommendations to the treatment team (i.e., prospective audit and feedback)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9775842"/>
                  </a:ext>
                </a:extLst>
              </a:tr>
              <a:tr h="476286">
                <a:tc>
                  <a:txBody>
                    <a:bodyPr/>
                    <a:lstStyle/>
                    <a:p>
                      <a:pPr marL="285750" lvl="0" indent="-285750">
                        <a:buFont typeface="Courier New" panose="02070309020205020404" pitchFamily="49" charset="0"/>
                        <a:buChar char="o"/>
                      </a:pPr>
                      <a:r>
                        <a:rPr lang="en-US">
                          <a:solidFill>
                            <a:schemeClr val="bg1"/>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lvl="0">
                        <a:spcAft>
                          <a:spcPts val="600"/>
                        </a:spcAft>
                      </a:pPr>
                      <a:r>
                        <a:rPr lang="en-US" sz="1800">
                          <a:solidFill>
                            <a:schemeClr val="bg1"/>
                          </a:solidFill>
                        </a:rPr>
                        <a:t>Required authorization by the stewardship team before restricted antibiotics on the formulary can be dispensed (i.e., prior authorization)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4153641"/>
                  </a:ext>
                </a:extLst>
              </a:tr>
            </a:tbl>
          </a:graphicData>
        </a:graphic>
      </p:graphicFrame>
      <p:grpSp>
        <p:nvGrpSpPr>
          <p:cNvPr id="26" name="Group 25">
            <a:extLst>
              <a:ext uri="{FF2B5EF4-FFF2-40B4-BE49-F238E27FC236}">
                <a16:creationId xmlns:a16="http://schemas.microsoft.com/office/drawing/2014/main" id="{869D5B3B-AFA6-442B-9275-1447BDF9A33B}"/>
              </a:ext>
            </a:extLst>
          </p:cNvPr>
          <p:cNvGrpSpPr/>
          <p:nvPr/>
        </p:nvGrpSpPr>
        <p:grpSpPr>
          <a:xfrm>
            <a:off x="8839201" y="1508521"/>
            <a:ext cx="1252437" cy="439255"/>
            <a:chOff x="2071068" y="4589686"/>
            <a:chExt cx="4724264" cy="689067"/>
          </a:xfrm>
          <a:solidFill>
            <a:srgbClr val="C45907"/>
          </a:solidFill>
        </p:grpSpPr>
        <p:sp>
          <p:nvSpPr>
            <p:cNvPr id="27" name="Rounded Rectangle 11">
              <a:extLst>
                <a:ext uri="{FF2B5EF4-FFF2-40B4-BE49-F238E27FC236}">
                  <a16:creationId xmlns:a16="http://schemas.microsoft.com/office/drawing/2014/main" id="{4D4DB283-88C4-428D-99A6-8B30393D7265}"/>
                </a:ext>
              </a:extLst>
            </p:cNvPr>
            <p:cNvSpPr/>
            <p:nvPr/>
          </p:nvSpPr>
          <p:spPr>
            <a:xfrm>
              <a:off x="2071068" y="4589686"/>
              <a:ext cx="4724264"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C5D71E30-DD06-4935-806D-47281EC6FF61}"/>
                </a:ext>
              </a:extLst>
            </p:cNvPr>
            <p:cNvSpPr txBox="1"/>
            <p:nvPr/>
          </p:nvSpPr>
          <p:spPr>
            <a:xfrm>
              <a:off x="2283737" y="4699228"/>
              <a:ext cx="4359830" cy="434533"/>
            </a:xfrm>
            <a:prstGeom prst="rect">
              <a:avLst/>
            </a:prstGeom>
            <a:grpFill/>
          </p:spPr>
          <p:txBody>
            <a:bodyPr wrap="square" rtlCol="0">
              <a:spAutoFit/>
            </a:bodyPr>
            <a:lstStyle/>
            <a:p>
              <a:pPr algn="ctr"/>
              <a:r>
                <a:rPr lang="en-US" sz="1200" b="1" dirty="0">
                  <a:latin typeface="+mj-lt"/>
                </a:rPr>
                <a:t>39 NE CAHs</a:t>
              </a:r>
            </a:p>
          </p:txBody>
        </p:sp>
      </p:grpSp>
      <p:grpSp>
        <p:nvGrpSpPr>
          <p:cNvPr id="32" name="Group 31">
            <a:extLst>
              <a:ext uri="{FF2B5EF4-FFF2-40B4-BE49-F238E27FC236}">
                <a16:creationId xmlns:a16="http://schemas.microsoft.com/office/drawing/2014/main" id="{FAD29E28-6343-4D23-8D52-AF4EAF0E08D3}"/>
              </a:ext>
            </a:extLst>
          </p:cNvPr>
          <p:cNvGrpSpPr/>
          <p:nvPr/>
        </p:nvGrpSpPr>
        <p:grpSpPr>
          <a:xfrm>
            <a:off x="8839201" y="3649147"/>
            <a:ext cx="1252437" cy="493507"/>
            <a:chOff x="2071068" y="4589686"/>
            <a:chExt cx="4724265" cy="689067"/>
          </a:xfrm>
          <a:solidFill>
            <a:srgbClr val="C45907"/>
          </a:solidFill>
        </p:grpSpPr>
        <p:sp>
          <p:nvSpPr>
            <p:cNvPr id="33" name="Rounded Rectangle 11">
              <a:extLst>
                <a:ext uri="{FF2B5EF4-FFF2-40B4-BE49-F238E27FC236}">
                  <a16:creationId xmlns:a16="http://schemas.microsoft.com/office/drawing/2014/main" id="{8E370234-80D2-4600-AE81-3943C00E2056}"/>
                </a:ext>
              </a:extLst>
            </p:cNvPr>
            <p:cNvSpPr/>
            <p:nvPr/>
          </p:nvSpPr>
          <p:spPr>
            <a:xfrm>
              <a:off x="2071068" y="4589686"/>
              <a:ext cx="4724265"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a:extLst>
                <a:ext uri="{FF2B5EF4-FFF2-40B4-BE49-F238E27FC236}">
                  <a16:creationId xmlns:a16="http://schemas.microsoft.com/office/drawing/2014/main" id="{F37B80B4-6FD7-40DB-B58A-14032F168B69}"/>
                </a:ext>
              </a:extLst>
            </p:cNvPr>
            <p:cNvSpPr txBox="1"/>
            <p:nvPr/>
          </p:nvSpPr>
          <p:spPr>
            <a:xfrm>
              <a:off x="2283737" y="4752615"/>
              <a:ext cx="4359831" cy="386764"/>
            </a:xfrm>
            <a:prstGeom prst="rect">
              <a:avLst/>
            </a:prstGeom>
            <a:grpFill/>
          </p:spPr>
          <p:txBody>
            <a:bodyPr wrap="square" rtlCol="0">
              <a:spAutoFit/>
            </a:bodyPr>
            <a:lstStyle/>
            <a:p>
              <a:pPr algn="ctr"/>
              <a:r>
                <a:rPr lang="en-US" sz="1200" b="1" dirty="0">
                  <a:latin typeface="+mj-lt"/>
                </a:rPr>
                <a:t>23 NECAHs</a:t>
              </a:r>
            </a:p>
          </p:txBody>
        </p:sp>
      </p:grpSp>
      <p:grpSp>
        <p:nvGrpSpPr>
          <p:cNvPr id="35" name="Group 34">
            <a:extLst>
              <a:ext uri="{FF2B5EF4-FFF2-40B4-BE49-F238E27FC236}">
                <a16:creationId xmlns:a16="http://schemas.microsoft.com/office/drawing/2014/main" id="{29754F2E-3608-4742-8E5E-77A6C36E77C8}"/>
              </a:ext>
            </a:extLst>
          </p:cNvPr>
          <p:cNvGrpSpPr/>
          <p:nvPr/>
        </p:nvGrpSpPr>
        <p:grpSpPr>
          <a:xfrm>
            <a:off x="8839201" y="4680510"/>
            <a:ext cx="1252437" cy="493507"/>
            <a:chOff x="2071068" y="4589682"/>
            <a:chExt cx="4724265" cy="689066"/>
          </a:xfrm>
          <a:solidFill>
            <a:srgbClr val="C45907"/>
          </a:solidFill>
        </p:grpSpPr>
        <p:sp>
          <p:nvSpPr>
            <p:cNvPr id="36" name="Rounded Rectangle 11">
              <a:extLst>
                <a:ext uri="{FF2B5EF4-FFF2-40B4-BE49-F238E27FC236}">
                  <a16:creationId xmlns:a16="http://schemas.microsoft.com/office/drawing/2014/main" id="{1893CF27-6496-4945-9EC7-6A6C04C20D61}"/>
                </a:ext>
              </a:extLst>
            </p:cNvPr>
            <p:cNvSpPr/>
            <p:nvPr/>
          </p:nvSpPr>
          <p:spPr>
            <a:xfrm>
              <a:off x="2071068" y="4589682"/>
              <a:ext cx="4724265" cy="689066"/>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TextBox 36">
              <a:extLst>
                <a:ext uri="{FF2B5EF4-FFF2-40B4-BE49-F238E27FC236}">
                  <a16:creationId xmlns:a16="http://schemas.microsoft.com/office/drawing/2014/main" id="{25B7B517-F200-4F45-8AA6-8D133C7B02C9}"/>
                </a:ext>
              </a:extLst>
            </p:cNvPr>
            <p:cNvSpPr txBox="1"/>
            <p:nvPr/>
          </p:nvSpPr>
          <p:spPr>
            <a:xfrm>
              <a:off x="2283737" y="4752615"/>
              <a:ext cx="4359831" cy="386764"/>
            </a:xfrm>
            <a:prstGeom prst="rect">
              <a:avLst/>
            </a:prstGeom>
            <a:grpFill/>
          </p:spPr>
          <p:txBody>
            <a:bodyPr wrap="square" rtlCol="0">
              <a:spAutoFit/>
            </a:bodyPr>
            <a:lstStyle/>
            <a:p>
              <a:pPr algn="ctr"/>
              <a:r>
                <a:rPr lang="en-US" sz="1200" b="1">
                  <a:latin typeface="+mj-lt"/>
                </a:rPr>
                <a:t>3 NE CAHs</a:t>
              </a:r>
            </a:p>
          </p:txBody>
        </p:sp>
      </p:grpSp>
      <p:grpSp>
        <p:nvGrpSpPr>
          <p:cNvPr id="45" name="Group 44">
            <a:extLst>
              <a:ext uri="{FF2B5EF4-FFF2-40B4-BE49-F238E27FC236}">
                <a16:creationId xmlns:a16="http://schemas.microsoft.com/office/drawing/2014/main" id="{F218808C-D71E-448B-A312-BCBC70565647}"/>
              </a:ext>
            </a:extLst>
          </p:cNvPr>
          <p:cNvGrpSpPr/>
          <p:nvPr/>
        </p:nvGrpSpPr>
        <p:grpSpPr>
          <a:xfrm>
            <a:off x="8839201" y="2754721"/>
            <a:ext cx="1252437" cy="493507"/>
            <a:chOff x="2071068" y="4589686"/>
            <a:chExt cx="4724265" cy="689067"/>
          </a:xfrm>
          <a:solidFill>
            <a:srgbClr val="C45907"/>
          </a:solidFill>
        </p:grpSpPr>
        <p:sp>
          <p:nvSpPr>
            <p:cNvPr id="46" name="Rounded Rectangle 11">
              <a:extLst>
                <a:ext uri="{FF2B5EF4-FFF2-40B4-BE49-F238E27FC236}">
                  <a16:creationId xmlns:a16="http://schemas.microsoft.com/office/drawing/2014/main" id="{67E60B40-CD64-4455-A16D-3A254258E0A7}"/>
                </a:ext>
              </a:extLst>
            </p:cNvPr>
            <p:cNvSpPr/>
            <p:nvPr/>
          </p:nvSpPr>
          <p:spPr>
            <a:xfrm>
              <a:off x="2071068" y="4589686"/>
              <a:ext cx="4724265"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TextBox 46">
              <a:extLst>
                <a:ext uri="{FF2B5EF4-FFF2-40B4-BE49-F238E27FC236}">
                  <a16:creationId xmlns:a16="http://schemas.microsoft.com/office/drawing/2014/main" id="{08DA3044-F4F6-4F34-86F0-C402A933C00E}"/>
                </a:ext>
              </a:extLst>
            </p:cNvPr>
            <p:cNvSpPr txBox="1"/>
            <p:nvPr/>
          </p:nvSpPr>
          <p:spPr>
            <a:xfrm>
              <a:off x="2283737" y="4752615"/>
              <a:ext cx="4359831" cy="386764"/>
            </a:xfrm>
            <a:prstGeom prst="rect">
              <a:avLst/>
            </a:prstGeom>
            <a:grpFill/>
          </p:spPr>
          <p:txBody>
            <a:bodyPr wrap="square" rtlCol="0">
              <a:spAutoFit/>
            </a:bodyPr>
            <a:lstStyle/>
            <a:p>
              <a:pPr algn="ctr"/>
              <a:r>
                <a:rPr lang="en-US" sz="1200" b="1" dirty="0">
                  <a:latin typeface="+mj-lt"/>
                </a:rPr>
                <a:t>31 NE CAHs</a:t>
              </a:r>
            </a:p>
          </p:txBody>
        </p:sp>
      </p:grpSp>
      <p:sp>
        <p:nvSpPr>
          <p:cNvPr id="49" name="Rounded Rectangle 11">
            <a:extLst>
              <a:ext uri="{FF2B5EF4-FFF2-40B4-BE49-F238E27FC236}">
                <a16:creationId xmlns:a16="http://schemas.microsoft.com/office/drawing/2014/main" id="{ED458680-5211-40E7-8867-EF46139CF371}"/>
              </a:ext>
            </a:extLst>
          </p:cNvPr>
          <p:cNvSpPr/>
          <p:nvPr/>
        </p:nvSpPr>
        <p:spPr>
          <a:xfrm>
            <a:off x="8839201" y="2124277"/>
            <a:ext cx="1252437" cy="493507"/>
          </a:xfrm>
          <a:prstGeom prst="roundRect">
            <a:avLst/>
          </a:prstGeom>
          <a:solidFill>
            <a:srgbClr val="C45907"/>
          </a:solid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22 NE CAHs</a:t>
            </a:r>
          </a:p>
        </p:txBody>
      </p:sp>
    </p:spTree>
    <p:extLst>
      <p:ext uri="{BB962C8B-B14F-4D97-AF65-F5344CB8AC3E}">
        <p14:creationId xmlns:p14="http://schemas.microsoft.com/office/powerpoint/2010/main" val="10416143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17710"/>
            <a:ext cx="7772400" cy="799322"/>
          </a:xfrm>
        </p:spPr>
        <p:txBody>
          <a:bodyPr/>
          <a:lstStyle/>
          <a:p>
            <a:r>
              <a:rPr lang="en-US"/>
              <a:t>Action Cont’d</a:t>
            </a:r>
          </a:p>
        </p:txBody>
      </p:sp>
      <p:sp>
        <p:nvSpPr>
          <p:cNvPr id="3" name="Content Placeholder 2"/>
          <p:cNvSpPr>
            <a:spLocks noGrp="1"/>
          </p:cNvSpPr>
          <p:nvPr>
            <p:ph idx="1"/>
          </p:nvPr>
        </p:nvSpPr>
        <p:spPr/>
        <p:txBody>
          <a:bodyPr/>
          <a:lstStyle/>
          <a:p>
            <a:pPr marL="0" indent="0">
              <a:buNone/>
            </a:pPr>
            <a:endParaRPr lang="en-US" sz="1800"/>
          </a:p>
          <a:p>
            <a:endParaRPr lang="en-US" sz="1800"/>
          </a:p>
        </p:txBody>
      </p:sp>
      <p:sp>
        <p:nvSpPr>
          <p:cNvPr id="4" name="Slide Number Placeholder 3"/>
          <p:cNvSpPr>
            <a:spLocks noGrp="1"/>
          </p:cNvSpPr>
          <p:nvPr>
            <p:ph type="sldNum" sz="quarter" idx="4"/>
          </p:nvPr>
        </p:nvSpPr>
        <p:spPr/>
        <p:txBody>
          <a:bodyPr/>
          <a:lstStyle/>
          <a:p>
            <a:fld id="{94DD0B3A-DE56-41DE-A861-ABD9CAFA60A5}" type="slidenum">
              <a:rPr lang="en-US" smtClean="0"/>
              <a:pPr/>
              <a:t>42</a:t>
            </a:fld>
            <a:endParaRPr lang="en-US"/>
          </a:p>
        </p:txBody>
      </p:sp>
      <p:graphicFrame>
        <p:nvGraphicFramePr>
          <p:cNvPr id="6" name="Table 5">
            <a:extLst>
              <a:ext uri="{FF2B5EF4-FFF2-40B4-BE49-F238E27FC236}">
                <a16:creationId xmlns:a16="http://schemas.microsoft.com/office/drawing/2014/main" id="{B9C93FF4-5405-4417-9C6E-BFD2576E915B}"/>
              </a:ext>
            </a:extLst>
          </p:cNvPr>
          <p:cNvGraphicFramePr>
            <a:graphicFrameLocks noGrp="1"/>
          </p:cNvGraphicFramePr>
          <p:nvPr/>
        </p:nvGraphicFramePr>
        <p:xfrm>
          <a:off x="2209801" y="1052957"/>
          <a:ext cx="8076363" cy="2103120"/>
        </p:xfrm>
        <a:graphic>
          <a:graphicData uri="http://schemas.openxmlformats.org/drawingml/2006/table">
            <a:tbl>
              <a:tblPr/>
              <a:tblGrid>
                <a:gridCol w="6116934">
                  <a:extLst>
                    <a:ext uri="{9D8B030D-6E8A-4147-A177-3AD203B41FA5}">
                      <a16:colId xmlns:a16="http://schemas.microsoft.com/office/drawing/2014/main" val="1548498208"/>
                    </a:ext>
                  </a:extLst>
                </a:gridCol>
                <a:gridCol w="1959429">
                  <a:extLst>
                    <a:ext uri="{9D8B030D-6E8A-4147-A177-3AD203B41FA5}">
                      <a16:colId xmlns:a16="http://schemas.microsoft.com/office/drawing/2014/main" val="3066962064"/>
                    </a:ext>
                  </a:extLst>
                </a:gridCol>
              </a:tblGrid>
              <a:tr h="370840">
                <a:tc>
                  <a:txBody>
                    <a:bodyPr/>
                    <a:lstStyle/>
                    <a:p>
                      <a:r>
                        <a:rPr lang="en-US" sz="1800">
                          <a:solidFill>
                            <a:schemeClr val="bg1"/>
                          </a:solidFill>
                        </a:rPr>
                        <a:t>Providers have access to facility- or region-specific treatment guidelines or recommendations for commonly encountered infections.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23039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bg1"/>
                          </a:solidFill>
                        </a:rPr>
                        <a:t>Our facility targets select diagnoses for active interventions to optimize antibiotic use (e.g., intervening on duration of therapy for patients with community-acquired pneumonia according to clinical response)</a:t>
                      </a:r>
                      <a:endParaRPr lang="en-US" sz="140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1380990"/>
                  </a:ext>
                </a:extLst>
              </a:tr>
            </a:tbl>
          </a:graphicData>
        </a:graphic>
      </p:graphicFrame>
      <p:grpSp>
        <p:nvGrpSpPr>
          <p:cNvPr id="26" name="Group 25">
            <a:extLst>
              <a:ext uri="{FF2B5EF4-FFF2-40B4-BE49-F238E27FC236}">
                <a16:creationId xmlns:a16="http://schemas.microsoft.com/office/drawing/2014/main" id="{869D5B3B-AFA6-442B-9275-1447BDF9A33B}"/>
              </a:ext>
            </a:extLst>
          </p:cNvPr>
          <p:cNvGrpSpPr/>
          <p:nvPr/>
        </p:nvGrpSpPr>
        <p:grpSpPr>
          <a:xfrm>
            <a:off x="8839201" y="1278084"/>
            <a:ext cx="1252437" cy="439255"/>
            <a:chOff x="2071068" y="4589686"/>
            <a:chExt cx="4724264" cy="689067"/>
          </a:xfrm>
          <a:solidFill>
            <a:srgbClr val="C45907"/>
          </a:solidFill>
        </p:grpSpPr>
        <p:sp>
          <p:nvSpPr>
            <p:cNvPr id="27" name="Rounded Rectangle 11">
              <a:extLst>
                <a:ext uri="{FF2B5EF4-FFF2-40B4-BE49-F238E27FC236}">
                  <a16:creationId xmlns:a16="http://schemas.microsoft.com/office/drawing/2014/main" id="{4D4DB283-88C4-428D-99A6-8B30393D7265}"/>
                </a:ext>
              </a:extLst>
            </p:cNvPr>
            <p:cNvSpPr/>
            <p:nvPr/>
          </p:nvSpPr>
          <p:spPr>
            <a:xfrm>
              <a:off x="2071068" y="4589686"/>
              <a:ext cx="4724264"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C5D71E30-DD06-4935-806D-47281EC6FF61}"/>
                </a:ext>
              </a:extLst>
            </p:cNvPr>
            <p:cNvSpPr txBox="1"/>
            <p:nvPr/>
          </p:nvSpPr>
          <p:spPr>
            <a:xfrm>
              <a:off x="2283737" y="4752615"/>
              <a:ext cx="4359830" cy="434533"/>
            </a:xfrm>
            <a:prstGeom prst="rect">
              <a:avLst/>
            </a:prstGeom>
            <a:grpFill/>
          </p:spPr>
          <p:txBody>
            <a:bodyPr wrap="square" rtlCol="0">
              <a:spAutoFit/>
            </a:bodyPr>
            <a:lstStyle/>
            <a:p>
              <a:pPr algn="ctr"/>
              <a:r>
                <a:rPr lang="en-US" sz="1200" b="1" dirty="0">
                  <a:latin typeface="+mj-lt"/>
                </a:rPr>
                <a:t>47 NE CAHs</a:t>
              </a:r>
            </a:p>
          </p:txBody>
        </p:sp>
      </p:grpSp>
      <p:grpSp>
        <p:nvGrpSpPr>
          <p:cNvPr id="35" name="Group 34">
            <a:extLst>
              <a:ext uri="{FF2B5EF4-FFF2-40B4-BE49-F238E27FC236}">
                <a16:creationId xmlns:a16="http://schemas.microsoft.com/office/drawing/2014/main" id="{29754F2E-3608-4742-8E5E-77A6C36E77C8}"/>
              </a:ext>
            </a:extLst>
          </p:cNvPr>
          <p:cNvGrpSpPr/>
          <p:nvPr/>
        </p:nvGrpSpPr>
        <p:grpSpPr>
          <a:xfrm>
            <a:off x="8839201" y="2262163"/>
            <a:ext cx="1252437" cy="493507"/>
            <a:chOff x="2071068" y="4589682"/>
            <a:chExt cx="4724265" cy="689066"/>
          </a:xfrm>
          <a:solidFill>
            <a:srgbClr val="C45907"/>
          </a:solidFill>
        </p:grpSpPr>
        <p:sp>
          <p:nvSpPr>
            <p:cNvPr id="36" name="Rounded Rectangle 11">
              <a:extLst>
                <a:ext uri="{FF2B5EF4-FFF2-40B4-BE49-F238E27FC236}">
                  <a16:creationId xmlns:a16="http://schemas.microsoft.com/office/drawing/2014/main" id="{1893CF27-6496-4945-9EC7-6A6C04C20D61}"/>
                </a:ext>
              </a:extLst>
            </p:cNvPr>
            <p:cNvSpPr/>
            <p:nvPr/>
          </p:nvSpPr>
          <p:spPr>
            <a:xfrm>
              <a:off x="2071068" y="4589682"/>
              <a:ext cx="4724265" cy="689066"/>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TextBox 36">
              <a:extLst>
                <a:ext uri="{FF2B5EF4-FFF2-40B4-BE49-F238E27FC236}">
                  <a16:creationId xmlns:a16="http://schemas.microsoft.com/office/drawing/2014/main" id="{25B7B517-F200-4F45-8AA6-8D133C7B02C9}"/>
                </a:ext>
              </a:extLst>
            </p:cNvPr>
            <p:cNvSpPr txBox="1"/>
            <p:nvPr/>
          </p:nvSpPr>
          <p:spPr>
            <a:xfrm>
              <a:off x="2283737" y="4752615"/>
              <a:ext cx="4359831" cy="386764"/>
            </a:xfrm>
            <a:prstGeom prst="rect">
              <a:avLst/>
            </a:prstGeom>
            <a:grpFill/>
          </p:spPr>
          <p:txBody>
            <a:bodyPr wrap="square" rtlCol="0">
              <a:spAutoFit/>
            </a:bodyPr>
            <a:lstStyle/>
            <a:p>
              <a:pPr algn="ctr"/>
              <a:r>
                <a:rPr lang="en-US" sz="1200" b="1" dirty="0">
                  <a:latin typeface="+mj-lt"/>
                </a:rPr>
                <a:t>35 NE CAHs</a:t>
              </a:r>
            </a:p>
          </p:txBody>
        </p:sp>
      </p:grpSp>
      <p:graphicFrame>
        <p:nvGraphicFramePr>
          <p:cNvPr id="19" name="Content Placeholder 9">
            <a:extLst>
              <a:ext uri="{FF2B5EF4-FFF2-40B4-BE49-F238E27FC236}">
                <a16:creationId xmlns:a16="http://schemas.microsoft.com/office/drawing/2014/main" id="{A0F753D5-8BD6-440A-A56D-C64221AB5BC3}"/>
              </a:ext>
            </a:extLst>
          </p:cNvPr>
          <p:cNvGraphicFramePr>
            <a:graphicFrameLocks/>
          </p:cNvGraphicFramePr>
          <p:nvPr>
            <p:extLst>
              <p:ext uri="{D42A27DB-BD31-4B8C-83A1-F6EECF244321}">
                <p14:modId xmlns:p14="http://schemas.microsoft.com/office/powerpoint/2010/main" val="919888054"/>
              </p:ext>
            </p:extLst>
          </p:nvPr>
        </p:nvGraphicFramePr>
        <p:xfrm>
          <a:off x="2310582" y="3467239"/>
          <a:ext cx="7407159" cy="859693"/>
        </p:xfrm>
        <a:graphic>
          <a:graphicData uri="http://schemas.openxmlformats.org/drawingml/2006/table">
            <a:tbl>
              <a:tblPr firstRow="1" bandRow="1">
                <a:tableStyleId>{5C22544A-7EE6-4342-B048-85BDC9FD1C3A}</a:tableStyleId>
              </a:tblPr>
              <a:tblGrid>
                <a:gridCol w="1692693">
                  <a:extLst>
                    <a:ext uri="{9D8B030D-6E8A-4147-A177-3AD203B41FA5}">
                      <a16:colId xmlns:a16="http://schemas.microsoft.com/office/drawing/2014/main" val="2476862508"/>
                    </a:ext>
                  </a:extLst>
                </a:gridCol>
                <a:gridCol w="2594044">
                  <a:extLst>
                    <a:ext uri="{9D8B030D-6E8A-4147-A177-3AD203B41FA5}">
                      <a16:colId xmlns:a16="http://schemas.microsoft.com/office/drawing/2014/main" val="189100564"/>
                    </a:ext>
                  </a:extLst>
                </a:gridCol>
                <a:gridCol w="3120422">
                  <a:extLst>
                    <a:ext uri="{9D8B030D-6E8A-4147-A177-3AD203B41FA5}">
                      <a16:colId xmlns:a16="http://schemas.microsoft.com/office/drawing/2014/main" val="2761231525"/>
                    </a:ext>
                  </a:extLst>
                </a:gridCol>
              </a:tblGrid>
              <a:tr h="286167">
                <a:tc>
                  <a:txBody>
                    <a:bodyPr/>
                    <a:lstStyle/>
                    <a:p>
                      <a:r>
                        <a:rPr lang="en-US"/>
                        <a:t>Core Element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State Level (NE)</a:t>
                      </a:r>
                    </a:p>
                  </a:txBody>
                  <a:tcPr/>
                </a:tc>
                <a:tc>
                  <a:txBody>
                    <a:bodyPr/>
                    <a:lstStyle/>
                    <a:p>
                      <a:r>
                        <a:rPr lang="en-US"/>
                        <a:t>Nationally</a:t>
                      </a:r>
                    </a:p>
                  </a:txBody>
                  <a:tcPr/>
                </a:tc>
                <a:extLst>
                  <a:ext uri="{0D108BD9-81ED-4DB2-BD59-A6C34878D82A}">
                    <a16:rowId xmlns:a16="http://schemas.microsoft.com/office/drawing/2014/main" val="4032899044"/>
                  </a:ext>
                </a:extLst>
              </a:tr>
              <a:tr h="493933">
                <a:tc>
                  <a:txBody>
                    <a:bodyPr/>
                    <a:lstStyle/>
                    <a:p>
                      <a:r>
                        <a:rPr lang="en-US" sz="1600"/>
                        <a:t>Action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49 out of 63 CAHs (78%)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1,180 out of 1,338 CAHs (88%)</a:t>
                      </a:r>
                    </a:p>
                  </a:txBody>
                  <a:tcPr anchor="ctr"/>
                </a:tc>
                <a:extLst>
                  <a:ext uri="{0D108BD9-81ED-4DB2-BD59-A6C34878D82A}">
                    <a16:rowId xmlns:a16="http://schemas.microsoft.com/office/drawing/2014/main" val="3334441559"/>
                  </a:ext>
                </a:extLst>
              </a:tr>
            </a:tbl>
          </a:graphicData>
        </a:graphic>
      </p:graphicFrame>
    </p:spTree>
    <p:extLst>
      <p:ext uri="{BB962C8B-B14F-4D97-AF65-F5344CB8AC3E}">
        <p14:creationId xmlns:p14="http://schemas.microsoft.com/office/powerpoint/2010/main" val="2284573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699"/>
            <a:ext cx="7772400" cy="799322"/>
          </a:xfrm>
        </p:spPr>
        <p:txBody>
          <a:bodyPr/>
          <a:lstStyle/>
          <a:p>
            <a:r>
              <a:rPr lang="en-US"/>
              <a:t>Tracking</a:t>
            </a:r>
          </a:p>
        </p:txBody>
      </p:sp>
      <p:sp>
        <p:nvSpPr>
          <p:cNvPr id="3" name="Content Placeholder 2"/>
          <p:cNvSpPr>
            <a:spLocks noGrp="1"/>
          </p:cNvSpPr>
          <p:nvPr>
            <p:ph idx="1"/>
          </p:nvPr>
        </p:nvSpPr>
        <p:spPr/>
        <p:txBody>
          <a:bodyPr/>
          <a:lstStyle/>
          <a:p>
            <a:pPr marL="0" indent="0">
              <a:buNone/>
            </a:pPr>
            <a:endParaRPr lang="en-US" sz="1800"/>
          </a:p>
          <a:p>
            <a:endParaRPr lang="en-US" sz="1800"/>
          </a:p>
        </p:txBody>
      </p:sp>
      <p:sp>
        <p:nvSpPr>
          <p:cNvPr id="4" name="Slide Number Placeholder 3"/>
          <p:cNvSpPr>
            <a:spLocks noGrp="1"/>
          </p:cNvSpPr>
          <p:nvPr>
            <p:ph type="sldNum" sz="quarter" idx="4"/>
          </p:nvPr>
        </p:nvSpPr>
        <p:spPr/>
        <p:txBody>
          <a:bodyPr/>
          <a:lstStyle/>
          <a:p>
            <a:fld id="{94DD0B3A-DE56-41DE-A861-ABD9CAFA60A5}" type="slidenum">
              <a:rPr lang="en-US" smtClean="0"/>
              <a:pPr/>
              <a:t>43</a:t>
            </a:fld>
            <a:endParaRPr lang="en-US"/>
          </a:p>
        </p:txBody>
      </p:sp>
      <p:graphicFrame>
        <p:nvGraphicFramePr>
          <p:cNvPr id="6" name="Table 5">
            <a:extLst>
              <a:ext uri="{FF2B5EF4-FFF2-40B4-BE49-F238E27FC236}">
                <a16:creationId xmlns:a16="http://schemas.microsoft.com/office/drawing/2014/main" id="{B9C93FF4-5405-4417-9C6E-BFD2576E915B}"/>
              </a:ext>
            </a:extLst>
          </p:cNvPr>
          <p:cNvGraphicFramePr>
            <a:graphicFrameLocks noGrp="1"/>
          </p:cNvGraphicFramePr>
          <p:nvPr/>
        </p:nvGraphicFramePr>
        <p:xfrm>
          <a:off x="2209801" y="841946"/>
          <a:ext cx="8076363" cy="5039360"/>
        </p:xfrm>
        <a:graphic>
          <a:graphicData uri="http://schemas.openxmlformats.org/drawingml/2006/table">
            <a:tbl>
              <a:tblPr/>
              <a:tblGrid>
                <a:gridCol w="403409">
                  <a:extLst>
                    <a:ext uri="{9D8B030D-6E8A-4147-A177-3AD203B41FA5}">
                      <a16:colId xmlns:a16="http://schemas.microsoft.com/office/drawing/2014/main" val="1548498208"/>
                    </a:ext>
                  </a:extLst>
                </a:gridCol>
                <a:gridCol w="6125507">
                  <a:extLst>
                    <a:ext uri="{9D8B030D-6E8A-4147-A177-3AD203B41FA5}">
                      <a16:colId xmlns:a16="http://schemas.microsoft.com/office/drawing/2014/main" val="1376685998"/>
                    </a:ext>
                  </a:extLst>
                </a:gridCol>
                <a:gridCol w="1547447">
                  <a:extLst>
                    <a:ext uri="{9D8B030D-6E8A-4147-A177-3AD203B41FA5}">
                      <a16:colId xmlns:a16="http://schemas.microsoft.com/office/drawing/2014/main" val="3066962064"/>
                    </a:ext>
                  </a:extLst>
                </a:gridCol>
              </a:tblGrid>
              <a:tr h="370840">
                <a:tc gridSpan="2">
                  <a:txBody>
                    <a:bodyPr/>
                    <a:lstStyle/>
                    <a:p>
                      <a:pPr>
                        <a:spcAft>
                          <a:spcPts val="600"/>
                        </a:spcAft>
                      </a:pPr>
                      <a:r>
                        <a:rPr lang="en-US" sz="1800">
                          <a:solidFill>
                            <a:schemeClr val="bg1"/>
                          </a:solidFill>
                        </a:rPr>
                        <a:t>Our facility has a policy or formal procedure for required documentation of indication for antibiotic orders and our stewardship team monitors adherence to that policy or formal procedure.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solidFill>
                          <a:schemeClr val="bg1"/>
                        </a:solidFill>
                      </a:endParaRPr>
                    </a:p>
                  </a:txBody>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9067938"/>
                  </a:ext>
                </a:extLst>
              </a:tr>
              <a:tr h="370840">
                <a:tc gridSpan="2">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a:solidFill>
                            <a:schemeClr val="bg1"/>
                          </a:solidFill>
                        </a:rPr>
                        <a:t>Providers have access to facility- or region-specific treatment guidelines or recommendations for commonly encountered infections and our stewardship team monitors adherence to those guidelines or recommendations.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7410576"/>
                  </a:ext>
                </a:extLst>
              </a:tr>
              <a:tr h="370840">
                <a:tc gridSpan="2">
                  <a:txBody>
                    <a:bodyPr/>
                    <a:lstStyle/>
                    <a:p>
                      <a:pPr>
                        <a:spcAft>
                          <a:spcPts val="600"/>
                        </a:spcAft>
                      </a:pPr>
                      <a:r>
                        <a:rPr lang="en-US" sz="1800">
                          <a:solidFill>
                            <a:schemeClr val="bg1"/>
                          </a:solidFill>
                        </a:rPr>
                        <a:t>Our stewardship team monitors: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solidFill>
                          <a:schemeClr val="bg1"/>
                        </a:solidFill>
                      </a:endParaRPr>
                    </a:p>
                  </a:txBody>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2303932"/>
                  </a:ext>
                </a:extLst>
              </a:tr>
              <a:tr h="370840">
                <a:tc>
                  <a:txBody>
                    <a:bodyPr/>
                    <a:lstStyle/>
                    <a:p>
                      <a:pPr marL="285750" lvl="0" indent="-285750">
                        <a:buFont typeface="Courier New" panose="02070309020205020404" pitchFamily="49" charset="0"/>
                        <a:buChar char="o"/>
                      </a:pPr>
                      <a:r>
                        <a:rPr lang="en-US">
                          <a:solidFill>
                            <a:schemeClr val="bg1"/>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lvl="0">
                        <a:spcAft>
                          <a:spcPts val="600"/>
                        </a:spcAft>
                      </a:pPr>
                      <a:r>
                        <a:rPr lang="en-US" sz="1800">
                          <a:solidFill>
                            <a:schemeClr val="bg1"/>
                          </a:solidFill>
                        </a:rPr>
                        <a:t>Antibiotic resistance patterns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0624160"/>
                  </a:ext>
                </a:extLst>
              </a:tr>
              <a:tr h="370840">
                <a:tc>
                  <a:txBody>
                    <a:bodyPr/>
                    <a:lstStyle/>
                    <a:p>
                      <a:pPr marL="285750" indent="-285750">
                        <a:buFont typeface="Courier New" panose="02070309020205020404" pitchFamily="49" charset="0"/>
                        <a:buChar char="o"/>
                      </a:pPr>
                      <a:r>
                        <a:rPr lang="en-US">
                          <a:solidFill>
                            <a:schemeClr val="bg1"/>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lvl="0">
                        <a:spcAft>
                          <a:spcPts val="600"/>
                        </a:spcAft>
                      </a:pPr>
                      <a:r>
                        <a:rPr lang="en-US" sz="1800">
                          <a:solidFill>
                            <a:schemeClr val="bg1"/>
                          </a:solidFill>
                        </a:rPr>
                        <a:t>Antibiotic use in days of therapy (DOT) per 1000 patient days or days present, at least quarterly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1800" kern="120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8018358"/>
                  </a:ext>
                </a:extLst>
              </a:tr>
              <a:tr h="370840">
                <a:tc>
                  <a:txBody>
                    <a:bodyPr/>
                    <a:lstStyle/>
                    <a:p>
                      <a:pPr marL="285750" indent="-285750">
                        <a:buFont typeface="Courier New" panose="02070309020205020404" pitchFamily="49" charset="0"/>
                        <a:buChar char="o"/>
                      </a:pPr>
                      <a:r>
                        <a:rPr lang="en-US">
                          <a:solidFill>
                            <a:schemeClr val="bg1"/>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lvl="0">
                        <a:spcAft>
                          <a:spcPts val="600"/>
                        </a:spcAft>
                      </a:pPr>
                      <a:r>
                        <a:rPr lang="en-US" sz="1800">
                          <a:solidFill>
                            <a:schemeClr val="bg1"/>
                          </a:solidFill>
                        </a:rPr>
                        <a:t>Antibiotic use in defined daily doses (DDD) per 1000 patient days, at least quarterly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0965008"/>
                  </a:ext>
                </a:extLst>
              </a:tr>
              <a:tr h="370840">
                <a:tc>
                  <a:txBody>
                    <a:bodyPr/>
                    <a:lstStyle/>
                    <a:p>
                      <a:pPr marL="285750" indent="-285750">
                        <a:buFont typeface="Courier New" panose="02070309020205020404" pitchFamily="49" charset="0"/>
                        <a:buChar char="o"/>
                      </a:pPr>
                      <a:r>
                        <a:rPr lang="en-US">
                          <a:solidFill>
                            <a:schemeClr val="bg1"/>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a:solidFill>
                            <a:schemeClr val="bg1"/>
                          </a:solidFill>
                        </a:rPr>
                        <a:t>Antibiotic expenditures (i.e., purchasing costs), at least quarterly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1554400"/>
                  </a:ext>
                </a:extLst>
              </a:tr>
            </a:tbl>
          </a:graphicData>
        </a:graphic>
      </p:graphicFrame>
      <p:grpSp>
        <p:nvGrpSpPr>
          <p:cNvPr id="26" name="Group 25">
            <a:extLst>
              <a:ext uri="{FF2B5EF4-FFF2-40B4-BE49-F238E27FC236}">
                <a16:creationId xmlns:a16="http://schemas.microsoft.com/office/drawing/2014/main" id="{869D5B3B-AFA6-442B-9275-1447BDF9A33B}"/>
              </a:ext>
            </a:extLst>
          </p:cNvPr>
          <p:cNvGrpSpPr/>
          <p:nvPr/>
        </p:nvGrpSpPr>
        <p:grpSpPr>
          <a:xfrm>
            <a:off x="8839201" y="988753"/>
            <a:ext cx="1252437" cy="493507"/>
            <a:chOff x="2269192" y="4589686"/>
            <a:chExt cx="4724264" cy="689067"/>
          </a:xfrm>
          <a:solidFill>
            <a:srgbClr val="C45907"/>
          </a:solidFill>
        </p:grpSpPr>
        <p:sp>
          <p:nvSpPr>
            <p:cNvPr id="27" name="Rounded Rectangle 11">
              <a:extLst>
                <a:ext uri="{FF2B5EF4-FFF2-40B4-BE49-F238E27FC236}">
                  <a16:creationId xmlns:a16="http://schemas.microsoft.com/office/drawing/2014/main" id="{4D4DB283-88C4-428D-99A6-8B30393D7265}"/>
                </a:ext>
              </a:extLst>
            </p:cNvPr>
            <p:cNvSpPr/>
            <p:nvPr/>
          </p:nvSpPr>
          <p:spPr>
            <a:xfrm>
              <a:off x="2269192" y="4589686"/>
              <a:ext cx="4724264"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C5D71E30-DD06-4935-806D-47281EC6FF61}"/>
                </a:ext>
              </a:extLst>
            </p:cNvPr>
            <p:cNvSpPr txBox="1"/>
            <p:nvPr/>
          </p:nvSpPr>
          <p:spPr>
            <a:xfrm>
              <a:off x="2623720" y="4740836"/>
              <a:ext cx="4359830" cy="386764"/>
            </a:xfrm>
            <a:prstGeom prst="rect">
              <a:avLst/>
            </a:prstGeom>
            <a:grpFill/>
          </p:spPr>
          <p:txBody>
            <a:bodyPr wrap="square" rtlCol="0">
              <a:spAutoFit/>
            </a:bodyPr>
            <a:lstStyle/>
            <a:p>
              <a:pPr algn="ctr"/>
              <a:r>
                <a:rPr lang="en-US" sz="1200" b="1" dirty="0">
                  <a:latin typeface="+mj-lt"/>
                </a:rPr>
                <a:t>33 NE CAHs</a:t>
              </a:r>
            </a:p>
          </p:txBody>
        </p:sp>
      </p:grpSp>
      <p:grpSp>
        <p:nvGrpSpPr>
          <p:cNvPr id="29" name="Group 28">
            <a:extLst>
              <a:ext uri="{FF2B5EF4-FFF2-40B4-BE49-F238E27FC236}">
                <a16:creationId xmlns:a16="http://schemas.microsoft.com/office/drawing/2014/main" id="{0ADD3938-E3AA-47B2-B59F-7D4B949BA2EF}"/>
              </a:ext>
            </a:extLst>
          </p:cNvPr>
          <p:cNvGrpSpPr/>
          <p:nvPr/>
        </p:nvGrpSpPr>
        <p:grpSpPr>
          <a:xfrm>
            <a:off x="8839201" y="4006770"/>
            <a:ext cx="1252437" cy="493507"/>
            <a:chOff x="2071068" y="4589686"/>
            <a:chExt cx="4724264" cy="689067"/>
          </a:xfrm>
          <a:solidFill>
            <a:srgbClr val="C45907"/>
          </a:solidFill>
        </p:grpSpPr>
        <p:sp>
          <p:nvSpPr>
            <p:cNvPr id="30" name="Rounded Rectangle 11">
              <a:extLst>
                <a:ext uri="{FF2B5EF4-FFF2-40B4-BE49-F238E27FC236}">
                  <a16:creationId xmlns:a16="http://schemas.microsoft.com/office/drawing/2014/main" id="{D4C62A06-6A5E-4959-A627-B235FB3335DB}"/>
                </a:ext>
              </a:extLst>
            </p:cNvPr>
            <p:cNvSpPr/>
            <p:nvPr/>
          </p:nvSpPr>
          <p:spPr>
            <a:xfrm>
              <a:off x="2071068" y="4589686"/>
              <a:ext cx="4724264"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8BBD4C48-E7DB-46F6-8255-E231089502F3}"/>
                </a:ext>
              </a:extLst>
            </p:cNvPr>
            <p:cNvSpPr txBox="1"/>
            <p:nvPr/>
          </p:nvSpPr>
          <p:spPr>
            <a:xfrm>
              <a:off x="2283737" y="4752615"/>
              <a:ext cx="4359831" cy="386764"/>
            </a:xfrm>
            <a:prstGeom prst="rect">
              <a:avLst/>
            </a:prstGeom>
            <a:grpFill/>
          </p:spPr>
          <p:txBody>
            <a:bodyPr wrap="square" rtlCol="0">
              <a:spAutoFit/>
            </a:bodyPr>
            <a:lstStyle/>
            <a:p>
              <a:pPr algn="ctr"/>
              <a:r>
                <a:rPr lang="en-US" sz="1200" b="1">
                  <a:latin typeface="+mj-lt"/>
                </a:rPr>
                <a:t>23 NE CAHs</a:t>
              </a:r>
            </a:p>
          </p:txBody>
        </p:sp>
      </p:grpSp>
      <p:grpSp>
        <p:nvGrpSpPr>
          <p:cNvPr id="32" name="Group 31">
            <a:extLst>
              <a:ext uri="{FF2B5EF4-FFF2-40B4-BE49-F238E27FC236}">
                <a16:creationId xmlns:a16="http://schemas.microsoft.com/office/drawing/2014/main" id="{FAD29E28-6343-4D23-8D52-AF4EAF0E08D3}"/>
              </a:ext>
            </a:extLst>
          </p:cNvPr>
          <p:cNvGrpSpPr/>
          <p:nvPr/>
        </p:nvGrpSpPr>
        <p:grpSpPr>
          <a:xfrm>
            <a:off x="8839201" y="3331833"/>
            <a:ext cx="1252437" cy="493507"/>
            <a:chOff x="2071068" y="4589686"/>
            <a:chExt cx="4724265" cy="689067"/>
          </a:xfrm>
          <a:solidFill>
            <a:srgbClr val="C45907"/>
          </a:solidFill>
        </p:grpSpPr>
        <p:sp>
          <p:nvSpPr>
            <p:cNvPr id="33" name="Rounded Rectangle 11">
              <a:extLst>
                <a:ext uri="{FF2B5EF4-FFF2-40B4-BE49-F238E27FC236}">
                  <a16:creationId xmlns:a16="http://schemas.microsoft.com/office/drawing/2014/main" id="{8E370234-80D2-4600-AE81-3943C00E2056}"/>
                </a:ext>
              </a:extLst>
            </p:cNvPr>
            <p:cNvSpPr/>
            <p:nvPr/>
          </p:nvSpPr>
          <p:spPr>
            <a:xfrm>
              <a:off x="2071068" y="4589686"/>
              <a:ext cx="4724265"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a:extLst>
                <a:ext uri="{FF2B5EF4-FFF2-40B4-BE49-F238E27FC236}">
                  <a16:creationId xmlns:a16="http://schemas.microsoft.com/office/drawing/2014/main" id="{F37B80B4-6FD7-40DB-B58A-14032F168B69}"/>
                </a:ext>
              </a:extLst>
            </p:cNvPr>
            <p:cNvSpPr txBox="1"/>
            <p:nvPr/>
          </p:nvSpPr>
          <p:spPr>
            <a:xfrm>
              <a:off x="2283737" y="4752615"/>
              <a:ext cx="4359831" cy="386764"/>
            </a:xfrm>
            <a:prstGeom prst="rect">
              <a:avLst/>
            </a:prstGeom>
            <a:grpFill/>
          </p:spPr>
          <p:txBody>
            <a:bodyPr wrap="square" rtlCol="0">
              <a:spAutoFit/>
            </a:bodyPr>
            <a:lstStyle/>
            <a:p>
              <a:pPr algn="ctr"/>
              <a:r>
                <a:rPr lang="en-US" sz="1200" b="1" dirty="0">
                  <a:latin typeface="+mj-lt"/>
                </a:rPr>
                <a:t>39 NE CAHs</a:t>
              </a:r>
            </a:p>
          </p:txBody>
        </p:sp>
      </p:grpSp>
      <p:grpSp>
        <p:nvGrpSpPr>
          <p:cNvPr id="35" name="Group 34">
            <a:extLst>
              <a:ext uri="{FF2B5EF4-FFF2-40B4-BE49-F238E27FC236}">
                <a16:creationId xmlns:a16="http://schemas.microsoft.com/office/drawing/2014/main" id="{29754F2E-3608-4742-8E5E-77A6C36E77C8}"/>
              </a:ext>
            </a:extLst>
          </p:cNvPr>
          <p:cNvGrpSpPr/>
          <p:nvPr/>
        </p:nvGrpSpPr>
        <p:grpSpPr>
          <a:xfrm>
            <a:off x="8839201" y="4650372"/>
            <a:ext cx="1252437" cy="493507"/>
            <a:chOff x="2071068" y="4589686"/>
            <a:chExt cx="4724265" cy="689067"/>
          </a:xfrm>
          <a:solidFill>
            <a:srgbClr val="C45907"/>
          </a:solidFill>
        </p:grpSpPr>
        <p:sp>
          <p:nvSpPr>
            <p:cNvPr id="36" name="Rounded Rectangle 11">
              <a:extLst>
                <a:ext uri="{FF2B5EF4-FFF2-40B4-BE49-F238E27FC236}">
                  <a16:creationId xmlns:a16="http://schemas.microsoft.com/office/drawing/2014/main" id="{1893CF27-6496-4945-9EC7-6A6C04C20D61}"/>
                </a:ext>
              </a:extLst>
            </p:cNvPr>
            <p:cNvSpPr/>
            <p:nvPr/>
          </p:nvSpPr>
          <p:spPr>
            <a:xfrm>
              <a:off x="2071068" y="4589686"/>
              <a:ext cx="4724265"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TextBox 36">
              <a:extLst>
                <a:ext uri="{FF2B5EF4-FFF2-40B4-BE49-F238E27FC236}">
                  <a16:creationId xmlns:a16="http://schemas.microsoft.com/office/drawing/2014/main" id="{25B7B517-F200-4F45-8AA6-8D133C7B02C9}"/>
                </a:ext>
              </a:extLst>
            </p:cNvPr>
            <p:cNvSpPr txBox="1"/>
            <p:nvPr/>
          </p:nvSpPr>
          <p:spPr>
            <a:xfrm>
              <a:off x="2283737" y="4752615"/>
              <a:ext cx="4359831" cy="386764"/>
            </a:xfrm>
            <a:prstGeom prst="rect">
              <a:avLst/>
            </a:prstGeom>
            <a:grpFill/>
          </p:spPr>
          <p:txBody>
            <a:bodyPr wrap="square" rtlCol="0">
              <a:spAutoFit/>
            </a:bodyPr>
            <a:lstStyle/>
            <a:p>
              <a:pPr algn="ctr"/>
              <a:r>
                <a:rPr lang="en-US" sz="1200" b="1" dirty="0">
                  <a:latin typeface="+mj-lt"/>
                </a:rPr>
                <a:t>7 NE CAHs</a:t>
              </a:r>
            </a:p>
          </p:txBody>
        </p:sp>
      </p:grpSp>
      <p:grpSp>
        <p:nvGrpSpPr>
          <p:cNvPr id="38" name="Group 37">
            <a:extLst>
              <a:ext uri="{FF2B5EF4-FFF2-40B4-BE49-F238E27FC236}">
                <a16:creationId xmlns:a16="http://schemas.microsoft.com/office/drawing/2014/main" id="{63CAE9A2-5550-4968-B06E-114DEAE91481}"/>
              </a:ext>
            </a:extLst>
          </p:cNvPr>
          <p:cNvGrpSpPr/>
          <p:nvPr/>
        </p:nvGrpSpPr>
        <p:grpSpPr>
          <a:xfrm>
            <a:off x="8839201" y="2307292"/>
            <a:ext cx="1252437" cy="493507"/>
            <a:chOff x="2071068" y="4589686"/>
            <a:chExt cx="4724265" cy="689067"/>
          </a:xfrm>
          <a:solidFill>
            <a:srgbClr val="C45907"/>
          </a:solidFill>
        </p:grpSpPr>
        <p:sp>
          <p:nvSpPr>
            <p:cNvPr id="39" name="Rounded Rectangle 11">
              <a:extLst>
                <a:ext uri="{FF2B5EF4-FFF2-40B4-BE49-F238E27FC236}">
                  <a16:creationId xmlns:a16="http://schemas.microsoft.com/office/drawing/2014/main" id="{905F9F15-7F8E-4A48-8FFF-A6BF81D102C0}"/>
                </a:ext>
              </a:extLst>
            </p:cNvPr>
            <p:cNvSpPr/>
            <p:nvPr/>
          </p:nvSpPr>
          <p:spPr>
            <a:xfrm>
              <a:off x="2071068" y="4589686"/>
              <a:ext cx="4724265"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TextBox 39">
              <a:extLst>
                <a:ext uri="{FF2B5EF4-FFF2-40B4-BE49-F238E27FC236}">
                  <a16:creationId xmlns:a16="http://schemas.microsoft.com/office/drawing/2014/main" id="{733B372E-2C9E-41DA-9F0A-25109CCA22E7}"/>
                </a:ext>
              </a:extLst>
            </p:cNvPr>
            <p:cNvSpPr txBox="1"/>
            <p:nvPr/>
          </p:nvSpPr>
          <p:spPr>
            <a:xfrm>
              <a:off x="2283737" y="4752615"/>
              <a:ext cx="4359831" cy="386764"/>
            </a:xfrm>
            <a:prstGeom prst="rect">
              <a:avLst/>
            </a:prstGeom>
            <a:grpFill/>
          </p:spPr>
          <p:txBody>
            <a:bodyPr wrap="square" rtlCol="0">
              <a:spAutoFit/>
            </a:bodyPr>
            <a:lstStyle/>
            <a:p>
              <a:pPr algn="ctr"/>
              <a:r>
                <a:rPr lang="en-US" sz="1200" b="1" dirty="0">
                  <a:latin typeface="+mj-lt"/>
                </a:rPr>
                <a:t>32 NE CAHs</a:t>
              </a:r>
            </a:p>
          </p:txBody>
        </p:sp>
      </p:grpSp>
      <p:grpSp>
        <p:nvGrpSpPr>
          <p:cNvPr id="41" name="Group 40">
            <a:extLst>
              <a:ext uri="{FF2B5EF4-FFF2-40B4-BE49-F238E27FC236}">
                <a16:creationId xmlns:a16="http://schemas.microsoft.com/office/drawing/2014/main" id="{38147F77-24B3-456C-A141-A68F8641372F}"/>
              </a:ext>
            </a:extLst>
          </p:cNvPr>
          <p:cNvGrpSpPr/>
          <p:nvPr/>
        </p:nvGrpSpPr>
        <p:grpSpPr>
          <a:xfrm>
            <a:off x="8839201" y="5303127"/>
            <a:ext cx="1252437" cy="493507"/>
            <a:chOff x="2071068" y="4589686"/>
            <a:chExt cx="4724265" cy="689067"/>
          </a:xfrm>
          <a:solidFill>
            <a:srgbClr val="C45907"/>
          </a:solidFill>
        </p:grpSpPr>
        <p:sp>
          <p:nvSpPr>
            <p:cNvPr id="42" name="Rounded Rectangle 11">
              <a:extLst>
                <a:ext uri="{FF2B5EF4-FFF2-40B4-BE49-F238E27FC236}">
                  <a16:creationId xmlns:a16="http://schemas.microsoft.com/office/drawing/2014/main" id="{A78C07F7-D6A7-4327-9272-D3F479BC9D84}"/>
                </a:ext>
              </a:extLst>
            </p:cNvPr>
            <p:cNvSpPr/>
            <p:nvPr/>
          </p:nvSpPr>
          <p:spPr>
            <a:xfrm>
              <a:off x="2071068" y="4589686"/>
              <a:ext cx="4724265"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TextBox 42">
              <a:extLst>
                <a:ext uri="{FF2B5EF4-FFF2-40B4-BE49-F238E27FC236}">
                  <a16:creationId xmlns:a16="http://schemas.microsoft.com/office/drawing/2014/main" id="{0BFB57FA-9A0B-42FA-8D6F-579A536D61DF}"/>
                </a:ext>
              </a:extLst>
            </p:cNvPr>
            <p:cNvSpPr txBox="1"/>
            <p:nvPr/>
          </p:nvSpPr>
          <p:spPr>
            <a:xfrm>
              <a:off x="2283737" y="4752615"/>
              <a:ext cx="4359831" cy="386764"/>
            </a:xfrm>
            <a:prstGeom prst="rect">
              <a:avLst/>
            </a:prstGeom>
            <a:grpFill/>
          </p:spPr>
          <p:txBody>
            <a:bodyPr wrap="square" rtlCol="0">
              <a:spAutoFit/>
            </a:bodyPr>
            <a:lstStyle/>
            <a:p>
              <a:pPr algn="ctr"/>
              <a:r>
                <a:rPr lang="en-US" sz="1200" b="1">
                  <a:latin typeface="+mj-lt"/>
                </a:rPr>
                <a:t>8 NE CAHs</a:t>
              </a:r>
            </a:p>
          </p:txBody>
        </p:sp>
      </p:grpSp>
    </p:spTree>
    <p:extLst>
      <p:ext uri="{BB962C8B-B14F-4D97-AF65-F5344CB8AC3E}">
        <p14:creationId xmlns:p14="http://schemas.microsoft.com/office/powerpoint/2010/main" val="7457426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699"/>
            <a:ext cx="7772400" cy="799322"/>
          </a:xfrm>
        </p:spPr>
        <p:txBody>
          <a:bodyPr/>
          <a:lstStyle/>
          <a:p>
            <a:r>
              <a:rPr lang="en-US"/>
              <a:t>Reporting</a:t>
            </a:r>
          </a:p>
        </p:txBody>
      </p:sp>
      <p:sp>
        <p:nvSpPr>
          <p:cNvPr id="3" name="Content Placeholder 2"/>
          <p:cNvSpPr>
            <a:spLocks noGrp="1"/>
          </p:cNvSpPr>
          <p:nvPr>
            <p:ph idx="1"/>
          </p:nvPr>
        </p:nvSpPr>
        <p:spPr/>
        <p:txBody>
          <a:bodyPr/>
          <a:lstStyle/>
          <a:p>
            <a:pPr marL="0" indent="0">
              <a:buNone/>
            </a:pPr>
            <a:endParaRPr lang="en-US" sz="1800"/>
          </a:p>
          <a:p>
            <a:endParaRPr lang="en-US" sz="1800"/>
          </a:p>
        </p:txBody>
      </p:sp>
      <p:sp>
        <p:nvSpPr>
          <p:cNvPr id="4" name="Slide Number Placeholder 3"/>
          <p:cNvSpPr>
            <a:spLocks noGrp="1"/>
          </p:cNvSpPr>
          <p:nvPr>
            <p:ph type="sldNum" sz="quarter" idx="4"/>
          </p:nvPr>
        </p:nvSpPr>
        <p:spPr/>
        <p:txBody>
          <a:bodyPr/>
          <a:lstStyle/>
          <a:p>
            <a:fld id="{94DD0B3A-DE56-41DE-A861-ABD9CAFA60A5}" type="slidenum">
              <a:rPr lang="en-US" smtClean="0"/>
              <a:pPr/>
              <a:t>44</a:t>
            </a:fld>
            <a:endParaRPr lang="en-US"/>
          </a:p>
        </p:txBody>
      </p:sp>
      <p:graphicFrame>
        <p:nvGraphicFramePr>
          <p:cNvPr id="6" name="Table 5">
            <a:extLst>
              <a:ext uri="{FF2B5EF4-FFF2-40B4-BE49-F238E27FC236}">
                <a16:creationId xmlns:a16="http://schemas.microsoft.com/office/drawing/2014/main" id="{B9C93FF4-5405-4417-9C6E-BFD2576E915B}"/>
              </a:ext>
            </a:extLst>
          </p:cNvPr>
          <p:cNvGraphicFramePr>
            <a:graphicFrameLocks noGrp="1"/>
          </p:cNvGraphicFramePr>
          <p:nvPr/>
        </p:nvGraphicFramePr>
        <p:xfrm>
          <a:off x="2209801" y="841946"/>
          <a:ext cx="8076363" cy="4302760"/>
        </p:xfrm>
        <a:graphic>
          <a:graphicData uri="http://schemas.openxmlformats.org/drawingml/2006/table">
            <a:tbl>
              <a:tblPr/>
              <a:tblGrid>
                <a:gridCol w="403409">
                  <a:extLst>
                    <a:ext uri="{9D8B030D-6E8A-4147-A177-3AD203B41FA5}">
                      <a16:colId xmlns:a16="http://schemas.microsoft.com/office/drawing/2014/main" val="1548498208"/>
                    </a:ext>
                  </a:extLst>
                </a:gridCol>
                <a:gridCol w="6125507">
                  <a:extLst>
                    <a:ext uri="{9D8B030D-6E8A-4147-A177-3AD203B41FA5}">
                      <a16:colId xmlns:a16="http://schemas.microsoft.com/office/drawing/2014/main" val="1376685998"/>
                    </a:ext>
                  </a:extLst>
                </a:gridCol>
                <a:gridCol w="1547447">
                  <a:extLst>
                    <a:ext uri="{9D8B030D-6E8A-4147-A177-3AD203B41FA5}">
                      <a16:colId xmlns:a16="http://schemas.microsoft.com/office/drawing/2014/main" val="3066962064"/>
                    </a:ext>
                  </a:extLst>
                </a:gridCol>
              </a:tblGrid>
              <a:tr h="370840">
                <a:tc gridSpan="2">
                  <a:txBody>
                    <a:bodyPr/>
                    <a:lstStyle/>
                    <a:p>
                      <a:pPr>
                        <a:spcAft>
                          <a:spcPts val="600"/>
                        </a:spcAft>
                      </a:pPr>
                      <a:r>
                        <a:rPr lang="en-US" sz="1800">
                          <a:solidFill>
                            <a:schemeClr val="bg1"/>
                          </a:solidFill>
                        </a:rPr>
                        <a:t>Our facility has a policy or formal procedure for the stewardship team to review courses of therapy for specific antibiotic agents and provide real-time feedback and recommendations to the treatment team (i.e., prospective audit and feedback)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solidFill>
                          <a:schemeClr val="bg1"/>
                        </a:solidFill>
                      </a:endParaRPr>
                    </a:p>
                  </a:txBody>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9067938"/>
                  </a:ext>
                </a:extLst>
              </a:tr>
              <a:tr h="370840">
                <a:tc gridSpan="2">
                  <a:txBody>
                    <a:bodyPr/>
                    <a:lstStyle/>
                    <a:p>
                      <a:r>
                        <a:rPr lang="en-US" sz="1800">
                          <a:solidFill>
                            <a:schemeClr val="bg1"/>
                          </a:solidFill>
                        </a:rPr>
                        <a:t>If antibiotic use in DOT, DDD, or some other means of monitoring are selected, our stewardship team provides individual-, unit-, or service-specific reports on antibiotic use to prescribers, at least annually.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7410576"/>
                  </a:ext>
                </a:extLst>
              </a:tr>
              <a:tr h="370840">
                <a:tc gridSpan="2">
                  <a:txBody>
                    <a:bodyPr/>
                    <a:lstStyle/>
                    <a:p>
                      <a:r>
                        <a:rPr lang="en-US" sz="1800">
                          <a:solidFill>
                            <a:schemeClr val="bg1"/>
                          </a:solidFill>
                        </a:rPr>
                        <a:t>Our stewardship team provides the following updates or reports, at least annually: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solidFill>
                          <a:schemeClr val="bg1"/>
                        </a:solidFill>
                      </a:endParaRPr>
                    </a:p>
                  </a:txBody>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2303932"/>
                  </a:ext>
                </a:extLst>
              </a:tr>
              <a:tr h="370840">
                <a:tc>
                  <a:txBody>
                    <a:bodyPr/>
                    <a:lstStyle/>
                    <a:p>
                      <a:pPr marL="285750" lvl="0" indent="-285750">
                        <a:buFont typeface="Courier New" panose="02070309020205020404" pitchFamily="49" charset="0"/>
                        <a:buChar char="o"/>
                      </a:pPr>
                      <a:r>
                        <a:rPr lang="en-US">
                          <a:solidFill>
                            <a:schemeClr val="bg1"/>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lvl="0"/>
                      <a:r>
                        <a:rPr lang="en-US" sz="1800">
                          <a:solidFill>
                            <a:schemeClr val="bg1"/>
                          </a:solidFill>
                        </a:rPr>
                        <a:t>Updates to facility leadership on antibiotic use and stewardship efforts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0624160"/>
                  </a:ext>
                </a:extLst>
              </a:tr>
              <a:tr h="370840">
                <a:tc>
                  <a:txBody>
                    <a:bodyPr/>
                    <a:lstStyle/>
                    <a:p>
                      <a:pPr marL="285750" indent="-285750">
                        <a:buFont typeface="Courier New" panose="02070309020205020404" pitchFamily="49" charset="0"/>
                        <a:buChar char="o"/>
                      </a:pPr>
                      <a:r>
                        <a:rPr lang="en-US">
                          <a:solidFill>
                            <a:schemeClr val="bg1"/>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lvl="0"/>
                      <a:r>
                        <a:rPr lang="en-US" sz="1800">
                          <a:solidFill>
                            <a:schemeClr val="bg1"/>
                          </a:solidFill>
                        </a:rPr>
                        <a:t>Outcomes for antibiotic stewardship interventions to staff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1800" kern="1200">
                        <a:solidFill>
                          <a:schemeClr val="bg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8018358"/>
                  </a:ext>
                </a:extLst>
              </a:tr>
            </a:tbl>
          </a:graphicData>
        </a:graphic>
      </p:graphicFrame>
      <p:grpSp>
        <p:nvGrpSpPr>
          <p:cNvPr id="26" name="Group 25">
            <a:extLst>
              <a:ext uri="{FF2B5EF4-FFF2-40B4-BE49-F238E27FC236}">
                <a16:creationId xmlns:a16="http://schemas.microsoft.com/office/drawing/2014/main" id="{869D5B3B-AFA6-442B-9275-1447BDF9A33B}"/>
              </a:ext>
            </a:extLst>
          </p:cNvPr>
          <p:cNvGrpSpPr/>
          <p:nvPr/>
        </p:nvGrpSpPr>
        <p:grpSpPr>
          <a:xfrm>
            <a:off x="8839201" y="1159573"/>
            <a:ext cx="1252437" cy="493507"/>
            <a:chOff x="2269192" y="4589686"/>
            <a:chExt cx="4724264" cy="689067"/>
          </a:xfrm>
          <a:solidFill>
            <a:srgbClr val="C45907"/>
          </a:solidFill>
        </p:grpSpPr>
        <p:sp>
          <p:nvSpPr>
            <p:cNvPr id="27" name="Rounded Rectangle 11">
              <a:extLst>
                <a:ext uri="{FF2B5EF4-FFF2-40B4-BE49-F238E27FC236}">
                  <a16:creationId xmlns:a16="http://schemas.microsoft.com/office/drawing/2014/main" id="{4D4DB283-88C4-428D-99A6-8B30393D7265}"/>
                </a:ext>
              </a:extLst>
            </p:cNvPr>
            <p:cNvSpPr/>
            <p:nvPr/>
          </p:nvSpPr>
          <p:spPr>
            <a:xfrm>
              <a:off x="2269192" y="4589686"/>
              <a:ext cx="4724264"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C5D71E30-DD06-4935-806D-47281EC6FF61}"/>
                </a:ext>
              </a:extLst>
            </p:cNvPr>
            <p:cNvSpPr txBox="1"/>
            <p:nvPr/>
          </p:nvSpPr>
          <p:spPr>
            <a:xfrm>
              <a:off x="2623720" y="4740836"/>
              <a:ext cx="4359830" cy="386764"/>
            </a:xfrm>
            <a:prstGeom prst="rect">
              <a:avLst/>
            </a:prstGeom>
            <a:grpFill/>
          </p:spPr>
          <p:txBody>
            <a:bodyPr wrap="square" rtlCol="0">
              <a:spAutoFit/>
            </a:bodyPr>
            <a:lstStyle/>
            <a:p>
              <a:pPr algn="ctr"/>
              <a:r>
                <a:rPr lang="en-US" sz="1200" b="1" dirty="0">
                  <a:latin typeface="+mj-lt"/>
                </a:rPr>
                <a:t>23 NE CAHs</a:t>
              </a:r>
            </a:p>
          </p:txBody>
        </p:sp>
      </p:grpSp>
      <p:grpSp>
        <p:nvGrpSpPr>
          <p:cNvPr id="32" name="Group 31">
            <a:extLst>
              <a:ext uri="{FF2B5EF4-FFF2-40B4-BE49-F238E27FC236}">
                <a16:creationId xmlns:a16="http://schemas.microsoft.com/office/drawing/2014/main" id="{FAD29E28-6343-4D23-8D52-AF4EAF0E08D3}"/>
              </a:ext>
            </a:extLst>
          </p:cNvPr>
          <p:cNvGrpSpPr/>
          <p:nvPr/>
        </p:nvGrpSpPr>
        <p:grpSpPr>
          <a:xfrm>
            <a:off x="8839201" y="4125646"/>
            <a:ext cx="1252437" cy="493507"/>
            <a:chOff x="2071068" y="4589686"/>
            <a:chExt cx="4724265" cy="689067"/>
          </a:xfrm>
          <a:solidFill>
            <a:srgbClr val="C45907"/>
          </a:solidFill>
        </p:grpSpPr>
        <p:sp>
          <p:nvSpPr>
            <p:cNvPr id="33" name="Rounded Rectangle 11">
              <a:extLst>
                <a:ext uri="{FF2B5EF4-FFF2-40B4-BE49-F238E27FC236}">
                  <a16:creationId xmlns:a16="http://schemas.microsoft.com/office/drawing/2014/main" id="{8E370234-80D2-4600-AE81-3943C00E2056}"/>
                </a:ext>
              </a:extLst>
            </p:cNvPr>
            <p:cNvSpPr/>
            <p:nvPr/>
          </p:nvSpPr>
          <p:spPr>
            <a:xfrm>
              <a:off x="2071068" y="4589686"/>
              <a:ext cx="4724265"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a:extLst>
                <a:ext uri="{FF2B5EF4-FFF2-40B4-BE49-F238E27FC236}">
                  <a16:creationId xmlns:a16="http://schemas.microsoft.com/office/drawing/2014/main" id="{F37B80B4-6FD7-40DB-B58A-14032F168B69}"/>
                </a:ext>
              </a:extLst>
            </p:cNvPr>
            <p:cNvSpPr txBox="1"/>
            <p:nvPr/>
          </p:nvSpPr>
          <p:spPr>
            <a:xfrm>
              <a:off x="2283737" y="4752615"/>
              <a:ext cx="4359831" cy="386764"/>
            </a:xfrm>
            <a:prstGeom prst="rect">
              <a:avLst/>
            </a:prstGeom>
            <a:grpFill/>
          </p:spPr>
          <p:txBody>
            <a:bodyPr wrap="square" rtlCol="0">
              <a:spAutoFit/>
            </a:bodyPr>
            <a:lstStyle/>
            <a:p>
              <a:pPr algn="ctr"/>
              <a:r>
                <a:rPr lang="en-US" sz="1200" b="1" dirty="0">
                  <a:latin typeface="+mj-lt"/>
                </a:rPr>
                <a:t>42 NE CAHs</a:t>
              </a:r>
            </a:p>
          </p:txBody>
        </p:sp>
      </p:grpSp>
      <p:grpSp>
        <p:nvGrpSpPr>
          <p:cNvPr id="35" name="Group 34">
            <a:extLst>
              <a:ext uri="{FF2B5EF4-FFF2-40B4-BE49-F238E27FC236}">
                <a16:creationId xmlns:a16="http://schemas.microsoft.com/office/drawing/2014/main" id="{29754F2E-3608-4742-8E5E-77A6C36E77C8}"/>
              </a:ext>
            </a:extLst>
          </p:cNvPr>
          <p:cNvGrpSpPr/>
          <p:nvPr/>
        </p:nvGrpSpPr>
        <p:grpSpPr>
          <a:xfrm>
            <a:off x="8839201" y="4831240"/>
            <a:ext cx="1252437" cy="493507"/>
            <a:chOff x="2071068" y="4589686"/>
            <a:chExt cx="4724265" cy="689067"/>
          </a:xfrm>
          <a:solidFill>
            <a:srgbClr val="C45907"/>
          </a:solidFill>
        </p:grpSpPr>
        <p:sp>
          <p:nvSpPr>
            <p:cNvPr id="36" name="Rounded Rectangle 11">
              <a:extLst>
                <a:ext uri="{FF2B5EF4-FFF2-40B4-BE49-F238E27FC236}">
                  <a16:creationId xmlns:a16="http://schemas.microsoft.com/office/drawing/2014/main" id="{1893CF27-6496-4945-9EC7-6A6C04C20D61}"/>
                </a:ext>
              </a:extLst>
            </p:cNvPr>
            <p:cNvSpPr/>
            <p:nvPr/>
          </p:nvSpPr>
          <p:spPr>
            <a:xfrm>
              <a:off x="2071068" y="4589686"/>
              <a:ext cx="4724265"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TextBox 36">
              <a:extLst>
                <a:ext uri="{FF2B5EF4-FFF2-40B4-BE49-F238E27FC236}">
                  <a16:creationId xmlns:a16="http://schemas.microsoft.com/office/drawing/2014/main" id="{25B7B517-F200-4F45-8AA6-8D133C7B02C9}"/>
                </a:ext>
              </a:extLst>
            </p:cNvPr>
            <p:cNvSpPr txBox="1"/>
            <p:nvPr/>
          </p:nvSpPr>
          <p:spPr>
            <a:xfrm>
              <a:off x="2283737" y="4752615"/>
              <a:ext cx="4359831" cy="386764"/>
            </a:xfrm>
            <a:prstGeom prst="rect">
              <a:avLst/>
            </a:prstGeom>
            <a:grpFill/>
          </p:spPr>
          <p:txBody>
            <a:bodyPr wrap="square" rtlCol="0">
              <a:spAutoFit/>
            </a:bodyPr>
            <a:lstStyle/>
            <a:p>
              <a:pPr algn="ctr"/>
              <a:r>
                <a:rPr lang="en-US" sz="1200" b="1" dirty="0">
                  <a:latin typeface="+mj-lt"/>
                </a:rPr>
                <a:t>23 NE CAHs</a:t>
              </a:r>
            </a:p>
          </p:txBody>
        </p:sp>
      </p:grpSp>
      <p:grpSp>
        <p:nvGrpSpPr>
          <p:cNvPr id="38" name="Group 37">
            <a:extLst>
              <a:ext uri="{FF2B5EF4-FFF2-40B4-BE49-F238E27FC236}">
                <a16:creationId xmlns:a16="http://schemas.microsoft.com/office/drawing/2014/main" id="{63CAE9A2-5550-4968-B06E-114DEAE91481}"/>
              </a:ext>
            </a:extLst>
          </p:cNvPr>
          <p:cNvGrpSpPr/>
          <p:nvPr/>
        </p:nvGrpSpPr>
        <p:grpSpPr>
          <a:xfrm>
            <a:off x="8839201" y="2548450"/>
            <a:ext cx="1252437" cy="493507"/>
            <a:chOff x="2071068" y="4589686"/>
            <a:chExt cx="4724265" cy="689067"/>
          </a:xfrm>
          <a:solidFill>
            <a:srgbClr val="C45907"/>
          </a:solidFill>
        </p:grpSpPr>
        <p:sp>
          <p:nvSpPr>
            <p:cNvPr id="39" name="Rounded Rectangle 11">
              <a:extLst>
                <a:ext uri="{FF2B5EF4-FFF2-40B4-BE49-F238E27FC236}">
                  <a16:creationId xmlns:a16="http://schemas.microsoft.com/office/drawing/2014/main" id="{905F9F15-7F8E-4A48-8FFF-A6BF81D102C0}"/>
                </a:ext>
              </a:extLst>
            </p:cNvPr>
            <p:cNvSpPr/>
            <p:nvPr/>
          </p:nvSpPr>
          <p:spPr>
            <a:xfrm>
              <a:off x="2071068" y="4589686"/>
              <a:ext cx="4724265"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TextBox 39">
              <a:extLst>
                <a:ext uri="{FF2B5EF4-FFF2-40B4-BE49-F238E27FC236}">
                  <a16:creationId xmlns:a16="http://schemas.microsoft.com/office/drawing/2014/main" id="{733B372E-2C9E-41DA-9F0A-25109CCA22E7}"/>
                </a:ext>
              </a:extLst>
            </p:cNvPr>
            <p:cNvSpPr txBox="1"/>
            <p:nvPr/>
          </p:nvSpPr>
          <p:spPr>
            <a:xfrm>
              <a:off x="2283737" y="4752615"/>
              <a:ext cx="4359831" cy="386764"/>
            </a:xfrm>
            <a:prstGeom prst="rect">
              <a:avLst/>
            </a:prstGeom>
            <a:grpFill/>
          </p:spPr>
          <p:txBody>
            <a:bodyPr wrap="square" rtlCol="0">
              <a:spAutoFit/>
            </a:bodyPr>
            <a:lstStyle/>
            <a:p>
              <a:pPr algn="ctr"/>
              <a:r>
                <a:rPr lang="en-US" sz="1200" b="1" dirty="0">
                  <a:latin typeface="+mj-lt"/>
                </a:rPr>
                <a:t>19 NE CAHs</a:t>
              </a:r>
            </a:p>
          </p:txBody>
        </p:sp>
      </p:grpSp>
    </p:spTree>
    <p:extLst>
      <p:ext uri="{BB962C8B-B14F-4D97-AF65-F5344CB8AC3E}">
        <p14:creationId xmlns:p14="http://schemas.microsoft.com/office/powerpoint/2010/main" val="1180220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a:t>Tracking &amp; Reporting</a:t>
            </a:r>
          </a:p>
        </p:txBody>
      </p:sp>
      <p:graphicFrame>
        <p:nvGraphicFramePr>
          <p:cNvPr id="10" name="Content Placeholder 9">
            <a:extLst>
              <a:ext uri="{FF2B5EF4-FFF2-40B4-BE49-F238E27FC236}">
                <a16:creationId xmlns:a16="http://schemas.microsoft.com/office/drawing/2014/main" id="{559078AB-E528-4E26-AB89-18AB4567ACA1}"/>
              </a:ext>
            </a:extLst>
          </p:cNvPr>
          <p:cNvGraphicFramePr>
            <a:graphicFrameLocks noGrp="1"/>
          </p:cNvGraphicFramePr>
          <p:nvPr>
            <p:ph idx="1"/>
            <p:extLst>
              <p:ext uri="{D42A27DB-BD31-4B8C-83A1-F6EECF244321}">
                <p14:modId xmlns:p14="http://schemas.microsoft.com/office/powerpoint/2010/main" val="1655312434"/>
              </p:ext>
            </p:extLst>
          </p:nvPr>
        </p:nvGraphicFramePr>
        <p:xfrm>
          <a:off x="2209801" y="1528677"/>
          <a:ext cx="7773731" cy="1280160"/>
        </p:xfrm>
        <a:graphic>
          <a:graphicData uri="http://schemas.openxmlformats.org/drawingml/2006/table">
            <a:tbl>
              <a:tblPr firstRow="1" bandRow="1">
                <a:tableStyleId>{5C22544A-7EE6-4342-B048-85BDC9FD1C3A}</a:tableStyleId>
              </a:tblPr>
              <a:tblGrid>
                <a:gridCol w="1967753">
                  <a:extLst>
                    <a:ext uri="{9D8B030D-6E8A-4147-A177-3AD203B41FA5}">
                      <a16:colId xmlns:a16="http://schemas.microsoft.com/office/drawing/2014/main" val="2476862508"/>
                    </a:ext>
                  </a:extLst>
                </a:gridCol>
                <a:gridCol w="2636202">
                  <a:extLst>
                    <a:ext uri="{9D8B030D-6E8A-4147-A177-3AD203B41FA5}">
                      <a16:colId xmlns:a16="http://schemas.microsoft.com/office/drawing/2014/main" val="261752387"/>
                    </a:ext>
                  </a:extLst>
                </a:gridCol>
                <a:gridCol w="3169776">
                  <a:extLst>
                    <a:ext uri="{9D8B030D-6E8A-4147-A177-3AD203B41FA5}">
                      <a16:colId xmlns:a16="http://schemas.microsoft.com/office/drawing/2014/main" val="2761231525"/>
                    </a:ext>
                  </a:extLst>
                </a:gridCol>
              </a:tblGrid>
              <a:tr h="426720">
                <a:tc>
                  <a:txBody>
                    <a:bodyPr/>
                    <a:lstStyle/>
                    <a:p>
                      <a:r>
                        <a:rPr lang="en-US"/>
                        <a:t>Core Elements</a:t>
                      </a:r>
                    </a:p>
                  </a:txBody>
                  <a:tcPr marL="125123" marR="12512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State Level (NE)</a:t>
                      </a:r>
                    </a:p>
                  </a:txBody>
                  <a:tcPr marL="125123" marR="125123"/>
                </a:tc>
                <a:tc>
                  <a:txBody>
                    <a:bodyPr/>
                    <a:lstStyle/>
                    <a:p>
                      <a:r>
                        <a:rPr lang="en-US"/>
                        <a:t>Nationally</a:t>
                      </a:r>
                    </a:p>
                  </a:txBody>
                  <a:tcPr marL="125123" marR="125123"/>
                </a:tc>
                <a:extLst>
                  <a:ext uri="{0D108BD9-81ED-4DB2-BD59-A6C34878D82A}">
                    <a16:rowId xmlns:a16="http://schemas.microsoft.com/office/drawing/2014/main" val="4032899044"/>
                  </a:ext>
                </a:extLst>
              </a:tr>
              <a:tr h="426720">
                <a:tc>
                  <a:txBody>
                    <a:bodyPr/>
                    <a:lstStyle/>
                    <a:p>
                      <a:pPr algn="l"/>
                      <a:r>
                        <a:rPr lang="en-US" sz="1600"/>
                        <a:t>Tracking</a:t>
                      </a:r>
                    </a:p>
                  </a:txBody>
                  <a:tcPr marL="125123" marR="12512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47 out of 63 CAHs (75%)</a:t>
                      </a:r>
                    </a:p>
                  </a:txBody>
                  <a:tcPr marL="125123" marR="12512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1,159 out of 1,338 CAHs (87%)</a:t>
                      </a:r>
                    </a:p>
                  </a:txBody>
                  <a:tcPr marL="125123" marR="125123" anchor="ctr"/>
                </a:tc>
                <a:extLst>
                  <a:ext uri="{0D108BD9-81ED-4DB2-BD59-A6C34878D82A}">
                    <a16:rowId xmlns:a16="http://schemas.microsoft.com/office/drawing/2014/main" val="3334441559"/>
                  </a:ext>
                </a:extLst>
              </a:tr>
              <a:tr h="426720">
                <a:tc>
                  <a:txBody>
                    <a:bodyPr/>
                    <a:lstStyle/>
                    <a:p>
                      <a:pPr algn="l"/>
                      <a:r>
                        <a:rPr lang="en-US" sz="1600"/>
                        <a:t>Reporting</a:t>
                      </a:r>
                    </a:p>
                  </a:txBody>
                  <a:tcPr marL="125123" marR="12512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43 out of 63 CAHs (68%)</a:t>
                      </a:r>
                    </a:p>
                  </a:txBody>
                  <a:tcPr marL="125123" marR="12512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1,099 out of 1,338 CAHs (82%)</a:t>
                      </a:r>
                    </a:p>
                  </a:txBody>
                  <a:tcPr marL="125123" marR="125123" anchor="ctr"/>
                </a:tc>
                <a:extLst>
                  <a:ext uri="{0D108BD9-81ED-4DB2-BD59-A6C34878D82A}">
                    <a16:rowId xmlns:a16="http://schemas.microsoft.com/office/drawing/2014/main" val="2383847161"/>
                  </a:ext>
                </a:extLst>
              </a:tr>
            </a:tbl>
          </a:graphicData>
        </a:graphic>
      </p:graphicFrame>
      <p:sp>
        <p:nvSpPr>
          <p:cNvPr id="4" name="Slide Number Placeholder 3"/>
          <p:cNvSpPr>
            <a:spLocks noGrp="1"/>
          </p:cNvSpPr>
          <p:nvPr>
            <p:ph type="sldNum" sz="quarter" idx="4"/>
          </p:nvPr>
        </p:nvSpPr>
        <p:spPr/>
        <p:txBody>
          <a:bodyPr/>
          <a:lstStyle/>
          <a:p>
            <a:fld id="{94DD0B3A-DE56-41DE-A861-ABD9CAFA60A5}" type="slidenum">
              <a:rPr lang="en-US" smtClean="0"/>
              <a:pPr/>
              <a:t>45</a:t>
            </a:fld>
            <a:endParaRPr lang="en-US"/>
          </a:p>
        </p:txBody>
      </p:sp>
      <p:sp>
        <p:nvSpPr>
          <p:cNvPr id="7" name="TextBox 6"/>
          <p:cNvSpPr txBox="1"/>
          <p:nvPr/>
        </p:nvSpPr>
        <p:spPr>
          <a:xfrm>
            <a:off x="1524001" y="5074836"/>
            <a:ext cx="8767365" cy="1015663"/>
          </a:xfrm>
          <a:prstGeom prst="rect">
            <a:avLst/>
          </a:prstGeom>
          <a:noFill/>
        </p:spPr>
        <p:txBody>
          <a:bodyPr wrap="square" rtlCol="0">
            <a:spAutoFit/>
          </a:bodyPr>
          <a:lstStyle/>
          <a:p>
            <a:pPr algn="ctr"/>
            <a:r>
              <a:rPr lang="en-US">
                <a:latin typeface="+mj-lt"/>
              </a:rPr>
              <a:t>Who is meeting the </a:t>
            </a:r>
            <a:r>
              <a:rPr lang="en-US" b="1">
                <a:solidFill>
                  <a:srgbClr val="FFFFFF"/>
                </a:solidFill>
                <a:latin typeface="Arial"/>
              </a:rPr>
              <a:t>Leadership</a:t>
            </a:r>
            <a:r>
              <a:rPr lang="en-US">
                <a:solidFill>
                  <a:srgbClr val="FFFFFF"/>
                </a:solidFill>
                <a:latin typeface="Arial"/>
              </a:rPr>
              <a:t> Core Element?</a:t>
            </a:r>
            <a:endParaRPr lang="en-US" b="1">
              <a:latin typeface="+mj-lt"/>
            </a:endParaRPr>
          </a:p>
          <a:p>
            <a:pPr algn="ctr"/>
            <a:r>
              <a:rPr lang="en-US" b="1">
                <a:latin typeface="+mj-lt"/>
              </a:rPr>
              <a:t>State Level: X out of X CAHs (XX%) are meeting the </a:t>
            </a:r>
          </a:p>
          <a:p>
            <a:pPr algn="ctr"/>
            <a:r>
              <a:rPr lang="en-US" b="1">
                <a:latin typeface="+mj-lt"/>
              </a:rPr>
              <a:t>Nationally: XXX out of 1345 CAHs (XX%) </a:t>
            </a:r>
          </a:p>
        </p:txBody>
      </p:sp>
    </p:spTree>
    <p:extLst>
      <p:ext uri="{BB962C8B-B14F-4D97-AF65-F5344CB8AC3E}">
        <p14:creationId xmlns:p14="http://schemas.microsoft.com/office/powerpoint/2010/main" val="40761482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17710"/>
            <a:ext cx="7772400" cy="799322"/>
          </a:xfrm>
        </p:spPr>
        <p:txBody>
          <a:bodyPr/>
          <a:lstStyle/>
          <a:p>
            <a:r>
              <a:rPr lang="en-US"/>
              <a:t>Education</a:t>
            </a:r>
          </a:p>
        </p:txBody>
      </p:sp>
      <p:sp>
        <p:nvSpPr>
          <p:cNvPr id="3" name="Content Placeholder 2"/>
          <p:cNvSpPr>
            <a:spLocks noGrp="1"/>
          </p:cNvSpPr>
          <p:nvPr>
            <p:ph idx="1"/>
          </p:nvPr>
        </p:nvSpPr>
        <p:spPr/>
        <p:txBody>
          <a:bodyPr/>
          <a:lstStyle/>
          <a:p>
            <a:pPr marL="0" indent="0">
              <a:buNone/>
            </a:pPr>
            <a:endParaRPr lang="en-US" sz="1800"/>
          </a:p>
          <a:p>
            <a:endParaRPr lang="en-US" sz="1800"/>
          </a:p>
        </p:txBody>
      </p:sp>
      <p:sp>
        <p:nvSpPr>
          <p:cNvPr id="4" name="Slide Number Placeholder 3"/>
          <p:cNvSpPr>
            <a:spLocks noGrp="1"/>
          </p:cNvSpPr>
          <p:nvPr>
            <p:ph type="sldNum" sz="quarter" idx="4"/>
          </p:nvPr>
        </p:nvSpPr>
        <p:spPr/>
        <p:txBody>
          <a:bodyPr/>
          <a:lstStyle/>
          <a:p>
            <a:fld id="{94DD0B3A-DE56-41DE-A861-ABD9CAFA60A5}" type="slidenum">
              <a:rPr lang="en-US" smtClean="0"/>
              <a:pPr/>
              <a:t>46</a:t>
            </a:fld>
            <a:endParaRPr lang="en-US"/>
          </a:p>
        </p:txBody>
      </p:sp>
      <p:graphicFrame>
        <p:nvGraphicFramePr>
          <p:cNvPr id="6" name="Table 5">
            <a:extLst>
              <a:ext uri="{FF2B5EF4-FFF2-40B4-BE49-F238E27FC236}">
                <a16:creationId xmlns:a16="http://schemas.microsoft.com/office/drawing/2014/main" id="{B9C93FF4-5405-4417-9C6E-BFD2576E915B}"/>
              </a:ext>
            </a:extLst>
          </p:cNvPr>
          <p:cNvGraphicFramePr>
            <a:graphicFrameLocks noGrp="1"/>
          </p:cNvGraphicFramePr>
          <p:nvPr/>
        </p:nvGraphicFramePr>
        <p:xfrm>
          <a:off x="2209800" y="1052957"/>
          <a:ext cx="8076364" cy="3108960"/>
        </p:xfrm>
        <a:graphic>
          <a:graphicData uri="http://schemas.openxmlformats.org/drawingml/2006/table">
            <a:tbl>
              <a:tblPr/>
              <a:tblGrid>
                <a:gridCol w="403409">
                  <a:extLst>
                    <a:ext uri="{9D8B030D-6E8A-4147-A177-3AD203B41FA5}">
                      <a16:colId xmlns:a16="http://schemas.microsoft.com/office/drawing/2014/main" val="1548498208"/>
                    </a:ext>
                  </a:extLst>
                </a:gridCol>
                <a:gridCol w="5713526">
                  <a:extLst>
                    <a:ext uri="{9D8B030D-6E8A-4147-A177-3AD203B41FA5}">
                      <a16:colId xmlns:a16="http://schemas.microsoft.com/office/drawing/2014/main" val="1376685998"/>
                    </a:ext>
                  </a:extLst>
                </a:gridCol>
                <a:gridCol w="1959429">
                  <a:extLst>
                    <a:ext uri="{9D8B030D-6E8A-4147-A177-3AD203B41FA5}">
                      <a16:colId xmlns:a16="http://schemas.microsoft.com/office/drawing/2014/main" val="3066962064"/>
                    </a:ext>
                  </a:extLst>
                </a:gridCol>
              </a:tblGrid>
              <a:tr h="370840">
                <a:tc gridSpan="2">
                  <a:txBody>
                    <a:bodyPr/>
                    <a:lstStyle/>
                    <a:p>
                      <a:pPr>
                        <a:spcAft>
                          <a:spcPts val="600"/>
                        </a:spcAft>
                      </a:pPr>
                      <a:r>
                        <a:rPr lang="en-US" sz="1800">
                          <a:solidFill>
                            <a:schemeClr val="bg1"/>
                          </a:solidFill>
                        </a:rPr>
                        <a:t>Which of the following groups receive education on appropriate antibiotic use at least annually? (Check all that apply)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solidFill>
                          <a:schemeClr val="bg1"/>
                        </a:solidFill>
                      </a:endParaRPr>
                    </a:p>
                  </a:txBody>
                  <a:tcPr/>
                </a:tc>
                <a:tc>
                  <a:txBody>
                    <a:bodyPr/>
                    <a:lstStyle/>
                    <a:p>
                      <a:endParaRPr lang="en-US">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2303932"/>
                  </a:ext>
                </a:extLst>
              </a:tr>
              <a:tr h="731520">
                <a:tc>
                  <a:txBody>
                    <a:bodyPr/>
                    <a:lstStyle/>
                    <a:p>
                      <a:pPr marL="285750" lvl="0" indent="-285750">
                        <a:buFont typeface="Courier New" panose="02070309020205020404" pitchFamily="49" charset="0"/>
                        <a:buChar char="o"/>
                      </a:pPr>
                      <a:r>
                        <a:rPr lang="en-US">
                          <a:solidFill>
                            <a:schemeClr val="bg1"/>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lvl="0">
                        <a:spcAft>
                          <a:spcPts val="600"/>
                        </a:spcAft>
                      </a:pPr>
                      <a:r>
                        <a:rPr lang="en-US" sz="1800">
                          <a:solidFill>
                            <a:schemeClr val="bg1"/>
                          </a:solidFill>
                        </a:rPr>
                        <a:t>Prescribers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0624160"/>
                  </a:ext>
                </a:extLst>
              </a:tr>
              <a:tr h="731520">
                <a:tc>
                  <a:txBody>
                    <a:bodyPr/>
                    <a:lstStyle/>
                    <a:p>
                      <a:pPr marL="285750" indent="-285750">
                        <a:buFont typeface="Courier New" panose="02070309020205020404" pitchFamily="49" charset="0"/>
                        <a:buChar char="o"/>
                      </a:pPr>
                      <a:r>
                        <a:rPr lang="en-US">
                          <a:solidFill>
                            <a:schemeClr val="bg1"/>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pPr lvl="0">
                        <a:spcAft>
                          <a:spcPts val="600"/>
                        </a:spcAft>
                      </a:pPr>
                      <a:r>
                        <a:rPr lang="en-US" sz="1800">
                          <a:solidFill>
                            <a:schemeClr val="bg1"/>
                          </a:solidFill>
                        </a:rPr>
                        <a:t>Nursing staff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sz="1800" kern="120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8018358"/>
                  </a:ext>
                </a:extLst>
              </a:tr>
              <a:tr h="731520">
                <a:tc>
                  <a:txBody>
                    <a:bodyPr/>
                    <a:lstStyle/>
                    <a:p>
                      <a:pPr marL="285750" indent="-285750">
                        <a:buFont typeface="Courier New" panose="02070309020205020404" pitchFamily="49" charset="0"/>
                        <a:buChar char="o"/>
                      </a:pPr>
                      <a:r>
                        <a:rPr lang="en-US">
                          <a:solidFill>
                            <a:schemeClr val="bg1"/>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lvl="0">
                        <a:spcAft>
                          <a:spcPts val="600"/>
                        </a:spcAft>
                      </a:pPr>
                      <a:r>
                        <a:rPr lang="en-US" sz="1800">
                          <a:solidFill>
                            <a:schemeClr val="bg1"/>
                          </a:solidFill>
                        </a:rPr>
                        <a:t>Pharmacists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0965008"/>
                  </a:ext>
                </a:extLst>
              </a:tr>
            </a:tbl>
          </a:graphicData>
        </a:graphic>
      </p:graphicFrame>
      <p:grpSp>
        <p:nvGrpSpPr>
          <p:cNvPr id="26" name="Group 25">
            <a:extLst>
              <a:ext uri="{FF2B5EF4-FFF2-40B4-BE49-F238E27FC236}">
                <a16:creationId xmlns:a16="http://schemas.microsoft.com/office/drawing/2014/main" id="{869D5B3B-AFA6-442B-9275-1447BDF9A33B}"/>
              </a:ext>
            </a:extLst>
          </p:cNvPr>
          <p:cNvGrpSpPr/>
          <p:nvPr/>
        </p:nvGrpSpPr>
        <p:grpSpPr>
          <a:xfrm>
            <a:off x="8839197" y="2063992"/>
            <a:ext cx="1252437" cy="439255"/>
            <a:chOff x="2071068" y="4589686"/>
            <a:chExt cx="4724264" cy="689067"/>
          </a:xfrm>
          <a:solidFill>
            <a:srgbClr val="C45907"/>
          </a:solidFill>
        </p:grpSpPr>
        <p:sp>
          <p:nvSpPr>
            <p:cNvPr id="27" name="Rounded Rectangle 11">
              <a:extLst>
                <a:ext uri="{FF2B5EF4-FFF2-40B4-BE49-F238E27FC236}">
                  <a16:creationId xmlns:a16="http://schemas.microsoft.com/office/drawing/2014/main" id="{4D4DB283-88C4-428D-99A6-8B30393D7265}"/>
                </a:ext>
              </a:extLst>
            </p:cNvPr>
            <p:cNvSpPr/>
            <p:nvPr/>
          </p:nvSpPr>
          <p:spPr>
            <a:xfrm>
              <a:off x="2071068" y="4589686"/>
              <a:ext cx="4724264"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C5D71E30-DD06-4935-806D-47281EC6FF61}"/>
                </a:ext>
              </a:extLst>
            </p:cNvPr>
            <p:cNvSpPr txBox="1"/>
            <p:nvPr/>
          </p:nvSpPr>
          <p:spPr>
            <a:xfrm>
              <a:off x="2283725" y="4731208"/>
              <a:ext cx="4359830" cy="434533"/>
            </a:xfrm>
            <a:prstGeom prst="rect">
              <a:avLst/>
            </a:prstGeom>
            <a:grpFill/>
          </p:spPr>
          <p:txBody>
            <a:bodyPr wrap="square" rtlCol="0">
              <a:spAutoFit/>
            </a:bodyPr>
            <a:lstStyle/>
            <a:p>
              <a:pPr algn="ctr"/>
              <a:r>
                <a:rPr lang="en-US" sz="1200" b="1" dirty="0">
                  <a:latin typeface="+mj-lt"/>
                </a:rPr>
                <a:t>42 NE CAHs</a:t>
              </a:r>
            </a:p>
          </p:txBody>
        </p:sp>
      </p:grpSp>
      <p:grpSp>
        <p:nvGrpSpPr>
          <p:cNvPr id="45" name="Group 44">
            <a:extLst>
              <a:ext uri="{FF2B5EF4-FFF2-40B4-BE49-F238E27FC236}">
                <a16:creationId xmlns:a16="http://schemas.microsoft.com/office/drawing/2014/main" id="{F218808C-D71E-448B-A312-BCBC70565647}"/>
              </a:ext>
            </a:extLst>
          </p:cNvPr>
          <p:cNvGrpSpPr/>
          <p:nvPr/>
        </p:nvGrpSpPr>
        <p:grpSpPr>
          <a:xfrm>
            <a:off x="8850876" y="3552175"/>
            <a:ext cx="1252437" cy="493507"/>
            <a:chOff x="2071068" y="4589686"/>
            <a:chExt cx="4724265" cy="689067"/>
          </a:xfrm>
          <a:solidFill>
            <a:srgbClr val="C45907"/>
          </a:solidFill>
        </p:grpSpPr>
        <p:sp>
          <p:nvSpPr>
            <p:cNvPr id="46" name="Rounded Rectangle 11">
              <a:extLst>
                <a:ext uri="{FF2B5EF4-FFF2-40B4-BE49-F238E27FC236}">
                  <a16:creationId xmlns:a16="http://schemas.microsoft.com/office/drawing/2014/main" id="{67E60B40-CD64-4455-A16D-3A254258E0A7}"/>
                </a:ext>
              </a:extLst>
            </p:cNvPr>
            <p:cNvSpPr/>
            <p:nvPr/>
          </p:nvSpPr>
          <p:spPr>
            <a:xfrm>
              <a:off x="2071068" y="4589686"/>
              <a:ext cx="4724265" cy="689067"/>
            </a:xfrm>
            <a:prstGeom prst="roundRect">
              <a:avLst/>
            </a:prstGeom>
            <a:grp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TextBox 46">
              <a:extLst>
                <a:ext uri="{FF2B5EF4-FFF2-40B4-BE49-F238E27FC236}">
                  <a16:creationId xmlns:a16="http://schemas.microsoft.com/office/drawing/2014/main" id="{08DA3044-F4F6-4F34-86F0-C402A933C00E}"/>
                </a:ext>
              </a:extLst>
            </p:cNvPr>
            <p:cNvSpPr txBox="1"/>
            <p:nvPr/>
          </p:nvSpPr>
          <p:spPr>
            <a:xfrm>
              <a:off x="2283737" y="4752615"/>
              <a:ext cx="4359831" cy="386764"/>
            </a:xfrm>
            <a:prstGeom prst="rect">
              <a:avLst/>
            </a:prstGeom>
            <a:grpFill/>
          </p:spPr>
          <p:txBody>
            <a:bodyPr wrap="square" rtlCol="0">
              <a:spAutoFit/>
            </a:bodyPr>
            <a:lstStyle/>
            <a:p>
              <a:pPr algn="ctr"/>
              <a:r>
                <a:rPr lang="en-US" sz="1200" b="1" dirty="0">
                  <a:latin typeface="+mj-lt"/>
                </a:rPr>
                <a:t>41 NE CAHs</a:t>
              </a:r>
            </a:p>
          </p:txBody>
        </p:sp>
      </p:grpSp>
      <p:sp>
        <p:nvSpPr>
          <p:cNvPr id="49" name="Rounded Rectangle 11">
            <a:extLst>
              <a:ext uri="{FF2B5EF4-FFF2-40B4-BE49-F238E27FC236}">
                <a16:creationId xmlns:a16="http://schemas.microsoft.com/office/drawing/2014/main" id="{ED458680-5211-40E7-8867-EF46139CF371}"/>
              </a:ext>
            </a:extLst>
          </p:cNvPr>
          <p:cNvSpPr/>
          <p:nvPr/>
        </p:nvSpPr>
        <p:spPr>
          <a:xfrm>
            <a:off x="8839197" y="2795044"/>
            <a:ext cx="1252437" cy="493507"/>
          </a:xfrm>
          <a:prstGeom prst="roundRect">
            <a:avLst/>
          </a:prstGeom>
          <a:solidFill>
            <a:srgbClr val="C45907"/>
          </a:solidFill>
          <a:ln w="381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27 NE CAHs</a:t>
            </a:r>
          </a:p>
        </p:txBody>
      </p:sp>
      <p:graphicFrame>
        <p:nvGraphicFramePr>
          <p:cNvPr id="19" name="Content Placeholder 9">
            <a:extLst>
              <a:ext uri="{FF2B5EF4-FFF2-40B4-BE49-F238E27FC236}">
                <a16:creationId xmlns:a16="http://schemas.microsoft.com/office/drawing/2014/main" id="{417E4D36-74FC-4D5D-B619-7647F67D291C}"/>
              </a:ext>
            </a:extLst>
          </p:cNvPr>
          <p:cNvGraphicFramePr>
            <a:graphicFrameLocks/>
          </p:cNvGraphicFramePr>
          <p:nvPr>
            <p:extLst>
              <p:ext uri="{D42A27DB-BD31-4B8C-83A1-F6EECF244321}">
                <p14:modId xmlns:p14="http://schemas.microsoft.com/office/powerpoint/2010/main" val="262096401"/>
              </p:ext>
            </p:extLst>
          </p:nvPr>
        </p:nvGraphicFramePr>
        <p:xfrm>
          <a:off x="2209801" y="4527737"/>
          <a:ext cx="7627633" cy="741680"/>
        </p:xfrm>
        <a:graphic>
          <a:graphicData uri="http://schemas.openxmlformats.org/drawingml/2006/table">
            <a:tbl>
              <a:tblPr firstRow="1" bandRow="1">
                <a:tableStyleId>{5C22544A-7EE6-4342-B048-85BDC9FD1C3A}</a:tableStyleId>
              </a:tblPr>
              <a:tblGrid>
                <a:gridCol w="1770904">
                  <a:extLst>
                    <a:ext uri="{9D8B030D-6E8A-4147-A177-3AD203B41FA5}">
                      <a16:colId xmlns:a16="http://schemas.microsoft.com/office/drawing/2014/main" val="2476862508"/>
                    </a:ext>
                  </a:extLst>
                </a:gridCol>
                <a:gridCol w="2587244">
                  <a:extLst>
                    <a:ext uri="{9D8B030D-6E8A-4147-A177-3AD203B41FA5}">
                      <a16:colId xmlns:a16="http://schemas.microsoft.com/office/drawing/2014/main" val="773639334"/>
                    </a:ext>
                  </a:extLst>
                </a:gridCol>
                <a:gridCol w="3269485">
                  <a:extLst>
                    <a:ext uri="{9D8B030D-6E8A-4147-A177-3AD203B41FA5}">
                      <a16:colId xmlns:a16="http://schemas.microsoft.com/office/drawing/2014/main" val="2761231525"/>
                    </a:ext>
                  </a:extLst>
                </a:gridCol>
              </a:tblGrid>
              <a:tr h="370840">
                <a:tc>
                  <a:txBody>
                    <a:bodyPr/>
                    <a:lstStyle/>
                    <a:p>
                      <a:r>
                        <a:rPr lang="en-US"/>
                        <a:t>Core Element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State Level (NE)</a:t>
                      </a:r>
                    </a:p>
                  </a:txBody>
                  <a:tcPr/>
                </a:tc>
                <a:tc>
                  <a:txBody>
                    <a:bodyPr/>
                    <a:lstStyle/>
                    <a:p>
                      <a:r>
                        <a:rPr lang="en-US"/>
                        <a:t>Nationally</a:t>
                      </a:r>
                    </a:p>
                  </a:txBody>
                  <a:tcPr/>
                </a:tc>
                <a:extLst>
                  <a:ext uri="{0D108BD9-81ED-4DB2-BD59-A6C34878D82A}">
                    <a16:rowId xmlns:a16="http://schemas.microsoft.com/office/drawing/2014/main" val="4032899044"/>
                  </a:ext>
                </a:extLst>
              </a:tr>
              <a:tr h="370840">
                <a:tc>
                  <a:txBody>
                    <a:bodyPr/>
                    <a:lstStyle/>
                    <a:p>
                      <a:r>
                        <a:rPr lang="en-US" sz="1600"/>
                        <a:t>Education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48 out of 63 CAHs (76%)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1,090 out of 1,338 CAHs (81%)</a:t>
                      </a:r>
                    </a:p>
                  </a:txBody>
                  <a:tcPr/>
                </a:tc>
                <a:extLst>
                  <a:ext uri="{0D108BD9-81ED-4DB2-BD59-A6C34878D82A}">
                    <a16:rowId xmlns:a16="http://schemas.microsoft.com/office/drawing/2014/main" val="3334441559"/>
                  </a:ext>
                </a:extLst>
              </a:tr>
            </a:tbl>
          </a:graphicData>
        </a:graphic>
      </p:graphicFrame>
    </p:spTree>
    <p:extLst>
      <p:ext uri="{BB962C8B-B14F-4D97-AF65-F5344CB8AC3E}">
        <p14:creationId xmlns:p14="http://schemas.microsoft.com/office/powerpoint/2010/main" val="18056044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19815" b="24286"/>
          <a:stretch/>
        </p:blipFill>
        <p:spPr>
          <a:xfrm>
            <a:off x="0" y="0"/>
            <a:ext cx="12192000" cy="6858000"/>
          </a:xfrm>
          <a:prstGeom prst="rect">
            <a:avLst/>
          </a:prstGeom>
        </p:spPr>
      </p:pic>
      <p:sp>
        <p:nvSpPr>
          <p:cNvPr id="4" name="Content Placeholder 2"/>
          <p:cNvSpPr txBox="1">
            <a:spLocks/>
          </p:cNvSpPr>
          <p:nvPr/>
        </p:nvSpPr>
        <p:spPr>
          <a:xfrm>
            <a:off x="2209800" y="1981200"/>
            <a:ext cx="7772400" cy="2646460"/>
          </a:xfrm>
          <a:prstGeom prst="rect">
            <a:avLst/>
          </a:prstGeom>
          <a:solidFill>
            <a:schemeClr val="tx1">
              <a:alpha val="90000"/>
            </a:schemeClr>
          </a:solidFill>
        </p:spPr>
        <p:txBody>
          <a:bodyPr lIns="457200" tIns="182880" rIns="365760" bIns="182880"/>
          <a:lstStyle/>
          <a:p>
            <a:pPr lvl="0" algn="ctr">
              <a:spcBef>
                <a:spcPts val="0"/>
              </a:spcBef>
              <a:defRPr/>
            </a:pPr>
            <a:endParaRPr lang="en-US" sz="4400" b="1">
              <a:solidFill>
                <a:srgbClr val="0081C4"/>
              </a:solidFill>
              <a:latin typeface="Arial"/>
            </a:endParaRPr>
          </a:p>
          <a:p>
            <a:pPr lvl="0" algn="ctr">
              <a:spcBef>
                <a:spcPts val="0"/>
              </a:spcBef>
              <a:defRPr/>
            </a:pPr>
            <a:r>
              <a:rPr lang="en-US" sz="4400" b="1">
                <a:solidFill>
                  <a:srgbClr val="0081C4"/>
                </a:solidFill>
                <a:latin typeface="Arial"/>
              </a:rPr>
              <a:t>Using Data and Driving Quality Improvement</a:t>
            </a:r>
          </a:p>
        </p:txBody>
      </p:sp>
      <p:sp>
        <p:nvSpPr>
          <p:cNvPr id="5" name="Slide Number Placeholder 4"/>
          <p:cNvSpPr>
            <a:spLocks noGrp="1"/>
          </p:cNvSpPr>
          <p:nvPr>
            <p:ph type="sldNum" sz="quarter" idx="4"/>
          </p:nvPr>
        </p:nvSpPr>
        <p:spPr/>
        <p:txBody>
          <a:bodyPr/>
          <a:lstStyle/>
          <a:p>
            <a:fld id="{94DD0B3A-DE56-41DE-A861-ABD9CAFA60A5}" type="slidenum">
              <a:rPr lang="en-US" smtClean="0"/>
              <a:pPr/>
              <a:t>47</a:t>
            </a:fld>
            <a:endParaRPr lang="en-US"/>
          </a:p>
        </p:txBody>
      </p:sp>
    </p:spTree>
    <p:extLst>
      <p:ext uri="{BB962C8B-B14F-4D97-AF65-F5344CB8AC3E}">
        <p14:creationId xmlns:p14="http://schemas.microsoft.com/office/powerpoint/2010/main" val="21461543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585B1-40C9-48FA-8875-A6F840CD4965}"/>
              </a:ext>
            </a:extLst>
          </p:cNvPr>
          <p:cNvSpPr>
            <a:spLocks noGrp="1"/>
          </p:cNvSpPr>
          <p:nvPr>
            <p:ph type="title"/>
          </p:nvPr>
        </p:nvSpPr>
        <p:spPr/>
        <p:txBody>
          <a:bodyPr/>
          <a:lstStyle/>
          <a:p>
            <a:r>
              <a:rPr lang="en-US"/>
              <a:t>MBQIP Data Analysis Resources</a:t>
            </a:r>
          </a:p>
        </p:txBody>
      </p:sp>
      <p:sp>
        <p:nvSpPr>
          <p:cNvPr id="3" name="Content Placeholder 2">
            <a:extLst>
              <a:ext uri="{FF2B5EF4-FFF2-40B4-BE49-F238E27FC236}">
                <a16:creationId xmlns:a16="http://schemas.microsoft.com/office/drawing/2014/main" id="{1219F1B0-5404-4780-9380-37368C6C7620}"/>
              </a:ext>
            </a:extLst>
          </p:cNvPr>
          <p:cNvSpPr>
            <a:spLocks noGrp="1"/>
          </p:cNvSpPr>
          <p:nvPr>
            <p:ph idx="1"/>
          </p:nvPr>
        </p:nvSpPr>
        <p:spPr/>
        <p:txBody>
          <a:bodyPr/>
          <a:lstStyle/>
          <a:p>
            <a:r>
              <a:rPr lang="en-US" sz="2800" b="1"/>
              <a:t>Interpreting MBQIP Hospital Data Reports for Quality Improvement</a:t>
            </a:r>
          </a:p>
          <a:p>
            <a:pPr marL="400050" lvl="1" indent="0">
              <a:buNone/>
            </a:pPr>
            <a:r>
              <a:rPr lang="en-US" sz="1600">
                <a:hlinkClick r:id="rId2"/>
              </a:rPr>
              <a:t>https://www.ruralcenter.org/tasc/resources/interpreting-mbqip-hospital-data-reports-quality-improvement</a:t>
            </a:r>
            <a:endParaRPr lang="en-US" sz="1600" b="1"/>
          </a:p>
          <a:p>
            <a:r>
              <a:rPr lang="en-US" sz="2800" b="1"/>
              <a:t>How Small is Too Small?</a:t>
            </a:r>
          </a:p>
          <a:p>
            <a:pPr marL="400050" lvl="1" indent="0">
              <a:buNone/>
            </a:pPr>
            <a:r>
              <a:rPr lang="en-US" sz="1600">
                <a:hlinkClick r:id="rId3"/>
              </a:rPr>
              <a:t>https://www.ruralcenter.org/resource-library/how-small-is-too-small</a:t>
            </a:r>
            <a:r>
              <a:rPr lang="en-US" sz="1600"/>
              <a:t> </a:t>
            </a:r>
          </a:p>
          <a:p>
            <a:r>
              <a:rPr lang="en-US" sz="2800" b="1"/>
              <a:t>Eliminate the Denominator</a:t>
            </a:r>
          </a:p>
          <a:p>
            <a:pPr marL="400050" lvl="1" indent="0">
              <a:buNone/>
            </a:pPr>
            <a:r>
              <a:rPr lang="en-US" sz="1600">
                <a:hlinkClick r:id="rId4"/>
              </a:rPr>
              <a:t>https://www.ruralcenter.org/resource-library/eliminate-the-denominator</a:t>
            </a:r>
            <a:endParaRPr lang="en-US" sz="1600"/>
          </a:p>
        </p:txBody>
      </p:sp>
      <p:sp>
        <p:nvSpPr>
          <p:cNvPr id="4" name="Slide Number Placeholder 3">
            <a:extLst>
              <a:ext uri="{FF2B5EF4-FFF2-40B4-BE49-F238E27FC236}">
                <a16:creationId xmlns:a16="http://schemas.microsoft.com/office/drawing/2014/main" id="{F00D8988-91B0-4767-846D-243BFAC651DA}"/>
              </a:ext>
            </a:extLst>
          </p:cNvPr>
          <p:cNvSpPr>
            <a:spLocks noGrp="1"/>
          </p:cNvSpPr>
          <p:nvPr>
            <p:ph type="sldNum" sz="quarter" idx="4"/>
          </p:nvPr>
        </p:nvSpPr>
        <p:spPr/>
        <p:txBody>
          <a:bodyPr/>
          <a:lstStyle/>
          <a:p>
            <a:fld id="{94DD0B3A-DE56-41DE-A861-ABD9CAFA60A5}" type="slidenum">
              <a:rPr lang="en-US" smtClean="0"/>
              <a:pPr/>
              <a:t>48</a:t>
            </a:fld>
            <a:endParaRPr lang="en-US"/>
          </a:p>
        </p:txBody>
      </p:sp>
    </p:spTree>
    <p:extLst>
      <p:ext uri="{BB962C8B-B14F-4D97-AF65-F5344CB8AC3E}">
        <p14:creationId xmlns:p14="http://schemas.microsoft.com/office/powerpoint/2010/main" val="2706648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t>Objectives</a:t>
            </a:r>
          </a:p>
        </p:txBody>
      </p:sp>
      <p:sp>
        <p:nvSpPr>
          <p:cNvPr id="5123" name="Content Placeholder 2"/>
          <p:cNvSpPr>
            <a:spLocks noGrp="1"/>
          </p:cNvSpPr>
          <p:nvPr>
            <p:ph idx="1"/>
          </p:nvPr>
        </p:nvSpPr>
        <p:spPr/>
        <p:txBody>
          <a:bodyPr/>
          <a:lstStyle/>
          <a:p>
            <a:r>
              <a:rPr lang="en-US"/>
              <a:t>Articulate the purpose of the Medicare Beneficiary Quality Improvement Program (MBQIP) program and its position in the national quality reporting landscape</a:t>
            </a:r>
          </a:p>
          <a:p>
            <a:r>
              <a:rPr lang="en-US"/>
              <a:t>Understand requirements of MBQIP and how data is reported</a:t>
            </a:r>
          </a:p>
          <a:p>
            <a:r>
              <a:rPr lang="en-US"/>
              <a:t>Identify ways to utilize MBQIP data and suggested strategies to drive improvement</a:t>
            </a:r>
          </a:p>
        </p:txBody>
      </p:sp>
      <p:sp>
        <p:nvSpPr>
          <p:cNvPr id="5" name="Slide Number Placeholder 4"/>
          <p:cNvSpPr>
            <a:spLocks noGrp="1"/>
          </p:cNvSpPr>
          <p:nvPr>
            <p:ph type="sldNum" sz="quarter" idx="4"/>
          </p:nvPr>
        </p:nvSpPr>
        <p:spPr/>
        <p:txBody>
          <a:bodyPr/>
          <a:lstStyle/>
          <a:p>
            <a:fld id="{94DD0B3A-DE56-41DE-A861-ABD9CAFA60A5}" type="slidenum">
              <a:rPr lang="en-US" smtClean="0"/>
              <a:pPr/>
              <a:t>4</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EE3DD-2F56-48BC-BAB1-7E8CDC314795}"/>
              </a:ext>
            </a:extLst>
          </p:cNvPr>
          <p:cNvSpPr>
            <a:spLocks noGrp="1"/>
          </p:cNvSpPr>
          <p:nvPr>
            <p:ph type="title"/>
          </p:nvPr>
        </p:nvSpPr>
        <p:spPr/>
        <p:txBody>
          <a:bodyPr/>
          <a:lstStyle/>
          <a:p>
            <a:r>
              <a:rPr lang="en-US"/>
              <a:t>MBQIP Monthly</a:t>
            </a:r>
          </a:p>
        </p:txBody>
      </p:sp>
      <p:sp>
        <p:nvSpPr>
          <p:cNvPr id="3" name="Content Placeholder 2">
            <a:extLst>
              <a:ext uri="{FF2B5EF4-FFF2-40B4-BE49-F238E27FC236}">
                <a16:creationId xmlns:a16="http://schemas.microsoft.com/office/drawing/2014/main" id="{8CBAEA10-7F3A-4208-9470-70711BDE5DC1}"/>
              </a:ext>
            </a:extLst>
          </p:cNvPr>
          <p:cNvSpPr>
            <a:spLocks noGrp="1"/>
          </p:cNvSpPr>
          <p:nvPr>
            <p:ph idx="1"/>
          </p:nvPr>
        </p:nvSpPr>
        <p:spPr/>
        <p:txBody>
          <a:bodyPr/>
          <a:lstStyle/>
          <a:p>
            <a:pPr marL="0" indent="0">
              <a:buNone/>
            </a:pPr>
            <a:r>
              <a:rPr lang="en-US">
                <a:hlinkClick r:id="rId2"/>
              </a:rPr>
              <a:t>https://www.ruralcenter.org/tasc/mbqip/mbqip-monthly</a:t>
            </a:r>
            <a:r>
              <a:rPr lang="en-US"/>
              <a:t> </a:t>
            </a:r>
          </a:p>
          <a:p>
            <a:r>
              <a:rPr lang="en-US"/>
              <a:t>CAHs Can!</a:t>
            </a:r>
          </a:p>
          <a:p>
            <a:r>
              <a:rPr lang="en-US"/>
              <a:t>Data: CAHs Measure Up</a:t>
            </a:r>
          </a:p>
          <a:p>
            <a:r>
              <a:rPr lang="en-US"/>
              <a:t>Tip: Robyn Quips</a:t>
            </a:r>
          </a:p>
          <a:p>
            <a:r>
              <a:rPr lang="en-US"/>
              <a:t>Tools and Resources</a:t>
            </a:r>
          </a:p>
        </p:txBody>
      </p:sp>
      <p:sp>
        <p:nvSpPr>
          <p:cNvPr id="4" name="Slide Number Placeholder 3">
            <a:extLst>
              <a:ext uri="{FF2B5EF4-FFF2-40B4-BE49-F238E27FC236}">
                <a16:creationId xmlns:a16="http://schemas.microsoft.com/office/drawing/2014/main" id="{4B975DAB-6CD3-42D5-AD77-8D182E1F4404}"/>
              </a:ext>
            </a:extLst>
          </p:cNvPr>
          <p:cNvSpPr>
            <a:spLocks noGrp="1"/>
          </p:cNvSpPr>
          <p:nvPr>
            <p:ph type="sldNum" sz="quarter" idx="4"/>
          </p:nvPr>
        </p:nvSpPr>
        <p:spPr/>
        <p:txBody>
          <a:bodyPr/>
          <a:lstStyle/>
          <a:p>
            <a:fld id="{94DD0B3A-DE56-41DE-A861-ABD9CAFA60A5}" type="slidenum">
              <a:rPr lang="en-US" smtClean="0"/>
              <a:pPr/>
              <a:t>49</a:t>
            </a:fld>
            <a:endParaRPr lang="en-US"/>
          </a:p>
        </p:txBody>
      </p:sp>
      <p:pic>
        <p:nvPicPr>
          <p:cNvPr id="5" name="Picture 4">
            <a:extLst>
              <a:ext uri="{FF2B5EF4-FFF2-40B4-BE49-F238E27FC236}">
                <a16:creationId xmlns:a16="http://schemas.microsoft.com/office/drawing/2014/main" id="{900861CC-C616-42B7-8483-5F865A8E6571}"/>
              </a:ext>
            </a:extLst>
          </p:cNvPr>
          <p:cNvPicPr>
            <a:picLocks noChangeAspect="1"/>
          </p:cNvPicPr>
          <p:nvPr/>
        </p:nvPicPr>
        <p:blipFill>
          <a:blip r:embed="rId3"/>
          <a:stretch>
            <a:fillRect/>
          </a:stretch>
        </p:blipFill>
        <p:spPr>
          <a:xfrm>
            <a:off x="6429329" y="2556556"/>
            <a:ext cx="5052498" cy="2789162"/>
          </a:xfrm>
          <a:prstGeom prst="rect">
            <a:avLst/>
          </a:prstGeom>
        </p:spPr>
      </p:pic>
    </p:spTree>
    <p:extLst>
      <p:ext uri="{BB962C8B-B14F-4D97-AF65-F5344CB8AC3E}">
        <p14:creationId xmlns:p14="http://schemas.microsoft.com/office/powerpoint/2010/main" val="35912301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47B9A-E6D1-4FC6-894C-90174C118353}"/>
              </a:ext>
            </a:extLst>
          </p:cNvPr>
          <p:cNvSpPr>
            <a:spLocks noGrp="1"/>
          </p:cNvSpPr>
          <p:nvPr>
            <p:ph type="title"/>
          </p:nvPr>
        </p:nvSpPr>
        <p:spPr>
          <a:xfrm>
            <a:off x="914399" y="609600"/>
            <a:ext cx="10706793" cy="799322"/>
          </a:xfrm>
        </p:spPr>
        <p:txBody>
          <a:bodyPr/>
          <a:lstStyle/>
          <a:p>
            <a:r>
              <a:rPr lang="en-US"/>
              <a:t>Quality Time: Sharing PIE </a:t>
            </a:r>
            <a:br>
              <a:rPr lang="en-US"/>
            </a:br>
            <a:r>
              <a:rPr lang="en-US"/>
              <a:t>(performance improvement experience)</a:t>
            </a:r>
          </a:p>
        </p:txBody>
      </p:sp>
      <p:sp>
        <p:nvSpPr>
          <p:cNvPr id="3" name="Content Placeholder 2">
            <a:extLst>
              <a:ext uri="{FF2B5EF4-FFF2-40B4-BE49-F238E27FC236}">
                <a16:creationId xmlns:a16="http://schemas.microsoft.com/office/drawing/2014/main" id="{BB34925B-FEE1-45F2-BC40-0334DDC10947}"/>
              </a:ext>
            </a:extLst>
          </p:cNvPr>
          <p:cNvSpPr>
            <a:spLocks noGrp="1"/>
          </p:cNvSpPr>
          <p:nvPr>
            <p:ph idx="1"/>
          </p:nvPr>
        </p:nvSpPr>
        <p:spPr>
          <a:xfrm>
            <a:off x="4511350" y="2213088"/>
            <a:ext cx="6766249" cy="4397829"/>
          </a:xfrm>
        </p:spPr>
        <p:txBody>
          <a:bodyPr/>
          <a:lstStyle/>
          <a:p>
            <a:pPr marL="0" indent="0">
              <a:buNone/>
            </a:pPr>
            <a:r>
              <a:rPr lang="en-US"/>
              <a:t>CAH QI Mentors share lessons learned, strategies, tips, and ideas from their in-the-field performance improvement experience.</a:t>
            </a:r>
          </a:p>
          <a:p>
            <a:pPr marL="0" indent="0">
              <a:buNone/>
            </a:pPr>
            <a:endParaRPr lang="en-US"/>
          </a:p>
          <a:p>
            <a:pPr marL="0" indent="0">
              <a:buNone/>
            </a:pPr>
            <a:r>
              <a:rPr lang="en-US"/>
              <a:t>Listen online or wherever you get your podcasts.</a:t>
            </a:r>
          </a:p>
        </p:txBody>
      </p:sp>
      <p:sp>
        <p:nvSpPr>
          <p:cNvPr id="4" name="Slide Number Placeholder 3">
            <a:extLst>
              <a:ext uri="{FF2B5EF4-FFF2-40B4-BE49-F238E27FC236}">
                <a16:creationId xmlns:a16="http://schemas.microsoft.com/office/drawing/2014/main" id="{039F550F-D4AF-47DF-B15E-9E69EDCEBF60}"/>
              </a:ext>
            </a:extLst>
          </p:cNvPr>
          <p:cNvSpPr>
            <a:spLocks noGrp="1"/>
          </p:cNvSpPr>
          <p:nvPr>
            <p:ph type="sldNum" sz="quarter" idx="4"/>
          </p:nvPr>
        </p:nvSpPr>
        <p:spPr/>
        <p:txBody>
          <a:bodyPr/>
          <a:lstStyle/>
          <a:p>
            <a:fld id="{94DD0B3A-DE56-41DE-A861-ABD9CAFA60A5}" type="slidenum">
              <a:rPr lang="en-US" smtClean="0"/>
              <a:pPr/>
              <a:t>50</a:t>
            </a:fld>
            <a:endParaRPr lang="en-US"/>
          </a:p>
        </p:txBody>
      </p:sp>
      <p:pic>
        <p:nvPicPr>
          <p:cNvPr id="5" name="Picture 4">
            <a:extLst>
              <a:ext uri="{FF2B5EF4-FFF2-40B4-BE49-F238E27FC236}">
                <a16:creationId xmlns:a16="http://schemas.microsoft.com/office/drawing/2014/main" id="{176EC427-E654-465B-AD41-E7890707C2C7}"/>
              </a:ext>
            </a:extLst>
          </p:cNvPr>
          <p:cNvPicPr>
            <a:picLocks noChangeAspect="1"/>
          </p:cNvPicPr>
          <p:nvPr/>
        </p:nvPicPr>
        <p:blipFill>
          <a:blip r:embed="rId2"/>
          <a:stretch>
            <a:fillRect/>
          </a:stretch>
        </p:blipFill>
        <p:spPr>
          <a:xfrm>
            <a:off x="914399" y="2277676"/>
            <a:ext cx="3596952" cy="3604572"/>
          </a:xfrm>
          <a:prstGeom prst="rect">
            <a:avLst/>
          </a:prstGeom>
        </p:spPr>
      </p:pic>
      <p:sp>
        <p:nvSpPr>
          <p:cNvPr id="6" name="Content Placeholder 2">
            <a:extLst>
              <a:ext uri="{FF2B5EF4-FFF2-40B4-BE49-F238E27FC236}">
                <a16:creationId xmlns:a16="http://schemas.microsoft.com/office/drawing/2014/main" id="{1B218D3E-9472-4C62-9124-41B7787937DA}"/>
              </a:ext>
            </a:extLst>
          </p:cNvPr>
          <p:cNvSpPr txBox="1">
            <a:spLocks/>
          </p:cNvSpPr>
          <p:nvPr/>
        </p:nvSpPr>
        <p:spPr bwMode="gray">
          <a:xfrm>
            <a:off x="914399" y="1709367"/>
            <a:ext cx="10363200" cy="734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ea typeface="+mn-ea"/>
              </a:defRPr>
            </a:lvl2pPr>
            <a:lvl3pPr marL="1143000" indent="-228600" algn="l" rtl="0" eaLnBrk="1" fontAlgn="base" hangingPunct="1">
              <a:spcBef>
                <a:spcPct val="20000"/>
              </a:spcBef>
              <a:spcAft>
                <a:spcPct val="0"/>
              </a:spcAft>
              <a:buChar char="•"/>
              <a:defRPr sz="2400">
                <a:solidFill>
                  <a:schemeClr val="bg1"/>
                </a:solidFill>
                <a:latin typeface="+mn-lt"/>
                <a:ea typeface="+mn-ea"/>
              </a:defRPr>
            </a:lvl3pPr>
            <a:lvl4pPr marL="1600200" indent="-228600" algn="l" rtl="0" eaLnBrk="1" fontAlgn="base" hangingPunct="1">
              <a:spcBef>
                <a:spcPct val="20000"/>
              </a:spcBef>
              <a:spcAft>
                <a:spcPct val="0"/>
              </a:spcAft>
              <a:buChar char="–"/>
              <a:defRPr sz="2000">
                <a:solidFill>
                  <a:schemeClr val="bg1"/>
                </a:solidFill>
                <a:latin typeface="+mn-lt"/>
                <a:ea typeface="+mn-ea"/>
              </a:defRPr>
            </a:lvl4pPr>
            <a:lvl5pPr marL="2057400" indent="-228600" algn="l" rtl="0" eaLnBrk="1" fontAlgn="base" hangingPunct="1">
              <a:spcBef>
                <a:spcPct val="20000"/>
              </a:spcBef>
              <a:spcAft>
                <a:spcPct val="0"/>
              </a:spcAft>
              <a:buChar char="»"/>
              <a:defRPr sz="2000">
                <a:solidFill>
                  <a:schemeClr val="bg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en-US" kern="0">
                <a:hlinkClick r:id="rId3"/>
              </a:rPr>
              <a:t>https://stratishealth.org/quality-time-sharing-pie/</a:t>
            </a:r>
            <a:r>
              <a:rPr lang="en-US" kern="0"/>
              <a:t> </a:t>
            </a:r>
          </a:p>
        </p:txBody>
      </p:sp>
    </p:spTree>
    <p:extLst>
      <p:ext uri="{BB962C8B-B14F-4D97-AF65-F5344CB8AC3E}">
        <p14:creationId xmlns:p14="http://schemas.microsoft.com/office/powerpoint/2010/main" val="4332096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E3828-A555-41EA-AD70-292B369F616F}"/>
              </a:ext>
            </a:extLst>
          </p:cNvPr>
          <p:cNvSpPr>
            <a:spLocks noGrp="1"/>
          </p:cNvSpPr>
          <p:nvPr>
            <p:ph type="title"/>
          </p:nvPr>
        </p:nvSpPr>
        <p:spPr/>
        <p:txBody>
          <a:bodyPr/>
          <a:lstStyle/>
          <a:p>
            <a:r>
              <a:rPr lang="en-US"/>
              <a:t>Quality Improvement Basics Course</a:t>
            </a:r>
          </a:p>
        </p:txBody>
      </p:sp>
      <p:sp>
        <p:nvSpPr>
          <p:cNvPr id="3" name="Content Placeholder 2">
            <a:extLst>
              <a:ext uri="{FF2B5EF4-FFF2-40B4-BE49-F238E27FC236}">
                <a16:creationId xmlns:a16="http://schemas.microsoft.com/office/drawing/2014/main" id="{2D2116FF-4450-4F7E-BC95-5D6ED7AB3D4B}"/>
              </a:ext>
            </a:extLst>
          </p:cNvPr>
          <p:cNvSpPr>
            <a:spLocks noGrp="1"/>
          </p:cNvSpPr>
          <p:nvPr>
            <p:ph idx="1"/>
          </p:nvPr>
        </p:nvSpPr>
        <p:spPr>
          <a:xfrm>
            <a:off x="914400" y="1586206"/>
            <a:ext cx="10363200" cy="734008"/>
          </a:xfrm>
        </p:spPr>
        <p:txBody>
          <a:bodyPr/>
          <a:lstStyle/>
          <a:p>
            <a:pPr marL="0" indent="0">
              <a:buNone/>
            </a:pPr>
            <a:r>
              <a:rPr lang="en-US">
                <a:hlinkClick r:id="rId3"/>
              </a:rPr>
              <a:t>https://stratishealth.org/quality-improvement-basics/</a:t>
            </a:r>
            <a:r>
              <a:rPr lang="en-US"/>
              <a:t> </a:t>
            </a:r>
          </a:p>
        </p:txBody>
      </p:sp>
      <p:sp>
        <p:nvSpPr>
          <p:cNvPr id="4" name="Slide Number Placeholder 3">
            <a:extLst>
              <a:ext uri="{FF2B5EF4-FFF2-40B4-BE49-F238E27FC236}">
                <a16:creationId xmlns:a16="http://schemas.microsoft.com/office/drawing/2014/main" id="{FE6FA97F-7231-4366-9E2F-DF590CB1B107}"/>
              </a:ext>
            </a:extLst>
          </p:cNvPr>
          <p:cNvSpPr>
            <a:spLocks noGrp="1"/>
          </p:cNvSpPr>
          <p:nvPr>
            <p:ph type="sldNum" sz="quarter" idx="4"/>
          </p:nvPr>
        </p:nvSpPr>
        <p:spPr/>
        <p:txBody>
          <a:bodyPr/>
          <a:lstStyle/>
          <a:p>
            <a:fld id="{94DD0B3A-DE56-41DE-A861-ABD9CAFA60A5}" type="slidenum">
              <a:rPr lang="en-US" smtClean="0"/>
              <a:pPr/>
              <a:t>51</a:t>
            </a:fld>
            <a:endParaRPr lang="en-US"/>
          </a:p>
        </p:txBody>
      </p:sp>
      <p:sp>
        <p:nvSpPr>
          <p:cNvPr id="7" name="Content Placeholder 2">
            <a:extLst>
              <a:ext uri="{FF2B5EF4-FFF2-40B4-BE49-F238E27FC236}">
                <a16:creationId xmlns:a16="http://schemas.microsoft.com/office/drawing/2014/main" id="{3EDC2F4D-69C1-493E-9359-174199E981E2}"/>
              </a:ext>
            </a:extLst>
          </p:cNvPr>
          <p:cNvSpPr txBox="1">
            <a:spLocks/>
          </p:cNvSpPr>
          <p:nvPr/>
        </p:nvSpPr>
        <p:spPr bwMode="gray">
          <a:xfrm>
            <a:off x="972920" y="2285819"/>
            <a:ext cx="7256680" cy="44444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ea typeface="+mn-ea"/>
              </a:defRPr>
            </a:lvl2pPr>
            <a:lvl3pPr marL="1143000" indent="-228600" algn="l" rtl="0" eaLnBrk="1" fontAlgn="base" hangingPunct="1">
              <a:spcBef>
                <a:spcPct val="20000"/>
              </a:spcBef>
              <a:spcAft>
                <a:spcPct val="0"/>
              </a:spcAft>
              <a:buChar char="•"/>
              <a:defRPr sz="2400">
                <a:solidFill>
                  <a:schemeClr val="bg1"/>
                </a:solidFill>
                <a:latin typeface="+mn-lt"/>
                <a:ea typeface="+mn-ea"/>
              </a:defRPr>
            </a:lvl3pPr>
            <a:lvl4pPr marL="1600200" indent="-228600" algn="l" rtl="0" eaLnBrk="1" fontAlgn="base" hangingPunct="1">
              <a:spcBef>
                <a:spcPct val="20000"/>
              </a:spcBef>
              <a:spcAft>
                <a:spcPct val="0"/>
              </a:spcAft>
              <a:buChar char="–"/>
              <a:defRPr sz="2000">
                <a:solidFill>
                  <a:schemeClr val="bg1"/>
                </a:solidFill>
                <a:latin typeface="+mn-lt"/>
                <a:ea typeface="+mn-ea"/>
              </a:defRPr>
            </a:lvl4pPr>
            <a:lvl5pPr marL="2057400" indent="-228600" algn="l" rtl="0" eaLnBrk="1" fontAlgn="base" hangingPunct="1">
              <a:spcBef>
                <a:spcPct val="20000"/>
              </a:spcBef>
              <a:spcAft>
                <a:spcPct val="0"/>
              </a:spcAft>
              <a:buChar char="»"/>
              <a:defRPr sz="2000">
                <a:solidFill>
                  <a:schemeClr val="bg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r>
              <a:rPr lang="en-US" sz="2800" kern="0"/>
              <a:t>11 didactic modules including videos, slides, and transcripts</a:t>
            </a:r>
          </a:p>
          <a:p>
            <a:pPr lvl="1"/>
            <a:r>
              <a:rPr lang="en-US" sz="2400" kern="0"/>
              <a:t>Can be completed in sequence or stand-alone</a:t>
            </a:r>
          </a:p>
          <a:p>
            <a:r>
              <a:rPr lang="en-US" sz="2800" kern="0"/>
              <a:t>Templates and tools</a:t>
            </a:r>
          </a:p>
          <a:p>
            <a:r>
              <a:rPr lang="en-US" sz="2800" kern="0"/>
              <a:t>Facilitator Guide and Sample Syllabus also available</a:t>
            </a:r>
          </a:p>
        </p:txBody>
      </p:sp>
      <p:pic>
        <p:nvPicPr>
          <p:cNvPr id="1026" name="Picture 2">
            <a:extLst>
              <a:ext uri="{FF2B5EF4-FFF2-40B4-BE49-F238E27FC236}">
                <a16:creationId xmlns:a16="http://schemas.microsoft.com/office/drawing/2014/main" id="{55B5948F-3A08-468E-9F65-367CD2A195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1925" y="2457451"/>
            <a:ext cx="4410075" cy="440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7108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3B793-00ED-41E1-9471-44CAEFB1B70C}"/>
              </a:ext>
            </a:extLst>
          </p:cNvPr>
          <p:cNvSpPr>
            <a:spLocks noGrp="1"/>
          </p:cNvSpPr>
          <p:nvPr>
            <p:ph type="title"/>
          </p:nvPr>
        </p:nvSpPr>
        <p:spPr/>
        <p:txBody>
          <a:bodyPr/>
          <a:lstStyle/>
          <a:p>
            <a:r>
              <a:rPr lang="en-US"/>
              <a:t>Quality Improvement Implementation Guide &amp; Toolkit for CAHs</a:t>
            </a:r>
          </a:p>
        </p:txBody>
      </p:sp>
      <p:sp>
        <p:nvSpPr>
          <p:cNvPr id="3" name="Content Placeholder 2">
            <a:extLst>
              <a:ext uri="{FF2B5EF4-FFF2-40B4-BE49-F238E27FC236}">
                <a16:creationId xmlns:a16="http://schemas.microsoft.com/office/drawing/2014/main" id="{7BE24B99-5B3F-4BAD-846B-BACE57A489F6}"/>
              </a:ext>
            </a:extLst>
          </p:cNvPr>
          <p:cNvSpPr>
            <a:spLocks noGrp="1"/>
          </p:cNvSpPr>
          <p:nvPr>
            <p:ph idx="1"/>
          </p:nvPr>
        </p:nvSpPr>
        <p:spPr>
          <a:xfrm>
            <a:off x="914400" y="1586206"/>
            <a:ext cx="10363200" cy="1140370"/>
          </a:xfrm>
        </p:spPr>
        <p:txBody>
          <a:bodyPr/>
          <a:lstStyle/>
          <a:p>
            <a:pPr marL="0" indent="0">
              <a:buNone/>
            </a:pPr>
            <a:r>
              <a:rPr lang="en-US">
                <a:hlinkClick r:id="rId2"/>
              </a:rPr>
              <a:t>https://www.ruralcenter.org/resource-library/quality-improvement-implementation-guide-and-toolkit-for-cahs</a:t>
            </a:r>
            <a:r>
              <a:rPr lang="en-US"/>
              <a:t> </a:t>
            </a:r>
          </a:p>
          <a:p>
            <a:pPr marL="0" indent="0">
              <a:buNone/>
            </a:pPr>
            <a:endParaRPr lang="en-US"/>
          </a:p>
        </p:txBody>
      </p:sp>
      <p:sp>
        <p:nvSpPr>
          <p:cNvPr id="4" name="Slide Number Placeholder 3">
            <a:extLst>
              <a:ext uri="{FF2B5EF4-FFF2-40B4-BE49-F238E27FC236}">
                <a16:creationId xmlns:a16="http://schemas.microsoft.com/office/drawing/2014/main" id="{DA8EE400-2330-4DAC-8904-C130030708B2}"/>
              </a:ext>
            </a:extLst>
          </p:cNvPr>
          <p:cNvSpPr>
            <a:spLocks noGrp="1"/>
          </p:cNvSpPr>
          <p:nvPr>
            <p:ph type="sldNum" sz="quarter" idx="4"/>
          </p:nvPr>
        </p:nvSpPr>
        <p:spPr/>
        <p:txBody>
          <a:bodyPr/>
          <a:lstStyle/>
          <a:p>
            <a:fld id="{94DD0B3A-DE56-41DE-A861-ABD9CAFA60A5}" type="slidenum">
              <a:rPr lang="en-US" smtClean="0"/>
              <a:pPr/>
              <a:t>52</a:t>
            </a:fld>
            <a:endParaRPr lang="en-US"/>
          </a:p>
        </p:txBody>
      </p:sp>
      <p:sp>
        <p:nvSpPr>
          <p:cNvPr id="5" name="Content Placeholder 2">
            <a:extLst>
              <a:ext uri="{FF2B5EF4-FFF2-40B4-BE49-F238E27FC236}">
                <a16:creationId xmlns:a16="http://schemas.microsoft.com/office/drawing/2014/main" id="{CABB1E38-F334-4303-9176-5334958B3922}"/>
              </a:ext>
            </a:extLst>
          </p:cNvPr>
          <p:cNvSpPr txBox="1">
            <a:spLocks/>
          </p:cNvSpPr>
          <p:nvPr/>
        </p:nvSpPr>
        <p:spPr bwMode="gray">
          <a:xfrm>
            <a:off x="914400" y="2718082"/>
            <a:ext cx="5602778" cy="44444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ea typeface="+mn-ea"/>
              </a:defRPr>
            </a:lvl2pPr>
            <a:lvl3pPr marL="1143000" indent="-228600" algn="l" rtl="0" eaLnBrk="1" fontAlgn="base" hangingPunct="1">
              <a:spcBef>
                <a:spcPct val="20000"/>
              </a:spcBef>
              <a:spcAft>
                <a:spcPct val="0"/>
              </a:spcAft>
              <a:buChar char="•"/>
              <a:defRPr sz="2400">
                <a:solidFill>
                  <a:schemeClr val="bg1"/>
                </a:solidFill>
                <a:latin typeface="+mn-lt"/>
                <a:ea typeface="+mn-ea"/>
              </a:defRPr>
            </a:lvl3pPr>
            <a:lvl4pPr marL="1600200" indent="-228600" algn="l" rtl="0" eaLnBrk="1" fontAlgn="base" hangingPunct="1">
              <a:spcBef>
                <a:spcPct val="20000"/>
              </a:spcBef>
              <a:spcAft>
                <a:spcPct val="0"/>
              </a:spcAft>
              <a:buChar char="–"/>
              <a:defRPr sz="2000">
                <a:solidFill>
                  <a:schemeClr val="bg1"/>
                </a:solidFill>
                <a:latin typeface="+mn-lt"/>
                <a:ea typeface="+mn-ea"/>
              </a:defRPr>
            </a:lvl4pPr>
            <a:lvl5pPr marL="2057400" indent="-228600" algn="l" rtl="0" eaLnBrk="1" fontAlgn="base" hangingPunct="1">
              <a:spcBef>
                <a:spcPct val="20000"/>
              </a:spcBef>
              <a:spcAft>
                <a:spcPct val="0"/>
              </a:spcAft>
              <a:buChar char="»"/>
              <a:defRPr sz="2000">
                <a:solidFill>
                  <a:schemeClr val="bg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r>
              <a:rPr lang="en-US" sz="2800" kern="0"/>
              <a:t>QI Implementation Guide</a:t>
            </a:r>
          </a:p>
          <a:p>
            <a:r>
              <a:rPr lang="en-US" sz="2800" kern="0"/>
              <a:t>QI Measure Summaries</a:t>
            </a:r>
          </a:p>
          <a:p>
            <a:r>
              <a:rPr lang="en-US" sz="2800" kern="0"/>
              <a:t>Brainstorming Tool</a:t>
            </a:r>
          </a:p>
          <a:p>
            <a:r>
              <a:rPr lang="en-US" sz="2800" kern="0"/>
              <a:t>Internal Quality Monitoring Tool</a:t>
            </a:r>
          </a:p>
          <a:p>
            <a:r>
              <a:rPr lang="en-US" sz="2800" kern="0"/>
              <a:t>Project Action Plan Template</a:t>
            </a:r>
          </a:p>
        </p:txBody>
      </p:sp>
      <p:sp>
        <p:nvSpPr>
          <p:cNvPr id="6" name="Content Placeholder 2">
            <a:extLst>
              <a:ext uri="{FF2B5EF4-FFF2-40B4-BE49-F238E27FC236}">
                <a16:creationId xmlns:a16="http://schemas.microsoft.com/office/drawing/2014/main" id="{E6F267AA-2558-4066-B6D3-8E563E48AFAA}"/>
              </a:ext>
            </a:extLst>
          </p:cNvPr>
          <p:cNvSpPr txBox="1">
            <a:spLocks/>
          </p:cNvSpPr>
          <p:nvPr/>
        </p:nvSpPr>
        <p:spPr bwMode="gray">
          <a:xfrm>
            <a:off x="6517178" y="2726576"/>
            <a:ext cx="5602778" cy="44444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ea typeface="+mn-ea"/>
              </a:defRPr>
            </a:lvl2pPr>
            <a:lvl3pPr marL="1143000" indent="-228600" algn="l" rtl="0" eaLnBrk="1" fontAlgn="base" hangingPunct="1">
              <a:spcBef>
                <a:spcPct val="20000"/>
              </a:spcBef>
              <a:spcAft>
                <a:spcPct val="0"/>
              </a:spcAft>
              <a:buChar char="•"/>
              <a:defRPr sz="2400">
                <a:solidFill>
                  <a:schemeClr val="bg1"/>
                </a:solidFill>
                <a:latin typeface="+mn-lt"/>
                <a:ea typeface="+mn-ea"/>
              </a:defRPr>
            </a:lvl3pPr>
            <a:lvl4pPr marL="1600200" indent="-228600" algn="l" rtl="0" eaLnBrk="1" fontAlgn="base" hangingPunct="1">
              <a:spcBef>
                <a:spcPct val="20000"/>
              </a:spcBef>
              <a:spcAft>
                <a:spcPct val="0"/>
              </a:spcAft>
              <a:buChar char="–"/>
              <a:defRPr sz="2000">
                <a:solidFill>
                  <a:schemeClr val="bg1"/>
                </a:solidFill>
                <a:latin typeface="+mn-lt"/>
                <a:ea typeface="+mn-ea"/>
              </a:defRPr>
            </a:lvl4pPr>
            <a:lvl5pPr marL="2057400" indent="-228600" algn="l" rtl="0" eaLnBrk="1" fontAlgn="base" hangingPunct="1">
              <a:spcBef>
                <a:spcPct val="20000"/>
              </a:spcBef>
              <a:spcAft>
                <a:spcPct val="0"/>
              </a:spcAft>
              <a:buChar char="»"/>
              <a:defRPr sz="2000">
                <a:solidFill>
                  <a:schemeClr val="bg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r>
              <a:rPr lang="en-US" sz="2800" kern="0"/>
              <a:t>Meeting Agenda Template</a:t>
            </a:r>
          </a:p>
          <a:p>
            <a:r>
              <a:rPr lang="en-US" sz="2800" kern="0"/>
              <a:t>Rapid Tests of Change Tool</a:t>
            </a:r>
          </a:p>
          <a:p>
            <a:r>
              <a:rPr lang="en-US" sz="2800" kern="0"/>
              <a:t>Prioritization Tool</a:t>
            </a:r>
          </a:p>
          <a:p>
            <a:r>
              <a:rPr lang="en-US" sz="2800" kern="0"/>
              <a:t>Internal Quality Monitoring Tool</a:t>
            </a:r>
          </a:p>
          <a:p>
            <a:r>
              <a:rPr lang="en-US" sz="2800" kern="0"/>
              <a:t>10-Step QI Project Documentation Template</a:t>
            </a:r>
          </a:p>
        </p:txBody>
      </p:sp>
    </p:spTree>
    <p:extLst>
      <p:ext uri="{BB962C8B-B14F-4D97-AF65-F5344CB8AC3E}">
        <p14:creationId xmlns:p14="http://schemas.microsoft.com/office/powerpoint/2010/main" val="33763184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87F60-E108-46B3-A3C1-0D49B83F9975}"/>
              </a:ext>
            </a:extLst>
          </p:cNvPr>
          <p:cNvSpPr>
            <a:spLocks noGrp="1"/>
          </p:cNvSpPr>
          <p:nvPr>
            <p:ph type="title"/>
          </p:nvPr>
        </p:nvSpPr>
        <p:spPr>
          <a:xfrm>
            <a:off x="914400" y="609600"/>
            <a:ext cx="7576457" cy="734008"/>
          </a:xfrm>
        </p:spPr>
        <p:txBody>
          <a:bodyPr/>
          <a:lstStyle/>
          <a:p>
            <a:r>
              <a:rPr lang="en-US"/>
              <a:t>Suggested Strategies for Improving MBQIP Measures</a:t>
            </a:r>
          </a:p>
        </p:txBody>
      </p:sp>
      <p:sp>
        <p:nvSpPr>
          <p:cNvPr id="3" name="Content Placeholder 2">
            <a:extLst>
              <a:ext uri="{FF2B5EF4-FFF2-40B4-BE49-F238E27FC236}">
                <a16:creationId xmlns:a16="http://schemas.microsoft.com/office/drawing/2014/main" id="{8E96218D-7B31-459B-BF69-4964C64864A5}"/>
              </a:ext>
            </a:extLst>
          </p:cNvPr>
          <p:cNvSpPr>
            <a:spLocks noGrp="1"/>
          </p:cNvSpPr>
          <p:nvPr>
            <p:ph idx="1"/>
          </p:nvPr>
        </p:nvSpPr>
        <p:spPr>
          <a:xfrm>
            <a:off x="914400" y="1801050"/>
            <a:ext cx="6983604" cy="4444479"/>
          </a:xfrm>
        </p:spPr>
        <p:txBody>
          <a:bodyPr/>
          <a:lstStyle/>
          <a:p>
            <a:r>
              <a:rPr lang="en-US"/>
              <a:t>Part of the Quality Improvement Implementation Guide and Toolkit for CAHs</a:t>
            </a:r>
          </a:p>
          <a:p>
            <a:r>
              <a:rPr lang="en-US"/>
              <a:t>Suggested promising strategies for QI for each of the MBQIP Core Measures</a:t>
            </a:r>
          </a:p>
          <a:p>
            <a:endParaRPr lang="en-US"/>
          </a:p>
        </p:txBody>
      </p:sp>
      <p:sp>
        <p:nvSpPr>
          <p:cNvPr id="4" name="Slide Number Placeholder 3">
            <a:extLst>
              <a:ext uri="{FF2B5EF4-FFF2-40B4-BE49-F238E27FC236}">
                <a16:creationId xmlns:a16="http://schemas.microsoft.com/office/drawing/2014/main" id="{844E1AA7-17D5-4E28-90AD-CDC301682A81}"/>
              </a:ext>
            </a:extLst>
          </p:cNvPr>
          <p:cNvSpPr>
            <a:spLocks noGrp="1"/>
          </p:cNvSpPr>
          <p:nvPr>
            <p:ph type="sldNum" sz="quarter" idx="4"/>
          </p:nvPr>
        </p:nvSpPr>
        <p:spPr/>
        <p:txBody>
          <a:bodyPr/>
          <a:lstStyle/>
          <a:p>
            <a:fld id="{94DD0B3A-DE56-41DE-A861-ABD9CAFA60A5}" type="slidenum">
              <a:rPr lang="en-US" smtClean="0"/>
              <a:pPr/>
              <a:t>53</a:t>
            </a:fld>
            <a:endParaRPr lang="en-US"/>
          </a:p>
        </p:txBody>
      </p:sp>
      <p:pic>
        <p:nvPicPr>
          <p:cNvPr id="5" name="Picture 4">
            <a:extLst>
              <a:ext uri="{FF2B5EF4-FFF2-40B4-BE49-F238E27FC236}">
                <a16:creationId xmlns:a16="http://schemas.microsoft.com/office/drawing/2014/main" id="{6C00A0C8-7532-42C2-88F0-EAD576D216C6}"/>
              </a:ext>
            </a:extLst>
          </p:cNvPr>
          <p:cNvPicPr>
            <a:picLocks noChangeAspect="1"/>
          </p:cNvPicPr>
          <p:nvPr/>
        </p:nvPicPr>
        <p:blipFill>
          <a:blip r:embed="rId2"/>
          <a:stretch>
            <a:fillRect/>
          </a:stretch>
        </p:blipFill>
        <p:spPr>
          <a:xfrm>
            <a:off x="8490857" y="479449"/>
            <a:ext cx="3592037" cy="4689763"/>
          </a:xfrm>
          <a:prstGeom prst="rect">
            <a:avLst/>
          </a:prstGeom>
        </p:spPr>
      </p:pic>
      <p:sp>
        <p:nvSpPr>
          <p:cNvPr id="6" name="TextBox 5">
            <a:extLst>
              <a:ext uri="{FF2B5EF4-FFF2-40B4-BE49-F238E27FC236}">
                <a16:creationId xmlns:a16="http://schemas.microsoft.com/office/drawing/2014/main" id="{32FCCF5A-C91B-4182-80D5-13696FA13DB5}"/>
              </a:ext>
            </a:extLst>
          </p:cNvPr>
          <p:cNvSpPr txBox="1"/>
          <p:nvPr/>
        </p:nvSpPr>
        <p:spPr>
          <a:xfrm>
            <a:off x="5275385" y="5400086"/>
            <a:ext cx="6799575" cy="246221"/>
          </a:xfrm>
          <a:prstGeom prst="rect">
            <a:avLst/>
          </a:prstGeom>
          <a:noFill/>
        </p:spPr>
        <p:txBody>
          <a:bodyPr wrap="square" rtlCol="0">
            <a:spAutoFit/>
          </a:bodyPr>
          <a:lstStyle/>
          <a:p>
            <a:pPr lvl="1" algn="r"/>
            <a:r>
              <a:rPr lang="en-US" sz="1000">
                <a:solidFill>
                  <a:schemeClr val="bg1"/>
                </a:solidFill>
                <a:latin typeface="+mj-lt"/>
                <a:hlinkClick r:id="rId3"/>
              </a:rPr>
              <a:t>https://www.ruralcenter.org/resource-library/quality-improvement-implementation-guide-and-toolkit-for-cahs</a:t>
            </a:r>
            <a:r>
              <a:rPr lang="en-US" sz="1000">
                <a:solidFill>
                  <a:schemeClr val="bg1"/>
                </a:solidFill>
                <a:latin typeface="+mj-lt"/>
              </a:rPr>
              <a:t> </a:t>
            </a:r>
          </a:p>
        </p:txBody>
      </p:sp>
    </p:spTree>
    <p:extLst>
      <p:ext uri="{BB962C8B-B14F-4D97-AF65-F5344CB8AC3E}">
        <p14:creationId xmlns:p14="http://schemas.microsoft.com/office/powerpoint/2010/main" val="32177820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68956-B4AD-4FBE-9727-8D59EBCDA165}"/>
              </a:ext>
            </a:extLst>
          </p:cNvPr>
          <p:cNvSpPr>
            <a:spLocks noGrp="1"/>
          </p:cNvSpPr>
          <p:nvPr>
            <p:ph type="title"/>
          </p:nvPr>
        </p:nvSpPr>
        <p:spPr/>
        <p:txBody>
          <a:bodyPr/>
          <a:lstStyle/>
          <a:p>
            <a:r>
              <a:rPr lang="en-US"/>
              <a:t>HCAHPS Best Practices</a:t>
            </a:r>
          </a:p>
        </p:txBody>
      </p:sp>
      <p:sp>
        <p:nvSpPr>
          <p:cNvPr id="3" name="Content Placeholder 2">
            <a:extLst>
              <a:ext uri="{FF2B5EF4-FFF2-40B4-BE49-F238E27FC236}">
                <a16:creationId xmlns:a16="http://schemas.microsoft.com/office/drawing/2014/main" id="{C722E20B-BD86-473F-829C-EE5088CB8DBC}"/>
              </a:ext>
            </a:extLst>
          </p:cNvPr>
          <p:cNvSpPr>
            <a:spLocks noGrp="1"/>
          </p:cNvSpPr>
          <p:nvPr>
            <p:ph idx="1"/>
          </p:nvPr>
        </p:nvSpPr>
        <p:spPr>
          <a:xfrm>
            <a:off x="914400" y="1586205"/>
            <a:ext cx="5769033" cy="4444479"/>
          </a:xfrm>
        </p:spPr>
        <p:txBody>
          <a:bodyPr/>
          <a:lstStyle/>
          <a:p>
            <a:r>
              <a:rPr lang="en-US"/>
              <a:t>Best practices for improving HCAHPS as collected from high performing CAHs</a:t>
            </a:r>
          </a:p>
          <a:p>
            <a:r>
              <a:rPr lang="en-US"/>
              <a:t>Includes strategies for increasing response rates and performance in each of the HCAHPS domain</a:t>
            </a:r>
          </a:p>
          <a:p>
            <a:endParaRPr lang="en-US"/>
          </a:p>
        </p:txBody>
      </p:sp>
      <p:sp>
        <p:nvSpPr>
          <p:cNvPr id="4" name="Slide Number Placeholder 3">
            <a:extLst>
              <a:ext uri="{FF2B5EF4-FFF2-40B4-BE49-F238E27FC236}">
                <a16:creationId xmlns:a16="http://schemas.microsoft.com/office/drawing/2014/main" id="{13D654E2-6150-4AE0-A337-22EB75391265}"/>
              </a:ext>
            </a:extLst>
          </p:cNvPr>
          <p:cNvSpPr>
            <a:spLocks noGrp="1"/>
          </p:cNvSpPr>
          <p:nvPr>
            <p:ph type="sldNum" sz="quarter" idx="4"/>
          </p:nvPr>
        </p:nvSpPr>
        <p:spPr/>
        <p:txBody>
          <a:bodyPr/>
          <a:lstStyle/>
          <a:p>
            <a:fld id="{94DD0B3A-DE56-41DE-A861-ABD9CAFA60A5}" type="slidenum">
              <a:rPr lang="en-US" smtClean="0"/>
              <a:pPr/>
              <a:t>54</a:t>
            </a:fld>
            <a:endParaRPr lang="en-US"/>
          </a:p>
        </p:txBody>
      </p:sp>
      <p:pic>
        <p:nvPicPr>
          <p:cNvPr id="5" name="Content Placeholder 5">
            <a:extLst>
              <a:ext uri="{FF2B5EF4-FFF2-40B4-BE49-F238E27FC236}">
                <a16:creationId xmlns:a16="http://schemas.microsoft.com/office/drawing/2014/main" id="{3A20ACB0-7B48-4ABC-B1E5-EB04BD1DA2B0}"/>
              </a:ext>
            </a:extLst>
          </p:cNvPr>
          <p:cNvPicPr>
            <a:picLocks noChangeAspect="1"/>
          </p:cNvPicPr>
          <p:nvPr/>
        </p:nvPicPr>
        <p:blipFill>
          <a:blip r:embed="rId2"/>
          <a:stretch>
            <a:fillRect/>
          </a:stretch>
        </p:blipFill>
        <p:spPr bwMode="gray">
          <a:xfrm>
            <a:off x="8333492" y="609600"/>
            <a:ext cx="3380975" cy="4397375"/>
          </a:xfrm>
          <a:prstGeom prst="rect">
            <a:avLst/>
          </a:prstGeom>
          <a:noFill/>
          <a:ln w="9525">
            <a:noFill/>
            <a:miter lim="800000"/>
            <a:headEnd/>
            <a:tailEnd/>
          </a:ln>
        </p:spPr>
      </p:pic>
      <p:sp>
        <p:nvSpPr>
          <p:cNvPr id="6" name="TextBox 5">
            <a:extLst>
              <a:ext uri="{FF2B5EF4-FFF2-40B4-BE49-F238E27FC236}">
                <a16:creationId xmlns:a16="http://schemas.microsoft.com/office/drawing/2014/main" id="{DBBD27D2-7A03-4859-BBA4-7D8FF3A4ACFF}"/>
              </a:ext>
            </a:extLst>
          </p:cNvPr>
          <p:cNvSpPr txBox="1"/>
          <p:nvPr/>
        </p:nvSpPr>
        <p:spPr>
          <a:xfrm>
            <a:off x="5275385" y="5400086"/>
            <a:ext cx="6799575" cy="246221"/>
          </a:xfrm>
          <a:prstGeom prst="rect">
            <a:avLst/>
          </a:prstGeom>
          <a:noFill/>
        </p:spPr>
        <p:txBody>
          <a:bodyPr wrap="square" rtlCol="0">
            <a:spAutoFit/>
          </a:bodyPr>
          <a:lstStyle/>
          <a:p>
            <a:pPr marL="400050" lvl="1" indent="0" algn="r">
              <a:buNone/>
            </a:pPr>
            <a:r>
              <a:rPr lang="en-US" sz="1000">
                <a:latin typeface="+mj-lt"/>
                <a:hlinkClick r:id="rId3"/>
              </a:rPr>
              <a:t>https://www.ruralcenter.org/resource-library/study-of-hcahps-best-practices-in-high-performing-cahs</a:t>
            </a:r>
            <a:endParaRPr lang="en-US" sz="1000">
              <a:latin typeface="+mj-lt"/>
            </a:endParaRPr>
          </a:p>
        </p:txBody>
      </p:sp>
    </p:spTree>
    <p:extLst>
      <p:ext uri="{BB962C8B-B14F-4D97-AF65-F5344CB8AC3E}">
        <p14:creationId xmlns:p14="http://schemas.microsoft.com/office/powerpoint/2010/main" val="27422155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38163-DEF1-403F-BDBE-D31F8914C436}"/>
              </a:ext>
            </a:extLst>
          </p:cNvPr>
          <p:cNvSpPr>
            <a:spLocks noGrp="1"/>
          </p:cNvSpPr>
          <p:nvPr>
            <p:ph type="title"/>
          </p:nvPr>
        </p:nvSpPr>
        <p:spPr>
          <a:xfrm>
            <a:off x="914400" y="609600"/>
            <a:ext cx="7104608" cy="734008"/>
          </a:xfrm>
        </p:spPr>
        <p:txBody>
          <a:bodyPr/>
          <a:lstStyle/>
          <a:p>
            <a:r>
              <a:rPr lang="en-US"/>
              <a:t>Antibiotic Stewardship Strategies</a:t>
            </a:r>
          </a:p>
        </p:txBody>
      </p:sp>
      <p:sp>
        <p:nvSpPr>
          <p:cNvPr id="3" name="Content Placeholder 2">
            <a:extLst>
              <a:ext uri="{FF2B5EF4-FFF2-40B4-BE49-F238E27FC236}">
                <a16:creationId xmlns:a16="http://schemas.microsoft.com/office/drawing/2014/main" id="{0A32B585-4942-40E4-BDEE-6D5C8F5C4A09}"/>
              </a:ext>
            </a:extLst>
          </p:cNvPr>
          <p:cNvSpPr>
            <a:spLocks noGrp="1"/>
          </p:cNvSpPr>
          <p:nvPr>
            <p:ph idx="1"/>
          </p:nvPr>
        </p:nvSpPr>
        <p:spPr>
          <a:xfrm>
            <a:off x="914400" y="1803921"/>
            <a:ext cx="7104608" cy="4444479"/>
          </a:xfrm>
        </p:spPr>
        <p:txBody>
          <a:bodyPr/>
          <a:lstStyle/>
          <a:p>
            <a:r>
              <a:rPr lang="en-US"/>
              <a:t>Best practices for improving implementing AS collected from high performing CAHs</a:t>
            </a:r>
          </a:p>
          <a:p>
            <a:r>
              <a:rPr lang="en-US"/>
              <a:t>Aligned with the Centers for Disease Control &amp; Prevention 7 core elements of antibiotic stewardship</a:t>
            </a:r>
          </a:p>
          <a:p>
            <a:pPr marL="0" indent="0">
              <a:buNone/>
            </a:pPr>
            <a:endParaRPr lang="en-US"/>
          </a:p>
        </p:txBody>
      </p:sp>
      <p:sp>
        <p:nvSpPr>
          <p:cNvPr id="4" name="Slide Number Placeholder 3">
            <a:extLst>
              <a:ext uri="{FF2B5EF4-FFF2-40B4-BE49-F238E27FC236}">
                <a16:creationId xmlns:a16="http://schemas.microsoft.com/office/drawing/2014/main" id="{2627C43E-6787-4F54-86D2-168E3D6FC981}"/>
              </a:ext>
            </a:extLst>
          </p:cNvPr>
          <p:cNvSpPr>
            <a:spLocks noGrp="1"/>
          </p:cNvSpPr>
          <p:nvPr>
            <p:ph type="sldNum" sz="quarter" idx="4"/>
          </p:nvPr>
        </p:nvSpPr>
        <p:spPr/>
        <p:txBody>
          <a:bodyPr/>
          <a:lstStyle/>
          <a:p>
            <a:fld id="{94DD0B3A-DE56-41DE-A861-ABD9CAFA60A5}" type="slidenum">
              <a:rPr lang="en-US" smtClean="0"/>
              <a:pPr/>
              <a:t>55</a:t>
            </a:fld>
            <a:endParaRPr lang="en-US"/>
          </a:p>
        </p:txBody>
      </p:sp>
      <p:pic>
        <p:nvPicPr>
          <p:cNvPr id="5" name="Picture 4">
            <a:extLst>
              <a:ext uri="{FF2B5EF4-FFF2-40B4-BE49-F238E27FC236}">
                <a16:creationId xmlns:a16="http://schemas.microsoft.com/office/drawing/2014/main" id="{9920162A-3894-46B7-AC36-CCADBABF059E}"/>
              </a:ext>
            </a:extLst>
          </p:cNvPr>
          <p:cNvPicPr>
            <a:picLocks noChangeAspect="1"/>
          </p:cNvPicPr>
          <p:nvPr/>
        </p:nvPicPr>
        <p:blipFill>
          <a:blip r:embed="rId2"/>
          <a:stretch>
            <a:fillRect/>
          </a:stretch>
        </p:blipFill>
        <p:spPr>
          <a:xfrm>
            <a:off x="8019008" y="531848"/>
            <a:ext cx="3560916" cy="4649746"/>
          </a:xfrm>
          <a:prstGeom prst="rect">
            <a:avLst/>
          </a:prstGeom>
        </p:spPr>
      </p:pic>
      <p:sp>
        <p:nvSpPr>
          <p:cNvPr id="7" name="TextBox 6">
            <a:extLst>
              <a:ext uri="{FF2B5EF4-FFF2-40B4-BE49-F238E27FC236}">
                <a16:creationId xmlns:a16="http://schemas.microsoft.com/office/drawing/2014/main" id="{7FD4CBA2-29C9-48D6-A0E7-E517B8EDC567}"/>
              </a:ext>
            </a:extLst>
          </p:cNvPr>
          <p:cNvSpPr txBox="1"/>
          <p:nvPr/>
        </p:nvSpPr>
        <p:spPr>
          <a:xfrm>
            <a:off x="3960586" y="5411750"/>
            <a:ext cx="7619338" cy="246221"/>
          </a:xfrm>
          <a:prstGeom prst="rect">
            <a:avLst/>
          </a:prstGeom>
          <a:noFill/>
        </p:spPr>
        <p:txBody>
          <a:bodyPr wrap="square" rtlCol="0">
            <a:spAutoFit/>
          </a:bodyPr>
          <a:lstStyle/>
          <a:p>
            <a:pPr marL="400050" lvl="1" indent="0" algn="r">
              <a:buNone/>
            </a:pPr>
            <a:r>
              <a:rPr lang="en-US" sz="1000">
                <a:latin typeface="+mj-lt"/>
                <a:hlinkClick r:id="rId3"/>
              </a:rPr>
              <a:t>https://www.ruralcenter.org/resource-library/antibiotic-stewardship-implementation-suggested-strategies-from-high-performing</a:t>
            </a:r>
            <a:r>
              <a:rPr lang="en-US" sz="1000">
                <a:latin typeface="+mj-lt"/>
              </a:rPr>
              <a:t> </a:t>
            </a:r>
            <a:endParaRPr lang="en-US" sz="1000" b="1" i="1">
              <a:solidFill>
                <a:schemeClr val="accent6"/>
              </a:solidFill>
              <a:latin typeface="+mj-lt"/>
            </a:endParaRPr>
          </a:p>
        </p:txBody>
      </p:sp>
    </p:spTree>
    <p:extLst>
      <p:ext uri="{BB962C8B-B14F-4D97-AF65-F5344CB8AC3E}">
        <p14:creationId xmlns:p14="http://schemas.microsoft.com/office/powerpoint/2010/main" val="21579783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lvl="0"/>
            <a:r>
              <a:rPr lang="en-US" u="sng"/>
              <a:t>Questions &amp; Discussion</a:t>
            </a:r>
            <a:br>
              <a:rPr lang="en-US"/>
            </a:br>
            <a:br>
              <a:rPr lang="en-US"/>
            </a:br>
            <a:r>
              <a:rPr lang="en-US" sz="4000"/>
              <a:t>What will you take from this presentation?</a:t>
            </a:r>
          </a:p>
        </p:txBody>
      </p:sp>
      <p:sp>
        <p:nvSpPr>
          <p:cNvPr id="6" name="Rectangle 11"/>
          <p:cNvSpPr txBox="1">
            <a:spLocks noChangeArrowheads="1"/>
          </p:cNvSpPr>
          <p:nvPr/>
        </p:nvSpPr>
        <p:spPr bwMode="auto">
          <a:xfrm>
            <a:off x="2624667" y="2049002"/>
            <a:ext cx="7357533" cy="1752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endParaRPr lang="en-US" sz="4400" kern="0">
              <a:solidFill>
                <a:schemeClr val="tx2"/>
              </a:solidFill>
              <a:latin typeface="+mj-lt"/>
              <a:ea typeface="+mj-ea"/>
              <a:cs typeface="+mj-cs"/>
            </a:endParaRPr>
          </a:p>
        </p:txBody>
      </p:sp>
      <p:sp>
        <p:nvSpPr>
          <p:cNvPr id="4" name="Slide Number Placeholder 3"/>
          <p:cNvSpPr>
            <a:spLocks noGrp="1"/>
          </p:cNvSpPr>
          <p:nvPr>
            <p:ph type="sldNum" sz="quarter" idx="4"/>
          </p:nvPr>
        </p:nvSpPr>
        <p:spPr/>
        <p:txBody>
          <a:bodyPr/>
          <a:lstStyle/>
          <a:p>
            <a:fld id="{94DD0B3A-DE56-41DE-A861-ABD9CAFA60A5}" type="slidenum">
              <a:rPr lang="en-US" smtClean="0"/>
              <a:pPr/>
              <a:t>56</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r>
              <a:rPr lang="en-US"/>
              <a:t>Questions?</a:t>
            </a:r>
          </a:p>
        </p:txBody>
      </p:sp>
      <p:sp>
        <p:nvSpPr>
          <p:cNvPr id="18435" name="Rectangle 5"/>
          <p:cNvSpPr>
            <a:spLocks noGrp="1" noChangeArrowheads="1"/>
          </p:cNvSpPr>
          <p:nvPr>
            <p:ph sz="half" idx="1"/>
          </p:nvPr>
        </p:nvSpPr>
        <p:spPr/>
        <p:txBody>
          <a:bodyPr/>
          <a:lstStyle/>
          <a:p>
            <a:pPr marL="0" indent="0">
              <a:buNone/>
            </a:pPr>
            <a:r>
              <a:rPr lang="en-US"/>
              <a:t>Sarah Brinkman</a:t>
            </a:r>
          </a:p>
          <a:p>
            <a:pPr marL="0" indent="0">
              <a:buNone/>
            </a:pPr>
            <a:r>
              <a:rPr lang="en-US"/>
              <a:t>Program Manager</a:t>
            </a:r>
          </a:p>
          <a:p>
            <a:pPr marL="0" indent="0">
              <a:buNone/>
            </a:pPr>
            <a:r>
              <a:rPr lang="en-US"/>
              <a:t>952-853-8552 </a:t>
            </a:r>
            <a:r>
              <a:rPr lang="en-US">
                <a:hlinkClick r:id="rId3"/>
              </a:rPr>
              <a:t>sbrinkman@stratishealth.org</a:t>
            </a:r>
            <a:endParaRPr lang="en-US"/>
          </a:p>
          <a:p>
            <a:pPr lvl="1"/>
            <a:endParaRPr lang="en-US"/>
          </a:p>
          <a:p>
            <a:endParaRPr lang="en-US"/>
          </a:p>
          <a:p>
            <a:pPr marL="0" indent="0">
              <a:buNone/>
            </a:pPr>
            <a:r>
              <a:rPr lang="en-US">
                <a:hlinkClick r:id="rId4"/>
              </a:rPr>
              <a:t>www.stratishealth.org</a:t>
            </a:r>
            <a:endParaRPr lang="en-US"/>
          </a:p>
          <a:p>
            <a:endParaRPr lang="en-US"/>
          </a:p>
        </p:txBody>
      </p:sp>
      <p:sp>
        <p:nvSpPr>
          <p:cNvPr id="2" name="Content Placeholder 1">
            <a:extLst>
              <a:ext uri="{FF2B5EF4-FFF2-40B4-BE49-F238E27FC236}">
                <a16:creationId xmlns:a16="http://schemas.microsoft.com/office/drawing/2014/main" id="{1E76B7BE-FB01-4FCC-98A6-4C3950E19F35}"/>
              </a:ext>
            </a:extLst>
          </p:cNvPr>
          <p:cNvSpPr>
            <a:spLocks noGrp="1"/>
          </p:cNvSpPr>
          <p:nvPr>
            <p:ph sz="half" idx="2"/>
          </p:nvPr>
        </p:nvSpPr>
        <p:spPr/>
        <p:txBody>
          <a:bodyPr/>
          <a:lstStyle/>
          <a:p>
            <a:pPr marL="0" indent="0">
              <a:buNone/>
            </a:pPr>
            <a:r>
              <a:rPr lang="en-US"/>
              <a:t>Robyn Carlson</a:t>
            </a:r>
          </a:p>
          <a:p>
            <a:pPr marL="0" indent="0">
              <a:buNone/>
            </a:pPr>
            <a:r>
              <a:rPr lang="en-US"/>
              <a:t>Quality Reporting Specialist</a:t>
            </a:r>
          </a:p>
          <a:p>
            <a:pPr marL="0" indent="0">
              <a:buNone/>
            </a:pPr>
            <a:r>
              <a:rPr lang="en-US"/>
              <a:t>952-853-8587 </a:t>
            </a:r>
            <a:r>
              <a:rPr lang="en-US">
                <a:hlinkClick r:id="rId5"/>
              </a:rPr>
              <a:t>rcarlson@stratishealth.org</a:t>
            </a:r>
            <a:r>
              <a:rPr lang="en-US"/>
              <a:t> </a:t>
            </a:r>
          </a:p>
        </p:txBody>
      </p:sp>
      <p:sp>
        <p:nvSpPr>
          <p:cNvPr id="4" name="Slide Number Placeholder 3"/>
          <p:cNvSpPr>
            <a:spLocks noGrp="1"/>
          </p:cNvSpPr>
          <p:nvPr>
            <p:ph type="sldNum" sz="quarter" idx="4"/>
          </p:nvPr>
        </p:nvSpPr>
        <p:spPr/>
        <p:txBody>
          <a:bodyPr/>
          <a:lstStyle/>
          <a:p>
            <a:fld id="{94DD0B3A-DE56-41DE-A861-ABD9CAFA60A5}" type="slidenum">
              <a:rPr lang="en-US" smtClean="0"/>
              <a:pPr/>
              <a:t>57</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a:t>Stratis Health is a nonprofit organization that leads collaboration and innovation in health care quality and safety, and serves as a trusted expert in facilitating improvement for people and communities. </a:t>
            </a:r>
          </a:p>
        </p:txBody>
      </p:sp>
      <p:sp>
        <p:nvSpPr>
          <p:cNvPr id="10" name="Subtitle 9"/>
          <p:cNvSpPr>
            <a:spLocks noGrp="1"/>
          </p:cNvSpPr>
          <p:nvPr>
            <p:ph type="subTitle" idx="1"/>
          </p:nvPr>
        </p:nvSpPr>
        <p:spPr/>
        <p:txBody>
          <a:bodyPr/>
          <a:lstStyle/>
          <a:p>
            <a:r>
              <a:rPr lang="en-US"/>
              <a:t>This project is supported by the Health Resources and Services Administration (HRSA) of the U.S. Department of Health and Human Services (HHS) as part of an award totaling $625,000 with 0% financed with non-governmental sources. The contents are those of the author(s) and do not necessarily represent the official view of, nor an endorsement, by HRSA, HHS or the U.S. Government. (07/2021)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19815" b="24286"/>
          <a:stretch/>
        </p:blipFill>
        <p:spPr>
          <a:xfrm>
            <a:off x="0" y="0"/>
            <a:ext cx="12192000" cy="6858000"/>
          </a:xfrm>
          <a:prstGeom prst="rect">
            <a:avLst/>
          </a:prstGeom>
        </p:spPr>
      </p:pic>
      <p:sp>
        <p:nvSpPr>
          <p:cNvPr id="4" name="Content Placeholder 2"/>
          <p:cNvSpPr txBox="1">
            <a:spLocks/>
          </p:cNvSpPr>
          <p:nvPr/>
        </p:nvSpPr>
        <p:spPr>
          <a:xfrm>
            <a:off x="2209800" y="1981200"/>
            <a:ext cx="7772400" cy="2646460"/>
          </a:xfrm>
          <a:prstGeom prst="rect">
            <a:avLst/>
          </a:prstGeom>
          <a:solidFill>
            <a:schemeClr val="tx1">
              <a:alpha val="90000"/>
            </a:schemeClr>
          </a:solidFill>
        </p:spPr>
        <p:txBody>
          <a:bodyPr lIns="457200" tIns="182880" rIns="365760" bIns="182880"/>
          <a:lstStyle/>
          <a:p>
            <a:pPr lvl="0" algn="ctr">
              <a:spcBef>
                <a:spcPts val="0"/>
              </a:spcBef>
              <a:defRPr/>
            </a:pPr>
            <a:r>
              <a:rPr lang="en-US" sz="4400" b="1">
                <a:solidFill>
                  <a:srgbClr val="0081C4"/>
                </a:solidFill>
                <a:latin typeface="Arial"/>
              </a:rPr>
              <a:t>Medicare Beneficiary Quality Improvement Project (MBQIP) Overview</a:t>
            </a:r>
          </a:p>
        </p:txBody>
      </p:sp>
      <p:sp>
        <p:nvSpPr>
          <p:cNvPr id="5" name="Slide Number Placeholder 4"/>
          <p:cNvSpPr>
            <a:spLocks noGrp="1"/>
          </p:cNvSpPr>
          <p:nvPr>
            <p:ph type="sldNum" sz="quarter" idx="4"/>
          </p:nvPr>
        </p:nvSpPr>
        <p:spPr/>
        <p:txBody>
          <a:bodyPr/>
          <a:lstStyle/>
          <a:p>
            <a:fld id="{94DD0B3A-DE56-41DE-A861-ABD9CAFA60A5}" type="slidenum">
              <a:rPr lang="en-US" smtClean="0"/>
              <a:pPr/>
              <a:t>5</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B88DECE-7CB9-458F-A14E-ACA196B5106D}"/>
              </a:ext>
            </a:extLst>
          </p:cNvPr>
          <p:cNvSpPr>
            <a:spLocks noGrp="1"/>
          </p:cNvSpPr>
          <p:nvPr>
            <p:ph idx="1"/>
          </p:nvPr>
        </p:nvSpPr>
        <p:spPr/>
        <p:txBody>
          <a:bodyPr/>
          <a:lstStyle/>
          <a:p>
            <a:r>
              <a:rPr lang="en-US" err="1"/>
              <a:t>sdfasfasd</a:t>
            </a:r>
            <a:endParaRPr lang="en-US"/>
          </a:p>
        </p:txBody>
      </p:sp>
      <p:pic>
        <p:nvPicPr>
          <p:cNvPr id="3" name="Picture 2" descr="Graphical user interface, text, application, email&#10;&#10;Description automatically generated">
            <a:extLst>
              <a:ext uri="{FF2B5EF4-FFF2-40B4-BE49-F238E27FC236}">
                <a16:creationId xmlns:a16="http://schemas.microsoft.com/office/drawing/2014/main" id="{15CF18D8-D535-4401-A813-E176122140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073" y="934452"/>
            <a:ext cx="11011854" cy="4031329"/>
          </a:xfrm>
          <a:prstGeom prst="rect">
            <a:avLst/>
          </a:prstGeom>
          <a:ln>
            <a:solidFill>
              <a:schemeClr val="tx1">
                <a:lumMod val="75000"/>
              </a:schemeClr>
            </a:solidFill>
          </a:ln>
        </p:spPr>
      </p:pic>
    </p:spTree>
    <p:extLst>
      <p:ext uri="{BB962C8B-B14F-4D97-AF65-F5344CB8AC3E}">
        <p14:creationId xmlns:p14="http://schemas.microsoft.com/office/powerpoint/2010/main" val="42757307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4E05C5-9181-4EEA-BD62-0E73DB0E89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98A42A-A339-4606-B720-B22C278BFA41}"/>
              </a:ext>
            </a:extLst>
          </p:cNvPr>
          <p:cNvSpPr>
            <a:spLocks noGrp="1"/>
          </p:cNvSpPr>
          <p:nvPr>
            <p:ph idx="1"/>
          </p:nvPr>
        </p:nvSpPr>
        <p:spPr/>
        <p:txBody>
          <a:bodyPr/>
          <a:lstStyle/>
          <a:p>
            <a:r>
              <a:rPr lang="en-US"/>
              <a:t>a</a:t>
            </a:r>
          </a:p>
        </p:txBody>
      </p:sp>
      <p:pic>
        <p:nvPicPr>
          <p:cNvPr id="7" name="Picture 6">
            <a:extLst>
              <a:ext uri="{FF2B5EF4-FFF2-40B4-BE49-F238E27FC236}">
                <a16:creationId xmlns:a16="http://schemas.microsoft.com/office/drawing/2014/main" id="{F9AE3044-6C27-48A6-AA26-1E46F2329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09600"/>
            <a:ext cx="10318374" cy="5166808"/>
          </a:xfrm>
          <a:prstGeom prst="rect">
            <a:avLst/>
          </a:prstGeom>
          <a:ln>
            <a:solidFill>
              <a:schemeClr val="tx1">
                <a:lumMod val="75000"/>
              </a:schemeClr>
            </a:solidFill>
          </a:ln>
        </p:spPr>
      </p:pic>
    </p:spTree>
    <p:extLst>
      <p:ext uri="{BB962C8B-B14F-4D97-AF65-F5344CB8AC3E}">
        <p14:creationId xmlns:p14="http://schemas.microsoft.com/office/powerpoint/2010/main" val="12204882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0B801C-6755-464E-B3C5-F9B81C92F4B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98A42A-A339-4606-B720-B22C278BFA41}"/>
              </a:ext>
            </a:extLst>
          </p:cNvPr>
          <p:cNvSpPr>
            <a:spLocks noGrp="1"/>
          </p:cNvSpPr>
          <p:nvPr>
            <p:ph idx="1"/>
          </p:nvPr>
        </p:nvSpPr>
        <p:spPr/>
        <p:txBody>
          <a:bodyPr/>
          <a:lstStyle/>
          <a:p>
            <a:r>
              <a:rPr lang="en-US"/>
              <a:t>a</a:t>
            </a:r>
          </a:p>
        </p:txBody>
      </p:sp>
      <p:pic>
        <p:nvPicPr>
          <p:cNvPr id="5" name="Picture 4" descr="Graphical user interface&#10;&#10;Description automatically generated">
            <a:extLst>
              <a:ext uri="{FF2B5EF4-FFF2-40B4-BE49-F238E27FC236}">
                <a16:creationId xmlns:a16="http://schemas.microsoft.com/office/drawing/2014/main" id="{89604F11-0A60-4059-9C73-ED62D4A973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486" y="609600"/>
            <a:ext cx="10707028" cy="5159187"/>
          </a:xfrm>
          <a:prstGeom prst="rect">
            <a:avLst/>
          </a:prstGeom>
          <a:ln>
            <a:solidFill>
              <a:schemeClr val="tx1">
                <a:lumMod val="75000"/>
              </a:schemeClr>
            </a:solidFill>
          </a:ln>
        </p:spPr>
      </p:pic>
    </p:spTree>
    <p:extLst>
      <p:ext uri="{BB962C8B-B14F-4D97-AF65-F5344CB8AC3E}">
        <p14:creationId xmlns:p14="http://schemas.microsoft.com/office/powerpoint/2010/main" val="12210085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B2758E-F048-462D-B12A-EBEFEF7BCC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98A42A-A339-4606-B720-B22C278BFA41}"/>
              </a:ext>
            </a:extLst>
          </p:cNvPr>
          <p:cNvSpPr>
            <a:spLocks noGrp="1"/>
          </p:cNvSpPr>
          <p:nvPr>
            <p:ph idx="1"/>
          </p:nvPr>
        </p:nvSpPr>
        <p:spPr/>
        <p:txBody>
          <a:bodyPr/>
          <a:lstStyle/>
          <a:p>
            <a:r>
              <a:rPr lang="en-US"/>
              <a:t>a</a:t>
            </a:r>
          </a:p>
        </p:txBody>
      </p:sp>
      <p:pic>
        <p:nvPicPr>
          <p:cNvPr id="6" name="Picture 5" descr="Graphical user interface&#10;&#10;Description automatically generated">
            <a:extLst>
              <a:ext uri="{FF2B5EF4-FFF2-40B4-BE49-F238E27FC236}">
                <a16:creationId xmlns:a16="http://schemas.microsoft.com/office/drawing/2014/main" id="{B6B99D2B-BE78-485D-BF73-6B496F6874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124" y="609600"/>
            <a:ext cx="10973751" cy="5357324"/>
          </a:xfrm>
          <a:prstGeom prst="rect">
            <a:avLst/>
          </a:prstGeom>
          <a:ln>
            <a:solidFill>
              <a:schemeClr val="tx1">
                <a:lumMod val="75000"/>
              </a:schemeClr>
            </a:solidFill>
          </a:ln>
        </p:spPr>
      </p:pic>
    </p:spTree>
    <p:extLst>
      <p:ext uri="{BB962C8B-B14F-4D97-AF65-F5344CB8AC3E}">
        <p14:creationId xmlns:p14="http://schemas.microsoft.com/office/powerpoint/2010/main" val="6204225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13EAD1-F2D4-45BB-9D50-446490D961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98A42A-A339-4606-B720-B22C278BFA41}"/>
              </a:ext>
            </a:extLst>
          </p:cNvPr>
          <p:cNvSpPr>
            <a:spLocks noGrp="1"/>
          </p:cNvSpPr>
          <p:nvPr>
            <p:ph idx="1"/>
          </p:nvPr>
        </p:nvSpPr>
        <p:spPr/>
        <p:txBody>
          <a:bodyPr/>
          <a:lstStyle/>
          <a:p>
            <a:r>
              <a:rPr lang="en-US"/>
              <a:t>a</a:t>
            </a:r>
          </a:p>
        </p:txBody>
      </p:sp>
      <p:pic>
        <p:nvPicPr>
          <p:cNvPr id="5" name="Picture 4">
            <a:extLst>
              <a:ext uri="{FF2B5EF4-FFF2-40B4-BE49-F238E27FC236}">
                <a16:creationId xmlns:a16="http://schemas.microsoft.com/office/drawing/2014/main" id="{03C20CAE-33DC-4AB9-AAF8-58D62E1CA2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09600"/>
            <a:ext cx="10028789" cy="5403048"/>
          </a:xfrm>
          <a:prstGeom prst="rect">
            <a:avLst/>
          </a:prstGeom>
          <a:ln>
            <a:solidFill>
              <a:schemeClr val="tx1">
                <a:lumMod val="75000"/>
              </a:schemeClr>
            </a:solidFill>
          </a:ln>
        </p:spPr>
      </p:pic>
    </p:spTree>
    <p:extLst>
      <p:ext uri="{BB962C8B-B14F-4D97-AF65-F5344CB8AC3E}">
        <p14:creationId xmlns:p14="http://schemas.microsoft.com/office/powerpoint/2010/main" val="2772575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BE5FC0C8-7F25-428E-BDF5-559B2E91FBFD}"/>
              </a:ext>
            </a:extLst>
          </p:cNvPr>
          <p:cNvGrpSpPr/>
          <p:nvPr/>
        </p:nvGrpSpPr>
        <p:grpSpPr>
          <a:xfrm>
            <a:off x="843158" y="688931"/>
            <a:ext cx="10258425" cy="4872625"/>
            <a:chOff x="742950" y="1039660"/>
            <a:chExt cx="10258425" cy="4872625"/>
          </a:xfrm>
        </p:grpSpPr>
        <p:pic>
          <p:nvPicPr>
            <p:cNvPr id="17" name="Picture 16" descr="Graphical user interface, text, application&#10;&#10;Description automatically generated">
              <a:extLst>
                <a:ext uri="{FF2B5EF4-FFF2-40B4-BE49-F238E27FC236}">
                  <a16:creationId xmlns:a16="http://schemas.microsoft.com/office/drawing/2014/main" id="{7ED0D184-AB61-4D6C-A990-6068ADAC5720}"/>
                </a:ext>
              </a:extLst>
            </p:cNvPr>
            <p:cNvPicPr>
              <a:picLocks noChangeAspect="1"/>
            </p:cNvPicPr>
            <p:nvPr/>
          </p:nvPicPr>
          <p:blipFill rotWithShape="1">
            <a:blip r:embed="rId2">
              <a:extLst>
                <a:ext uri="{28A0092B-C50C-407E-A947-70E740481C1C}">
                  <a14:useLocalDpi xmlns:a14="http://schemas.microsoft.com/office/drawing/2010/main" val="0"/>
                </a:ext>
              </a:extLst>
            </a:blip>
            <a:srcRect t="11084" b="4474"/>
            <a:stretch/>
          </p:blipFill>
          <p:spPr>
            <a:xfrm>
              <a:off x="742950" y="1039660"/>
              <a:ext cx="10258425" cy="4872625"/>
            </a:xfrm>
            <a:prstGeom prst="rect">
              <a:avLst/>
            </a:prstGeom>
            <a:ln>
              <a:solidFill>
                <a:schemeClr val="tx1">
                  <a:lumMod val="75000"/>
                </a:schemeClr>
              </a:solidFill>
            </a:ln>
          </p:spPr>
        </p:pic>
        <p:pic>
          <p:nvPicPr>
            <p:cNvPr id="18" name="Picture 17" descr="Graphical user interface, text, application, email&#10;&#10;Description automatically generated">
              <a:extLst>
                <a:ext uri="{FF2B5EF4-FFF2-40B4-BE49-F238E27FC236}">
                  <a16:creationId xmlns:a16="http://schemas.microsoft.com/office/drawing/2014/main" id="{4DED7BD4-EFAF-446A-A86E-7F3C24BFCD2E}"/>
                </a:ext>
              </a:extLst>
            </p:cNvPr>
            <p:cNvPicPr>
              <a:picLocks noChangeAspect="1"/>
            </p:cNvPicPr>
            <p:nvPr/>
          </p:nvPicPr>
          <p:blipFill rotWithShape="1">
            <a:blip r:embed="rId3">
              <a:extLst>
                <a:ext uri="{28A0092B-C50C-407E-A947-70E740481C1C}">
                  <a14:useLocalDpi xmlns:a14="http://schemas.microsoft.com/office/drawing/2010/main" val="0"/>
                </a:ext>
              </a:extLst>
            </a:blip>
            <a:srcRect t="22250" r="71916" b="73553"/>
            <a:stretch/>
          </p:blipFill>
          <p:spPr>
            <a:xfrm>
              <a:off x="823770" y="1909760"/>
              <a:ext cx="2776669" cy="233363"/>
            </a:xfrm>
            <a:prstGeom prst="rect">
              <a:avLst/>
            </a:prstGeom>
          </p:spPr>
        </p:pic>
        <p:sp>
          <p:nvSpPr>
            <p:cNvPr id="19" name="Rectangle 18">
              <a:extLst>
                <a:ext uri="{FF2B5EF4-FFF2-40B4-BE49-F238E27FC236}">
                  <a16:creationId xmlns:a16="http://schemas.microsoft.com/office/drawing/2014/main" id="{35187896-5771-48AF-92E1-581494B73846}"/>
                </a:ext>
              </a:extLst>
            </p:cNvPr>
            <p:cNvSpPr/>
            <p:nvPr/>
          </p:nvSpPr>
          <p:spPr>
            <a:xfrm>
              <a:off x="7239000" y="1266822"/>
              <a:ext cx="1128713" cy="1460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32CB6B-72B7-4191-B99B-0F813F8A59E9}"/>
                </a:ext>
              </a:extLst>
            </p:cNvPr>
            <p:cNvSpPr/>
            <p:nvPr/>
          </p:nvSpPr>
          <p:spPr>
            <a:xfrm>
              <a:off x="9844088" y="1266822"/>
              <a:ext cx="828663" cy="1738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395360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288822D-EF61-4BE0-B5D8-C182E930440A}"/>
              </a:ext>
            </a:extLst>
          </p:cNvPr>
          <p:cNvGrpSpPr/>
          <p:nvPr/>
        </p:nvGrpSpPr>
        <p:grpSpPr>
          <a:xfrm>
            <a:off x="802393" y="688931"/>
            <a:ext cx="10258425" cy="4860099"/>
            <a:chOff x="739763" y="1039660"/>
            <a:chExt cx="10258425" cy="4860099"/>
          </a:xfrm>
        </p:grpSpPr>
        <p:pic>
          <p:nvPicPr>
            <p:cNvPr id="4" name="Picture 3" descr="Graphical user interface, text, application&#10;&#10;Description automatically generated">
              <a:extLst>
                <a:ext uri="{FF2B5EF4-FFF2-40B4-BE49-F238E27FC236}">
                  <a16:creationId xmlns:a16="http://schemas.microsoft.com/office/drawing/2014/main" id="{75C10BFA-079A-4EB6-9232-D14845F41993}"/>
                </a:ext>
              </a:extLst>
            </p:cNvPr>
            <p:cNvPicPr>
              <a:picLocks noChangeAspect="1"/>
            </p:cNvPicPr>
            <p:nvPr/>
          </p:nvPicPr>
          <p:blipFill rotWithShape="1">
            <a:blip r:embed="rId2">
              <a:extLst>
                <a:ext uri="{28A0092B-C50C-407E-A947-70E740481C1C}">
                  <a14:useLocalDpi xmlns:a14="http://schemas.microsoft.com/office/drawing/2010/main" val="0"/>
                </a:ext>
              </a:extLst>
            </a:blip>
            <a:srcRect t="11084" b="4690"/>
            <a:stretch/>
          </p:blipFill>
          <p:spPr>
            <a:xfrm>
              <a:off x="739763" y="1039660"/>
              <a:ext cx="10258425" cy="4860099"/>
            </a:xfrm>
            <a:prstGeom prst="rect">
              <a:avLst/>
            </a:prstGeom>
            <a:ln>
              <a:solidFill>
                <a:schemeClr val="tx1">
                  <a:lumMod val="75000"/>
                </a:schemeClr>
              </a:solidFill>
            </a:ln>
          </p:spPr>
        </p:pic>
        <p:sp>
          <p:nvSpPr>
            <p:cNvPr id="5" name="Rectangle 4">
              <a:extLst>
                <a:ext uri="{FF2B5EF4-FFF2-40B4-BE49-F238E27FC236}">
                  <a16:creationId xmlns:a16="http://schemas.microsoft.com/office/drawing/2014/main" id="{5671F962-5273-4FCA-AC33-82907CDD6D0E}"/>
                </a:ext>
              </a:extLst>
            </p:cNvPr>
            <p:cNvSpPr/>
            <p:nvPr/>
          </p:nvSpPr>
          <p:spPr>
            <a:xfrm>
              <a:off x="7226300" y="4260850"/>
              <a:ext cx="1219200" cy="196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6CA8FC1-38A3-469F-A2AE-7069DA404CF3}"/>
                </a:ext>
              </a:extLst>
            </p:cNvPr>
            <p:cNvSpPr/>
            <p:nvPr/>
          </p:nvSpPr>
          <p:spPr>
            <a:xfrm>
              <a:off x="7226300" y="4683125"/>
              <a:ext cx="1219200" cy="196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EB760F3-9DAF-42B3-A48B-5C30A145CEAB}"/>
                </a:ext>
              </a:extLst>
            </p:cNvPr>
            <p:cNvSpPr/>
            <p:nvPr/>
          </p:nvSpPr>
          <p:spPr>
            <a:xfrm>
              <a:off x="7143750" y="4993381"/>
              <a:ext cx="1219200" cy="196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657613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6BA08F-39BC-443A-B226-8964D3C876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98A42A-A339-4606-B720-B22C278BFA41}"/>
              </a:ext>
            </a:extLst>
          </p:cNvPr>
          <p:cNvSpPr>
            <a:spLocks noGrp="1"/>
          </p:cNvSpPr>
          <p:nvPr>
            <p:ph idx="1"/>
          </p:nvPr>
        </p:nvSpPr>
        <p:spPr/>
        <p:txBody>
          <a:bodyPr/>
          <a:lstStyle/>
          <a:p>
            <a:r>
              <a:rPr lang="en-US"/>
              <a:t>a</a:t>
            </a:r>
          </a:p>
        </p:txBody>
      </p:sp>
      <p:pic>
        <p:nvPicPr>
          <p:cNvPr id="6" name="Picture 5" descr="Graphical user interface, application&#10;&#10;Description automatically generated">
            <a:extLst>
              <a:ext uri="{FF2B5EF4-FFF2-40B4-BE49-F238E27FC236}">
                <a16:creationId xmlns:a16="http://schemas.microsoft.com/office/drawing/2014/main" id="{3237282C-BAEC-439A-855E-79B2A21790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90" y="334781"/>
            <a:ext cx="11263336" cy="5761219"/>
          </a:xfrm>
          <a:prstGeom prst="rect">
            <a:avLst/>
          </a:prstGeom>
          <a:ln>
            <a:solidFill>
              <a:schemeClr val="tx1">
                <a:lumMod val="75000"/>
              </a:schemeClr>
            </a:solidFill>
          </a:ln>
        </p:spPr>
      </p:pic>
    </p:spTree>
    <p:extLst>
      <p:ext uri="{BB962C8B-B14F-4D97-AF65-F5344CB8AC3E}">
        <p14:creationId xmlns:p14="http://schemas.microsoft.com/office/powerpoint/2010/main" val="24555914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D5456F-D3B2-4268-BC07-8617FC298FC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98A42A-A339-4606-B720-B22C278BFA41}"/>
              </a:ext>
            </a:extLst>
          </p:cNvPr>
          <p:cNvSpPr>
            <a:spLocks noGrp="1"/>
          </p:cNvSpPr>
          <p:nvPr>
            <p:ph idx="1"/>
          </p:nvPr>
        </p:nvSpPr>
        <p:spPr/>
        <p:txBody>
          <a:bodyPr/>
          <a:lstStyle/>
          <a:p>
            <a:r>
              <a:rPr lang="en-US"/>
              <a:t>a</a:t>
            </a:r>
          </a:p>
        </p:txBody>
      </p:sp>
      <p:pic>
        <p:nvPicPr>
          <p:cNvPr id="5" name="Picture 4" descr="Graphical user interface, text, application&#10;&#10;Description automatically generated">
            <a:extLst>
              <a:ext uri="{FF2B5EF4-FFF2-40B4-BE49-F238E27FC236}">
                <a16:creationId xmlns:a16="http://schemas.microsoft.com/office/drawing/2014/main" id="{1FC51330-F24A-4AD2-A6D2-0CD1491FC9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124" y="609600"/>
            <a:ext cx="10973751" cy="5121084"/>
          </a:xfrm>
          <a:prstGeom prst="rect">
            <a:avLst/>
          </a:prstGeom>
          <a:ln>
            <a:solidFill>
              <a:schemeClr val="tx1">
                <a:lumMod val="75000"/>
              </a:schemeClr>
            </a:solidFill>
          </a:ln>
        </p:spPr>
      </p:pic>
    </p:spTree>
    <p:extLst>
      <p:ext uri="{BB962C8B-B14F-4D97-AF65-F5344CB8AC3E}">
        <p14:creationId xmlns:p14="http://schemas.microsoft.com/office/powerpoint/2010/main" val="1564634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MBQIP Overview</a:t>
            </a:r>
          </a:p>
        </p:txBody>
      </p:sp>
      <p:sp>
        <p:nvSpPr>
          <p:cNvPr id="2" name="Text Placeholder 1"/>
          <p:cNvSpPr>
            <a:spLocks noGrp="1"/>
          </p:cNvSpPr>
          <p:nvPr>
            <p:ph idx="1"/>
          </p:nvPr>
        </p:nvSpPr>
        <p:spPr/>
        <p:txBody>
          <a:bodyPr/>
          <a:lstStyle/>
          <a:p>
            <a:r>
              <a:rPr lang="en-US" sz="2400"/>
              <a:t>Quality improvement (QI) activity under the Medicare Rural Hospital Flexibility (Flex) grant program through the Federal office of Rural </a:t>
            </a:r>
            <a:br>
              <a:rPr lang="en-US" sz="2400"/>
            </a:br>
            <a:r>
              <a:rPr lang="en-US" sz="2400"/>
              <a:t>Health Policy (FORHP)</a:t>
            </a:r>
          </a:p>
          <a:p>
            <a:r>
              <a:rPr lang="en-US" sz="2400"/>
              <a:t>Improve the quality of care in CAHs by increasing quality data reporting and driving improvement activities based on the data</a:t>
            </a:r>
          </a:p>
          <a:p>
            <a:r>
              <a:rPr lang="en-US" sz="2400"/>
              <a:t>Common set of rural-relevant hospital metrics, technical assistance, encouragement, and support</a:t>
            </a:r>
          </a:p>
          <a:p>
            <a:r>
              <a:rPr lang="en-US" sz="2400"/>
              <a:t>Ability for FORHP to demonstrate impact of hospital and state-based efforts on a national scale</a:t>
            </a:r>
          </a:p>
        </p:txBody>
      </p:sp>
      <p:sp>
        <p:nvSpPr>
          <p:cNvPr id="4" name="Slide Number Placeholder 3"/>
          <p:cNvSpPr>
            <a:spLocks noGrp="1"/>
          </p:cNvSpPr>
          <p:nvPr>
            <p:ph type="sldNum" sz="quarter" idx="4"/>
          </p:nvPr>
        </p:nvSpPr>
        <p:spPr/>
        <p:txBody>
          <a:bodyPr/>
          <a:lstStyle/>
          <a:p>
            <a:fld id="{94DD0B3A-DE56-41DE-A861-ABD9CAFA60A5}" type="slidenum">
              <a:rPr lang="en-US" smtClean="0"/>
              <a:pPr/>
              <a:t>6</a:t>
            </a:fld>
            <a:endParaRPr lang="en-US"/>
          </a:p>
        </p:txBody>
      </p:sp>
    </p:spTree>
    <p:extLst>
      <p:ext uri="{BB962C8B-B14F-4D97-AF65-F5344CB8AC3E}">
        <p14:creationId xmlns:p14="http://schemas.microsoft.com/office/powerpoint/2010/main" val="297874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Goals of MBQIP</a:t>
            </a:r>
          </a:p>
        </p:txBody>
      </p:sp>
      <p:sp>
        <p:nvSpPr>
          <p:cNvPr id="2" name="Text Placeholder 1"/>
          <p:cNvSpPr>
            <a:spLocks noGrp="1"/>
          </p:cNvSpPr>
          <p:nvPr>
            <p:ph idx="1"/>
          </p:nvPr>
        </p:nvSpPr>
        <p:spPr>
          <a:xfrm>
            <a:off x="914400" y="1408922"/>
            <a:ext cx="10363200" cy="4220491"/>
          </a:xfrm>
        </p:spPr>
        <p:txBody>
          <a:bodyPr/>
          <a:lstStyle/>
          <a:p>
            <a:r>
              <a:rPr lang="en-US"/>
              <a:t>CAHs report common set of rural-relevant measures</a:t>
            </a:r>
          </a:p>
          <a:p>
            <a:r>
              <a:rPr lang="en-US"/>
              <a:t>Measure and demonstrate improvement</a:t>
            </a:r>
          </a:p>
          <a:p>
            <a:endParaRPr lang="en-US"/>
          </a:p>
          <a:p>
            <a:endParaRPr lang="en-US"/>
          </a:p>
          <a:p>
            <a:endParaRPr lang="en-US"/>
          </a:p>
          <a:p>
            <a:pPr marL="0" indent="0">
              <a:buNone/>
            </a:pPr>
            <a:endParaRPr lang="en-US" sz="1000"/>
          </a:p>
          <a:p>
            <a:r>
              <a:rPr lang="en-US"/>
              <a:t>Prepare CAHs for participation in value-based payment programs</a:t>
            </a:r>
          </a:p>
          <a:p>
            <a:endParaRPr lang="en-US"/>
          </a:p>
        </p:txBody>
      </p:sp>
      <p:sp>
        <p:nvSpPr>
          <p:cNvPr id="5" name="Slide Number Placeholder 4"/>
          <p:cNvSpPr>
            <a:spLocks noGrp="1"/>
          </p:cNvSpPr>
          <p:nvPr>
            <p:ph type="sldNum" sz="quarter" idx="4"/>
          </p:nvPr>
        </p:nvSpPr>
        <p:spPr/>
        <p:txBody>
          <a:bodyPr/>
          <a:lstStyle/>
          <a:p>
            <a:fld id="{94DD0B3A-DE56-41DE-A861-ABD9CAFA60A5}" type="slidenum">
              <a:rPr lang="en-US" smtClean="0"/>
              <a:pPr/>
              <a:t>7</a:t>
            </a:fld>
            <a:endParaRPr lang="en-US"/>
          </a:p>
        </p:txBody>
      </p:sp>
      <p:pic>
        <p:nvPicPr>
          <p:cNvPr id="4" name="Picture 3" descr="Quality Measurement plus Quality Improvement equals Improved Patient Outcomes" title="Infographic"/>
          <p:cNvPicPr>
            <a:picLocks noChangeAspect="1"/>
          </p:cNvPicPr>
          <p:nvPr/>
        </p:nvPicPr>
        <p:blipFill>
          <a:blip r:embed="rId3"/>
          <a:stretch>
            <a:fillRect/>
          </a:stretch>
        </p:blipFill>
        <p:spPr>
          <a:xfrm>
            <a:off x="2382915" y="2338175"/>
            <a:ext cx="7588652" cy="2405244"/>
          </a:xfrm>
          <a:prstGeom prst="rect">
            <a:avLst/>
          </a:prstGeom>
        </p:spPr>
      </p:pic>
    </p:spTree>
    <p:extLst>
      <p:ext uri="{BB962C8B-B14F-4D97-AF65-F5344CB8AC3E}">
        <p14:creationId xmlns:p14="http://schemas.microsoft.com/office/powerpoint/2010/main" val="2297685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812F0-2304-44C8-991B-FAF7F5A27382}"/>
              </a:ext>
            </a:extLst>
          </p:cNvPr>
          <p:cNvSpPr>
            <a:spLocks noGrp="1"/>
          </p:cNvSpPr>
          <p:nvPr>
            <p:ph type="title"/>
          </p:nvPr>
        </p:nvSpPr>
        <p:spPr/>
        <p:txBody>
          <a:bodyPr/>
          <a:lstStyle/>
          <a:p>
            <a:r>
              <a:rPr lang="en-US"/>
              <a:t>Benefits of MBQIP Participation</a:t>
            </a:r>
          </a:p>
        </p:txBody>
      </p:sp>
      <p:sp>
        <p:nvSpPr>
          <p:cNvPr id="3" name="Content Placeholder 2">
            <a:extLst>
              <a:ext uri="{FF2B5EF4-FFF2-40B4-BE49-F238E27FC236}">
                <a16:creationId xmlns:a16="http://schemas.microsoft.com/office/drawing/2014/main" id="{69891D76-ED1D-4E49-8604-95133EA31D9C}"/>
              </a:ext>
            </a:extLst>
          </p:cNvPr>
          <p:cNvSpPr>
            <a:spLocks noGrp="1"/>
          </p:cNvSpPr>
          <p:nvPr>
            <p:ph idx="1"/>
          </p:nvPr>
        </p:nvSpPr>
        <p:spPr/>
        <p:txBody>
          <a:bodyPr/>
          <a:lstStyle/>
          <a:p>
            <a:r>
              <a:rPr lang="en-US"/>
              <a:t>Improved patient care and quality outcomes</a:t>
            </a:r>
          </a:p>
          <a:p>
            <a:r>
              <a:rPr lang="en-US"/>
              <a:t>Increased capacity for participation in Federal reporting programs</a:t>
            </a:r>
          </a:p>
          <a:p>
            <a:r>
              <a:rPr lang="en-US"/>
              <a:t>Access to full scope of Flex resources </a:t>
            </a:r>
          </a:p>
          <a:p>
            <a:pPr marL="0" indent="0">
              <a:buNone/>
            </a:pPr>
            <a:endParaRPr lang="en-US"/>
          </a:p>
          <a:p>
            <a:endParaRPr lang="en-US"/>
          </a:p>
        </p:txBody>
      </p:sp>
      <p:sp>
        <p:nvSpPr>
          <p:cNvPr id="4" name="Slide Number Placeholder 3">
            <a:extLst>
              <a:ext uri="{FF2B5EF4-FFF2-40B4-BE49-F238E27FC236}">
                <a16:creationId xmlns:a16="http://schemas.microsoft.com/office/drawing/2014/main" id="{2F4D30F5-FC3E-465B-9B13-07A00138598D}"/>
              </a:ext>
            </a:extLst>
          </p:cNvPr>
          <p:cNvSpPr>
            <a:spLocks noGrp="1"/>
          </p:cNvSpPr>
          <p:nvPr>
            <p:ph type="sldNum" sz="quarter" idx="4"/>
          </p:nvPr>
        </p:nvSpPr>
        <p:spPr/>
        <p:txBody>
          <a:bodyPr/>
          <a:lstStyle/>
          <a:p>
            <a:fld id="{94DD0B3A-DE56-41DE-A861-ABD9CAFA60A5}" type="slidenum">
              <a:rPr lang="en-US" smtClean="0"/>
              <a:pPr/>
              <a:t>8</a:t>
            </a:fld>
            <a:endParaRPr lang="en-US"/>
          </a:p>
        </p:txBody>
      </p:sp>
    </p:spTree>
    <p:extLst>
      <p:ext uri="{BB962C8B-B14F-4D97-AF65-F5344CB8AC3E}">
        <p14:creationId xmlns:p14="http://schemas.microsoft.com/office/powerpoint/2010/main" val="2409572019"/>
      </p:ext>
    </p:extLst>
  </p:cSld>
  <p:clrMapOvr>
    <a:masterClrMapping/>
  </p:clrMapOvr>
</p:sld>
</file>

<file path=ppt/theme/theme1.xml><?xml version="1.0" encoding="utf-8"?>
<a:theme xmlns:a="http://schemas.openxmlformats.org/drawingml/2006/main" name="Presentation Template - Install Once to Save Styles">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RQITA-presentation-Widescreen" id="{E537DAB2-4BEC-478E-9728-724E34AC3C73}" vid="{F53A3D2C-DFB9-4869-B589-8DCB2DA1224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19ABC455C41A4D44B6D0ECB418C9A58B" ma:contentTypeVersion="26" ma:contentTypeDescription="Create a new document." ma:contentTypeScope="" ma:versionID="b7722ec333e3bb9d6a5b2d9143f833f8">
  <xsd:schema xmlns:xsd="http://www.w3.org/2001/XMLSchema" xmlns:xs="http://www.w3.org/2001/XMLSchema" xmlns:p="http://schemas.microsoft.com/office/2006/metadata/properties" xmlns:ns2="278ac7d7-82d7-475f-8505-75e8d5032f85" xmlns:ns3="26de1039-c65d-49c0-a295-b735a54983b4" targetNamespace="http://schemas.microsoft.com/office/2006/metadata/properties" ma:root="true" ma:fieldsID="3de6f4bc12ab8f5082819f2fa734af85" ns2:_="" ns3:_="">
    <xsd:import namespace="278ac7d7-82d7-475f-8505-75e8d5032f85"/>
    <xsd:import namespace="26de1039-c65d-49c0-a295-b735a54983b4"/>
    <xsd:element name="properties">
      <xsd:complexType>
        <xsd:sequence>
          <xsd:element name="documentManagement">
            <xsd:complexType>
              <xsd:all>
                <xsd:element ref="ns2:SH_Category" minOccurs="0"/>
                <xsd:element ref="ns3:SH_Status" minOccurs="0"/>
                <xsd:element ref="ns3:MediaServiceMetadata" minOccurs="0"/>
                <xsd:element ref="ns3:MediaServiceFastMetadata" minOccurs="0"/>
                <xsd:element ref="ns2:SharedWithUsers" minOccurs="0"/>
                <xsd:element ref="ns2:SharedWithDetail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ac7d7-82d7-475f-8505-75e8d5032f85" elementFormDefault="qualified">
    <xsd:import namespace="http://schemas.microsoft.com/office/2006/documentManagement/types"/>
    <xsd:import namespace="http://schemas.microsoft.com/office/infopath/2007/PartnerControls"/>
    <xsd:element name="SH_Category" ma:index="8" nillable="true" ma:displayName="SH_Category" ma:format="Dropdown" ma:internalName="SH_Category" ma:readOnly="false">
      <xsd:simpleType>
        <xsd:restriction base="dms:Choice">
          <xsd:enumeration value="Budget"/>
          <xsd:enumeration value="Charter"/>
          <xsd:enumeration value="Contract"/>
          <xsd:enumeration value="Correspondence"/>
          <xsd:enumeration value="Data"/>
          <xsd:enumeration value="Event"/>
          <xsd:enumeration value="Meeting"/>
          <xsd:enumeration value="Project"/>
          <xsd:enumeration value="Proposal"/>
          <xsd:enumeration value="Publication"/>
          <xsd:enumeration value="Report"/>
          <xsd:enumeration value="Resource"/>
          <xsd:enumeration value="Template"/>
          <xsd:enumeration value="Work Plan"/>
        </xsd:restrictio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6de1039-c65d-49c0-a295-b735a54983b4" elementFormDefault="qualified">
    <xsd:import namespace="http://schemas.microsoft.com/office/2006/documentManagement/types"/>
    <xsd:import namespace="http://schemas.microsoft.com/office/infopath/2007/PartnerControls"/>
    <xsd:element name="SH_Status" ma:index="9" nillable="true" ma:displayName="SH_Status" ma:format="Dropdown" ma:internalName="SH_Status" ma:readOnly="false">
      <xsd:simpleType>
        <xsd:restriction base="dms:Choice">
          <xsd:enumeration value="Draft"/>
          <xsd:enumeration value="Final"/>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documentManagement>
    <SH_Category xmlns="278ac7d7-82d7-475f-8505-75e8d5032f85">Template</SH_Category>
    <SH_Status xmlns="26de1039-c65d-49c0-a295-b735a54983b4" xsi:nil="true"/>
  </documentManagement>
</p:properties>
</file>

<file path=customXml/item5.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D745C759-EE64-419D-B195-470FC20803D8}">
  <ds:schemaRefs>
    <ds:schemaRef ds:uri="http://schemas.microsoft.com/office/2006/metadata/longProperties"/>
  </ds:schemaRefs>
</ds:datastoreItem>
</file>

<file path=customXml/itemProps2.xml><?xml version="1.0" encoding="utf-8"?>
<ds:datastoreItem xmlns:ds="http://schemas.openxmlformats.org/officeDocument/2006/customXml" ds:itemID="{C6A4FE2A-C8F7-4459-B9DE-911F9A9F7B97}">
  <ds:schemaRefs>
    <ds:schemaRef ds:uri="http://schemas.microsoft.com/sharepoint/v3/contenttype/forms"/>
  </ds:schemaRefs>
</ds:datastoreItem>
</file>

<file path=customXml/itemProps3.xml><?xml version="1.0" encoding="utf-8"?>
<ds:datastoreItem xmlns:ds="http://schemas.openxmlformats.org/officeDocument/2006/customXml" ds:itemID="{0D1D6EC6-2256-4DD8-A545-0120B2AB430F}">
  <ds:schemaRefs>
    <ds:schemaRef ds:uri="26de1039-c65d-49c0-a295-b735a54983b4"/>
    <ds:schemaRef ds:uri="278ac7d7-82d7-475f-8505-75e8d5032f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D10A6B68-071A-4C70-9261-F48DD32DA3B2}">
  <ds:schemaRefs>
    <ds:schemaRef ds:uri="http://schemas.microsoft.com/office/2006/metadata/properties"/>
    <ds:schemaRef ds:uri="http://schemas.microsoft.com/office/2006/documentManagement/types"/>
    <ds:schemaRef ds:uri="26de1039-c65d-49c0-a295-b735a54983b4"/>
    <ds:schemaRef ds:uri="http://purl.org/dc/elements/1.1/"/>
    <ds:schemaRef ds:uri="http://purl.org/dc/dcmitype/"/>
    <ds:schemaRef ds:uri="http://www.w3.org/XML/1998/namespace"/>
    <ds:schemaRef ds:uri="http://purl.org/dc/terms/"/>
    <ds:schemaRef ds:uri="278ac7d7-82d7-475f-8505-75e8d5032f85"/>
    <ds:schemaRef ds:uri="http://schemas.microsoft.com/office/infopath/2007/PartnerControls"/>
    <ds:schemaRef ds:uri="http://schemas.openxmlformats.org/package/2006/metadata/core-properties"/>
  </ds:schemaRefs>
</ds:datastoreItem>
</file>

<file path=customXml/itemProps5.xml><?xml version="1.0" encoding="utf-8"?>
<ds:datastoreItem xmlns:ds="http://schemas.openxmlformats.org/officeDocument/2006/customXml" ds:itemID="{320DB42F-CE7B-4ECF-87FE-47A213996E6F}">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
  <TotalTime>1897</TotalTime>
  <Words>3013</Words>
  <Application>Microsoft Office PowerPoint</Application>
  <PresentationFormat>Widescreen</PresentationFormat>
  <Paragraphs>614</Paragraphs>
  <Slides>68</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Courier New</vt:lpstr>
      <vt:lpstr>Times New Roman</vt:lpstr>
      <vt:lpstr>Presentation Template - Install Once to Save Styles</vt:lpstr>
      <vt:lpstr>MBQIP: Critical Access Hospitals Reporting and Improving Quality</vt:lpstr>
      <vt:lpstr>PowerPoint Presentation</vt:lpstr>
      <vt:lpstr>Stratis Health</vt:lpstr>
      <vt:lpstr>Rural Quality Improvement  Technical Assistance Center (RQITA)</vt:lpstr>
      <vt:lpstr>Objectives</vt:lpstr>
      <vt:lpstr>PowerPoint Presentation</vt:lpstr>
      <vt:lpstr>MBQIP Overview</vt:lpstr>
      <vt:lpstr>Goals of MBQIP</vt:lpstr>
      <vt:lpstr>Benefits of MBQIP Participation</vt:lpstr>
      <vt:lpstr>Move to Value: Rural Context</vt:lpstr>
      <vt:lpstr>Health Care Payment  Learning &amp; Action Network</vt:lpstr>
      <vt:lpstr>MBQIP Current State Assessment</vt:lpstr>
      <vt:lpstr>PowerPoint Presentation</vt:lpstr>
      <vt:lpstr>MBQIP Core Measures</vt:lpstr>
      <vt:lpstr>Reporting Channels for Core MBQIP Measures</vt:lpstr>
      <vt:lpstr>MBQIP Quality Reporting Guide</vt:lpstr>
      <vt:lpstr>Abstraction Resources for CAHs</vt:lpstr>
      <vt:lpstr>Abstracting for Accuracy</vt:lpstr>
      <vt:lpstr>EDTC</vt:lpstr>
      <vt:lpstr>Quality Net</vt:lpstr>
      <vt:lpstr>HARP</vt:lpstr>
      <vt:lpstr>PowerPoint Presentation</vt:lpstr>
      <vt:lpstr>PowerPoint Presentation</vt:lpstr>
      <vt:lpstr>PowerPoint Presentation</vt:lpstr>
      <vt:lpstr>HCP/IMM-3 (OP-27): Immunization among Health Care Personnel </vt:lpstr>
      <vt:lpstr>PowerPoint Presentation</vt:lpstr>
      <vt:lpstr>OP-18: Median time from ED Arrival to Departure (in minutes)</vt:lpstr>
      <vt:lpstr>PowerPoint Presentation</vt:lpstr>
      <vt:lpstr>EDTC-All: Emergency Department Transfer Communication Composite</vt:lpstr>
      <vt:lpstr>PowerPoint Presentation</vt:lpstr>
      <vt:lpstr>HCAHPS</vt:lpstr>
      <vt:lpstr>PowerPoint Presentation</vt:lpstr>
      <vt:lpstr>PowerPoint Presentation</vt:lpstr>
      <vt:lpstr>PowerPoint Presentation</vt:lpstr>
      <vt:lpstr>PowerPoint Presentation</vt:lpstr>
      <vt:lpstr>PowerPoint Presentation</vt:lpstr>
      <vt:lpstr>Core Elements of Hospital Antibiotic Stewardship </vt:lpstr>
      <vt:lpstr>Core Elements – 2020</vt:lpstr>
      <vt:lpstr>Leadership</vt:lpstr>
      <vt:lpstr>Accountability</vt:lpstr>
      <vt:lpstr>Leadership, Accountability, &amp; Drug Expertise</vt:lpstr>
      <vt:lpstr>Action</vt:lpstr>
      <vt:lpstr>Action Cont’d</vt:lpstr>
      <vt:lpstr>Tracking</vt:lpstr>
      <vt:lpstr>Reporting</vt:lpstr>
      <vt:lpstr>Tracking &amp; Reporting</vt:lpstr>
      <vt:lpstr>Education</vt:lpstr>
      <vt:lpstr>PowerPoint Presentation</vt:lpstr>
      <vt:lpstr>MBQIP Data Analysis Resources</vt:lpstr>
      <vt:lpstr>MBQIP Monthly</vt:lpstr>
      <vt:lpstr>Quality Time: Sharing PIE  (performance improvement experience)</vt:lpstr>
      <vt:lpstr>Quality Improvement Basics Course</vt:lpstr>
      <vt:lpstr>Quality Improvement Implementation Guide &amp; Toolkit for CAHs</vt:lpstr>
      <vt:lpstr>Suggested Strategies for Improving MBQIP Measures</vt:lpstr>
      <vt:lpstr>HCAHPS Best Practices</vt:lpstr>
      <vt:lpstr>Antibiotic Stewardship Strategies</vt:lpstr>
      <vt:lpstr>Questions &amp; Discussion  What will you take from this presentation?</vt:lpstr>
      <vt:lpstr>Questions?</vt:lpstr>
      <vt:lpstr>Stratis Health is a nonprofit organization that leads collaboration and innovation in health care quality and safety, and serves as a trusted expert in facilitating improvement for people and communities.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RQITA-Presentation-Template</dc:title>
  <dc:subject/>
  <dc:creator>SDPS</dc:creator>
  <cp:keywords/>
  <dc:description/>
  <cp:lastModifiedBy>Tiffani Cullin</cp:lastModifiedBy>
  <cp:revision>16</cp:revision>
  <cp:lastPrinted>2008-09-23T20:34:32Z</cp:lastPrinted>
  <dcterms:created xsi:type="dcterms:W3CDTF">2010-12-20T19:06:44Z</dcterms:created>
  <dcterms:modified xsi:type="dcterms:W3CDTF">2022-04-26T14:57:18Z</dcterms:modified>
  <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Type">
    <vt:lpwstr>PowerPoint</vt:lpwstr>
  </property>
  <property fmtid="{D5CDD505-2E9C-101B-9397-08002B2CF9AE}" pid="3" name="ContentType">
    <vt:lpwstr>Document</vt:lpwstr>
  </property>
  <property fmtid="{D5CDD505-2E9C-101B-9397-08002B2CF9AE}" pid="4" name="Subject">
    <vt:lpwstr/>
  </property>
  <property fmtid="{D5CDD505-2E9C-101B-9397-08002B2CF9AE}" pid="5" name="Keywords">
    <vt:lpwstr/>
  </property>
  <property fmtid="{D5CDD505-2E9C-101B-9397-08002B2CF9AE}" pid="6" name="_Author">
    <vt:lpwstr>SDPS</vt:lpwstr>
  </property>
  <property fmtid="{D5CDD505-2E9C-101B-9397-08002B2CF9AE}" pid="7" name="_Category">
    <vt:lpwstr/>
  </property>
  <property fmtid="{D5CDD505-2E9C-101B-9397-08002B2CF9AE}" pid="8" name="Slides">
    <vt:lpwstr>10</vt:lpwstr>
  </property>
  <property fmtid="{D5CDD505-2E9C-101B-9397-08002B2CF9AE}" pid="9" name="Categories">
    <vt:lpwstr/>
  </property>
  <property fmtid="{D5CDD505-2E9C-101B-9397-08002B2CF9AE}" pid="10" name="Approval Level">
    <vt:lpwstr/>
  </property>
  <property fmtid="{D5CDD505-2E9C-101B-9397-08002B2CF9AE}" pid="11" name="_Comments">
    <vt:lpwstr/>
  </property>
  <property fmtid="{D5CDD505-2E9C-101B-9397-08002B2CF9AE}" pid="12" name="Assigned To">
    <vt:lpwstr/>
  </property>
  <property fmtid="{D5CDD505-2E9C-101B-9397-08002B2CF9AE}" pid="13" name="ContentTypeId">
    <vt:lpwstr>0x01010019ABC455C41A4D44B6D0ECB418C9A58B</vt:lpwstr>
  </property>
  <property fmtid="{D5CDD505-2E9C-101B-9397-08002B2CF9AE}" pid="14" name="SH_Topic">
    <vt:lpwstr>PowerPoint</vt:lpwstr>
  </property>
  <property fmtid="{D5CDD505-2E9C-101B-9397-08002B2CF9AE}" pid="15" name="Order">
    <vt:r8>100</vt:r8>
  </property>
</Properties>
</file>