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tags/tag24.xml" ContentType="application/vnd.openxmlformats-officedocument.presentationml.tags+xml"/>
  <Override PartName="/ppt/notesSlides/notesSlide29.xml" ContentType="application/vnd.openxmlformats-officedocument.presentationml.notesSlide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tags/tag26.xml" ContentType="application/vnd.openxmlformats-officedocument.presentationml.tags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7.xml" ContentType="application/vnd.openxmlformats-officedocument.presentationml.tags+xml"/>
  <Override PartName="/ppt/notesSlides/notesSlide32.xml" ContentType="application/vnd.openxmlformats-officedocument.presentationml.notesSlide+xml"/>
  <Override PartName="/ppt/tags/tag28.xml" ContentType="application/vnd.openxmlformats-officedocument.presentationml.tags+xml"/>
  <Override PartName="/ppt/notesSlides/notesSlide33.xml" ContentType="application/vnd.openxmlformats-officedocument.presentationml.notesSlide+xml"/>
  <Override PartName="/ppt/tags/tag29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2"/>
  </p:notesMasterIdLst>
  <p:sldIdLst>
    <p:sldId id="256" r:id="rId2"/>
    <p:sldId id="259" r:id="rId3"/>
    <p:sldId id="304" r:id="rId4"/>
    <p:sldId id="265" r:id="rId5"/>
    <p:sldId id="266" r:id="rId6"/>
    <p:sldId id="267" r:id="rId7"/>
    <p:sldId id="271" r:id="rId8"/>
    <p:sldId id="280" r:id="rId9"/>
    <p:sldId id="270" r:id="rId10"/>
    <p:sldId id="269" r:id="rId11"/>
    <p:sldId id="294" r:id="rId12"/>
    <p:sldId id="293" r:id="rId13"/>
    <p:sldId id="292" r:id="rId14"/>
    <p:sldId id="296" r:id="rId15"/>
    <p:sldId id="295" r:id="rId16"/>
    <p:sldId id="286" r:id="rId17"/>
    <p:sldId id="291" r:id="rId18"/>
    <p:sldId id="284" r:id="rId19"/>
    <p:sldId id="288" r:id="rId20"/>
    <p:sldId id="277" r:id="rId21"/>
    <p:sldId id="287" r:id="rId22"/>
    <p:sldId id="276" r:id="rId23"/>
    <p:sldId id="285" r:id="rId24"/>
    <p:sldId id="275" r:id="rId25"/>
    <p:sldId id="300" r:id="rId26"/>
    <p:sldId id="273" r:id="rId27"/>
    <p:sldId id="297" r:id="rId28"/>
    <p:sldId id="274" r:id="rId29"/>
    <p:sldId id="272" r:id="rId30"/>
    <p:sldId id="289" r:id="rId31"/>
    <p:sldId id="281" r:id="rId32"/>
    <p:sldId id="303" r:id="rId33"/>
    <p:sldId id="283" r:id="rId34"/>
    <p:sldId id="302" r:id="rId35"/>
    <p:sldId id="299" r:id="rId36"/>
    <p:sldId id="268" r:id="rId37"/>
    <p:sldId id="301" r:id="rId38"/>
    <p:sldId id="282" r:id="rId39"/>
    <p:sldId id="261" r:id="rId40"/>
    <p:sldId id="262" r:id="rId41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bczak Stephanie G" initials="SSG" lastIdx="1" clrIdx="0">
    <p:extLst>
      <p:ext uri="{19B8F6BF-5375-455C-9EA6-DF929625EA0E}">
        <p15:presenceInfo xmlns:p15="http://schemas.microsoft.com/office/powerpoint/2012/main" userId="S::SSobczak2@uwhealth.org::903f541a-3e2b-49c5-b4d9-dab1083afd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FBAFB1"/>
    <a:srgbClr val="A6E0EC"/>
    <a:srgbClr val="FFC1C1"/>
    <a:srgbClr val="005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80024" autoAdjust="0"/>
  </p:normalViewPr>
  <p:slideViewPr>
    <p:cSldViewPr snapToGrid="0">
      <p:cViewPr varScale="1">
        <p:scale>
          <a:sx n="77" d="100"/>
          <a:sy n="77" d="100"/>
        </p:scale>
        <p:origin x="132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7DFF6-05D9-434B-B92D-A456985961F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84CAAD-E6BC-42FE-98EE-EDA2B986BE6A}">
      <dgm:prSet/>
      <dgm:spPr/>
      <dgm:t>
        <a:bodyPr/>
        <a:lstStyle/>
        <a:p>
          <a:r>
            <a:rPr lang="en-US"/>
            <a:t>Grounded in the standardized approach to improvement in your organization</a:t>
          </a:r>
        </a:p>
      </dgm:t>
    </dgm:pt>
    <dgm:pt modelId="{576B9B92-6A25-489B-9CE6-C73340F6CB9C}" type="parTrans" cxnId="{4B1CED58-E0AD-442F-A15E-98C7824BC89B}">
      <dgm:prSet/>
      <dgm:spPr/>
      <dgm:t>
        <a:bodyPr/>
        <a:lstStyle/>
        <a:p>
          <a:endParaRPr lang="en-US"/>
        </a:p>
      </dgm:t>
    </dgm:pt>
    <dgm:pt modelId="{BA350FDA-001B-44ED-994B-460813025F93}" type="sibTrans" cxnId="{4B1CED58-E0AD-442F-A15E-98C7824BC89B}">
      <dgm:prSet/>
      <dgm:spPr/>
      <dgm:t>
        <a:bodyPr/>
        <a:lstStyle/>
        <a:p>
          <a:endParaRPr lang="en-US"/>
        </a:p>
      </dgm:t>
    </dgm:pt>
    <dgm:pt modelId="{7E23928A-81A5-49FC-B0C4-91C26C1205DD}">
      <dgm:prSet/>
      <dgm:spPr/>
      <dgm:t>
        <a:bodyPr/>
        <a:lstStyle/>
        <a:p>
          <a:r>
            <a:rPr lang="en-US" dirty="0"/>
            <a:t>Willingness to use pre-defined agendas for each meeting</a:t>
          </a:r>
        </a:p>
      </dgm:t>
    </dgm:pt>
    <dgm:pt modelId="{EAD3FB64-1ABF-497D-8EE1-9FF670FCC24D}" type="parTrans" cxnId="{1547C4A5-3903-4828-BF4A-086653DAB0F2}">
      <dgm:prSet/>
      <dgm:spPr/>
      <dgm:t>
        <a:bodyPr/>
        <a:lstStyle/>
        <a:p>
          <a:endParaRPr lang="en-US"/>
        </a:p>
      </dgm:t>
    </dgm:pt>
    <dgm:pt modelId="{3AF10E0A-1B1A-465C-9BC7-3FB927DC798A}" type="sibTrans" cxnId="{1547C4A5-3903-4828-BF4A-086653DAB0F2}">
      <dgm:prSet/>
      <dgm:spPr/>
      <dgm:t>
        <a:bodyPr/>
        <a:lstStyle/>
        <a:p>
          <a:endParaRPr lang="en-US"/>
        </a:p>
      </dgm:t>
    </dgm:pt>
    <dgm:pt modelId="{058FCD23-9BE1-4398-8894-0B4708BF1BCF}">
      <dgm:prSet/>
      <dgm:spPr/>
      <dgm:t>
        <a:bodyPr/>
        <a:lstStyle/>
        <a:p>
          <a:r>
            <a:rPr lang="en-US" dirty="0"/>
            <a:t>Stakeholders committed to doing work </a:t>
          </a:r>
          <a:r>
            <a:rPr lang="en-US" u="sng" dirty="0"/>
            <a:t>between</a:t>
          </a:r>
          <a:r>
            <a:rPr lang="en-US" dirty="0"/>
            <a:t> meetings</a:t>
          </a:r>
        </a:p>
      </dgm:t>
    </dgm:pt>
    <dgm:pt modelId="{A0E8CD4F-AF59-404C-A2CC-6028E4545A92}" type="parTrans" cxnId="{B4F73D19-1071-4C5D-A6D9-786E18D4E9AB}">
      <dgm:prSet/>
      <dgm:spPr/>
      <dgm:t>
        <a:bodyPr/>
        <a:lstStyle/>
        <a:p>
          <a:endParaRPr lang="en-US"/>
        </a:p>
      </dgm:t>
    </dgm:pt>
    <dgm:pt modelId="{95309B8F-C6E2-4B72-A191-E4D41437FC1D}" type="sibTrans" cxnId="{B4F73D19-1071-4C5D-A6D9-786E18D4E9AB}">
      <dgm:prSet/>
      <dgm:spPr/>
      <dgm:t>
        <a:bodyPr/>
        <a:lstStyle/>
        <a:p>
          <a:endParaRPr lang="en-US"/>
        </a:p>
      </dgm:t>
    </dgm:pt>
    <dgm:pt modelId="{6A4F2ED2-5111-412E-8067-C460A246F234}">
      <dgm:prSet/>
      <dgm:spPr/>
      <dgm:t>
        <a:bodyPr/>
        <a:lstStyle/>
        <a:p>
          <a:r>
            <a:rPr lang="en-US"/>
            <a:t>Discipline to document and manage “Action Items”</a:t>
          </a:r>
        </a:p>
      </dgm:t>
    </dgm:pt>
    <dgm:pt modelId="{0EF439ED-8A3A-4650-809D-787158CF79B2}" type="parTrans" cxnId="{850B7993-5D73-4D01-882E-4127F34DFD85}">
      <dgm:prSet/>
      <dgm:spPr/>
      <dgm:t>
        <a:bodyPr/>
        <a:lstStyle/>
        <a:p>
          <a:endParaRPr lang="en-US"/>
        </a:p>
      </dgm:t>
    </dgm:pt>
    <dgm:pt modelId="{676C4FB2-4E24-4725-B565-BD44A90EEA48}" type="sibTrans" cxnId="{850B7993-5D73-4D01-882E-4127F34DFD85}">
      <dgm:prSet/>
      <dgm:spPr/>
      <dgm:t>
        <a:bodyPr/>
        <a:lstStyle/>
        <a:p>
          <a:endParaRPr lang="en-US"/>
        </a:p>
      </dgm:t>
    </dgm:pt>
    <dgm:pt modelId="{EF6EF9EE-AAFE-44AE-8433-62612B8F2F96}">
      <dgm:prSet/>
      <dgm:spPr/>
      <dgm:t>
        <a:bodyPr/>
        <a:lstStyle/>
        <a:p>
          <a:r>
            <a:rPr lang="en-US" dirty="0"/>
            <a:t>Plan, in detail, small tests of change to apply in operational areas</a:t>
          </a:r>
        </a:p>
      </dgm:t>
    </dgm:pt>
    <dgm:pt modelId="{8624AB77-7185-4801-B669-D0AEBBE121EF}" type="parTrans" cxnId="{7A93DF10-6F68-4587-908B-42D7897A912B}">
      <dgm:prSet/>
      <dgm:spPr/>
      <dgm:t>
        <a:bodyPr/>
        <a:lstStyle/>
        <a:p>
          <a:endParaRPr lang="en-US"/>
        </a:p>
      </dgm:t>
    </dgm:pt>
    <dgm:pt modelId="{AC12D1C2-4819-4517-9F80-46495B684F6C}" type="sibTrans" cxnId="{7A93DF10-6F68-4587-908B-42D7897A912B}">
      <dgm:prSet/>
      <dgm:spPr/>
      <dgm:t>
        <a:bodyPr/>
        <a:lstStyle/>
        <a:p>
          <a:endParaRPr lang="en-US"/>
        </a:p>
      </dgm:t>
    </dgm:pt>
    <dgm:pt modelId="{24109D68-C8DC-44FB-9A62-4C2EF01690BC}">
      <dgm:prSet/>
      <dgm:spPr/>
      <dgm:t>
        <a:bodyPr/>
        <a:lstStyle/>
        <a:p>
          <a:r>
            <a:rPr lang="en-US"/>
            <a:t>Structured follow-up to emphasize sustainability</a:t>
          </a:r>
        </a:p>
      </dgm:t>
    </dgm:pt>
    <dgm:pt modelId="{4D28F438-B027-4644-A699-89AD58C5D812}" type="parTrans" cxnId="{5096D8B5-31D9-496B-ACE4-DA6741FBBD28}">
      <dgm:prSet/>
      <dgm:spPr/>
      <dgm:t>
        <a:bodyPr/>
        <a:lstStyle/>
        <a:p>
          <a:endParaRPr lang="en-US"/>
        </a:p>
      </dgm:t>
    </dgm:pt>
    <dgm:pt modelId="{922C2E2F-B19C-47F7-BFD5-973EFE6206E5}" type="sibTrans" cxnId="{5096D8B5-31D9-496B-ACE4-DA6741FBBD28}">
      <dgm:prSet/>
      <dgm:spPr/>
      <dgm:t>
        <a:bodyPr/>
        <a:lstStyle/>
        <a:p>
          <a:endParaRPr lang="en-US"/>
        </a:p>
      </dgm:t>
    </dgm:pt>
    <dgm:pt modelId="{A3DC4BB7-813E-4DBB-8F2F-D2FB85262094}" type="pres">
      <dgm:prSet presAssocID="{0E27DFF6-05D9-434B-B92D-A456985961FC}" presName="vert0" presStyleCnt="0">
        <dgm:presLayoutVars>
          <dgm:dir/>
          <dgm:animOne val="branch"/>
          <dgm:animLvl val="lvl"/>
        </dgm:presLayoutVars>
      </dgm:prSet>
      <dgm:spPr/>
    </dgm:pt>
    <dgm:pt modelId="{6E088D11-7DEB-4041-B3F1-01571A5FADA2}" type="pres">
      <dgm:prSet presAssocID="{E284CAAD-E6BC-42FE-98EE-EDA2B986BE6A}" presName="thickLine" presStyleLbl="alignNode1" presStyleIdx="0" presStyleCnt="6"/>
      <dgm:spPr/>
    </dgm:pt>
    <dgm:pt modelId="{DECA2F7E-7EA5-4506-B20A-1D8FB704D806}" type="pres">
      <dgm:prSet presAssocID="{E284CAAD-E6BC-42FE-98EE-EDA2B986BE6A}" presName="horz1" presStyleCnt="0"/>
      <dgm:spPr/>
    </dgm:pt>
    <dgm:pt modelId="{30D6B4F8-9665-419A-8A19-222292FC6BC5}" type="pres">
      <dgm:prSet presAssocID="{E284CAAD-E6BC-42FE-98EE-EDA2B986BE6A}" presName="tx1" presStyleLbl="revTx" presStyleIdx="0" presStyleCnt="6"/>
      <dgm:spPr/>
    </dgm:pt>
    <dgm:pt modelId="{A3CE5E85-3910-41C3-9406-EA1AD9493A88}" type="pres">
      <dgm:prSet presAssocID="{E284CAAD-E6BC-42FE-98EE-EDA2B986BE6A}" presName="vert1" presStyleCnt="0"/>
      <dgm:spPr/>
    </dgm:pt>
    <dgm:pt modelId="{0C7C76F5-9079-4CED-A726-522A128D8EE3}" type="pres">
      <dgm:prSet presAssocID="{7E23928A-81A5-49FC-B0C4-91C26C1205DD}" presName="thickLine" presStyleLbl="alignNode1" presStyleIdx="1" presStyleCnt="6"/>
      <dgm:spPr/>
    </dgm:pt>
    <dgm:pt modelId="{D28B7805-4E8E-426A-B74D-03395834AD2C}" type="pres">
      <dgm:prSet presAssocID="{7E23928A-81A5-49FC-B0C4-91C26C1205DD}" presName="horz1" presStyleCnt="0"/>
      <dgm:spPr/>
    </dgm:pt>
    <dgm:pt modelId="{FE79ACF8-C20F-4574-BE0A-BB15974FE9A3}" type="pres">
      <dgm:prSet presAssocID="{7E23928A-81A5-49FC-B0C4-91C26C1205DD}" presName="tx1" presStyleLbl="revTx" presStyleIdx="1" presStyleCnt="6"/>
      <dgm:spPr/>
    </dgm:pt>
    <dgm:pt modelId="{29DB6F5D-46E9-4D18-8D0F-04C87A02D7DB}" type="pres">
      <dgm:prSet presAssocID="{7E23928A-81A5-49FC-B0C4-91C26C1205DD}" presName="vert1" presStyleCnt="0"/>
      <dgm:spPr/>
    </dgm:pt>
    <dgm:pt modelId="{DEFA0B89-F091-4C8E-B801-53FDF4B90716}" type="pres">
      <dgm:prSet presAssocID="{058FCD23-9BE1-4398-8894-0B4708BF1BCF}" presName="thickLine" presStyleLbl="alignNode1" presStyleIdx="2" presStyleCnt="6"/>
      <dgm:spPr/>
    </dgm:pt>
    <dgm:pt modelId="{6914F13F-480B-4E11-959E-977025831A87}" type="pres">
      <dgm:prSet presAssocID="{058FCD23-9BE1-4398-8894-0B4708BF1BCF}" presName="horz1" presStyleCnt="0"/>
      <dgm:spPr/>
    </dgm:pt>
    <dgm:pt modelId="{0E049343-F7B1-4CDF-8277-4FBA6C41EA0A}" type="pres">
      <dgm:prSet presAssocID="{058FCD23-9BE1-4398-8894-0B4708BF1BCF}" presName="tx1" presStyleLbl="revTx" presStyleIdx="2" presStyleCnt="6"/>
      <dgm:spPr/>
    </dgm:pt>
    <dgm:pt modelId="{06CC2C18-886F-42FC-9BAD-CC3722ADA2BE}" type="pres">
      <dgm:prSet presAssocID="{058FCD23-9BE1-4398-8894-0B4708BF1BCF}" presName="vert1" presStyleCnt="0"/>
      <dgm:spPr/>
    </dgm:pt>
    <dgm:pt modelId="{CC762C3B-4E15-48EB-8243-F7E0DBFFB7CC}" type="pres">
      <dgm:prSet presAssocID="{6A4F2ED2-5111-412E-8067-C460A246F234}" presName="thickLine" presStyleLbl="alignNode1" presStyleIdx="3" presStyleCnt="6"/>
      <dgm:spPr/>
    </dgm:pt>
    <dgm:pt modelId="{096711F5-EB8B-450D-9B62-AF8B5EAA82AE}" type="pres">
      <dgm:prSet presAssocID="{6A4F2ED2-5111-412E-8067-C460A246F234}" presName="horz1" presStyleCnt="0"/>
      <dgm:spPr/>
    </dgm:pt>
    <dgm:pt modelId="{7CA29A2A-7407-4495-9E55-4F2F62B4E5AF}" type="pres">
      <dgm:prSet presAssocID="{6A4F2ED2-5111-412E-8067-C460A246F234}" presName="tx1" presStyleLbl="revTx" presStyleIdx="3" presStyleCnt="6"/>
      <dgm:spPr/>
    </dgm:pt>
    <dgm:pt modelId="{5D2394C2-1BBE-4F06-9B02-D34FB4ABF8C0}" type="pres">
      <dgm:prSet presAssocID="{6A4F2ED2-5111-412E-8067-C460A246F234}" presName="vert1" presStyleCnt="0"/>
      <dgm:spPr/>
    </dgm:pt>
    <dgm:pt modelId="{CB0A5592-EC28-41F2-996C-BE1CA38D7D33}" type="pres">
      <dgm:prSet presAssocID="{EF6EF9EE-AAFE-44AE-8433-62612B8F2F96}" presName="thickLine" presStyleLbl="alignNode1" presStyleIdx="4" presStyleCnt="6"/>
      <dgm:spPr/>
    </dgm:pt>
    <dgm:pt modelId="{CDD7DEA2-C332-470D-BC8C-9FFAC35CFA32}" type="pres">
      <dgm:prSet presAssocID="{EF6EF9EE-AAFE-44AE-8433-62612B8F2F96}" presName="horz1" presStyleCnt="0"/>
      <dgm:spPr/>
    </dgm:pt>
    <dgm:pt modelId="{618A1E84-5CDB-4D91-9974-6C7C3E0944E1}" type="pres">
      <dgm:prSet presAssocID="{EF6EF9EE-AAFE-44AE-8433-62612B8F2F96}" presName="tx1" presStyleLbl="revTx" presStyleIdx="4" presStyleCnt="6"/>
      <dgm:spPr/>
    </dgm:pt>
    <dgm:pt modelId="{BA947071-2408-4D8B-B3D9-4CD7AD5AF3A0}" type="pres">
      <dgm:prSet presAssocID="{EF6EF9EE-AAFE-44AE-8433-62612B8F2F96}" presName="vert1" presStyleCnt="0"/>
      <dgm:spPr/>
    </dgm:pt>
    <dgm:pt modelId="{CE367C2F-4693-4776-B267-AC6CC56A75B4}" type="pres">
      <dgm:prSet presAssocID="{24109D68-C8DC-44FB-9A62-4C2EF01690BC}" presName="thickLine" presStyleLbl="alignNode1" presStyleIdx="5" presStyleCnt="6"/>
      <dgm:spPr/>
    </dgm:pt>
    <dgm:pt modelId="{88C59A22-A109-49F9-A039-5FE5F6053784}" type="pres">
      <dgm:prSet presAssocID="{24109D68-C8DC-44FB-9A62-4C2EF01690BC}" presName="horz1" presStyleCnt="0"/>
      <dgm:spPr/>
    </dgm:pt>
    <dgm:pt modelId="{B573208A-A241-489B-A2DD-A7391D93ADF0}" type="pres">
      <dgm:prSet presAssocID="{24109D68-C8DC-44FB-9A62-4C2EF01690BC}" presName="tx1" presStyleLbl="revTx" presStyleIdx="5" presStyleCnt="6"/>
      <dgm:spPr/>
    </dgm:pt>
    <dgm:pt modelId="{45489638-2FE9-44E3-B571-182F7027339B}" type="pres">
      <dgm:prSet presAssocID="{24109D68-C8DC-44FB-9A62-4C2EF01690BC}" presName="vert1" presStyleCnt="0"/>
      <dgm:spPr/>
    </dgm:pt>
  </dgm:ptLst>
  <dgm:cxnLst>
    <dgm:cxn modelId="{7A93DF10-6F68-4587-908B-42D7897A912B}" srcId="{0E27DFF6-05D9-434B-B92D-A456985961FC}" destId="{EF6EF9EE-AAFE-44AE-8433-62612B8F2F96}" srcOrd="4" destOrd="0" parTransId="{8624AB77-7185-4801-B669-D0AEBBE121EF}" sibTransId="{AC12D1C2-4819-4517-9F80-46495B684F6C}"/>
    <dgm:cxn modelId="{B4F73D19-1071-4C5D-A6D9-786E18D4E9AB}" srcId="{0E27DFF6-05D9-434B-B92D-A456985961FC}" destId="{058FCD23-9BE1-4398-8894-0B4708BF1BCF}" srcOrd="2" destOrd="0" parTransId="{A0E8CD4F-AF59-404C-A2CC-6028E4545A92}" sibTransId="{95309B8F-C6E2-4B72-A191-E4D41437FC1D}"/>
    <dgm:cxn modelId="{DCB8D431-CDD6-43D0-B71D-03F87E1B3991}" type="presOf" srcId="{E284CAAD-E6BC-42FE-98EE-EDA2B986BE6A}" destId="{30D6B4F8-9665-419A-8A19-222292FC6BC5}" srcOrd="0" destOrd="0" presId="urn:microsoft.com/office/officeart/2008/layout/LinedList"/>
    <dgm:cxn modelId="{44651F3A-6F2B-411C-A1BA-4E10A575E9CB}" type="presOf" srcId="{6A4F2ED2-5111-412E-8067-C460A246F234}" destId="{7CA29A2A-7407-4495-9E55-4F2F62B4E5AF}" srcOrd="0" destOrd="0" presId="urn:microsoft.com/office/officeart/2008/layout/LinedList"/>
    <dgm:cxn modelId="{F478FE4F-C80F-483A-A646-DF7BB2E85123}" type="presOf" srcId="{7E23928A-81A5-49FC-B0C4-91C26C1205DD}" destId="{FE79ACF8-C20F-4574-BE0A-BB15974FE9A3}" srcOrd="0" destOrd="0" presId="urn:microsoft.com/office/officeart/2008/layout/LinedList"/>
    <dgm:cxn modelId="{ADBF8A50-8F95-48F4-B132-D5F41CF86217}" type="presOf" srcId="{0E27DFF6-05D9-434B-B92D-A456985961FC}" destId="{A3DC4BB7-813E-4DBB-8F2F-D2FB85262094}" srcOrd="0" destOrd="0" presId="urn:microsoft.com/office/officeart/2008/layout/LinedList"/>
    <dgm:cxn modelId="{4B1CED58-E0AD-442F-A15E-98C7824BC89B}" srcId="{0E27DFF6-05D9-434B-B92D-A456985961FC}" destId="{E284CAAD-E6BC-42FE-98EE-EDA2B986BE6A}" srcOrd="0" destOrd="0" parTransId="{576B9B92-6A25-489B-9CE6-C73340F6CB9C}" sibTransId="{BA350FDA-001B-44ED-994B-460813025F93}"/>
    <dgm:cxn modelId="{850B7993-5D73-4D01-882E-4127F34DFD85}" srcId="{0E27DFF6-05D9-434B-B92D-A456985961FC}" destId="{6A4F2ED2-5111-412E-8067-C460A246F234}" srcOrd="3" destOrd="0" parTransId="{0EF439ED-8A3A-4650-809D-787158CF79B2}" sibTransId="{676C4FB2-4E24-4725-B565-BD44A90EEA48}"/>
    <dgm:cxn modelId="{1547C4A5-3903-4828-BF4A-086653DAB0F2}" srcId="{0E27DFF6-05D9-434B-B92D-A456985961FC}" destId="{7E23928A-81A5-49FC-B0C4-91C26C1205DD}" srcOrd="1" destOrd="0" parTransId="{EAD3FB64-1ABF-497D-8EE1-9FF670FCC24D}" sibTransId="{3AF10E0A-1B1A-465C-9BC7-3FB927DC798A}"/>
    <dgm:cxn modelId="{9F80D1A9-0B27-4423-9272-364C3E2B3B35}" type="presOf" srcId="{24109D68-C8DC-44FB-9A62-4C2EF01690BC}" destId="{B573208A-A241-489B-A2DD-A7391D93ADF0}" srcOrd="0" destOrd="0" presId="urn:microsoft.com/office/officeart/2008/layout/LinedList"/>
    <dgm:cxn modelId="{F2A6A4AD-4B34-42C1-84EB-0D6733D64D37}" type="presOf" srcId="{EF6EF9EE-AAFE-44AE-8433-62612B8F2F96}" destId="{618A1E84-5CDB-4D91-9974-6C7C3E0944E1}" srcOrd="0" destOrd="0" presId="urn:microsoft.com/office/officeart/2008/layout/LinedList"/>
    <dgm:cxn modelId="{5096D8B5-31D9-496B-ACE4-DA6741FBBD28}" srcId="{0E27DFF6-05D9-434B-B92D-A456985961FC}" destId="{24109D68-C8DC-44FB-9A62-4C2EF01690BC}" srcOrd="5" destOrd="0" parTransId="{4D28F438-B027-4644-A699-89AD58C5D812}" sibTransId="{922C2E2F-B19C-47F7-BFD5-973EFE6206E5}"/>
    <dgm:cxn modelId="{B58239EC-A81D-4C5B-83F2-257745035AE5}" type="presOf" srcId="{058FCD23-9BE1-4398-8894-0B4708BF1BCF}" destId="{0E049343-F7B1-4CDF-8277-4FBA6C41EA0A}" srcOrd="0" destOrd="0" presId="urn:microsoft.com/office/officeart/2008/layout/LinedList"/>
    <dgm:cxn modelId="{E5965C9A-6844-4608-A11E-5678DF58623C}" type="presParOf" srcId="{A3DC4BB7-813E-4DBB-8F2F-D2FB85262094}" destId="{6E088D11-7DEB-4041-B3F1-01571A5FADA2}" srcOrd="0" destOrd="0" presId="urn:microsoft.com/office/officeart/2008/layout/LinedList"/>
    <dgm:cxn modelId="{A35E721A-BD29-4AFF-B368-80AE0F327362}" type="presParOf" srcId="{A3DC4BB7-813E-4DBB-8F2F-D2FB85262094}" destId="{DECA2F7E-7EA5-4506-B20A-1D8FB704D806}" srcOrd="1" destOrd="0" presId="urn:microsoft.com/office/officeart/2008/layout/LinedList"/>
    <dgm:cxn modelId="{2762C070-32DE-4784-ABA4-880470FD8CA6}" type="presParOf" srcId="{DECA2F7E-7EA5-4506-B20A-1D8FB704D806}" destId="{30D6B4F8-9665-419A-8A19-222292FC6BC5}" srcOrd="0" destOrd="0" presId="urn:microsoft.com/office/officeart/2008/layout/LinedList"/>
    <dgm:cxn modelId="{915B8E85-96DA-4B0C-ACC3-6D1FA364FFF7}" type="presParOf" srcId="{DECA2F7E-7EA5-4506-B20A-1D8FB704D806}" destId="{A3CE5E85-3910-41C3-9406-EA1AD9493A88}" srcOrd="1" destOrd="0" presId="urn:microsoft.com/office/officeart/2008/layout/LinedList"/>
    <dgm:cxn modelId="{106E0C6C-1D93-4112-875C-62A98A67138E}" type="presParOf" srcId="{A3DC4BB7-813E-4DBB-8F2F-D2FB85262094}" destId="{0C7C76F5-9079-4CED-A726-522A128D8EE3}" srcOrd="2" destOrd="0" presId="urn:microsoft.com/office/officeart/2008/layout/LinedList"/>
    <dgm:cxn modelId="{41E8B713-05BB-4003-A673-C17A6185669E}" type="presParOf" srcId="{A3DC4BB7-813E-4DBB-8F2F-D2FB85262094}" destId="{D28B7805-4E8E-426A-B74D-03395834AD2C}" srcOrd="3" destOrd="0" presId="urn:microsoft.com/office/officeart/2008/layout/LinedList"/>
    <dgm:cxn modelId="{0B850244-F57F-4D15-812B-BAF2DDFC73AD}" type="presParOf" srcId="{D28B7805-4E8E-426A-B74D-03395834AD2C}" destId="{FE79ACF8-C20F-4574-BE0A-BB15974FE9A3}" srcOrd="0" destOrd="0" presId="urn:microsoft.com/office/officeart/2008/layout/LinedList"/>
    <dgm:cxn modelId="{B4FBF8D6-0CFA-48B5-8F3D-6CFC9CB44D95}" type="presParOf" srcId="{D28B7805-4E8E-426A-B74D-03395834AD2C}" destId="{29DB6F5D-46E9-4D18-8D0F-04C87A02D7DB}" srcOrd="1" destOrd="0" presId="urn:microsoft.com/office/officeart/2008/layout/LinedList"/>
    <dgm:cxn modelId="{C5846C6A-091A-41D6-B249-72FF68FA8514}" type="presParOf" srcId="{A3DC4BB7-813E-4DBB-8F2F-D2FB85262094}" destId="{DEFA0B89-F091-4C8E-B801-53FDF4B90716}" srcOrd="4" destOrd="0" presId="urn:microsoft.com/office/officeart/2008/layout/LinedList"/>
    <dgm:cxn modelId="{72F381CC-0B63-4AB8-9B96-78F3EEE44BB3}" type="presParOf" srcId="{A3DC4BB7-813E-4DBB-8F2F-D2FB85262094}" destId="{6914F13F-480B-4E11-959E-977025831A87}" srcOrd="5" destOrd="0" presId="urn:microsoft.com/office/officeart/2008/layout/LinedList"/>
    <dgm:cxn modelId="{A30CE162-D4D7-4FF2-ACB5-F0C268ABD749}" type="presParOf" srcId="{6914F13F-480B-4E11-959E-977025831A87}" destId="{0E049343-F7B1-4CDF-8277-4FBA6C41EA0A}" srcOrd="0" destOrd="0" presId="urn:microsoft.com/office/officeart/2008/layout/LinedList"/>
    <dgm:cxn modelId="{3F798424-F8CB-4B85-8D6E-EAFC9B58E5BD}" type="presParOf" srcId="{6914F13F-480B-4E11-959E-977025831A87}" destId="{06CC2C18-886F-42FC-9BAD-CC3722ADA2BE}" srcOrd="1" destOrd="0" presId="urn:microsoft.com/office/officeart/2008/layout/LinedList"/>
    <dgm:cxn modelId="{F64A9183-A3F2-4FE4-90F4-C4032FA2A4C1}" type="presParOf" srcId="{A3DC4BB7-813E-4DBB-8F2F-D2FB85262094}" destId="{CC762C3B-4E15-48EB-8243-F7E0DBFFB7CC}" srcOrd="6" destOrd="0" presId="urn:microsoft.com/office/officeart/2008/layout/LinedList"/>
    <dgm:cxn modelId="{9F2A16F0-2A58-48B0-BFAF-009149B2D4BE}" type="presParOf" srcId="{A3DC4BB7-813E-4DBB-8F2F-D2FB85262094}" destId="{096711F5-EB8B-450D-9B62-AF8B5EAA82AE}" srcOrd="7" destOrd="0" presId="urn:microsoft.com/office/officeart/2008/layout/LinedList"/>
    <dgm:cxn modelId="{C4D80C3A-E8FF-4333-B42E-70439AA6C448}" type="presParOf" srcId="{096711F5-EB8B-450D-9B62-AF8B5EAA82AE}" destId="{7CA29A2A-7407-4495-9E55-4F2F62B4E5AF}" srcOrd="0" destOrd="0" presId="urn:microsoft.com/office/officeart/2008/layout/LinedList"/>
    <dgm:cxn modelId="{DE726EC6-705A-4CBF-A6DC-0758F472631F}" type="presParOf" srcId="{096711F5-EB8B-450D-9B62-AF8B5EAA82AE}" destId="{5D2394C2-1BBE-4F06-9B02-D34FB4ABF8C0}" srcOrd="1" destOrd="0" presId="urn:microsoft.com/office/officeart/2008/layout/LinedList"/>
    <dgm:cxn modelId="{7650284E-AFF7-4670-89F4-F2E7A0708749}" type="presParOf" srcId="{A3DC4BB7-813E-4DBB-8F2F-D2FB85262094}" destId="{CB0A5592-EC28-41F2-996C-BE1CA38D7D33}" srcOrd="8" destOrd="0" presId="urn:microsoft.com/office/officeart/2008/layout/LinedList"/>
    <dgm:cxn modelId="{A5286C3E-ED5D-4CEC-9E0D-B6A48EBD2E7D}" type="presParOf" srcId="{A3DC4BB7-813E-4DBB-8F2F-D2FB85262094}" destId="{CDD7DEA2-C332-470D-BC8C-9FFAC35CFA32}" srcOrd="9" destOrd="0" presId="urn:microsoft.com/office/officeart/2008/layout/LinedList"/>
    <dgm:cxn modelId="{BFCEBB20-ACC6-4F6B-AB41-604B05F2FF0D}" type="presParOf" srcId="{CDD7DEA2-C332-470D-BC8C-9FFAC35CFA32}" destId="{618A1E84-5CDB-4D91-9974-6C7C3E0944E1}" srcOrd="0" destOrd="0" presId="urn:microsoft.com/office/officeart/2008/layout/LinedList"/>
    <dgm:cxn modelId="{5BBEFA6A-6FE5-48B8-8F62-1CCF703F616F}" type="presParOf" srcId="{CDD7DEA2-C332-470D-BC8C-9FFAC35CFA32}" destId="{BA947071-2408-4D8B-B3D9-4CD7AD5AF3A0}" srcOrd="1" destOrd="0" presId="urn:microsoft.com/office/officeart/2008/layout/LinedList"/>
    <dgm:cxn modelId="{F6693256-2E1E-41CD-940B-D325C3E45479}" type="presParOf" srcId="{A3DC4BB7-813E-4DBB-8F2F-D2FB85262094}" destId="{CE367C2F-4693-4776-B267-AC6CC56A75B4}" srcOrd="10" destOrd="0" presId="urn:microsoft.com/office/officeart/2008/layout/LinedList"/>
    <dgm:cxn modelId="{64DD6101-FA5F-4B30-AAC0-ED02FD055E2C}" type="presParOf" srcId="{A3DC4BB7-813E-4DBB-8F2F-D2FB85262094}" destId="{88C59A22-A109-49F9-A039-5FE5F6053784}" srcOrd="11" destOrd="0" presId="urn:microsoft.com/office/officeart/2008/layout/LinedList"/>
    <dgm:cxn modelId="{8AED908C-15B3-4EDB-865C-A5BA35F63C70}" type="presParOf" srcId="{88C59A22-A109-49F9-A039-5FE5F6053784}" destId="{B573208A-A241-489B-A2DD-A7391D93ADF0}" srcOrd="0" destOrd="0" presId="urn:microsoft.com/office/officeart/2008/layout/LinedList"/>
    <dgm:cxn modelId="{F9CC73D0-6867-4784-BE68-CCF7CA476A21}" type="presParOf" srcId="{88C59A22-A109-49F9-A039-5FE5F6053784}" destId="{45489638-2FE9-44E3-B571-182F702733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E2180-6406-4ABA-AA30-E87E44CF4B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FDEFAAF-24D0-4A16-A4F9-538CA7C8D4CA}">
      <dgm:prSet/>
      <dgm:spPr/>
      <dgm:t>
        <a:bodyPr/>
        <a:lstStyle/>
        <a:p>
          <a:r>
            <a:rPr lang="en-US" dirty="0"/>
            <a:t>Base framework is </a:t>
          </a:r>
          <a:r>
            <a:rPr lang="en-US" b="1" u="sng" dirty="0"/>
            <a:t>6 one-hour meetings </a:t>
          </a:r>
          <a:r>
            <a:rPr lang="en-US" dirty="0"/>
            <a:t>with defined deliverables from each</a:t>
          </a:r>
        </a:p>
      </dgm:t>
    </dgm:pt>
    <dgm:pt modelId="{8D49EFED-11C8-43E1-B723-1EE9E5CFC934}" type="parTrans" cxnId="{FA5DCE95-97FD-44DE-8D2F-1A32D24911DC}">
      <dgm:prSet/>
      <dgm:spPr/>
      <dgm:t>
        <a:bodyPr/>
        <a:lstStyle/>
        <a:p>
          <a:endParaRPr lang="en-US"/>
        </a:p>
      </dgm:t>
    </dgm:pt>
    <dgm:pt modelId="{DB163C95-4DED-431E-9092-76224F1032C9}" type="sibTrans" cxnId="{FA5DCE95-97FD-44DE-8D2F-1A32D24911DC}">
      <dgm:prSet/>
      <dgm:spPr/>
      <dgm:t>
        <a:bodyPr/>
        <a:lstStyle/>
        <a:p>
          <a:endParaRPr lang="en-US"/>
        </a:p>
      </dgm:t>
    </dgm:pt>
    <dgm:pt modelId="{1D16E150-333E-4020-BC05-94D7027135F9}">
      <dgm:prSet/>
      <dgm:spPr/>
      <dgm:t>
        <a:bodyPr/>
        <a:lstStyle/>
        <a:p>
          <a:r>
            <a:rPr lang="en-US"/>
            <a:t>The goal is to work through problem definition, root cause identification and solution selection </a:t>
          </a:r>
          <a:r>
            <a:rPr lang="en-US" u="sng"/>
            <a:t>quickly</a:t>
          </a:r>
          <a:endParaRPr lang="en-US"/>
        </a:p>
      </dgm:t>
    </dgm:pt>
    <dgm:pt modelId="{F42514E2-6B2E-4F88-AB8F-6CE46944B107}" type="parTrans" cxnId="{1AA9EE74-F998-4815-9B36-0F379F2E3A3E}">
      <dgm:prSet/>
      <dgm:spPr/>
      <dgm:t>
        <a:bodyPr/>
        <a:lstStyle/>
        <a:p>
          <a:endParaRPr lang="en-US"/>
        </a:p>
      </dgm:t>
    </dgm:pt>
    <dgm:pt modelId="{C6C22D03-2665-49A5-A092-4759C4FCDF47}" type="sibTrans" cxnId="{1AA9EE74-F998-4815-9B36-0F379F2E3A3E}">
      <dgm:prSet/>
      <dgm:spPr/>
      <dgm:t>
        <a:bodyPr/>
        <a:lstStyle/>
        <a:p>
          <a:endParaRPr lang="en-US"/>
        </a:p>
      </dgm:t>
    </dgm:pt>
    <dgm:pt modelId="{8F2AC90C-07DD-45BC-B8A8-5041B2C4F97B}">
      <dgm:prSet/>
      <dgm:spPr/>
      <dgm:t>
        <a:bodyPr/>
        <a:lstStyle/>
        <a:p>
          <a:r>
            <a:rPr lang="en-US" dirty="0"/>
            <a:t>Participants must commit to completing Action Items </a:t>
          </a:r>
          <a:r>
            <a:rPr lang="en-US" u="sng" dirty="0"/>
            <a:t>on-time</a:t>
          </a:r>
        </a:p>
      </dgm:t>
    </dgm:pt>
    <dgm:pt modelId="{E0C5C4D6-8C6A-4307-B6E2-1B24598E5ADD}" type="parTrans" cxnId="{686EE7AD-04C4-41BB-9169-B2B9E9AE46C9}">
      <dgm:prSet/>
      <dgm:spPr/>
      <dgm:t>
        <a:bodyPr/>
        <a:lstStyle/>
        <a:p>
          <a:endParaRPr lang="en-US"/>
        </a:p>
      </dgm:t>
    </dgm:pt>
    <dgm:pt modelId="{F44BFC8B-9582-4C02-A180-6789AB8AE50C}" type="sibTrans" cxnId="{686EE7AD-04C4-41BB-9169-B2B9E9AE46C9}">
      <dgm:prSet/>
      <dgm:spPr/>
      <dgm:t>
        <a:bodyPr/>
        <a:lstStyle/>
        <a:p>
          <a:endParaRPr lang="en-US"/>
        </a:p>
      </dgm:t>
    </dgm:pt>
    <dgm:pt modelId="{69043607-39A6-4CA1-8D17-E5BB3E7CAB48}">
      <dgm:prSet/>
      <dgm:spPr/>
      <dgm:t>
        <a:bodyPr/>
        <a:lstStyle/>
        <a:p>
          <a:r>
            <a:rPr lang="en-US"/>
            <a:t>The heart &amp; soul of this method is engaging those who do the work, in the place where they work (a.k.a. our experts!)</a:t>
          </a:r>
        </a:p>
      </dgm:t>
    </dgm:pt>
    <dgm:pt modelId="{3EF810E5-D082-45F8-B357-01FE06D0B0A3}" type="parTrans" cxnId="{80A5778D-EA0C-4550-8A77-E39AB9945D29}">
      <dgm:prSet/>
      <dgm:spPr/>
      <dgm:t>
        <a:bodyPr/>
        <a:lstStyle/>
        <a:p>
          <a:endParaRPr lang="en-US"/>
        </a:p>
      </dgm:t>
    </dgm:pt>
    <dgm:pt modelId="{F5F6595B-F2EA-4B9C-998B-55872631D023}" type="sibTrans" cxnId="{80A5778D-EA0C-4550-8A77-E39AB9945D29}">
      <dgm:prSet/>
      <dgm:spPr/>
      <dgm:t>
        <a:bodyPr/>
        <a:lstStyle/>
        <a:p>
          <a:endParaRPr lang="en-US"/>
        </a:p>
      </dgm:t>
    </dgm:pt>
    <dgm:pt modelId="{0E6AD1E7-C3EA-473B-9B45-EA96B43FE8E4}" type="pres">
      <dgm:prSet presAssocID="{BEBE2180-6406-4ABA-AA30-E87E44CF4B43}" presName="root" presStyleCnt="0">
        <dgm:presLayoutVars>
          <dgm:dir/>
          <dgm:resizeHandles val="exact"/>
        </dgm:presLayoutVars>
      </dgm:prSet>
      <dgm:spPr/>
    </dgm:pt>
    <dgm:pt modelId="{05986B8C-97D4-4422-B660-CE7374DFB581}" type="pres">
      <dgm:prSet presAssocID="{CFDEFAAF-24D0-4A16-A4F9-538CA7C8D4CA}" presName="compNode" presStyleCnt="0"/>
      <dgm:spPr/>
    </dgm:pt>
    <dgm:pt modelId="{C78651C8-6392-45B1-A30E-4F2F7C9AC0AA}" type="pres">
      <dgm:prSet presAssocID="{CFDEFAAF-24D0-4A16-A4F9-538CA7C8D4CA}" presName="bgRect" presStyleLbl="bgShp" presStyleIdx="0" presStyleCnt="4"/>
      <dgm:spPr/>
    </dgm:pt>
    <dgm:pt modelId="{FFDBB252-2EBE-4E3F-85B4-9BB4304CF3A3}" type="pres">
      <dgm:prSet presAssocID="{CFDEFAAF-24D0-4A16-A4F9-538CA7C8D4C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BC8013D-80FB-48EB-9263-41E0A9E8222D}" type="pres">
      <dgm:prSet presAssocID="{CFDEFAAF-24D0-4A16-A4F9-538CA7C8D4CA}" presName="spaceRect" presStyleCnt="0"/>
      <dgm:spPr/>
    </dgm:pt>
    <dgm:pt modelId="{578F5916-F56C-4CBF-A76A-D24D07255767}" type="pres">
      <dgm:prSet presAssocID="{CFDEFAAF-24D0-4A16-A4F9-538CA7C8D4CA}" presName="parTx" presStyleLbl="revTx" presStyleIdx="0" presStyleCnt="4">
        <dgm:presLayoutVars>
          <dgm:chMax val="0"/>
          <dgm:chPref val="0"/>
        </dgm:presLayoutVars>
      </dgm:prSet>
      <dgm:spPr/>
    </dgm:pt>
    <dgm:pt modelId="{9E4DDC0E-BEBB-4767-81E2-D0F1519F4D13}" type="pres">
      <dgm:prSet presAssocID="{DB163C95-4DED-431E-9092-76224F1032C9}" presName="sibTrans" presStyleCnt="0"/>
      <dgm:spPr/>
    </dgm:pt>
    <dgm:pt modelId="{9E3AA407-A976-4DB1-9F21-4E2134A6FB59}" type="pres">
      <dgm:prSet presAssocID="{1D16E150-333E-4020-BC05-94D7027135F9}" presName="compNode" presStyleCnt="0"/>
      <dgm:spPr/>
    </dgm:pt>
    <dgm:pt modelId="{E11D10E7-B75C-42D5-8EDC-444B6955FC20}" type="pres">
      <dgm:prSet presAssocID="{1D16E150-333E-4020-BC05-94D7027135F9}" presName="bgRect" presStyleLbl="bgShp" presStyleIdx="1" presStyleCnt="4"/>
      <dgm:spPr/>
    </dgm:pt>
    <dgm:pt modelId="{7EBE368D-6F41-453A-9908-7B3CFAE4B3C0}" type="pres">
      <dgm:prSet presAssocID="{1D16E150-333E-4020-BC05-94D7027135F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740D850-A5D0-4A4A-B2BB-0F1B3783E28F}" type="pres">
      <dgm:prSet presAssocID="{1D16E150-333E-4020-BC05-94D7027135F9}" presName="spaceRect" presStyleCnt="0"/>
      <dgm:spPr/>
    </dgm:pt>
    <dgm:pt modelId="{57C8F22C-4876-447E-8012-60EEEE83F2B1}" type="pres">
      <dgm:prSet presAssocID="{1D16E150-333E-4020-BC05-94D7027135F9}" presName="parTx" presStyleLbl="revTx" presStyleIdx="1" presStyleCnt="4">
        <dgm:presLayoutVars>
          <dgm:chMax val="0"/>
          <dgm:chPref val="0"/>
        </dgm:presLayoutVars>
      </dgm:prSet>
      <dgm:spPr/>
    </dgm:pt>
    <dgm:pt modelId="{E334AD67-4ADA-4161-8314-4B2DE52A7AE2}" type="pres">
      <dgm:prSet presAssocID="{C6C22D03-2665-49A5-A092-4759C4FCDF47}" presName="sibTrans" presStyleCnt="0"/>
      <dgm:spPr/>
    </dgm:pt>
    <dgm:pt modelId="{82292BD4-796D-4671-A8CF-DB4D20B1BA47}" type="pres">
      <dgm:prSet presAssocID="{8F2AC90C-07DD-45BC-B8A8-5041B2C4F97B}" presName="compNode" presStyleCnt="0"/>
      <dgm:spPr/>
    </dgm:pt>
    <dgm:pt modelId="{41B6F9AB-5862-4B0B-98D9-422D0F13BB79}" type="pres">
      <dgm:prSet presAssocID="{8F2AC90C-07DD-45BC-B8A8-5041B2C4F97B}" presName="bgRect" presStyleLbl="bgShp" presStyleIdx="2" presStyleCnt="4"/>
      <dgm:spPr/>
    </dgm:pt>
    <dgm:pt modelId="{8144CDAB-D205-4265-B020-529FE0120C91}" type="pres">
      <dgm:prSet presAssocID="{8F2AC90C-07DD-45BC-B8A8-5041B2C4F97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39A94918-1C36-415D-81EA-00D901D87EFC}" type="pres">
      <dgm:prSet presAssocID="{8F2AC90C-07DD-45BC-B8A8-5041B2C4F97B}" presName="spaceRect" presStyleCnt="0"/>
      <dgm:spPr/>
    </dgm:pt>
    <dgm:pt modelId="{1E135DA8-D260-4F80-8BE3-5D9FEEB77409}" type="pres">
      <dgm:prSet presAssocID="{8F2AC90C-07DD-45BC-B8A8-5041B2C4F97B}" presName="parTx" presStyleLbl="revTx" presStyleIdx="2" presStyleCnt="4">
        <dgm:presLayoutVars>
          <dgm:chMax val="0"/>
          <dgm:chPref val="0"/>
        </dgm:presLayoutVars>
      </dgm:prSet>
      <dgm:spPr/>
    </dgm:pt>
    <dgm:pt modelId="{7182861C-619A-4C7A-9B8A-4758023EB991}" type="pres">
      <dgm:prSet presAssocID="{F44BFC8B-9582-4C02-A180-6789AB8AE50C}" presName="sibTrans" presStyleCnt="0"/>
      <dgm:spPr/>
    </dgm:pt>
    <dgm:pt modelId="{1016116B-4E61-47D7-BC79-1FAECEAB6660}" type="pres">
      <dgm:prSet presAssocID="{69043607-39A6-4CA1-8D17-E5BB3E7CAB48}" presName="compNode" presStyleCnt="0"/>
      <dgm:spPr/>
    </dgm:pt>
    <dgm:pt modelId="{6967C289-A22B-4D2F-A7A1-D15B82033440}" type="pres">
      <dgm:prSet presAssocID="{69043607-39A6-4CA1-8D17-E5BB3E7CAB48}" presName="bgRect" presStyleLbl="bgShp" presStyleIdx="3" presStyleCnt="4"/>
      <dgm:spPr/>
    </dgm:pt>
    <dgm:pt modelId="{E782FCB3-05D0-446D-918F-6C3979642DEA}" type="pres">
      <dgm:prSet presAssocID="{69043607-39A6-4CA1-8D17-E5BB3E7CAB4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B58A2984-78A1-4590-93E1-4BB4A894BD2B}" type="pres">
      <dgm:prSet presAssocID="{69043607-39A6-4CA1-8D17-E5BB3E7CAB48}" presName="spaceRect" presStyleCnt="0"/>
      <dgm:spPr/>
    </dgm:pt>
    <dgm:pt modelId="{FF8B0C99-6929-4A0C-AAFE-12E7E62CA679}" type="pres">
      <dgm:prSet presAssocID="{69043607-39A6-4CA1-8D17-E5BB3E7CAB4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55AF100-80E3-444A-8BF6-B9E6A29C67C0}" type="presOf" srcId="{CFDEFAAF-24D0-4A16-A4F9-538CA7C8D4CA}" destId="{578F5916-F56C-4CBF-A76A-D24D07255767}" srcOrd="0" destOrd="0" presId="urn:microsoft.com/office/officeart/2018/2/layout/IconVerticalSolidList"/>
    <dgm:cxn modelId="{1AA9EE74-F998-4815-9B36-0F379F2E3A3E}" srcId="{BEBE2180-6406-4ABA-AA30-E87E44CF4B43}" destId="{1D16E150-333E-4020-BC05-94D7027135F9}" srcOrd="1" destOrd="0" parTransId="{F42514E2-6B2E-4F88-AB8F-6CE46944B107}" sibTransId="{C6C22D03-2665-49A5-A092-4759C4FCDF47}"/>
    <dgm:cxn modelId="{801C6877-62FE-4FBF-B8AF-57364B567F6B}" type="presOf" srcId="{1D16E150-333E-4020-BC05-94D7027135F9}" destId="{57C8F22C-4876-447E-8012-60EEEE83F2B1}" srcOrd="0" destOrd="0" presId="urn:microsoft.com/office/officeart/2018/2/layout/IconVerticalSolidList"/>
    <dgm:cxn modelId="{80A5778D-EA0C-4550-8A77-E39AB9945D29}" srcId="{BEBE2180-6406-4ABA-AA30-E87E44CF4B43}" destId="{69043607-39A6-4CA1-8D17-E5BB3E7CAB48}" srcOrd="3" destOrd="0" parTransId="{3EF810E5-D082-45F8-B357-01FE06D0B0A3}" sibTransId="{F5F6595B-F2EA-4B9C-998B-55872631D023}"/>
    <dgm:cxn modelId="{FA5DCE95-97FD-44DE-8D2F-1A32D24911DC}" srcId="{BEBE2180-6406-4ABA-AA30-E87E44CF4B43}" destId="{CFDEFAAF-24D0-4A16-A4F9-538CA7C8D4CA}" srcOrd="0" destOrd="0" parTransId="{8D49EFED-11C8-43E1-B723-1EE9E5CFC934}" sibTransId="{DB163C95-4DED-431E-9092-76224F1032C9}"/>
    <dgm:cxn modelId="{686EE7AD-04C4-41BB-9169-B2B9E9AE46C9}" srcId="{BEBE2180-6406-4ABA-AA30-E87E44CF4B43}" destId="{8F2AC90C-07DD-45BC-B8A8-5041B2C4F97B}" srcOrd="2" destOrd="0" parTransId="{E0C5C4D6-8C6A-4307-B6E2-1B24598E5ADD}" sibTransId="{F44BFC8B-9582-4C02-A180-6789AB8AE50C}"/>
    <dgm:cxn modelId="{E3FF17C0-5A5B-4130-AC2E-4FFAC4770FC5}" type="presOf" srcId="{8F2AC90C-07DD-45BC-B8A8-5041B2C4F97B}" destId="{1E135DA8-D260-4F80-8BE3-5D9FEEB77409}" srcOrd="0" destOrd="0" presId="urn:microsoft.com/office/officeart/2018/2/layout/IconVerticalSolidList"/>
    <dgm:cxn modelId="{4B33BFC4-44C7-483A-91D0-36A0CF3F5C38}" type="presOf" srcId="{BEBE2180-6406-4ABA-AA30-E87E44CF4B43}" destId="{0E6AD1E7-C3EA-473B-9B45-EA96B43FE8E4}" srcOrd="0" destOrd="0" presId="urn:microsoft.com/office/officeart/2018/2/layout/IconVerticalSolidList"/>
    <dgm:cxn modelId="{7E93C2D7-93BF-4238-B8E3-9BE2E654E475}" type="presOf" srcId="{69043607-39A6-4CA1-8D17-E5BB3E7CAB48}" destId="{FF8B0C99-6929-4A0C-AAFE-12E7E62CA679}" srcOrd="0" destOrd="0" presId="urn:microsoft.com/office/officeart/2018/2/layout/IconVerticalSolidList"/>
    <dgm:cxn modelId="{F504CBE1-87D2-45AA-8013-297CE5B10531}" type="presParOf" srcId="{0E6AD1E7-C3EA-473B-9B45-EA96B43FE8E4}" destId="{05986B8C-97D4-4422-B660-CE7374DFB581}" srcOrd="0" destOrd="0" presId="urn:microsoft.com/office/officeart/2018/2/layout/IconVerticalSolidList"/>
    <dgm:cxn modelId="{8E2FF835-16EC-43F5-886F-3EAC473EAF1A}" type="presParOf" srcId="{05986B8C-97D4-4422-B660-CE7374DFB581}" destId="{C78651C8-6392-45B1-A30E-4F2F7C9AC0AA}" srcOrd="0" destOrd="0" presId="urn:microsoft.com/office/officeart/2018/2/layout/IconVerticalSolidList"/>
    <dgm:cxn modelId="{129EEA86-67F6-4343-BCDC-38A7A481F2CA}" type="presParOf" srcId="{05986B8C-97D4-4422-B660-CE7374DFB581}" destId="{FFDBB252-2EBE-4E3F-85B4-9BB4304CF3A3}" srcOrd="1" destOrd="0" presId="urn:microsoft.com/office/officeart/2018/2/layout/IconVerticalSolidList"/>
    <dgm:cxn modelId="{AA1F653A-3070-49C1-AEB2-8EC8EEA6EE37}" type="presParOf" srcId="{05986B8C-97D4-4422-B660-CE7374DFB581}" destId="{5BC8013D-80FB-48EB-9263-41E0A9E8222D}" srcOrd="2" destOrd="0" presId="urn:microsoft.com/office/officeart/2018/2/layout/IconVerticalSolidList"/>
    <dgm:cxn modelId="{D978BC7C-47C9-48AA-A3C6-4044FD3614A9}" type="presParOf" srcId="{05986B8C-97D4-4422-B660-CE7374DFB581}" destId="{578F5916-F56C-4CBF-A76A-D24D07255767}" srcOrd="3" destOrd="0" presId="urn:microsoft.com/office/officeart/2018/2/layout/IconVerticalSolidList"/>
    <dgm:cxn modelId="{5E4CEFF6-5F57-4DAF-AF44-7FD9388F5968}" type="presParOf" srcId="{0E6AD1E7-C3EA-473B-9B45-EA96B43FE8E4}" destId="{9E4DDC0E-BEBB-4767-81E2-D0F1519F4D13}" srcOrd="1" destOrd="0" presId="urn:microsoft.com/office/officeart/2018/2/layout/IconVerticalSolidList"/>
    <dgm:cxn modelId="{F4996765-6DBF-4EBC-A600-10BC66F4D762}" type="presParOf" srcId="{0E6AD1E7-C3EA-473B-9B45-EA96B43FE8E4}" destId="{9E3AA407-A976-4DB1-9F21-4E2134A6FB59}" srcOrd="2" destOrd="0" presId="urn:microsoft.com/office/officeart/2018/2/layout/IconVerticalSolidList"/>
    <dgm:cxn modelId="{B17736CF-5FF8-4CDC-BC32-E41FF6BF5276}" type="presParOf" srcId="{9E3AA407-A976-4DB1-9F21-4E2134A6FB59}" destId="{E11D10E7-B75C-42D5-8EDC-444B6955FC20}" srcOrd="0" destOrd="0" presId="urn:microsoft.com/office/officeart/2018/2/layout/IconVerticalSolidList"/>
    <dgm:cxn modelId="{BF89EA4E-78EC-434D-B765-17700599BAC1}" type="presParOf" srcId="{9E3AA407-A976-4DB1-9F21-4E2134A6FB59}" destId="{7EBE368D-6F41-453A-9908-7B3CFAE4B3C0}" srcOrd="1" destOrd="0" presId="urn:microsoft.com/office/officeart/2018/2/layout/IconVerticalSolidList"/>
    <dgm:cxn modelId="{B69AFCFC-18A6-451A-9E33-F5775C6A5307}" type="presParOf" srcId="{9E3AA407-A976-4DB1-9F21-4E2134A6FB59}" destId="{2740D850-A5D0-4A4A-B2BB-0F1B3783E28F}" srcOrd="2" destOrd="0" presId="urn:microsoft.com/office/officeart/2018/2/layout/IconVerticalSolidList"/>
    <dgm:cxn modelId="{301CFE88-7E5B-4986-A86A-2EF8EB0D6F38}" type="presParOf" srcId="{9E3AA407-A976-4DB1-9F21-4E2134A6FB59}" destId="{57C8F22C-4876-447E-8012-60EEEE83F2B1}" srcOrd="3" destOrd="0" presId="urn:microsoft.com/office/officeart/2018/2/layout/IconVerticalSolidList"/>
    <dgm:cxn modelId="{2FD909F2-EA28-486B-884C-6DB05EF9D539}" type="presParOf" srcId="{0E6AD1E7-C3EA-473B-9B45-EA96B43FE8E4}" destId="{E334AD67-4ADA-4161-8314-4B2DE52A7AE2}" srcOrd="3" destOrd="0" presId="urn:microsoft.com/office/officeart/2018/2/layout/IconVerticalSolidList"/>
    <dgm:cxn modelId="{331FEAAF-86D3-470E-8FC8-2E1543477B1E}" type="presParOf" srcId="{0E6AD1E7-C3EA-473B-9B45-EA96B43FE8E4}" destId="{82292BD4-796D-4671-A8CF-DB4D20B1BA47}" srcOrd="4" destOrd="0" presId="urn:microsoft.com/office/officeart/2018/2/layout/IconVerticalSolidList"/>
    <dgm:cxn modelId="{1BD837AC-6A7F-46B7-8BB7-B94B2819C741}" type="presParOf" srcId="{82292BD4-796D-4671-A8CF-DB4D20B1BA47}" destId="{41B6F9AB-5862-4B0B-98D9-422D0F13BB79}" srcOrd="0" destOrd="0" presId="urn:microsoft.com/office/officeart/2018/2/layout/IconVerticalSolidList"/>
    <dgm:cxn modelId="{FEED8486-1A9D-4F9F-BF48-DF2502DFE954}" type="presParOf" srcId="{82292BD4-796D-4671-A8CF-DB4D20B1BA47}" destId="{8144CDAB-D205-4265-B020-529FE0120C91}" srcOrd="1" destOrd="0" presId="urn:microsoft.com/office/officeart/2018/2/layout/IconVerticalSolidList"/>
    <dgm:cxn modelId="{792D9CC3-0D0E-40FF-B138-BC81D72D653D}" type="presParOf" srcId="{82292BD4-796D-4671-A8CF-DB4D20B1BA47}" destId="{39A94918-1C36-415D-81EA-00D901D87EFC}" srcOrd="2" destOrd="0" presId="urn:microsoft.com/office/officeart/2018/2/layout/IconVerticalSolidList"/>
    <dgm:cxn modelId="{5AC613FE-8D44-434E-9318-AB93841E9A4C}" type="presParOf" srcId="{82292BD4-796D-4671-A8CF-DB4D20B1BA47}" destId="{1E135DA8-D260-4F80-8BE3-5D9FEEB77409}" srcOrd="3" destOrd="0" presId="urn:microsoft.com/office/officeart/2018/2/layout/IconVerticalSolidList"/>
    <dgm:cxn modelId="{A5E76FE6-E236-4F20-AC65-E378035C6259}" type="presParOf" srcId="{0E6AD1E7-C3EA-473B-9B45-EA96B43FE8E4}" destId="{7182861C-619A-4C7A-9B8A-4758023EB991}" srcOrd="5" destOrd="0" presId="urn:microsoft.com/office/officeart/2018/2/layout/IconVerticalSolidList"/>
    <dgm:cxn modelId="{02B5CD31-9A33-4B6E-A1BE-DC57EA86E1F1}" type="presParOf" srcId="{0E6AD1E7-C3EA-473B-9B45-EA96B43FE8E4}" destId="{1016116B-4E61-47D7-BC79-1FAECEAB6660}" srcOrd="6" destOrd="0" presId="urn:microsoft.com/office/officeart/2018/2/layout/IconVerticalSolidList"/>
    <dgm:cxn modelId="{08D147D2-042C-47B3-BEF3-D3CE947C0DFB}" type="presParOf" srcId="{1016116B-4E61-47D7-BC79-1FAECEAB6660}" destId="{6967C289-A22B-4D2F-A7A1-D15B82033440}" srcOrd="0" destOrd="0" presId="urn:microsoft.com/office/officeart/2018/2/layout/IconVerticalSolidList"/>
    <dgm:cxn modelId="{DB61AFCC-5F30-4C50-94D2-CFB5EA92B36E}" type="presParOf" srcId="{1016116B-4E61-47D7-BC79-1FAECEAB6660}" destId="{E782FCB3-05D0-446D-918F-6C3979642DEA}" srcOrd="1" destOrd="0" presId="urn:microsoft.com/office/officeart/2018/2/layout/IconVerticalSolidList"/>
    <dgm:cxn modelId="{3807387D-B603-4329-A531-EC04057FEAF8}" type="presParOf" srcId="{1016116B-4E61-47D7-BC79-1FAECEAB6660}" destId="{B58A2984-78A1-4590-93E1-4BB4A894BD2B}" srcOrd="2" destOrd="0" presId="urn:microsoft.com/office/officeart/2018/2/layout/IconVerticalSolidList"/>
    <dgm:cxn modelId="{2B0F604F-3B41-4CBC-845C-6E29B7153EF5}" type="presParOf" srcId="{1016116B-4E61-47D7-BC79-1FAECEAB6660}" destId="{FF8B0C99-6929-4A0C-AAFE-12E7E62CA6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ACEB28-CA8D-4C5F-B638-A19C3C76975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A866B9B-F4C3-4A55-B8B7-0E00943E1EC1}">
      <dgm:prSet phldrT="[Text]"/>
      <dgm:spPr/>
      <dgm:t>
        <a:bodyPr/>
        <a:lstStyle/>
        <a:p>
          <a:r>
            <a:rPr lang="en-US" dirty="0"/>
            <a:t>-1-</a:t>
          </a:r>
        </a:p>
        <a:p>
          <a:r>
            <a:rPr lang="en-US" dirty="0"/>
            <a:t>Stakeholder Meeting</a:t>
          </a:r>
        </a:p>
      </dgm:t>
    </dgm:pt>
    <dgm:pt modelId="{42C2CB4F-FE30-45FA-8388-0F6DF3EA5B79}" type="parTrans" cxnId="{B3D99990-3CC7-4F53-8FA1-061C858B0B00}">
      <dgm:prSet/>
      <dgm:spPr/>
      <dgm:t>
        <a:bodyPr/>
        <a:lstStyle/>
        <a:p>
          <a:endParaRPr lang="en-US"/>
        </a:p>
      </dgm:t>
    </dgm:pt>
    <dgm:pt modelId="{66A96A0D-DD90-4292-BF7A-81DFA2BD024D}" type="sibTrans" cxnId="{B3D99990-3CC7-4F53-8FA1-061C858B0B00}">
      <dgm:prSet/>
      <dgm:spPr/>
      <dgm:t>
        <a:bodyPr/>
        <a:lstStyle/>
        <a:p>
          <a:endParaRPr lang="en-US"/>
        </a:p>
      </dgm:t>
    </dgm:pt>
    <dgm:pt modelId="{6A054D87-16A8-4434-ACEF-8D55ACBDC9CD}">
      <dgm:prSet phldrT="[Text]"/>
      <dgm:spPr/>
      <dgm:t>
        <a:bodyPr/>
        <a:lstStyle/>
        <a:p>
          <a:r>
            <a:rPr lang="en-US" dirty="0"/>
            <a:t>-2- </a:t>
          </a:r>
        </a:p>
        <a:p>
          <a:r>
            <a:rPr lang="en-US" dirty="0"/>
            <a:t>Action Planning Meeting</a:t>
          </a:r>
        </a:p>
      </dgm:t>
    </dgm:pt>
    <dgm:pt modelId="{8DD60A2E-E586-4002-BA8B-C44574F5BCC7}" type="parTrans" cxnId="{440095F0-A410-4611-8EA4-6A5DBBF39029}">
      <dgm:prSet/>
      <dgm:spPr/>
      <dgm:t>
        <a:bodyPr/>
        <a:lstStyle/>
        <a:p>
          <a:endParaRPr lang="en-US"/>
        </a:p>
      </dgm:t>
    </dgm:pt>
    <dgm:pt modelId="{ECF6552D-9AC1-4008-8BE2-35D3649319A0}" type="sibTrans" cxnId="{440095F0-A410-4611-8EA4-6A5DBBF39029}">
      <dgm:prSet/>
      <dgm:spPr/>
      <dgm:t>
        <a:bodyPr/>
        <a:lstStyle/>
        <a:p>
          <a:endParaRPr lang="en-US"/>
        </a:p>
      </dgm:t>
    </dgm:pt>
    <dgm:pt modelId="{634EE631-AE08-411D-B6A0-87BD5B049E67}">
      <dgm:prSet phldrT="[Text]"/>
      <dgm:spPr/>
      <dgm:t>
        <a:bodyPr/>
        <a:lstStyle/>
        <a:p>
          <a:r>
            <a:rPr lang="en-US" dirty="0"/>
            <a:t>-3- </a:t>
          </a:r>
        </a:p>
        <a:p>
          <a:r>
            <a:rPr lang="en-US" dirty="0"/>
            <a:t>Small Test Design Meeting</a:t>
          </a:r>
        </a:p>
      </dgm:t>
    </dgm:pt>
    <dgm:pt modelId="{A5911B4F-20FA-4773-8413-C8ED6D0EBB79}" type="parTrans" cxnId="{10DA0E58-F637-4119-835B-DC6112218940}">
      <dgm:prSet/>
      <dgm:spPr/>
      <dgm:t>
        <a:bodyPr/>
        <a:lstStyle/>
        <a:p>
          <a:endParaRPr lang="en-US"/>
        </a:p>
      </dgm:t>
    </dgm:pt>
    <dgm:pt modelId="{2030400B-4F33-4120-A376-900D0126EA82}" type="sibTrans" cxnId="{10DA0E58-F637-4119-835B-DC6112218940}">
      <dgm:prSet/>
      <dgm:spPr/>
      <dgm:t>
        <a:bodyPr/>
        <a:lstStyle/>
        <a:p>
          <a:endParaRPr lang="en-US"/>
        </a:p>
      </dgm:t>
    </dgm:pt>
    <dgm:pt modelId="{5167870E-3DE1-449F-98F6-2E976A515EF7}">
      <dgm:prSet phldrT="[Text]"/>
      <dgm:spPr/>
      <dgm:t>
        <a:bodyPr/>
        <a:lstStyle/>
        <a:p>
          <a:r>
            <a:rPr lang="en-US" dirty="0"/>
            <a:t>-4-</a:t>
          </a:r>
        </a:p>
        <a:p>
          <a:r>
            <a:rPr lang="en-US" dirty="0"/>
            <a:t>Progress Check Meeting</a:t>
          </a:r>
        </a:p>
      </dgm:t>
    </dgm:pt>
    <dgm:pt modelId="{892A4B21-BA86-4BE3-895D-B02E16EBA4D2}" type="parTrans" cxnId="{35E9AD7C-7DC5-4449-8846-E818B6C09C3E}">
      <dgm:prSet/>
      <dgm:spPr/>
      <dgm:t>
        <a:bodyPr/>
        <a:lstStyle/>
        <a:p>
          <a:endParaRPr lang="en-US"/>
        </a:p>
      </dgm:t>
    </dgm:pt>
    <dgm:pt modelId="{0802E386-523B-445A-9F95-2DEED78C1964}" type="sibTrans" cxnId="{35E9AD7C-7DC5-4449-8846-E818B6C09C3E}">
      <dgm:prSet/>
      <dgm:spPr/>
      <dgm:t>
        <a:bodyPr/>
        <a:lstStyle/>
        <a:p>
          <a:endParaRPr lang="en-US"/>
        </a:p>
      </dgm:t>
    </dgm:pt>
    <dgm:pt modelId="{046787F9-7CAD-4C67-BF6F-187F89B3552C}">
      <dgm:prSet phldrT="[Text]"/>
      <dgm:spPr/>
      <dgm:t>
        <a:bodyPr/>
        <a:lstStyle/>
        <a:p>
          <a:r>
            <a:rPr lang="en-US" dirty="0"/>
            <a:t>-5- Implementation Planning Meeting</a:t>
          </a:r>
        </a:p>
      </dgm:t>
    </dgm:pt>
    <dgm:pt modelId="{F2352A81-56A9-439C-96FF-3B5E3896EB37}" type="parTrans" cxnId="{DD38AC83-75EA-47F8-891A-1D2581C45467}">
      <dgm:prSet/>
      <dgm:spPr/>
      <dgm:t>
        <a:bodyPr/>
        <a:lstStyle/>
        <a:p>
          <a:endParaRPr lang="en-US"/>
        </a:p>
      </dgm:t>
    </dgm:pt>
    <dgm:pt modelId="{679EECC0-E07C-4822-8B06-F85BD2DBEFF5}" type="sibTrans" cxnId="{DD38AC83-75EA-47F8-891A-1D2581C45467}">
      <dgm:prSet/>
      <dgm:spPr/>
      <dgm:t>
        <a:bodyPr/>
        <a:lstStyle/>
        <a:p>
          <a:endParaRPr lang="en-US"/>
        </a:p>
      </dgm:t>
    </dgm:pt>
    <dgm:pt modelId="{DBE8ED20-0307-4754-B9CD-BBCA47605CF9}">
      <dgm:prSet phldrT="[Text]"/>
      <dgm:spPr/>
      <dgm:t>
        <a:bodyPr/>
        <a:lstStyle/>
        <a:p>
          <a:r>
            <a:rPr lang="en-US" dirty="0"/>
            <a:t>-6- Implementation Follow-up Meeting</a:t>
          </a:r>
        </a:p>
      </dgm:t>
    </dgm:pt>
    <dgm:pt modelId="{5A9950E5-DE40-4C1F-9292-83BAE4DE9A47}" type="parTrans" cxnId="{A571E10D-A4F6-475E-AA85-52C8A3BB363D}">
      <dgm:prSet/>
      <dgm:spPr/>
      <dgm:t>
        <a:bodyPr/>
        <a:lstStyle/>
        <a:p>
          <a:endParaRPr lang="en-US"/>
        </a:p>
      </dgm:t>
    </dgm:pt>
    <dgm:pt modelId="{3B61DF7B-207B-4825-9E5B-A8C6C9FDC63F}" type="sibTrans" cxnId="{A571E10D-A4F6-475E-AA85-52C8A3BB363D}">
      <dgm:prSet/>
      <dgm:spPr/>
      <dgm:t>
        <a:bodyPr/>
        <a:lstStyle/>
        <a:p>
          <a:endParaRPr lang="en-US"/>
        </a:p>
      </dgm:t>
    </dgm:pt>
    <dgm:pt modelId="{FB5E04E4-EE8C-4110-9EBE-3073DF4B8EF8}" type="pres">
      <dgm:prSet presAssocID="{61ACEB28-CA8D-4C5F-B638-A19C3C769757}" presName="Name0" presStyleCnt="0">
        <dgm:presLayoutVars>
          <dgm:dir/>
          <dgm:resizeHandles val="exact"/>
        </dgm:presLayoutVars>
      </dgm:prSet>
      <dgm:spPr/>
    </dgm:pt>
    <dgm:pt modelId="{D3E3F777-90D1-4957-9C8C-F41B5B88E952}" type="pres">
      <dgm:prSet presAssocID="{1A866B9B-F4C3-4A55-B8B7-0E00943E1EC1}" presName="node" presStyleLbl="node1" presStyleIdx="0" presStyleCnt="6">
        <dgm:presLayoutVars>
          <dgm:bulletEnabled val="1"/>
        </dgm:presLayoutVars>
      </dgm:prSet>
      <dgm:spPr/>
    </dgm:pt>
    <dgm:pt modelId="{479C2149-4C5E-4BC8-8259-A72F45FEADB8}" type="pres">
      <dgm:prSet presAssocID="{66A96A0D-DD90-4292-BF7A-81DFA2BD024D}" presName="sibTrans" presStyleLbl="sibTrans2D1" presStyleIdx="0" presStyleCnt="5"/>
      <dgm:spPr/>
    </dgm:pt>
    <dgm:pt modelId="{9B795B32-6D4F-477E-97AC-BDA4384F6C85}" type="pres">
      <dgm:prSet presAssocID="{66A96A0D-DD90-4292-BF7A-81DFA2BD024D}" presName="connectorText" presStyleLbl="sibTrans2D1" presStyleIdx="0" presStyleCnt="5"/>
      <dgm:spPr/>
    </dgm:pt>
    <dgm:pt modelId="{89A5E213-D30D-440B-A69C-B37E087F685E}" type="pres">
      <dgm:prSet presAssocID="{6A054D87-16A8-4434-ACEF-8D55ACBDC9CD}" presName="node" presStyleLbl="node1" presStyleIdx="1" presStyleCnt="6">
        <dgm:presLayoutVars>
          <dgm:bulletEnabled val="1"/>
        </dgm:presLayoutVars>
      </dgm:prSet>
      <dgm:spPr/>
    </dgm:pt>
    <dgm:pt modelId="{4E502185-B6D4-48AD-8BD8-13B4C0CF68FA}" type="pres">
      <dgm:prSet presAssocID="{ECF6552D-9AC1-4008-8BE2-35D3649319A0}" presName="sibTrans" presStyleLbl="sibTrans2D1" presStyleIdx="1" presStyleCnt="5"/>
      <dgm:spPr/>
    </dgm:pt>
    <dgm:pt modelId="{FF4E4E27-3052-4593-AE63-774B4D4EA8BF}" type="pres">
      <dgm:prSet presAssocID="{ECF6552D-9AC1-4008-8BE2-35D3649319A0}" presName="connectorText" presStyleLbl="sibTrans2D1" presStyleIdx="1" presStyleCnt="5"/>
      <dgm:spPr/>
    </dgm:pt>
    <dgm:pt modelId="{4E8D4D51-BAA2-42A8-BEF9-2F022AB9DAB7}" type="pres">
      <dgm:prSet presAssocID="{634EE631-AE08-411D-B6A0-87BD5B049E67}" presName="node" presStyleLbl="node1" presStyleIdx="2" presStyleCnt="6">
        <dgm:presLayoutVars>
          <dgm:bulletEnabled val="1"/>
        </dgm:presLayoutVars>
      </dgm:prSet>
      <dgm:spPr/>
    </dgm:pt>
    <dgm:pt modelId="{1F5E4CF7-C9BC-4313-9993-BFAE4F542CDC}" type="pres">
      <dgm:prSet presAssocID="{2030400B-4F33-4120-A376-900D0126EA82}" presName="sibTrans" presStyleLbl="sibTrans2D1" presStyleIdx="2" presStyleCnt="5"/>
      <dgm:spPr/>
    </dgm:pt>
    <dgm:pt modelId="{BE6D64E6-E7EC-44D4-9ED7-0E8FFB7AF7E2}" type="pres">
      <dgm:prSet presAssocID="{2030400B-4F33-4120-A376-900D0126EA82}" presName="connectorText" presStyleLbl="sibTrans2D1" presStyleIdx="2" presStyleCnt="5"/>
      <dgm:spPr/>
    </dgm:pt>
    <dgm:pt modelId="{3567DE49-A667-4019-9BD0-25BBB2995354}" type="pres">
      <dgm:prSet presAssocID="{5167870E-3DE1-449F-98F6-2E976A515EF7}" presName="node" presStyleLbl="node1" presStyleIdx="3" presStyleCnt="6">
        <dgm:presLayoutVars>
          <dgm:bulletEnabled val="1"/>
        </dgm:presLayoutVars>
      </dgm:prSet>
      <dgm:spPr/>
    </dgm:pt>
    <dgm:pt modelId="{E2D37EFE-2C6C-4F74-96B1-29323632D018}" type="pres">
      <dgm:prSet presAssocID="{0802E386-523B-445A-9F95-2DEED78C1964}" presName="sibTrans" presStyleLbl="sibTrans2D1" presStyleIdx="3" presStyleCnt="5"/>
      <dgm:spPr/>
    </dgm:pt>
    <dgm:pt modelId="{84A0F0A5-68AB-49DF-A439-3ED8A19244A5}" type="pres">
      <dgm:prSet presAssocID="{0802E386-523B-445A-9F95-2DEED78C1964}" presName="connectorText" presStyleLbl="sibTrans2D1" presStyleIdx="3" presStyleCnt="5"/>
      <dgm:spPr/>
    </dgm:pt>
    <dgm:pt modelId="{EDA721B2-2912-44BE-9F00-4AEEA0E05627}" type="pres">
      <dgm:prSet presAssocID="{046787F9-7CAD-4C67-BF6F-187F89B3552C}" presName="node" presStyleLbl="node1" presStyleIdx="4" presStyleCnt="6">
        <dgm:presLayoutVars>
          <dgm:bulletEnabled val="1"/>
        </dgm:presLayoutVars>
      </dgm:prSet>
      <dgm:spPr/>
    </dgm:pt>
    <dgm:pt modelId="{922EED8D-AE79-462E-A791-9B6D4F3B1D4E}" type="pres">
      <dgm:prSet presAssocID="{679EECC0-E07C-4822-8B06-F85BD2DBEFF5}" presName="sibTrans" presStyleLbl="sibTrans2D1" presStyleIdx="4" presStyleCnt="5"/>
      <dgm:spPr/>
    </dgm:pt>
    <dgm:pt modelId="{1997DA0A-DE78-479A-ABAB-BA3EA92F14A4}" type="pres">
      <dgm:prSet presAssocID="{679EECC0-E07C-4822-8B06-F85BD2DBEFF5}" presName="connectorText" presStyleLbl="sibTrans2D1" presStyleIdx="4" presStyleCnt="5"/>
      <dgm:spPr/>
    </dgm:pt>
    <dgm:pt modelId="{F552458A-2847-4171-8D14-27E8DE58575F}" type="pres">
      <dgm:prSet presAssocID="{DBE8ED20-0307-4754-B9CD-BBCA47605CF9}" presName="node" presStyleLbl="node1" presStyleIdx="5" presStyleCnt="6">
        <dgm:presLayoutVars>
          <dgm:bulletEnabled val="1"/>
        </dgm:presLayoutVars>
      </dgm:prSet>
      <dgm:spPr/>
    </dgm:pt>
  </dgm:ptLst>
  <dgm:cxnLst>
    <dgm:cxn modelId="{A571E10D-A4F6-475E-AA85-52C8A3BB363D}" srcId="{61ACEB28-CA8D-4C5F-B638-A19C3C769757}" destId="{DBE8ED20-0307-4754-B9CD-BBCA47605CF9}" srcOrd="5" destOrd="0" parTransId="{5A9950E5-DE40-4C1F-9292-83BAE4DE9A47}" sibTransId="{3B61DF7B-207B-4825-9E5B-A8C6C9FDC63F}"/>
    <dgm:cxn modelId="{3BF8114A-EF52-4345-A369-B5245437D003}" type="presOf" srcId="{61ACEB28-CA8D-4C5F-B638-A19C3C769757}" destId="{FB5E04E4-EE8C-4110-9EBE-3073DF4B8EF8}" srcOrd="0" destOrd="0" presId="urn:microsoft.com/office/officeart/2005/8/layout/process1"/>
    <dgm:cxn modelId="{3B14186D-CB9A-450C-B58F-5240A7F8839F}" type="presOf" srcId="{046787F9-7CAD-4C67-BF6F-187F89B3552C}" destId="{EDA721B2-2912-44BE-9F00-4AEEA0E05627}" srcOrd="0" destOrd="0" presId="urn:microsoft.com/office/officeart/2005/8/layout/process1"/>
    <dgm:cxn modelId="{A720256D-140A-49D3-B90A-22900FE3952F}" type="presOf" srcId="{ECF6552D-9AC1-4008-8BE2-35D3649319A0}" destId="{FF4E4E27-3052-4593-AE63-774B4D4EA8BF}" srcOrd="1" destOrd="0" presId="urn:microsoft.com/office/officeart/2005/8/layout/process1"/>
    <dgm:cxn modelId="{8AB91D72-DC2A-491B-B44A-D85E26D83D31}" type="presOf" srcId="{DBE8ED20-0307-4754-B9CD-BBCA47605CF9}" destId="{F552458A-2847-4171-8D14-27E8DE58575F}" srcOrd="0" destOrd="0" presId="urn:microsoft.com/office/officeart/2005/8/layout/process1"/>
    <dgm:cxn modelId="{27DE7355-8E55-49E9-BB73-7C3C77782ABF}" type="presOf" srcId="{0802E386-523B-445A-9F95-2DEED78C1964}" destId="{84A0F0A5-68AB-49DF-A439-3ED8A19244A5}" srcOrd="1" destOrd="0" presId="urn:microsoft.com/office/officeart/2005/8/layout/process1"/>
    <dgm:cxn modelId="{10DA0E58-F637-4119-835B-DC6112218940}" srcId="{61ACEB28-CA8D-4C5F-B638-A19C3C769757}" destId="{634EE631-AE08-411D-B6A0-87BD5B049E67}" srcOrd="2" destOrd="0" parTransId="{A5911B4F-20FA-4773-8413-C8ED6D0EBB79}" sibTransId="{2030400B-4F33-4120-A376-900D0126EA82}"/>
    <dgm:cxn modelId="{35E9AD7C-7DC5-4449-8846-E818B6C09C3E}" srcId="{61ACEB28-CA8D-4C5F-B638-A19C3C769757}" destId="{5167870E-3DE1-449F-98F6-2E976A515EF7}" srcOrd="3" destOrd="0" parTransId="{892A4B21-BA86-4BE3-895D-B02E16EBA4D2}" sibTransId="{0802E386-523B-445A-9F95-2DEED78C1964}"/>
    <dgm:cxn modelId="{81A8257E-DC14-42FD-82F5-38B7854AC0FB}" type="presOf" srcId="{634EE631-AE08-411D-B6A0-87BD5B049E67}" destId="{4E8D4D51-BAA2-42A8-BEF9-2F022AB9DAB7}" srcOrd="0" destOrd="0" presId="urn:microsoft.com/office/officeart/2005/8/layout/process1"/>
    <dgm:cxn modelId="{024CFF7E-FC42-47BC-B46D-9B4464AEFF22}" type="presOf" srcId="{66A96A0D-DD90-4292-BF7A-81DFA2BD024D}" destId="{9B795B32-6D4F-477E-97AC-BDA4384F6C85}" srcOrd="1" destOrd="0" presId="urn:microsoft.com/office/officeart/2005/8/layout/process1"/>
    <dgm:cxn modelId="{33B56181-54B6-43EA-875E-46CBD2E82C55}" type="presOf" srcId="{2030400B-4F33-4120-A376-900D0126EA82}" destId="{1F5E4CF7-C9BC-4313-9993-BFAE4F542CDC}" srcOrd="0" destOrd="0" presId="urn:microsoft.com/office/officeart/2005/8/layout/process1"/>
    <dgm:cxn modelId="{DD38AC83-75EA-47F8-891A-1D2581C45467}" srcId="{61ACEB28-CA8D-4C5F-B638-A19C3C769757}" destId="{046787F9-7CAD-4C67-BF6F-187F89B3552C}" srcOrd="4" destOrd="0" parTransId="{F2352A81-56A9-439C-96FF-3B5E3896EB37}" sibTransId="{679EECC0-E07C-4822-8B06-F85BD2DBEFF5}"/>
    <dgm:cxn modelId="{B3D99990-3CC7-4F53-8FA1-061C858B0B00}" srcId="{61ACEB28-CA8D-4C5F-B638-A19C3C769757}" destId="{1A866B9B-F4C3-4A55-B8B7-0E00943E1EC1}" srcOrd="0" destOrd="0" parTransId="{42C2CB4F-FE30-45FA-8388-0F6DF3EA5B79}" sibTransId="{66A96A0D-DD90-4292-BF7A-81DFA2BD024D}"/>
    <dgm:cxn modelId="{CFFAD891-D76A-464A-A81F-AFDFAC6D1B7E}" type="presOf" srcId="{6A054D87-16A8-4434-ACEF-8D55ACBDC9CD}" destId="{89A5E213-D30D-440B-A69C-B37E087F685E}" srcOrd="0" destOrd="0" presId="urn:microsoft.com/office/officeart/2005/8/layout/process1"/>
    <dgm:cxn modelId="{324EB99C-72B0-4D36-A5BD-7310596F07E7}" type="presOf" srcId="{679EECC0-E07C-4822-8B06-F85BD2DBEFF5}" destId="{922EED8D-AE79-462E-A791-9B6D4F3B1D4E}" srcOrd="0" destOrd="0" presId="urn:microsoft.com/office/officeart/2005/8/layout/process1"/>
    <dgm:cxn modelId="{9738AEA6-25F9-4352-B5E0-6B7F7CB1AA05}" type="presOf" srcId="{5167870E-3DE1-449F-98F6-2E976A515EF7}" destId="{3567DE49-A667-4019-9BD0-25BBB2995354}" srcOrd="0" destOrd="0" presId="urn:microsoft.com/office/officeart/2005/8/layout/process1"/>
    <dgm:cxn modelId="{14D779C1-791F-4281-8E65-A059C21F3C1C}" type="presOf" srcId="{66A96A0D-DD90-4292-BF7A-81DFA2BD024D}" destId="{479C2149-4C5E-4BC8-8259-A72F45FEADB8}" srcOrd="0" destOrd="0" presId="urn:microsoft.com/office/officeart/2005/8/layout/process1"/>
    <dgm:cxn modelId="{282F70C6-AD1E-4704-9454-D2A7D063D2DD}" type="presOf" srcId="{ECF6552D-9AC1-4008-8BE2-35D3649319A0}" destId="{4E502185-B6D4-48AD-8BD8-13B4C0CF68FA}" srcOrd="0" destOrd="0" presId="urn:microsoft.com/office/officeart/2005/8/layout/process1"/>
    <dgm:cxn modelId="{D6F48ACA-94B3-42E1-9424-FD527FDCC401}" type="presOf" srcId="{1A866B9B-F4C3-4A55-B8B7-0E00943E1EC1}" destId="{D3E3F777-90D1-4957-9C8C-F41B5B88E952}" srcOrd="0" destOrd="0" presId="urn:microsoft.com/office/officeart/2005/8/layout/process1"/>
    <dgm:cxn modelId="{907170DE-4374-4D20-B99E-08D03DC0577C}" type="presOf" srcId="{679EECC0-E07C-4822-8B06-F85BD2DBEFF5}" destId="{1997DA0A-DE78-479A-ABAB-BA3EA92F14A4}" srcOrd="1" destOrd="0" presId="urn:microsoft.com/office/officeart/2005/8/layout/process1"/>
    <dgm:cxn modelId="{18ED83EA-1D24-4223-A649-AFE321ED63CE}" type="presOf" srcId="{2030400B-4F33-4120-A376-900D0126EA82}" destId="{BE6D64E6-E7EC-44D4-9ED7-0E8FFB7AF7E2}" srcOrd="1" destOrd="0" presId="urn:microsoft.com/office/officeart/2005/8/layout/process1"/>
    <dgm:cxn modelId="{67ACADEB-2D94-4194-BFD4-10CF00F2817B}" type="presOf" srcId="{0802E386-523B-445A-9F95-2DEED78C1964}" destId="{E2D37EFE-2C6C-4F74-96B1-29323632D018}" srcOrd="0" destOrd="0" presId="urn:microsoft.com/office/officeart/2005/8/layout/process1"/>
    <dgm:cxn modelId="{440095F0-A410-4611-8EA4-6A5DBBF39029}" srcId="{61ACEB28-CA8D-4C5F-B638-A19C3C769757}" destId="{6A054D87-16A8-4434-ACEF-8D55ACBDC9CD}" srcOrd="1" destOrd="0" parTransId="{8DD60A2E-E586-4002-BA8B-C44574F5BCC7}" sibTransId="{ECF6552D-9AC1-4008-8BE2-35D3649319A0}"/>
    <dgm:cxn modelId="{CFB380AA-0064-42D0-8F94-B9FCE022392C}" type="presParOf" srcId="{FB5E04E4-EE8C-4110-9EBE-3073DF4B8EF8}" destId="{D3E3F777-90D1-4957-9C8C-F41B5B88E952}" srcOrd="0" destOrd="0" presId="urn:microsoft.com/office/officeart/2005/8/layout/process1"/>
    <dgm:cxn modelId="{B2AB4FC5-3869-4BC1-8050-24AB7CE39644}" type="presParOf" srcId="{FB5E04E4-EE8C-4110-9EBE-3073DF4B8EF8}" destId="{479C2149-4C5E-4BC8-8259-A72F45FEADB8}" srcOrd="1" destOrd="0" presId="urn:microsoft.com/office/officeart/2005/8/layout/process1"/>
    <dgm:cxn modelId="{F5F76151-6F03-4D2F-9985-D291DCE34905}" type="presParOf" srcId="{479C2149-4C5E-4BC8-8259-A72F45FEADB8}" destId="{9B795B32-6D4F-477E-97AC-BDA4384F6C85}" srcOrd="0" destOrd="0" presId="urn:microsoft.com/office/officeart/2005/8/layout/process1"/>
    <dgm:cxn modelId="{B2107454-F870-4A2B-BE78-E19DC7C68125}" type="presParOf" srcId="{FB5E04E4-EE8C-4110-9EBE-3073DF4B8EF8}" destId="{89A5E213-D30D-440B-A69C-B37E087F685E}" srcOrd="2" destOrd="0" presId="urn:microsoft.com/office/officeart/2005/8/layout/process1"/>
    <dgm:cxn modelId="{36BDF3F0-9A44-45F8-BC25-95663C591D63}" type="presParOf" srcId="{FB5E04E4-EE8C-4110-9EBE-3073DF4B8EF8}" destId="{4E502185-B6D4-48AD-8BD8-13B4C0CF68FA}" srcOrd="3" destOrd="0" presId="urn:microsoft.com/office/officeart/2005/8/layout/process1"/>
    <dgm:cxn modelId="{81D8116E-DFCF-4B9D-82C9-9F88799F8EBB}" type="presParOf" srcId="{4E502185-B6D4-48AD-8BD8-13B4C0CF68FA}" destId="{FF4E4E27-3052-4593-AE63-774B4D4EA8BF}" srcOrd="0" destOrd="0" presId="urn:microsoft.com/office/officeart/2005/8/layout/process1"/>
    <dgm:cxn modelId="{769BA863-C05B-41D4-9FFF-052D9F1236F0}" type="presParOf" srcId="{FB5E04E4-EE8C-4110-9EBE-3073DF4B8EF8}" destId="{4E8D4D51-BAA2-42A8-BEF9-2F022AB9DAB7}" srcOrd="4" destOrd="0" presId="urn:microsoft.com/office/officeart/2005/8/layout/process1"/>
    <dgm:cxn modelId="{ADB511C0-F7AE-44C3-9652-87041D1AA39E}" type="presParOf" srcId="{FB5E04E4-EE8C-4110-9EBE-3073DF4B8EF8}" destId="{1F5E4CF7-C9BC-4313-9993-BFAE4F542CDC}" srcOrd="5" destOrd="0" presId="urn:microsoft.com/office/officeart/2005/8/layout/process1"/>
    <dgm:cxn modelId="{6329F4A6-A645-40EE-9D98-B29D48AF3E7E}" type="presParOf" srcId="{1F5E4CF7-C9BC-4313-9993-BFAE4F542CDC}" destId="{BE6D64E6-E7EC-44D4-9ED7-0E8FFB7AF7E2}" srcOrd="0" destOrd="0" presId="urn:microsoft.com/office/officeart/2005/8/layout/process1"/>
    <dgm:cxn modelId="{CBC1B7E6-12CC-46AC-AB33-71FDE51C7981}" type="presParOf" srcId="{FB5E04E4-EE8C-4110-9EBE-3073DF4B8EF8}" destId="{3567DE49-A667-4019-9BD0-25BBB2995354}" srcOrd="6" destOrd="0" presId="urn:microsoft.com/office/officeart/2005/8/layout/process1"/>
    <dgm:cxn modelId="{21062400-7C8E-469E-AF18-867EE042C6B8}" type="presParOf" srcId="{FB5E04E4-EE8C-4110-9EBE-3073DF4B8EF8}" destId="{E2D37EFE-2C6C-4F74-96B1-29323632D018}" srcOrd="7" destOrd="0" presId="urn:microsoft.com/office/officeart/2005/8/layout/process1"/>
    <dgm:cxn modelId="{E776ECF4-4C47-4C07-B8E7-3BDFB096F64C}" type="presParOf" srcId="{E2D37EFE-2C6C-4F74-96B1-29323632D018}" destId="{84A0F0A5-68AB-49DF-A439-3ED8A19244A5}" srcOrd="0" destOrd="0" presId="urn:microsoft.com/office/officeart/2005/8/layout/process1"/>
    <dgm:cxn modelId="{4C53607C-5900-4C65-9106-61E163777DA2}" type="presParOf" srcId="{FB5E04E4-EE8C-4110-9EBE-3073DF4B8EF8}" destId="{EDA721B2-2912-44BE-9F00-4AEEA0E05627}" srcOrd="8" destOrd="0" presId="urn:microsoft.com/office/officeart/2005/8/layout/process1"/>
    <dgm:cxn modelId="{BF5293BE-A489-41D1-87F1-49850AAB5BD3}" type="presParOf" srcId="{FB5E04E4-EE8C-4110-9EBE-3073DF4B8EF8}" destId="{922EED8D-AE79-462E-A791-9B6D4F3B1D4E}" srcOrd="9" destOrd="0" presId="urn:microsoft.com/office/officeart/2005/8/layout/process1"/>
    <dgm:cxn modelId="{B911413A-6AA2-4D1B-A469-504469189C83}" type="presParOf" srcId="{922EED8D-AE79-462E-A791-9B6D4F3B1D4E}" destId="{1997DA0A-DE78-479A-ABAB-BA3EA92F14A4}" srcOrd="0" destOrd="0" presId="urn:microsoft.com/office/officeart/2005/8/layout/process1"/>
    <dgm:cxn modelId="{DA55D76A-FCA5-43F9-81F6-89BDD57E69BD}" type="presParOf" srcId="{FB5E04E4-EE8C-4110-9EBE-3073DF4B8EF8}" destId="{F552458A-2847-4171-8D14-27E8DE58575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F5898D-4480-4DDC-8156-8977196EB507}" type="doc">
      <dgm:prSet loTypeId="urn:microsoft.com/office/officeart/2005/8/layout/bProcess2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2292AB9C-67B6-4973-AE1B-7ECDF1E94A06}">
      <dgm:prSet phldrT="[Text]"/>
      <dgm:spPr>
        <a:ln>
          <a:solidFill>
            <a:srgbClr val="007E39"/>
          </a:solidFill>
        </a:ln>
      </dgm:spPr>
      <dgm:t>
        <a:bodyPr/>
        <a:lstStyle/>
        <a:p>
          <a:r>
            <a:rPr lang="en-US" dirty="0"/>
            <a:t>Team Meeting</a:t>
          </a:r>
        </a:p>
      </dgm:t>
    </dgm:pt>
    <dgm:pt modelId="{446E0868-DA9A-48EB-A1B6-D4DED2075F45}" type="parTrans" cxnId="{913077E8-B7E1-40B5-943D-A4BF1BDDA081}">
      <dgm:prSet/>
      <dgm:spPr/>
      <dgm:t>
        <a:bodyPr/>
        <a:lstStyle/>
        <a:p>
          <a:endParaRPr lang="en-US"/>
        </a:p>
      </dgm:t>
    </dgm:pt>
    <dgm:pt modelId="{B5C4288A-E57F-42DA-84A4-94862D56191D}" type="sibTrans" cxnId="{913077E8-B7E1-40B5-943D-A4BF1BDDA081}">
      <dgm:prSet/>
      <dgm:spPr/>
      <dgm:t>
        <a:bodyPr/>
        <a:lstStyle/>
        <a:p>
          <a:endParaRPr lang="en-US"/>
        </a:p>
      </dgm:t>
    </dgm:pt>
    <dgm:pt modelId="{9B1EF6F3-58D7-418A-9146-A627F97B6F67}">
      <dgm:prSet phldrT="[Text]" custT="1"/>
      <dgm:spPr/>
      <dgm:t>
        <a:bodyPr/>
        <a:lstStyle/>
        <a:p>
          <a:r>
            <a:rPr lang="en-US" sz="1600" b="1" dirty="0"/>
            <a:t>Action Items</a:t>
          </a:r>
        </a:p>
      </dgm:t>
    </dgm:pt>
    <dgm:pt modelId="{63ADEE79-BB70-4C55-BB37-D176C985AAE7}" type="parTrans" cxnId="{74945BF4-EFA4-47D6-AC6C-7879D169BDFC}">
      <dgm:prSet/>
      <dgm:spPr/>
      <dgm:t>
        <a:bodyPr/>
        <a:lstStyle/>
        <a:p>
          <a:endParaRPr lang="en-US"/>
        </a:p>
      </dgm:t>
    </dgm:pt>
    <dgm:pt modelId="{536CFDFC-D072-42F7-B02B-D1FC836889D9}" type="sibTrans" cxnId="{74945BF4-EFA4-47D6-AC6C-7879D169BDFC}">
      <dgm:prSet/>
      <dgm:spPr/>
      <dgm:t>
        <a:bodyPr/>
        <a:lstStyle/>
        <a:p>
          <a:endParaRPr lang="en-US"/>
        </a:p>
      </dgm:t>
    </dgm:pt>
    <dgm:pt modelId="{F920EE08-1E54-4B5C-ADE8-79BD50CBA30F}">
      <dgm:prSet phldrT="[Text]" custT="1"/>
      <dgm:spPr/>
      <dgm:t>
        <a:bodyPr/>
        <a:lstStyle/>
        <a:p>
          <a:r>
            <a:rPr lang="en-US" sz="1600" b="1" dirty="0"/>
            <a:t>Dialogue with Others</a:t>
          </a:r>
        </a:p>
      </dgm:t>
    </dgm:pt>
    <dgm:pt modelId="{724780AC-AFE4-4B24-9CB7-344AFB867B78}" type="parTrans" cxnId="{2B818240-40B2-452A-A799-B3147887EEB1}">
      <dgm:prSet/>
      <dgm:spPr/>
      <dgm:t>
        <a:bodyPr/>
        <a:lstStyle/>
        <a:p>
          <a:endParaRPr lang="en-US"/>
        </a:p>
      </dgm:t>
    </dgm:pt>
    <dgm:pt modelId="{A43C0AD0-9D77-4045-98F6-F6933332D563}" type="sibTrans" cxnId="{2B818240-40B2-452A-A799-B3147887EEB1}">
      <dgm:prSet/>
      <dgm:spPr/>
      <dgm:t>
        <a:bodyPr/>
        <a:lstStyle/>
        <a:p>
          <a:endParaRPr lang="en-US"/>
        </a:p>
      </dgm:t>
    </dgm:pt>
    <dgm:pt modelId="{76D7F41C-D9D3-4FEA-8FA7-B8632749987D}">
      <dgm:prSet phldrT="[Text]" custT="1"/>
      <dgm:spPr/>
      <dgm:t>
        <a:bodyPr/>
        <a:lstStyle/>
        <a:p>
          <a:r>
            <a:rPr lang="en-US" sz="1600" b="1" dirty="0"/>
            <a:t>Dept Huddles</a:t>
          </a:r>
        </a:p>
      </dgm:t>
    </dgm:pt>
    <dgm:pt modelId="{BC2839F8-7B48-4D76-867C-B368081F5B2E}" type="parTrans" cxnId="{C3BADC18-51D1-428D-BE8F-EEBE325CE34F}">
      <dgm:prSet/>
      <dgm:spPr/>
      <dgm:t>
        <a:bodyPr/>
        <a:lstStyle/>
        <a:p>
          <a:endParaRPr lang="en-US"/>
        </a:p>
      </dgm:t>
    </dgm:pt>
    <dgm:pt modelId="{27993B74-1FAF-410A-97E5-C94D3268E96E}" type="sibTrans" cxnId="{C3BADC18-51D1-428D-BE8F-EEBE325CE34F}">
      <dgm:prSet/>
      <dgm:spPr/>
      <dgm:t>
        <a:bodyPr/>
        <a:lstStyle/>
        <a:p>
          <a:endParaRPr lang="en-US"/>
        </a:p>
      </dgm:t>
    </dgm:pt>
    <dgm:pt modelId="{995B99D2-0A74-4DD0-8CBA-87DCEC83085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600" b="1" dirty="0"/>
            <a:t>Front Line Individuals</a:t>
          </a:r>
        </a:p>
      </dgm:t>
    </dgm:pt>
    <dgm:pt modelId="{187FBB1E-C1B1-4B4F-9AB0-3E524436912D}" type="parTrans" cxnId="{6B4CC9E1-C58D-4BDD-9E5E-DBEE9DAC649E}">
      <dgm:prSet/>
      <dgm:spPr/>
      <dgm:t>
        <a:bodyPr/>
        <a:lstStyle/>
        <a:p>
          <a:endParaRPr lang="en-US"/>
        </a:p>
      </dgm:t>
    </dgm:pt>
    <dgm:pt modelId="{DBBFE916-4EE0-42EC-A104-2A5D0114E2B6}" type="sibTrans" cxnId="{6B4CC9E1-C58D-4BDD-9E5E-DBEE9DAC649E}">
      <dgm:prSet/>
      <dgm:spPr/>
      <dgm:t>
        <a:bodyPr/>
        <a:lstStyle/>
        <a:p>
          <a:endParaRPr lang="en-US"/>
        </a:p>
      </dgm:t>
    </dgm:pt>
    <dgm:pt modelId="{42975931-F976-472E-90B8-3A5CD85E8EC7}">
      <dgm:prSet phldrT="[Text]"/>
      <dgm:spPr/>
      <dgm:t>
        <a:bodyPr/>
        <a:lstStyle/>
        <a:p>
          <a:r>
            <a:rPr lang="en-US" b="1" dirty="0"/>
            <a:t>Feedback Loop to Leaders</a:t>
          </a:r>
        </a:p>
      </dgm:t>
    </dgm:pt>
    <dgm:pt modelId="{896C5F4D-B43A-4418-B01B-11E58B7A11DC}" type="parTrans" cxnId="{EF7C4C01-0A5A-402D-A515-E35790FB5137}">
      <dgm:prSet/>
      <dgm:spPr/>
      <dgm:t>
        <a:bodyPr/>
        <a:lstStyle/>
        <a:p>
          <a:endParaRPr lang="en-US"/>
        </a:p>
      </dgm:t>
    </dgm:pt>
    <dgm:pt modelId="{AFD077AE-C63C-474B-A498-999B27634784}" type="sibTrans" cxnId="{EF7C4C01-0A5A-402D-A515-E35790FB5137}">
      <dgm:prSet/>
      <dgm:spPr/>
      <dgm:t>
        <a:bodyPr/>
        <a:lstStyle/>
        <a:p>
          <a:endParaRPr lang="en-US"/>
        </a:p>
      </dgm:t>
    </dgm:pt>
    <dgm:pt modelId="{464D3CFD-4015-408D-96BA-83E5CE9B6718}">
      <dgm:prSet phldrT="[Text]"/>
      <dgm:spPr/>
      <dgm:t>
        <a:bodyPr/>
        <a:lstStyle/>
        <a:p>
          <a:r>
            <a:rPr lang="en-US" b="1" dirty="0"/>
            <a:t>Bring Info Forward</a:t>
          </a:r>
        </a:p>
      </dgm:t>
    </dgm:pt>
    <dgm:pt modelId="{77F4F5F4-5832-4EDE-BDF4-FC5E776F37E3}" type="parTrans" cxnId="{0ADC192A-E020-477B-9C9A-5EC0A239D480}">
      <dgm:prSet/>
      <dgm:spPr/>
      <dgm:t>
        <a:bodyPr/>
        <a:lstStyle/>
        <a:p>
          <a:endParaRPr lang="en-US"/>
        </a:p>
      </dgm:t>
    </dgm:pt>
    <dgm:pt modelId="{1536F510-1D61-40EF-A61C-2CA92E5F31D7}" type="sibTrans" cxnId="{0ADC192A-E020-477B-9C9A-5EC0A239D480}">
      <dgm:prSet/>
      <dgm:spPr/>
      <dgm:t>
        <a:bodyPr/>
        <a:lstStyle/>
        <a:p>
          <a:endParaRPr lang="en-US"/>
        </a:p>
      </dgm:t>
    </dgm:pt>
    <dgm:pt modelId="{23DE58BB-73C4-4238-B5DD-0EB6BDE2EAB2}">
      <dgm:prSet phldrT="[Text]"/>
      <dgm:spPr>
        <a:ln>
          <a:solidFill>
            <a:srgbClr val="007E39"/>
          </a:solidFill>
        </a:ln>
      </dgm:spPr>
      <dgm:t>
        <a:bodyPr/>
        <a:lstStyle/>
        <a:p>
          <a:r>
            <a:rPr lang="en-US" dirty="0"/>
            <a:t>Team Meeting</a:t>
          </a:r>
        </a:p>
      </dgm:t>
    </dgm:pt>
    <dgm:pt modelId="{2DEAE6E7-F01B-4DE7-A52D-DC004433A6CC}" type="parTrans" cxnId="{D585DDD5-507F-4261-9C58-206B8CF74E57}">
      <dgm:prSet/>
      <dgm:spPr/>
      <dgm:t>
        <a:bodyPr/>
        <a:lstStyle/>
        <a:p>
          <a:endParaRPr lang="en-US"/>
        </a:p>
      </dgm:t>
    </dgm:pt>
    <dgm:pt modelId="{F3706A2B-F219-4FB4-A393-6BE06D3733CF}" type="sibTrans" cxnId="{D585DDD5-507F-4261-9C58-206B8CF74E57}">
      <dgm:prSet/>
      <dgm:spPr/>
      <dgm:t>
        <a:bodyPr/>
        <a:lstStyle/>
        <a:p>
          <a:endParaRPr lang="en-US"/>
        </a:p>
      </dgm:t>
    </dgm:pt>
    <dgm:pt modelId="{BE011E76-B17A-4E97-93E5-BD3830A2CA43}" type="pres">
      <dgm:prSet presAssocID="{78F5898D-4480-4DDC-8156-8977196EB507}" presName="diagram" presStyleCnt="0">
        <dgm:presLayoutVars>
          <dgm:dir/>
          <dgm:resizeHandles/>
        </dgm:presLayoutVars>
      </dgm:prSet>
      <dgm:spPr/>
    </dgm:pt>
    <dgm:pt modelId="{37E38B86-C32A-43ED-97B1-16102BCF99D2}" type="pres">
      <dgm:prSet presAssocID="{2292AB9C-67B6-4973-AE1B-7ECDF1E94A06}" presName="firstNode" presStyleLbl="node1" presStyleIdx="0" presStyleCnt="8">
        <dgm:presLayoutVars>
          <dgm:bulletEnabled val="1"/>
        </dgm:presLayoutVars>
      </dgm:prSet>
      <dgm:spPr/>
    </dgm:pt>
    <dgm:pt modelId="{89BB09B9-60E0-4848-87C2-1FD190E7D666}" type="pres">
      <dgm:prSet presAssocID="{B5C4288A-E57F-42DA-84A4-94862D56191D}" presName="sibTrans" presStyleLbl="sibTrans2D1" presStyleIdx="0" presStyleCnt="7"/>
      <dgm:spPr/>
    </dgm:pt>
    <dgm:pt modelId="{B751E145-9D40-4AE2-962A-2B1472168C56}" type="pres">
      <dgm:prSet presAssocID="{9B1EF6F3-58D7-418A-9146-A627F97B6F67}" presName="middleNode" presStyleCnt="0"/>
      <dgm:spPr/>
    </dgm:pt>
    <dgm:pt modelId="{D41994EC-C8EF-48A5-AD60-E52C12937559}" type="pres">
      <dgm:prSet presAssocID="{9B1EF6F3-58D7-418A-9146-A627F97B6F67}" presName="padding" presStyleLbl="node1" presStyleIdx="0" presStyleCnt="8"/>
      <dgm:spPr/>
    </dgm:pt>
    <dgm:pt modelId="{3CDF8AB7-0D07-4440-917B-C542F74294F1}" type="pres">
      <dgm:prSet presAssocID="{9B1EF6F3-58D7-418A-9146-A627F97B6F67}" presName="shape" presStyleLbl="node1" presStyleIdx="1" presStyleCnt="8">
        <dgm:presLayoutVars>
          <dgm:bulletEnabled val="1"/>
        </dgm:presLayoutVars>
      </dgm:prSet>
      <dgm:spPr/>
    </dgm:pt>
    <dgm:pt modelId="{99C14C5B-79CC-49BC-A290-D8E93D12764B}" type="pres">
      <dgm:prSet presAssocID="{536CFDFC-D072-42F7-B02B-D1FC836889D9}" presName="sibTrans" presStyleLbl="sibTrans2D1" presStyleIdx="1" presStyleCnt="7"/>
      <dgm:spPr/>
    </dgm:pt>
    <dgm:pt modelId="{FD2B9F33-8779-4B05-8AE0-B143FA4B3AAC}" type="pres">
      <dgm:prSet presAssocID="{F920EE08-1E54-4B5C-ADE8-79BD50CBA30F}" presName="middleNode" presStyleCnt="0"/>
      <dgm:spPr/>
    </dgm:pt>
    <dgm:pt modelId="{7FD07400-37B8-4FE8-A948-E286D5F1864F}" type="pres">
      <dgm:prSet presAssocID="{F920EE08-1E54-4B5C-ADE8-79BD50CBA30F}" presName="padding" presStyleLbl="node1" presStyleIdx="1" presStyleCnt="8"/>
      <dgm:spPr/>
    </dgm:pt>
    <dgm:pt modelId="{1C146E12-6AB4-4701-8AC2-1AE717314734}" type="pres">
      <dgm:prSet presAssocID="{F920EE08-1E54-4B5C-ADE8-79BD50CBA30F}" presName="shape" presStyleLbl="node1" presStyleIdx="2" presStyleCnt="8">
        <dgm:presLayoutVars>
          <dgm:bulletEnabled val="1"/>
        </dgm:presLayoutVars>
      </dgm:prSet>
      <dgm:spPr/>
    </dgm:pt>
    <dgm:pt modelId="{D600F9BD-817D-4497-91CF-9CAD860B99E6}" type="pres">
      <dgm:prSet presAssocID="{A43C0AD0-9D77-4045-98F6-F6933332D563}" presName="sibTrans" presStyleLbl="sibTrans2D1" presStyleIdx="2" presStyleCnt="7"/>
      <dgm:spPr/>
    </dgm:pt>
    <dgm:pt modelId="{C100C772-E2F1-4639-85E6-52C5928DE0A9}" type="pres">
      <dgm:prSet presAssocID="{76D7F41C-D9D3-4FEA-8FA7-B8632749987D}" presName="middleNode" presStyleCnt="0"/>
      <dgm:spPr/>
    </dgm:pt>
    <dgm:pt modelId="{204C252F-6930-4EF6-974B-10EFC126C4C6}" type="pres">
      <dgm:prSet presAssocID="{76D7F41C-D9D3-4FEA-8FA7-B8632749987D}" presName="padding" presStyleLbl="node1" presStyleIdx="2" presStyleCnt="8"/>
      <dgm:spPr/>
    </dgm:pt>
    <dgm:pt modelId="{0F9727A2-CB17-4440-8266-77EE7A4A609E}" type="pres">
      <dgm:prSet presAssocID="{76D7F41C-D9D3-4FEA-8FA7-B8632749987D}" presName="shape" presStyleLbl="node1" presStyleIdx="3" presStyleCnt="8">
        <dgm:presLayoutVars>
          <dgm:bulletEnabled val="1"/>
        </dgm:presLayoutVars>
      </dgm:prSet>
      <dgm:spPr/>
    </dgm:pt>
    <dgm:pt modelId="{CAD14363-6D5A-44BD-9A90-87A47FA88775}" type="pres">
      <dgm:prSet presAssocID="{27993B74-1FAF-410A-97E5-C94D3268E96E}" presName="sibTrans" presStyleLbl="sibTrans2D1" presStyleIdx="3" presStyleCnt="7"/>
      <dgm:spPr/>
    </dgm:pt>
    <dgm:pt modelId="{AD838783-7CE3-4003-AA68-6ACF1E9C8B51}" type="pres">
      <dgm:prSet presAssocID="{995B99D2-0A74-4DD0-8CBA-87DCEC830855}" presName="middleNode" presStyleCnt="0"/>
      <dgm:spPr/>
    </dgm:pt>
    <dgm:pt modelId="{D4A788D1-0979-47F1-8BD3-BBB7481757B4}" type="pres">
      <dgm:prSet presAssocID="{995B99D2-0A74-4DD0-8CBA-87DCEC830855}" presName="padding" presStyleLbl="node1" presStyleIdx="3" presStyleCnt="8"/>
      <dgm:spPr/>
    </dgm:pt>
    <dgm:pt modelId="{051E243B-958D-46BB-BD3F-F00AF4325EEF}" type="pres">
      <dgm:prSet presAssocID="{995B99D2-0A74-4DD0-8CBA-87DCEC830855}" presName="shape" presStyleLbl="node1" presStyleIdx="4" presStyleCnt="8" custScaleX="118378" custScaleY="109243">
        <dgm:presLayoutVars>
          <dgm:bulletEnabled val="1"/>
        </dgm:presLayoutVars>
      </dgm:prSet>
      <dgm:spPr/>
    </dgm:pt>
    <dgm:pt modelId="{E0E41665-6397-4EAD-B048-EC5A03137EB7}" type="pres">
      <dgm:prSet presAssocID="{DBBFE916-4EE0-42EC-A104-2A5D0114E2B6}" presName="sibTrans" presStyleLbl="sibTrans2D1" presStyleIdx="4" presStyleCnt="7"/>
      <dgm:spPr/>
    </dgm:pt>
    <dgm:pt modelId="{62541ADA-F634-4FD9-8058-815B51114F77}" type="pres">
      <dgm:prSet presAssocID="{42975931-F976-472E-90B8-3A5CD85E8EC7}" presName="middleNode" presStyleCnt="0"/>
      <dgm:spPr/>
    </dgm:pt>
    <dgm:pt modelId="{50A4C8FF-1883-487E-ADE0-284342AA7C2A}" type="pres">
      <dgm:prSet presAssocID="{42975931-F976-472E-90B8-3A5CD85E8EC7}" presName="padding" presStyleLbl="node1" presStyleIdx="4" presStyleCnt="8"/>
      <dgm:spPr/>
    </dgm:pt>
    <dgm:pt modelId="{D219A043-DF8E-4EAC-B910-45100885EB86}" type="pres">
      <dgm:prSet presAssocID="{42975931-F976-472E-90B8-3A5CD85E8EC7}" presName="shape" presStyleLbl="node1" presStyleIdx="5" presStyleCnt="8">
        <dgm:presLayoutVars>
          <dgm:bulletEnabled val="1"/>
        </dgm:presLayoutVars>
      </dgm:prSet>
      <dgm:spPr/>
    </dgm:pt>
    <dgm:pt modelId="{A8793A79-1561-4B13-B763-93BF7894F544}" type="pres">
      <dgm:prSet presAssocID="{AFD077AE-C63C-474B-A498-999B27634784}" presName="sibTrans" presStyleLbl="sibTrans2D1" presStyleIdx="5" presStyleCnt="7"/>
      <dgm:spPr/>
    </dgm:pt>
    <dgm:pt modelId="{9573A687-8453-4042-B9CE-4B35963C0CA9}" type="pres">
      <dgm:prSet presAssocID="{464D3CFD-4015-408D-96BA-83E5CE9B6718}" presName="middleNode" presStyleCnt="0"/>
      <dgm:spPr/>
    </dgm:pt>
    <dgm:pt modelId="{5C964473-FA58-46B3-80F3-513E4FB7A08E}" type="pres">
      <dgm:prSet presAssocID="{464D3CFD-4015-408D-96BA-83E5CE9B6718}" presName="padding" presStyleLbl="node1" presStyleIdx="5" presStyleCnt="8"/>
      <dgm:spPr/>
    </dgm:pt>
    <dgm:pt modelId="{67650264-A6A1-426F-9736-2FC08C50FABD}" type="pres">
      <dgm:prSet presAssocID="{464D3CFD-4015-408D-96BA-83E5CE9B6718}" presName="shape" presStyleLbl="node1" presStyleIdx="6" presStyleCnt="8">
        <dgm:presLayoutVars>
          <dgm:bulletEnabled val="1"/>
        </dgm:presLayoutVars>
      </dgm:prSet>
      <dgm:spPr/>
    </dgm:pt>
    <dgm:pt modelId="{F43DC900-E105-42D6-A10C-6CE9F1347431}" type="pres">
      <dgm:prSet presAssocID="{1536F510-1D61-40EF-A61C-2CA92E5F31D7}" presName="sibTrans" presStyleLbl="sibTrans2D1" presStyleIdx="6" presStyleCnt="7"/>
      <dgm:spPr/>
    </dgm:pt>
    <dgm:pt modelId="{E91EF8EF-8367-485D-B619-590A995BEAA8}" type="pres">
      <dgm:prSet presAssocID="{23DE58BB-73C4-4238-B5DD-0EB6BDE2EAB2}" presName="lastNode" presStyleLbl="node1" presStyleIdx="7" presStyleCnt="8">
        <dgm:presLayoutVars>
          <dgm:bulletEnabled val="1"/>
        </dgm:presLayoutVars>
      </dgm:prSet>
      <dgm:spPr/>
    </dgm:pt>
  </dgm:ptLst>
  <dgm:cxnLst>
    <dgm:cxn modelId="{D0C9E500-CBDE-4F54-9753-50CA18A61306}" type="presOf" srcId="{995B99D2-0A74-4DD0-8CBA-87DCEC830855}" destId="{051E243B-958D-46BB-BD3F-F00AF4325EEF}" srcOrd="0" destOrd="0" presId="urn:microsoft.com/office/officeart/2005/8/layout/bProcess2"/>
    <dgm:cxn modelId="{EF7C4C01-0A5A-402D-A515-E35790FB5137}" srcId="{78F5898D-4480-4DDC-8156-8977196EB507}" destId="{42975931-F976-472E-90B8-3A5CD85E8EC7}" srcOrd="5" destOrd="0" parTransId="{896C5F4D-B43A-4418-B01B-11E58B7A11DC}" sibTransId="{AFD077AE-C63C-474B-A498-999B27634784}"/>
    <dgm:cxn modelId="{467A5606-A5B0-444D-AC01-A708BC9704CC}" type="presOf" srcId="{AFD077AE-C63C-474B-A498-999B27634784}" destId="{A8793A79-1561-4B13-B763-93BF7894F544}" srcOrd="0" destOrd="0" presId="urn:microsoft.com/office/officeart/2005/8/layout/bProcess2"/>
    <dgm:cxn modelId="{56781A0C-9201-4A38-979D-6F4CE53E890B}" type="presOf" srcId="{F920EE08-1E54-4B5C-ADE8-79BD50CBA30F}" destId="{1C146E12-6AB4-4701-8AC2-1AE717314734}" srcOrd="0" destOrd="0" presId="urn:microsoft.com/office/officeart/2005/8/layout/bProcess2"/>
    <dgm:cxn modelId="{84E8AD15-B74E-46D1-969A-720AE77F043A}" type="presOf" srcId="{464D3CFD-4015-408D-96BA-83E5CE9B6718}" destId="{67650264-A6A1-426F-9736-2FC08C50FABD}" srcOrd="0" destOrd="0" presId="urn:microsoft.com/office/officeart/2005/8/layout/bProcess2"/>
    <dgm:cxn modelId="{C3BADC18-51D1-428D-BE8F-EEBE325CE34F}" srcId="{78F5898D-4480-4DDC-8156-8977196EB507}" destId="{76D7F41C-D9D3-4FEA-8FA7-B8632749987D}" srcOrd="3" destOrd="0" parTransId="{BC2839F8-7B48-4D76-867C-B368081F5B2E}" sibTransId="{27993B74-1FAF-410A-97E5-C94D3268E96E}"/>
    <dgm:cxn modelId="{6798F519-5747-4C85-841D-9E0AEED08AE2}" type="presOf" srcId="{536CFDFC-D072-42F7-B02B-D1FC836889D9}" destId="{99C14C5B-79CC-49BC-A290-D8E93D12764B}" srcOrd="0" destOrd="0" presId="urn:microsoft.com/office/officeart/2005/8/layout/bProcess2"/>
    <dgm:cxn modelId="{0ADC192A-E020-477B-9C9A-5EC0A239D480}" srcId="{78F5898D-4480-4DDC-8156-8977196EB507}" destId="{464D3CFD-4015-408D-96BA-83E5CE9B6718}" srcOrd="6" destOrd="0" parTransId="{77F4F5F4-5832-4EDE-BDF4-FC5E776F37E3}" sibTransId="{1536F510-1D61-40EF-A61C-2CA92E5F31D7}"/>
    <dgm:cxn modelId="{31AC7D30-254F-45D7-B52B-70010D02553F}" type="presOf" srcId="{DBBFE916-4EE0-42EC-A104-2A5D0114E2B6}" destId="{E0E41665-6397-4EAD-B048-EC5A03137EB7}" srcOrd="0" destOrd="0" presId="urn:microsoft.com/office/officeart/2005/8/layout/bProcess2"/>
    <dgm:cxn modelId="{1A259C31-6EB6-4963-B470-8DE19C200717}" type="presOf" srcId="{2292AB9C-67B6-4973-AE1B-7ECDF1E94A06}" destId="{37E38B86-C32A-43ED-97B1-16102BCF99D2}" srcOrd="0" destOrd="0" presId="urn:microsoft.com/office/officeart/2005/8/layout/bProcess2"/>
    <dgm:cxn modelId="{9B9BAA33-62FE-468B-9AE3-C498B0999817}" type="presOf" srcId="{A43C0AD0-9D77-4045-98F6-F6933332D563}" destId="{D600F9BD-817D-4497-91CF-9CAD860B99E6}" srcOrd="0" destOrd="0" presId="urn:microsoft.com/office/officeart/2005/8/layout/bProcess2"/>
    <dgm:cxn modelId="{2B818240-40B2-452A-A799-B3147887EEB1}" srcId="{78F5898D-4480-4DDC-8156-8977196EB507}" destId="{F920EE08-1E54-4B5C-ADE8-79BD50CBA30F}" srcOrd="2" destOrd="0" parTransId="{724780AC-AFE4-4B24-9CB7-344AFB867B78}" sibTransId="{A43C0AD0-9D77-4045-98F6-F6933332D563}"/>
    <dgm:cxn modelId="{53247742-1833-4F9C-BDDC-9FCA8AFCA245}" type="presOf" srcId="{78F5898D-4480-4DDC-8156-8977196EB507}" destId="{BE011E76-B17A-4E97-93E5-BD3830A2CA43}" srcOrd="0" destOrd="0" presId="urn:microsoft.com/office/officeart/2005/8/layout/bProcess2"/>
    <dgm:cxn modelId="{51773851-5771-415A-9167-95764E994A14}" type="presOf" srcId="{23DE58BB-73C4-4238-B5DD-0EB6BDE2EAB2}" destId="{E91EF8EF-8367-485D-B619-590A995BEAA8}" srcOrd="0" destOrd="0" presId="urn:microsoft.com/office/officeart/2005/8/layout/bProcess2"/>
    <dgm:cxn modelId="{72CBB786-CF1C-4356-8626-B4AA7F2DE27F}" type="presOf" srcId="{B5C4288A-E57F-42DA-84A4-94862D56191D}" destId="{89BB09B9-60E0-4848-87C2-1FD190E7D666}" srcOrd="0" destOrd="0" presId="urn:microsoft.com/office/officeart/2005/8/layout/bProcess2"/>
    <dgm:cxn modelId="{D8899092-5F74-4FCB-8C5D-75A14614700D}" type="presOf" srcId="{9B1EF6F3-58D7-418A-9146-A627F97B6F67}" destId="{3CDF8AB7-0D07-4440-917B-C542F74294F1}" srcOrd="0" destOrd="0" presId="urn:microsoft.com/office/officeart/2005/8/layout/bProcess2"/>
    <dgm:cxn modelId="{3342AF95-3086-442D-8641-7DADE84F0663}" type="presOf" srcId="{42975931-F976-472E-90B8-3A5CD85E8EC7}" destId="{D219A043-DF8E-4EAC-B910-45100885EB86}" srcOrd="0" destOrd="0" presId="urn:microsoft.com/office/officeart/2005/8/layout/bProcess2"/>
    <dgm:cxn modelId="{42FBDDB7-E5B3-475D-AC7B-2D74A9AB0548}" type="presOf" srcId="{76D7F41C-D9D3-4FEA-8FA7-B8632749987D}" destId="{0F9727A2-CB17-4440-8266-77EE7A4A609E}" srcOrd="0" destOrd="0" presId="urn:microsoft.com/office/officeart/2005/8/layout/bProcess2"/>
    <dgm:cxn modelId="{A3CE17BA-2C21-4151-BE08-2CA354B1918B}" type="presOf" srcId="{1536F510-1D61-40EF-A61C-2CA92E5F31D7}" destId="{F43DC900-E105-42D6-A10C-6CE9F1347431}" srcOrd="0" destOrd="0" presId="urn:microsoft.com/office/officeart/2005/8/layout/bProcess2"/>
    <dgm:cxn modelId="{D585DDD5-507F-4261-9C58-206B8CF74E57}" srcId="{78F5898D-4480-4DDC-8156-8977196EB507}" destId="{23DE58BB-73C4-4238-B5DD-0EB6BDE2EAB2}" srcOrd="7" destOrd="0" parTransId="{2DEAE6E7-F01B-4DE7-A52D-DC004433A6CC}" sibTransId="{F3706A2B-F219-4FB4-A393-6BE06D3733CF}"/>
    <dgm:cxn modelId="{6B4CC9E1-C58D-4BDD-9E5E-DBEE9DAC649E}" srcId="{78F5898D-4480-4DDC-8156-8977196EB507}" destId="{995B99D2-0A74-4DD0-8CBA-87DCEC830855}" srcOrd="4" destOrd="0" parTransId="{187FBB1E-C1B1-4B4F-9AB0-3E524436912D}" sibTransId="{DBBFE916-4EE0-42EC-A104-2A5D0114E2B6}"/>
    <dgm:cxn modelId="{913077E8-B7E1-40B5-943D-A4BF1BDDA081}" srcId="{78F5898D-4480-4DDC-8156-8977196EB507}" destId="{2292AB9C-67B6-4973-AE1B-7ECDF1E94A06}" srcOrd="0" destOrd="0" parTransId="{446E0868-DA9A-48EB-A1B6-D4DED2075F45}" sibTransId="{B5C4288A-E57F-42DA-84A4-94862D56191D}"/>
    <dgm:cxn modelId="{74945BF4-EFA4-47D6-AC6C-7879D169BDFC}" srcId="{78F5898D-4480-4DDC-8156-8977196EB507}" destId="{9B1EF6F3-58D7-418A-9146-A627F97B6F67}" srcOrd="1" destOrd="0" parTransId="{63ADEE79-BB70-4C55-BB37-D176C985AAE7}" sibTransId="{536CFDFC-D072-42F7-B02B-D1FC836889D9}"/>
    <dgm:cxn modelId="{A4EEE7F4-475C-4346-969D-3DD5459643BA}" type="presOf" srcId="{27993B74-1FAF-410A-97E5-C94D3268E96E}" destId="{CAD14363-6D5A-44BD-9A90-87A47FA88775}" srcOrd="0" destOrd="0" presId="urn:microsoft.com/office/officeart/2005/8/layout/bProcess2"/>
    <dgm:cxn modelId="{D9D71EDA-B69F-49D5-AB1F-2EA2247A0FCD}" type="presParOf" srcId="{BE011E76-B17A-4E97-93E5-BD3830A2CA43}" destId="{37E38B86-C32A-43ED-97B1-16102BCF99D2}" srcOrd="0" destOrd="0" presId="urn:microsoft.com/office/officeart/2005/8/layout/bProcess2"/>
    <dgm:cxn modelId="{8EF795EE-5E43-4124-BF15-24C91483A95C}" type="presParOf" srcId="{BE011E76-B17A-4E97-93E5-BD3830A2CA43}" destId="{89BB09B9-60E0-4848-87C2-1FD190E7D666}" srcOrd="1" destOrd="0" presId="urn:microsoft.com/office/officeart/2005/8/layout/bProcess2"/>
    <dgm:cxn modelId="{AE8213B0-283A-433D-91BF-800A20193E02}" type="presParOf" srcId="{BE011E76-B17A-4E97-93E5-BD3830A2CA43}" destId="{B751E145-9D40-4AE2-962A-2B1472168C56}" srcOrd="2" destOrd="0" presId="urn:microsoft.com/office/officeart/2005/8/layout/bProcess2"/>
    <dgm:cxn modelId="{73AF841F-0680-4AB6-A853-A654984864DA}" type="presParOf" srcId="{B751E145-9D40-4AE2-962A-2B1472168C56}" destId="{D41994EC-C8EF-48A5-AD60-E52C12937559}" srcOrd="0" destOrd="0" presId="urn:microsoft.com/office/officeart/2005/8/layout/bProcess2"/>
    <dgm:cxn modelId="{1FDF9DD7-6FAD-461A-944B-B0A7F0B0BEBC}" type="presParOf" srcId="{B751E145-9D40-4AE2-962A-2B1472168C56}" destId="{3CDF8AB7-0D07-4440-917B-C542F74294F1}" srcOrd="1" destOrd="0" presId="urn:microsoft.com/office/officeart/2005/8/layout/bProcess2"/>
    <dgm:cxn modelId="{49703125-7881-40C6-969F-C7DDBD0CE6AC}" type="presParOf" srcId="{BE011E76-B17A-4E97-93E5-BD3830A2CA43}" destId="{99C14C5B-79CC-49BC-A290-D8E93D12764B}" srcOrd="3" destOrd="0" presId="urn:microsoft.com/office/officeart/2005/8/layout/bProcess2"/>
    <dgm:cxn modelId="{0FC97313-6FDA-4FEA-A551-FCE2975CFF2E}" type="presParOf" srcId="{BE011E76-B17A-4E97-93E5-BD3830A2CA43}" destId="{FD2B9F33-8779-4B05-8AE0-B143FA4B3AAC}" srcOrd="4" destOrd="0" presId="urn:microsoft.com/office/officeart/2005/8/layout/bProcess2"/>
    <dgm:cxn modelId="{E467A458-9B02-4384-917D-6E42C8F94B68}" type="presParOf" srcId="{FD2B9F33-8779-4B05-8AE0-B143FA4B3AAC}" destId="{7FD07400-37B8-4FE8-A948-E286D5F1864F}" srcOrd="0" destOrd="0" presId="urn:microsoft.com/office/officeart/2005/8/layout/bProcess2"/>
    <dgm:cxn modelId="{F17B745B-A07F-4D8E-8F0C-6DB2D9C48ECE}" type="presParOf" srcId="{FD2B9F33-8779-4B05-8AE0-B143FA4B3AAC}" destId="{1C146E12-6AB4-4701-8AC2-1AE717314734}" srcOrd="1" destOrd="0" presId="urn:microsoft.com/office/officeart/2005/8/layout/bProcess2"/>
    <dgm:cxn modelId="{AA575894-6142-448D-83E4-D5296A850FC0}" type="presParOf" srcId="{BE011E76-B17A-4E97-93E5-BD3830A2CA43}" destId="{D600F9BD-817D-4497-91CF-9CAD860B99E6}" srcOrd="5" destOrd="0" presId="urn:microsoft.com/office/officeart/2005/8/layout/bProcess2"/>
    <dgm:cxn modelId="{A7581311-9A3A-4090-B6C6-23462F1F3807}" type="presParOf" srcId="{BE011E76-B17A-4E97-93E5-BD3830A2CA43}" destId="{C100C772-E2F1-4639-85E6-52C5928DE0A9}" srcOrd="6" destOrd="0" presId="urn:microsoft.com/office/officeart/2005/8/layout/bProcess2"/>
    <dgm:cxn modelId="{3AB5DE22-F867-46C1-9C1F-6956A89699C5}" type="presParOf" srcId="{C100C772-E2F1-4639-85E6-52C5928DE0A9}" destId="{204C252F-6930-4EF6-974B-10EFC126C4C6}" srcOrd="0" destOrd="0" presId="urn:microsoft.com/office/officeart/2005/8/layout/bProcess2"/>
    <dgm:cxn modelId="{67EAB1B9-AE47-45C7-9653-7E3B1172D299}" type="presParOf" srcId="{C100C772-E2F1-4639-85E6-52C5928DE0A9}" destId="{0F9727A2-CB17-4440-8266-77EE7A4A609E}" srcOrd="1" destOrd="0" presId="urn:microsoft.com/office/officeart/2005/8/layout/bProcess2"/>
    <dgm:cxn modelId="{DA031BC4-A345-47C2-878E-00C072ADB511}" type="presParOf" srcId="{BE011E76-B17A-4E97-93E5-BD3830A2CA43}" destId="{CAD14363-6D5A-44BD-9A90-87A47FA88775}" srcOrd="7" destOrd="0" presId="urn:microsoft.com/office/officeart/2005/8/layout/bProcess2"/>
    <dgm:cxn modelId="{44618D3E-EB7D-4B34-ADCE-DD1D391CD306}" type="presParOf" srcId="{BE011E76-B17A-4E97-93E5-BD3830A2CA43}" destId="{AD838783-7CE3-4003-AA68-6ACF1E9C8B51}" srcOrd="8" destOrd="0" presId="urn:microsoft.com/office/officeart/2005/8/layout/bProcess2"/>
    <dgm:cxn modelId="{0DB8612B-9173-44EF-846F-A21DA8BD01D4}" type="presParOf" srcId="{AD838783-7CE3-4003-AA68-6ACF1E9C8B51}" destId="{D4A788D1-0979-47F1-8BD3-BBB7481757B4}" srcOrd="0" destOrd="0" presId="urn:microsoft.com/office/officeart/2005/8/layout/bProcess2"/>
    <dgm:cxn modelId="{3AC31A97-5F7F-4808-A671-4BEDEABA8E51}" type="presParOf" srcId="{AD838783-7CE3-4003-AA68-6ACF1E9C8B51}" destId="{051E243B-958D-46BB-BD3F-F00AF4325EEF}" srcOrd="1" destOrd="0" presId="urn:microsoft.com/office/officeart/2005/8/layout/bProcess2"/>
    <dgm:cxn modelId="{601BA04A-1C6B-433E-AB4C-9F0D159518DF}" type="presParOf" srcId="{BE011E76-B17A-4E97-93E5-BD3830A2CA43}" destId="{E0E41665-6397-4EAD-B048-EC5A03137EB7}" srcOrd="9" destOrd="0" presId="urn:microsoft.com/office/officeart/2005/8/layout/bProcess2"/>
    <dgm:cxn modelId="{66081E28-762B-491A-B2CE-B435E0ADADB6}" type="presParOf" srcId="{BE011E76-B17A-4E97-93E5-BD3830A2CA43}" destId="{62541ADA-F634-4FD9-8058-815B51114F77}" srcOrd="10" destOrd="0" presId="urn:microsoft.com/office/officeart/2005/8/layout/bProcess2"/>
    <dgm:cxn modelId="{6B7AA437-F12B-4572-B966-A10BF265AB8B}" type="presParOf" srcId="{62541ADA-F634-4FD9-8058-815B51114F77}" destId="{50A4C8FF-1883-487E-ADE0-284342AA7C2A}" srcOrd="0" destOrd="0" presId="urn:microsoft.com/office/officeart/2005/8/layout/bProcess2"/>
    <dgm:cxn modelId="{238E9469-2AAE-4B3D-9AD8-2A828AF9FA35}" type="presParOf" srcId="{62541ADA-F634-4FD9-8058-815B51114F77}" destId="{D219A043-DF8E-4EAC-B910-45100885EB86}" srcOrd="1" destOrd="0" presId="urn:microsoft.com/office/officeart/2005/8/layout/bProcess2"/>
    <dgm:cxn modelId="{CB8A8D07-C295-45DA-9258-DA3511ED7402}" type="presParOf" srcId="{BE011E76-B17A-4E97-93E5-BD3830A2CA43}" destId="{A8793A79-1561-4B13-B763-93BF7894F544}" srcOrd="11" destOrd="0" presId="urn:microsoft.com/office/officeart/2005/8/layout/bProcess2"/>
    <dgm:cxn modelId="{000FD5CA-C2C1-4B3D-A0C5-5E22F0681710}" type="presParOf" srcId="{BE011E76-B17A-4E97-93E5-BD3830A2CA43}" destId="{9573A687-8453-4042-B9CE-4B35963C0CA9}" srcOrd="12" destOrd="0" presId="urn:microsoft.com/office/officeart/2005/8/layout/bProcess2"/>
    <dgm:cxn modelId="{F09A4B91-7471-4418-94A9-E8513BECAC2D}" type="presParOf" srcId="{9573A687-8453-4042-B9CE-4B35963C0CA9}" destId="{5C964473-FA58-46B3-80F3-513E4FB7A08E}" srcOrd="0" destOrd="0" presId="urn:microsoft.com/office/officeart/2005/8/layout/bProcess2"/>
    <dgm:cxn modelId="{232A9782-06D0-48BD-9DD1-D9EC7C155169}" type="presParOf" srcId="{9573A687-8453-4042-B9CE-4B35963C0CA9}" destId="{67650264-A6A1-426F-9736-2FC08C50FABD}" srcOrd="1" destOrd="0" presId="urn:microsoft.com/office/officeart/2005/8/layout/bProcess2"/>
    <dgm:cxn modelId="{29CB6EDA-AA67-4A99-BB07-A0C3A1A9079E}" type="presParOf" srcId="{BE011E76-B17A-4E97-93E5-BD3830A2CA43}" destId="{F43DC900-E105-42D6-A10C-6CE9F1347431}" srcOrd="13" destOrd="0" presId="urn:microsoft.com/office/officeart/2005/8/layout/bProcess2"/>
    <dgm:cxn modelId="{E65C1334-3055-4A2F-AC50-BFBF7B158FC0}" type="presParOf" srcId="{BE011E76-B17A-4E97-93E5-BD3830A2CA43}" destId="{E91EF8EF-8367-485D-B619-590A995BEAA8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2E1D36-B4EF-424D-832F-78DCF23680D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77C41F2-BD5E-4C01-B793-6AD0FB5846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Start with something lower risk and smaller in scope, conduct 2-3 projects</a:t>
          </a:r>
        </a:p>
      </dgm:t>
    </dgm:pt>
    <dgm:pt modelId="{1D29F52B-6827-425B-9309-3AD58B9DD6A2}" type="parTrans" cxnId="{31CF8673-CD4A-4FAC-909E-97EFB57F9AFC}">
      <dgm:prSet/>
      <dgm:spPr/>
      <dgm:t>
        <a:bodyPr/>
        <a:lstStyle/>
        <a:p>
          <a:endParaRPr lang="en-US"/>
        </a:p>
      </dgm:t>
    </dgm:pt>
    <dgm:pt modelId="{5BB5EF86-4DFE-4601-B760-E02F8E0C2C60}" type="sibTrans" cxnId="{31CF8673-CD4A-4FAC-909E-97EFB57F9AFC}">
      <dgm:prSet/>
      <dgm:spPr/>
      <dgm:t>
        <a:bodyPr/>
        <a:lstStyle/>
        <a:p>
          <a:endParaRPr lang="en-US"/>
        </a:p>
      </dgm:t>
    </dgm:pt>
    <dgm:pt modelId="{C16E9323-9AF9-4175-A8D6-4CB55E9093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Make the defined deliverables an expectation</a:t>
          </a:r>
        </a:p>
      </dgm:t>
    </dgm:pt>
    <dgm:pt modelId="{2921C019-846F-4944-9D42-F839673F08CE}" type="parTrans" cxnId="{C294C255-C0F0-4078-A985-6D994C38F440}">
      <dgm:prSet/>
      <dgm:spPr/>
      <dgm:t>
        <a:bodyPr/>
        <a:lstStyle/>
        <a:p>
          <a:endParaRPr lang="en-US"/>
        </a:p>
      </dgm:t>
    </dgm:pt>
    <dgm:pt modelId="{8BC68B1D-22C4-4941-AD68-9EF94A07C69E}" type="sibTrans" cxnId="{C294C255-C0F0-4078-A985-6D994C38F440}">
      <dgm:prSet/>
      <dgm:spPr/>
      <dgm:t>
        <a:bodyPr/>
        <a:lstStyle/>
        <a:p>
          <a:endParaRPr lang="en-US"/>
        </a:p>
      </dgm:t>
    </dgm:pt>
    <dgm:pt modelId="{D422D02F-112D-46A4-939D-6626042302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Works well with a ‘train the trainer’ model of spread</a:t>
          </a:r>
        </a:p>
      </dgm:t>
    </dgm:pt>
    <dgm:pt modelId="{CE867C4E-8A8B-425B-B210-B8E73E3E2EC3}" type="parTrans" cxnId="{7137E71F-5DFB-43F2-A836-209B111C8A51}">
      <dgm:prSet/>
      <dgm:spPr/>
      <dgm:t>
        <a:bodyPr/>
        <a:lstStyle/>
        <a:p>
          <a:endParaRPr lang="en-US"/>
        </a:p>
      </dgm:t>
    </dgm:pt>
    <dgm:pt modelId="{E28D0AA6-B5E9-40FB-BF53-69D410969F90}" type="sibTrans" cxnId="{7137E71F-5DFB-43F2-A836-209B111C8A51}">
      <dgm:prSet/>
      <dgm:spPr/>
      <dgm:t>
        <a:bodyPr/>
        <a:lstStyle/>
        <a:p>
          <a:endParaRPr lang="en-US"/>
        </a:p>
      </dgm:t>
    </dgm:pt>
    <dgm:pt modelId="{6CFF5384-9C06-4126-A969-7647303FD1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i="1" dirty="0"/>
            <a:t>Front-line staff have led projects with this method</a:t>
          </a:r>
        </a:p>
      </dgm:t>
    </dgm:pt>
    <dgm:pt modelId="{4FED1FA7-6AEE-4CFC-B82C-7CDA5396CC61}" type="parTrans" cxnId="{6B7097B0-A9A5-457A-94B0-97DE118779F1}">
      <dgm:prSet/>
      <dgm:spPr/>
      <dgm:t>
        <a:bodyPr/>
        <a:lstStyle/>
        <a:p>
          <a:endParaRPr lang="en-US"/>
        </a:p>
      </dgm:t>
    </dgm:pt>
    <dgm:pt modelId="{5BEFB756-49F0-46D1-B7F3-3DF5018690E3}" type="sibTrans" cxnId="{6B7097B0-A9A5-457A-94B0-97DE118779F1}">
      <dgm:prSet/>
      <dgm:spPr/>
      <dgm:t>
        <a:bodyPr/>
        <a:lstStyle/>
        <a:p>
          <a:endParaRPr lang="en-US"/>
        </a:p>
      </dgm:t>
    </dgm:pt>
    <dgm:pt modelId="{FB9C7939-A09A-4237-B3C1-330CCFAC97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Engage the leader </a:t>
          </a:r>
        </a:p>
      </dgm:t>
    </dgm:pt>
    <dgm:pt modelId="{8C7401BF-D458-43FC-AAD0-665A5AD2CAA3}" type="parTrans" cxnId="{604F039C-758F-41D1-9A2D-3B7FB0AACB3E}">
      <dgm:prSet/>
      <dgm:spPr/>
      <dgm:t>
        <a:bodyPr/>
        <a:lstStyle/>
        <a:p>
          <a:endParaRPr lang="en-US"/>
        </a:p>
      </dgm:t>
    </dgm:pt>
    <dgm:pt modelId="{0A1E55C7-903B-468B-BADD-82E91AB3B2E2}" type="sibTrans" cxnId="{604F039C-758F-41D1-9A2D-3B7FB0AACB3E}">
      <dgm:prSet/>
      <dgm:spPr/>
      <dgm:t>
        <a:bodyPr/>
        <a:lstStyle/>
        <a:p>
          <a:endParaRPr lang="en-US"/>
        </a:p>
      </dgm:t>
    </dgm:pt>
    <dgm:pt modelId="{87400651-433E-4495-8A3B-F8CA53EE7B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i="1" dirty="0"/>
            <a:t>Keep them apprised of the progress of the improvement</a:t>
          </a:r>
        </a:p>
      </dgm:t>
    </dgm:pt>
    <dgm:pt modelId="{195AB4BD-383E-4124-B2BA-7F05CC598C6C}" type="parTrans" cxnId="{3A429A40-6667-4C1C-8C1B-8402778E612B}">
      <dgm:prSet/>
      <dgm:spPr/>
      <dgm:t>
        <a:bodyPr/>
        <a:lstStyle/>
        <a:p>
          <a:endParaRPr lang="en-US"/>
        </a:p>
      </dgm:t>
    </dgm:pt>
    <dgm:pt modelId="{2DA7DDB9-585A-49D1-ADD8-368BFE4656B6}" type="sibTrans" cxnId="{3A429A40-6667-4C1C-8C1B-8402778E612B}">
      <dgm:prSet/>
      <dgm:spPr/>
      <dgm:t>
        <a:bodyPr/>
        <a:lstStyle/>
        <a:p>
          <a:endParaRPr lang="en-US"/>
        </a:p>
      </dgm:t>
    </dgm:pt>
    <dgm:pt modelId="{5F57CC0A-20D2-4652-88AD-D2EED0ED665C}" type="pres">
      <dgm:prSet presAssocID="{602E1D36-B4EF-424D-832F-78DCF23680D9}" presName="root" presStyleCnt="0">
        <dgm:presLayoutVars>
          <dgm:dir/>
          <dgm:resizeHandles val="exact"/>
        </dgm:presLayoutVars>
      </dgm:prSet>
      <dgm:spPr/>
    </dgm:pt>
    <dgm:pt modelId="{C412C132-EDC3-47D0-983C-BD957A14E17A}" type="pres">
      <dgm:prSet presAssocID="{477C41F2-BD5E-4C01-B793-6AD0FB584686}" presName="compNode" presStyleCnt="0"/>
      <dgm:spPr/>
    </dgm:pt>
    <dgm:pt modelId="{D1C6A54A-C5B2-436E-B365-885FAB704964}" type="pres">
      <dgm:prSet presAssocID="{477C41F2-BD5E-4C01-B793-6AD0FB584686}" presName="bgRect" presStyleLbl="bgShp" presStyleIdx="0" presStyleCnt="4"/>
      <dgm:spPr/>
    </dgm:pt>
    <dgm:pt modelId="{D70A538B-9C60-429E-ADBC-0C348803DF8A}" type="pres">
      <dgm:prSet presAssocID="{477C41F2-BD5E-4C01-B793-6AD0FB58468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1A7D7D53-FF39-4DCC-BEEA-90359CFED1FE}" type="pres">
      <dgm:prSet presAssocID="{477C41F2-BD5E-4C01-B793-6AD0FB584686}" presName="spaceRect" presStyleCnt="0"/>
      <dgm:spPr/>
    </dgm:pt>
    <dgm:pt modelId="{E583C8A9-B554-4649-937B-517384AE115F}" type="pres">
      <dgm:prSet presAssocID="{477C41F2-BD5E-4C01-B793-6AD0FB584686}" presName="parTx" presStyleLbl="revTx" presStyleIdx="0" presStyleCnt="6">
        <dgm:presLayoutVars>
          <dgm:chMax val="0"/>
          <dgm:chPref val="0"/>
        </dgm:presLayoutVars>
      </dgm:prSet>
      <dgm:spPr/>
    </dgm:pt>
    <dgm:pt modelId="{04B5EE83-3B91-4183-BECD-B6A5756ABA05}" type="pres">
      <dgm:prSet presAssocID="{5BB5EF86-4DFE-4601-B760-E02F8E0C2C60}" presName="sibTrans" presStyleCnt="0"/>
      <dgm:spPr/>
    </dgm:pt>
    <dgm:pt modelId="{EC0070BB-7E78-46C6-9308-45BB5DE0204B}" type="pres">
      <dgm:prSet presAssocID="{C16E9323-9AF9-4175-A8D6-4CB55E9093AC}" presName="compNode" presStyleCnt="0"/>
      <dgm:spPr/>
    </dgm:pt>
    <dgm:pt modelId="{DD9EDB73-B414-4110-A0C6-0D826EB47300}" type="pres">
      <dgm:prSet presAssocID="{C16E9323-9AF9-4175-A8D6-4CB55E9093AC}" presName="bgRect" presStyleLbl="bgShp" presStyleIdx="1" presStyleCnt="4"/>
      <dgm:spPr/>
    </dgm:pt>
    <dgm:pt modelId="{90EDE6E9-2762-4E50-8FCF-75F9C4EF9FC2}" type="pres">
      <dgm:prSet presAssocID="{C16E9323-9AF9-4175-A8D6-4CB55E9093A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7BE6B2E-5560-457E-9571-241B4AEBB47B}" type="pres">
      <dgm:prSet presAssocID="{C16E9323-9AF9-4175-A8D6-4CB55E9093AC}" presName="spaceRect" presStyleCnt="0"/>
      <dgm:spPr/>
    </dgm:pt>
    <dgm:pt modelId="{9F9AC8D8-1657-4CB3-8C81-A4392D0B4922}" type="pres">
      <dgm:prSet presAssocID="{C16E9323-9AF9-4175-A8D6-4CB55E9093AC}" presName="parTx" presStyleLbl="revTx" presStyleIdx="1" presStyleCnt="6">
        <dgm:presLayoutVars>
          <dgm:chMax val="0"/>
          <dgm:chPref val="0"/>
        </dgm:presLayoutVars>
      </dgm:prSet>
      <dgm:spPr/>
    </dgm:pt>
    <dgm:pt modelId="{88D852E0-8097-477A-BA06-AF91D2EB2524}" type="pres">
      <dgm:prSet presAssocID="{8BC68B1D-22C4-4941-AD68-9EF94A07C69E}" presName="sibTrans" presStyleCnt="0"/>
      <dgm:spPr/>
    </dgm:pt>
    <dgm:pt modelId="{6131D606-AFB5-4C45-8B40-E56C09D1FCB9}" type="pres">
      <dgm:prSet presAssocID="{D422D02F-112D-46A4-939D-6626042302F0}" presName="compNode" presStyleCnt="0"/>
      <dgm:spPr/>
    </dgm:pt>
    <dgm:pt modelId="{073B9C67-DA97-4D28-8748-9DE1DA9E37C3}" type="pres">
      <dgm:prSet presAssocID="{D422D02F-112D-46A4-939D-6626042302F0}" presName="bgRect" presStyleLbl="bgShp" presStyleIdx="2" presStyleCnt="4"/>
      <dgm:spPr/>
    </dgm:pt>
    <dgm:pt modelId="{A026950A-E503-4D3A-B199-2520D926EB5D}" type="pres">
      <dgm:prSet presAssocID="{D422D02F-112D-46A4-939D-6626042302F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0197B815-3720-42AE-8932-8AE03F557B57}" type="pres">
      <dgm:prSet presAssocID="{D422D02F-112D-46A4-939D-6626042302F0}" presName="spaceRect" presStyleCnt="0"/>
      <dgm:spPr/>
    </dgm:pt>
    <dgm:pt modelId="{A41995CD-4736-45D1-AFB6-25448453191E}" type="pres">
      <dgm:prSet presAssocID="{D422D02F-112D-46A4-939D-6626042302F0}" presName="parTx" presStyleLbl="revTx" presStyleIdx="2" presStyleCnt="6">
        <dgm:presLayoutVars>
          <dgm:chMax val="0"/>
          <dgm:chPref val="0"/>
        </dgm:presLayoutVars>
      </dgm:prSet>
      <dgm:spPr/>
    </dgm:pt>
    <dgm:pt modelId="{3F4DC4FF-B2D4-435F-B1CD-04F5CEC9A151}" type="pres">
      <dgm:prSet presAssocID="{D422D02F-112D-46A4-939D-6626042302F0}" presName="desTx" presStyleLbl="revTx" presStyleIdx="3" presStyleCnt="6">
        <dgm:presLayoutVars/>
      </dgm:prSet>
      <dgm:spPr/>
    </dgm:pt>
    <dgm:pt modelId="{28F740E3-1D63-433C-BDA3-8F13DA0B3B62}" type="pres">
      <dgm:prSet presAssocID="{E28D0AA6-B5E9-40FB-BF53-69D410969F90}" presName="sibTrans" presStyleCnt="0"/>
      <dgm:spPr/>
    </dgm:pt>
    <dgm:pt modelId="{1378E19F-67B5-4641-8DF2-CB5B72010788}" type="pres">
      <dgm:prSet presAssocID="{FB9C7939-A09A-4237-B3C1-330CCFAC9797}" presName="compNode" presStyleCnt="0"/>
      <dgm:spPr/>
    </dgm:pt>
    <dgm:pt modelId="{EDCA6B30-1A61-4CF6-814E-152C37EB57F7}" type="pres">
      <dgm:prSet presAssocID="{FB9C7939-A09A-4237-B3C1-330CCFAC9797}" presName="bgRect" presStyleLbl="bgShp" presStyleIdx="3" presStyleCnt="4"/>
      <dgm:spPr/>
    </dgm:pt>
    <dgm:pt modelId="{551D826B-499A-434F-AEE0-C3396CE21357}" type="pres">
      <dgm:prSet presAssocID="{FB9C7939-A09A-4237-B3C1-330CCFAC979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BEA70BFA-9B3B-4575-B8EC-98D117E66636}" type="pres">
      <dgm:prSet presAssocID="{FB9C7939-A09A-4237-B3C1-330CCFAC9797}" presName="spaceRect" presStyleCnt="0"/>
      <dgm:spPr/>
    </dgm:pt>
    <dgm:pt modelId="{BF794642-CC79-4CD5-823D-8251020A5907}" type="pres">
      <dgm:prSet presAssocID="{FB9C7939-A09A-4237-B3C1-330CCFAC9797}" presName="parTx" presStyleLbl="revTx" presStyleIdx="4" presStyleCnt="6">
        <dgm:presLayoutVars>
          <dgm:chMax val="0"/>
          <dgm:chPref val="0"/>
        </dgm:presLayoutVars>
      </dgm:prSet>
      <dgm:spPr/>
    </dgm:pt>
    <dgm:pt modelId="{A2ACE822-81C9-489F-89AD-4E39545D6779}" type="pres">
      <dgm:prSet presAssocID="{FB9C7939-A09A-4237-B3C1-330CCFAC9797}" presName="desTx" presStyleLbl="revTx" presStyleIdx="5" presStyleCnt="6">
        <dgm:presLayoutVars/>
      </dgm:prSet>
      <dgm:spPr/>
    </dgm:pt>
  </dgm:ptLst>
  <dgm:cxnLst>
    <dgm:cxn modelId="{7137E71F-5DFB-43F2-A836-209B111C8A51}" srcId="{602E1D36-B4EF-424D-832F-78DCF23680D9}" destId="{D422D02F-112D-46A4-939D-6626042302F0}" srcOrd="2" destOrd="0" parTransId="{CE867C4E-8A8B-425B-B210-B8E73E3E2EC3}" sibTransId="{E28D0AA6-B5E9-40FB-BF53-69D410969F90}"/>
    <dgm:cxn modelId="{3A429A40-6667-4C1C-8C1B-8402778E612B}" srcId="{FB9C7939-A09A-4237-B3C1-330CCFAC9797}" destId="{87400651-433E-4495-8A3B-F8CA53EE7B6F}" srcOrd="0" destOrd="0" parTransId="{195AB4BD-383E-4124-B2BA-7F05CC598C6C}" sibTransId="{2DA7DDB9-585A-49D1-ADD8-368BFE4656B6}"/>
    <dgm:cxn modelId="{0CD9CA4B-E52B-4A3D-9307-8FA80F011DDB}" type="presOf" srcId="{C16E9323-9AF9-4175-A8D6-4CB55E9093AC}" destId="{9F9AC8D8-1657-4CB3-8C81-A4392D0B4922}" srcOrd="0" destOrd="0" presId="urn:microsoft.com/office/officeart/2018/2/layout/IconVerticalSolidList"/>
    <dgm:cxn modelId="{DCA71F53-15CF-48D1-9DED-5E78EEFB8096}" type="presOf" srcId="{FB9C7939-A09A-4237-B3C1-330CCFAC9797}" destId="{BF794642-CC79-4CD5-823D-8251020A5907}" srcOrd="0" destOrd="0" presId="urn:microsoft.com/office/officeart/2018/2/layout/IconVerticalSolidList"/>
    <dgm:cxn modelId="{31CF8673-CD4A-4FAC-909E-97EFB57F9AFC}" srcId="{602E1D36-B4EF-424D-832F-78DCF23680D9}" destId="{477C41F2-BD5E-4C01-B793-6AD0FB584686}" srcOrd="0" destOrd="0" parTransId="{1D29F52B-6827-425B-9309-3AD58B9DD6A2}" sibTransId="{5BB5EF86-4DFE-4601-B760-E02F8E0C2C60}"/>
    <dgm:cxn modelId="{C294C255-C0F0-4078-A985-6D994C38F440}" srcId="{602E1D36-B4EF-424D-832F-78DCF23680D9}" destId="{C16E9323-9AF9-4175-A8D6-4CB55E9093AC}" srcOrd="1" destOrd="0" parTransId="{2921C019-846F-4944-9D42-F839673F08CE}" sibTransId="{8BC68B1D-22C4-4941-AD68-9EF94A07C69E}"/>
    <dgm:cxn modelId="{604F039C-758F-41D1-9A2D-3B7FB0AACB3E}" srcId="{602E1D36-B4EF-424D-832F-78DCF23680D9}" destId="{FB9C7939-A09A-4237-B3C1-330CCFAC9797}" srcOrd="3" destOrd="0" parTransId="{8C7401BF-D458-43FC-AAD0-665A5AD2CAA3}" sibTransId="{0A1E55C7-903B-468B-BADD-82E91AB3B2E2}"/>
    <dgm:cxn modelId="{A98511A2-FE54-4EDD-933E-6E034E937E95}" type="presOf" srcId="{D422D02F-112D-46A4-939D-6626042302F0}" destId="{A41995CD-4736-45D1-AFB6-25448453191E}" srcOrd="0" destOrd="0" presId="urn:microsoft.com/office/officeart/2018/2/layout/IconVerticalSolidList"/>
    <dgm:cxn modelId="{4A95F1A5-3C7C-4099-BA7E-C1C725193017}" type="presOf" srcId="{87400651-433E-4495-8A3B-F8CA53EE7B6F}" destId="{A2ACE822-81C9-489F-89AD-4E39545D6779}" srcOrd="0" destOrd="0" presId="urn:microsoft.com/office/officeart/2018/2/layout/IconVerticalSolidList"/>
    <dgm:cxn modelId="{6B7097B0-A9A5-457A-94B0-97DE118779F1}" srcId="{D422D02F-112D-46A4-939D-6626042302F0}" destId="{6CFF5384-9C06-4126-A969-7647303FD1B2}" srcOrd="0" destOrd="0" parTransId="{4FED1FA7-6AEE-4CFC-B82C-7CDA5396CC61}" sibTransId="{5BEFB756-49F0-46D1-B7F3-3DF5018690E3}"/>
    <dgm:cxn modelId="{EFC757BC-238E-4D62-841E-B8E2245EDF5C}" type="presOf" srcId="{6CFF5384-9C06-4126-A969-7647303FD1B2}" destId="{3F4DC4FF-B2D4-435F-B1CD-04F5CEC9A151}" srcOrd="0" destOrd="0" presId="urn:microsoft.com/office/officeart/2018/2/layout/IconVerticalSolidList"/>
    <dgm:cxn modelId="{4B27C1CA-15C0-4572-AB39-9712D236715E}" type="presOf" srcId="{477C41F2-BD5E-4C01-B793-6AD0FB584686}" destId="{E583C8A9-B554-4649-937B-517384AE115F}" srcOrd="0" destOrd="0" presId="urn:microsoft.com/office/officeart/2018/2/layout/IconVerticalSolidList"/>
    <dgm:cxn modelId="{DBC91FEE-DA7E-44AD-A0D8-BB3888EB83D3}" type="presOf" srcId="{602E1D36-B4EF-424D-832F-78DCF23680D9}" destId="{5F57CC0A-20D2-4652-88AD-D2EED0ED665C}" srcOrd="0" destOrd="0" presId="urn:microsoft.com/office/officeart/2018/2/layout/IconVerticalSolidList"/>
    <dgm:cxn modelId="{A8AD7C1F-514F-4DFE-8776-5697B29169F1}" type="presParOf" srcId="{5F57CC0A-20D2-4652-88AD-D2EED0ED665C}" destId="{C412C132-EDC3-47D0-983C-BD957A14E17A}" srcOrd="0" destOrd="0" presId="urn:microsoft.com/office/officeart/2018/2/layout/IconVerticalSolidList"/>
    <dgm:cxn modelId="{6A2EA99A-1C08-4273-93A6-4F8411FBAD03}" type="presParOf" srcId="{C412C132-EDC3-47D0-983C-BD957A14E17A}" destId="{D1C6A54A-C5B2-436E-B365-885FAB704964}" srcOrd="0" destOrd="0" presId="urn:microsoft.com/office/officeart/2018/2/layout/IconVerticalSolidList"/>
    <dgm:cxn modelId="{5D8D814D-0D5F-41C8-BECB-DF45995C96CE}" type="presParOf" srcId="{C412C132-EDC3-47D0-983C-BD957A14E17A}" destId="{D70A538B-9C60-429E-ADBC-0C348803DF8A}" srcOrd="1" destOrd="0" presId="urn:microsoft.com/office/officeart/2018/2/layout/IconVerticalSolidList"/>
    <dgm:cxn modelId="{C1C0F67E-F142-4E63-B66E-2A635CDE95E7}" type="presParOf" srcId="{C412C132-EDC3-47D0-983C-BD957A14E17A}" destId="{1A7D7D53-FF39-4DCC-BEEA-90359CFED1FE}" srcOrd="2" destOrd="0" presId="urn:microsoft.com/office/officeart/2018/2/layout/IconVerticalSolidList"/>
    <dgm:cxn modelId="{019A0085-2746-4EF1-A065-6677EAF87C0D}" type="presParOf" srcId="{C412C132-EDC3-47D0-983C-BD957A14E17A}" destId="{E583C8A9-B554-4649-937B-517384AE115F}" srcOrd="3" destOrd="0" presId="urn:microsoft.com/office/officeart/2018/2/layout/IconVerticalSolidList"/>
    <dgm:cxn modelId="{9D39AD4C-5272-49D9-B916-7BA5E9743715}" type="presParOf" srcId="{5F57CC0A-20D2-4652-88AD-D2EED0ED665C}" destId="{04B5EE83-3B91-4183-BECD-B6A5756ABA05}" srcOrd="1" destOrd="0" presId="urn:microsoft.com/office/officeart/2018/2/layout/IconVerticalSolidList"/>
    <dgm:cxn modelId="{3BA66A26-EF88-45B7-95EE-FA8A1D7CDC7B}" type="presParOf" srcId="{5F57CC0A-20D2-4652-88AD-D2EED0ED665C}" destId="{EC0070BB-7E78-46C6-9308-45BB5DE0204B}" srcOrd="2" destOrd="0" presId="urn:microsoft.com/office/officeart/2018/2/layout/IconVerticalSolidList"/>
    <dgm:cxn modelId="{A571A45E-D1C7-4B96-8815-4F9DAC545B38}" type="presParOf" srcId="{EC0070BB-7E78-46C6-9308-45BB5DE0204B}" destId="{DD9EDB73-B414-4110-A0C6-0D826EB47300}" srcOrd="0" destOrd="0" presId="urn:microsoft.com/office/officeart/2018/2/layout/IconVerticalSolidList"/>
    <dgm:cxn modelId="{F65C875A-E00A-4D30-A911-DF70A65C6579}" type="presParOf" srcId="{EC0070BB-7E78-46C6-9308-45BB5DE0204B}" destId="{90EDE6E9-2762-4E50-8FCF-75F9C4EF9FC2}" srcOrd="1" destOrd="0" presId="urn:microsoft.com/office/officeart/2018/2/layout/IconVerticalSolidList"/>
    <dgm:cxn modelId="{841FDBB1-9E3A-4734-BF95-E9A753E273C4}" type="presParOf" srcId="{EC0070BB-7E78-46C6-9308-45BB5DE0204B}" destId="{57BE6B2E-5560-457E-9571-241B4AEBB47B}" srcOrd="2" destOrd="0" presId="urn:microsoft.com/office/officeart/2018/2/layout/IconVerticalSolidList"/>
    <dgm:cxn modelId="{EAD7540A-0F71-4FAC-BE2B-2B9963D85E2C}" type="presParOf" srcId="{EC0070BB-7E78-46C6-9308-45BB5DE0204B}" destId="{9F9AC8D8-1657-4CB3-8C81-A4392D0B4922}" srcOrd="3" destOrd="0" presId="urn:microsoft.com/office/officeart/2018/2/layout/IconVerticalSolidList"/>
    <dgm:cxn modelId="{DEB5FA4C-452F-4D16-9AF6-E495A17ED88D}" type="presParOf" srcId="{5F57CC0A-20D2-4652-88AD-D2EED0ED665C}" destId="{88D852E0-8097-477A-BA06-AF91D2EB2524}" srcOrd="3" destOrd="0" presId="urn:microsoft.com/office/officeart/2018/2/layout/IconVerticalSolidList"/>
    <dgm:cxn modelId="{F3BC74ED-060B-4EC1-A677-FE9E849376EA}" type="presParOf" srcId="{5F57CC0A-20D2-4652-88AD-D2EED0ED665C}" destId="{6131D606-AFB5-4C45-8B40-E56C09D1FCB9}" srcOrd="4" destOrd="0" presId="urn:microsoft.com/office/officeart/2018/2/layout/IconVerticalSolidList"/>
    <dgm:cxn modelId="{11565B8F-B794-4EF0-ACFE-669959CAEA81}" type="presParOf" srcId="{6131D606-AFB5-4C45-8B40-E56C09D1FCB9}" destId="{073B9C67-DA97-4D28-8748-9DE1DA9E37C3}" srcOrd="0" destOrd="0" presId="urn:microsoft.com/office/officeart/2018/2/layout/IconVerticalSolidList"/>
    <dgm:cxn modelId="{B1A6A931-AD74-4B96-A8FF-BF51206EDE2E}" type="presParOf" srcId="{6131D606-AFB5-4C45-8B40-E56C09D1FCB9}" destId="{A026950A-E503-4D3A-B199-2520D926EB5D}" srcOrd="1" destOrd="0" presId="urn:microsoft.com/office/officeart/2018/2/layout/IconVerticalSolidList"/>
    <dgm:cxn modelId="{C1FB82E3-0934-4A23-ADF6-CE70C87159D7}" type="presParOf" srcId="{6131D606-AFB5-4C45-8B40-E56C09D1FCB9}" destId="{0197B815-3720-42AE-8932-8AE03F557B57}" srcOrd="2" destOrd="0" presId="urn:microsoft.com/office/officeart/2018/2/layout/IconVerticalSolidList"/>
    <dgm:cxn modelId="{3DA3285B-33C5-4DC8-B3BE-B32ACF2C2695}" type="presParOf" srcId="{6131D606-AFB5-4C45-8B40-E56C09D1FCB9}" destId="{A41995CD-4736-45D1-AFB6-25448453191E}" srcOrd="3" destOrd="0" presId="urn:microsoft.com/office/officeart/2018/2/layout/IconVerticalSolidList"/>
    <dgm:cxn modelId="{75D29AE9-491C-4103-9FA3-CEA931C24A0A}" type="presParOf" srcId="{6131D606-AFB5-4C45-8B40-E56C09D1FCB9}" destId="{3F4DC4FF-B2D4-435F-B1CD-04F5CEC9A151}" srcOrd="4" destOrd="0" presId="urn:microsoft.com/office/officeart/2018/2/layout/IconVerticalSolidList"/>
    <dgm:cxn modelId="{4FAE9E5D-41A6-4E25-928B-EF8EC933B4B1}" type="presParOf" srcId="{5F57CC0A-20D2-4652-88AD-D2EED0ED665C}" destId="{28F740E3-1D63-433C-BDA3-8F13DA0B3B62}" srcOrd="5" destOrd="0" presId="urn:microsoft.com/office/officeart/2018/2/layout/IconVerticalSolidList"/>
    <dgm:cxn modelId="{A3281417-331C-4A27-9614-B5AA1A308305}" type="presParOf" srcId="{5F57CC0A-20D2-4652-88AD-D2EED0ED665C}" destId="{1378E19F-67B5-4641-8DF2-CB5B72010788}" srcOrd="6" destOrd="0" presId="urn:microsoft.com/office/officeart/2018/2/layout/IconVerticalSolidList"/>
    <dgm:cxn modelId="{83FF17C6-FC2F-4C62-BFE3-E9EB9868906C}" type="presParOf" srcId="{1378E19F-67B5-4641-8DF2-CB5B72010788}" destId="{EDCA6B30-1A61-4CF6-814E-152C37EB57F7}" srcOrd="0" destOrd="0" presId="urn:microsoft.com/office/officeart/2018/2/layout/IconVerticalSolidList"/>
    <dgm:cxn modelId="{26543172-9A48-4356-B88B-D7D68F7F2A33}" type="presParOf" srcId="{1378E19F-67B5-4641-8DF2-CB5B72010788}" destId="{551D826B-499A-434F-AEE0-C3396CE21357}" srcOrd="1" destOrd="0" presId="urn:microsoft.com/office/officeart/2018/2/layout/IconVerticalSolidList"/>
    <dgm:cxn modelId="{DF2A4AE0-6A73-4E91-B0EB-74F10A110AFC}" type="presParOf" srcId="{1378E19F-67B5-4641-8DF2-CB5B72010788}" destId="{BEA70BFA-9B3B-4575-B8EC-98D117E66636}" srcOrd="2" destOrd="0" presId="urn:microsoft.com/office/officeart/2018/2/layout/IconVerticalSolidList"/>
    <dgm:cxn modelId="{9D50B224-3E0C-4173-B3E6-7CF080C1AD6B}" type="presParOf" srcId="{1378E19F-67B5-4641-8DF2-CB5B72010788}" destId="{BF794642-CC79-4CD5-823D-8251020A5907}" srcOrd="3" destOrd="0" presId="urn:microsoft.com/office/officeart/2018/2/layout/IconVerticalSolidList"/>
    <dgm:cxn modelId="{7C6BE03B-45AA-4800-8014-C32D346FEDAD}" type="presParOf" srcId="{1378E19F-67B5-4641-8DF2-CB5B72010788}" destId="{A2ACE822-81C9-489F-89AD-4E39545D677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88D11-7DEB-4041-B3F1-01571A5FADA2}">
      <dsp:nvSpPr>
        <dsp:cNvPr id="0" name=""/>
        <dsp:cNvSpPr/>
      </dsp:nvSpPr>
      <dsp:spPr>
        <a:xfrm>
          <a:off x="0" y="2758"/>
          <a:ext cx="7754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6B4F8-9665-419A-8A19-222292FC6BC5}">
      <dsp:nvSpPr>
        <dsp:cNvPr id="0" name=""/>
        <dsp:cNvSpPr/>
      </dsp:nvSpPr>
      <dsp:spPr>
        <a:xfrm>
          <a:off x="0" y="2758"/>
          <a:ext cx="7754937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Grounded in the standardized approach to improvement in your organization</a:t>
          </a:r>
        </a:p>
      </dsp:txBody>
      <dsp:txXfrm>
        <a:off x="0" y="2758"/>
        <a:ext cx="7754937" cy="940732"/>
      </dsp:txXfrm>
    </dsp:sp>
    <dsp:sp modelId="{0C7C76F5-9079-4CED-A726-522A128D8EE3}">
      <dsp:nvSpPr>
        <dsp:cNvPr id="0" name=""/>
        <dsp:cNvSpPr/>
      </dsp:nvSpPr>
      <dsp:spPr>
        <a:xfrm>
          <a:off x="0" y="943491"/>
          <a:ext cx="7754937" cy="0"/>
        </a:xfrm>
        <a:prstGeom prst="line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5875" cap="flat" cmpd="sng" algn="ctr">
          <a:solidFill>
            <a:schemeClr val="accent2">
              <a:hueOff val="7808"/>
              <a:satOff val="-5375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9ACF8-C20F-4574-BE0A-BB15974FE9A3}">
      <dsp:nvSpPr>
        <dsp:cNvPr id="0" name=""/>
        <dsp:cNvSpPr/>
      </dsp:nvSpPr>
      <dsp:spPr>
        <a:xfrm>
          <a:off x="0" y="943491"/>
          <a:ext cx="7754937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Willingness to use pre-defined agendas for each meeting</a:t>
          </a:r>
        </a:p>
      </dsp:txBody>
      <dsp:txXfrm>
        <a:off x="0" y="943491"/>
        <a:ext cx="7754937" cy="940732"/>
      </dsp:txXfrm>
    </dsp:sp>
    <dsp:sp modelId="{DEFA0B89-F091-4C8E-B801-53FDF4B90716}">
      <dsp:nvSpPr>
        <dsp:cNvPr id="0" name=""/>
        <dsp:cNvSpPr/>
      </dsp:nvSpPr>
      <dsp:spPr>
        <a:xfrm>
          <a:off x="0" y="1884223"/>
          <a:ext cx="7754937" cy="0"/>
        </a:xfrm>
        <a:prstGeom prst="line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5875" cap="flat" cmpd="sng" algn="ctr">
          <a:solidFill>
            <a:schemeClr val="accent2">
              <a:hueOff val="15615"/>
              <a:satOff val="-1075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49343-F7B1-4CDF-8277-4FBA6C41EA0A}">
      <dsp:nvSpPr>
        <dsp:cNvPr id="0" name=""/>
        <dsp:cNvSpPr/>
      </dsp:nvSpPr>
      <dsp:spPr>
        <a:xfrm>
          <a:off x="0" y="1884223"/>
          <a:ext cx="7754937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Stakeholders committed to doing work </a:t>
          </a:r>
          <a:r>
            <a:rPr lang="en-US" sz="2600" u="sng" kern="1200" dirty="0"/>
            <a:t>between</a:t>
          </a:r>
          <a:r>
            <a:rPr lang="en-US" sz="2600" kern="1200" dirty="0"/>
            <a:t> meetings</a:t>
          </a:r>
        </a:p>
      </dsp:txBody>
      <dsp:txXfrm>
        <a:off x="0" y="1884223"/>
        <a:ext cx="7754937" cy="940732"/>
      </dsp:txXfrm>
    </dsp:sp>
    <dsp:sp modelId="{CC762C3B-4E15-48EB-8243-F7E0DBFFB7CC}">
      <dsp:nvSpPr>
        <dsp:cNvPr id="0" name=""/>
        <dsp:cNvSpPr/>
      </dsp:nvSpPr>
      <dsp:spPr>
        <a:xfrm>
          <a:off x="0" y="2824955"/>
          <a:ext cx="7754937" cy="0"/>
        </a:xfrm>
        <a:prstGeom prst="line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5875" cap="flat" cmpd="sng" algn="ctr">
          <a:solidFill>
            <a:schemeClr val="accent2">
              <a:hueOff val="23423"/>
              <a:satOff val="-16126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29A2A-7407-4495-9E55-4F2F62B4E5AF}">
      <dsp:nvSpPr>
        <dsp:cNvPr id="0" name=""/>
        <dsp:cNvSpPr/>
      </dsp:nvSpPr>
      <dsp:spPr>
        <a:xfrm>
          <a:off x="0" y="2824956"/>
          <a:ext cx="7754937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Discipline to document and manage “Action Items”</a:t>
          </a:r>
        </a:p>
      </dsp:txBody>
      <dsp:txXfrm>
        <a:off x="0" y="2824956"/>
        <a:ext cx="7754937" cy="940732"/>
      </dsp:txXfrm>
    </dsp:sp>
    <dsp:sp modelId="{CB0A5592-EC28-41F2-996C-BE1CA38D7D33}">
      <dsp:nvSpPr>
        <dsp:cNvPr id="0" name=""/>
        <dsp:cNvSpPr/>
      </dsp:nvSpPr>
      <dsp:spPr>
        <a:xfrm>
          <a:off x="0" y="3765688"/>
          <a:ext cx="7754937" cy="0"/>
        </a:xfrm>
        <a:prstGeom prst="line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5875" cap="flat" cmpd="sng" algn="ctr">
          <a:solidFill>
            <a:schemeClr val="accent2">
              <a:hueOff val="31230"/>
              <a:satOff val="-21501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A1E84-5CDB-4D91-9974-6C7C3E0944E1}">
      <dsp:nvSpPr>
        <dsp:cNvPr id="0" name=""/>
        <dsp:cNvSpPr/>
      </dsp:nvSpPr>
      <dsp:spPr>
        <a:xfrm>
          <a:off x="0" y="3765688"/>
          <a:ext cx="7754937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Plan, in detail, small tests of change to apply in operational areas</a:t>
          </a:r>
        </a:p>
      </dsp:txBody>
      <dsp:txXfrm>
        <a:off x="0" y="3765688"/>
        <a:ext cx="7754937" cy="940732"/>
      </dsp:txXfrm>
    </dsp:sp>
    <dsp:sp modelId="{CE367C2F-4693-4776-B267-AC6CC56A75B4}">
      <dsp:nvSpPr>
        <dsp:cNvPr id="0" name=""/>
        <dsp:cNvSpPr/>
      </dsp:nvSpPr>
      <dsp:spPr>
        <a:xfrm>
          <a:off x="0" y="4706420"/>
          <a:ext cx="7754937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208A-A241-489B-A2DD-A7391D93ADF0}">
      <dsp:nvSpPr>
        <dsp:cNvPr id="0" name=""/>
        <dsp:cNvSpPr/>
      </dsp:nvSpPr>
      <dsp:spPr>
        <a:xfrm>
          <a:off x="0" y="4706420"/>
          <a:ext cx="7754937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Structured follow-up to emphasize sustainability</a:t>
          </a:r>
        </a:p>
      </dsp:txBody>
      <dsp:txXfrm>
        <a:off x="0" y="4706420"/>
        <a:ext cx="7754937" cy="940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651C8-6392-45B1-A30E-4F2F7C9AC0AA}">
      <dsp:nvSpPr>
        <dsp:cNvPr id="0" name=""/>
        <dsp:cNvSpPr/>
      </dsp:nvSpPr>
      <dsp:spPr>
        <a:xfrm>
          <a:off x="0" y="1571"/>
          <a:ext cx="10058399" cy="7964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BB252-2EBE-4E3F-85B4-9BB4304CF3A3}">
      <dsp:nvSpPr>
        <dsp:cNvPr id="0" name=""/>
        <dsp:cNvSpPr/>
      </dsp:nvSpPr>
      <dsp:spPr>
        <a:xfrm>
          <a:off x="240913" y="180763"/>
          <a:ext cx="438024" cy="438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F5916-F56C-4CBF-A76A-D24D07255767}">
      <dsp:nvSpPr>
        <dsp:cNvPr id="0" name=""/>
        <dsp:cNvSpPr/>
      </dsp:nvSpPr>
      <dsp:spPr>
        <a:xfrm>
          <a:off x="919851" y="157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Base framework is </a:t>
          </a:r>
          <a:r>
            <a:rPr lang="en-US" sz="2200" b="1" u="sng" kern="1200" dirty="0"/>
            <a:t>6 one-hour meetings </a:t>
          </a:r>
          <a:r>
            <a:rPr lang="en-US" sz="2200" kern="1200" dirty="0"/>
            <a:t>with defined deliverables from each</a:t>
          </a:r>
        </a:p>
      </dsp:txBody>
      <dsp:txXfrm>
        <a:off x="919851" y="1571"/>
        <a:ext cx="9138548" cy="796407"/>
      </dsp:txXfrm>
    </dsp:sp>
    <dsp:sp modelId="{E11D10E7-B75C-42D5-8EDC-444B6955FC20}">
      <dsp:nvSpPr>
        <dsp:cNvPr id="0" name=""/>
        <dsp:cNvSpPr/>
      </dsp:nvSpPr>
      <dsp:spPr>
        <a:xfrm>
          <a:off x="0" y="997081"/>
          <a:ext cx="10058399" cy="7964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E368D-6F41-453A-9908-7B3CFAE4B3C0}">
      <dsp:nvSpPr>
        <dsp:cNvPr id="0" name=""/>
        <dsp:cNvSpPr/>
      </dsp:nvSpPr>
      <dsp:spPr>
        <a:xfrm>
          <a:off x="240913" y="1176272"/>
          <a:ext cx="438024" cy="438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8F22C-4876-447E-8012-60EEEE83F2B1}">
      <dsp:nvSpPr>
        <dsp:cNvPr id="0" name=""/>
        <dsp:cNvSpPr/>
      </dsp:nvSpPr>
      <dsp:spPr>
        <a:xfrm>
          <a:off x="919851" y="99708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goal is to work through problem definition, root cause identification and solution selection </a:t>
          </a:r>
          <a:r>
            <a:rPr lang="en-US" sz="2200" u="sng" kern="1200"/>
            <a:t>quickly</a:t>
          </a:r>
          <a:endParaRPr lang="en-US" sz="2200" kern="1200"/>
        </a:p>
      </dsp:txBody>
      <dsp:txXfrm>
        <a:off x="919851" y="997081"/>
        <a:ext cx="9138548" cy="796407"/>
      </dsp:txXfrm>
    </dsp:sp>
    <dsp:sp modelId="{41B6F9AB-5862-4B0B-98D9-422D0F13BB79}">
      <dsp:nvSpPr>
        <dsp:cNvPr id="0" name=""/>
        <dsp:cNvSpPr/>
      </dsp:nvSpPr>
      <dsp:spPr>
        <a:xfrm>
          <a:off x="0" y="1992590"/>
          <a:ext cx="10058399" cy="7964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4CDAB-D205-4265-B020-529FE0120C91}">
      <dsp:nvSpPr>
        <dsp:cNvPr id="0" name=""/>
        <dsp:cNvSpPr/>
      </dsp:nvSpPr>
      <dsp:spPr>
        <a:xfrm>
          <a:off x="240913" y="2171782"/>
          <a:ext cx="438024" cy="4380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35DA8-D260-4F80-8BE3-5D9FEEB77409}">
      <dsp:nvSpPr>
        <dsp:cNvPr id="0" name=""/>
        <dsp:cNvSpPr/>
      </dsp:nvSpPr>
      <dsp:spPr>
        <a:xfrm>
          <a:off x="919851" y="199259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Participants must commit to completing Action Items </a:t>
          </a:r>
          <a:r>
            <a:rPr lang="en-US" sz="2200" u="sng" kern="1200" dirty="0"/>
            <a:t>on-time</a:t>
          </a:r>
        </a:p>
      </dsp:txBody>
      <dsp:txXfrm>
        <a:off x="919851" y="1992590"/>
        <a:ext cx="9138548" cy="796407"/>
      </dsp:txXfrm>
    </dsp:sp>
    <dsp:sp modelId="{6967C289-A22B-4D2F-A7A1-D15B82033440}">
      <dsp:nvSpPr>
        <dsp:cNvPr id="0" name=""/>
        <dsp:cNvSpPr/>
      </dsp:nvSpPr>
      <dsp:spPr>
        <a:xfrm>
          <a:off x="0" y="2988100"/>
          <a:ext cx="10058399" cy="7964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2FCB3-05D0-446D-918F-6C3979642DEA}">
      <dsp:nvSpPr>
        <dsp:cNvPr id="0" name=""/>
        <dsp:cNvSpPr/>
      </dsp:nvSpPr>
      <dsp:spPr>
        <a:xfrm>
          <a:off x="240913" y="3167292"/>
          <a:ext cx="438024" cy="4380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B0C99-6929-4A0C-AAFE-12E7E62CA679}">
      <dsp:nvSpPr>
        <dsp:cNvPr id="0" name=""/>
        <dsp:cNvSpPr/>
      </dsp:nvSpPr>
      <dsp:spPr>
        <a:xfrm>
          <a:off x="919851" y="298810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heart &amp; soul of this method is engaging those who do the work, in the place where they work (a.k.a. our experts!)</a:t>
          </a:r>
        </a:p>
      </dsp:txBody>
      <dsp:txXfrm>
        <a:off x="919851" y="2988100"/>
        <a:ext cx="9138548" cy="796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3F777-90D1-4957-9C8C-F41B5B88E952}">
      <dsp:nvSpPr>
        <dsp:cNvPr id="0" name=""/>
        <dsp:cNvSpPr/>
      </dsp:nvSpPr>
      <dsp:spPr>
        <a:xfrm>
          <a:off x="0" y="649262"/>
          <a:ext cx="1407318" cy="963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-1-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Stakeholder Meeting</a:t>
          </a:r>
        </a:p>
      </dsp:txBody>
      <dsp:txXfrm>
        <a:off x="28209" y="677471"/>
        <a:ext cx="1350900" cy="906715"/>
      </dsp:txXfrm>
    </dsp:sp>
    <dsp:sp modelId="{479C2149-4C5E-4BC8-8259-A72F45FEADB8}">
      <dsp:nvSpPr>
        <dsp:cNvPr id="0" name=""/>
        <dsp:cNvSpPr/>
      </dsp:nvSpPr>
      <dsp:spPr>
        <a:xfrm>
          <a:off x="1548050" y="956321"/>
          <a:ext cx="298351" cy="349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548050" y="1026124"/>
        <a:ext cx="208846" cy="209409"/>
      </dsp:txXfrm>
    </dsp:sp>
    <dsp:sp modelId="{89A5E213-D30D-440B-A69C-B37E087F685E}">
      <dsp:nvSpPr>
        <dsp:cNvPr id="0" name=""/>
        <dsp:cNvSpPr/>
      </dsp:nvSpPr>
      <dsp:spPr>
        <a:xfrm>
          <a:off x="1970246" y="649262"/>
          <a:ext cx="1407318" cy="963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-2-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Action Planning Meeting</a:t>
          </a:r>
        </a:p>
      </dsp:txBody>
      <dsp:txXfrm>
        <a:off x="1998455" y="677471"/>
        <a:ext cx="1350900" cy="906715"/>
      </dsp:txXfrm>
    </dsp:sp>
    <dsp:sp modelId="{4E502185-B6D4-48AD-8BD8-13B4C0CF68FA}">
      <dsp:nvSpPr>
        <dsp:cNvPr id="0" name=""/>
        <dsp:cNvSpPr/>
      </dsp:nvSpPr>
      <dsp:spPr>
        <a:xfrm>
          <a:off x="3518296" y="956321"/>
          <a:ext cx="298351" cy="349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518296" y="1026124"/>
        <a:ext cx="208846" cy="209409"/>
      </dsp:txXfrm>
    </dsp:sp>
    <dsp:sp modelId="{4E8D4D51-BAA2-42A8-BEF9-2F022AB9DAB7}">
      <dsp:nvSpPr>
        <dsp:cNvPr id="0" name=""/>
        <dsp:cNvSpPr/>
      </dsp:nvSpPr>
      <dsp:spPr>
        <a:xfrm>
          <a:off x="3940492" y="649262"/>
          <a:ext cx="1407318" cy="963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-3-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Small Test Design Meeting</a:t>
          </a:r>
        </a:p>
      </dsp:txBody>
      <dsp:txXfrm>
        <a:off x="3968701" y="677471"/>
        <a:ext cx="1350900" cy="906715"/>
      </dsp:txXfrm>
    </dsp:sp>
    <dsp:sp modelId="{1F5E4CF7-C9BC-4313-9993-BFAE4F542CDC}">
      <dsp:nvSpPr>
        <dsp:cNvPr id="0" name=""/>
        <dsp:cNvSpPr/>
      </dsp:nvSpPr>
      <dsp:spPr>
        <a:xfrm>
          <a:off x="5488542" y="956321"/>
          <a:ext cx="298351" cy="349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488542" y="1026124"/>
        <a:ext cx="208846" cy="209409"/>
      </dsp:txXfrm>
    </dsp:sp>
    <dsp:sp modelId="{3567DE49-A667-4019-9BD0-25BBB2995354}">
      <dsp:nvSpPr>
        <dsp:cNvPr id="0" name=""/>
        <dsp:cNvSpPr/>
      </dsp:nvSpPr>
      <dsp:spPr>
        <a:xfrm>
          <a:off x="5910738" y="649262"/>
          <a:ext cx="1407318" cy="963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-4-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Progress Check Meeting</a:t>
          </a:r>
        </a:p>
      </dsp:txBody>
      <dsp:txXfrm>
        <a:off x="5938947" y="677471"/>
        <a:ext cx="1350900" cy="906715"/>
      </dsp:txXfrm>
    </dsp:sp>
    <dsp:sp modelId="{E2D37EFE-2C6C-4F74-96B1-29323632D018}">
      <dsp:nvSpPr>
        <dsp:cNvPr id="0" name=""/>
        <dsp:cNvSpPr/>
      </dsp:nvSpPr>
      <dsp:spPr>
        <a:xfrm>
          <a:off x="7458788" y="956321"/>
          <a:ext cx="298351" cy="349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458788" y="1026124"/>
        <a:ext cx="208846" cy="209409"/>
      </dsp:txXfrm>
    </dsp:sp>
    <dsp:sp modelId="{EDA721B2-2912-44BE-9F00-4AEEA0E05627}">
      <dsp:nvSpPr>
        <dsp:cNvPr id="0" name=""/>
        <dsp:cNvSpPr/>
      </dsp:nvSpPr>
      <dsp:spPr>
        <a:xfrm>
          <a:off x="7880984" y="649262"/>
          <a:ext cx="1407318" cy="963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-5- Implementation Planning Meeting</a:t>
          </a:r>
        </a:p>
      </dsp:txBody>
      <dsp:txXfrm>
        <a:off x="7909193" y="677471"/>
        <a:ext cx="1350900" cy="906715"/>
      </dsp:txXfrm>
    </dsp:sp>
    <dsp:sp modelId="{922EED8D-AE79-462E-A791-9B6D4F3B1D4E}">
      <dsp:nvSpPr>
        <dsp:cNvPr id="0" name=""/>
        <dsp:cNvSpPr/>
      </dsp:nvSpPr>
      <dsp:spPr>
        <a:xfrm>
          <a:off x="9429034" y="956321"/>
          <a:ext cx="298351" cy="349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9429034" y="1026124"/>
        <a:ext cx="208846" cy="209409"/>
      </dsp:txXfrm>
    </dsp:sp>
    <dsp:sp modelId="{F552458A-2847-4171-8D14-27E8DE58575F}">
      <dsp:nvSpPr>
        <dsp:cNvPr id="0" name=""/>
        <dsp:cNvSpPr/>
      </dsp:nvSpPr>
      <dsp:spPr>
        <a:xfrm>
          <a:off x="9851230" y="649262"/>
          <a:ext cx="1407318" cy="963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-6- Implementation Follow-up Meeting</a:t>
          </a:r>
        </a:p>
      </dsp:txBody>
      <dsp:txXfrm>
        <a:off x="9879439" y="677471"/>
        <a:ext cx="1350900" cy="906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38B86-C32A-43ED-97B1-16102BCF99D2}">
      <dsp:nvSpPr>
        <dsp:cNvPr id="0" name=""/>
        <dsp:cNvSpPr/>
      </dsp:nvSpPr>
      <dsp:spPr>
        <a:xfrm>
          <a:off x="4909" y="1130752"/>
          <a:ext cx="1826377" cy="1826377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E3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Team Meeting</a:t>
          </a:r>
        </a:p>
      </dsp:txBody>
      <dsp:txXfrm>
        <a:off x="272376" y="1398219"/>
        <a:ext cx="1291443" cy="1291443"/>
      </dsp:txXfrm>
    </dsp:sp>
    <dsp:sp modelId="{89BB09B9-60E0-4848-87C2-1FD190E7D666}">
      <dsp:nvSpPr>
        <dsp:cNvPr id="0" name=""/>
        <dsp:cNvSpPr/>
      </dsp:nvSpPr>
      <dsp:spPr>
        <a:xfrm rot="10800000">
          <a:off x="598482" y="3192961"/>
          <a:ext cx="639232" cy="499961"/>
        </a:xfrm>
        <a:prstGeom prst="triangle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F8AB7-0D07-4440-917B-C542F74294F1}">
      <dsp:nvSpPr>
        <dsp:cNvPr id="0" name=""/>
        <dsp:cNvSpPr/>
      </dsp:nvSpPr>
      <dsp:spPr>
        <a:xfrm>
          <a:off x="309001" y="3900454"/>
          <a:ext cx="1218193" cy="1218193"/>
        </a:xfrm>
        <a:prstGeom prst="ellipse">
          <a:avLst/>
        </a:prstGeom>
        <a:solidFill>
          <a:schemeClr val="accent5">
            <a:shade val="50000"/>
            <a:hueOff val="-13126"/>
            <a:satOff val="2046"/>
            <a:lumOff val="92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Action Items</a:t>
          </a:r>
        </a:p>
      </dsp:txBody>
      <dsp:txXfrm>
        <a:off x="487401" y="4078854"/>
        <a:ext cx="861393" cy="861393"/>
      </dsp:txXfrm>
    </dsp:sp>
    <dsp:sp modelId="{99C14C5B-79CC-49BC-A290-D8E93D12764B}">
      <dsp:nvSpPr>
        <dsp:cNvPr id="0" name=""/>
        <dsp:cNvSpPr/>
      </dsp:nvSpPr>
      <dsp:spPr>
        <a:xfrm rot="5400000">
          <a:off x="1982415" y="4259570"/>
          <a:ext cx="639232" cy="499961"/>
        </a:xfrm>
        <a:prstGeom prst="triangle">
          <a:avLst/>
        </a:prstGeom>
        <a:solidFill>
          <a:schemeClr val="accent5">
            <a:shade val="90000"/>
            <a:hueOff val="-16067"/>
            <a:satOff val="-632"/>
            <a:lumOff val="69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46E12-6AB4-4701-8AC2-1AE717314734}">
      <dsp:nvSpPr>
        <dsp:cNvPr id="0" name=""/>
        <dsp:cNvSpPr/>
      </dsp:nvSpPr>
      <dsp:spPr>
        <a:xfrm>
          <a:off x="3048568" y="3900454"/>
          <a:ext cx="1218193" cy="1218193"/>
        </a:xfrm>
        <a:prstGeom prst="ellipse">
          <a:avLst/>
        </a:prstGeom>
        <a:solidFill>
          <a:schemeClr val="accent5">
            <a:shade val="50000"/>
            <a:hueOff val="-26253"/>
            <a:satOff val="4092"/>
            <a:lumOff val="184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Dialogue with Others</a:t>
          </a:r>
        </a:p>
      </dsp:txBody>
      <dsp:txXfrm>
        <a:off x="3226968" y="4078854"/>
        <a:ext cx="861393" cy="861393"/>
      </dsp:txXfrm>
    </dsp:sp>
    <dsp:sp modelId="{D600F9BD-817D-4497-91CF-9CAD860B99E6}">
      <dsp:nvSpPr>
        <dsp:cNvPr id="0" name=""/>
        <dsp:cNvSpPr/>
      </dsp:nvSpPr>
      <dsp:spPr>
        <a:xfrm>
          <a:off x="3338049" y="3012615"/>
          <a:ext cx="639232" cy="499961"/>
        </a:xfrm>
        <a:prstGeom prst="triangle">
          <a:avLst/>
        </a:prstGeom>
        <a:solidFill>
          <a:schemeClr val="accent5">
            <a:shade val="90000"/>
            <a:hueOff val="-32135"/>
            <a:satOff val="-1265"/>
            <a:lumOff val="139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727A2-CB17-4440-8266-77EE7A4A609E}">
      <dsp:nvSpPr>
        <dsp:cNvPr id="0" name=""/>
        <dsp:cNvSpPr/>
      </dsp:nvSpPr>
      <dsp:spPr>
        <a:xfrm>
          <a:off x="3048568" y="1434844"/>
          <a:ext cx="1218193" cy="1218193"/>
        </a:xfrm>
        <a:prstGeom prst="ellipse">
          <a:avLst/>
        </a:prstGeom>
        <a:solidFill>
          <a:schemeClr val="accent5">
            <a:shade val="50000"/>
            <a:hueOff val="-39379"/>
            <a:satOff val="6139"/>
            <a:lumOff val="277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Dept Huddles</a:t>
          </a:r>
        </a:p>
      </dsp:txBody>
      <dsp:txXfrm>
        <a:off x="3226968" y="1613244"/>
        <a:ext cx="861393" cy="861393"/>
      </dsp:txXfrm>
    </dsp:sp>
    <dsp:sp modelId="{CAD14363-6D5A-44BD-9A90-87A47FA88775}">
      <dsp:nvSpPr>
        <dsp:cNvPr id="0" name=""/>
        <dsp:cNvSpPr/>
      </dsp:nvSpPr>
      <dsp:spPr>
        <a:xfrm rot="5400000">
          <a:off x="4666012" y="1793960"/>
          <a:ext cx="639232" cy="499961"/>
        </a:xfrm>
        <a:prstGeom prst="triangle">
          <a:avLst/>
        </a:prstGeom>
        <a:solidFill>
          <a:schemeClr val="accent5">
            <a:shade val="90000"/>
            <a:hueOff val="-48202"/>
            <a:satOff val="-1897"/>
            <a:lumOff val="209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E243B-958D-46BB-BD3F-F00AF4325EEF}">
      <dsp:nvSpPr>
        <dsp:cNvPr id="0" name=""/>
        <dsp:cNvSpPr/>
      </dsp:nvSpPr>
      <dsp:spPr>
        <a:xfrm>
          <a:off x="5676194" y="1378545"/>
          <a:ext cx="1442073" cy="1330791"/>
        </a:xfrm>
        <a:prstGeom prst="ellips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Front Line Individuals</a:t>
          </a:r>
        </a:p>
      </dsp:txBody>
      <dsp:txXfrm>
        <a:off x="5887381" y="1573435"/>
        <a:ext cx="1019699" cy="941011"/>
      </dsp:txXfrm>
    </dsp:sp>
    <dsp:sp modelId="{E0E41665-6397-4EAD-B048-EC5A03137EB7}">
      <dsp:nvSpPr>
        <dsp:cNvPr id="0" name=""/>
        <dsp:cNvSpPr/>
      </dsp:nvSpPr>
      <dsp:spPr>
        <a:xfrm rot="10800000">
          <a:off x="6077615" y="3069064"/>
          <a:ext cx="639232" cy="499961"/>
        </a:xfrm>
        <a:prstGeom prst="triangle">
          <a:avLst/>
        </a:prstGeom>
        <a:solidFill>
          <a:schemeClr val="accent5">
            <a:shade val="90000"/>
            <a:hueOff val="-48202"/>
            <a:satOff val="-1897"/>
            <a:lumOff val="209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9A043-DF8E-4EAC-B910-45100885EB86}">
      <dsp:nvSpPr>
        <dsp:cNvPr id="0" name=""/>
        <dsp:cNvSpPr/>
      </dsp:nvSpPr>
      <dsp:spPr>
        <a:xfrm>
          <a:off x="5788134" y="3900454"/>
          <a:ext cx="1218193" cy="1218193"/>
        </a:xfrm>
        <a:prstGeom prst="ellipse">
          <a:avLst/>
        </a:prstGeom>
        <a:solidFill>
          <a:schemeClr val="accent5">
            <a:shade val="50000"/>
            <a:hueOff val="-39379"/>
            <a:satOff val="6139"/>
            <a:lumOff val="277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Feedback Loop to Leaders</a:t>
          </a:r>
        </a:p>
      </dsp:txBody>
      <dsp:txXfrm>
        <a:off x="5966534" y="4078854"/>
        <a:ext cx="861393" cy="861393"/>
      </dsp:txXfrm>
    </dsp:sp>
    <dsp:sp modelId="{A8793A79-1561-4B13-B763-93BF7894F544}">
      <dsp:nvSpPr>
        <dsp:cNvPr id="0" name=""/>
        <dsp:cNvSpPr/>
      </dsp:nvSpPr>
      <dsp:spPr>
        <a:xfrm rot="5400000">
          <a:off x="7461548" y="4259570"/>
          <a:ext cx="639232" cy="499961"/>
        </a:xfrm>
        <a:prstGeom prst="triangle">
          <a:avLst/>
        </a:prstGeom>
        <a:solidFill>
          <a:schemeClr val="accent5">
            <a:shade val="90000"/>
            <a:hueOff val="-32135"/>
            <a:satOff val="-1265"/>
            <a:lumOff val="139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50264-A6A1-426F-9736-2FC08C50FABD}">
      <dsp:nvSpPr>
        <dsp:cNvPr id="0" name=""/>
        <dsp:cNvSpPr/>
      </dsp:nvSpPr>
      <dsp:spPr>
        <a:xfrm>
          <a:off x="8527701" y="3900454"/>
          <a:ext cx="1218193" cy="1218193"/>
        </a:xfrm>
        <a:prstGeom prst="ellipse">
          <a:avLst/>
        </a:prstGeom>
        <a:solidFill>
          <a:schemeClr val="accent5">
            <a:shade val="50000"/>
            <a:hueOff val="-26253"/>
            <a:satOff val="4092"/>
            <a:lumOff val="184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Bring Info Forward</a:t>
          </a:r>
        </a:p>
      </dsp:txBody>
      <dsp:txXfrm>
        <a:off x="8706101" y="4078854"/>
        <a:ext cx="861393" cy="861393"/>
      </dsp:txXfrm>
    </dsp:sp>
    <dsp:sp modelId="{F43DC900-E105-42D6-A10C-6CE9F1347431}">
      <dsp:nvSpPr>
        <dsp:cNvPr id="0" name=""/>
        <dsp:cNvSpPr/>
      </dsp:nvSpPr>
      <dsp:spPr>
        <a:xfrm>
          <a:off x="8817182" y="3164661"/>
          <a:ext cx="639232" cy="499961"/>
        </a:xfrm>
        <a:prstGeom prst="triangle">
          <a:avLst/>
        </a:prstGeom>
        <a:solidFill>
          <a:schemeClr val="accent5">
            <a:shade val="90000"/>
            <a:hueOff val="-16067"/>
            <a:satOff val="-632"/>
            <a:lumOff val="69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EF8EF-8367-485D-B619-590A995BEAA8}">
      <dsp:nvSpPr>
        <dsp:cNvPr id="0" name=""/>
        <dsp:cNvSpPr/>
      </dsp:nvSpPr>
      <dsp:spPr>
        <a:xfrm>
          <a:off x="8223609" y="1130752"/>
          <a:ext cx="1826377" cy="1826377"/>
        </a:xfrm>
        <a:prstGeom prst="ellipse">
          <a:avLst/>
        </a:prstGeom>
        <a:solidFill>
          <a:schemeClr val="accent5">
            <a:shade val="50000"/>
            <a:hueOff val="-13126"/>
            <a:satOff val="2046"/>
            <a:lumOff val="9246"/>
            <a:alphaOff val="0"/>
          </a:schemeClr>
        </a:solidFill>
        <a:ln w="15875" cap="flat" cmpd="sng" algn="ctr">
          <a:solidFill>
            <a:srgbClr val="007E3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Team Meeting</a:t>
          </a:r>
        </a:p>
      </dsp:txBody>
      <dsp:txXfrm>
        <a:off x="8491076" y="1398219"/>
        <a:ext cx="1291443" cy="1291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6A54A-C5B2-436E-B365-885FAB704964}">
      <dsp:nvSpPr>
        <dsp:cNvPr id="0" name=""/>
        <dsp:cNvSpPr/>
      </dsp:nvSpPr>
      <dsp:spPr>
        <a:xfrm>
          <a:off x="0" y="2344"/>
          <a:ext cx="6797675" cy="11884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A538B-9C60-429E-ADBC-0C348803DF8A}">
      <dsp:nvSpPr>
        <dsp:cNvPr id="0" name=""/>
        <dsp:cNvSpPr/>
      </dsp:nvSpPr>
      <dsp:spPr>
        <a:xfrm>
          <a:off x="359511" y="269750"/>
          <a:ext cx="653657" cy="653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3C8A9-B554-4649-937B-517384AE115F}">
      <dsp:nvSpPr>
        <dsp:cNvPr id="0" name=""/>
        <dsp:cNvSpPr/>
      </dsp:nvSpPr>
      <dsp:spPr>
        <a:xfrm>
          <a:off x="1372680" y="234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Start with something lower risk and smaller in scope, conduct 2-3 projects</a:t>
          </a:r>
        </a:p>
      </dsp:txBody>
      <dsp:txXfrm>
        <a:off x="1372680" y="2344"/>
        <a:ext cx="5424994" cy="1188467"/>
      </dsp:txXfrm>
    </dsp:sp>
    <dsp:sp modelId="{DD9EDB73-B414-4110-A0C6-0D826EB47300}">
      <dsp:nvSpPr>
        <dsp:cNvPr id="0" name=""/>
        <dsp:cNvSpPr/>
      </dsp:nvSpPr>
      <dsp:spPr>
        <a:xfrm>
          <a:off x="0" y="1487929"/>
          <a:ext cx="6797675" cy="11884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DE6E9-2762-4E50-8FCF-75F9C4EF9FC2}">
      <dsp:nvSpPr>
        <dsp:cNvPr id="0" name=""/>
        <dsp:cNvSpPr/>
      </dsp:nvSpPr>
      <dsp:spPr>
        <a:xfrm>
          <a:off x="359511" y="1755334"/>
          <a:ext cx="653657" cy="653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AC8D8-1657-4CB3-8C81-A4392D0B4922}">
      <dsp:nvSpPr>
        <dsp:cNvPr id="0" name=""/>
        <dsp:cNvSpPr/>
      </dsp:nvSpPr>
      <dsp:spPr>
        <a:xfrm>
          <a:off x="1372680" y="148792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Make the defined deliverables an expectation</a:t>
          </a:r>
        </a:p>
      </dsp:txBody>
      <dsp:txXfrm>
        <a:off x="1372680" y="1487929"/>
        <a:ext cx="5424994" cy="1188467"/>
      </dsp:txXfrm>
    </dsp:sp>
    <dsp:sp modelId="{073B9C67-DA97-4D28-8748-9DE1DA9E37C3}">
      <dsp:nvSpPr>
        <dsp:cNvPr id="0" name=""/>
        <dsp:cNvSpPr/>
      </dsp:nvSpPr>
      <dsp:spPr>
        <a:xfrm>
          <a:off x="0" y="2973514"/>
          <a:ext cx="6797675" cy="11884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6950A-E503-4D3A-B199-2520D926EB5D}">
      <dsp:nvSpPr>
        <dsp:cNvPr id="0" name=""/>
        <dsp:cNvSpPr/>
      </dsp:nvSpPr>
      <dsp:spPr>
        <a:xfrm>
          <a:off x="359511" y="3240919"/>
          <a:ext cx="653657" cy="653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995CD-4736-45D1-AFB6-25448453191E}">
      <dsp:nvSpPr>
        <dsp:cNvPr id="0" name=""/>
        <dsp:cNvSpPr/>
      </dsp:nvSpPr>
      <dsp:spPr>
        <a:xfrm>
          <a:off x="1372680" y="2973514"/>
          <a:ext cx="3058953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Works well with a ‘train the trainer’ model of spread</a:t>
          </a:r>
        </a:p>
      </dsp:txBody>
      <dsp:txXfrm>
        <a:off x="1372680" y="2973514"/>
        <a:ext cx="3058953" cy="1188467"/>
      </dsp:txXfrm>
    </dsp:sp>
    <dsp:sp modelId="{3F4DC4FF-B2D4-435F-B1CD-04F5CEC9A151}">
      <dsp:nvSpPr>
        <dsp:cNvPr id="0" name=""/>
        <dsp:cNvSpPr/>
      </dsp:nvSpPr>
      <dsp:spPr>
        <a:xfrm>
          <a:off x="4431634" y="2973514"/>
          <a:ext cx="2366040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Front-line staff have led projects with this method</a:t>
          </a:r>
        </a:p>
      </dsp:txBody>
      <dsp:txXfrm>
        <a:off x="4431634" y="2973514"/>
        <a:ext cx="2366040" cy="1188467"/>
      </dsp:txXfrm>
    </dsp:sp>
    <dsp:sp modelId="{EDCA6B30-1A61-4CF6-814E-152C37EB57F7}">
      <dsp:nvSpPr>
        <dsp:cNvPr id="0" name=""/>
        <dsp:cNvSpPr/>
      </dsp:nvSpPr>
      <dsp:spPr>
        <a:xfrm>
          <a:off x="0" y="4459099"/>
          <a:ext cx="6797675" cy="11884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D826B-499A-434F-AEE0-C3396CE21357}">
      <dsp:nvSpPr>
        <dsp:cNvPr id="0" name=""/>
        <dsp:cNvSpPr/>
      </dsp:nvSpPr>
      <dsp:spPr>
        <a:xfrm>
          <a:off x="359511" y="4726504"/>
          <a:ext cx="653657" cy="653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94642-CC79-4CD5-823D-8251020A5907}">
      <dsp:nvSpPr>
        <dsp:cNvPr id="0" name=""/>
        <dsp:cNvSpPr/>
      </dsp:nvSpPr>
      <dsp:spPr>
        <a:xfrm>
          <a:off x="1372680" y="4459099"/>
          <a:ext cx="3058953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Engage the leader </a:t>
          </a:r>
        </a:p>
      </dsp:txBody>
      <dsp:txXfrm>
        <a:off x="1372680" y="4459099"/>
        <a:ext cx="3058953" cy="1188467"/>
      </dsp:txXfrm>
    </dsp:sp>
    <dsp:sp modelId="{A2ACE822-81C9-489F-89AD-4E39545D6779}">
      <dsp:nvSpPr>
        <dsp:cNvPr id="0" name=""/>
        <dsp:cNvSpPr/>
      </dsp:nvSpPr>
      <dsp:spPr>
        <a:xfrm>
          <a:off x="4431634" y="4459099"/>
          <a:ext cx="2366040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Keep them apprised of the progress of the improvement</a:t>
          </a:r>
        </a:p>
      </dsp:txBody>
      <dsp:txXfrm>
        <a:off x="4431634" y="4459099"/>
        <a:ext cx="2366040" cy="1188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45728-491B-4836-9532-DD1ACD569518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F8AD6-A0D6-48DE-9EEE-82E4021F3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Hello, I’m SS and welcome to the presentation on “How to Improve Anything in Six Meetings or Less”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06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meeting has a defined agenda, and results in a set of specific tasks.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 caveat is to be sure the tasks are small; just big enough to be accomplished in a few days.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98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meeting is our Action Planning meeting – notice we bring forward our QI approach at this point.  </a:t>
            </a:r>
          </a:p>
          <a:p>
            <a:endParaRPr lang="en-US" dirty="0"/>
          </a:p>
          <a:p>
            <a:r>
              <a:rPr lang="en-US" dirty="0"/>
              <a:t>We don’t use meeting time to document the work, however.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Once we’ve scoped the problem, identified gaps, discovered root causes and identified some changes to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design the Small Tests of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intention is to hit the ground running after this meeting.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6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4</a:t>
            </a:r>
            <a:r>
              <a:rPr lang="en-US" baseline="30000" dirty="0"/>
              <a:t>th</a:t>
            </a:r>
            <a:r>
              <a:rPr lang="en-US" dirty="0"/>
              <a:t> meeting is to check on the initial results of the process tests.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key transition point.   If an effort is going to fail this is the point when we see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haven’t engaged the stakeholders well enough to deserve their effort and participation during the clinical work 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Ideally, the tests continue.   We’ll address what to do when we look at the meeting agendas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46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the 5</a:t>
            </a:r>
            <a:r>
              <a:rPr lang="en-US" baseline="30000" dirty="0"/>
              <a:t>th</a:t>
            </a:r>
            <a:r>
              <a:rPr lang="en-US" dirty="0"/>
              <a:t> meeting, we should have a process that has been tested and vetted by the front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we shift into implementation mode. And have an eye on sustainability.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02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6</a:t>
            </a:r>
            <a:r>
              <a:rPr lang="en-US" baseline="30000" dirty="0"/>
              <a:t>th</a:t>
            </a:r>
            <a:r>
              <a:rPr lang="en-US" dirty="0"/>
              <a:t> meeting sets up the process for ownership and sustaining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95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few key tools we’ll utilize in this approach.</a:t>
            </a:r>
          </a:p>
          <a:p>
            <a:endParaRPr lang="en-US" dirty="0"/>
          </a:p>
          <a:p>
            <a:r>
              <a:rPr lang="en-US" dirty="0"/>
              <a:t>We don’t go over all the tools since several are what I’ll call “classics”</a:t>
            </a:r>
          </a:p>
          <a:p>
            <a:r>
              <a:rPr lang="en-US" dirty="0"/>
              <a:t>A few you might not be as familiar with, so that is how we will spend our time.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30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tool is the implementation guide.</a:t>
            </a:r>
          </a:p>
          <a:p>
            <a:endParaRPr lang="en-US" dirty="0"/>
          </a:p>
          <a:p>
            <a:r>
              <a:rPr lang="en-US" dirty="0"/>
              <a:t>In addition to the rational and general framework, there is a checklist for each of the 6 meetings.  This will help you work through the steps and engage the stakeholders.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16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tool is the Outcome Based Agenda format.   This was developed by a well-known group facilitation expert, Sam </a:t>
            </a:r>
            <a:r>
              <a:rPr lang="en-US" dirty="0" err="1"/>
              <a:t>Kaner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is a powerful agenda design as it puts a focus on achieving outcomes and fully engaging those in the room.</a:t>
            </a:r>
          </a:p>
          <a:p>
            <a:r>
              <a:rPr lang="en-US" dirty="0"/>
              <a:t>Meetings conducted in this way are efficient and very productive.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93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tools is the classic A3 framework.</a:t>
            </a:r>
          </a:p>
          <a:p>
            <a:endParaRPr lang="en-US" dirty="0"/>
          </a:p>
          <a:p>
            <a:r>
              <a:rPr lang="en-US" dirty="0"/>
              <a:t>A3’s can be used with PDSA or PDCA projects, DMAIC, or in this case FOCUS-PDCA; where on the left we define the root causes and select an improvement</a:t>
            </a:r>
          </a:p>
          <a:p>
            <a:r>
              <a:rPr lang="en-US" dirty="0"/>
              <a:t>And on the right is our cycles of testing and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5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current role with UW Health, I lead projects large and small, but I started</a:t>
            </a:r>
          </a:p>
          <a:p>
            <a:r>
              <a:rPr lang="en-US" dirty="0"/>
              <a:t>my career in a rural hospital leading QI teams.</a:t>
            </a:r>
          </a:p>
          <a:p>
            <a:endParaRPr lang="en-US" dirty="0"/>
          </a:p>
          <a:p>
            <a:r>
              <a:rPr lang="en-US" dirty="0"/>
              <a:t>Over the years, I’ve facilitated a lot of teams – not always successful ones.</a:t>
            </a:r>
          </a:p>
          <a:p>
            <a:r>
              <a:rPr lang="en-US" dirty="0"/>
              <a:t>Teams would get started, come up with great ideas, establish baseline measures and great plans…</a:t>
            </a:r>
          </a:p>
          <a:p>
            <a:r>
              <a:rPr lang="en-US" dirty="0"/>
              <a:t>However, once those ideas were attempted where the patients were….things could easily fall off a cliff.</a:t>
            </a:r>
          </a:p>
          <a:p>
            <a:endParaRPr lang="en-US" dirty="0"/>
          </a:p>
          <a:p>
            <a:r>
              <a:rPr lang="en-US" dirty="0"/>
              <a:t>So, after dozens of struggling teams, I started to notice some patterns in what went wrong.</a:t>
            </a:r>
          </a:p>
          <a:p>
            <a:r>
              <a:rPr lang="en-US" dirty="0"/>
              <a:t>What I am sharing with you today isn’t some great innovation, </a:t>
            </a:r>
          </a:p>
          <a:p>
            <a:r>
              <a:rPr lang="en-US" dirty="0"/>
              <a:t>But a new way of combining some tried and true methods that might be a different way of looking at how improvement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88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</a:t>
            </a:r>
            <a:r>
              <a:rPr lang="en-US" baseline="0" dirty="0"/>
              <a:t> should be after your content.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key takeaways</a:t>
            </a:r>
            <a:r>
              <a:rPr lang="en-US" baseline="0" dirty="0"/>
              <a:t> are a nice way to summarize the most important ideas, and completes the circle of your session.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9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Improvement projects often a </a:t>
            </a:r>
            <a:r>
              <a:rPr lang="en-US" dirty="0" err="1"/>
              <a:t>a</a:t>
            </a:r>
            <a:r>
              <a:rPr lang="en-US" dirty="0"/>
              <a:t> complex set of stakeholders.  In this specific case, this is the universe of people who will be impacted by the work of this team.</a:t>
            </a:r>
          </a:p>
          <a:p>
            <a:endParaRPr lang="en-US" dirty="0"/>
          </a:p>
          <a:p>
            <a:r>
              <a:rPr lang="en-US" dirty="0"/>
              <a:t>One of the early decisions is who really should be invited to the meetings.</a:t>
            </a:r>
          </a:p>
          <a:p>
            <a:endParaRPr lang="en-US" dirty="0"/>
          </a:p>
          <a:p>
            <a:r>
              <a:rPr lang="en-US" dirty="0"/>
              <a:t>In my experience the more you can engage the people working with patients versus those occupying offices, the easier the implementation.</a:t>
            </a:r>
          </a:p>
          <a:p>
            <a:r>
              <a:rPr lang="en-US" dirty="0"/>
              <a:t>The front-line will make or break any change effort.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40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36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</a:t>
            </a:r>
            <a:r>
              <a:rPr lang="en-US" baseline="0" dirty="0"/>
              <a:t> should be after your content.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key takeaways</a:t>
            </a:r>
            <a:r>
              <a:rPr lang="en-US" baseline="0" dirty="0"/>
              <a:t> are a nice way to summarize the most important ideas, and completes the circle of your session.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29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</a:t>
            </a:r>
            <a:r>
              <a:rPr lang="en-US" baseline="0" dirty="0"/>
              <a:t> should be after your content.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key takeaways</a:t>
            </a:r>
            <a:r>
              <a:rPr lang="en-US" baseline="0" dirty="0"/>
              <a:t> are a nice way to summarize the most important ideas, and completes the circle of your session.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6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 paradigm shift is to talk about the findings outside of the meeting.</a:t>
            </a:r>
          </a:p>
          <a:p>
            <a:endParaRPr lang="en-US" dirty="0"/>
          </a:p>
          <a:p>
            <a:r>
              <a:rPr lang="en-US" dirty="0"/>
              <a:t>Share the work documents</a:t>
            </a:r>
          </a:p>
          <a:p>
            <a:r>
              <a:rPr lang="en-US" dirty="0"/>
              <a:t>Speak about the findings in huddles</a:t>
            </a:r>
          </a:p>
          <a:p>
            <a:r>
              <a:rPr lang="en-US" dirty="0"/>
              <a:t>Loop the dialogue between staff and leaders</a:t>
            </a:r>
          </a:p>
          <a:p>
            <a:endParaRPr lang="en-US" dirty="0"/>
          </a:p>
          <a:p>
            <a:r>
              <a:rPr lang="en-US" dirty="0"/>
              <a:t>You want any wisdom gathered outside the meeting to come back into the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73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4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They is a key point in the effort.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we’ve not understood who our early adopters are, or who our key network influencers are, we can set </a:t>
            </a:r>
            <a:r>
              <a:rPr lang="en-US" dirty="0" err="1"/>
              <a:t>ourselfs</a:t>
            </a:r>
            <a:r>
              <a:rPr lang="en-US" dirty="0"/>
              <a:t> up to fail.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60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</a:t>
            </a:r>
            <a:r>
              <a:rPr lang="en-US" baseline="0" dirty="0"/>
              <a:t> should be after your content.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key takeaways</a:t>
            </a:r>
            <a:r>
              <a:rPr lang="en-US" baseline="0" dirty="0"/>
              <a:t> are a nice way to summarize the most important ideas, and completes the circle of your session.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</a:t>
            </a:r>
            <a:r>
              <a:rPr lang="en-US" baseline="0" dirty="0"/>
              <a:t> should be after your content.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key takeaways</a:t>
            </a:r>
            <a:r>
              <a:rPr lang="en-US" baseline="0" dirty="0"/>
              <a:t> are a nice way to summarize the most important ideas, and completes the circle of your session.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9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let’s explore how improvements can go awry.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 will say I’m very familiar with these missteps because I have lived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fact, I’ve been the cause of them more than a few times over the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42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</a:t>
            </a:r>
            <a:r>
              <a:rPr lang="en-US" baseline="0" dirty="0"/>
              <a:t> should be after your content.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key takeaways</a:t>
            </a:r>
            <a:r>
              <a:rPr lang="en-US" baseline="0" dirty="0"/>
              <a:t> are a nice way to summarize the most important ideas, and completes the circle of your session.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06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</a:t>
            </a:r>
            <a:r>
              <a:rPr lang="en-US" baseline="0" dirty="0"/>
              <a:t> should be after your content.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key takeaways</a:t>
            </a:r>
            <a:r>
              <a:rPr lang="en-US" baseline="0" dirty="0"/>
              <a:t> are a nice way to summarize the most important ideas, and completes the circle of your session.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567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</a:t>
            </a:r>
            <a:r>
              <a:rPr lang="en-US" baseline="0" dirty="0"/>
              <a:t> should be after your content.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key takeaways</a:t>
            </a:r>
            <a:r>
              <a:rPr lang="en-US" baseline="0" dirty="0"/>
              <a:t> are a nice way to summarize the most important ideas, and completes the circle of your session.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80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14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1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 present this approach to an improvement, it’s not uncommon to hear an incredulous “Six Meetings or Less…. How will that work”?</a:t>
            </a:r>
          </a:p>
          <a:p>
            <a:endParaRPr lang="en-US" dirty="0"/>
          </a:p>
          <a:p>
            <a:r>
              <a:rPr lang="en-US" dirty="0"/>
              <a:t>It does work</a:t>
            </a:r>
          </a:p>
          <a:p>
            <a:endParaRPr lang="en-US" dirty="0"/>
          </a:p>
          <a:p>
            <a:r>
              <a:rPr lang="en-US" dirty="0"/>
              <a:t>I’m not going to bury the </a:t>
            </a:r>
            <a:r>
              <a:rPr lang="en-US" dirty="0" err="1"/>
              <a:t>lede</a:t>
            </a:r>
            <a:r>
              <a:rPr lang="en-US" dirty="0"/>
              <a:t> here but share right up from what this takes.</a:t>
            </a:r>
          </a:p>
          <a:p>
            <a:endParaRPr lang="en-US" dirty="0"/>
          </a:p>
          <a:p>
            <a:r>
              <a:rPr lang="en-US" dirty="0"/>
              <a:t>These are not new and revolutionary ideas – it is about putting these ideas into an executable framework.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97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primary shift is to recognize this truth – Improvement doesn’t happen in meeting rooms around a conference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9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Improvement has little chance of sustaining results if it’s not be developed and testing in the place where the work happens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64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the method.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0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has this approached been used?   It has a number of applications.</a:t>
            </a:r>
          </a:p>
          <a:p>
            <a:endParaRPr lang="en-US" dirty="0"/>
          </a:p>
          <a:p>
            <a:r>
              <a:rPr lang="en-US" dirty="0"/>
              <a:t>Any need for improvement that has a defined scope.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6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the 6 meeting structure.  Each has a specific purpose.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don’t schedule meetings on a weekly cadence.   This is another paradigm to blow 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know that doing tests of change will take the longest, so we provided for that in the cadence of meetings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key is how much time do we really need to complete the tasks between meetings.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8AD6-A0D6-48DE-9EEE-82E4021F3F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5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4B0-B982-453D-9EEF-F0CBF4C6A747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58EF-5E39-4181-AB23-33DB96F6E8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0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4B0-B982-453D-9EEF-F0CBF4C6A747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58EF-5E39-4181-AB23-33DB96F6E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2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4B0-B982-453D-9EEF-F0CBF4C6A747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58EF-5E39-4181-AB23-33DB96F6E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8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Garamond" panose="020204040303010108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4B0-B982-453D-9EEF-F0CBF4C6A747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58EF-5E39-4181-AB23-33DB96F6E8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79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4B0-B982-453D-9EEF-F0CBF4C6A747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58EF-5E39-4181-AB23-33DB96F6E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4B0-B982-453D-9EEF-F0CBF4C6A747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58EF-5E39-4181-AB23-33DB96F6E8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35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4B0-B982-453D-9EEF-F0CBF4C6A747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58EF-5E39-4181-AB23-33DB96F6E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9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4B0-B982-453D-9EEF-F0CBF4C6A747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58EF-5E39-4181-AB23-33DB96F6E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3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4B0-B982-453D-9EEF-F0CBF4C6A747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58EF-5E39-4181-AB23-33DB96F6E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4B0-B982-453D-9EEF-F0CBF4C6A747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58EF-5E39-4181-AB23-33DB96F6E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8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637B4B0-B982-453D-9EEF-F0CBF4C6A747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D258EF-5E39-4181-AB23-33DB96F6E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0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4B0-B982-453D-9EEF-F0CBF4C6A747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58EF-5E39-4181-AB23-33DB96F6E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37B4B0-B982-453D-9EEF-F0CBF4C6A747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DD258EF-5E39-4181-AB23-33DB96F6E8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11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5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hyperlink" Target="mailto:SSobczak2@uwhealth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6504" y="617228"/>
            <a:ext cx="7319175" cy="356616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Six Meetings for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Roboto Condensed" pitchFamily="2" charset="0"/>
                <a:cs typeface="Arial" panose="020B0604020202020204" pitchFamily="34" charset="0"/>
              </a:rPr>
              <a:t>Stephanie Sobczak, MS, MBA</a:t>
            </a:r>
          </a:p>
          <a:p>
            <a:r>
              <a:rPr lang="en-US" dirty="0">
                <a:ea typeface="Roboto Condensed" pitchFamily="2" charset="0"/>
                <a:cs typeface="Arial" panose="020B0604020202020204" pitchFamily="34" charset="0"/>
              </a:rPr>
              <a:t>UW HEALTH – PROJECT MANAGER</a:t>
            </a:r>
            <a:endParaRPr lang="en-US" dirty="0">
              <a:latin typeface="+mj-lt"/>
              <a:ea typeface="Roboto Condensed" pitchFamily="2" charset="0"/>
              <a:cs typeface="Arial" panose="020B0604020202020204" pitchFamily="34" charset="0"/>
            </a:endParaRPr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45E2C454-48FE-4956-906B-15F8BBD42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297149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122662"/>
            <a:ext cx="10515600" cy="1325563"/>
          </a:xfrm>
        </p:spPr>
        <p:txBody>
          <a:bodyPr/>
          <a:lstStyle/>
          <a:p>
            <a:r>
              <a:rPr lang="en-US" dirty="0"/>
              <a:t>Use the 6 meetings wisely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571EFB-B0D4-4575-A775-F314B5AE6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05825"/>
              </p:ext>
            </p:extLst>
          </p:nvPr>
        </p:nvGraphicFramePr>
        <p:xfrm>
          <a:off x="574674" y="1807590"/>
          <a:ext cx="188859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596">
                  <a:extLst>
                    <a:ext uri="{9D8B030D-6E8A-4147-A177-3AD203B41FA5}">
                      <a16:colId xmlns:a16="http://schemas.microsoft.com/office/drawing/2014/main" val="2725846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1) Stakeholder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4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Brief Intros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Overview of Purpose: Share data, safety reports,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Identify specific Gaps/Root Causes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Determine “Just do its”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Set Action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6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Confirm gaps w/others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Gather input on OFI’s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Assess readiness to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117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4D1BA8-E6AA-45DC-90F0-343C713A9631}"/>
              </a:ext>
            </a:extLst>
          </p:cNvPr>
          <p:cNvSpPr txBox="1"/>
          <p:nvPr/>
        </p:nvSpPr>
        <p:spPr>
          <a:xfrm rot="16200000">
            <a:off x="-457717" y="281798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40302-C425-41B6-AC34-6268FDF59143}"/>
              </a:ext>
            </a:extLst>
          </p:cNvPr>
          <p:cNvSpPr txBox="1"/>
          <p:nvPr/>
        </p:nvSpPr>
        <p:spPr>
          <a:xfrm rot="16200000">
            <a:off x="-112467" y="5168108"/>
            <a:ext cx="10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TASKS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9F90C4C6-B748-48C0-BD12-9B1DAA0B44ED}"/>
              </a:ext>
            </a:extLst>
          </p:cNvPr>
          <p:cNvSpPr/>
          <p:nvPr/>
        </p:nvSpPr>
        <p:spPr>
          <a:xfrm>
            <a:off x="2652391" y="4850299"/>
            <a:ext cx="2129816" cy="1004950"/>
          </a:xfrm>
          <a:prstGeom prst="leftArrow">
            <a:avLst/>
          </a:prstGeom>
          <a:solidFill>
            <a:srgbClr val="FFC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BCEE1A-D09B-428A-B595-D91D99A13CC2}"/>
              </a:ext>
            </a:extLst>
          </p:cNvPr>
          <p:cNvSpPr txBox="1"/>
          <p:nvPr/>
        </p:nvSpPr>
        <p:spPr>
          <a:xfrm>
            <a:off x="2942897" y="5168108"/>
            <a:ext cx="193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Bite sized tasks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3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571EFB-B0D4-4575-A775-F314B5AE6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72483"/>
              </p:ext>
            </p:extLst>
          </p:nvPr>
        </p:nvGraphicFramePr>
        <p:xfrm>
          <a:off x="574674" y="1795867"/>
          <a:ext cx="3777192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596">
                  <a:extLst>
                    <a:ext uri="{9D8B030D-6E8A-4147-A177-3AD203B41FA5}">
                      <a16:colId xmlns:a16="http://schemas.microsoft.com/office/drawing/2014/main" val="2725846492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110748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1) Stakeholder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2) Action Planning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4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Brief Intros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Overview of Purpose: Share data, safety reports,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Identify specific Gaps/Root Causes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Determine “Just do its”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Set Action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Introduce anyone new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Round robin report out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Two lists: Low Hanging Fruit, Tests of Change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Identify invitees to change planning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Set Action Items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6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Confirm gaps w/others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Gather input on OFI’s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Assess readiness to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Draft A3 or PDSA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Discuss planning ideas with others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Identify testing volunteers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117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4D1BA8-E6AA-45DC-90F0-343C713A9631}"/>
              </a:ext>
            </a:extLst>
          </p:cNvPr>
          <p:cNvSpPr txBox="1"/>
          <p:nvPr/>
        </p:nvSpPr>
        <p:spPr>
          <a:xfrm rot="16200000">
            <a:off x="-457717" y="2806257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40302-C425-41B6-AC34-6268FDF59143}"/>
              </a:ext>
            </a:extLst>
          </p:cNvPr>
          <p:cNvSpPr txBox="1"/>
          <p:nvPr/>
        </p:nvSpPr>
        <p:spPr>
          <a:xfrm rot="16200000">
            <a:off x="-112467" y="5156385"/>
            <a:ext cx="10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C5C31E-DA52-45E6-BDDD-639A5C13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210218"/>
            <a:ext cx="10515600" cy="1325563"/>
          </a:xfrm>
        </p:spPr>
        <p:txBody>
          <a:bodyPr/>
          <a:lstStyle/>
          <a:p>
            <a:r>
              <a:rPr lang="en-US" dirty="0"/>
              <a:t>Integrate Improvement Methods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743FE0B-D37B-414C-8B03-53692177F5B0}"/>
              </a:ext>
            </a:extLst>
          </p:cNvPr>
          <p:cNvSpPr/>
          <p:nvPr/>
        </p:nvSpPr>
        <p:spPr>
          <a:xfrm>
            <a:off x="4479049" y="4523266"/>
            <a:ext cx="2129816" cy="1004950"/>
          </a:xfrm>
          <a:prstGeom prst="leftArrow">
            <a:avLst/>
          </a:prstGeom>
          <a:solidFill>
            <a:srgbClr val="FFC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B075C-7D28-47F8-B61C-A9248832FD1F}"/>
              </a:ext>
            </a:extLst>
          </p:cNvPr>
          <p:cNvSpPr txBox="1"/>
          <p:nvPr/>
        </p:nvSpPr>
        <p:spPr>
          <a:xfrm>
            <a:off x="4573643" y="4841075"/>
            <a:ext cx="212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Outside of meeting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210218"/>
            <a:ext cx="10515600" cy="1325563"/>
          </a:xfrm>
        </p:spPr>
        <p:txBody>
          <a:bodyPr/>
          <a:lstStyle/>
          <a:p>
            <a:r>
              <a:rPr lang="en-US" dirty="0"/>
              <a:t>Engage Staff in Tests of Change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571EFB-B0D4-4575-A775-F314B5AE6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23771"/>
              </p:ext>
            </p:extLst>
          </p:nvPr>
        </p:nvGraphicFramePr>
        <p:xfrm>
          <a:off x="574674" y="1807590"/>
          <a:ext cx="5665788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596">
                  <a:extLst>
                    <a:ext uri="{9D8B030D-6E8A-4147-A177-3AD203B41FA5}">
                      <a16:colId xmlns:a16="http://schemas.microsoft.com/office/drawing/2014/main" val="2725846492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1107483437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2652250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1) Stakeholder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2) Action Planning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3) Small Test of Change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4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Brief Intros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Overview of Purpose: Share data, safety reports,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Identify specific Gaps/Root Causes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Determine “Just do its”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Set Action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Introduce anyone new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Round robin report out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Two lists: Low Hanging Fruit, Tests of Change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Identify invitees to change planning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Set Action Items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Introduce anyone new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 what change(s) will be tested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Design testing phases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 Action Items &amp; assignments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6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Confirm gaps w/others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Gather input on OFI’s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Assess readiness to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Draft A3 or PDSA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Discuss planning ideas with others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Identify testing volunteers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Engage staff testing changes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Use frequent informal feedback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Grow the testing pool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117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4D1BA8-E6AA-45DC-90F0-343C713A9631}"/>
              </a:ext>
            </a:extLst>
          </p:cNvPr>
          <p:cNvSpPr txBox="1"/>
          <p:nvPr/>
        </p:nvSpPr>
        <p:spPr>
          <a:xfrm rot="16200000">
            <a:off x="-457717" y="281798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40302-C425-41B6-AC34-6268FDF59143}"/>
              </a:ext>
            </a:extLst>
          </p:cNvPr>
          <p:cNvSpPr txBox="1"/>
          <p:nvPr/>
        </p:nvSpPr>
        <p:spPr>
          <a:xfrm rot="16200000">
            <a:off x="-112467" y="5168108"/>
            <a:ext cx="10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F0DFE2DB-B947-4DF2-ABEE-7F71DB8C21AA}"/>
              </a:ext>
            </a:extLst>
          </p:cNvPr>
          <p:cNvSpPr/>
          <p:nvPr/>
        </p:nvSpPr>
        <p:spPr>
          <a:xfrm>
            <a:off x="6240462" y="5049996"/>
            <a:ext cx="2129816" cy="1004950"/>
          </a:xfrm>
          <a:prstGeom prst="leftArrow">
            <a:avLst/>
          </a:prstGeom>
          <a:solidFill>
            <a:srgbClr val="FFC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2E883-47F6-42CE-8DE5-266F158156BC}"/>
              </a:ext>
            </a:extLst>
          </p:cNvPr>
          <p:cNvSpPr txBox="1"/>
          <p:nvPr/>
        </p:nvSpPr>
        <p:spPr>
          <a:xfrm>
            <a:off x="6335056" y="5367805"/>
            <a:ext cx="212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in the loop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67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122662"/>
            <a:ext cx="10515600" cy="1325563"/>
          </a:xfrm>
        </p:spPr>
        <p:txBody>
          <a:bodyPr/>
          <a:lstStyle/>
          <a:p>
            <a:r>
              <a:rPr lang="en-US" dirty="0"/>
              <a:t>Disciplined Progress Expectation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571EFB-B0D4-4575-A775-F314B5AE6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03395"/>
              </p:ext>
            </p:extLst>
          </p:nvPr>
        </p:nvGraphicFramePr>
        <p:xfrm>
          <a:off x="574674" y="1794654"/>
          <a:ext cx="7554384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596">
                  <a:extLst>
                    <a:ext uri="{9D8B030D-6E8A-4147-A177-3AD203B41FA5}">
                      <a16:colId xmlns:a16="http://schemas.microsoft.com/office/drawing/2014/main" val="2725846492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1107483437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2652250825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2593882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1) Stakeholder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2) Action Planning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3) Small Test of Change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4) Progress Check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4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Brief Intros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Overview of Purpose: Share data, safety reports,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Identify specific Gaps/Root Causes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Determine “Just do its”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Set Action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Introduce anyone new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Round robin report out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Two lists: Low Hanging Fruit, Tests of Change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Identify invitees to change planning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Set Action Items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Introduce anyone new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 what change(s) will be tested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Design testing phases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 Action Items &amp; assignments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Overview of planned tests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Report from testers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Consensus decision: continue testing, move to implementation, convene leaders?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 assignments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6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Confirm gaps w/others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Gather input on OFI’s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Assess readiness to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Draft A3 or PDSA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Discuss planning ideas with others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Identify testing volunteers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Engage those testing changes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Use frequent informal feedback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Grow the testing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Continue testing or discuss incorporating the change into existing infrastructure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Discuss barriers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117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4D1BA8-E6AA-45DC-90F0-343C713A9631}"/>
              </a:ext>
            </a:extLst>
          </p:cNvPr>
          <p:cNvSpPr txBox="1"/>
          <p:nvPr/>
        </p:nvSpPr>
        <p:spPr>
          <a:xfrm rot="16200000">
            <a:off x="-457717" y="2794534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40302-C425-41B6-AC34-6268FDF59143}"/>
              </a:ext>
            </a:extLst>
          </p:cNvPr>
          <p:cNvSpPr txBox="1"/>
          <p:nvPr/>
        </p:nvSpPr>
        <p:spPr>
          <a:xfrm rot="16200000">
            <a:off x="-112467" y="5144662"/>
            <a:ext cx="10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F208B33-E2E0-4A56-A963-F5617B0E8D76}"/>
              </a:ext>
            </a:extLst>
          </p:cNvPr>
          <p:cNvSpPr/>
          <p:nvPr/>
        </p:nvSpPr>
        <p:spPr>
          <a:xfrm>
            <a:off x="8129058" y="3120217"/>
            <a:ext cx="2129816" cy="1004950"/>
          </a:xfrm>
          <a:prstGeom prst="leftArrow">
            <a:avLst/>
          </a:prstGeom>
          <a:solidFill>
            <a:srgbClr val="FFC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AB12C-1645-4B99-AD79-CAF8A1EC8A4E}"/>
              </a:ext>
            </a:extLst>
          </p:cNvPr>
          <p:cNvSpPr txBox="1"/>
          <p:nvPr/>
        </p:nvSpPr>
        <p:spPr>
          <a:xfrm>
            <a:off x="8408276" y="3438026"/>
            <a:ext cx="185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Critical step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12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122662"/>
            <a:ext cx="10515600" cy="1325563"/>
          </a:xfrm>
        </p:spPr>
        <p:txBody>
          <a:bodyPr/>
          <a:lstStyle/>
          <a:p>
            <a:r>
              <a:rPr lang="en-US" dirty="0"/>
              <a:t>Plan the Implementation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571EFB-B0D4-4575-A775-F314B5AE6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040319"/>
              </p:ext>
            </p:extLst>
          </p:nvPr>
        </p:nvGraphicFramePr>
        <p:xfrm>
          <a:off x="574674" y="1772421"/>
          <a:ext cx="944298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596">
                  <a:extLst>
                    <a:ext uri="{9D8B030D-6E8A-4147-A177-3AD203B41FA5}">
                      <a16:colId xmlns:a16="http://schemas.microsoft.com/office/drawing/2014/main" val="2725846492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1107483437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2652250825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2593882273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3730218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1) Stakeholder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2) Action Planning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3) Small Test of Change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4) Progress Check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5) Implementation Planning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4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Brief Intros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Overview of Purpose: Share data, safety reports,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Identify specific Gaps/Root Causes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Determine “Just do its”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Set Action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Introduce anyone new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Round robin report out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Two lists: Low Hanging Fruit, Tests of Change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Identify invitees to change planning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Set Action Items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Introduce anyone new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 what change(s) will be tested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Design testing phases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 Action Items &amp; assignments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Overview of planned tests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Report from testers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Consensus decision: continue testing, move to implementation, convene leaders?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 assignments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Introduce anyone new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Discuss implementation steps: measurement, audit, oversight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Assign accountabilities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 assignments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6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Confirm gaps w/others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Gather input on OFI’s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Assess readiness to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Draft A3 or PDSA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Discuss planning ideas with others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Identify testing volunteers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Engage those testing changes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Use frequent informal feedback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Grow the testing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Continue testing or discuss incorporating the change into existing infrastructure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Discuss barriers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Carry out implementation tasks according to plan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Share the work with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117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4D1BA8-E6AA-45DC-90F0-343C713A9631}"/>
              </a:ext>
            </a:extLst>
          </p:cNvPr>
          <p:cNvSpPr txBox="1"/>
          <p:nvPr/>
        </p:nvSpPr>
        <p:spPr>
          <a:xfrm rot="16200000">
            <a:off x="-457717" y="2782811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40302-C425-41B6-AC34-6268FDF59143}"/>
              </a:ext>
            </a:extLst>
          </p:cNvPr>
          <p:cNvSpPr txBox="1"/>
          <p:nvPr/>
        </p:nvSpPr>
        <p:spPr>
          <a:xfrm rot="16200000">
            <a:off x="-112467" y="5132939"/>
            <a:ext cx="10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9AB3832-3572-4FF6-AE65-82115143C612}"/>
              </a:ext>
            </a:extLst>
          </p:cNvPr>
          <p:cNvSpPr/>
          <p:nvPr/>
        </p:nvSpPr>
        <p:spPr>
          <a:xfrm>
            <a:off x="9856842" y="3583760"/>
            <a:ext cx="2129816" cy="1004950"/>
          </a:xfrm>
          <a:prstGeom prst="leftArrow">
            <a:avLst/>
          </a:prstGeom>
          <a:solidFill>
            <a:srgbClr val="FFC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9809A-B337-41F9-AAEF-0423544FBB68}"/>
              </a:ext>
            </a:extLst>
          </p:cNvPr>
          <p:cNvSpPr txBox="1"/>
          <p:nvPr/>
        </p:nvSpPr>
        <p:spPr>
          <a:xfrm>
            <a:off x="10136060" y="3901569"/>
            <a:ext cx="185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to sustain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46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46737"/>
            <a:ext cx="10515600" cy="1325563"/>
          </a:xfrm>
        </p:spPr>
        <p:txBody>
          <a:bodyPr/>
          <a:lstStyle/>
          <a:p>
            <a:r>
              <a:rPr lang="en-US" dirty="0"/>
              <a:t>Accountability &amp; Sustained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571EFB-B0D4-4575-A775-F314B5AE6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03521"/>
              </p:ext>
            </p:extLst>
          </p:nvPr>
        </p:nvGraphicFramePr>
        <p:xfrm>
          <a:off x="574674" y="1784144"/>
          <a:ext cx="11331576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596">
                  <a:extLst>
                    <a:ext uri="{9D8B030D-6E8A-4147-A177-3AD203B41FA5}">
                      <a16:colId xmlns:a16="http://schemas.microsoft.com/office/drawing/2014/main" val="2725846492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1107483437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2652250825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2593882273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3730218725"/>
                    </a:ext>
                  </a:extLst>
                </a:gridCol>
                <a:gridCol w="1888596">
                  <a:extLst>
                    <a:ext uri="{9D8B030D-6E8A-4147-A177-3AD203B41FA5}">
                      <a16:colId xmlns:a16="http://schemas.microsoft.com/office/drawing/2014/main" val="1617270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1) Stakeholder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2) Action Planning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3) Small Test of Change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4) Progress Check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5) Implementation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6) Implementation Follow-up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4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Brief Intros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Overview of Purpose: Share data, safety reports,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Identify specific Gaps/Root Causes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Determine “Just do its”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Set Action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Introduce anyone new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Round robin report out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Two lists: Low Hanging Fruit, Tests of Change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Identify invitees to change planning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Set Action Items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Introduce anyone new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 what change(s) will be tested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Design testing phases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 Action Items &amp; assignments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Overview of planned tests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Report from testers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Consensus decision: continue testing, move to implementation, convene leaders?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 assignments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Introduce anyone new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Discuss implementation steps: measurement, audit, oversight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Assign accountabilities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 assignments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Introduce anyone new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Report out on Implementation tasks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Develop plan to close gaps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 ownership and assign 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6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Confirm gaps w/others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Gather input on OFI’s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Assess readiness to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Draft A3 or PDSA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Discuss planning ideas with others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Identify testing volunteers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Engage those testing changes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Use frequent informal feedback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Grow the testing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Continue testing or discuss incorporating the change into existing infrastructure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Discuss barriers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Carry out implementation tasks according to plan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Share the work with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Accountable owners monitor outcomes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Identify timeframe to revisit – annually?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117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4D1BA8-E6AA-45DC-90F0-343C713A9631}"/>
              </a:ext>
            </a:extLst>
          </p:cNvPr>
          <p:cNvSpPr txBox="1"/>
          <p:nvPr/>
        </p:nvSpPr>
        <p:spPr>
          <a:xfrm rot="16200000">
            <a:off x="-457717" y="2794534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40302-C425-41B6-AC34-6268FDF59143}"/>
              </a:ext>
            </a:extLst>
          </p:cNvPr>
          <p:cNvSpPr txBox="1"/>
          <p:nvPr/>
        </p:nvSpPr>
        <p:spPr>
          <a:xfrm rot="16200000">
            <a:off x="-112467" y="5144662"/>
            <a:ext cx="10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02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F784-F3F7-40DC-9334-22FE7A57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79" y="268187"/>
            <a:ext cx="10515600" cy="1325563"/>
          </a:xfrm>
        </p:spPr>
        <p:txBody>
          <a:bodyPr/>
          <a:lstStyle/>
          <a:p>
            <a:r>
              <a:rPr lang="en-US" dirty="0"/>
              <a:t>Key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E44D2-D646-4CE3-96AC-ECABE0FFA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7" y="2114255"/>
            <a:ext cx="11424744" cy="37941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800" dirty="0">
                <a:latin typeface="Garamond" panose="02020404030301010803" pitchFamily="18" charset="0"/>
              </a:rPr>
              <a:t>Six Meetings or Less Implementation Guide w/ Checklists – </a:t>
            </a:r>
            <a:r>
              <a:rPr lang="en-US" sz="2800" dirty="0">
                <a:solidFill>
                  <a:srgbClr val="0070C0"/>
                </a:solidFill>
                <a:latin typeface="Garamond" panose="02020404030301010803" pitchFamily="18" charset="0"/>
              </a:rPr>
              <a:t>shared with you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800" dirty="0">
                <a:latin typeface="Garamond" panose="02020404030301010803" pitchFamily="18" charset="0"/>
              </a:rPr>
              <a:t>Use an Outcome-based Agenda Format – </a:t>
            </a:r>
            <a:r>
              <a:rPr lang="en-US" sz="2800" dirty="0">
                <a:solidFill>
                  <a:srgbClr val="0070C0"/>
                </a:solidFill>
                <a:latin typeface="Garamond" panose="02020404030301010803" pitchFamily="18" charset="0"/>
              </a:rPr>
              <a:t>shared with you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800" dirty="0">
                <a:latin typeface="Garamond" panose="02020404030301010803" pitchFamily="18" charset="0"/>
              </a:rPr>
              <a:t>Use an A3, or other standard format, to document the work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800" dirty="0">
                <a:latin typeface="Garamond" panose="02020404030301010803" pitchFamily="18" charset="0"/>
              </a:rPr>
              <a:t>Root Cause Analysis Tool: Cause &amp; Effect, 5 Whys, etc.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800" dirty="0">
                <a:latin typeface="Garamond" panose="02020404030301010803" pitchFamily="18" charset="0"/>
              </a:rPr>
              <a:t>Small Test of Change Design/Planning Tool – </a:t>
            </a:r>
            <a:r>
              <a:rPr lang="en-US" sz="2800" dirty="0">
                <a:solidFill>
                  <a:srgbClr val="0070C0"/>
                </a:solidFill>
                <a:latin typeface="Garamond" panose="02020404030301010803" pitchFamily="18" charset="0"/>
              </a:rPr>
              <a:t>shared with you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800" dirty="0">
                <a:latin typeface="Garamond" panose="02020404030301010803" pitchFamily="18" charset="0"/>
              </a:rPr>
              <a:t>Manage change tolerance: “Engage the engaged”</a:t>
            </a:r>
          </a:p>
        </p:txBody>
      </p:sp>
    </p:spTree>
    <p:extLst>
      <p:ext uri="{BB962C8B-B14F-4D97-AF65-F5344CB8AC3E}">
        <p14:creationId xmlns:p14="http://schemas.microsoft.com/office/powerpoint/2010/main" val="248251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E33766D-F33C-427C-BA48-12DFAA4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18" y="41413"/>
            <a:ext cx="11976538" cy="1325563"/>
          </a:xfrm>
        </p:spPr>
        <p:txBody>
          <a:bodyPr>
            <a:normAutofit/>
          </a:bodyPr>
          <a:lstStyle/>
          <a:p>
            <a:r>
              <a:rPr lang="en-US" dirty="0"/>
              <a:t>Six Meetings Implementation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3DC3B-B8C1-4FE4-8186-D5237B4FB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77" y="1806422"/>
            <a:ext cx="3374711" cy="44419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07FFC-0767-4606-83BE-E40B92036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062" y="1806421"/>
            <a:ext cx="3540369" cy="44404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73104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39" y="1733024"/>
            <a:ext cx="8290447" cy="432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D79F0-55FA-423F-9409-D879E510BB62}"/>
              </a:ext>
            </a:extLst>
          </p:cNvPr>
          <p:cNvSpPr txBox="1"/>
          <p:nvPr/>
        </p:nvSpPr>
        <p:spPr>
          <a:xfrm>
            <a:off x="315310" y="263877"/>
            <a:ext cx="8471338" cy="99604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ctr">
              <a:lnSpc>
                <a:spcPct val="112000"/>
              </a:lnSpc>
              <a:spcAft>
                <a:spcPts val="600"/>
              </a:spcAft>
              <a:buClr>
                <a:srgbClr val="055EBA"/>
              </a:buClr>
              <a:buSzPct val="120000"/>
            </a:pPr>
            <a:r>
              <a:rPr lang="en-US" sz="4400" dirty="0"/>
              <a:t>Use Outcome Based Agendas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etropolis Light" pitchFamily="2" charset="77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91568" y="1911588"/>
            <a:ext cx="1621539" cy="673864"/>
          </a:xfrm>
          <a:prstGeom prst="wedgeRoundRectCallout">
            <a:avLst>
              <a:gd name="adj1" fmla="val 52232"/>
              <a:gd name="adj2" fmla="val 111382"/>
              <a:gd name="adj3" fmla="val 16667"/>
            </a:avLst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Note start time and how much time will be used</a:t>
            </a:r>
            <a:r>
              <a:rPr lang="en-US" sz="12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.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700226" y="2565570"/>
            <a:ext cx="2464629" cy="1329189"/>
          </a:xfrm>
          <a:prstGeom prst="wedgeRoundRectCallout">
            <a:avLst>
              <a:gd name="adj1" fmla="val -78487"/>
              <a:gd name="adj2" fmla="val 35103"/>
              <a:gd name="adj3" fmla="val 16667"/>
            </a:avLst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PROCESS: Describe </a:t>
            </a:r>
            <a:r>
              <a:rPr lang="en-US" sz="1200" b="1" u="sng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How</a:t>
            </a:r>
            <a:r>
              <a:rPr lang="en-US" sz="12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 the topic will be approached to achieve the outcome AND let people know what they will be asked to do in the meeting.</a:t>
            </a:r>
            <a:endParaRPr lang="en-US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319524" y="1259922"/>
            <a:ext cx="1776475" cy="651666"/>
          </a:xfrm>
          <a:prstGeom prst="wedgeRoundRectCallout">
            <a:avLst>
              <a:gd name="adj1" fmla="val -53910"/>
              <a:gd name="adj2" fmla="val 207604"/>
              <a:gd name="adj3" fmla="val 16667"/>
            </a:avLst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Check for a variety of participants as leads</a:t>
            </a:r>
            <a:endParaRPr lang="en-US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941941" y="5371638"/>
            <a:ext cx="1981200" cy="686186"/>
          </a:xfrm>
          <a:prstGeom prst="wedgeRoundRectCallout">
            <a:avLst>
              <a:gd name="adj1" fmla="val -108987"/>
              <a:gd name="adj2" fmla="val -46848"/>
              <a:gd name="adj3" fmla="val 16667"/>
            </a:avLst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Ensure there is a clear owner for each </a:t>
            </a:r>
            <a:r>
              <a:rPr lang="en-US" sz="1200" b="1" dirty="0">
                <a:solidFill>
                  <a:srgbClr val="1F497D"/>
                </a:solidFill>
                <a:ea typeface="Calibri"/>
                <a:cs typeface="Times New Roman"/>
              </a:rPr>
              <a:t>Action Item </a:t>
            </a:r>
            <a:r>
              <a:rPr lang="en-US" sz="12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assignment</a:t>
            </a:r>
            <a:endParaRPr lang="en-US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27788" y="3894759"/>
            <a:ext cx="1375117" cy="1082191"/>
          </a:xfrm>
          <a:prstGeom prst="wedgeRoundRectCallout">
            <a:avLst>
              <a:gd name="adj1" fmla="val 140750"/>
              <a:gd name="adj2" fmla="val -61143"/>
              <a:gd name="adj3" fmla="val 16667"/>
            </a:avLst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TOPIC:  Ensure detail is included - enough so all understand</a:t>
            </a:r>
            <a:endParaRPr lang="en-US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295962" y="1168565"/>
            <a:ext cx="2174801" cy="743023"/>
          </a:xfrm>
          <a:prstGeom prst="wedgeRoundRectCallout">
            <a:avLst>
              <a:gd name="adj1" fmla="val -86962"/>
              <a:gd name="adj2" fmla="val 270627"/>
              <a:gd name="adj3" fmla="val 16667"/>
            </a:avLst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OUTCOME:  </a:t>
            </a:r>
            <a:r>
              <a:rPr lang="en-US" sz="1200" b="1" u="sng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Why </a:t>
            </a:r>
            <a:r>
              <a:rPr lang="en-US" sz="12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the topic is on the agenda AND  </a:t>
            </a:r>
            <a:r>
              <a:rPr lang="en-US" sz="1200" b="1" u="sng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What</a:t>
            </a:r>
            <a:r>
              <a:rPr lang="en-US" sz="12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 is needed as a result</a:t>
            </a:r>
            <a:endParaRPr lang="en-US" sz="1100" b="1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95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EE81-7841-40C0-9D31-9B45C1673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48" y="98207"/>
            <a:ext cx="10515600" cy="1325563"/>
          </a:xfrm>
        </p:spPr>
        <p:txBody>
          <a:bodyPr/>
          <a:lstStyle/>
          <a:p>
            <a:r>
              <a:rPr lang="en-US" dirty="0"/>
              <a:t>Documenting Progress – The A3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7F7946-E933-43FF-A323-14158C46E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443" y="1819433"/>
            <a:ext cx="5840419" cy="4277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6EE96C-0EB1-4243-8404-380A5F90D6BA}"/>
              </a:ext>
            </a:extLst>
          </p:cNvPr>
          <p:cNvSpPr txBox="1"/>
          <p:nvPr/>
        </p:nvSpPr>
        <p:spPr>
          <a:xfrm>
            <a:off x="7644255" y="1884994"/>
            <a:ext cx="11246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Logo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15F02-595F-4AAA-AF09-789BAD9841FF}"/>
              </a:ext>
            </a:extLst>
          </p:cNvPr>
          <p:cNvSpPr txBox="1"/>
          <p:nvPr/>
        </p:nvSpPr>
        <p:spPr>
          <a:xfrm>
            <a:off x="9427779" y="2838662"/>
            <a:ext cx="1912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can be any similar tool; any format</a:t>
            </a:r>
          </a:p>
        </p:txBody>
      </p:sp>
    </p:spTree>
    <p:extLst>
      <p:ext uri="{BB962C8B-B14F-4D97-AF65-F5344CB8AC3E}">
        <p14:creationId xmlns:p14="http://schemas.microsoft.com/office/powerpoint/2010/main" val="7422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655"/>
            <a:ext cx="10515600" cy="1325563"/>
          </a:xfrm>
        </p:spPr>
        <p:txBody>
          <a:bodyPr/>
          <a:lstStyle/>
          <a:p>
            <a:r>
              <a:rPr lang="en-US" dirty="0"/>
              <a:t>Some 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E54CF-8F44-4B63-B0B5-FC9536CB6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620" y="1864721"/>
            <a:ext cx="4955762" cy="4314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3072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4" y="113496"/>
            <a:ext cx="10515600" cy="1325563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012" y="1870491"/>
            <a:ext cx="970597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C00000"/>
                </a:solidFill>
              </a:rPr>
              <a:t>Care coordination issue with an external facility</a:t>
            </a:r>
          </a:p>
          <a:p>
            <a:pPr marL="0" indent="0">
              <a:buNone/>
            </a:pPr>
            <a:r>
              <a:rPr lang="en-US" sz="2200" dirty="0"/>
              <a:t>There were problems with hand-offs between a residential care facility for persons with intellectual disability, EMS and hospital ED.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These patients were typically non-communicative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Caregiver presence and their knowledge about the patient varied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Near miss safety events were documented x 2 in one month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A “Blue Folder” one-page intake form, brought with the patient, is used with area skilled nursing facilities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A “Red Folder” might be a solution, but the team discovers the “Blue folder” compliance has declined after implementation</a:t>
            </a:r>
          </a:p>
          <a:p>
            <a:pPr marL="0" indent="0">
              <a:buNone/>
            </a:pP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The team is exploring options for closing these gaps.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731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EE81-7841-40C0-9D31-9B45C1673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9" y="170206"/>
            <a:ext cx="10515600" cy="1325563"/>
          </a:xfrm>
        </p:spPr>
        <p:txBody>
          <a:bodyPr/>
          <a:lstStyle/>
          <a:p>
            <a:r>
              <a:rPr lang="en-US" dirty="0"/>
              <a:t>Key Stakeholders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CC130-10C2-483A-9097-E4FDA07398D1}"/>
              </a:ext>
            </a:extLst>
          </p:cNvPr>
          <p:cNvSpPr txBox="1"/>
          <p:nvPr/>
        </p:nvSpPr>
        <p:spPr>
          <a:xfrm>
            <a:off x="2892972" y="3798833"/>
            <a:ext cx="158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Ink Free" panose="03080402000500000000" pitchFamily="66" charset="0"/>
              </a:rPr>
              <a:t>12 ED Techs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E6E58-3C6F-4DF0-8C26-328A7E9137B0}"/>
              </a:ext>
            </a:extLst>
          </p:cNvPr>
          <p:cNvSpPr txBox="1"/>
          <p:nvPr/>
        </p:nvSpPr>
        <p:spPr>
          <a:xfrm>
            <a:off x="3237189" y="2173792"/>
            <a:ext cx="156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Ink Free" panose="03080402000500000000" pitchFamily="66" charset="0"/>
              </a:rPr>
              <a:t>ED RNs x 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54E99-0063-4CA7-AB01-1AB61CBCCC73}"/>
              </a:ext>
            </a:extLst>
          </p:cNvPr>
          <p:cNvSpPr txBox="1"/>
          <p:nvPr/>
        </p:nvSpPr>
        <p:spPr>
          <a:xfrm>
            <a:off x="2484383" y="2840989"/>
            <a:ext cx="195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Ink Free" panose="03080402000500000000" pitchFamily="66" charset="0"/>
              </a:rPr>
              <a:t>ED Manager and 4 Supervisors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54333-8E0E-4B28-8FAA-E0A9BECAE1D3}"/>
              </a:ext>
            </a:extLst>
          </p:cNvPr>
          <p:cNvSpPr txBox="1"/>
          <p:nvPr/>
        </p:nvSpPr>
        <p:spPr>
          <a:xfrm>
            <a:off x="7241628" y="2183830"/>
            <a:ext cx="211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Ink Free" panose="03080402000500000000" pitchFamily="66" charset="0"/>
              </a:rPr>
              <a:t>Director Acute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08343-AF98-4D27-8762-061519C75573}"/>
              </a:ext>
            </a:extLst>
          </p:cNvPr>
          <p:cNvSpPr txBox="1"/>
          <p:nvPr/>
        </p:nvSpPr>
        <p:spPr>
          <a:xfrm>
            <a:off x="7186449" y="4223137"/>
            <a:ext cx="211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Ink Free" panose="03080402000500000000" pitchFamily="66" charset="0"/>
              </a:rPr>
              <a:t>Quality &amp; Compliance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C7F7E2-5212-4BCC-86A1-D8918D10C65C}"/>
              </a:ext>
            </a:extLst>
          </p:cNvPr>
          <p:cNvSpPr/>
          <p:nvPr/>
        </p:nvSpPr>
        <p:spPr>
          <a:xfrm>
            <a:off x="4477408" y="2819217"/>
            <a:ext cx="2764220" cy="1461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Ink Free" panose="03080402000500000000" pitchFamily="66" charset="0"/>
              </a:rPr>
              <a:t>PATIENT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D1E9E-B710-41D8-A532-EC62BD33324A}"/>
              </a:ext>
            </a:extLst>
          </p:cNvPr>
          <p:cNvSpPr txBox="1"/>
          <p:nvPr/>
        </p:nvSpPr>
        <p:spPr>
          <a:xfrm>
            <a:off x="5129050" y="1885105"/>
            <a:ext cx="178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Ink Free" panose="03080402000500000000" pitchFamily="66" charset="0"/>
              </a:rPr>
              <a:t>ED Physicians and Residents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E5D153-4D27-4279-B832-8BB7EFCC7127}"/>
              </a:ext>
            </a:extLst>
          </p:cNvPr>
          <p:cNvSpPr txBox="1"/>
          <p:nvPr/>
        </p:nvSpPr>
        <p:spPr>
          <a:xfrm>
            <a:off x="6001408" y="4801025"/>
            <a:ext cx="135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Ink Free" panose="03080402000500000000" pitchFamily="66" charset="0"/>
              </a:rPr>
              <a:t>Nursing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C4179-2DEA-42AC-BE0D-964548C4773B}"/>
              </a:ext>
            </a:extLst>
          </p:cNvPr>
          <p:cNvSpPr txBox="1"/>
          <p:nvPr/>
        </p:nvSpPr>
        <p:spPr>
          <a:xfrm>
            <a:off x="3237189" y="4473320"/>
            <a:ext cx="192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Ink Free" panose="03080402000500000000" pitchFamily="66" charset="0"/>
              </a:rPr>
              <a:t>Care Facility Staff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C06103-9370-47F6-9699-0814086E8259}"/>
              </a:ext>
            </a:extLst>
          </p:cNvPr>
          <p:cNvSpPr txBox="1"/>
          <p:nvPr/>
        </p:nvSpPr>
        <p:spPr>
          <a:xfrm>
            <a:off x="7702769" y="3155275"/>
            <a:ext cx="200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Ink Free" panose="03080402000500000000" pitchFamily="66" charset="0"/>
              </a:rPr>
              <a:t>Care Coordination RNs &amp; SW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B4C827-D766-4AA7-9379-28894EF217DB}"/>
              </a:ext>
            </a:extLst>
          </p:cNvPr>
          <p:cNvSpPr txBox="1"/>
          <p:nvPr/>
        </p:nvSpPr>
        <p:spPr>
          <a:xfrm>
            <a:off x="5001614" y="4857339"/>
            <a:ext cx="88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Ink Free" panose="03080402000500000000" pitchFamily="66" charset="0"/>
              </a:rPr>
              <a:t>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C62AEB-0B89-4D87-AB00-96047E5B3B3F}"/>
              </a:ext>
            </a:extLst>
          </p:cNvPr>
          <p:cNvSpPr txBox="1"/>
          <p:nvPr/>
        </p:nvSpPr>
        <p:spPr>
          <a:xfrm>
            <a:off x="2664373" y="5635111"/>
            <a:ext cx="6674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A visual depiction of all stakeholders can be helpful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3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9B6868-D2D2-49C5-A598-A4BC17468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119" y="101654"/>
            <a:ext cx="8579234" cy="6054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FC9B69-8FFC-423A-BDA6-B772CD6A1005}"/>
              </a:ext>
            </a:extLst>
          </p:cNvPr>
          <p:cNvSpPr txBox="1"/>
          <p:nvPr/>
        </p:nvSpPr>
        <p:spPr>
          <a:xfrm>
            <a:off x="168166" y="620110"/>
            <a:ext cx="1650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Meeting #1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F3F145E-F8F9-40C0-87CC-E992A6BCF005}"/>
              </a:ext>
            </a:extLst>
          </p:cNvPr>
          <p:cNvSpPr/>
          <p:nvPr/>
        </p:nvSpPr>
        <p:spPr>
          <a:xfrm>
            <a:off x="183929" y="4656087"/>
            <a:ext cx="2262190" cy="725214"/>
          </a:xfrm>
          <a:prstGeom prst="rightArrow">
            <a:avLst/>
          </a:prstGeom>
          <a:solidFill>
            <a:srgbClr val="FBA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0C454-E80D-4615-ABEA-391313F625F0}"/>
              </a:ext>
            </a:extLst>
          </p:cNvPr>
          <p:cNvSpPr txBox="1"/>
          <p:nvPr/>
        </p:nvSpPr>
        <p:spPr>
          <a:xfrm>
            <a:off x="183929" y="4852736"/>
            <a:ext cx="226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 IMPORTANT!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14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38759-5F9A-47C7-A393-1DC166B320D1}"/>
              </a:ext>
            </a:extLst>
          </p:cNvPr>
          <p:cNvSpPr txBox="1"/>
          <p:nvPr/>
        </p:nvSpPr>
        <p:spPr>
          <a:xfrm>
            <a:off x="194646" y="483476"/>
            <a:ext cx="180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Work Product from Meeting #1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F35B9-C0B8-4C6A-B545-2378812CF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714" y="382999"/>
            <a:ext cx="8229548" cy="5902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982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E6CFB-1DFC-4FC4-9989-909F76638E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3"/>
          <a:stretch/>
        </p:blipFill>
        <p:spPr>
          <a:xfrm>
            <a:off x="2694507" y="105104"/>
            <a:ext cx="8309824" cy="60434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B264CF-6D86-49FC-9ACC-7E8A198C3644}"/>
              </a:ext>
            </a:extLst>
          </p:cNvPr>
          <p:cNvSpPr txBox="1"/>
          <p:nvPr/>
        </p:nvSpPr>
        <p:spPr>
          <a:xfrm>
            <a:off x="217393" y="596885"/>
            <a:ext cx="1849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Meeting #2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BDE37-4117-4C4B-B5E3-421DB2E1B03B}"/>
              </a:ext>
            </a:extLst>
          </p:cNvPr>
          <p:cNvSpPr txBox="1"/>
          <p:nvPr/>
        </p:nvSpPr>
        <p:spPr>
          <a:xfrm>
            <a:off x="357352" y="1780768"/>
            <a:ext cx="184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 days later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3F906-E5B8-4FEB-A820-622AAE449FB2}"/>
              </a:ext>
            </a:extLst>
          </p:cNvPr>
          <p:cNvSpPr txBox="1"/>
          <p:nvPr/>
        </p:nvSpPr>
        <p:spPr>
          <a:xfrm>
            <a:off x="217393" y="5468861"/>
            <a:ext cx="241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action items come off the list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072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D4FB-12C3-4E31-8E5D-B5183B57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80" y="173239"/>
            <a:ext cx="10515600" cy="1003565"/>
          </a:xfrm>
        </p:spPr>
        <p:txBody>
          <a:bodyPr/>
          <a:lstStyle/>
          <a:p>
            <a:r>
              <a:rPr lang="en-US" dirty="0"/>
              <a:t>Information Flow between Meetings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D3F25B-F2FC-4942-B0F2-2F40E9EE9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931942"/>
              </p:ext>
            </p:extLst>
          </p:nvPr>
        </p:nvGraphicFramePr>
        <p:xfrm>
          <a:off x="1298903" y="719666"/>
          <a:ext cx="10054897" cy="655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99C9606-CACA-4589-B42F-6584C32A92A9}"/>
              </a:ext>
            </a:extLst>
          </p:cNvPr>
          <p:cNvSpPr/>
          <p:nvPr/>
        </p:nvSpPr>
        <p:spPr>
          <a:xfrm rot="16200000">
            <a:off x="6022430" y="4992413"/>
            <a:ext cx="578069" cy="50449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DB804-4047-4989-B369-CE6E82C121C9}"/>
              </a:ext>
            </a:extLst>
          </p:cNvPr>
          <p:cNvSpPr txBox="1"/>
          <p:nvPr/>
        </p:nvSpPr>
        <p:spPr>
          <a:xfrm>
            <a:off x="421302" y="1353899"/>
            <a:ext cx="356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Work Product from Meeting #2</a:t>
            </a:r>
          </a:p>
        </p:txBody>
      </p:sp>
    </p:spTree>
    <p:extLst>
      <p:ext uri="{BB962C8B-B14F-4D97-AF65-F5344CB8AC3E}">
        <p14:creationId xmlns:p14="http://schemas.microsoft.com/office/powerpoint/2010/main" val="2329228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29A2F5-607B-4A78-BA0D-6D3A742F5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485" y="0"/>
            <a:ext cx="8680395" cy="6012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336A2B-4B17-4292-929D-89A31539227B}"/>
              </a:ext>
            </a:extLst>
          </p:cNvPr>
          <p:cNvSpPr txBox="1"/>
          <p:nvPr/>
        </p:nvSpPr>
        <p:spPr>
          <a:xfrm>
            <a:off x="157656" y="641131"/>
            <a:ext cx="1723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Meeting #3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D098B-E53A-4C01-9FA3-F4C75DFD622F}"/>
              </a:ext>
            </a:extLst>
          </p:cNvPr>
          <p:cNvSpPr txBox="1"/>
          <p:nvPr/>
        </p:nvSpPr>
        <p:spPr>
          <a:xfrm>
            <a:off x="357352" y="1780768"/>
            <a:ext cx="184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5 days later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037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562AA6-C6DD-4189-BA84-9A788B42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98" y="189975"/>
            <a:ext cx="8469203" cy="6054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1DD499-1ABB-43DA-B82F-B78B731A41DA}"/>
              </a:ext>
            </a:extLst>
          </p:cNvPr>
          <p:cNvSpPr txBox="1"/>
          <p:nvPr/>
        </p:nvSpPr>
        <p:spPr>
          <a:xfrm>
            <a:off x="154152" y="525518"/>
            <a:ext cx="180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Work Product from Meeting #3</a:t>
            </a:r>
          </a:p>
        </p:txBody>
      </p:sp>
    </p:spTree>
    <p:extLst>
      <p:ext uri="{BB962C8B-B14F-4D97-AF65-F5344CB8AC3E}">
        <p14:creationId xmlns:p14="http://schemas.microsoft.com/office/powerpoint/2010/main" val="3155876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21" y="226145"/>
            <a:ext cx="10515600" cy="1325563"/>
          </a:xfrm>
        </p:spPr>
        <p:txBody>
          <a:bodyPr/>
          <a:lstStyle/>
          <a:p>
            <a:r>
              <a:rPr lang="en-US" dirty="0"/>
              <a:t>Engage the Engaged!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97F930B-91EE-4D5B-B545-0F19CEB56A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22" y="2762151"/>
            <a:ext cx="5626678" cy="192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B60CB84-1F7D-4BB6-91FB-808D49F6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4" y="2655470"/>
            <a:ext cx="5522955" cy="217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7C1656-189F-4C86-8117-D1195ABC4023}"/>
              </a:ext>
            </a:extLst>
          </p:cNvPr>
          <p:cNvSpPr/>
          <p:nvPr/>
        </p:nvSpPr>
        <p:spPr>
          <a:xfrm>
            <a:off x="1398815" y="1932106"/>
            <a:ext cx="382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Identify the early adopters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883DD4-1607-4729-9EB6-0A718C86CA0C}"/>
              </a:ext>
            </a:extLst>
          </p:cNvPr>
          <p:cNvSpPr/>
          <p:nvPr/>
        </p:nvSpPr>
        <p:spPr>
          <a:xfrm>
            <a:off x="6447065" y="1932106"/>
            <a:ext cx="4045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Leverage the social network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3FEFFA-4FA3-48A5-8CEE-BE17431E2321}"/>
              </a:ext>
            </a:extLst>
          </p:cNvPr>
          <p:cNvSpPr/>
          <p:nvPr/>
        </p:nvSpPr>
        <p:spPr>
          <a:xfrm>
            <a:off x="1257300" y="4124325"/>
            <a:ext cx="1038225" cy="5048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CC8158-2192-4662-9000-D296BFA0D0EF}"/>
              </a:ext>
            </a:extLst>
          </p:cNvPr>
          <p:cNvSpPr txBox="1"/>
          <p:nvPr/>
        </p:nvSpPr>
        <p:spPr>
          <a:xfrm>
            <a:off x="2419980" y="5565609"/>
            <a:ext cx="7828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Understanding this is important for successful change adoption</a:t>
            </a:r>
            <a:endParaRPr lang="en-US" sz="24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27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947870-7BFD-4DDD-8D29-334B0CB2C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483" y="182473"/>
            <a:ext cx="8865804" cy="5922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A199B1-E0DC-43E4-916C-E2D923B23719}"/>
              </a:ext>
            </a:extLst>
          </p:cNvPr>
          <p:cNvSpPr txBox="1"/>
          <p:nvPr/>
        </p:nvSpPr>
        <p:spPr>
          <a:xfrm>
            <a:off x="157655" y="512177"/>
            <a:ext cx="1692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Meeting #4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4AE3E-DD21-45DD-AC8B-EEAC1787AE27}"/>
              </a:ext>
            </a:extLst>
          </p:cNvPr>
          <p:cNvSpPr txBox="1"/>
          <p:nvPr/>
        </p:nvSpPr>
        <p:spPr>
          <a:xfrm>
            <a:off x="336332" y="1780768"/>
            <a:ext cx="184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7 days later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72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718"/>
            <a:ext cx="10515600" cy="1325563"/>
          </a:xfrm>
        </p:spPr>
        <p:txBody>
          <a:bodyPr/>
          <a:lstStyle/>
          <a:p>
            <a:r>
              <a:rPr lang="en-US" dirty="0"/>
              <a:t>Common Missteps Slow Improvement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A6CE6-2C7B-4BD8-B3F5-3D108BA8A76D}"/>
              </a:ext>
            </a:extLst>
          </p:cNvPr>
          <p:cNvSpPr txBox="1"/>
          <p:nvPr/>
        </p:nvSpPr>
        <p:spPr>
          <a:xfrm>
            <a:off x="1030014" y="1879900"/>
            <a:ext cx="276422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Loose adherence to a defined Improvement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2CBDC-1332-492E-97F6-59E6E68E0E74}"/>
              </a:ext>
            </a:extLst>
          </p:cNvPr>
          <p:cNvSpPr txBox="1"/>
          <p:nvPr/>
        </p:nvSpPr>
        <p:spPr>
          <a:xfrm>
            <a:off x="4809797" y="1881710"/>
            <a:ext cx="276422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Just-in-time scheduling of meetings; frequent rescheduling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15E0E-90E6-4614-9209-87644D9065B6}"/>
              </a:ext>
            </a:extLst>
          </p:cNvPr>
          <p:cNvSpPr txBox="1"/>
          <p:nvPr/>
        </p:nvSpPr>
        <p:spPr>
          <a:xfrm>
            <a:off x="1030014" y="4061843"/>
            <a:ext cx="276422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Being OK with improvements taking 9, 12, 18+ months to implementation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C9310-8DA4-4E6F-8546-41657839027D}"/>
              </a:ext>
            </a:extLst>
          </p:cNvPr>
          <p:cNvSpPr txBox="1"/>
          <p:nvPr/>
        </p:nvSpPr>
        <p:spPr>
          <a:xfrm>
            <a:off x="8589580" y="1879900"/>
            <a:ext cx="276422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Meeting time spent discussing personalities vs. processes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A0DB74-31D4-4C6E-B5A0-4EF6B1531E35}"/>
              </a:ext>
            </a:extLst>
          </p:cNvPr>
          <p:cNvSpPr txBox="1"/>
          <p:nvPr/>
        </p:nvSpPr>
        <p:spPr>
          <a:xfrm>
            <a:off x="4809797" y="4061843"/>
            <a:ext cx="276422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Willingness to accept dropping the ball on tasks; people are          “too busy”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669B9-5396-4DDB-A020-B34922F0159F}"/>
              </a:ext>
            </a:extLst>
          </p:cNvPr>
          <p:cNvSpPr txBox="1"/>
          <p:nvPr/>
        </p:nvSpPr>
        <p:spPr>
          <a:xfrm>
            <a:off x="8589580" y="4061843"/>
            <a:ext cx="276422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Failure to connect the improvement to the front-line; early and often!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9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15C330-C9C8-4884-A2DE-65D6E82F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677" y="129994"/>
            <a:ext cx="8922133" cy="5923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8318A4-FEF8-467E-8DFA-18F3C44D6063}"/>
              </a:ext>
            </a:extLst>
          </p:cNvPr>
          <p:cNvSpPr txBox="1"/>
          <p:nvPr/>
        </p:nvSpPr>
        <p:spPr>
          <a:xfrm>
            <a:off x="154152" y="525518"/>
            <a:ext cx="180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Work Product from Meeting #4</a:t>
            </a:r>
          </a:p>
        </p:txBody>
      </p:sp>
    </p:spTree>
    <p:extLst>
      <p:ext uri="{BB962C8B-B14F-4D97-AF65-F5344CB8AC3E}">
        <p14:creationId xmlns:p14="http://schemas.microsoft.com/office/powerpoint/2010/main" val="989235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69D3AE-5136-444E-A87B-DDC61A182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296" y="130798"/>
            <a:ext cx="9070263" cy="5978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8ACDBA-160E-49B1-9F55-6BA55AE88CDC}"/>
              </a:ext>
            </a:extLst>
          </p:cNvPr>
          <p:cNvSpPr txBox="1"/>
          <p:nvPr/>
        </p:nvSpPr>
        <p:spPr>
          <a:xfrm>
            <a:off x="157655" y="641131"/>
            <a:ext cx="1692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Meeting #5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A2AC2-8599-4315-9319-D7405AC4F540}"/>
              </a:ext>
            </a:extLst>
          </p:cNvPr>
          <p:cNvSpPr txBox="1"/>
          <p:nvPr/>
        </p:nvSpPr>
        <p:spPr>
          <a:xfrm>
            <a:off x="357352" y="1780768"/>
            <a:ext cx="184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15 days later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371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C005-2C4E-47AD-9311-D8830537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14" y="243259"/>
            <a:ext cx="10515600" cy="904121"/>
          </a:xfrm>
        </p:spPr>
        <p:txBody>
          <a:bodyPr/>
          <a:lstStyle/>
          <a:p>
            <a:r>
              <a:rPr lang="en-US" dirty="0"/>
              <a:t>Ready to Implement?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7C832-35DB-48C7-895E-52D18350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973" y="1839041"/>
            <a:ext cx="9514489" cy="419834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u="sng" dirty="0">
                <a:latin typeface="Garamond" panose="02020404030301010803" pitchFamily="18" charset="0"/>
              </a:rPr>
              <a:t>Implementation Checklist: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Garamond" panose="02020404030301010803" pitchFamily="18" charset="0"/>
              </a:rPr>
              <a:t>  The tested process is stable and can be documented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Garamond" panose="02020404030301010803" pitchFamily="18" charset="0"/>
              </a:rPr>
              <a:t>  Process is immune to census/staffing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Garamond" panose="02020404030301010803" pitchFamily="18" charset="0"/>
              </a:rPr>
              <a:t>  Ready to train others; plan for how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Garamond" panose="02020404030301010803" pitchFamily="18" charset="0"/>
              </a:rPr>
              <a:t>  Ensure policy, procedure, work instructions, etc. are accounted for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Garamond" panose="02020404030301010803" pitchFamily="18" charset="0"/>
              </a:rPr>
              <a:t>  Leadership supports formal adoption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Garamond" panose="02020404030301010803" pitchFamily="18" charset="0"/>
              </a:rPr>
              <a:t>  Defined accountability for sustaining results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6729B-03E6-452F-8B5B-CDCBD4468C17}"/>
              </a:ext>
            </a:extLst>
          </p:cNvPr>
          <p:cNvSpPr txBox="1"/>
          <p:nvPr/>
        </p:nvSpPr>
        <p:spPr>
          <a:xfrm>
            <a:off x="546096" y="1308544"/>
            <a:ext cx="376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Work Product from Meeting #5</a:t>
            </a:r>
          </a:p>
        </p:txBody>
      </p:sp>
    </p:spTree>
    <p:extLst>
      <p:ext uri="{BB962C8B-B14F-4D97-AF65-F5344CB8AC3E}">
        <p14:creationId xmlns:p14="http://schemas.microsoft.com/office/powerpoint/2010/main" val="93869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C8EF4F-F897-4BA4-948C-B59B21299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560" y="255697"/>
            <a:ext cx="8976656" cy="5845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4F775A-C91B-4C5E-A0F3-8D2D389D1C89}"/>
              </a:ext>
            </a:extLst>
          </p:cNvPr>
          <p:cNvSpPr txBox="1"/>
          <p:nvPr/>
        </p:nvSpPr>
        <p:spPr>
          <a:xfrm>
            <a:off x="157655" y="641131"/>
            <a:ext cx="1692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Meeting #6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2128E-2845-4669-BF04-C6DA0437E154}"/>
              </a:ext>
            </a:extLst>
          </p:cNvPr>
          <p:cNvSpPr txBox="1"/>
          <p:nvPr/>
        </p:nvSpPr>
        <p:spPr>
          <a:xfrm>
            <a:off x="357352" y="1780768"/>
            <a:ext cx="184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43 days later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076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8999-7FFB-4EFB-B07E-A0EF9EE2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8" y="456252"/>
            <a:ext cx="10325403" cy="738664"/>
          </a:xfrm>
        </p:spPr>
        <p:txBody>
          <a:bodyPr/>
          <a:lstStyle/>
          <a:p>
            <a:r>
              <a:rPr lang="en-US" dirty="0"/>
              <a:t>Transition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972F1-9BB5-4D79-9D93-36395FF991C2}"/>
              </a:ext>
            </a:extLst>
          </p:cNvPr>
          <p:cNvSpPr txBox="1"/>
          <p:nvPr/>
        </p:nvSpPr>
        <p:spPr>
          <a:xfrm>
            <a:off x="473238" y="1352145"/>
            <a:ext cx="325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Work Product from Meeting #6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B9E57-F08E-41B3-99FB-915148D167F0}"/>
              </a:ext>
            </a:extLst>
          </p:cNvPr>
          <p:cNvSpPr txBox="1"/>
          <p:nvPr/>
        </p:nvSpPr>
        <p:spPr>
          <a:xfrm>
            <a:off x="1592290" y="2275475"/>
            <a:ext cx="9225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This is included on the back of the Small Test of Change Design document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FCF2D-704D-4F0B-8083-97352A0B7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38" y="3014139"/>
            <a:ext cx="11245524" cy="23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82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FD4E4-E674-49C9-8C6E-6CA3BA48044A}"/>
              </a:ext>
            </a:extLst>
          </p:cNvPr>
          <p:cNvSpPr txBox="1"/>
          <p:nvPr/>
        </p:nvSpPr>
        <p:spPr>
          <a:xfrm>
            <a:off x="490483" y="693683"/>
            <a:ext cx="2168267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Documented outcome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Process map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Education plan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Work instructions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Audit plan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Clear accountability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CC15AE-173B-4C21-B9EA-571DF71FD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750" y="0"/>
            <a:ext cx="7822010" cy="611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84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Why does this approach work?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784" y="637361"/>
            <a:ext cx="6846277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E39"/>
                </a:solidFill>
              </a:rPr>
              <a:t>Shifting Paradigms!</a:t>
            </a:r>
          </a:p>
          <a:p>
            <a:r>
              <a:rPr lang="en-US" dirty="0">
                <a:latin typeface="Garamond" panose="02020404030301010803" pitchFamily="18" charset="0"/>
              </a:rPr>
              <a:t>Group membership is flexible based on need in the meeting.                  (This isn’t a “club”)</a:t>
            </a:r>
          </a:p>
          <a:p>
            <a:r>
              <a:rPr lang="en-US" dirty="0">
                <a:latin typeface="Garamond" panose="02020404030301010803" pitchFamily="18" charset="0"/>
              </a:rPr>
              <a:t>It is easier to recruit participants from operations for a defined length of time</a:t>
            </a:r>
          </a:p>
          <a:p>
            <a:r>
              <a:rPr lang="en-US" dirty="0">
                <a:latin typeface="Garamond" panose="02020404030301010803" pitchFamily="18" charset="0"/>
              </a:rPr>
              <a:t>Actively discuss with others the work of the improvement team in </a:t>
            </a:r>
            <a:r>
              <a:rPr lang="en-US" u="sng" dirty="0">
                <a:latin typeface="Garamond" panose="02020404030301010803" pitchFamily="18" charset="0"/>
              </a:rPr>
              <a:t>real time</a:t>
            </a:r>
          </a:p>
          <a:p>
            <a:r>
              <a:rPr lang="en-US" dirty="0">
                <a:latin typeface="Garamond" panose="02020404030301010803" pitchFamily="18" charset="0"/>
              </a:rPr>
              <a:t>Less focus on filling out the “right” document: A3 or PDSA or DMAIC  – and taking meeting time to do it.  Pro tip: this can be done on the side</a:t>
            </a:r>
          </a:p>
          <a:p>
            <a:r>
              <a:rPr lang="en-US" dirty="0">
                <a:latin typeface="Garamond" panose="02020404030301010803" pitchFamily="18" charset="0"/>
              </a:rPr>
              <a:t>Progress is steady so people do not lose interest</a:t>
            </a:r>
          </a:p>
          <a:p>
            <a:r>
              <a:rPr lang="en-US" dirty="0">
                <a:latin typeface="Garamond" panose="02020404030301010803" pitchFamily="18" charset="0"/>
              </a:rPr>
              <a:t>The front-line is “in the loop” from the beginning – results in less resistance later!</a:t>
            </a:r>
          </a:p>
          <a:p>
            <a:r>
              <a:rPr lang="en-US" dirty="0">
                <a:latin typeface="Garamond" panose="02020404030301010803" pitchFamily="18" charset="0"/>
              </a:rPr>
              <a:t>Crystal clear expectations for accountability and consistent leader involvement as an antidote to cultural “sludge”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195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C76D0-1B2E-40F4-A100-B54C936EC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89" y="494408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Recommendations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9AB2EA-B8F9-4CF0-833E-E55F9A11A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986358"/>
              </p:ext>
            </p:extLst>
          </p:nvPr>
        </p:nvGraphicFramePr>
        <p:xfrm>
          <a:off x="4741863" y="299795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709336-0C27-4CF3-9C71-320A20E100E5}"/>
              </a:ext>
            </a:extLst>
          </p:cNvPr>
          <p:cNvSpPr txBox="1"/>
          <p:nvPr/>
        </p:nvSpPr>
        <p:spPr>
          <a:xfrm>
            <a:off x="4698020" y="6096540"/>
            <a:ext cx="7010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Also</a:t>
            </a:r>
            <a:r>
              <a:rPr lang="en-US" dirty="0"/>
              <a:t> </a:t>
            </a:r>
            <a:r>
              <a:rPr lang="en-US" b="1" dirty="0"/>
              <a:t>- Highlight the “Meta” improvements that result from the method:         </a:t>
            </a:r>
            <a:r>
              <a:rPr lang="en-US" dirty="0"/>
              <a:t>Consistency, Accountability, Rapid Adoption, Engaging the front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98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718"/>
            <a:ext cx="10515600" cy="1325563"/>
          </a:xfrm>
        </p:spPr>
        <p:txBody>
          <a:bodyPr/>
          <a:lstStyle/>
          <a:p>
            <a:r>
              <a:rPr lang="en-US" dirty="0"/>
              <a:t>#1 Takeaway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A8A15-4763-4EEA-8AD8-A271DE4C2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191" y="2557768"/>
            <a:ext cx="8351618" cy="2391392"/>
          </a:xfrm>
          <a:prstGeom prst="rect">
            <a:avLst/>
          </a:prstGeom>
          <a:ln w="219075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318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89754" y="639097"/>
            <a:ext cx="6253317" cy="36860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marL="444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Light"/>
              </a:defRPr>
            </a:lvl1pPr>
            <a:lvl2pPr marL="8890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Light"/>
              </a:defRPr>
            </a:lvl2pPr>
            <a:lvl3pPr marL="1333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Light"/>
              </a:defRPr>
            </a:lvl3pPr>
            <a:lvl4pPr marL="17780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Light"/>
              </a:defRPr>
            </a:lvl4pPr>
            <a:lvl5pPr marL="2222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Light"/>
              </a:defRPr>
            </a:lvl5pPr>
            <a:lvl6pPr marL="26670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8000" b="1" spc="-5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Questions</a:t>
            </a:r>
            <a:endParaRPr lang="en-US" sz="8000" spc="-5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Questi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348685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B124B-18CF-4A2C-8D34-027A4CF2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Six Meetings!?! 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i="1" dirty="0">
                <a:solidFill>
                  <a:srgbClr val="FFFFFF"/>
                </a:solidFill>
              </a:rPr>
              <a:t>How?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6F3E710-F984-49AC-85EA-29F54075E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831992"/>
              </p:ext>
            </p:extLst>
          </p:nvPr>
        </p:nvGraphicFramePr>
        <p:xfrm>
          <a:off x="4331555" y="756994"/>
          <a:ext cx="7754937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87009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F7B298-9AB9-48FF-9B96-10F264999DED}"/>
              </a:ext>
            </a:extLst>
          </p:cNvPr>
          <p:cNvSpPr/>
          <p:nvPr/>
        </p:nvSpPr>
        <p:spPr>
          <a:xfrm>
            <a:off x="4183118" y="2050786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Stephanie Sobczak MS, MBA</a:t>
            </a:r>
            <a:br>
              <a:rPr lang="en-US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Manager</a:t>
            </a:r>
          </a:p>
          <a:p>
            <a:r>
              <a:rPr lang="en-US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Certified Just Culture™ Champion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</a:t>
            </a:r>
            <a:r>
              <a:rPr lang="en-US" sz="2400" b="1" u="sng" baseline="300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n-US" sz="24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4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American Center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SSobczak2@uwhealth.org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71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124B-18CF-4A2C-8D34-027A4CF2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doesn’t happen here…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0796C-99E2-4B0E-BC85-5B7A9A11A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947" y="1963990"/>
            <a:ext cx="7562389" cy="4127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93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124B-18CF-4A2C-8D34-027A4CF2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406" y="373290"/>
            <a:ext cx="9162393" cy="1325563"/>
          </a:xfrm>
        </p:spPr>
        <p:txBody>
          <a:bodyPr/>
          <a:lstStyle/>
          <a:p>
            <a:r>
              <a:rPr lang="en-US" dirty="0"/>
              <a:t>Improvement happens here!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8DAB8-20E5-46F7-87DD-6EAA087660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81"/>
          <a:stretch/>
        </p:blipFill>
        <p:spPr>
          <a:xfrm>
            <a:off x="575187" y="1852778"/>
            <a:ext cx="4295098" cy="263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B740A-2C36-4C5D-8613-53E2CDEDF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252" y="1904670"/>
            <a:ext cx="4089385" cy="2586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2F3993-FDE8-45F2-A696-2C41354EE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533" y="3102566"/>
            <a:ext cx="3139049" cy="3016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002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The Method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3677E2-69E0-43E9-85DF-2BF382A59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43864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8287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97" y="89511"/>
            <a:ext cx="10515600" cy="1325563"/>
          </a:xfrm>
        </p:spPr>
        <p:txBody>
          <a:bodyPr/>
          <a:lstStyle/>
          <a:p>
            <a:r>
              <a:rPr lang="en-US" dirty="0"/>
              <a:t>The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753" y="1890752"/>
            <a:ext cx="111629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Garamond" panose="02020404030301010803" pitchFamily="18" charset="0"/>
              </a:rPr>
              <a:t>A few examples how this approach has been used in a variety of care settings:</a:t>
            </a:r>
          </a:p>
          <a:p>
            <a:pPr marL="0" indent="0">
              <a:buNone/>
            </a:pPr>
            <a:endParaRPr lang="en-US" sz="10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Garamond" panose="02020404030301010803" pitchFamily="18" charset="0"/>
              </a:rPr>
              <a:t>Implementing clinical bundle elements:  CAUTI, SSI, CLABSI etc.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Garamond" panose="02020404030301010803" pitchFamily="18" charset="0"/>
              </a:rPr>
              <a:t>Cross-functional coordination:  Discharge checklist, Med Reconciliation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Garamond" panose="02020404030301010803" pitchFamily="18" charset="0"/>
              </a:rPr>
              <a:t>Process challenges: Ordering wound vacs, Gaps in supply stocking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Garamond" panose="02020404030301010803" pitchFamily="18" charset="0"/>
              </a:rPr>
              <a:t>Closing hand-off issues: ED to Inpatient admissions, Cardiology clinic triage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Garamond" panose="02020404030301010803" pitchFamily="18" charset="0"/>
              </a:rPr>
              <a:t>   </a:t>
            </a:r>
            <a:r>
              <a:rPr lang="en-US" sz="3200" dirty="0">
                <a:latin typeface="Garamond" panose="02020404030301010803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Garamond" panose="02020404030301010803" pitchFamily="18" charset="0"/>
              </a:rPr>
              <a:t>Any need for improvement that has a </a:t>
            </a:r>
            <a:r>
              <a:rPr lang="en-US" sz="3200" u="sng" dirty="0">
                <a:latin typeface="Garamond" panose="02020404030301010803" pitchFamily="18" charset="0"/>
              </a:rPr>
              <a:t>defined scope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49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194332"/>
            <a:ext cx="10515600" cy="1325563"/>
          </a:xfrm>
        </p:spPr>
        <p:txBody>
          <a:bodyPr/>
          <a:lstStyle/>
          <a:p>
            <a:r>
              <a:rPr lang="en-US" dirty="0"/>
              <a:t>The 6 Meeting Structure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10ECAB-D721-4AF6-BA3F-B90E53E20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531546"/>
              </p:ext>
            </p:extLst>
          </p:nvPr>
        </p:nvGraphicFramePr>
        <p:xfrm>
          <a:off x="371476" y="2178299"/>
          <a:ext cx="11258549" cy="226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A2CA85-D66E-4953-9ECD-3DA65FDC6F5F}"/>
              </a:ext>
            </a:extLst>
          </p:cNvPr>
          <p:cNvSpPr txBox="1"/>
          <p:nvPr/>
        </p:nvSpPr>
        <p:spPr>
          <a:xfrm>
            <a:off x="1819658" y="1916689"/>
            <a:ext cx="8364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aramond" panose="02020404030301010803" pitchFamily="18" charset="0"/>
              </a:rPr>
              <a:t>Schedule all 6 meetings in advance – avoid rescheduling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2B0F8E-8C5A-4265-A3F1-4E4C870C1649}"/>
              </a:ext>
            </a:extLst>
          </p:cNvPr>
          <p:cNvSpPr/>
          <p:nvPr/>
        </p:nvSpPr>
        <p:spPr>
          <a:xfrm>
            <a:off x="1241626" y="5624327"/>
            <a:ext cx="9708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Vary the time needed between meetings to allow for task completion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F3C52-BAB4-4B34-B604-2354C4623D73}"/>
              </a:ext>
            </a:extLst>
          </p:cNvPr>
          <p:cNvSpPr txBox="1"/>
          <p:nvPr/>
        </p:nvSpPr>
        <p:spPr>
          <a:xfrm>
            <a:off x="495299" y="3912201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aramond" panose="02020404030301010803" pitchFamily="18" charset="0"/>
              </a:rPr>
              <a:t>October 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05A44-FAA8-4A55-A2CC-40242BB8EF37}"/>
              </a:ext>
            </a:extLst>
          </p:cNvPr>
          <p:cNvSpPr txBox="1"/>
          <p:nvPr/>
        </p:nvSpPr>
        <p:spPr>
          <a:xfrm>
            <a:off x="2438399" y="3912200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aramond" panose="02020404030301010803" pitchFamily="18" charset="0"/>
              </a:rPr>
              <a:t>October 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5343B7-49B6-44D8-ADDD-1CADA34901EF}"/>
              </a:ext>
            </a:extLst>
          </p:cNvPr>
          <p:cNvSpPr txBox="1"/>
          <p:nvPr/>
        </p:nvSpPr>
        <p:spPr>
          <a:xfrm>
            <a:off x="4486274" y="3912199"/>
            <a:ext cx="131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aramond" panose="02020404030301010803" pitchFamily="18" charset="0"/>
              </a:rPr>
              <a:t>October 10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64DB82-D457-4B5A-8137-7FF320CE0F20}"/>
              </a:ext>
            </a:extLst>
          </p:cNvPr>
          <p:cNvSpPr txBox="1"/>
          <p:nvPr/>
        </p:nvSpPr>
        <p:spPr>
          <a:xfrm>
            <a:off x="6353180" y="3912198"/>
            <a:ext cx="131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aramond" panose="02020404030301010803" pitchFamily="18" charset="0"/>
              </a:rPr>
              <a:t>October 17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E15B7E-6415-4471-BC88-3DAD411D6200}"/>
              </a:ext>
            </a:extLst>
          </p:cNvPr>
          <p:cNvSpPr txBox="1"/>
          <p:nvPr/>
        </p:nvSpPr>
        <p:spPr>
          <a:xfrm>
            <a:off x="8298076" y="3900511"/>
            <a:ext cx="154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aramond" panose="02020404030301010803" pitchFamily="18" charset="0"/>
              </a:rPr>
              <a:t>October 31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328DDD-943C-4052-BB54-481CA22999EC}"/>
              </a:ext>
            </a:extLst>
          </p:cNvPr>
          <p:cNvSpPr txBox="1"/>
          <p:nvPr/>
        </p:nvSpPr>
        <p:spPr>
          <a:xfrm>
            <a:off x="10277480" y="3928426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aramond" panose="02020404030301010803" pitchFamily="18" charset="0"/>
              </a:rPr>
              <a:t>November 27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41FF66F-A5E5-4DF9-9F00-00CBBAC48C57}"/>
              </a:ext>
            </a:extLst>
          </p:cNvPr>
          <p:cNvSpPr/>
          <p:nvPr/>
        </p:nvSpPr>
        <p:spPr>
          <a:xfrm rot="5400000">
            <a:off x="1905515" y="3858893"/>
            <a:ext cx="257168" cy="714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840889E-53A0-49BA-B750-0179814E72DF}"/>
              </a:ext>
            </a:extLst>
          </p:cNvPr>
          <p:cNvSpPr/>
          <p:nvPr/>
        </p:nvSpPr>
        <p:spPr>
          <a:xfrm rot="5400000">
            <a:off x="3935749" y="3845614"/>
            <a:ext cx="257168" cy="714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DA8C44DE-A3B4-4B3A-BB79-759DD533EBE8}"/>
              </a:ext>
            </a:extLst>
          </p:cNvPr>
          <p:cNvSpPr/>
          <p:nvPr/>
        </p:nvSpPr>
        <p:spPr>
          <a:xfrm rot="5400000">
            <a:off x="5905638" y="3845614"/>
            <a:ext cx="257168" cy="714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D5BE1692-79D4-4DBE-8676-CE944063ED54}"/>
              </a:ext>
            </a:extLst>
          </p:cNvPr>
          <p:cNvSpPr/>
          <p:nvPr/>
        </p:nvSpPr>
        <p:spPr>
          <a:xfrm rot="5400000">
            <a:off x="7799422" y="3847460"/>
            <a:ext cx="257168" cy="714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5227C2B9-432A-4850-BAA0-5FB9C2247389}"/>
              </a:ext>
            </a:extLst>
          </p:cNvPr>
          <p:cNvSpPr/>
          <p:nvPr/>
        </p:nvSpPr>
        <p:spPr>
          <a:xfrm rot="5400000">
            <a:off x="9828961" y="3858893"/>
            <a:ext cx="257168" cy="714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BF055D-7A31-418A-BBA9-8FDFD950C12E}"/>
              </a:ext>
            </a:extLst>
          </p:cNvPr>
          <p:cNvSpPr txBox="1"/>
          <p:nvPr/>
        </p:nvSpPr>
        <p:spPr>
          <a:xfrm>
            <a:off x="1819658" y="4380686"/>
            <a:ext cx="57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255F79-2238-4100-9E87-A18C0115B22C}"/>
              </a:ext>
            </a:extLst>
          </p:cNvPr>
          <p:cNvSpPr txBox="1"/>
          <p:nvPr/>
        </p:nvSpPr>
        <p:spPr>
          <a:xfrm>
            <a:off x="3823821" y="4331216"/>
            <a:ext cx="57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57ABC3-6059-4081-9318-ED12CE04305D}"/>
              </a:ext>
            </a:extLst>
          </p:cNvPr>
          <p:cNvSpPr txBox="1"/>
          <p:nvPr/>
        </p:nvSpPr>
        <p:spPr>
          <a:xfrm>
            <a:off x="5811407" y="4342310"/>
            <a:ext cx="57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BCD849-6A0A-410C-A6B4-D46E097C3D44}"/>
              </a:ext>
            </a:extLst>
          </p:cNvPr>
          <p:cNvSpPr txBox="1"/>
          <p:nvPr/>
        </p:nvSpPr>
        <p:spPr>
          <a:xfrm>
            <a:off x="7667631" y="4371204"/>
            <a:ext cx="63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14d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AEBD74-0AEF-437A-BE5F-1A80881C58B9}"/>
              </a:ext>
            </a:extLst>
          </p:cNvPr>
          <p:cNvSpPr txBox="1"/>
          <p:nvPr/>
        </p:nvSpPr>
        <p:spPr>
          <a:xfrm>
            <a:off x="9671794" y="4370885"/>
            <a:ext cx="64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26d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19DAC216-2C9F-4765-9D2A-09ED27A80F20}"/>
              </a:ext>
            </a:extLst>
          </p:cNvPr>
          <p:cNvSpPr/>
          <p:nvPr/>
        </p:nvSpPr>
        <p:spPr>
          <a:xfrm rot="5400000">
            <a:off x="5877996" y="-606711"/>
            <a:ext cx="369332" cy="111347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4EF9B9-4A1F-4AE1-B9A6-D5C724AC64F0}"/>
              </a:ext>
            </a:extLst>
          </p:cNvPr>
          <p:cNvSpPr txBox="1"/>
          <p:nvPr/>
        </p:nvSpPr>
        <p:spPr>
          <a:xfrm>
            <a:off x="4083269" y="5159669"/>
            <a:ext cx="412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56 calendar days, 40 business days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7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7" grpId="0" animBg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BACKING_FORM_KEY" val="26018840-c:\users\mlutz\downloads\nahq next_breakout session template.pptx"/>
  <p:tag name="ARTICULATE_PRESENTER_VERSION" val="8"/>
  <p:tag name="ARTICULATE_PROJECT_CHECK" val="0"/>
  <p:tag name="ARTICULATE_PRESENTATION_ID" val="295070"/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3330</Words>
  <Application>Microsoft Office PowerPoint</Application>
  <PresentationFormat>Widescreen</PresentationFormat>
  <Paragraphs>519</Paragraphs>
  <Slides>40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Garamond</vt:lpstr>
      <vt:lpstr>Ink Free</vt:lpstr>
      <vt:lpstr>Metropolis Light</vt:lpstr>
      <vt:lpstr>Wingdings</vt:lpstr>
      <vt:lpstr>Retrospect</vt:lpstr>
      <vt:lpstr>Six Meetings for Success</vt:lpstr>
      <vt:lpstr>Some Background</vt:lpstr>
      <vt:lpstr>Common Missteps Slow Improvement</vt:lpstr>
      <vt:lpstr>Six Meetings!?!   How?</vt:lpstr>
      <vt:lpstr>Improvement doesn’t happen here…</vt:lpstr>
      <vt:lpstr>Improvement happens here!</vt:lpstr>
      <vt:lpstr>The Method</vt:lpstr>
      <vt:lpstr>The Application</vt:lpstr>
      <vt:lpstr>The 6 Meeting Structure</vt:lpstr>
      <vt:lpstr>Use the 6 meetings wisely</vt:lpstr>
      <vt:lpstr>Integrate Improvement Methods</vt:lpstr>
      <vt:lpstr>Engage Staff in Tests of Change</vt:lpstr>
      <vt:lpstr>Disciplined Progress Expectation</vt:lpstr>
      <vt:lpstr>Plan the Implementation</vt:lpstr>
      <vt:lpstr>Accountability &amp; Sustained Results</vt:lpstr>
      <vt:lpstr>Key Tools</vt:lpstr>
      <vt:lpstr>Six Meetings Implementation Guide</vt:lpstr>
      <vt:lpstr>PowerPoint Presentation</vt:lpstr>
      <vt:lpstr>Documenting Progress – The A3</vt:lpstr>
      <vt:lpstr>Case Study</vt:lpstr>
      <vt:lpstr>Key Stakeholders</vt:lpstr>
      <vt:lpstr>PowerPoint Presentation</vt:lpstr>
      <vt:lpstr>PowerPoint Presentation</vt:lpstr>
      <vt:lpstr>PowerPoint Presentation</vt:lpstr>
      <vt:lpstr>Information Flow between Meetings</vt:lpstr>
      <vt:lpstr>PowerPoint Presentation</vt:lpstr>
      <vt:lpstr>PowerPoint Presentation</vt:lpstr>
      <vt:lpstr>Engage the Engaged!</vt:lpstr>
      <vt:lpstr>PowerPoint Presentation</vt:lpstr>
      <vt:lpstr>PowerPoint Presentation</vt:lpstr>
      <vt:lpstr>PowerPoint Presentation</vt:lpstr>
      <vt:lpstr>Ready to Implement?</vt:lpstr>
      <vt:lpstr>PowerPoint Presentation</vt:lpstr>
      <vt:lpstr>Transition Plan</vt:lpstr>
      <vt:lpstr>PowerPoint Presentation</vt:lpstr>
      <vt:lpstr>Why does this approach work?</vt:lpstr>
      <vt:lpstr>Recommendations</vt:lpstr>
      <vt:lpstr>#1 Takeaway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Improve Anything in Six Meetings or Less</dc:title>
  <dc:creator>Sobczak Stephanie G</dc:creator>
  <cp:lastModifiedBy>Sobczak Stephanie G</cp:lastModifiedBy>
  <cp:revision>19</cp:revision>
  <dcterms:created xsi:type="dcterms:W3CDTF">2020-10-07T22:07:01Z</dcterms:created>
  <dcterms:modified xsi:type="dcterms:W3CDTF">2021-01-04T21:40:41Z</dcterms:modified>
</cp:coreProperties>
</file>