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803" r:id="rId5"/>
  </p:sldMasterIdLst>
  <p:notesMasterIdLst>
    <p:notesMasterId r:id="rId32"/>
  </p:notesMasterIdLst>
  <p:handoutMasterIdLst>
    <p:handoutMasterId r:id="rId33"/>
  </p:handoutMasterIdLst>
  <p:sldIdLst>
    <p:sldId id="284" r:id="rId6"/>
    <p:sldId id="302" r:id="rId7"/>
    <p:sldId id="303" r:id="rId8"/>
    <p:sldId id="304" r:id="rId9"/>
    <p:sldId id="305" r:id="rId10"/>
    <p:sldId id="306" r:id="rId11"/>
    <p:sldId id="307" r:id="rId12"/>
    <p:sldId id="308" r:id="rId13"/>
    <p:sldId id="309" r:id="rId14"/>
    <p:sldId id="310" r:id="rId15"/>
    <p:sldId id="311" r:id="rId16"/>
    <p:sldId id="315" r:id="rId17"/>
    <p:sldId id="318" r:id="rId18"/>
    <p:sldId id="319"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Lst>
  <p:sldSz cx="12192000" cy="6858000"/>
  <p:notesSz cx="7010400" cy="9223375"/>
  <p:embeddedFontLst>
    <p:embeddedFont>
      <p:font typeface="Wingdings 3" panose="05040102010807070707" pitchFamily="18" charset="2"/>
      <p:regular r:id="rId34"/>
    </p:embeddedFont>
    <p:embeddedFont>
      <p:font typeface="Roboto Black" panose="02000000000000000000" pitchFamily="2" charset="0"/>
      <p:bold r:id="rId35"/>
      <p:boldItalic r:id="rId36"/>
    </p:embeddedFont>
    <p:embeddedFont>
      <p:font typeface="Calibri" panose="020F0502020204030204" pitchFamily="34" charset="0"/>
      <p:regular r:id="rId37"/>
      <p:bold r:id="rId38"/>
      <p:italic r:id="rId39"/>
      <p:boldItalic r:id="rId40"/>
    </p:embeddedFont>
    <p:embeddedFont>
      <p:font typeface="Gisha" panose="020B0604020202020204" charset="-79"/>
      <p:regular r:id="rId41"/>
      <p:bold r:id="rId42"/>
    </p:embeddedFont>
    <p:embeddedFont>
      <p:font typeface="Montserrat Black" panose="00000A00000000000000" pitchFamily="50" charset="0"/>
      <p:bold r:id="rId43"/>
    </p:embeddedFont>
    <p:embeddedFont>
      <p:font typeface="Arial Bold" panose="020B0704020202020204" pitchFamily="34" charset="0"/>
      <p:bold r:id="rId44"/>
    </p:embeddedFont>
    <p:embeddedFont>
      <p:font typeface="Roboto" panose="02000000000000000000" pitchFamily="2" charset="0"/>
      <p:regular r:id="rId45"/>
      <p:bold r:id="rId46"/>
      <p:italic r:id="rId47"/>
      <p:boldItalic r:id="rId48"/>
    </p:embeddedFont>
    <p:embeddedFont>
      <p:font typeface="Montserrat Semi Bold" panose="00000700000000000000" pitchFamily="50" charset="0"/>
      <p:bold r:id="rId49"/>
    </p:embeddedFont>
    <p:embeddedFont>
      <p:font typeface="Montserrat" panose="00000500000000000000" pitchFamily="50" charset="0"/>
      <p:regular r:id="rId50"/>
      <p:bold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6080"/>
    <a:srgbClr val="7E99A9"/>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2732" autoAdjust="0"/>
  </p:normalViewPr>
  <p:slideViewPr>
    <p:cSldViewPr snapToGrid="0">
      <p:cViewPr varScale="1">
        <p:scale>
          <a:sx n="42" d="100"/>
          <a:sy n="42" d="100"/>
        </p:scale>
        <p:origin x="72" y="144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0" d="100"/>
          <a:sy n="100" d="100"/>
        </p:scale>
        <p:origin x="350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3.xml"/><Relationship Id="rId51" Type="http://schemas.openxmlformats.org/officeDocument/2006/relationships/font" Target="fonts/font18.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6/10/2020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smtClean="0"/>
              <a:t>Helping People Live better Lives.</a:t>
            </a:r>
            <a:endParaRPr lang="en-US"/>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6/10/2020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smtClean="0"/>
              <a:t>Helping People Live better Lives.</a:t>
            </a:r>
            <a:endParaRPr lang="en-US"/>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Helping People Live better Lives.</a:t>
            </a:r>
            <a:endParaRPr lang="en-US"/>
          </a:p>
        </p:txBody>
      </p:sp>
      <p:sp>
        <p:nvSpPr>
          <p:cNvPr id="5" name="Slide Number Placeholder 4"/>
          <p:cNvSpPr>
            <a:spLocks noGrp="1"/>
          </p:cNvSpPr>
          <p:nvPr>
            <p:ph type="sldNum" sz="quarter" idx="11"/>
          </p:nvPr>
        </p:nvSpPr>
        <p:spPr/>
        <p:txBody>
          <a:bodyPr/>
          <a:lstStyle/>
          <a:p>
            <a:fld id="{A06937D5-D888-482B-A8AA-31593E913E0B}" type="slidenum">
              <a:rPr lang="en-US" smtClean="0"/>
              <a:t>1</a:t>
            </a:fld>
            <a:endParaRPr lang="en-US"/>
          </a:p>
        </p:txBody>
      </p:sp>
    </p:spTree>
    <p:extLst>
      <p:ext uri="{BB962C8B-B14F-4D97-AF65-F5344CB8AC3E}">
        <p14:creationId xmlns:p14="http://schemas.microsoft.com/office/powerpoint/2010/main" val="3988675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hyperlink" Target="dhhs.ne.gov" TargetMode="External"/><Relationship Id="rId5" Type="http://schemas.openxmlformats.org/officeDocument/2006/relationships/hyperlink" Target="mailto:First.Last@nebraska.gov" TargetMode="External"/><Relationship Id="rId4"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smtClean="0"/>
              <a:t>Master title</a:t>
            </a:r>
            <a:endParaRPr lang="en-US" dirty="0"/>
          </a:p>
        </p:txBody>
      </p:sp>
    </p:spTree>
    <p:extLst>
      <p:ext uri="{BB962C8B-B14F-4D97-AF65-F5344CB8AC3E}">
        <p14:creationId xmlns:p14="http://schemas.microsoft.com/office/powerpoint/2010/main" val="190528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smtClean="0"/>
              <a:t>Master title</a:t>
            </a:r>
            <a:endParaRPr lang="en-US" dirty="0"/>
          </a:p>
        </p:txBody>
      </p:sp>
    </p:spTree>
    <p:extLst>
      <p:ext uri="{BB962C8B-B14F-4D97-AF65-F5344CB8AC3E}">
        <p14:creationId xmlns:p14="http://schemas.microsoft.com/office/powerpoint/2010/main" val="41098395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2"/>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9"/>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5921179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3558784"/>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1122363"/>
            <a:ext cx="10515600" cy="2417921"/>
          </a:xfrm>
          <a:prstGeom prst="rect">
            <a:avLst/>
          </a:prstGeom>
        </p:spPr>
        <p:txBody>
          <a:bodyPr anchor="b" anchorCtr="0">
            <a:normAutofit/>
          </a:bodyPr>
          <a:lstStyle>
            <a:lvl1pPr>
              <a:defRPr sz="4400">
                <a:solidFill>
                  <a:srgbClr val="036080"/>
                </a:solidFill>
              </a:defRPr>
            </a:lvl1pPr>
          </a:lstStyle>
          <a:p>
            <a:r>
              <a:rPr lang="en-US" dirty="0" smtClean="0"/>
              <a:t>Click to edit Master Title</a:t>
            </a:r>
            <a:endParaRPr lang="en-US" dirty="0"/>
          </a:p>
        </p:txBody>
      </p:sp>
      <p:sp>
        <p:nvSpPr>
          <p:cNvPr id="7" name="Text Placeholder 3"/>
          <p:cNvSpPr>
            <a:spLocks noGrp="1"/>
          </p:cNvSpPr>
          <p:nvPr>
            <p:ph idx="1" hasCustomPrompt="1"/>
          </p:nvPr>
        </p:nvSpPr>
        <p:spPr>
          <a:xfrm>
            <a:off x="838200" y="3703120"/>
            <a:ext cx="10515600" cy="1925893"/>
          </a:xfrm>
          <a:prstGeom prst="rect">
            <a:avLst/>
          </a:prstGeom>
        </p:spPr>
        <p:txBody>
          <a:bodyPr vert="horz" lIns="91440" tIns="45720" rIns="91440" bIns="45720" rtlCol="0">
            <a:normAutofit/>
          </a:bodyPr>
          <a:lstStyle>
            <a:lvl1pPr algn="ctr">
              <a:defRPr sz="320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Click to edit Subtitle</a:t>
            </a:r>
          </a:p>
        </p:txBody>
      </p:sp>
    </p:spTree>
    <p:extLst>
      <p:ext uri="{BB962C8B-B14F-4D97-AF65-F5344CB8AC3E}">
        <p14:creationId xmlns:p14="http://schemas.microsoft.com/office/powerpoint/2010/main" val="1456310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197393"/>
            <a:ext cx="11552349" cy="4390607"/>
          </a:xfrm>
          <a:prstGeom prst="rect">
            <a:avLst/>
          </a:prstGeom>
        </p:spPr>
        <p:txBody>
          <a:bodyPr/>
          <a:lstStyle>
            <a:lvl1pPr marL="0" indent="0" algn="l">
              <a:buNone/>
              <a:defRPr sz="2000">
                <a:solidFill>
                  <a:schemeClr val="tx1"/>
                </a:solidFill>
              </a:defRPr>
            </a:lvl1pPr>
          </a:lstStyle>
          <a:p>
            <a:pPr lvl="0"/>
            <a:r>
              <a:rPr lang="en-US" dirty="0" smtClean="0"/>
              <a:t>Click to edit text</a:t>
            </a:r>
          </a:p>
        </p:txBody>
      </p: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smtClean="0"/>
              <a:t>Click to edit Master title style</a:t>
            </a:r>
            <a:endParaRPr lang="en-US" dirty="0"/>
          </a:p>
        </p:txBody>
      </p:sp>
      <p:cxnSp>
        <p:nvCxnSpPr>
          <p:cNvPr id="5" name="Title Page Rule Line"/>
          <p:cNvCxnSpPr/>
          <p:nvPr/>
        </p:nvCxnSpPr>
        <p:spPr>
          <a:xfrm>
            <a:off x="373487" y="106481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5129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200087"/>
            <a:ext cx="11552349" cy="4424858"/>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edit 2-column text</a:t>
            </a:r>
          </a:p>
        </p:txBody>
      </p: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smtClean="0"/>
              <a:t>Click to edit Master title style</a:t>
            </a:r>
            <a:endParaRPr lang="en-US" dirty="0"/>
          </a:p>
        </p:txBody>
      </p:sp>
      <p:cxnSp>
        <p:nvCxnSpPr>
          <p:cNvPr id="10" name="Title Page Rule Line"/>
          <p:cNvCxnSpPr/>
          <p:nvPr/>
        </p:nvCxnSpPr>
        <p:spPr>
          <a:xfrm>
            <a:off x="37348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2233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787178"/>
            <a:ext cx="11552349" cy="3819295"/>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smtClean="0"/>
              <a:t>Click to edit Master title style</a:t>
            </a:r>
            <a:endParaRPr lang="en-US" dirty="0"/>
          </a:p>
        </p:txBody>
      </p:sp>
      <p:sp>
        <p:nvSpPr>
          <p:cNvPr id="11" name="Page Subhead Bold"/>
          <p:cNvSpPr>
            <a:spLocks noGrp="1"/>
          </p:cNvSpPr>
          <p:nvPr>
            <p:ph type="body" sz="quarter" idx="12" hasCustomPrompt="1"/>
          </p:nvPr>
        </p:nvSpPr>
        <p:spPr>
          <a:xfrm>
            <a:off x="365097" y="121388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Click to edit bold subhead</a:t>
            </a:r>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74152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smtClean="0"/>
              <a:t>Click to edit Master title style</a:t>
            </a:r>
            <a:endParaRPr lang="en-US" dirty="0"/>
          </a:p>
        </p:txBody>
      </p:sp>
      <p:sp>
        <p:nvSpPr>
          <p:cNvPr id="6" name="Bulleted Text"/>
          <p:cNvSpPr>
            <a:spLocks noGrp="1"/>
          </p:cNvSpPr>
          <p:nvPr>
            <p:ph type="body" sz="quarter" idx="12" hasCustomPrompt="1"/>
          </p:nvPr>
        </p:nvSpPr>
        <p:spPr>
          <a:xfrm>
            <a:off x="365098" y="1206627"/>
            <a:ext cx="11552349" cy="4362900"/>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Click to edit bulleted text</a:t>
            </a:r>
          </a:p>
        </p:txBody>
      </p:sp>
      <p:cxnSp>
        <p:nvCxnSpPr>
          <p:cNvPr id="10" name="Title Page Rule Line"/>
          <p:cNvCxnSpPr/>
          <p:nvPr/>
        </p:nvCxnSpPr>
        <p:spPr>
          <a:xfrm>
            <a:off x="373487" y="106481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602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20008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Click to edit bold subhead</a:t>
            </a:r>
          </a:p>
        </p:txBody>
      </p:sp>
      <p:sp>
        <p:nvSpPr>
          <p:cNvPr id="10" name="Bulleted Text"/>
          <p:cNvSpPr>
            <a:spLocks noGrp="1"/>
          </p:cNvSpPr>
          <p:nvPr>
            <p:ph type="body" sz="quarter" idx="13" hasCustomPrompt="1"/>
          </p:nvPr>
        </p:nvSpPr>
        <p:spPr>
          <a:xfrm>
            <a:off x="365098" y="2364502"/>
            <a:ext cx="11552349" cy="3230755"/>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smtClean="0"/>
              <a:t>Second level</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smtClean="0"/>
              <a:t>Click to edit Master title style</a:t>
            </a:r>
            <a:endParaRPr lang="en-US" dirty="0"/>
          </a:p>
        </p:txBody>
      </p:sp>
      <p:cxnSp>
        <p:nvCxnSpPr>
          <p:cNvPr id="14" name="Title Page Rule Line"/>
          <p:cNvCxnSpPr/>
          <p:nvPr/>
        </p:nvCxnSpPr>
        <p:spPr>
          <a:xfrm>
            <a:off x="36509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80108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edit 3-column text</a:t>
            </a:r>
          </a:p>
        </p:txBody>
      </p:sp>
    </p:spTree>
    <p:extLst>
      <p:ext uri="{BB962C8B-B14F-4D97-AF65-F5344CB8AC3E}">
        <p14:creationId xmlns:p14="http://schemas.microsoft.com/office/powerpoint/2010/main" val="148973415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740925"/>
            <a:ext cx="11552349" cy="3810789"/>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smtClean="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smtClean="0"/>
              <a:t>Click to edit Master title style</a:t>
            </a:r>
            <a:endParaRPr lang="en-US" dirty="0"/>
          </a:p>
        </p:txBody>
      </p:sp>
      <p:cxnSp>
        <p:nvCxnSpPr>
          <p:cNvPr id="12" name="Title Page Rule Line"/>
          <p:cNvCxnSpPr/>
          <p:nvPr/>
        </p:nvCxnSpPr>
        <p:spPr>
          <a:xfrm>
            <a:off x="373487" y="11591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2344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edit 2-column</a:t>
            </a:r>
          </a:p>
        </p:txBody>
      </p:sp>
    </p:spTree>
    <p:extLst>
      <p:ext uri="{BB962C8B-B14F-4D97-AF65-F5344CB8AC3E}">
        <p14:creationId xmlns:p14="http://schemas.microsoft.com/office/powerpoint/2010/main" val="32049876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238132"/>
            <a:ext cx="4178022" cy="4907973"/>
          </a:xfrm>
          <a:prstGeom prst="rect">
            <a:avLst/>
          </a:prstGeom>
        </p:spPr>
        <p:txBody>
          <a:bodyPr>
            <a:normAutofit/>
          </a:bodyPr>
          <a:lstStyle>
            <a:lvl1pPr marL="0" indent="0" algn="l">
              <a:buNone/>
              <a:defRPr sz="2000">
                <a:solidFill>
                  <a:schemeClr val="tx1"/>
                </a:solidFill>
              </a:defRPr>
            </a:lvl1pPr>
          </a:lstStyle>
          <a:p>
            <a:pPr lvl="0"/>
            <a:r>
              <a:rPr lang="en-US" dirty="0" smtClean="0"/>
              <a:t>Click to edit text</a:t>
            </a:r>
          </a:p>
        </p:txBody>
      </p:sp>
      <p:sp>
        <p:nvSpPr>
          <p:cNvPr id="13" name="Picture Placeholder 12"/>
          <p:cNvSpPr>
            <a:spLocks noGrp="1"/>
          </p:cNvSpPr>
          <p:nvPr>
            <p:ph type="pic" sz="quarter" idx="12"/>
          </p:nvPr>
        </p:nvSpPr>
        <p:spPr>
          <a:xfrm>
            <a:off x="7043895" y="1238132"/>
            <a:ext cx="4808380" cy="3988210"/>
          </a:xfrm>
          <a:prstGeom prst="rect">
            <a:avLst/>
          </a:prstGeom>
        </p:spPr>
        <p:txBody>
          <a:bodyPr/>
          <a:lstStyle/>
          <a:p>
            <a:r>
              <a:rPr lang="en-US" smtClean="0"/>
              <a:t>Click icon to add picture</a:t>
            </a:r>
            <a:endParaRPr lang="en-US" dirty="0"/>
          </a:p>
        </p:txBody>
      </p:sp>
      <p:sp>
        <p:nvSpPr>
          <p:cNvPr id="15" name="Picture Placeholder 14"/>
          <p:cNvSpPr>
            <a:spLocks noGrp="1"/>
          </p:cNvSpPr>
          <p:nvPr>
            <p:ph type="pic" sz="quarter" idx="13"/>
          </p:nvPr>
        </p:nvSpPr>
        <p:spPr>
          <a:xfrm>
            <a:off x="4732338" y="1238132"/>
            <a:ext cx="2130729" cy="1966546"/>
          </a:xfrm>
          <a:prstGeom prst="rect">
            <a:avLst/>
          </a:prstGeom>
        </p:spPr>
        <p:txBody>
          <a:bodyPr/>
          <a:lstStyle/>
          <a:p>
            <a:r>
              <a:rPr lang="en-US" smtClean="0"/>
              <a:t>Click icon to add picture</a:t>
            </a:r>
            <a:endParaRPr lang="en-US"/>
          </a:p>
        </p:txBody>
      </p:sp>
      <p:sp>
        <p:nvSpPr>
          <p:cNvPr id="17" name="Picture Placeholder 16"/>
          <p:cNvSpPr>
            <a:spLocks noGrp="1"/>
          </p:cNvSpPr>
          <p:nvPr>
            <p:ph type="pic" sz="quarter" idx="14"/>
          </p:nvPr>
        </p:nvSpPr>
        <p:spPr>
          <a:xfrm>
            <a:off x="4732338" y="3374906"/>
            <a:ext cx="2160587" cy="1851435"/>
          </a:xfrm>
          <a:prstGeom prst="rect">
            <a:avLst/>
          </a:prstGeom>
        </p:spPr>
        <p:txBody>
          <a:bodyPr/>
          <a:lstStyle/>
          <a:p>
            <a:r>
              <a:rPr lang="en-US" smtClean="0"/>
              <a:t>Click icon to add picture</a:t>
            </a:r>
            <a:endParaRPr lang="en-US"/>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smtClean="0"/>
              <a:t>Click to edit Master title style</a:t>
            </a:r>
            <a:endParaRPr lang="en-US" dirty="0"/>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0605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entered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16191"/>
          </a:xfrm>
          <a:prstGeom prst="rect">
            <a:avLst/>
          </a:prstGeom>
        </p:spPr>
        <p:txBody>
          <a:bodyPr/>
          <a:lstStyle>
            <a:lvl1pPr>
              <a:defRPr baseline="0">
                <a:latin typeface="+mj-lt"/>
                <a:cs typeface="Arial" panose="020B0604020202020204" pitchFamily="34" charset="0"/>
              </a:defRPr>
            </a:lvl1pPr>
          </a:lstStyle>
          <a:p>
            <a:r>
              <a:rPr lang="en-US" dirty="0" smtClean="0"/>
              <a:t>Master Headline</a:t>
            </a:r>
            <a:endParaRPr lang="en-US" dirty="0"/>
          </a:p>
        </p:txBody>
      </p:sp>
    </p:spTree>
    <p:extLst>
      <p:ext uri="{BB962C8B-B14F-4D97-AF65-F5344CB8AC3E}">
        <p14:creationId xmlns:p14="http://schemas.microsoft.com/office/powerpoint/2010/main" val="32709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Click to edit Department</a:t>
            </a:r>
          </a:p>
        </p:txBody>
      </p:sp>
      <p:grpSp>
        <p:nvGrpSpPr>
          <p:cNvPr id="4" name="Group 3"/>
          <p:cNvGrpSpPr/>
          <p:nvPr/>
        </p:nvGrpSpPr>
        <p:grpSpPr>
          <a:xfrm>
            <a:off x="508289" y="6065378"/>
            <a:ext cx="1675916" cy="438850"/>
            <a:chOff x="4913982" y="5342258"/>
            <a:chExt cx="1675916" cy="463617"/>
          </a:xfrm>
          <a:effectLst>
            <a:reflection stA="41000" endPos="65000" dist="50800" dir="5400000" sy="-100000" algn="bl" rotWithShape="0"/>
          </a:effectLst>
        </p:grpSpPr>
        <p:pic>
          <p:nvPicPr>
            <p:cNvPr id="5" name="Twit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982" y="5342258"/>
              <a:ext cx="467498" cy="457200"/>
            </a:xfrm>
            <a:prstGeom prst="rect">
              <a:avLst/>
            </a:prstGeom>
          </p:spPr>
        </p:pic>
        <p:pic>
          <p:nvPicPr>
            <p:cNvPr id="6" name="You Tub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001" y="5348675"/>
              <a:ext cx="457200" cy="457200"/>
            </a:xfrm>
            <a:prstGeom prst="rect">
              <a:avLst/>
            </a:prstGeom>
          </p:spPr>
        </p:pic>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698" y="5342258"/>
              <a:ext cx="457200" cy="457200"/>
            </a:xfrm>
            <a:prstGeom prst="rect">
              <a:avLst/>
            </a:prstGeom>
          </p:spPr>
        </p:pic>
      </p:grpSp>
      <p:sp>
        <p:nvSpPr>
          <p:cNvPr id="11" name="Page Subhead Bold"/>
          <p:cNvSpPr>
            <a:spLocks noGrp="1"/>
          </p:cNvSpPr>
          <p:nvPr>
            <p:ph type="body" sz="quarter" idx="12" hasCustomPrompt="1"/>
          </p:nvPr>
        </p:nvSpPr>
        <p:spPr>
          <a:xfrm>
            <a:off x="838200" y="2240666"/>
            <a:ext cx="10478729" cy="469563"/>
          </a:xfrm>
          <a:prstGeom prst="rect">
            <a:avLst/>
          </a:prstGeom>
          <a:solidFill>
            <a:srgbClr val="BABF33"/>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smtClean="0"/>
              <a:t>Click to edit Contact Name</a:t>
            </a:r>
          </a:p>
        </p:txBody>
      </p:sp>
      <p:sp>
        <p:nvSpPr>
          <p:cNvPr id="13" name="Additonal Text"/>
          <p:cNvSpPr>
            <a:spLocks noGrp="1"/>
          </p:cNvSpPr>
          <p:nvPr>
            <p:ph type="body" sz="quarter" idx="13" hasCustomPrompt="1"/>
          </p:nvPr>
        </p:nvSpPr>
        <p:spPr>
          <a:xfrm>
            <a:off x="840085" y="4628162"/>
            <a:ext cx="10478729" cy="657500"/>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smtClean="0"/>
              <a:t>Click to add additional text</a:t>
            </a:r>
          </a:p>
        </p:txBody>
      </p:sp>
      <p:sp>
        <p:nvSpPr>
          <p:cNvPr id="14" name="Email Text"/>
          <p:cNvSpPr>
            <a:spLocks noGrp="1"/>
          </p:cNvSpPr>
          <p:nvPr>
            <p:ph type="body" sz="quarter" idx="14" hasCustomPrompt="1"/>
          </p:nvPr>
        </p:nvSpPr>
        <p:spPr>
          <a:xfrm>
            <a:off x="846764" y="3644144"/>
            <a:ext cx="10478729" cy="405055"/>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smtClean="0">
                <a:solidFill>
                  <a:schemeClr val="accent2">
                    <a:lumMod val="50000"/>
                  </a:schemeClr>
                </a:solidFill>
                <a:hlinkClick r:id="rId5"/>
              </a:rPr>
              <a:t>First.Last@nebraska.gov</a:t>
            </a:r>
            <a:endParaRPr lang="en-US" dirty="0" smtClean="0"/>
          </a:p>
        </p:txBody>
      </p:sp>
      <p:sp>
        <p:nvSpPr>
          <p:cNvPr id="16" name="Website"/>
          <p:cNvSpPr txBox="1">
            <a:spLocks/>
          </p:cNvSpPr>
          <p:nvPr/>
        </p:nvSpPr>
        <p:spPr>
          <a:xfrm>
            <a:off x="2318151" y="6123375"/>
            <a:ext cx="2148581" cy="427153"/>
          </a:xfrm>
          <a:prstGeom prst="rect">
            <a:avLst/>
          </a:prstGeom>
          <a:noFill/>
          <a:ln>
            <a:solidFill>
              <a:srgbClr val="5690E2"/>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036080"/>
                </a:solidFill>
                <a:latin typeface="Gisha" panose="020B0502040204020203" pitchFamily="34" charset="-79"/>
                <a:cs typeface="Gisha" panose="020B0502040204020203" pitchFamily="34" charset="-79"/>
                <a:hlinkClick r:id="rId6"/>
              </a:rPr>
              <a:t>dhhs.ne.gov</a:t>
            </a:r>
            <a:endParaRPr lang="en-US" sz="2400" b="1" dirty="0">
              <a:solidFill>
                <a:srgbClr val="036080"/>
              </a:solidFill>
              <a:latin typeface="Gisha" panose="020B0502040204020203" pitchFamily="34" charset="-79"/>
              <a:cs typeface="Gisha" panose="020B0502040204020203" pitchFamily="34" charset="-79"/>
            </a:endParaRPr>
          </a:p>
        </p:txBody>
      </p:sp>
      <p:sp>
        <p:nvSpPr>
          <p:cNvPr id="18" name="Website"/>
          <p:cNvSpPr txBox="1">
            <a:spLocks/>
          </p:cNvSpPr>
          <p:nvPr/>
        </p:nvSpPr>
        <p:spPr>
          <a:xfrm>
            <a:off x="5012550" y="5402453"/>
            <a:ext cx="2148581" cy="438851"/>
          </a:xfrm>
          <a:prstGeom prst="rect">
            <a:avLst/>
          </a:prstGeom>
          <a:noFill/>
          <a:ln>
            <a:no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400" b="1" dirty="0" smtClean="0">
                <a:solidFill>
                  <a:schemeClr val="tx2"/>
                </a:solidFill>
                <a:latin typeface="Gisha" panose="020B0502040204020203" pitchFamily="34" charset="-79"/>
                <a:cs typeface="Gisha" panose="020B0502040204020203" pitchFamily="34" charset="-79"/>
              </a:rPr>
              <a:t>DHHS Helpline:</a:t>
            </a:r>
          </a:p>
          <a:p>
            <a:pPr>
              <a:lnSpc>
                <a:spcPts val="1200"/>
              </a:lnSpc>
            </a:pPr>
            <a:r>
              <a:rPr lang="en-US" sz="1050" b="0" dirty="0" smtClean="0">
                <a:solidFill>
                  <a:schemeClr val="tx2"/>
                </a:solidFill>
                <a:latin typeface="Gisha" panose="020B0502040204020203" pitchFamily="34" charset="-79"/>
                <a:cs typeface="Gisha" panose="020B0502040204020203" pitchFamily="34" charset="-79"/>
              </a:rPr>
              <a:t>800-254-4202</a:t>
            </a:r>
          </a:p>
          <a:p>
            <a:pPr>
              <a:lnSpc>
                <a:spcPts val="1200"/>
              </a:lnSpc>
            </a:pPr>
            <a:r>
              <a:rPr lang="en-US" sz="1050" b="0" dirty="0" smtClean="0">
                <a:solidFill>
                  <a:schemeClr val="tx2"/>
                </a:solidFill>
                <a:latin typeface="Gisha" panose="020B0502040204020203" pitchFamily="34" charset="-79"/>
                <a:cs typeface="Gisha" panose="020B0502040204020203" pitchFamily="34" charset="-79"/>
              </a:rPr>
              <a:t>DHHS.helpline@Nebraska.gov</a:t>
            </a:r>
          </a:p>
        </p:txBody>
      </p:sp>
      <p:sp>
        <p:nvSpPr>
          <p:cNvPr id="15" name="Phone"/>
          <p:cNvSpPr txBox="1"/>
          <p:nvPr/>
        </p:nvSpPr>
        <p:spPr>
          <a:xfrm>
            <a:off x="846763" y="4109007"/>
            <a:ext cx="10478729" cy="461665"/>
          </a:xfrm>
          <a:prstGeom prst="rect">
            <a:avLst/>
          </a:prstGeom>
          <a:noFill/>
        </p:spPr>
        <p:txBody>
          <a:bodyPr wrap="square" rtlCol="0">
            <a:spAutoFit/>
          </a:bodyPr>
          <a:lstStyle/>
          <a:p>
            <a:pPr algn="ctr"/>
            <a:r>
              <a:rPr lang="en-US" sz="2400" dirty="0" smtClean="0">
                <a:solidFill>
                  <a:schemeClr val="tx2"/>
                </a:solidFill>
                <a:latin typeface="Montserrat Black" panose="00000A00000000000000" pitchFamily="50" charset="0"/>
              </a:rPr>
              <a:t>000-000-0000</a:t>
            </a:r>
            <a:endParaRPr lang="en-US" sz="2400" dirty="0">
              <a:solidFill>
                <a:schemeClr val="tx2"/>
              </a:solidFill>
              <a:latin typeface="Montserrat Black" panose="00000A00000000000000" pitchFamily="50" charset="0"/>
            </a:endParaRPr>
          </a:p>
        </p:txBody>
      </p:sp>
    </p:spTree>
    <p:extLst>
      <p:ext uri="{BB962C8B-B14F-4D97-AF65-F5344CB8AC3E}">
        <p14:creationId xmlns:p14="http://schemas.microsoft.com/office/powerpoint/2010/main" val="306631617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smtClean="0"/>
              <a:t>Master title</a:t>
            </a:r>
            <a:endParaRPr lang="en-US" dirty="0"/>
          </a:p>
        </p:txBody>
      </p:sp>
    </p:spTree>
    <p:extLst>
      <p:ext uri="{BB962C8B-B14F-4D97-AF65-F5344CB8AC3E}">
        <p14:creationId xmlns:p14="http://schemas.microsoft.com/office/powerpoint/2010/main" val="14951924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smtClean="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3-column text</a:t>
            </a:r>
          </a:p>
          <a:p>
            <a:pPr lvl="1"/>
            <a:r>
              <a:rPr lang="en-US" dirty="0" smtClean="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smtClean="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6362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smtClean="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2153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dirty="0" smtClean="0"/>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smtClean="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smtClean="0">
                <a:solidFill>
                  <a:schemeClr val="accent2">
                    <a:lumMod val="50000"/>
                  </a:schemeClr>
                </a:solidFill>
                <a:hlinkClick r:id="rId2"/>
              </a:rPr>
              <a:t>First.Last@nebraska.gov</a:t>
            </a:r>
            <a:endParaRPr lang="en-US" dirty="0" smtClean="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smtClean="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smtClean="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smtClean="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smtClean="0">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smtClean="0"/>
              <a:t>000-000-0000</a:t>
            </a:r>
          </a:p>
        </p:txBody>
      </p:sp>
    </p:spTree>
    <p:extLst>
      <p:ext uri="{BB962C8B-B14F-4D97-AF65-F5344CB8AC3E}">
        <p14:creationId xmlns:p14="http://schemas.microsoft.com/office/powerpoint/2010/main" val="28568093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Title Page Rule Line"/>
          <p:cNvCxnSpPr/>
          <p:nvPr userDrawn="1"/>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5"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latin typeface="+mj-lt"/>
              </a:defRPr>
            </a:lvl1pPr>
          </a:lstStyle>
          <a:p>
            <a:r>
              <a:rPr lang="en-US" dirty="0" smtClean="0"/>
              <a:t>Headline</a:t>
            </a:r>
            <a:endParaRPr lang="en-US" dirty="0"/>
          </a:p>
        </p:txBody>
      </p:sp>
      <p:sp>
        <p:nvSpPr>
          <p:cNvPr id="6"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mn-lt"/>
                <a:ea typeface="Roboto" panose="02000000000000000000" pitchFamily="2" charset="0"/>
                <a:cs typeface="Roboto" panose="02000000000000000000" pitchFamily="2" charset="0"/>
              </a:defRPr>
            </a:lvl1pPr>
          </a:lstStyle>
          <a:p>
            <a:pPr lvl="0"/>
            <a:r>
              <a:rPr lang="en-US" dirty="0" smtClean="0"/>
              <a:t>Subtitle</a:t>
            </a:r>
          </a:p>
        </p:txBody>
      </p:sp>
    </p:spTree>
    <p:extLst>
      <p:ext uri="{BB962C8B-B14F-4D97-AF65-F5344CB8AC3E}">
        <p14:creationId xmlns:p14="http://schemas.microsoft.com/office/powerpoint/2010/main" val="388995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 1-column text">
    <p:spTree>
      <p:nvGrpSpPr>
        <p:cNvPr id="1" name=""/>
        <p:cNvGrpSpPr/>
        <p:nvPr/>
      </p:nvGrpSpPr>
      <p:grpSpPr>
        <a:xfrm>
          <a:off x="0" y="0"/>
          <a:ext cx="0" cy="0"/>
          <a:chOff x="0" y="0"/>
          <a:chExt cx="0" cy="0"/>
        </a:xfrm>
      </p:grpSpPr>
      <p:sp>
        <p:nvSpPr>
          <p:cNvPr id="5" name="Body Text"/>
          <p:cNvSpPr>
            <a:spLocks noGrp="1"/>
          </p:cNvSpPr>
          <p:nvPr>
            <p:ph type="body" sz="quarter" idx="11" hasCustomPrompt="1"/>
          </p:nvPr>
        </p:nvSpPr>
        <p:spPr>
          <a:xfrm>
            <a:off x="373487" y="1073568"/>
            <a:ext cx="11552349" cy="5060532"/>
          </a:xfrm>
          <a:prstGeom prst="rect">
            <a:avLst/>
          </a:prstGeom>
        </p:spPr>
        <p:txBody>
          <a:bodyPr/>
          <a:lstStyle>
            <a:lvl1pPr marL="0" indent="0" algn="l">
              <a:buNone/>
              <a:defRPr sz="2000">
                <a:solidFill>
                  <a:schemeClr val="tx1"/>
                </a:solidFill>
                <a:latin typeface="+mn-lt"/>
              </a:defRPr>
            </a:lvl1pPr>
          </a:lstStyle>
          <a:p>
            <a:pPr lvl="0"/>
            <a:r>
              <a:rPr lang="en-US" dirty="0" smtClean="0"/>
              <a:t>1-column</a:t>
            </a:r>
          </a:p>
        </p:txBody>
      </p:sp>
      <p:cxnSp>
        <p:nvCxnSpPr>
          <p:cNvPr id="6"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hasCustomPrompt="1"/>
          </p:nvPr>
        </p:nvSpPr>
        <p:spPr>
          <a:xfrm>
            <a:off x="373487" y="365126"/>
            <a:ext cx="11552349" cy="696420"/>
          </a:xfrm>
          <a:prstGeom prst="rect">
            <a:avLst/>
          </a:prstGeom>
        </p:spPr>
        <p:txBody>
          <a:bodyPr>
            <a:noAutofit/>
          </a:bodyPr>
          <a:lstStyle>
            <a:lvl1pPr algn="l">
              <a:defRPr sz="3600">
                <a:latin typeface="+mj-lt"/>
              </a:defRPr>
            </a:lvl1pPr>
          </a:lstStyle>
          <a:p>
            <a:r>
              <a:rPr lang="en-US" dirty="0" smtClean="0"/>
              <a:t>Headline</a:t>
            </a:r>
            <a:endParaRPr lang="en-US" dirty="0"/>
          </a:p>
        </p:txBody>
      </p:sp>
    </p:spTree>
    <p:extLst>
      <p:ext uri="{BB962C8B-B14F-4D97-AF65-F5344CB8AC3E}">
        <p14:creationId xmlns:p14="http://schemas.microsoft.com/office/powerpoint/2010/main" val="177126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smtClean="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11"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35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 Subhead / Bulleted">
    <p:spTree>
      <p:nvGrpSpPr>
        <p:cNvPr id="1" name=""/>
        <p:cNvGrpSpPr/>
        <p:nvPr/>
      </p:nvGrpSpPr>
      <p:grpSpPr>
        <a:xfrm>
          <a:off x="0" y="0"/>
          <a:ext cx="0" cy="0"/>
          <a:chOff x="0" y="0"/>
          <a:chExt cx="0" cy="0"/>
        </a:xfrm>
      </p:grpSpPr>
      <p:sp>
        <p:nvSpPr>
          <p:cNvPr id="4" name="Bulleted Text"/>
          <p:cNvSpPr>
            <a:spLocks noGrp="1"/>
          </p:cNvSpPr>
          <p:nvPr>
            <p:ph type="body" sz="quarter" idx="11" hasCustomPrompt="1"/>
          </p:nvPr>
        </p:nvSpPr>
        <p:spPr>
          <a:xfrm>
            <a:off x="365098" y="1653828"/>
            <a:ext cx="11552349" cy="4480272"/>
          </a:xfrm>
          <a:prstGeom prst="rect">
            <a:avLst/>
          </a:prstGeom>
        </p:spPr>
        <p:txBody>
          <a:bodyPr spcCol="274320">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400">
                <a:latin typeface="Arial" panose="020B0604020202020204" pitchFamily="34" charset="0"/>
                <a:cs typeface="Arial" panose="020B0604020202020204" pitchFamily="34" charset="0"/>
              </a:defRPr>
            </a:lvl5pPr>
          </a:lstStyle>
          <a:p>
            <a:pPr lvl="1"/>
            <a:r>
              <a:rPr lang="en-US" dirty="0" smtClean="0"/>
              <a:t>Bulleted</a:t>
            </a:r>
          </a:p>
          <a:p>
            <a:pPr lvl="2"/>
            <a:r>
              <a:rPr lang="en-US" dirty="0" smtClean="0"/>
              <a:t>Bulleted</a:t>
            </a:r>
          </a:p>
          <a:p>
            <a:pPr lvl="3"/>
            <a:r>
              <a:rPr lang="en-US" dirty="0" smtClean="0"/>
              <a:t>Bulleted</a:t>
            </a:r>
          </a:p>
          <a:p>
            <a:pPr lvl="4"/>
            <a:r>
              <a:rPr lang="en-US" dirty="0" smtClean="0"/>
              <a:t>Bulleted</a:t>
            </a:r>
            <a:endParaRPr lang="en-US" dirty="0"/>
          </a:p>
        </p:txBody>
      </p:sp>
      <p:sp>
        <p:nvSpPr>
          <p:cNvPr id="6"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smtClean="0"/>
              <a:t>Subhead</a:t>
            </a:r>
          </a:p>
        </p:txBody>
      </p:sp>
      <p:sp>
        <p:nvSpPr>
          <p:cNvPr id="8"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9"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870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 2-column / bulleted">
    <p:spTree>
      <p:nvGrpSpPr>
        <p:cNvPr id="1" name=""/>
        <p:cNvGrpSpPr/>
        <p:nvPr/>
      </p:nvGrpSpPr>
      <p:grpSpPr>
        <a:xfrm>
          <a:off x="0" y="0"/>
          <a:ext cx="0" cy="0"/>
          <a:chOff x="0" y="0"/>
          <a:chExt cx="0" cy="0"/>
        </a:xfrm>
      </p:grpSpPr>
      <p:sp>
        <p:nvSpPr>
          <p:cNvPr id="8" name="Body Text 3-col"/>
          <p:cNvSpPr>
            <a:spLocks noGrp="1"/>
          </p:cNvSpPr>
          <p:nvPr>
            <p:ph type="body" sz="quarter" idx="11" hasCustomPrompt="1"/>
          </p:nvPr>
        </p:nvSpPr>
        <p:spPr>
          <a:xfrm>
            <a:off x="365097" y="1081210"/>
            <a:ext cx="11560739" cy="4936131"/>
          </a:xfrm>
          <a:prstGeom prst="rect">
            <a:avLst/>
          </a:prstGeom>
        </p:spPr>
        <p:txBody>
          <a:bodyPr wrap="none" numCol="2"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2-column text</a:t>
            </a:r>
          </a:p>
          <a:p>
            <a:pPr lvl="1"/>
            <a:r>
              <a:rPr lang="en-US" dirty="0" smtClean="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smtClean="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36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1-column / photos">
    <p:spTree>
      <p:nvGrpSpPr>
        <p:cNvPr id="1" name=""/>
        <p:cNvGrpSpPr/>
        <p:nvPr/>
      </p:nvGrpSpPr>
      <p:grpSpPr>
        <a:xfrm>
          <a:off x="0" y="0"/>
          <a:ext cx="0" cy="0"/>
          <a:chOff x="0" y="0"/>
          <a:chExt cx="0" cy="0"/>
        </a:xfrm>
      </p:grpSpPr>
      <p:sp>
        <p:nvSpPr>
          <p:cNvPr id="4" name="Smaller Body Text"/>
          <p:cNvSpPr>
            <a:spLocks noGrp="1"/>
          </p:cNvSpPr>
          <p:nvPr>
            <p:ph type="body" sz="quarter" idx="11" hasCustomPrompt="1"/>
          </p:nvPr>
        </p:nvSpPr>
        <p:spPr>
          <a:xfrm>
            <a:off x="373488" y="1081210"/>
            <a:ext cx="4178022" cy="4955448"/>
          </a:xfrm>
          <a:prstGeom prst="rect">
            <a:avLst/>
          </a:prstGeom>
        </p:spPr>
        <p:txBody>
          <a:bodyPr spcCol="274320">
            <a:normAutofit/>
          </a:bodyPr>
          <a:lstStyle>
            <a:lvl1pPr marL="0" indent="0" algn="l">
              <a:buNone/>
              <a:defRPr sz="2000">
                <a:solidFill>
                  <a:schemeClr val="tx1"/>
                </a:solidFill>
                <a:latin typeface="+mn-lt"/>
              </a:defRPr>
            </a:lvl1pPr>
          </a:lstStyle>
          <a:p>
            <a:pPr lvl="0"/>
            <a:r>
              <a:rPr lang="en-US" dirty="0" smtClean="0"/>
              <a:t>1-column text</a:t>
            </a:r>
          </a:p>
        </p:txBody>
      </p:sp>
      <p:sp>
        <p:nvSpPr>
          <p:cNvPr id="5" name="Picture Placeholder 12"/>
          <p:cNvSpPr>
            <a:spLocks noGrp="1"/>
          </p:cNvSpPr>
          <p:nvPr>
            <p:ph type="pic" sz="quarter" idx="12" hasCustomPrompt="1"/>
          </p:nvPr>
        </p:nvSpPr>
        <p:spPr>
          <a:xfrm>
            <a:off x="7043895" y="1085118"/>
            <a:ext cx="4808380" cy="3818910"/>
          </a:xfrm>
          <a:prstGeom prst="rect">
            <a:avLst/>
          </a:prstGeom>
        </p:spPr>
        <p:txBody>
          <a:bodyPr/>
          <a:lstStyle>
            <a:lvl1pPr>
              <a:defRPr>
                <a:solidFill>
                  <a:srgbClr val="FFC843"/>
                </a:solidFill>
                <a:latin typeface="+mn-lt"/>
              </a:defRPr>
            </a:lvl1pPr>
          </a:lstStyle>
          <a:p>
            <a:r>
              <a:rPr lang="en-US" dirty="0" smtClean="0"/>
              <a:t>photo</a:t>
            </a:r>
            <a:endParaRPr lang="en-US" dirty="0"/>
          </a:p>
        </p:txBody>
      </p:sp>
      <p:sp>
        <p:nvSpPr>
          <p:cNvPr id="6" name="Picture Placeholder 14"/>
          <p:cNvSpPr>
            <a:spLocks noGrp="1"/>
          </p:cNvSpPr>
          <p:nvPr>
            <p:ph type="pic" sz="quarter" idx="13" hasCustomPrompt="1"/>
          </p:nvPr>
        </p:nvSpPr>
        <p:spPr>
          <a:xfrm>
            <a:off x="4732338" y="1085118"/>
            <a:ext cx="2130729" cy="1819288"/>
          </a:xfrm>
          <a:prstGeom prst="rect">
            <a:avLst/>
          </a:prstGeom>
        </p:spPr>
        <p:txBody>
          <a:bodyPr/>
          <a:lstStyle>
            <a:lvl1pPr>
              <a:defRPr>
                <a:solidFill>
                  <a:srgbClr val="FFC843"/>
                </a:solidFill>
                <a:latin typeface="+mn-lt"/>
              </a:defRPr>
            </a:lvl1pPr>
          </a:lstStyle>
          <a:p>
            <a:r>
              <a:rPr lang="en-US" dirty="0" smtClean="0"/>
              <a:t>photo</a:t>
            </a:r>
            <a:endParaRPr lang="en-US" dirty="0"/>
          </a:p>
        </p:txBody>
      </p:sp>
      <p:sp>
        <p:nvSpPr>
          <p:cNvPr id="7" name="Picture Placeholder 16"/>
          <p:cNvSpPr>
            <a:spLocks noGrp="1"/>
          </p:cNvSpPr>
          <p:nvPr>
            <p:ph type="pic" sz="quarter" idx="14" hasCustomPrompt="1"/>
          </p:nvPr>
        </p:nvSpPr>
        <p:spPr>
          <a:xfrm>
            <a:off x="4732338" y="3094901"/>
            <a:ext cx="2160587" cy="1809128"/>
          </a:xfrm>
          <a:prstGeom prst="rect">
            <a:avLst/>
          </a:prstGeom>
        </p:spPr>
        <p:txBody>
          <a:bodyPr/>
          <a:lstStyle>
            <a:lvl1pPr>
              <a:defRPr>
                <a:solidFill>
                  <a:srgbClr val="FFC843"/>
                </a:solidFill>
                <a:latin typeface="+mn-lt"/>
              </a:defRPr>
            </a:lvl1pPr>
          </a:lstStyle>
          <a:p>
            <a:r>
              <a:rPr lang="en-US" dirty="0" smtClean="0"/>
              <a:t>photo</a:t>
            </a:r>
            <a:endParaRPr lang="en-US" dirty="0"/>
          </a:p>
        </p:txBody>
      </p:sp>
      <p:sp>
        <p:nvSpPr>
          <p:cNvPr id="8" name="Title 1"/>
          <p:cNvSpPr>
            <a:spLocks noGrp="1"/>
          </p:cNvSpPr>
          <p:nvPr>
            <p:ph type="title" hasCustomPrompt="1"/>
          </p:nvPr>
        </p:nvSpPr>
        <p:spPr>
          <a:xfrm>
            <a:off x="373488" y="365126"/>
            <a:ext cx="11478084"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9" name="Title Page Rule Line"/>
          <p:cNvCxnSpPr/>
          <p:nvPr userDrawn="1"/>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69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1-column bullet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456174" y="6356350"/>
            <a:ext cx="2283542" cy="365125"/>
          </a:xfrm>
          <a:prstGeom prst="rect">
            <a:avLst/>
          </a:prstGeom>
        </p:spPr>
        <p:txBody>
          <a:bodyPr/>
          <a:lstStyle/>
          <a:p>
            <a:fld id="{07E7C557-6977-4010-A8B0-973A074F99DE}" type="slidenum">
              <a:rPr lang="en-US" smtClean="0"/>
              <a:pPr/>
              <a:t>‹#›</a:t>
            </a:fld>
            <a:endParaRPr lang="en-US" dirty="0"/>
          </a:p>
        </p:txBody>
      </p:sp>
      <p:sp>
        <p:nvSpPr>
          <p:cNvPr id="5" name="Text Placeholder 3"/>
          <p:cNvSpPr>
            <a:spLocks noGrp="1"/>
          </p:cNvSpPr>
          <p:nvPr>
            <p:ph type="body" sz="quarter" idx="11" hasCustomPrompt="1"/>
          </p:nvPr>
        </p:nvSpPr>
        <p:spPr>
          <a:xfrm>
            <a:off x="365097" y="1081210"/>
            <a:ext cx="11560739" cy="4716953"/>
          </a:xfrm>
          <a:prstGeom prst="rect">
            <a:avLst/>
          </a:prstGeom>
        </p:spPr>
        <p:txBody>
          <a:bodyPr spcCol="274320"/>
          <a:lstStyle>
            <a:lvl2pPr marL="685800" indent="-22860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1"/>
            <a:r>
              <a:rPr lang="en-US" dirty="0" smtClean="0"/>
              <a:t>Bulleted</a:t>
            </a:r>
          </a:p>
          <a:p>
            <a:pPr lvl="2"/>
            <a:r>
              <a:rPr lang="en-US" dirty="0" smtClean="0"/>
              <a:t>Bulleted</a:t>
            </a:r>
          </a:p>
          <a:p>
            <a:pPr lvl="3"/>
            <a:r>
              <a:rPr lang="en-US" dirty="0" smtClean="0"/>
              <a:t>Bulleted</a:t>
            </a:r>
          </a:p>
          <a:p>
            <a:pPr lvl="4"/>
            <a:r>
              <a:rPr lang="en-US" dirty="0" smtClean="0"/>
              <a:t>Bulleted</a:t>
            </a: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81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5.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smtClean="0">
                <a:ln>
                  <a:noFill/>
                </a:ln>
                <a:solidFill>
                  <a:srgbClr val="036080"/>
                </a:solidFill>
                <a:effectLst/>
                <a:uLnTx/>
                <a:uFillTx/>
                <a:latin typeface="Montserrat"/>
              </a:rPr>
              <a:t>Helping People Live Better Lives.</a:t>
            </a:r>
          </a:p>
        </p:txBody>
      </p:sp>
      <p:sp>
        <p:nvSpPr>
          <p:cNvPr id="8"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
        <p:nvSpPr>
          <p:cNvPr id="4"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Master title</a:t>
            </a:r>
            <a:endParaRPr lang="en-US" dirty="0"/>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7" r:id="rId1"/>
    <p:sldLayoutId id="2147483789" r:id="rId2"/>
    <p:sldLayoutId id="2147483798" r:id="rId3"/>
    <p:sldLayoutId id="2147483790" r:id="rId4"/>
    <p:sldLayoutId id="2147483792" r:id="rId5"/>
    <p:sldLayoutId id="2147483793" r:id="rId6"/>
    <p:sldLayoutId id="2147483795" r:id="rId7"/>
    <p:sldLayoutId id="2147483796" r:id="rId8"/>
    <p:sldLayoutId id="2147483797" r:id="rId9"/>
    <p:sldLayoutId id="2147483799" r:id="rId10"/>
    <p:sldLayoutId id="2147483817"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sp>
        <p:nvSpPr>
          <p:cNvPr id="7" name="Rectangle 6"/>
          <p:cNvSpPr/>
          <p:nvPr/>
        </p:nvSpPr>
        <p:spPr>
          <a:xfrm>
            <a:off x="4777503" y="6278948"/>
            <a:ext cx="2644790" cy="278371"/>
          </a:xfrm>
          <a:prstGeom prst="rect">
            <a:avLst/>
          </a:prstGeom>
        </p:spPr>
        <p:txBody>
          <a:bodyPr wrap="square">
            <a:spAutoFit/>
          </a:bodyPr>
          <a:lstStyle/>
          <a:p>
            <a:r>
              <a:rPr lang="en-US" sz="1200" i="1" dirty="0" smtClean="0">
                <a:solidFill>
                  <a:srgbClr val="036080"/>
                </a:solidFill>
              </a:rPr>
              <a:t>Helping People Live better Lives.</a:t>
            </a:r>
            <a:endParaRPr lang="en-US" sz="1200" i="1" dirty="0">
              <a:solidFill>
                <a:srgbClr val="036080"/>
              </a:solidFill>
            </a:endParaRPr>
          </a:p>
        </p:txBody>
      </p:sp>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9" name="Rectangle 8"/>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smtClean="0">
                <a:ln>
                  <a:noFill/>
                </a:ln>
                <a:solidFill>
                  <a:srgbClr val="036080"/>
                </a:solidFill>
                <a:effectLst/>
                <a:uLnTx/>
                <a:uFillTx/>
                <a:latin typeface="Montserrat"/>
              </a:rPr>
              <a:t>Helping People Live Better Lives.</a:t>
            </a:r>
          </a:p>
        </p:txBody>
      </p:sp>
      <p:sp>
        <p:nvSpPr>
          <p:cNvPr id="10"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Tree>
    <p:extLst>
      <p:ext uri="{BB962C8B-B14F-4D97-AF65-F5344CB8AC3E}">
        <p14:creationId xmlns:p14="http://schemas.microsoft.com/office/powerpoint/2010/main" val="353628318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jcm.asm.org/content/jcm/early/2020/06/08/JCM.00995-20.full.pdf"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hyperlink" Target="https://www.cdc.go.kr/board/board.es?mid=a30402000000&amp;bid=0030"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6037"/>
                    </a14:imgEffect>
                    <a14:imgEffect>
                      <a14:saturation sat="56000"/>
                    </a14:imgEffect>
                  </a14:imgLayer>
                </a14:imgProps>
              </a:ext>
            </a:extLst>
          </a:blip>
          <a:stretch>
            <a:fillRect/>
          </a:stretch>
        </p:blipFill>
        <p:spPr>
          <a:xfrm>
            <a:off x="43962" y="0"/>
            <a:ext cx="12115878" cy="6858000"/>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a:xfrm>
            <a:off x="838200" y="0"/>
            <a:ext cx="10515600" cy="2424933"/>
          </a:xfrm>
        </p:spPr>
        <p:txBody>
          <a:bodyPr>
            <a:normAutofit fontScale="90000"/>
          </a:bodyPr>
          <a:lstStyle/>
          <a:p>
            <a:r>
              <a:rPr lang="en-US" b="1" dirty="0">
                <a:solidFill>
                  <a:schemeClr val="bg1"/>
                </a:solidFill>
              </a:rPr>
              <a:t/>
            </a:r>
            <a:br>
              <a:rPr lang="en-US" b="1" dirty="0">
                <a:solidFill>
                  <a:schemeClr val="bg1"/>
                </a:solidFill>
              </a:rPr>
            </a:br>
            <a:r>
              <a:rPr lang="en-US" b="1" dirty="0">
                <a:solidFill>
                  <a:schemeClr val="tx1"/>
                </a:solidFill>
              </a:rPr>
              <a:t/>
            </a: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6-10-20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1676400" y="2905125"/>
            <a:ext cx="8362950" cy="2305050"/>
          </a:xfrm>
          <a:effectLst>
            <a:glow rad="139700">
              <a:schemeClr val="accent1">
                <a:satMod val="175000"/>
                <a:alpha val="40000"/>
              </a:schemeClr>
            </a:glow>
          </a:effectLst>
        </p:spPr>
        <p:txBody>
          <a:bodyPr>
            <a:normAutofit/>
          </a:bodyPr>
          <a:lstStyle/>
          <a:p>
            <a:pPr>
              <a:buNone/>
            </a:pPr>
            <a:r>
              <a:rPr lang="en-US" b="1" i="1" dirty="0" smtClean="0">
                <a:ln>
                  <a:solidFill>
                    <a:schemeClr val="tx1"/>
                  </a:solidFill>
                </a:ln>
                <a:solidFill>
                  <a:srgbClr val="FF0000"/>
                </a:solidFill>
              </a:rPr>
              <a:t>Tom Safranek, MD, State Epidemiologist</a:t>
            </a:r>
          </a:p>
          <a:p>
            <a:pPr>
              <a:buNone/>
            </a:pPr>
            <a:endParaRPr lang="en-US" b="1" dirty="0" smtClean="0">
              <a:ln>
                <a:solidFill>
                  <a:schemeClr val="tx1"/>
                </a:solidFill>
              </a:ln>
              <a:solidFill>
                <a:srgbClr val="FFFF00"/>
              </a:solidFill>
            </a:endParaRPr>
          </a:p>
          <a:p>
            <a:pPr marL="0" indent="0">
              <a:buNone/>
            </a:pPr>
            <a:r>
              <a:rPr lang="en-US" b="1" i="1" dirty="0" smtClean="0">
                <a:ln>
                  <a:solidFill>
                    <a:schemeClr val="tx1"/>
                  </a:solidFill>
                </a:ln>
                <a:solidFill>
                  <a:srgbClr val="FF0000"/>
                </a:solidFill>
              </a:rPr>
              <a:t>Louis </a:t>
            </a:r>
            <a:r>
              <a:rPr lang="en-US" b="1" i="1" dirty="0">
                <a:ln>
                  <a:solidFill>
                    <a:schemeClr val="tx1"/>
                  </a:solidFill>
                </a:ln>
                <a:solidFill>
                  <a:srgbClr val="FF0000"/>
                </a:solidFill>
              </a:rPr>
              <a:t>Safranek, MD, </a:t>
            </a:r>
            <a:r>
              <a:rPr lang="en-US" b="1" i="1" dirty="0" smtClean="0">
                <a:ln>
                  <a:solidFill>
                    <a:schemeClr val="tx1"/>
                  </a:solidFill>
                </a:ln>
                <a:solidFill>
                  <a:srgbClr val="FF0000"/>
                </a:solidFill>
              </a:rPr>
              <a:t>PhD</a:t>
            </a:r>
          </a:p>
          <a:p>
            <a:pPr marL="0" indent="0">
              <a:buNone/>
            </a:pPr>
            <a:r>
              <a:rPr lang="en-US" sz="2800" b="1" i="1" dirty="0" smtClean="0">
                <a:ln>
                  <a:solidFill>
                    <a:schemeClr val="tx1"/>
                  </a:solidFill>
                </a:ln>
                <a:solidFill>
                  <a:srgbClr val="FF0000"/>
                </a:solidFill>
              </a:rPr>
              <a:t>Board </a:t>
            </a:r>
            <a:r>
              <a:rPr lang="en-US" sz="2800" b="1" i="1" dirty="0">
                <a:ln>
                  <a:solidFill>
                    <a:schemeClr val="tx1"/>
                  </a:solidFill>
                </a:ln>
                <a:solidFill>
                  <a:srgbClr val="FF0000"/>
                </a:solidFill>
              </a:rPr>
              <a:t>C</a:t>
            </a:r>
            <a:r>
              <a:rPr lang="en-US" sz="2800" b="1" i="1" dirty="0" smtClean="0">
                <a:ln>
                  <a:solidFill>
                    <a:schemeClr val="tx1"/>
                  </a:solidFill>
                </a:ln>
                <a:solidFill>
                  <a:srgbClr val="FF0000"/>
                </a:solidFill>
              </a:rPr>
              <a:t>ertified </a:t>
            </a:r>
            <a:r>
              <a:rPr lang="en-US" sz="2800" b="1" i="1" dirty="0">
                <a:ln>
                  <a:solidFill>
                    <a:schemeClr val="tx1"/>
                  </a:solidFill>
                </a:ln>
                <a:solidFill>
                  <a:srgbClr val="FF0000"/>
                </a:solidFill>
              </a:rPr>
              <a:t>S</a:t>
            </a:r>
            <a:r>
              <a:rPr lang="en-US" sz="2800" b="1" i="1" dirty="0" smtClean="0">
                <a:ln>
                  <a:solidFill>
                    <a:schemeClr val="tx1"/>
                  </a:solidFill>
                </a:ln>
                <a:solidFill>
                  <a:srgbClr val="FF0000"/>
                </a:solidFill>
              </a:rPr>
              <a:t>pecialist Infectious </a:t>
            </a:r>
            <a:r>
              <a:rPr lang="en-US" sz="2800" b="1" i="1" dirty="0">
                <a:ln>
                  <a:solidFill>
                    <a:schemeClr val="tx1"/>
                  </a:solidFill>
                </a:ln>
                <a:solidFill>
                  <a:srgbClr val="FF0000"/>
                </a:solidFill>
              </a:rPr>
              <a:t>D</a:t>
            </a:r>
            <a:r>
              <a:rPr lang="en-US" sz="2800" b="1" i="1" dirty="0" smtClean="0">
                <a:ln>
                  <a:solidFill>
                    <a:schemeClr val="tx1"/>
                  </a:solidFill>
                </a:ln>
                <a:solidFill>
                  <a:srgbClr val="FF0000"/>
                </a:solidFill>
              </a:rPr>
              <a:t>isease</a:t>
            </a:r>
            <a:endParaRPr lang="en-US" sz="2800" b="1" i="1" dirty="0">
              <a:ln>
                <a:solidFill>
                  <a:schemeClr val="tx1"/>
                </a:solidFill>
              </a:ln>
              <a:solidFill>
                <a:srgbClr val="FF0000"/>
              </a:solidFill>
            </a:endParaRPr>
          </a:p>
        </p:txBody>
      </p:sp>
    </p:spTree>
    <p:extLst>
      <p:ext uri="{BB962C8B-B14F-4D97-AF65-F5344CB8AC3E}">
        <p14:creationId xmlns:p14="http://schemas.microsoft.com/office/powerpoint/2010/main" val="44501264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963" y="4762"/>
            <a:ext cx="12353925" cy="6848475"/>
          </a:xfrm>
          <a:prstGeom prst="rect">
            <a:avLst/>
          </a:prstGeom>
        </p:spPr>
      </p:pic>
    </p:spTree>
    <p:extLst>
      <p:ext uri="{BB962C8B-B14F-4D97-AF65-F5344CB8AC3E}">
        <p14:creationId xmlns:p14="http://schemas.microsoft.com/office/powerpoint/2010/main" val="2979445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931" y="199292"/>
            <a:ext cx="7812699" cy="5832321"/>
          </a:xfrm>
          <a:prstGeom prst="rect">
            <a:avLst/>
          </a:prstGeom>
        </p:spPr>
      </p:pic>
    </p:spTree>
    <p:extLst>
      <p:ext uri="{BB962C8B-B14F-4D97-AF65-F5344CB8AC3E}">
        <p14:creationId xmlns:p14="http://schemas.microsoft.com/office/powerpoint/2010/main" val="2002795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Long-Term Care Facility Report</a:t>
            </a:r>
            <a:endParaRPr lang="en-US" sz="3600" dirty="0"/>
          </a:p>
        </p:txBody>
      </p:sp>
      <p:pic>
        <p:nvPicPr>
          <p:cNvPr id="3" name="Picture 2"/>
          <p:cNvPicPr>
            <a:picLocks noChangeAspect="1"/>
          </p:cNvPicPr>
          <p:nvPr/>
        </p:nvPicPr>
        <p:blipFill>
          <a:blip r:embed="rId2"/>
          <a:stretch>
            <a:fillRect/>
          </a:stretch>
        </p:blipFill>
        <p:spPr>
          <a:xfrm>
            <a:off x="1634269" y="1341560"/>
            <a:ext cx="7158039" cy="4799491"/>
          </a:xfrm>
          <a:prstGeom prst="rect">
            <a:avLst/>
          </a:prstGeom>
        </p:spPr>
      </p:pic>
    </p:spTree>
    <p:extLst>
      <p:ext uri="{BB962C8B-B14F-4D97-AF65-F5344CB8AC3E}">
        <p14:creationId xmlns:p14="http://schemas.microsoft.com/office/powerpoint/2010/main" val="3146233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800" dirty="0" smtClean="0"/>
              <a:t>NPHL CANNOT accept pre-surgical or Pre-op specimens for COVID testing</a:t>
            </a:r>
          </a:p>
          <a:p>
            <a:r>
              <a:rPr lang="en-US" sz="2800" dirty="0" smtClean="0"/>
              <a:t>These tests should be sent to commercial labs: </a:t>
            </a:r>
          </a:p>
          <a:p>
            <a:pPr lvl="2"/>
            <a:r>
              <a:rPr lang="en-US" sz="2800" dirty="0" smtClean="0"/>
              <a:t>Nebraska Medicine</a:t>
            </a:r>
          </a:p>
          <a:p>
            <a:pPr lvl="2"/>
            <a:r>
              <a:rPr lang="en-US" sz="2800" dirty="0" smtClean="0"/>
              <a:t>CHI </a:t>
            </a:r>
          </a:p>
          <a:p>
            <a:pPr lvl="2"/>
            <a:r>
              <a:rPr lang="en-US" sz="2800" dirty="0" smtClean="0"/>
              <a:t>Physicians laboratory</a:t>
            </a:r>
          </a:p>
          <a:p>
            <a:pPr lvl="2"/>
            <a:r>
              <a:rPr lang="en-US" sz="2800" dirty="0" smtClean="0"/>
              <a:t>Bryan Medical Center</a:t>
            </a:r>
          </a:p>
          <a:p>
            <a:pPr lvl="2"/>
            <a:r>
              <a:rPr lang="en-US" sz="2800" dirty="0" smtClean="0"/>
              <a:t>Regional West</a:t>
            </a:r>
            <a:endParaRPr lang="en-US" sz="2800" dirty="0"/>
          </a:p>
        </p:txBody>
      </p:sp>
      <p:sp>
        <p:nvSpPr>
          <p:cNvPr id="3" name="Title 2"/>
          <p:cNvSpPr>
            <a:spLocks noGrp="1"/>
          </p:cNvSpPr>
          <p:nvPr>
            <p:ph type="title"/>
          </p:nvPr>
        </p:nvSpPr>
        <p:spPr/>
        <p:txBody>
          <a:bodyPr/>
          <a:lstStyle/>
          <a:p>
            <a:r>
              <a:rPr lang="en-US" dirty="0"/>
              <a:t>Pre-Surgical and Pre-Op COVID testing</a:t>
            </a:r>
          </a:p>
        </p:txBody>
      </p:sp>
    </p:spTree>
    <p:extLst>
      <p:ext uri="{BB962C8B-B14F-4D97-AF65-F5344CB8AC3E}">
        <p14:creationId xmlns:p14="http://schemas.microsoft.com/office/powerpoint/2010/main" val="250227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Hydroxychloroquine Update</a:t>
            </a:r>
            <a:endParaRPr lang="en-US" dirty="0"/>
          </a:p>
        </p:txBody>
      </p:sp>
      <p:sp>
        <p:nvSpPr>
          <p:cNvPr id="3" name="Text Placeholder 2"/>
          <p:cNvSpPr>
            <a:spLocks noGrp="1"/>
          </p:cNvSpPr>
          <p:nvPr>
            <p:ph type="body" sz="quarter" idx="12"/>
          </p:nvPr>
        </p:nvSpPr>
        <p:spPr/>
        <p:txBody>
          <a:bodyPr/>
          <a:lstStyle/>
          <a:p>
            <a:r>
              <a:rPr lang="en-US" sz="2400" dirty="0" smtClean="0"/>
              <a:t>New England Journal and Lancet retracted prior studies published</a:t>
            </a:r>
          </a:p>
          <a:p>
            <a:pPr lvl="1"/>
            <a:r>
              <a:rPr lang="en-US" dirty="0" smtClean="0"/>
              <a:t>Data analysis company- methods and ability to gather data has been questioned</a:t>
            </a:r>
          </a:p>
          <a:p>
            <a:r>
              <a:rPr lang="en-US" sz="2400" dirty="0" smtClean="0"/>
              <a:t>New England Journal published a recent study out of Minnesota (Dr. </a:t>
            </a:r>
            <a:r>
              <a:rPr lang="en-US" sz="2400" dirty="0" err="1" smtClean="0"/>
              <a:t>Boulware</a:t>
            </a:r>
            <a:r>
              <a:rPr lang="en-US" sz="2400" dirty="0" smtClean="0"/>
              <a:t>) concluding no significant difference in patients who received placebo, no evidence of benefit. </a:t>
            </a:r>
          </a:p>
          <a:p>
            <a:r>
              <a:rPr lang="en-US" sz="2400" dirty="0" smtClean="0"/>
              <a:t>https://www.nejm.org/doin/full.10.1056/NEJMoa2016638</a:t>
            </a:r>
            <a:endParaRPr lang="en-US" sz="2400" dirty="0"/>
          </a:p>
          <a:p>
            <a:endParaRPr lang="en-US" dirty="0"/>
          </a:p>
        </p:txBody>
      </p:sp>
    </p:spTree>
    <p:extLst>
      <p:ext uri="{BB962C8B-B14F-4D97-AF65-F5344CB8AC3E}">
        <p14:creationId xmlns:p14="http://schemas.microsoft.com/office/powerpoint/2010/main" val="6828904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dirty="0"/>
              <a:t>Continue to recommend face masks in the </a:t>
            </a:r>
            <a:r>
              <a:rPr lang="en-US" dirty="0" smtClean="0"/>
              <a:t>community.</a:t>
            </a:r>
          </a:p>
          <a:p>
            <a:pPr marL="342900" indent="-342900">
              <a:buFont typeface="Arial" panose="020B0604020202020204" pitchFamily="34" charset="0"/>
              <a:buChar char="•"/>
            </a:pPr>
            <a:r>
              <a:rPr lang="en-US" dirty="0" smtClean="0"/>
              <a:t>Any </a:t>
            </a:r>
            <a:r>
              <a:rPr lang="en-US" dirty="0"/>
              <a:t>type of mask is better than </a:t>
            </a:r>
            <a:r>
              <a:rPr lang="en-US" dirty="0" smtClean="0"/>
              <a:t>none.</a:t>
            </a:r>
          </a:p>
          <a:p>
            <a:pPr marL="342900" indent="-342900">
              <a:buFont typeface="Arial" panose="020B0604020202020204" pitchFamily="34" charset="0"/>
              <a:buChar char="•"/>
            </a:pPr>
            <a:r>
              <a:rPr lang="en-US" dirty="0" smtClean="0"/>
              <a:t>Masks </a:t>
            </a:r>
            <a:r>
              <a:rPr lang="en-US" dirty="0"/>
              <a:t>may provide the wearer with protection, but in </a:t>
            </a:r>
            <a:r>
              <a:rPr lang="en-US" dirty="0" smtClean="0"/>
              <a:t>addition…</a:t>
            </a:r>
          </a:p>
          <a:p>
            <a:pPr marL="342900" indent="-342900">
              <a:buFont typeface="Arial" panose="020B0604020202020204" pitchFamily="34" charset="0"/>
              <a:buChar char="•"/>
            </a:pPr>
            <a:r>
              <a:rPr lang="en-US" dirty="0" smtClean="0"/>
              <a:t>Masks </a:t>
            </a:r>
            <a:r>
              <a:rPr lang="en-US" dirty="0"/>
              <a:t>may protect others in the vicinity by reducing their level of viral exposure. </a:t>
            </a:r>
            <a:endParaRPr lang="en-US" dirty="0" smtClean="0"/>
          </a:p>
          <a:p>
            <a:pPr marL="342900" indent="-342900">
              <a:buFont typeface="Arial" panose="020B0604020202020204" pitchFamily="34" charset="0"/>
              <a:buChar char="•"/>
            </a:pPr>
            <a:r>
              <a:rPr lang="en-US" dirty="0" smtClean="0"/>
              <a:t>Low </a:t>
            </a:r>
            <a:r>
              <a:rPr lang="en-US" dirty="0"/>
              <a:t>intensity exposures may lead to milder disease.  </a:t>
            </a:r>
          </a:p>
          <a:p>
            <a:endParaRPr lang="en-US" dirty="0"/>
          </a:p>
        </p:txBody>
      </p:sp>
      <p:sp>
        <p:nvSpPr>
          <p:cNvPr id="3" name="Title 2"/>
          <p:cNvSpPr>
            <a:spLocks noGrp="1"/>
          </p:cNvSpPr>
          <p:nvPr>
            <p:ph type="title"/>
          </p:nvPr>
        </p:nvSpPr>
        <p:spPr/>
        <p:txBody>
          <a:bodyPr/>
          <a:lstStyle/>
          <a:p>
            <a:r>
              <a:rPr lang="en-US" dirty="0" smtClean="0"/>
              <a:t>Face Masks</a:t>
            </a:r>
            <a:endParaRPr lang="en-US" dirty="0"/>
          </a:p>
        </p:txBody>
      </p:sp>
    </p:spTree>
    <p:extLst>
      <p:ext uri="{BB962C8B-B14F-4D97-AF65-F5344CB8AC3E}">
        <p14:creationId xmlns:p14="http://schemas.microsoft.com/office/powerpoint/2010/main" val="54168996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97" y="145319"/>
            <a:ext cx="11552349" cy="696420"/>
          </a:xfrm>
        </p:spPr>
        <p:txBody>
          <a:bodyPr>
            <a:normAutofit fontScale="90000"/>
          </a:bodyPr>
          <a:lstStyle/>
          <a:p>
            <a:r>
              <a:rPr lang="en-US" dirty="0"/>
              <a:t>Lessons from individuals who have had repeated SARS-CoV-2 testing</a:t>
            </a:r>
          </a:p>
        </p:txBody>
      </p:sp>
      <p:sp>
        <p:nvSpPr>
          <p:cNvPr id="3" name="Text Placeholder 2"/>
          <p:cNvSpPr>
            <a:spLocks noGrp="1"/>
          </p:cNvSpPr>
          <p:nvPr>
            <p:ph type="body" sz="quarter" idx="12"/>
          </p:nvPr>
        </p:nvSpPr>
        <p:spPr/>
        <p:txBody>
          <a:bodyPr/>
          <a:lstStyle/>
          <a:p>
            <a:r>
              <a:rPr lang="en-US" dirty="0"/>
              <a:t>Paper from NYC in Journal of Clinical Microbiology</a:t>
            </a:r>
          </a:p>
          <a:p>
            <a:r>
              <a:rPr lang="en-US" dirty="0">
                <a:hlinkClick r:id="rId2"/>
              </a:rPr>
              <a:t>https://jcm.asm.org/content/jcm/early/2020/06/08/JCM.00995-20.full.pdf </a:t>
            </a:r>
            <a:endParaRPr lang="en-US" dirty="0"/>
          </a:p>
          <a:p>
            <a:r>
              <a:rPr lang="en-US" dirty="0" smtClean="0"/>
              <a:t>3432 </a:t>
            </a:r>
            <a:r>
              <a:rPr lang="en-US" dirty="0"/>
              <a:t>patients who underwent repeated testing</a:t>
            </a:r>
          </a:p>
          <a:p>
            <a:r>
              <a:rPr lang="en-US" dirty="0"/>
              <a:t>2413 initially negative, 802 initially positive.</a:t>
            </a:r>
          </a:p>
          <a:p>
            <a:r>
              <a:rPr lang="en-US" dirty="0"/>
              <a:t>Of those undergoing repeat testing, about 40% were positive at some point (compared to 50% for those tested only once).</a:t>
            </a:r>
          </a:p>
          <a:p>
            <a:endParaRPr lang="en-US" dirty="0"/>
          </a:p>
        </p:txBody>
      </p:sp>
    </p:spTree>
    <p:extLst>
      <p:ext uri="{BB962C8B-B14F-4D97-AF65-F5344CB8AC3E}">
        <p14:creationId xmlns:p14="http://schemas.microsoft.com/office/powerpoint/2010/main" val="21224243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negatives</a:t>
            </a:r>
          </a:p>
        </p:txBody>
      </p:sp>
      <p:sp>
        <p:nvSpPr>
          <p:cNvPr id="3" name="Text Placeholder 2"/>
          <p:cNvSpPr>
            <a:spLocks noGrp="1"/>
          </p:cNvSpPr>
          <p:nvPr>
            <p:ph type="body" sz="quarter" idx="12"/>
          </p:nvPr>
        </p:nvSpPr>
        <p:spPr/>
        <p:txBody>
          <a:bodyPr/>
          <a:lstStyle/>
          <a:p>
            <a:r>
              <a:rPr lang="en-US" dirty="0"/>
              <a:t>Of initially negative patients who were retested, 20% eventually tested positive.  Thus, a negative test predicted a subsequent negative test 80% of the time.  </a:t>
            </a:r>
          </a:p>
          <a:p>
            <a:r>
              <a:rPr lang="en-US" dirty="0"/>
              <a:t>About 5% retested the same day as the initial negative test were positive; after that 0.5-1.0 of those retested were positive, totaling eventually 20% of all initially negative patients (up to 23 days). </a:t>
            </a:r>
          </a:p>
          <a:p>
            <a:r>
              <a:rPr lang="en-US" dirty="0"/>
              <a:t>Most conversions (N-P) occurred 10 days or less after onset of symptoms, with the mean interval between an initial negative test result and the first positive result was 9.4 days.</a:t>
            </a:r>
          </a:p>
          <a:p>
            <a:endParaRPr lang="en-US" dirty="0"/>
          </a:p>
        </p:txBody>
      </p:sp>
    </p:spTree>
    <p:extLst>
      <p:ext uri="{BB962C8B-B14F-4D97-AF65-F5344CB8AC3E}">
        <p14:creationId xmlns:p14="http://schemas.microsoft.com/office/powerpoint/2010/main" val="94313788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test sensitivity</a:t>
            </a:r>
          </a:p>
        </p:txBody>
      </p:sp>
      <p:sp>
        <p:nvSpPr>
          <p:cNvPr id="3" name="Text Placeholder 2"/>
          <p:cNvSpPr>
            <a:spLocks noGrp="1"/>
          </p:cNvSpPr>
          <p:nvPr>
            <p:ph type="body" sz="quarter" idx="12"/>
          </p:nvPr>
        </p:nvSpPr>
        <p:spPr/>
        <p:txBody>
          <a:bodyPr/>
          <a:lstStyle/>
          <a:p>
            <a:r>
              <a:rPr lang="en-US" dirty="0"/>
              <a:t>Only 60% of those who would test positive at any point were detected on the first test.</a:t>
            </a:r>
          </a:p>
          <a:p>
            <a:r>
              <a:rPr lang="en-US" dirty="0"/>
              <a:t>Of those who tested positive on the first day, 95% were positive on the initial test.</a:t>
            </a:r>
          </a:p>
          <a:p>
            <a:pPr marL="182880" indent="0">
              <a:buNone/>
            </a:pPr>
            <a:endParaRPr lang="en-US" dirty="0"/>
          </a:p>
        </p:txBody>
      </p:sp>
    </p:spTree>
    <p:extLst>
      <p:ext uri="{BB962C8B-B14F-4D97-AF65-F5344CB8AC3E}">
        <p14:creationId xmlns:p14="http://schemas.microsoft.com/office/powerpoint/2010/main" val="372298328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test positive</a:t>
            </a:r>
          </a:p>
        </p:txBody>
      </p:sp>
      <p:sp>
        <p:nvSpPr>
          <p:cNvPr id="3" name="Text Placeholder 2"/>
          <p:cNvSpPr>
            <a:spLocks noGrp="1"/>
          </p:cNvSpPr>
          <p:nvPr>
            <p:ph type="body" sz="quarter" idx="12"/>
          </p:nvPr>
        </p:nvSpPr>
        <p:spPr/>
        <p:txBody>
          <a:bodyPr/>
          <a:lstStyle/>
          <a:p>
            <a:r>
              <a:rPr lang="en-US" dirty="0"/>
              <a:t>Less than 10% of the patients who converted to negative converted before 15 days after onset of symptoms or 10 days after initial testing.  </a:t>
            </a:r>
          </a:p>
          <a:p>
            <a:r>
              <a:rPr lang="en-US" dirty="0"/>
              <a:t>50% convert to negative only at 28 days after initial positive test.  </a:t>
            </a:r>
          </a:p>
          <a:p>
            <a:pPr marL="182880" indent="0">
              <a:buNone/>
            </a:pPr>
            <a:endParaRPr lang="en-US" dirty="0"/>
          </a:p>
        </p:txBody>
      </p:sp>
    </p:spTree>
    <p:extLst>
      <p:ext uri="{BB962C8B-B14F-4D97-AF65-F5344CB8AC3E}">
        <p14:creationId xmlns:p14="http://schemas.microsoft.com/office/powerpoint/2010/main" val="251912615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8579" y="92685"/>
            <a:ext cx="7677150" cy="5705475"/>
          </a:xfrm>
          <a:prstGeom prst="rect">
            <a:avLst/>
          </a:prstGeom>
        </p:spPr>
      </p:pic>
    </p:spTree>
    <p:extLst>
      <p:ext uri="{BB962C8B-B14F-4D97-AF65-F5344CB8AC3E}">
        <p14:creationId xmlns:p14="http://schemas.microsoft.com/office/powerpoint/2010/main" val="3204917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Flippers</a:t>
            </a:r>
          </a:p>
        </p:txBody>
      </p:sp>
      <p:sp>
        <p:nvSpPr>
          <p:cNvPr id="3" name="Text Placeholder 2"/>
          <p:cNvSpPr>
            <a:spLocks noGrp="1"/>
          </p:cNvSpPr>
          <p:nvPr>
            <p:ph type="body" sz="quarter" idx="12"/>
          </p:nvPr>
        </p:nvSpPr>
        <p:spPr/>
        <p:txBody>
          <a:bodyPr/>
          <a:lstStyle/>
          <a:p>
            <a:r>
              <a:rPr lang="en-US" dirty="0"/>
              <a:t>60 patients were flippers (11 NPN, 49 PNP). </a:t>
            </a:r>
          </a:p>
          <a:p>
            <a:pPr marL="182880" indent="0">
              <a:buNone/>
            </a:pPr>
            <a:endParaRPr lang="en-US" dirty="0"/>
          </a:p>
        </p:txBody>
      </p:sp>
    </p:spTree>
    <p:extLst>
      <p:ext uri="{BB962C8B-B14F-4D97-AF65-F5344CB8AC3E}">
        <p14:creationId xmlns:p14="http://schemas.microsoft.com/office/powerpoint/2010/main" val="22971044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sensitivity of an initial test?</a:t>
            </a:r>
          </a:p>
        </p:txBody>
      </p:sp>
      <p:sp>
        <p:nvSpPr>
          <p:cNvPr id="3" name="Text Placeholder 2"/>
          <p:cNvSpPr>
            <a:spLocks noGrp="1"/>
          </p:cNvSpPr>
          <p:nvPr>
            <p:ph type="body" sz="quarter" idx="12"/>
          </p:nvPr>
        </p:nvSpPr>
        <p:spPr>
          <a:xfrm>
            <a:off x="365096" y="2182573"/>
            <a:ext cx="11552349" cy="1730004"/>
          </a:xfrm>
        </p:spPr>
        <p:txBody>
          <a:bodyPr/>
          <a:lstStyle/>
          <a:p>
            <a:r>
              <a:rPr lang="en-US" dirty="0"/>
              <a:t>Sensitivity could be as low as 60% and is unlikely to be better than 95%.</a:t>
            </a:r>
          </a:p>
          <a:p>
            <a:pPr marL="182880" indent="0">
              <a:buNone/>
            </a:pPr>
            <a:endParaRPr lang="en-US" dirty="0"/>
          </a:p>
        </p:txBody>
      </p:sp>
    </p:spTree>
    <p:extLst>
      <p:ext uri="{BB962C8B-B14F-4D97-AF65-F5344CB8AC3E}">
        <p14:creationId xmlns:p14="http://schemas.microsoft.com/office/powerpoint/2010/main" val="11478446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Text Placeholder 2"/>
          <p:cNvSpPr>
            <a:spLocks noGrp="1"/>
          </p:cNvSpPr>
          <p:nvPr>
            <p:ph type="body" sz="quarter" idx="12"/>
          </p:nvPr>
        </p:nvSpPr>
        <p:spPr/>
        <p:txBody>
          <a:bodyPr/>
          <a:lstStyle/>
          <a:p>
            <a:r>
              <a:rPr lang="en-US" dirty="0"/>
              <a:t>Patients with a high clinical suspicion or exposure setting should undergo laboratory testing; it is appropriate to repeat the test the same day or on subsequent days if the results are initially negative and there is high suspicion or prevalence of COVID-19.</a:t>
            </a:r>
          </a:p>
          <a:p>
            <a:pPr marL="182880" indent="0">
              <a:buNone/>
            </a:pPr>
            <a:endParaRPr lang="en-US" dirty="0"/>
          </a:p>
        </p:txBody>
      </p:sp>
    </p:spTree>
    <p:extLst>
      <p:ext uri="{BB962C8B-B14F-4D97-AF65-F5344CB8AC3E}">
        <p14:creationId xmlns:p14="http://schemas.microsoft.com/office/powerpoint/2010/main" val="295096656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Text Placeholder 2"/>
          <p:cNvSpPr>
            <a:spLocks noGrp="1"/>
          </p:cNvSpPr>
          <p:nvPr>
            <p:ph type="body" sz="quarter" idx="12"/>
          </p:nvPr>
        </p:nvSpPr>
        <p:spPr/>
        <p:txBody>
          <a:bodyPr/>
          <a:lstStyle/>
          <a:p>
            <a:r>
              <a:rPr lang="en-US" dirty="0"/>
              <a:t>For patients with a positive SARS-CoV-2 molecular assay result, repeating the test before at least 15 days after the first test is unlikely to yield a negative result. </a:t>
            </a:r>
          </a:p>
          <a:p>
            <a:r>
              <a:rPr lang="en-US" dirty="0"/>
              <a:t>Whether patients who continue to be positive remain infectious is unknown, but seemingly not.</a:t>
            </a:r>
          </a:p>
          <a:p>
            <a:pPr marL="182880" indent="0">
              <a:buNone/>
            </a:pPr>
            <a:endParaRPr lang="en-US" dirty="0"/>
          </a:p>
        </p:txBody>
      </p:sp>
    </p:spTree>
    <p:extLst>
      <p:ext uri="{BB962C8B-B14F-4D97-AF65-F5344CB8AC3E}">
        <p14:creationId xmlns:p14="http://schemas.microsoft.com/office/powerpoint/2010/main" val="2484457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retest-positive cases infectious?</a:t>
            </a:r>
          </a:p>
        </p:txBody>
      </p:sp>
      <p:sp>
        <p:nvSpPr>
          <p:cNvPr id="3" name="Text Placeholder 2"/>
          <p:cNvSpPr>
            <a:spLocks noGrp="1"/>
          </p:cNvSpPr>
          <p:nvPr>
            <p:ph type="body" sz="quarter" idx="12"/>
          </p:nvPr>
        </p:nvSpPr>
        <p:spPr/>
        <p:txBody>
          <a:bodyPr/>
          <a:lstStyle/>
          <a:p>
            <a:r>
              <a:rPr lang="en-US" dirty="0"/>
              <a:t>No.</a:t>
            </a:r>
          </a:p>
          <a:p>
            <a:r>
              <a:rPr lang="en-US" dirty="0">
                <a:hlinkClick r:id="rId2"/>
              </a:rPr>
              <a:t>https://www.cdc.go.kr/board/board.es?mid=a30402000000&amp;bid=0030</a:t>
            </a:r>
            <a:endParaRPr lang="en-US" dirty="0"/>
          </a:p>
          <a:p>
            <a:pPr marL="182880" indent="0">
              <a:buNone/>
            </a:pPr>
            <a:endParaRPr lang="en-US" dirty="0"/>
          </a:p>
        </p:txBody>
      </p:sp>
    </p:spTree>
    <p:extLst>
      <p:ext uri="{BB962C8B-B14F-4D97-AF65-F5344CB8AC3E}">
        <p14:creationId xmlns:p14="http://schemas.microsoft.com/office/powerpoint/2010/main" val="42923377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Awaiting Answers</a:t>
            </a:r>
            <a:endParaRPr lang="en-US" dirty="0"/>
          </a:p>
        </p:txBody>
      </p:sp>
      <p:sp>
        <p:nvSpPr>
          <p:cNvPr id="3" name="Text Placeholder 2"/>
          <p:cNvSpPr>
            <a:spLocks noGrp="1"/>
          </p:cNvSpPr>
          <p:nvPr>
            <p:ph type="body" sz="quarter" idx="12"/>
          </p:nvPr>
        </p:nvSpPr>
        <p:spPr/>
        <p:txBody>
          <a:bodyPr/>
          <a:lstStyle/>
          <a:p>
            <a:r>
              <a:rPr lang="en-US" dirty="0"/>
              <a:t>How does a particular viral load at any point relate to infectivity?  </a:t>
            </a:r>
          </a:p>
          <a:p>
            <a:r>
              <a:rPr lang="en-US" dirty="0" smtClean="0"/>
              <a:t>Does </a:t>
            </a:r>
            <a:r>
              <a:rPr lang="en-US" dirty="0"/>
              <a:t>demonstration of IgG antibody signal lack of infectivity?  </a:t>
            </a:r>
          </a:p>
          <a:p>
            <a:endParaRPr lang="en-US" dirty="0"/>
          </a:p>
        </p:txBody>
      </p:sp>
    </p:spTree>
    <p:extLst>
      <p:ext uri="{BB962C8B-B14F-4D97-AF65-F5344CB8AC3E}">
        <p14:creationId xmlns:p14="http://schemas.microsoft.com/office/powerpoint/2010/main" val="36136650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Work Strategies</a:t>
            </a:r>
            <a:endParaRPr lang="en-US" dirty="0"/>
          </a:p>
        </p:txBody>
      </p:sp>
      <p:sp>
        <p:nvSpPr>
          <p:cNvPr id="3" name="Text Placeholder 2"/>
          <p:cNvSpPr>
            <a:spLocks noGrp="1"/>
          </p:cNvSpPr>
          <p:nvPr>
            <p:ph type="body" sz="quarter" idx="12"/>
          </p:nvPr>
        </p:nvSpPr>
        <p:spPr/>
        <p:txBody>
          <a:bodyPr/>
          <a:lstStyle/>
          <a:p>
            <a:r>
              <a:rPr lang="en-US" dirty="0"/>
              <a:t>Time based strategy: Return to work 10 days after the first positive test for asymptomatic patients; for symptomatic patients, </a:t>
            </a:r>
          </a:p>
          <a:p>
            <a:endParaRPr lang="en-US" dirty="0"/>
          </a:p>
          <a:p>
            <a:r>
              <a:rPr lang="en-US" dirty="0"/>
              <a:t>Symptom based strategy: Return to work 10 days after onset of symptoms.  </a:t>
            </a:r>
          </a:p>
          <a:p>
            <a:endParaRPr lang="en-US" dirty="0"/>
          </a:p>
          <a:p>
            <a:r>
              <a:rPr lang="en-US" dirty="0"/>
              <a:t>Test based strategy: resolution of fever and improving symptoms and 2 negative COVID assays.  </a:t>
            </a:r>
          </a:p>
          <a:p>
            <a:pPr marL="182880" indent="0">
              <a:buNone/>
            </a:pPr>
            <a:endParaRPr lang="en-US" dirty="0"/>
          </a:p>
        </p:txBody>
      </p:sp>
    </p:spTree>
    <p:extLst>
      <p:ext uri="{BB962C8B-B14F-4D97-AF65-F5344CB8AC3E}">
        <p14:creationId xmlns:p14="http://schemas.microsoft.com/office/powerpoint/2010/main" val="195251599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4129" y="250947"/>
            <a:ext cx="7629525" cy="5705475"/>
          </a:xfrm>
          <a:prstGeom prst="rect">
            <a:avLst/>
          </a:prstGeom>
        </p:spPr>
      </p:pic>
    </p:spTree>
    <p:extLst>
      <p:ext uri="{BB962C8B-B14F-4D97-AF65-F5344CB8AC3E}">
        <p14:creationId xmlns:p14="http://schemas.microsoft.com/office/powerpoint/2010/main" val="840498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6150" y="215045"/>
            <a:ext cx="7648575" cy="5724525"/>
          </a:xfrm>
          <a:prstGeom prst="rect">
            <a:avLst/>
          </a:prstGeom>
        </p:spPr>
      </p:pic>
    </p:spTree>
    <p:extLst>
      <p:ext uri="{BB962C8B-B14F-4D97-AF65-F5344CB8AC3E}">
        <p14:creationId xmlns:p14="http://schemas.microsoft.com/office/powerpoint/2010/main" val="21773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9109" y="368177"/>
            <a:ext cx="7677150" cy="5629275"/>
          </a:xfrm>
          <a:prstGeom prst="rect">
            <a:avLst/>
          </a:prstGeom>
        </p:spPr>
      </p:pic>
    </p:spTree>
    <p:extLst>
      <p:ext uri="{BB962C8B-B14F-4D97-AF65-F5344CB8AC3E}">
        <p14:creationId xmlns:p14="http://schemas.microsoft.com/office/powerpoint/2010/main" val="63398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0252" y="259739"/>
            <a:ext cx="7715250" cy="5705475"/>
          </a:xfrm>
          <a:prstGeom prst="rect">
            <a:avLst/>
          </a:prstGeom>
        </p:spPr>
      </p:pic>
    </p:spTree>
    <p:extLst>
      <p:ext uri="{BB962C8B-B14F-4D97-AF65-F5344CB8AC3E}">
        <p14:creationId xmlns:p14="http://schemas.microsoft.com/office/powerpoint/2010/main" val="2517041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4604" y="187935"/>
            <a:ext cx="7648575" cy="5743575"/>
          </a:xfrm>
          <a:prstGeom prst="rect">
            <a:avLst/>
          </a:prstGeom>
        </p:spPr>
      </p:pic>
    </p:spTree>
    <p:extLst>
      <p:ext uri="{BB962C8B-B14F-4D97-AF65-F5344CB8AC3E}">
        <p14:creationId xmlns:p14="http://schemas.microsoft.com/office/powerpoint/2010/main" val="3268223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0463" y="199293"/>
            <a:ext cx="7677150" cy="5791200"/>
          </a:xfrm>
          <a:prstGeom prst="rect">
            <a:avLst/>
          </a:prstGeom>
        </p:spPr>
      </p:pic>
    </p:spTree>
    <p:extLst>
      <p:ext uri="{BB962C8B-B14F-4D97-AF65-F5344CB8AC3E}">
        <p14:creationId xmlns:p14="http://schemas.microsoft.com/office/powerpoint/2010/main" val="485710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 y="0"/>
            <a:ext cx="12230100" cy="6858000"/>
          </a:xfrm>
          <a:prstGeom prst="rect">
            <a:avLst/>
          </a:prstGeom>
        </p:spPr>
      </p:pic>
    </p:spTree>
    <p:extLst>
      <p:ext uri="{BB962C8B-B14F-4D97-AF65-F5344CB8AC3E}">
        <p14:creationId xmlns:p14="http://schemas.microsoft.com/office/powerpoint/2010/main" val="3453853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 large logo">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Arial Brand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id="{D82FC7AA-3285-4959-9E2F-F8413559A783}" vid="{AA9EF2BD-29FF-47DC-B910-57C80A4538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NOTE: Please restrict your PowerPoint presentations to a total of 10 slides or less. This PowerPoint template is to be used by employees agency-wide to provide a consistent visual for DHHS presentations.  The cover slide and three content slides are prepared and provide information about DHHS.  Information about each of the prepared slides is provided in the Notes section.</Description0>
    <Category xmlns="2f9a96d6-9b2b-4797-a61c-7fe1f15b622d">PowerPoint Template</Category>
    <Sub_x002d_Category xmlns="2f9a96d6-9b2b-4797-a61c-7fe1f15b62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5" ma:contentTypeDescription="Create a new document." ma:contentTypeScope="" ma:versionID="cfaaeb17a2a1506f0e95c8dd471a161d">
  <xsd:schema xmlns:xsd="http://www.w3.org/2001/XMLSchema" xmlns:xs="http://www.w3.org/2001/XMLSchema" xmlns:p="http://schemas.microsoft.com/office/2006/metadata/properties" xmlns:ns2="2f9a96d6-9b2b-4797-a61c-7fe1f15b622d" xmlns:ns3="af0a6918-c091-4d99-8e6c-5b759a8a04b2" targetNamespace="http://schemas.microsoft.com/office/2006/metadata/properties" ma:root="true" ma:fieldsID="8b821a1eb82ae6c7124d5ffdba06c81c" ns2:_="" ns3:_="">
    <xsd:import namespace="2f9a96d6-9b2b-4797-a61c-7fe1f15b622d"/>
    <xsd:import namespace="af0a6918-c091-4d99-8e6c-5b759a8a04b2"/>
    <xsd:element name="properties">
      <xsd:complexType>
        <xsd:sequence>
          <xsd:element name="documentManagement">
            <xsd:complexType>
              <xsd:all>
                <xsd:element ref="ns2:Category" minOccurs="0"/>
                <xsd:element ref="ns2:Sub_x002d_Category" minOccurs="0"/>
                <xsd:element ref="ns2:Description0"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enumeration value="Website Branding &amp; Coloring"/>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0a6918-c091-4d99-8e6c-5b759a8a04b2"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364444-3E31-4591-BF65-8E77F441987D}">
  <ds:schemaRefs>
    <ds:schemaRef ds:uri="2f9a96d6-9b2b-4797-a61c-7fe1f15b622d"/>
    <ds:schemaRef ds:uri="http://schemas.microsoft.com/office/2006/documentManagement/types"/>
    <ds:schemaRef ds:uri="http://schemas.microsoft.com/office/infopath/2007/PartnerControls"/>
    <ds:schemaRef ds:uri="http://purl.org/dc/elements/1.1/"/>
    <ds:schemaRef ds:uri="http://schemas.microsoft.com/office/2006/metadata/properties"/>
    <ds:schemaRef ds:uri="af0a6918-c091-4d99-8e6c-5b759a8a04b2"/>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3.xml><?xml version="1.0" encoding="utf-8"?>
<ds:datastoreItem xmlns:ds="http://schemas.openxmlformats.org/officeDocument/2006/customXml" ds:itemID="{A934B3BB-52F9-4C58-99DF-71811096A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af0a6918-c091-4d99-8e6c-5b759a8a0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1326</TotalTime>
  <Words>645</Words>
  <Application>Microsoft Office PowerPoint</Application>
  <PresentationFormat>Widescreen</PresentationFormat>
  <Paragraphs>64</Paragraphs>
  <Slides>26</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Wingdings 3</vt:lpstr>
      <vt:lpstr>Arial</vt:lpstr>
      <vt:lpstr>Roboto Black</vt:lpstr>
      <vt:lpstr>Calibri</vt:lpstr>
      <vt:lpstr>Gisha</vt:lpstr>
      <vt:lpstr>Montserrat Black</vt:lpstr>
      <vt:lpstr>Arial Bold</vt:lpstr>
      <vt:lpstr>Roboto</vt:lpstr>
      <vt:lpstr>Montserrat Semi Bold</vt:lpstr>
      <vt:lpstr>Montserrat</vt:lpstr>
      <vt:lpstr>Master / large logo</vt:lpstr>
      <vt:lpstr>BRAND</vt:lpstr>
      <vt:lpstr>  Covid-19 Webex Update  6-10-20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Long-Term Care Facility Report</vt:lpstr>
      <vt:lpstr>Pre-Surgical and Pre-Op COVID testing</vt:lpstr>
      <vt:lpstr>Hydroxychloroquine Update</vt:lpstr>
      <vt:lpstr>Face Masks</vt:lpstr>
      <vt:lpstr>Lessons from individuals who have had repeated SARS-CoV-2 testing</vt:lpstr>
      <vt:lpstr>Initial negatives</vt:lpstr>
      <vt:lpstr>Initial test sensitivity</vt:lpstr>
      <vt:lpstr>Initial test positive</vt:lpstr>
      <vt:lpstr>Flippers</vt:lpstr>
      <vt:lpstr>What is the sensitivity of an initial test?</vt:lpstr>
      <vt:lpstr>Conclusions</vt:lpstr>
      <vt:lpstr>Conclusions</vt:lpstr>
      <vt:lpstr>Are retest-positive cases infectious?</vt:lpstr>
      <vt:lpstr>Questions Awaiting Answers</vt:lpstr>
      <vt:lpstr>Return to Work Strategies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Nicole Effle</cp:lastModifiedBy>
  <cp:revision>116</cp:revision>
  <cp:lastPrinted>2017-08-31T20:30:36Z</cp:lastPrinted>
  <dcterms:created xsi:type="dcterms:W3CDTF">2016-09-27T14:31:05Z</dcterms:created>
  <dcterms:modified xsi:type="dcterms:W3CDTF">2020-06-10T18:21:01Z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170289932</vt:i4>
  </property>
  <property fmtid="{D5CDD505-2E9C-101B-9397-08002B2CF9AE}" pid="3" name="_NewReviewCycle">
    <vt:lpwstr/>
  </property>
  <property fmtid="{D5CDD505-2E9C-101B-9397-08002B2CF9AE}" pid="4" name="_EmailSubject">
    <vt:lpwstr>Slides for June 10</vt:lpwstr>
  </property>
  <property fmtid="{D5CDD505-2E9C-101B-9397-08002B2CF9AE}" pid="5" name="_AuthorEmailDisplayName">
    <vt:lpwstr>Effle, Nicole</vt:lpwstr>
  </property>
  <property fmtid="{D5CDD505-2E9C-101B-9397-08002B2CF9AE}" pid="6" name="_PreviousAdHocReviewCycleID">
    <vt:i4>-1777268289</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