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officeDocument/2006/relationships/officeDocument" Target="ppt/presentation.xml" Id="rId1" /><Relationship Type="http://schemas.openxmlformats.org/officeDocument/2006/relationships/extended-properties" Target="docProps/app.xml" Id="rId4"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aveSubsetFonts="1" autoCompressPictures="0">
  <p:sldMasterIdLst>
    <p:sldMasterId id="2147483658" r:id="rId1"/>
  </p:sldMasterIdLst>
  <p:notesMasterIdLst>
    <p:notesMasterId r:id="rId28"/>
  </p:notesMasterIdLst>
  <p:handoutMasterIdLst>
    <p:handoutMasterId r:id="rId29"/>
  </p:handoutMasterIdLst>
  <p:sldIdLst>
    <p:sldId id="256" r:id="rId2"/>
    <p:sldId id="257" r:id="rId3"/>
    <p:sldId id="302" r:id="rId4"/>
    <p:sldId id="305" r:id="rId5"/>
    <p:sldId id="312" r:id="rId6"/>
    <p:sldId id="258" r:id="rId7"/>
    <p:sldId id="288" r:id="rId8"/>
    <p:sldId id="306" r:id="rId9"/>
    <p:sldId id="307" r:id="rId10"/>
    <p:sldId id="313" r:id="rId11"/>
    <p:sldId id="309" r:id="rId12"/>
    <p:sldId id="303" r:id="rId13"/>
    <p:sldId id="304" r:id="rId14"/>
    <p:sldId id="262" r:id="rId15"/>
    <p:sldId id="311" r:id="rId16"/>
    <p:sldId id="260" r:id="rId17"/>
    <p:sldId id="293" r:id="rId18"/>
    <p:sldId id="261" r:id="rId19"/>
    <p:sldId id="298" r:id="rId20"/>
    <p:sldId id="264" r:id="rId21"/>
    <p:sldId id="292" r:id="rId22"/>
    <p:sldId id="271" r:id="rId23"/>
    <p:sldId id="301" r:id="rId24"/>
    <p:sldId id="314" r:id="rId25"/>
    <p:sldId id="267" r:id="rId26"/>
    <p:sldId id="315" r:id="rId27"/>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72" autoAdjust="0"/>
    <p:restoredTop sz="94660"/>
  </p:normalViewPr>
  <p:slideViewPr>
    <p:cSldViewPr snapToGrid="0" snapToObjects="1">
      <p:cViewPr varScale="1">
        <p:scale>
          <a:sx n="115" d="100"/>
          <a:sy n="115" d="100"/>
        </p:scale>
        <p:origin x="1260" y="114"/>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83" d="100"/>
          <a:sy n="83" d="100"/>
        </p:scale>
        <p:origin x="3888" y="78"/>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a:defRPr sz="1200"/>
            </a:lvl1pPr>
          </a:lstStyle>
          <a:p>
            <a:fld id="{95DA6B0E-DFD8-4E82-96F7-2AD45336B848}" type="datetimeFigureOut">
              <a:rPr lang="en-US" smtClean="0"/>
              <a:t>10/15/2021</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a:defRPr sz="1200"/>
            </a:lvl1pPr>
          </a:lstStyle>
          <a:p>
            <a:r>
              <a:rPr lang="en-US" dirty="0" smtClean="0"/>
              <a:t>© 2021 Baird Holm LLP</a:t>
            </a:r>
            <a:endParaRPr lang="en-US" dirty="0"/>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a:defRPr sz="1200"/>
            </a:lvl1pPr>
          </a:lstStyle>
          <a:p>
            <a:fld id="{507ADAE5-7F0B-4741-90B9-181BA37FE361}" type="slidenum">
              <a:rPr lang="en-US" smtClean="0"/>
              <a:t>‹#›</a:t>
            </a:fld>
            <a:endParaRPr lang="en-US"/>
          </a:p>
        </p:txBody>
      </p:sp>
    </p:spTree>
    <p:extLst>
      <p:ext uri="{BB962C8B-B14F-4D97-AF65-F5344CB8AC3E}">
        <p14:creationId xmlns:p14="http://schemas.microsoft.com/office/powerpoint/2010/main" val="421153481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5138"/>
          </a:xfrm>
          <a:prstGeom prst="rect">
            <a:avLst/>
          </a:prstGeom>
        </p:spPr>
        <p:txBody>
          <a:bodyPr vert="horz" lIns="91440" tIns="45720" rIns="91440" bIns="45720" rtlCol="0"/>
          <a:lstStyle>
            <a:lvl1pPr algn="r">
              <a:defRPr sz="1200"/>
            </a:lvl1pPr>
          </a:lstStyle>
          <a:p>
            <a:fld id="{DB0AE64F-E8F3-42B8-8ACE-1AEFFCE6EF6F}" type="datetimeFigureOut">
              <a:rPr lang="en-US" smtClean="0"/>
              <a:t>10/15/2021</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a:defRPr sz="1200"/>
            </a:lvl1pPr>
          </a:lstStyle>
          <a:p>
            <a:r>
              <a:rPr lang="en-US" dirty="0" smtClean="0"/>
              <a:t>© 2021 Baird Holm LLP</a:t>
            </a:r>
            <a:endParaRPr lang="en-US" dirty="0"/>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40" tIns="45720" rIns="91440" bIns="45720" rtlCol="0" anchor="b"/>
          <a:lstStyle>
            <a:lvl1pPr algn="r">
              <a:defRPr sz="1200"/>
            </a:lvl1pPr>
          </a:lstStyle>
          <a:p>
            <a:fld id="{0F7851EA-8F1F-4669-A101-5F120C1778B7}" type="slidenum">
              <a:rPr lang="en-US" smtClean="0"/>
              <a:t>‹#›</a:t>
            </a:fld>
            <a:endParaRPr lang="en-US"/>
          </a:p>
        </p:txBody>
      </p:sp>
    </p:spTree>
    <p:extLst>
      <p:ext uri="{BB962C8B-B14F-4D97-AF65-F5344CB8AC3E}">
        <p14:creationId xmlns:p14="http://schemas.microsoft.com/office/powerpoint/2010/main" val="3979166222"/>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1.next.westlaw.com/Document/I53B6D420BD5611EBBB44FC1BC50BE0F1/View/FullText.html?transitionType=Default&amp;contextData=(sc.Default)"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1.next.westlaw.com/Document/I53B6D420BD5611EBBB44FC1BC50BE0F1/View/FullText.html?transitionType=Default&amp;contextData=(sc.Default)"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Footer Placeholder 3"/>
          <p:cNvSpPr>
            <a:spLocks noGrp="1"/>
          </p:cNvSpPr>
          <p:nvPr>
            <p:ph type="ftr" sz="quarter" idx="10"/>
          </p:nvPr>
        </p:nvSpPr>
        <p:spPr/>
        <p:txBody>
          <a:bodyPr/>
          <a:lstStyle/>
          <a:p>
            <a:r>
              <a:rPr lang="en-US" dirty="0" smtClean="0"/>
              <a:t>© 2021 Baird Holm LLP</a:t>
            </a:r>
            <a:endParaRPr lang="en-US" dirty="0"/>
          </a:p>
        </p:txBody>
      </p:sp>
      <p:sp>
        <p:nvSpPr>
          <p:cNvPr id="5" name="Slide Number Placeholder 4"/>
          <p:cNvSpPr>
            <a:spLocks noGrp="1"/>
          </p:cNvSpPr>
          <p:nvPr>
            <p:ph type="sldNum" sz="quarter" idx="11"/>
          </p:nvPr>
        </p:nvSpPr>
        <p:spPr/>
        <p:txBody>
          <a:bodyPr/>
          <a:lstStyle/>
          <a:p>
            <a:fld id="{0F7851EA-8F1F-4669-A101-5F120C1778B7}" type="slidenum">
              <a:rPr lang="en-US" smtClean="0"/>
              <a:t>1</a:t>
            </a:fld>
            <a:endParaRPr lang="en-US"/>
          </a:p>
        </p:txBody>
      </p:sp>
    </p:spTree>
    <p:extLst>
      <p:ext uri="{BB962C8B-B14F-4D97-AF65-F5344CB8AC3E}">
        <p14:creationId xmlns:p14="http://schemas.microsoft.com/office/powerpoint/2010/main" val="2748244108"/>
      </p:ext>
    </p:extLst>
  </p:cSld>
  <p:clrMapOvr>
    <a:masterClrMapping/>
  </p:clrMapOvr>
</p:notes>
</file>

<file path=ppt/notesSlides/notesSlide10.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Footer Placeholder 3"/>
          <p:cNvSpPr>
            <a:spLocks noGrp="1"/>
          </p:cNvSpPr>
          <p:nvPr>
            <p:ph type="ftr" sz="quarter" idx="10"/>
          </p:nvPr>
        </p:nvSpPr>
        <p:spPr/>
        <p:txBody>
          <a:bodyPr/>
          <a:lstStyle/>
          <a:p>
            <a:r>
              <a:rPr lang="en-US" dirty="0" smtClean="0"/>
              <a:t>© 2021 Baird Holm LLP</a:t>
            </a:r>
            <a:endParaRPr lang="en-US" dirty="0"/>
          </a:p>
        </p:txBody>
      </p:sp>
      <p:sp>
        <p:nvSpPr>
          <p:cNvPr id="5" name="Slide Number Placeholder 4"/>
          <p:cNvSpPr>
            <a:spLocks noGrp="1"/>
          </p:cNvSpPr>
          <p:nvPr>
            <p:ph type="sldNum" sz="quarter" idx="11"/>
          </p:nvPr>
        </p:nvSpPr>
        <p:spPr/>
        <p:txBody>
          <a:bodyPr/>
          <a:lstStyle/>
          <a:p>
            <a:fld id="{0F7851EA-8F1F-4669-A101-5F120C1778B7}" type="slidenum">
              <a:rPr lang="en-US" smtClean="0"/>
              <a:t>26</a:t>
            </a:fld>
            <a:endParaRPr lang="en-US"/>
          </a:p>
        </p:txBody>
      </p:sp>
    </p:spTree>
    <p:extLst>
      <p:ext uri="{BB962C8B-B14F-4D97-AF65-F5344CB8AC3E}">
        <p14:creationId xmlns:p14="http://schemas.microsoft.com/office/powerpoint/2010/main" val="3658149279"/>
      </p:ext>
    </p:extLst>
  </p:cSld>
  <p:clrMapOvr>
    <a:masterClrMapping/>
  </p:clrMapOvr>
</p:notes>
</file>

<file path=ppt/notesSlides/notesSlide2.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Footer Placeholder 3"/>
          <p:cNvSpPr>
            <a:spLocks noGrp="1"/>
          </p:cNvSpPr>
          <p:nvPr>
            <p:ph type="ftr" sz="quarter" idx="10"/>
          </p:nvPr>
        </p:nvSpPr>
        <p:spPr/>
        <p:txBody>
          <a:bodyPr/>
          <a:lstStyle/>
          <a:p>
            <a:r>
              <a:rPr lang="en-US" dirty="0" smtClean="0"/>
              <a:t>© 2021 Baird Holm LLP</a:t>
            </a:r>
            <a:endParaRPr lang="en-US" dirty="0"/>
          </a:p>
        </p:txBody>
      </p:sp>
      <p:sp>
        <p:nvSpPr>
          <p:cNvPr id="5" name="Slide Number Placeholder 4"/>
          <p:cNvSpPr>
            <a:spLocks noGrp="1"/>
          </p:cNvSpPr>
          <p:nvPr>
            <p:ph type="sldNum" sz="quarter" idx="11"/>
          </p:nvPr>
        </p:nvSpPr>
        <p:spPr/>
        <p:txBody>
          <a:bodyPr/>
          <a:lstStyle/>
          <a:p>
            <a:fld id="{0F7851EA-8F1F-4669-A101-5F120C1778B7}" type="slidenum">
              <a:rPr lang="en-US" smtClean="0"/>
              <a:t>2</a:t>
            </a:fld>
            <a:endParaRPr lang="en-US"/>
          </a:p>
        </p:txBody>
      </p:sp>
    </p:spTree>
    <p:extLst>
      <p:ext uri="{BB962C8B-B14F-4D97-AF65-F5344CB8AC3E}">
        <p14:creationId xmlns:p14="http://schemas.microsoft.com/office/powerpoint/2010/main" val="1170578388"/>
      </p:ext>
    </p:extLst>
  </p:cSld>
  <p:clrMapOvr>
    <a:masterClrMapping/>
  </p:clrMapOvr>
</p:notes>
</file>

<file path=ppt/notesSlides/notesSlide3.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Footer Placeholder 3"/>
          <p:cNvSpPr>
            <a:spLocks noGrp="1"/>
          </p:cNvSpPr>
          <p:nvPr>
            <p:ph type="ftr" sz="quarter" idx="10"/>
          </p:nvPr>
        </p:nvSpPr>
        <p:spPr/>
        <p:txBody>
          <a:bodyPr/>
          <a:lstStyle/>
          <a:p>
            <a:r>
              <a:rPr lang="en-US" dirty="0" smtClean="0"/>
              <a:t>© 2021 Baird Holm LLP</a:t>
            </a:r>
            <a:endParaRPr lang="en-US" dirty="0"/>
          </a:p>
        </p:txBody>
      </p:sp>
      <p:sp>
        <p:nvSpPr>
          <p:cNvPr id="5" name="Slide Number Placeholder 4"/>
          <p:cNvSpPr>
            <a:spLocks noGrp="1"/>
          </p:cNvSpPr>
          <p:nvPr>
            <p:ph type="sldNum" sz="quarter" idx="11"/>
          </p:nvPr>
        </p:nvSpPr>
        <p:spPr/>
        <p:txBody>
          <a:bodyPr/>
          <a:lstStyle/>
          <a:p>
            <a:fld id="{0F7851EA-8F1F-4669-A101-5F120C1778B7}" type="slidenum">
              <a:rPr lang="en-US" smtClean="0"/>
              <a:t>6</a:t>
            </a:fld>
            <a:endParaRPr lang="en-US"/>
          </a:p>
        </p:txBody>
      </p:sp>
    </p:spTree>
    <p:extLst>
      <p:ext uri="{BB962C8B-B14F-4D97-AF65-F5344CB8AC3E}">
        <p14:creationId xmlns:p14="http://schemas.microsoft.com/office/powerpoint/2010/main" val="2342661928"/>
      </p:ext>
    </p:extLst>
  </p:cSld>
  <p:clrMapOvr>
    <a:masterClrMapping/>
  </p:clrMapOvr>
</p:notes>
</file>

<file path=ppt/notesSlides/notesSlide4.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Footer Placeholder 3"/>
          <p:cNvSpPr>
            <a:spLocks noGrp="1"/>
          </p:cNvSpPr>
          <p:nvPr>
            <p:ph type="ftr" sz="quarter" idx="10"/>
          </p:nvPr>
        </p:nvSpPr>
        <p:spPr/>
        <p:txBody>
          <a:bodyPr/>
          <a:lstStyle/>
          <a:p>
            <a:r>
              <a:rPr lang="en-US" smtClean="0"/>
              <a:t>© 2021 Baird Holm LLP</a:t>
            </a:r>
            <a:endParaRPr lang="en-US" dirty="0"/>
          </a:p>
        </p:txBody>
      </p:sp>
      <p:sp>
        <p:nvSpPr>
          <p:cNvPr id="5" name="Slide Number Placeholder 4"/>
          <p:cNvSpPr>
            <a:spLocks noGrp="1"/>
          </p:cNvSpPr>
          <p:nvPr>
            <p:ph type="sldNum" sz="quarter" idx="11"/>
          </p:nvPr>
        </p:nvSpPr>
        <p:spPr/>
        <p:txBody>
          <a:bodyPr/>
          <a:lstStyle/>
          <a:p>
            <a:fld id="{0F7851EA-8F1F-4669-A101-5F120C1778B7}" type="slidenum">
              <a:rPr lang="en-US" smtClean="0"/>
              <a:t>14</a:t>
            </a:fld>
            <a:endParaRPr lang="en-US"/>
          </a:p>
        </p:txBody>
      </p:sp>
    </p:spTree>
    <p:extLst>
      <p:ext uri="{BB962C8B-B14F-4D97-AF65-F5344CB8AC3E}">
        <p14:creationId xmlns:p14="http://schemas.microsoft.com/office/powerpoint/2010/main" val="2548021179"/>
      </p:ext>
    </p:extLst>
  </p:cSld>
  <p:clrMapOvr>
    <a:masterClrMapping/>
  </p:clrMapOvr>
</p:notes>
</file>

<file path=ppt/notesSlides/notesSlide5.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Footer Placeholder 3"/>
          <p:cNvSpPr>
            <a:spLocks noGrp="1"/>
          </p:cNvSpPr>
          <p:nvPr>
            <p:ph type="ftr" sz="quarter" idx="10"/>
          </p:nvPr>
        </p:nvSpPr>
        <p:spPr/>
        <p:txBody>
          <a:bodyPr/>
          <a:lstStyle/>
          <a:p>
            <a:r>
              <a:rPr lang="en-US" dirty="0" smtClean="0"/>
              <a:t>© 2021 Baird Holm LLP</a:t>
            </a:r>
            <a:endParaRPr lang="en-US" dirty="0"/>
          </a:p>
        </p:txBody>
      </p:sp>
      <p:sp>
        <p:nvSpPr>
          <p:cNvPr id="5" name="Slide Number Placeholder 4"/>
          <p:cNvSpPr>
            <a:spLocks noGrp="1"/>
          </p:cNvSpPr>
          <p:nvPr>
            <p:ph type="sldNum" sz="quarter" idx="11"/>
          </p:nvPr>
        </p:nvSpPr>
        <p:spPr/>
        <p:txBody>
          <a:bodyPr/>
          <a:lstStyle/>
          <a:p>
            <a:fld id="{0F7851EA-8F1F-4669-A101-5F120C1778B7}" type="slidenum">
              <a:rPr lang="en-US" smtClean="0"/>
              <a:t>16</a:t>
            </a:fld>
            <a:endParaRPr lang="en-US"/>
          </a:p>
        </p:txBody>
      </p:sp>
    </p:spTree>
    <p:extLst>
      <p:ext uri="{BB962C8B-B14F-4D97-AF65-F5344CB8AC3E}">
        <p14:creationId xmlns:p14="http://schemas.microsoft.com/office/powerpoint/2010/main" val="99735899"/>
      </p:ext>
    </p:extLst>
  </p:cSld>
  <p:clrMapOvr>
    <a:masterClrMapping/>
  </p:clrMapOvr>
</p:notes>
</file>

<file path=ppt/notesSlides/notesSlide6.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Footer Placeholder 3"/>
          <p:cNvSpPr>
            <a:spLocks noGrp="1"/>
          </p:cNvSpPr>
          <p:nvPr>
            <p:ph type="ftr" sz="quarter" idx="10"/>
          </p:nvPr>
        </p:nvSpPr>
        <p:spPr/>
        <p:txBody>
          <a:bodyPr/>
          <a:lstStyle/>
          <a:p>
            <a:r>
              <a:rPr lang="en-US" dirty="0" smtClean="0"/>
              <a:t>© 2021 Baird Holm LLP</a:t>
            </a:r>
            <a:endParaRPr lang="en-US" dirty="0"/>
          </a:p>
        </p:txBody>
      </p:sp>
      <p:sp>
        <p:nvSpPr>
          <p:cNvPr id="5" name="Slide Number Placeholder 4"/>
          <p:cNvSpPr>
            <a:spLocks noGrp="1"/>
          </p:cNvSpPr>
          <p:nvPr>
            <p:ph type="sldNum" sz="quarter" idx="11"/>
          </p:nvPr>
        </p:nvSpPr>
        <p:spPr/>
        <p:txBody>
          <a:bodyPr/>
          <a:lstStyle/>
          <a:p>
            <a:fld id="{0F7851EA-8F1F-4669-A101-5F120C1778B7}" type="slidenum">
              <a:rPr lang="en-US" smtClean="0"/>
              <a:t>18</a:t>
            </a:fld>
            <a:endParaRPr lang="en-US"/>
          </a:p>
        </p:txBody>
      </p:sp>
    </p:spTree>
    <p:extLst>
      <p:ext uri="{BB962C8B-B14F-4D97-AF65-F5344CB8AC3E}">
        <p14:creationId xmlns:p14="http://schemas.microsoft.com/office/powerpoint/2010/main" val="4031541262"/>
      </p:ext>
    </p:extLst>
  </p:cSld>
  <p:clrMapOvr>
    <a:masterClrMapping/>
  </p:clrMapOvr>
</p:notes>
</file>

<file path=ppt/notesSlides/notesSlide7.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Footer Placeholder 3"/>
          <p:cNvSpPr>
            <a:spLocks noGrp="1"/>
          </p:cNvSpPr>
          <p:nvPr>
            <p:ph type="ftr" sz="quarter" idx="10"/>
          </p:nvPr>
        </p:nvSpPr>
        <p:spPr/>
        <p:txBody>
          <a:bodyPr/>
          <a:lstStyle/>
          <a:p>
            <a:r>
              <a:rPr lang="en-US" smtClean="0"/>
              <a:t>© 2021 Baird Holm LLP</a:t>
            </a:r>
            <a:endParaRPr lang="en-US" dirty="0"/>
          </a:p>
        </p:txBody>
      </p:sp>
      <p:sp>
        <p:nvSpPr>
          <p:cNvPr id="5" name="Slide Number Placeholder 4"/>
          <p:cNvSpPr>
            <a:spLocks noGrp="1"/>
          </p:cNvSpPr>
          <p:nvPr>
            <p:ph type="sldNum" sz="quarter" idx="11"/>
          </p:nvPr>
        </p:nvSpPr>
        <p:spPr/>
        <p:txBody>
          <a:bodyPr/>
          <a:lstStyle/>
          <a:p>
            <a:fld id="{0F7851EA-8F1F-4669-A101-5F120C1778B7}" type="slidenum">
              <a:rPr lang="en-US" smtClean="0"/>
              <a:t>20</a:t>
            </a:fld>
            <a:endParaRPr lang="en-US"/>
          </a:p>
        </p:txBody>
      </p:sp>
    </p:spTree>
    <p:extLst>
      <p:ext uri="{BB962C8B-B14F-4D97-AF65-F5344CB8AC3E}">
        <p14:creationId xmlns:p14="http://schemas.microsoft.com/office/powerpoint/2010/main" val="3753894344"/>
      </p:ext>
    </p:extLst>
  </p:cSld>
  <p:clrMapOvr>
    <a:masterClrMapping/>
  </p:clrMapOvr>
</p:notes>
</file>

<file path=ppt/notesSlides/notesSlide8.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Footer Placeholder 3"/>
          <p:cNvSpPr>
            <a:spLocks noGrp="1"/>
          </p:cNvSpPr>
          <p:nvPr>
            <p:ph type="ftr" sz="quarter" idx="10"/>
          </p:nvPr>
        </p:nvSpPr>
        <p:spPr/>
        <p:txBody>
          <a:bodyPr/>
          <a:lstStyle/>
          <a:p>
            <a:r>
              <a:rPr lang="en-US" smtClean="0"/>
              <a:t>© 2021 Baird Holm LLP</a:t>
            </a:r>
            <a:endParaRPr lang="en-US" dirty="0"/>
          </a:p>
        </p:txBody>
      </p:sp>
      <p:sp>
        <p:nvSpPr>
          <p:cNvPr id="5" name="Slide Number Placeholder 4"/>
          <p:cNvSpPr>
            <a:spLocks noGrp="1"/>
          </p:cNvSpPr>
          <p:nvPr>
            <p:ph type="sldNum" sz="quarter" idx="11"/>
          </p:nvPr>
        </p:nvSpPr>
        <p:spPr/>
        <p:txBody>
          <a:bodyPr/>
          <a:lstStyle/>
          <a:p>
            <a:fld id="{0F7851EA-8F1F-4669-A101-5F120C1778B7}" type="slidenum">
              <a:rPr lang="en-US" smtClean="0"/>
              <a:t>23</a:t>
            </a:fld>
            <a:endParaRPr lang="en-US"/>
          </a:p>
        </p:txBody>
      </p:sp>
    </p:spTree>
    <p:extLst>
      <p:ext uri="{BB962C8B-B14F-4D97-AF65-F5344CB8AC3E}">
        <p14:creationId xmlns:p14="http://schemas.microsoft.com/office/powerpoint/2010/main" val="136038923"/>
      </p:ext>
    </p:extLst>
  </p:cSld>
  <p:clrMapOvr>
    <a:masterClrMapping/>
  </p:clrMapOvr>
</p:notes>
</file>

<file path=ppt/notesSlides/notesSlide9.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Footer Placeholder 3"/>
          <p:cNvSpPr>
            <a:spLocks noGrp="1"/>
          </p:cNvSpPr>
          <p:nvPr>
            <p:ph type="ftr" sz="quarter" idx="10"/>
          </p:nvPr>
        </p:nvSpPr>
        <p:spPr/>
        <p:txBody>
          <a:bodyPr/>
          <a:lstStyle/>
          <a:p>
            <a:r>
              <a:rPr lang="en-US" smtClean="0"/>
              <a:t>© 2021 Baird Holm LLP</a:t>
            </a:r>
            <a:endParaRPr lang="en-US" dirty="0"/>
          </a:p>
        </p:txBody>
      </p:sp>
      <p:sp>
        <p:nvSpPr>
          <p:cNvPr id="5" name="Slide Number Placeholder 4"/>
          <p:cNvSpPr>
            <a:spLocks noGrp="1"/>
          </p:cNvSpPr>
          <p:nvPr>
            <p:ph type="sldNum" sz="quarter" idx="11"/>
          </p:nvPr>
        </p:nvSpPr>
        <p:spPr/>
        <p:txBody>
          <a:bodyPr/>
          <a:lstStyle/>
          <a:p>
            <a:fld id="{0F7851EA-8F1F-4669-A101-5F120C1778B7}" type="slidenum">
              <a:rPr lang="en-US" smtClean="0"/>
              <a:t>24</a:t>
            </a:fld>
            <a:endParaRPr lang="en-US"/>
          </a:p>
        </p:txBody>
      </p:sp>
    </p:spTree>
    <p:extLst>
      <p:ext uri="{BB962C8B-B14F-4D97-AF65-F5344CB8AC3E}">
        <p14:creationId xmlns:p14="http://schemas.microsoft.com/office/powerpoint/2010/main" val="4931370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p14="http://schemas.microsoft.com/office/powerpoint/2010/main"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989"/>
            <a:ext cx="7772400" cy="1470025"/>
          </a:xfrm>
        </p:spPr>
        <p:txBody>
          <a:bodyPr/>
          <a:lstStyle>
            <a:lvl1pPr>
              <a:defRPr>
                <a:latin typeface="Century Gothic"/>
                <a:cs typeface="Century Gothic"/>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3915"/>
            <a:ext cx="6400800" cy="1752600"/>
          </a:xfrm>
        </p:spPr>
        <p:txBody>
          <a:bodyPr/>
          <a:lstStyle>
            <a:lvl1pPr marL="0" indent="0" algn="ctr">
              <a:buNone/>
              <a:defRPr>
                <a:solidFill>
                  <a:schemeClr val="tx1">
                    <a:tint val="75000"/>
                  </a:schemeClr>
                </a:solidFill>
                <a:latin typeface="Century Gothic"/>
                <a:cs typeface="Century Gothic"/>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p:txBody>
          <a:bodyPr/>
          <a:lstStyle>
            <a:lvl1pPr>
              <a:defRPr>
                <a:latin typeface="Century Gothic"/>
                <a:cs typeface="Century Gothic"/>
              </a:defRPr>
            </a:lvl1pPr>
          </a:lstStyle>
          <a:p>
            <a:fld id="{31C7B39F-35EC-8A4D-B64C-446585D1F736}" type="slidenum">
              <a:rPr lang="en-US" smtClean="0"/>
              <a:pPr/>
              <a:t>‹#›</a:t>
            </a:fld>
            <a:endParaRPr lang="en-US" dirty="0"/>
          </a:p>
        </p:txBody>
      </p:sp>
    </p:spTree>
    <p:extLst>
      <p:ext uri="{BB962C8B-B14F-4D97-AF65-F5344CB8AC3E}">
        <p14:creationId xmlns:p14="http://schemas.microsoft.com/office/powerpoint/2010/main" val="1583507195"/>
      </p:ext>
    </p:extLst>
  </p:cSld>
  <p:clrMapOvr>
    <a:masterClrMapping/>
  </p:clrMapOvr>
  <p:timing>
    <p:tnLst>
      <p:par>
        <p:cTn id="1" dur="indefinite" restart="never" nodeType="tmRoot"/>
      </p:par>
    </p:tnLst>
  </p:timing>
</p:sldLayout>
</file>

<file path=ppt/slideLayouts/slideLayout2.xml><?xml version="1.0" encoding="utf-8"?>
<p:sldLayout xmlns:p14="http://schemas.microsoft.com/office/powerpoint/2010/main"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31C7B39F-35EC-8A4D-B64C-446585D1F736}" type="slidenum">
              <a:rPr lang="en-US" smtClean="0"/>
              <a:t>‹#›</a:t>
            </a:fld>
            <a:endParaRPr lang="en-US"/>
          </a:p>
        </p:txBody>
      </p:sp>
    </p:spTree>
    <p:extLst>
      <p:ext uri="{BB962C8B-B14F-4D97-AF65-F5344CB8AC3E}">
        <p14:creationId xmlns:p14="http://schemas.microsoft.com/office/powerpoint/2010/main" val="3042281016"/>
      </p:ext>
    </p:extLst>
  </p:cSld>
  <p:clrMapOvr>
    <a:masterClrMapping/>
  </p:clrMapOvr>
</p:sldLayout>
</file>

<file path=ppt/slideLayouts/slideLayout3.xml><?xml version="1.0" encoding="utf-8"?>
<p:sldLayout xmlns:p14="http://schemas.microsoft.com/office/powerpoint/2010/main"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6" name="Slide Number Placeholder 5"/>
          <p:cNvSpPr>
            <a:spLocks noGrp="1"/>
          </p:cNvSpPr>
          <p:nvPr>
            <p:ph type="sldNum" sz="quarter" idx="12"/>
          </p:nvPr>
        </p:nvSpPr>
        <p:spPr/>
        <p:txBody>
          <a:bodyPr/>
          <a:lstStyle/>
          <a:p>
            <a:fld id="{31C7B39F-35EC-8A4D-B64C-446585D1F736}" type="slidenum">
              <a:rPr lang="en-US" smtClean="0"/>
              <a:t>‹#›</a:t>
            </a:fld>
            <a:endParaRPr lang="en-US"/>
          </a:p>
        </p:txBody>
      </p:sp>
    </p:spTree>
    <p:extLst>
      <p:ext uri="{BB962C8B-B14F-4D97-AF65-F5344CB8AC3E}">
        <p14:creationId xmlns:p14="http://schemas.microsoft.com/office/powerpoint/2010/main" val="3978553540"/>
      </p:ext>
    </p:extLst>
  </p:cSld>
  <p:clrMapOvr>
    <a:masterClrMapping/>
  </p:clrMapOvr>
</p:sldLayout>
</file>

<file path=ppt/slideLayouts/slideLayout4.xml><?xml version="1.0" encoding="utf-8"?>
<p:sldLayout xmlns:p14="http://schemas.microsoft.com/office/powerpoint/2010/main"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1"/>
            <a:ext cx="2133600" cy="365125"/>
          </a:xfrm>
          <a:prstGeom prst="rect">
            <a:avLst/>
          </a:prstGeom>
        </p:spPr>
        <p:txBody>
          <a:bodyPr/>
          <a:lstStyle/>
          <a:p>
            <a:fld id="{E540E821-618B-FB4B-8CE4-D00D4C50A310}" type="datetimeFigureOut">
              <a:rPr lang="en-US" smtClean="0"/>
              <a:t>10/15/2021</a:t>
            </a:fld>
            <a:endParaRPr lang="en-US"/>
          </a:p>
        </p:txBody>
      </p:sp>
      <p:sp>
        <p:nvSpPr>
          <p:cNvPr id="6" name="Footer Placeholder 5"/>
          <p:cNvSpPr>
            <a:spLocks noGrp="1"/>
          </p:cNvSpPr>
          <p:nvPr>
            <p:ph type="ftr" sz="quarter" idx="11"/>
          </p:nvPr>
        </p:nvSpPr>
        <p:spPr>
          <a:xfrm>
            <a:off x="3124200" y="6356351"/>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1C7B39F-35EC-8A4D-B64C-446585D1F736}" type="slidenum">
              <a:rPr lang="en-US" smtClean="0"/>
              <a:t>‹#›</a:t>
            </a:fld>
            <a:endParaRPr lang="en-US"/>
          </a:p>
        </p:txBody>
      </p:sp>
    </p:spTree>
    <p:extLst>
      <p:ext uri="{BB962C8B-B14F-4D97-AF65-F5344CB8AC3E}">
        <p14:creationId xmlns:p14="http://schemas.microsoft.com/office/powerpoint/2010/main" val="2297929060"/>
      </p:ext>
    </p:extLst>
  </p:cSld>
  <p:clrMapOvr>
    <a:masterClrMapping/>
  </p:clrMapOvr>
</p:sldLayout>
</file>

<file path=ppt/slideLayouts/slideLayout5.xml><?xml version="1.0" encoding="utf-8"?>
<p:sldLayout xmlns:p14="http://schemas.microsoft.com/office/powerpoint/2010/main"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31C7B39F-35EC-8A4D-B64C-446585D1F736}" type="slidenum">
              <a:rPr lang="en-US" smtClean="0"/>
              <a:t>‹#›</a:t>
            </a:fld>
            <a:endParaRPr lang="en-US"/>
          </a:p>
        </p:txBody>
      </p:sp>
    </p:spTree>
    <p:extLst>
      <p:ext uri="{BB962C8B-B14F-4D97-AF65-F5344CB8AC3E}">
        <p14:creationId xmlns:p14="http://schemas.microsoft.com/office/powerpoint/2010/main" val="3880544197"/>
      </p:ext>
    </p:extLst>
  </p:cSld>
  <p:clrMapOvr>
    <a:masterClrMapping/>
  </p:clrMapOvr>
</p:sldLayout>
</file>

<file path=ppt/slideLayouts/slideLayout6.xml><?xml version="1.0" encoding="utf-8"?>
<p:sldLayout xmlns:p14="http://schemas.microsoft.com/office/powerpoint/2010/main"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31C7B39F-35EC-8A4D-B64C-446585D1F736}" type="slidenum">
              <a:rPr lang="en-US" smtClean="0"/>
              <a:t>‹#›</a:t>
            </a:fld>
            <a:endParaRPr lang="en-US"/>
          </a:p>
        </p:txBody>
      </p:sp>
    </p:spTree>
    <p:extLst>
      <p:ext uri="{BB962C8B-B14F-4D97-AF65-F5344CB8AC3E}">
        <p14:creationId xmlns:p14="http://schemas.microsoft.com/office/powerpoint/2010/main" val="1585184901"/>
      </p:ext>
    </p:extLst>
  </p:cSld>
  <p:clrMapOvr>
    <a:masterClrMapping/>
  </p:clrMapOvr>
</p:sldLayout>
</file>

<file path=ppt/slideLayouts/slideLayout7.xml><?xml version="1.0" encoding="utf-8"?>
<p:sldLayout xmlns:p14="http://schemas.microsoft.com/office/powerpoint/2010/main"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1C7B39F-35EC-8A4D-B64C-446585D1F736}" type="slidenum">
              <a:rPr lang="en-US" smtClean="0"/>
              <a:t>‹#›</a:t>
            </a:fld>
            <a:endParaRPr lang="en-US"/>
          </a:p>
        </p:txBody>
      </p:sp>
    </p:spTree>
    <p:extLst>
      <p:ext uri="{BB962C8B-B14F-4D97-AF65-F5344CB8AC3E}">
        <p14:creationId xmlns:p14="http://schemas.microsoft.com/office/powerpoint/2010/main" val="1029244103"/>
      </p:ext>
    </p:extLst>
  </p:cSld>
  <p:clrMapOvr>
    <a:masterClrMapping/>
  </p:clrMapOvr>
</p:sldLayout>
</file>

<file path=ppt/slideLayouts/slideLayout8.xml><?xml version="1.0" encoding="utf-8"?>
<p:sldLayout xmlns:p14="http://schemas.microsoft.com/office/powerpoint/2010/main"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Slide Number Placeholder 6"/>
          <p:cNvSpPr>
            <a:spLocks noGrp="1"/>
          </p:cNvSpPr>
          <p:nvPr>
            <p:ph type="sldNum" sz="quarter" idx="12"/>
          </p:nvPr>
        </p:nvSpPr>
        <p:spPr/>
        <p:txBody>
          <a:bodyPr/>
          <a:lstStyle/>
          <a:p>
            <a:fld id="{31C7B39F-35EC-8A4D-B64C-446585D1F736}" type="slidenum">
              <a:rPr lang="en-US" smtClean="0"/>
              <a:t>‹#›</a:t>
            </a:fld>
            <a:endParaRPr lang="en-US"/>
          </a:p>
        </p:txBody>
      </p:sp>
    </p:spTree>
    <p:extLst>
      <p:ext uri="{BB962C8B-B14F-4D97-AF65-F5344CB8AC3E}">
        <p14:creationId xmlns:p14="http://schemas.microsoft.com/office/powerpoint/2010/main" val="1191488825"/>
      </p:ext>
    </p:extLst>
  </p:cSld>
  <p:clrMapOvr>
    <a:masterClrMapping/>
  </p:clrMapOvr>
</p:sldLayout>
</file>

<file path=ppt/slideLayouts/slideLayout9.xml><?xml version="1.0" encoding="utf-8"?>
<p:sldLayout xmlns:p14="http://schemas.microsoft.com/office/powerpoint/2010/main"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Slide Number Placeholder 6"/>
          <p:cNvSpPr>
            <a:spLocks noGrp="1"/>
          </p:cNvSpPr>
          <p:nvPr>
            <p:ph type="sldNum" sz="quarter" idx="12"/>
          </p:nvPr>
        </p:nvSpPr>
        <p:spPr/>
        <p:txBody>
          <a:bodyPr/>
          <a:lstStyle/>
          <a:p>
            <a:fld id="{31C7B39F-35EC-8A4D-B64C-446585D1F736}" type="slidenum">
              <a:rPr lang="en-US" smtClean="0"/>
              <a:t>‹#›</a:t>
            </a:fld>
            <a:endParaRPr lang="en-US"/>
          </a:p>
        </p:txBody>
      </p:sp>
    </p:spTree>
    <p:extLst>
      <p:ext uri="{BB962C8B-B14F-4D97-AF65-F5344CB8AC3E}">
        <p14:creationId xmlns:p14="http://schemas.microsoft.com/office/powerpoint/2010/main" val="3910641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p14="http://schemas.microsoft.com/office/powerpoint/2010/main"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3395"/>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801726"/>
            <a:ext cx="8229600" cy="3231589"/>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306446" y="6356351"/>
            <a:ext cx="808588" cy="365125"/>
          </a:xfrm>
          <a:prstGeom prst="rect">
            <a:avLst/>
          </a:prstGeom>
        </p:spPr>
        <p:txBody>
          <a:bodyPr vert="horz" lIns="91440" tIns="45720" rIns="91440" bIns="45720" rtlCol="0" anchor="ctr"/>
          <a:lstStyle>
            <a:lvl1pPr algn="ctr">
              <a:defRPr sz="1200">
                <a:solidFill>
                  <a:schemeClr val="tx1">
                    <a:tint val="75000"/>
                  </a:schemeClr>
                </a:solidFill>
                <a:latin typeface="Century Gothic"/>
                <a:cs typeface="Century Gothic"/>
              </a:defRPr>
            </a:lvl1pPr>
          </a:lstStyle>
          <a:p>
            <a:fld id="{31C7B39F-35EC-8A4D-B64C-446585D1F736}" type="slidenum">
              <a:rPr lang="en-US" smtClean="0"/>
              <a:pPr/>
              <a:t>‹#›</a:t>
            </a:fld>
            <a:endParaRPr lang="en-US" dirty="0"/>
          </a:p>
        </p:txBody>
      </p:sp>
    </p:spTree>
    <p:extLst>
      <p:ext uri="{BB962C8B-B14F-4D97-AF65-F5344CB8AC3E}">
        <p14:creationId xmlns:p14="http://schemas.microsoft.com/office/powerpoint/2010/main" val="2424276202"/>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Century Gothic"/>
          <a:ea typeface="+mj-ea"/>
          <a:cs typeface="Century Gothic"/>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Century Gothic"/>
          <a:ea typeface="+mn-ea"/>
          <a:cs typeface="Century Gothic"/>
        </a:defRPr>
      </a:lvl1pPr>
      <a:lvl2pPr marL="742950" indent="-285750" algn="l" defTabSz="457200" rtl="0" eaLnBrk="1" latinLnBrk="0" hangingPunct="1">
        <a:spcBef>
          <a:spcPct val="20000"/>
        </a:spcBef>
        <a:buFont typeface="Arial"/>
        <a:buChar char="–"/>
        <a:defRPr sz="2800" kern="1200">
          <a:solidFill>
            <a:schemeClr val="tx1"/>
          </a:solidFill>
          <a:latin typeface="Century Gothic"/>
          <a:ea typeface="+mn-ea"/>
          <a:cs typeface="Century Gothic"/>
        </a:defRPr>
      </a:lvl2pPr>
      <a:lvl3pPr marL="1143000" indent="-228600" algn="l" defTabSz="457200" rtl="0" eaLnBrk="1" latinLnBrk="0" hangingPunct="1">
        <a:spcBef>
          <a:spcPct val="20000"/>
        </a:spcBef>
        <a:buFont typeface="Arial"/>
        <a:buChar char="•"/>
        <a:defRPr sz="2400" kern="1200">
          <a:solidFill>
            <a:schemeClr val="tx1"/>
          </a:solidFill>
          <a:latin typeface="Century Gothic"/>
          <a:ea typeface="+mn-ea"/>
          <a:cs typeface="Century Gothic"/>
        </a:defRPr>
      </a:lvl3pPr>
      <a:lvl4pPr marL="1600200" indent="-228600" algn="l" defTabSz="457200" rtl="0" eaLnBrk="1" latinLnBrk="0" hangingPunct="1">
        <a:spcBef>
          <a:spcPct val="20000"/>
        </a:spcBef>
        <a:buFont typeface="Arial"/>
        <a:buChar char="–"/>
        <a:defRPr sz="2000" kern="1200">
          <a:solidFill>
            <a:schemeClr val="tx1"/>
          </a:solidFill>
          <a:latin typeface="Century Gothic"/>
          <a:ea typeface="+mn-ea"/>
          <a:cs typeface="Century Gothic"/>
        </a:defRPr>
      </a:lvl4pPr>
      <a:lvl5pPr marL="2057400" indent="-228600" algn="l" defTabSz="457200" rtl="0" eaLnBrk="1" latinLnBrk="0" hangingPunct="1">
        <a:spcBef>
          <a:spcPct val="20000"/>
        </a:spcBef>
        <a:buFont typeface="Arial"/>
        <a:buChar char="»"/>
        <a:defRPr sz="2000" kern="1200">
          <a:solidFill>
            <a:schemeClr val="tx1"/>
          </a:solidFill>
          <a:latin typeface="Century Gothic"/>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White Bagging Pharmaceutical Purchases; The Great Disrupter</a:t>
            </a:r>
            <a:endParaRPr lang="en-US" dirty="0"/>
          </a:p>
        </p:txBody>
      </p:sp>
      <p:sp>
        <p:nvSpPr>
          <p:cNvPr id="3" name="Subtitle 2"/>
          <p:cNvSpPr>
            <a:spLocks noGrp="1"/>
          </p:cNvSpPr>
          <p:nvPr>
            <p:ph type="subTitle" idx="1"/>
          </p:nvPr>
        </p:nvSpPr>
        <p:spPr>
          <a:xfrm>
            <a:off x="1371600" y="4456385"/>
            <a:ext cx="6400800" cy="1366345"/>
          </a:xfrm>
        </p:spPr>
        <p:txBody>
          <a:bodyPr>
            <a:normAutofit/>
          </a:bodyPr>
          <a:lstStyle/>
          <a:p>
            <a:r>
              <a:rPr lang="en-US" dirty="0" smtClean="0"/>
              <a:t>Barbara E. Person</a:t>
            </a:r>
          </a:p>
          <a:p>
            <a:r>
              <a:rPr lang="en-US" dirty="0" smtClean="0"/>
              <a:t>Chandler D. Gall</a:t>
            </a:r>
            <a:endParaRPr lang="en-US" dirty="0"/>
          </a:p>
        </p:txBody>
      </p:sp>
    </p:spTree>
    <p:extLst>
      <p:ext uri="{BB962C8B-B14F-4D97-AF65-F5344CB8AC3E}">
        <p14:creationId xmlns:p14="http://schemas.microsoft.com/office/powerpoint/2010/main" val="2314799678"/>
      </p:ext>
    </p:extLst>
  </p:cSld>
  <p:clrMapOvr>
    <a:masterClrMapping/>
  </p:clrMapOvr>
</p:sld>
</file>

<file path=ppt/slides/slide1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Patient Safety Concerns</a:t>
            </a:r>
            <a:endParaRPr lang="en-US" dirty="0"/>
          </a:p>
        </p:txBody>
      </p:sp>
      <p:sp>
        <p:nvSpPr>
          <p:cNvPr id="3" name="Content Placeholder 2"/>
          <p:cNvSpPr>
            <a:spLocks noGrp="1"/>
          </p:cNvSpPr>
          <p:nvPr>
            <p:ph idx="1"/>
          </p:nvPr>
        </p:nvSpPr>
        <p:spPr>
          <a:xfrm>
            <a:off x="249382" y="1596395"/>
            <a:ext cx="8437418" cy="4131074"/>
          </a:xfrm>
        </p:spPr>
        <p:txBody>
          <a:bodyPr>
            <a:normAutofit fontScale="92500"/>
          </a:bodyPr>
          <a:lstStyle/>
          <a:p>
            <a:r>
              <a:rPr lang="en-US" dirty="0" smtClean="0"/>
              <a:t>Quality Control of Drug Supplied	</a:t>
            </a:r>
          </a:p>
          <a:p>
            <a:pPr lvl="1"/>
            <a:r>
              <a:rPr lang="en-US" dirty="0" smtClean="0"/>
              <a:t>When the provider controls acquisition and storage of the drug, it is able to control quality.</a:t>
            </a:r>
          </a:p>
          <a:p>
            <a:pPr lvl="1"/>
            <a:r>
              <a:rPr lang="en-US" dirty="0" smtClean="0"/>
              <a:t>When the specialty pharmacy supplies the drug, provider quality control is largely lost.</a:t>
            </a:r>
          </a:p>
          <a:p>
            <a:pPr lvl="1"/>
            <a:r>
              <a:rPr lang="en-US" dirty="0" smtClean="0"/>
              <a:t>Nevertheless, the provider bears significant liability for the general outcome of the drug therapy even though it cannot assure quality of the supplied drug.  </a:t>
            </a:r>
          </a:p>
        </p:txBody>
      </p:sp>
    </p:spTree>
    <p:extLst>
      <p:ext uri="{BB962C8B-B14F-4D97-AF65-F5344CB8AC3E}">
        <p14:creationId xmlns:p14="http://schemas.microsoft.com/office/powerpoint/2010/main" val="844409619"/>
      </p:ext>
    </p:extLst>
  </p:cSld>
  <p:clrMapOvr>
    <a:masterClrMapping/>
  </p:clrMapOvr>
</p:sld>
</file>

<file path=ppt/slides/slide1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Patient Safety Concerns</a:t>
            </a:r>
            <a:endParaRPr lang="en-US" dirty="0"/>
          </a:p>
        </p:txBody>
      </p:sp>
      <p:sp>
        <p:nvSpPr>
          <p:cNvPr id="3" name="Content Placeholder 2"/>
          <p:cNvSpPr>
            <a:spLocks noGrp="1"/>
          </p:cNvSpPr>
          <p:nvPr>
            <p:ph idx="1"/>
          </p:nvPr>
        </p:nvSpPr>
        <p:spPr>
          <a:xfrm>
            <a:off x="249382" y="1463040"/>
            <a:ext cx="8437418" cy="4264429"/>
          </a:xfrm>
        </p:spPr>
        <p:txBody>
          <a:bodyPr>
            <a:normAutofit fontScale="85000" lnSpcReduction="20000"/>
          </a:bodyPr>
          <a:lstStyle/>
          <a:p>
            <a:r>
              <a:rPr lang="en-US" dirty="0" smtClean="0"/>
              <a:t>Dosage amounts change frequently for patients on a lengthy drug therapy schedule, based on changes in the patient’s condition.  </a:t>
            </a:r>
          </a:p>
          <a:p>
            <a:pPr lvl="1"/>
            <a:r>
              <a:rPr lang="en-US" dirty="0" smtClean="0"/>
              <a:t>The delay in the process of filling and delivering prescriptions make white bagging ill-suited to these adjustments.  </a:t>
            </a:r>
          </a:p>
          <a:p>
            <a:pPr lvl="1"/>
            <a:r>
              <a:rPr lang="en-US" dirty="0" smtClean="0"/>
              <a:t>For patients who have to travel for drug therapy, they might normally be evaluated on the day of treatment, requiring immediate adjustment of the dose to be administered.  </a:t>
            </a:r>
          </a:p>
          <a:p>
            <a:pPr lvl="1"/>
            <a:r>
              <a:rPr lang="en-US" dirty="0" smtClean="0"/>
              <a:t>Lab results on the day of the drug therapy can also require changes in the prescription.  </a:t>
            </a:r>
          </a:p>
          <a:p>
            <a:endParaRPr lang="en-US" dirty="0"/>
          </a:p>
        </p:txBody>
      </p:sp>
    </p:spTree>
    <p:extLst>
      <p:ext uri="{BB962C8B-B14F-4D97-AF65-F5344CB8AC3E}">
        <p14:creationId xmlns:p14="http://schemas.microsoft.com/office/powerpoint/2010/main" val="1913452542"/>
      </p:ext>
    </p:extLst>
  </p:cSld>
  <p:clrMapOvr>
    <a:masterClrMapping/>
  </p:clrMapOvr>
</p:sld>
</file>

<file path=ppt/slides/slide1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White Bagging </a:t>
            </a:r>
            <a:br>
              <a:rPr lang="en-US" dirty="0" smtClean="0"/>
            </a:br>
            <a:r>
              <a:rPr lang="en-US" dirty="0" smtClean="0"/>
              <a:t>Scheduling Disruption</a:t>
            </a:r>
            <a:endParaRPr lang="en-US" dirty="0"/>
          </a:p>
        </p:txBody>
      </p:sp>
      <p:sp>
        <p:nvSpPr>
          <p:cNvPr id="3" name="Content Placeholder 2"/>
          <p:cNvSpPr>
            <a:spLocks noGrp="1"/>
          </p:cNvSpPr>
          <p:nvPr>
            <p:ph idx="1"/>
          </p:nvPr>
        </p:nvSpPr>
        <p:spPr>
          <a:xfrm>
            <a:off x="457200" y="1801726"/>
            <a:ext cx="8229600" cy="4116936"/>
          </a:xfrm>
        </p:spPr>
        <p:txBody>
          <a:bodyPr>
            <a:normAutofit fontScale="85000" lnSpcReduction="20000"/>
          </a:bodyPr>
          <a:lstStyle/>
          <a:p>
            <a:r>
              <a:rPr lang="en-US" dirty="0" smtClean="0"/>
              <a:t>Payer’s introduction of specialty pharmacy complicates provider interaction with patient by requiring coordination with another participant in the delivery of health care services:</a:t>
            </a:r>
          </a:p>
          <a:p>
            <a:pPr lvl="1"/>
            <a:r>
              <a:rPr lang="en-US" dirty="0" smtClean="0"/>
              <a:t>Disruption of patient scheduling and treatments</a:t>
            </a:r>
          </a:p>
          <a:p>
            <a:pPr lvl="2"/>
            <a:r>
              <a:rPr lang="en-US" dirty="0" smtClean="0"/>
              <a:t>Pharmaceutical might not be delivered in time for scheduled administration.</a:t>
            </a:r>
          </a:p>
          <a:p>
            <a:pPr lvl="2"/>
            <a:r>
              <a:rPr lang="en-US" dirty="0" smtClean="0"/>
              <a:t>Appointment might be canceled at the last minute inconveniencing both the provider and the patient.  </a:t>
            </a:r>
          </a:p>
          <a:p>
            <a:pPr lvl="2"/>
            <a:r>
              <a:rPr lang="en-US" dirty="0" smtClean="0"/>
              <a:t>Specialty pharmacy’s timeliness might not satisfy the physician-ordered schedule for administration of a patient’s repeating drug therapies.  </a:t>
            </a:r>
          </a:p>
        </p:txBody>
      </p:sp>
    </p:spTree>
    <p:extLst>
      <p:ext uri="{BB962C8B-B14F-4D97-AF65-F5344CB8AC3E}">
        <p14:creationId xmlns:p14="http://schemas.microsoft.com/office/powerpoint/2010/main" val="3115178816"/>
      </p:ext>
    </p:extLst>
  </p:cSld>
  <p:clrMapOvr>
    <a:masterClrMapping/>
  </p:clrMapOvr>
</p:sld>
</file>

<file path=ppt/slides/slide1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White Bagging </a:t>
            </a:r>
            <a:br>
              <a:rPr lang="en-US" dirty="0" smtClean="0"/>
            </a:br>
            <a:r>
              <a:rPr lang="en-US" dirty="0" smtClean="0"/>
              <a:t>Drug Handling Disruption</a:t>
            </a:r>
            <a:endParaRPr lang="en-US" dirty="0"/>
          </a:p>
        </p:txBody>
      </p:sp>
      <p:sp>
        <p:nvSpPr>
          <p:cNvPr id="3" name="Content Placeholder 2"/>
          <p:cNvSpPr>
            <a:spLocks noGrp="1"/>
          </p:cNvSpPr>
          <p:nvPr>
            <p:ph idx="1"/>
          </p:nvPr>
        </p:nvSpPr>
        <p:spPr>
          <a:xfrm>
            <a:off x="457200" y="1801726"/>
            <a:ext cx="8229600" cy="4133561"/>
          </a:xfrm>
        </p:spPr>
        <p:txBody>
          <a:bodyPr>
            <a:normAutofit fontScale="70000" lnSpcReduction="20000"/>
          </a:bodyPr>
          <a:lstStyle/>
          <a:p>
            <a:r>
              <a:rPr lang="en-US" dirty="0" smtClean="0"/>
              <a:t>Administering </a:t>
            </a:r>
            <a:r>
              <a:rPr lang="en-US" dirty="0"/>
              <a:t>provider (its pharmacy, if any) must receive and process the prescribed </a:t>
            </a:r>
            <a:r>
              <a:rPr lang="en-US" dirty="0" smtClean="0"/>
              <a:t>pharmaceutical from the specialty pharmacy, </a:t>
            </a:r>
            <a:r>
              <a:rPr lang="en-US" dirty="0"/>
              <a:t>readying it for administration.   </a:t>
            </a:r>
          </a:p>
          <a:p>
            <a:pPr lvl="1"/>
            <a:r>
              <a:rPr lang="en-US" dirty="0"/>
              <a:t>This is further dedication of health care professional time and effort for which no payment will be </a:t>
            </a:r>
            <a:r>
              <a:rPr lang="en-US" dirty="0" smtClean="0"/>
              <a:t>made by the payer.</a:t>
            </a:r>
            <a:endParaRPr lang="en-US" dirty="0"/>
          </a:p>
          <a:p>
            <a:pPr lvl="1"/>
            <a:r>
              <a:rPr lang="en-US" dirty="0" smtClean="0"/>
              <a:t>The </a:t>
            </a:r>
            <a:r>
              <a:rPr lang="en-US" dirty="0"/>
              <a:t>pharmacy </a:t>
            </a:r>
            <a:r>
              <a:rPr lang="en-US" dirty="0" smtClean="0"/>
              <a:t>(or provider </a:t>
            </a:r>
            <a:r>
              <a:rPr lang="en-US" dirty="0"/>
              <a:t>entity </a:t>
            </a:r>
            <a:r>
              <a:rPr lang="en-US" dirty="0" smtClean="0"/>
              <a:t>generally) must </a:t>
            </a:r>
            <a:r>
              <a:rPr lang="en-US" dirty="0"/>
              <a:t>receive and store the pharmaceutical, ensuring it is kept </a:t>
            </a:r>
            <a:r>
              <a:rPr lang="en-US" dirty="0" smtClean="0"/>
              <a:t>in an appropriate, secure environment, at </a:t>
            </a:r>
            <a:r>
              <a:rPr lang="en-US" dirty="0"/>
              <a:t>the correct temperature.  </a:t>
            </a:r>
          </a:p>
          <a:p>
            <a:pPr lvl="1"/>
            <a:r>
              <a:rPr lang="en-US" dirty="0"/>
              <a:t>Pharmacy regulations likely require special handling, logging, storing and/or wasting of pharmaceuticals, even though the pharmacy is not compounding or dispensing the pharmaceutical.  </a:t>
            </a:r>
            <a:endParaRPr lang="en-US" dirty="0" smtClean="0"/>
          </a:p>
          <a:p>
            <a:pPr lvl="1"/>
            <a:endParaRPr lang="en-US" dirty="0"/>
          </a:p>
        </p:txBody>
      </p:sp>
    </p:spTree>
    <p:extLst>
      <p:ext uri="{BB962C8B-B14F-4D97-AF65-F5344CB8AC3E}">
        <p14:creationId xmlns:p14="http://schemas.microsoft.com/office/powerpoint/2010/main" val="509340978"/>
      </p:ext>
    </p:extLst>
  </p:cSld>
  <p:clrMapOvr>
    <a:masterClrMapping/>
  </p:clrMapOvr>
</p:sld>
</file>

<file path=ppt/slides/slide1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White Bagging </a:t>
            </a:r>
            <a:br>
              <a:rPr lang="en-US" dirty="0" smtClean="0"/>
            </a:br>
            <a:r>
              <a:rPr lang="en-US" dirty="0" smtClean="0"/>
              <a:t>Drug Handling Disruption</a:t>
            </a:r>
            <a:endParaRPr lang="en-US" dirty="0"/>
          </a:p>
        </p:txBody>
      </p:sp>
      <p:sp>
        <p:nvSpPr>
          <p:cNvPr id="3" name="Content Placeholder 2"/>
          <p:cNvSpPr>
            <a:spLocks noGrp="1"/>
          </p:cNvSpPr>
          <p:nvPr>
            <p:ph idx="1"/>
          </p:nvPr>
        </p:nvSpPr>
        <p:spPr>
          <a:xfrm>
            <a:off x="290945" y="1862050"/>
            <a:ext cx="8553797" cy="3998423"/>
          </a:xfrm>
        </p:spPr>
        <p:txBody>
          <a:bodyPr>
            <a:normAutofit fontScale="85000" lnSpcReduction="20000"/>
          </a:bodyPr>
          <a:lstStyle/>
          <a:p>
            <a:r>
              <a:rPr lang="en-US" dirty="0" smtClean="0"/>
              <a:t>White bagged medications present pharmacy monitoring issues:</a:t>
            </a:r>
          </a:p>
          <a:p>
            <a:pPr lvl="1"/>
            <a:r>
              <a:rPr lang="en-US" dirty="0" smtClean="0"/>
              <a:t>Prescriptions arrive at the provider facility as a delivery </a:t>
            </a:r>
            <a:r>
              <a:rPr lang="en-US" i="1" dirty="0" smtClean="0"/>
              <a:t>to the patient </a:t>
            </a:r>
            <a:r>
              <a:rPr lang="en-US" dirty="0" smtClean="0"/>
              <a:t>for whom the prescription was entered.  </a:t>
            </a:r>
          </a:p>
          <a:p>
            <a:pPr lvl="1"/>
            <a:r>
              <a:rPr lang="en-US" dirty="0" smtClean="0"/>
              <a:t>The drugs arrive without the bar codes now commonly relied upon in pharmacy management for drug identification and location within a pharmacy.</a:t>
            </a:r>
          </a:p>
          <a:p>
            <a:pPr lvl="1"/>
            <a:r>
              <a:rPr lang="en-US" dirty="0" smtClean="0"/>
              <a:t>This means that pharmacy procedures designed to ensure patient safety are essentially circumvented, undermining the integrity of the pharmacy system.    </a:t>
            </a:r>
          </a:p>
        </p:txBody>
      </p:sp>
    </p:spTree>
    <p:extLst>
      <p:ext uri="{BB962C8B-B14F-4D97-AF65-F5344CB8AC3E}">
        <p14:creationId xmlns:p14="http://schemas.microsoft.com/office/powerpoint/2010/main" val="42885072"/>
      </p:ext>
    </p:extLst>
  </p:cSld>
  <p:clrMapOvr>
    <a:masterClrMapping/>
  </p:clrMapOvr>
</p:sld>
</file>

<file path=ppt/slides/slide1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White Bagging </a:t>
            </a:r>
            <a:br>
              <a:rPr lang="en-US" dirty="0" smtClean="0"/>
            </a:br>
            <a:r>
              <a:rPr lang="en-US" dirty="0" smtClean="0"/>
              <a:t>Drug Handling Disruption</a:t>
            </a:r>
            <a:endParaRPr lang="en-US" dirty="0"/>
          </a:p>
        </p:txBody>
      </p:sp>
      <p:sp>
        <p:nvSpPr>
          <p:cNvPr id="3" name="Content Placeholder 2"/>
          <p:cNvSpPr>
            <a:spLocks noGrp="1"/>
          </p:cNvSpPr>
          <p:nvPr>
            <p:ph idx="1"/>
          </p:nvPr>
        </p:nvSpPr>
        <p:spPr>
          <a:xfrm>
            <a:off x="457200" y="1801726"/>
            <a:ext cx="8229600" cy="4133561"/>
          </a:xfrm>
        </p:spPr>
        <p:txBody>
          <a:bodyPr>
            <a:normAutofit fontScale="85000" lnSpcReduction="10000"/>
          </a:bodyPr>
          <a:lstStyle/>
          <a:p>
            <a:r>
              <a:rPr lang="en-US" dirty="0" smtClean="0"/>
              <a:t>White-bagged medications </a:t>
            </a:r>
            <a:r>
              <a:rPr lang="en-US" dirty="0"/>
              <a:t>cannot be intermingled in storage with </a:t>
            </a:r>
            <a:r>
              <a:rPr lang="en-US" dirty="0" smtClean="0"/>
              <a:t>the administering provider’s other pharmacy inventory, </a:t>
            </a:r>
            <a:r>
              <a:rPr lang="en-US" dirty="0"/>
              <a:t>because they are </a:t>
            </a:r>
            <a:r>
              <a:rPr lang="en-US" dirty="0" smtClean="0"/>
              <a:t>already dispensed.  </a:t>
            </a:r>
            <a:endParaRPr lang="en-US" dirty="0"/>
          </a:p>
          <a:p>
            <a:r>
              <a:rPr lang="en-US" dirty="0"/>
              <a:t>Providers are responsible for costs associated with additional storage </a:t>
            </a:r>
            <a:r>
              <a:rPr lang="en-US" dirty="0" smtClean="0"/>
              <a:t>containers.</a:t>
            </a:r>
          </a:p>
          <a:p>
            <a:r>
              <a:rPr lang="en-US" dirty="0" smtClean="0"/>
              <a:t>The administering provider’s pharmacy must </a:t>
            </a:r>
            <a:r>
              <a:rPr lang="en-US" dirty="0"/>
              <a:t>monitor when an individual picks up the </a:t>
            </a:r>
            <a:r>
              <a:rPr lang="en-US" dirty="0" smtClean="0"/>
              <a:t>medication for administration to the patient.  </a:t>
            </a:r>
            <a:endParaRPr lang="en-US" dirty="0"/>
          </a:p>
          <a:p>
            <a:pPr lvl="1"/>
            <a:endParaRPr lang="en-US" dirty="0"/>
          </a:p>
        </p:txBody>
      </p:sp>
    </p:spTree>
    <p:extLst>
      <p:ext uri="{BB962C8B-B14F-4D97-AF65-F5344CB8AC3E}">
        <p14:creationId xmlns:p14="http://schemas.microsoft.com/office/powerpoint/2010/main" val="2910187028"/>
      </p:ext>
    </p:extLst>
  </p:cSld>
  <p:clrMapOvr>
    <a:masterClrMapping/>
  </p:clrMapOvr>
</p:sld>
</file>

<file path=ppt/slides/slide1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White Bagging Drug Waste</a:t>
            </a:r>
            <a:endParaRPr lang="en-US" dirty="0"/>
          </a:p>
        </p:txBody>
      </p:sp>
      <p:sp>
        <p:nvSpPr>
          <p:cNvPr id="3" name="Content Placeholder 2"/>
          <p:cNvSpPr>
            <a:spLocks noGrp="1"/>
          </p:cNvSpPr>
          <p:nvPr>
            <p:ph idx="1"/>
          </p:nvPr>
        </p:nvSpPr>
        <p:spPr>
          <a:xfrm>
            <a:off x="457200" y="1801726"/>
            <a:ext cx="8229600" cy="3884179"/>
          </a:xfrm>
        </p:spPr>
        <p:txBody>
          <a:bodyPr>
            <a:normAutofit fontScale="85000" lnSpcReduction="10000"/>
          </a:bodyPr>
          <a:lstStyle/>
          <a:p>
            <a:r>
              <a:rPr lang="en-US" dirty="0" smtClean="0"/>
              <a:t>Medications are prescribed and dispensed to a specific individual patient.</a:t>
            </a:r>
          </a:p>
          <a:p>
            <a:r>
              <a:rPr lang="en-US" dirty="0" smtClean="0"/>
              <a:t>Problems arise due to last minute treatment changes which include a change in the specific medication or dosage amount.</a:t>
            </a:r>
          </a:p>
          <a:p>
            <a:r>
              <a:rPr lang="en-US" dirty="0" smtClean="0"/>
              <a:t>In the event of modification of a treatment regimen after the medication was sent, the medication must be disposed of regardless of whether it was opened or partially used.</a:t>
            </a:r>
          </a:p>
          <a:p>
            <a:endParaRPr lang="en-US" dirty="0"/>
          </a:p>
        </p:txBody>
      </p:sp>
    </p:spTree>
    <p:extLst>
      <p:ext uri="{BB962C8B-B14F-4D97-AF65-F5344CB8AC3E}">
        <p14:creationId xmlns:p14="http://schemas.microsoft.com/office/powerpoint/2010/main" val="2632165651"/>
      </p:ext>
    </p:extLst>
  </p:cSld>
  <p:clrMapOvr>
    <a:masterClrMapping/>
  </p:clrMapOvr>
</p:sld>
</file>

<file path=ppt/slides/slide1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Drug Waste </a:t>
            </a:r>
            <a:endParaRPr lang="en-US" dirty="0"/>
          </a:p>
        </p:txBody>
      </p:sp>
      <p:sp>
        <p:nvSpPr>
          <p:cNvPr id="3" name="Content Placeholder 2"/>
          <p:cNvSpPr>
            <a:spLocks noGrp="1"/>
          </p:cNvSpPr>
          <p:nvPr>
            <p:ph idx="1"/>
          </p:nvPr>
        </p:nvSpPr>
        <p:spPr>
          <a:xfrm>
            <a:off x="457200" y="1801726"/>
            <a:ext cx="8229600" cy="3909118"/>
          </a:xfrm>
        </p:spPr>
        <p:txBody>
          <a:bodyPr>
            <a:normAutofit fontScale="77500" lnSpcReduction="20000"/>
          </a:bodyPr>
          <a:lstStyle/>
          <a:p>
            <a:r>
              <a:rPr lang="en-US" dirty="0" smtClean="0"/>
              <a:t>After white bagging prescription and dispensing, the patient owns the medication, so administering providers are unable to keep the medications in inventory for later use in the event of a last minute change in prescription.  </a:t>
            </a:r>
          </a:p>
          <a:p>
            <a:r>
              <a:rPr lang="en-US" dirty="0" smtClean="0"/>
              <a:t>Providers are left responsible to dispose of white bagged medications, and to bear the disposal costs.</a:t>
            </a:r>
          </a:p>
          <a:p>
            <a:pPr lvl="1"/>
            <a:r>
              <a:rPr lang="en-US" dirty="0" smtClean="0"/>
              <a:t>Applicable laws require </a:t>
            </a:r>
            <a:r>
              <a:rPr lang="en-US" dirty="0"/>
              <a:t>special handling </a:t>
            </a:r>
            <a:r>
              <a:rPr lang="en-US" dirty="0" smtClean="0"/>
              <a:t>procedures during </a:t>
            </a:r>
            <a:r>
              <a:rPr lang="en-US" dirty="0"/>
              <a:t>the disposal </a:t>
            </a:r>
            <a:r>
              <a:rPr lang="en-US" dirty="0" smtClean="0"/>
              <a:t>process.</a:t>
            </a:r>
          </a:p>
          <a:p>
            <a:pPr lvl="1"/>
            <a:r>
              <a:rPr lang="en-US" dirty="0"/>
              <a:t>Regulatory requirements can cause significant disposal costs</a:t>
            </a:r>
            <a:r>
              <a:rPr lang="en-US" dirty="0" smtClean="0"/>
              <a:t>.</a:t>
            </a:r>
            <a:endParaRPr lang="en-US" dirty="0"/>
          </a:p>
          <a:p>
            <a:endParaRPr lang="en-US" dirty="0"/>
          </a:p>
        </p:txBody>
      </p:sp>
    </p:spTree>
    <p:extLst>
      <p:ext uri="{BB962C8B-B14F-4D97-AF65-F5344CB8AC3E}">
        <p14:creationId xmlns:p14="http://schemas.microsoft.com/office/powerpoint/2010/main" val="360678950"/>
      </p:ext>
    </p:extLst>
  </p:cSld>
  <p:clrMapOvr>
    <a:masterClrMapping/>
  </p:clrMapOvr>
</p:sld>
</file>

<file path=ppt/slides/slide1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Impact on 340B Entities</a:t>
            </a:r>
            <a:endParaRPr lang="en-US" dirty="0"/>
          </a:p>
        </p:txBody>
      </p:sp>
      <p:sp>
        <p:nvSpPr>
          <p:cNvPr id="3" name="Content Placeholder 2"/>
          <p:cNvSpPr>
            <a:spLocks noGrp="1"/>
          </p:cNvSpPr>
          <p:nvPr>
            <p:ph idx="1"/>
          </p:nvPr>
        </p:nvSpPr>
        <p:spPr>
          <a:xfrm>
            <a:off x="457200" y="1801726"/>
            <a:ext cx="8229600" cy="3934056"/>
          </a:xfrm>
        </p:spPr>
        <p:txBody>
          <a:bodyPr>
            <a:normAutofit fontScale="70000" lnSpcReduction="20000"/>
          </a:bodyPr>
          <a:lstStyle/>
          <a:p>
            <a:r>
              <a:rPr lang="en-US" dirty="0" smtClean="0"/>
              <a:t>Medications commonly targeted for white bagging are those that are high cost. </a:t>
            </a:r>
          </a:p>
          <a:p>
            <a:r>
              <a:rPr lang="en-US" dirty="0" smtClean="0"/>
              <a:t>By targeting high cost pharmaceuticals, and negotiating reduced pricing on them, payers undermine the significant revenue to 340B hospitals resulting from the profit margin achieved through discounted acquisition costs from the pharma manufacturers, billed to third party payers at usual and customary rates.   </a:t>
            </a:r>
          </a:p>
          <a:p>
            <a:r>
              <a:rPr lang="en-US" dirty="0" smtClean="0"/>
              <a:t>Health plans are increasingly requiring white bagging for common medications as well.</a:t>
            </a:r>
          </a:p>
          <a:p>
            <a:r>
              <a:rPr lang="en-US" dirty="0" smtClean="0"/>
              <a:t>340B hospitals stand to lose substantial 340b revenue in the event white bagging expands to include all drug types and classes.</a:t>
            </a:r>
          </a:p>
        </p:txBody>
      </p:sp>
    </p:spTree>
    <p:extLst>
      <p:ext uri="{BB962C8B-B14F-4D97-AF65-F5344CB8AC3E}">
        <p14:creationId xmlns:p14="http://schemas.microsoft.com/office/powerpoint/2010/main" val="3575782247"/>
      </p:ext>
    </p:extLst>
  </p:cSld>
  <p:clrMapOvr>
    <a:masterClrMapping/>
  </p:clrMapOvr>
</p:sld>
</file>

<file path=ppt/slides/slide1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Effect on </a:t>
            </a:r>
            <a:r>
              <a:rPr lang="en-US" dirty="0" smtClean="0"/>
              <a:t>Providers’ Cost</a:t>
            </a:r>
            <a:endParaRPr lang="en-US" dirty="0"/>
          </a:p>
        </p:txBody>
      </p:sp>
      <p:sp>
        <p:nvSpPr>
          <p:cNvPr id="3" name="Content Placeholder 2"/>
          <p:cNvSpPr>
            <a:spLocks noGrp="1"/>
          </p:cNvSpPr>
          <p:nvPr>
            <p:ph idx="1"/>
          </p:nvPr>
        </p:nvSpPr>
        <p:spPr>
          <a:xfrm>
            <a:off x="457200" y="1801726"/>
            <a:ext cx="8229600" cy="3626485"/>
          </a:xfrm>
        </p:spPr>
        <p:txBody>
          <a:bodyPr>
            <a:normAutofit fontScale="85000" lnSpcReduction="20000"/>
          </a:bodyPr>
          <a:lstStyle/>
          <a:p>
            <a:r>
              <a:rPr lang="en-US" dirty="0" smtClean="0"/>
              <a:t>Providers still bear the costs associated with managing and administering white-bagged medications, while being paid only for an efficient administration.  </a:t>
            </a:r>
            <a:endParaRPr lang="en-US" dirty="0"/>
          </a:p>
          <a:p>
            <a:pPr lvl="1"/>
            <a:r>
              <a:rPr lang="en-US" dirty="0" smtClean="0"/>
              <a:t>Pharmacy costs to handle white bagged medications accurately, safely and in an appropriate environment. </a:t>
            </a:r>
          </a:p>
          <a:p>
            <a:pPr lvl="1"/>
            <a:r>
              <a:rPr lang="en-US" dirty="0" smtClean="0"/>
              <a:t>Increased nursing costs due to cancellations, rescheduled appointments for drug therapy due to last minute changes in prescriptions.</a:t>
            </a:r>
          </a:p>
          <a:p>
            <a:endParaRPr lang="en-US" dirty="0"/>
          </a:p>
        </p:txBody>
      </p:sp>
    </p:spTree>
    <p:extLst>
      <p:ext uri="{BB962C8B-B14F-4D97-AF65-F5344CB8AC3E}">
        <p14:creationId xmlns:p14="http://schemas.microsoft.com/office/powerpoint/2010/main" val="266691235"/>
      </p:ext>
    </p:extLst>
  </p:cSld>
  <p:clrMapOvr>
    <a:masterClrMapping/>
  </p:clrMapOvr>
</p:sld>
</file>

<file path=ppt/slides/slide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45931"/>
            <a:ext cx="8229600" cy="650464"/>
          </a:xfrm>
        </p:spPr>
        <p:txBody>
          <a:bodyPr>
            <a:normAutofit fontScale="90000"/>
          </a:bodyPr>
          <a:lstStyle/>
          <a:p>
            <a:r>
              <a:rPr lang="en-US" dirty="0" smtClean="0"/>
              <a:t>White Bagging Disrupts Institutional Providers’ Usual Pharmacy Operations</a:t>
            </a:r>
            <a:endParaRPr lang="en-US" dirty="0"/>
          </a:p>
        </p:txBody>
      </p:sp>
      <p:sp>
        <p:nvSpPr>
          <p:cNvPr id="3" name="Content Placeholder 2"/>
          <p:cNvSpPr>
            <a:spLocks noGrp="1"/>
          </p:cNvSpPr>
          <p:nvPr>
            <p:ph idx="1"/>
          </p:nvPr>
        </p:nvSpPr>
        <p:spPr>
          <a:xfrm>
            <a:off x="457200" y="2294313"/>
            <a:ext cx="8229600" cy="3665912"/>
          </a:xfrm>
        </p:spPr>
        <p:txBody>
          <a:bodyPr>
            <a:normAutofit fontScale="85000" lnSpcReduction="10000"/>
          </a:bodyPr>
          <a:lstStyle/>
          <a:p>
            <a:r>
              <a:rPr lang="en-US" dirty="0" smtClean="0"/>
              <a:t>Most </a:t>
            </a:r>
            <a:r>
              <a:rPr lang="en-US" dirty="0"/>
              <a:t>h</a:t>
            </a:r>
            <a:r>
              <a:rPr lang="en-US" dirty="0" smtClean="0"/>
              <a:t>ospitals operate on a “buy and bill” model:</a:t>
            </a:r>
          </a:p>
          <a:p>
            <a:pPr lvl="1"/>
            <a:r>
              <a:rPr lang="en-US" dirty="0" smtClean="0"/>
              <a:t>Hospital maintains its formulary of drugs in pharmacy inventory.</a:t>
            </a:r>
          </a:p>
          <a:p>
            <a:pPr lvl="1"/>
            <a:r>
              <a:rPr lang="en-US" dirty="0" smtClean="0"/>
              <a:t>Supplies are drawn down for administration to patients upon medical providers’ orders.</a:t>
            </a:r>
          </a:p>
          <a:p>
            <a:pPr lvl="1"/>
            <a:r>
              <a:rPr lang="en-US" dirty="0" smtClean="0"/>
              <a:t>Pharmacy supplies are billed under the patient’s medical insurance benefits.  </a:t>
            </a:r>
          </a:p>
          <a:p>
            <a:pPr lvl="2"/>
            <a:r>
              <a:rPr lang="en-US" dirty="0" smtClean="0"/>
              <a:t>Private third party payers are billed for pharmaceuticals and pay according to plan terms.  </a:t>
            </a:r>
            <a:endParaRPr lang="en-US" dirty="0"/>
          </a:p>
        </p:txBody>
      </p:sp>
    </p:spTree>
    <p:extLst>
      <p:ext uri="{BB962C8B-B14F-4D97-AF65-F5344CB8AC3E}">
        <p14:creationId xmlns:p14="http://schemas.microsoft.com/office/powerpoint/2010/main" val="2369701551"/>
      </p:ext>
    </p:extLst>
  </p:cSld>
  <p:clrMapOvr>
    <a:masterClrMapping/>
  </p:clrMapOvr>
</p:sld>
</file>

<file path=ppt/slides/slide2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Positive Effects of White Bagging</a:t>
            </a:r>
            <a:endParaRPr lang="en-US" dirty="0"/>
          </a:p>
        </p:txBody>
      </p:sp>
      <p:sp>
        <p:nvSpPr>
          <p:cNvPr id="3" name="Content Placeholder 2"/>
          <p:cNvSpPr>
            <a:spLocks noGrp="1"/>
          </p:cNvSpPr>
          <p:nvPr>
            <p:ph idx="1"/>
          </p:nvPr>
        </p:nvSpPr>
        <p:spPr>
          <a:xfrm>
            <a:off x="457200" y="1801726"/>
            <a:ext cx="8229600" cy="3884179"/>
          </a:xfrm>
        </p:spPr>
        <p:txBody>
          <a:bodyPr>
            <a:normAutofit fontScale="85000" lnSpcReduction="20000"/>
          </a:bodyPr>
          <a:lstStyle/>
          <a:p>
            <a:r>
              <a:rPr lang="en-US" dirty="0" smtClean="0"/>
              <a:t>White bagging may result in a reduced cost to payers (and ultimately patients) for special medications. </a:t>
            </a:r>
          </a:p>
          <a:p>
            <a:r>
              <a:rPr lang="en-US" dirty="0" smtClean="0"/>
              <a:t>Some providers might not normally stock some special medications in their pharmacies, so white bagging could reduce costs of maintaining inventory that would otherwise have to be stocked. </a:t>
            </a:r>
          </a:p>
          <a:p>
            <a:r>
              <a:rPr lang="en-US" dirty="0"/>
              <a:t>Specialty pharmacies can </a:t>
            </a:r>
            <a:r>
              <a:rPr lang="en-US" dirty="0" smtClean="0"/>
              <a:t>negotiate volume discounts for the drugs to be white bagged, reducing overall health care costs.   </a:t>
            </a:r>
          </a:p>
          <a:p>
            <a:endParaRPr lang="en-US" dirty="0" smtClean="0"/>
          </a:p>
          <a:p>
            <a:endParaRPr lang="en-US" dirty="0"/>
          </a:p>
        </p:txBody>
      </p:sp>
    </p:spTree>
    <p:extLst>
      <p:ext uri="{BB962C8B-B14F-4D97-AF65-F5344CB8AC3E}">
        <p14:creationId xmlns:p14="http://schemas.microsoft.com/office/powerpoint/2010/main" val="3124836467"/>
      </p:ext>
    </p:extLst>
  </p:cSld>
  <p:clrMapOvr>
    <a:masterClrMapping/>
  </p:clrMapOvr>
</p:sld>
</file>

<file path=ppt/slides/slide2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Resisting White Bagging</a:t>
            </a:r>
            <a:endParaRPr lang="en-US" dirty="0"/>
          </a:p>
        </p:txBody>
      </p:sp>
      <p:sp>
        <p:nvSpPr>
          <p:cNvPr id="3" name="Content Placeholder 2"/>
          <p:cNvSpPr>
            <a:spLocks noGrp="1"/>
          </p:cNvSpPr>
          <p:nvPr>
            <p:ph idx="1"/>
          </p:nvPr>
        </p:nvSpPr>
        <p:spPr>
          <a:xfrm>
            <a:off x="457200" y="1801726"/>
            <a:ext cx="8229600" cy="3950681"/>
          </a:xfrm>
        </p:spPr>
        <p:txBody>
          <a:bodyPr>
            <a:normAutofit fontScale="85000" lnSpcReduction="20000"/>
          </a:bodyPr>
          <a:lstStyle/>
          <a:p>
            <a:r>
              <a:rPr lang="en-US" dirty="0" smtClean="0"/>
              <a:t>White bagging concerns have caused providers to try to implement </a:t>
            </a:r>
            <a:r>
              <a:rPr lang="en-US" dirty="0"/>
              <a:t>new </a:t>
            </a:r>
            <a:r>
              <a:rPr lang="en-US" dirty="0" smtClean="0"/>
              <a:t>policies.</a:t>
            </a:r>
          </a:p>
          <a:p>
            <a:r>
              <a:rPr lang="en-US" dirty="0" smtClean="0"/>
              <a:t>For example, a provider might refuse to administer medications unless it has purchased them directly from </a:t>
            </a:r>
            <a:r>
              <a:rPr lang="en-US" dirty="0"/>
              <a:t>manufacturers or accredited wholesale </a:t>
            </a:r>
            <a:r>
              <a:rPr lang="en-US" dirty="0" smtClean="0"/>
              <a:t>distributors.</a:t>
            </a:r>
          </a:p>
          <a:p>
            <a:r>
              <a:rPr lang="en-US" dirty="0" smtClean="0"/>
              <a:t>However, third party payers may have sufficient market control that a provider is forced into negotiations, including acceptance of white bagging.</a:t>
            </a:r>
          </a:p>
          <a:p>
            <a:endParaRPr lang="en-US" dirty="0"/>
          </a:p>
          <a:p>
            <a:endParaRPr lang="en-US" dirty="0"/>
          </a:p>
        </p:txBody>
      </p:sp>
    </p:spTree>
    <p:extLst>
      <p:ext uri="{BB962C8B-B14F-4D97-AF65-F5344CB8AC3E}">
        <p14:creationId xmlns:p14="http://schemas.microsoft.com/office/powerpoint/2010/main" val="2514346672"/>
      </p:ext>
    </p:extLst>
  </p:cSld>
  <p:clrMapOvr>
    <a:masterClrMapping/>
  </p:clrMapOvr>
</p:sld>
</file>

<file path=ppt/slides/slide2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Resisting White Bagging	</a:t>
            </a:r>
            <a:endParaRPr lang="en-US" dirty="0"/>
          </a:p>
        </p:txBody>
      </p:sp>
      <p:sp>
        <p:nvSpPr>
          <p:cNvPr id="3" name="Content Placeholder 2"/>
          <p:cNvSpPr>
            <a:spLocks noGrp="1"/>
          </p:cNvSpPr>
          <p:nvPr>
            <p:ph idx="1"/>
          </p:nvPr>
        </p:nvSpPr>
        <p:spPr>
          <a:xfrm>
            <a:off x="457200" y="1596395"/>
            <a:ext cx="8229600" cy="4097823"/>
          </a:xfrm>
        </p:spPr>
        <p:txBody>
          <a:bodyPr>
            <a:normAutofit fontScale="77500" lnSpcReduction="20000"/>
          </a:bodyPr>
          <a:lstStyle/>
          <a:p>
            <a:r>
              <a:rPr lang="en-US" dirty="0" smtClean="0"/>
              <a:t>Provider may systematically notify patients of their payers’ requirements for white bagging, so there are no surprises to the patients related to delivery delays and cancellations.</a:t>
            </a:r>
          </a:p>
          <a:p>
            <a:r>
              <a:rPr lang="en-US" dirty="0" smtClean="0"/>
              <a:t>Providers may contact employers to inform them of the negative effects of white bagging in hopes of steering the employers away from health plans requiring white bagging.  </a:t>
            </a:r>
          </a:p>
          <a:p>
            <a:r>
              <a:rPr lang="en-US" dirty="0" smtClean="0"/>
              <a:t>In individualized cases, ask payers to agree to traditional buy-and-bill pharmacy arrangements.  </a:t>
            </a:r>
            <a:endParaRPr lang="en-US" dirty="0"/>
          </a:p>
        </p:txBody>
      </p:sp>
    </p:spTree>
    <p:extLst>
      <p:ext uri="{BB962C8B-B14F-4D97-AF65-F5344CB8AC3E}">
        <p14:creationId xmlns:p14="http://schemas.microsoft.com/office/powerpoint/2010/main" val="1928936344"/>
      </p:ext>
    </p:extLst>
  </p:cSld>
  <p:clrMapOvr>
    <a:masterClrMapping/>
  </p:clrMapOvr>
</p:sld>
</file>

<file path=ppt/slides/slide2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State Regulatory Opposition</a:t>
            </a:r>
            <a:endParaRPr lang="en-US" dirty="0"/>
          </a:p>
        </p:txBody>
      </p:sp>
      <p:sp>
        <p:nvSpPr>
          <p:cNvPr id="3" name="Content Placeholder 2"/>
          <p:cNvSpPr>
            <a:spLocks noGrp="1"/>
          </p:cNvSpPr>
          <p:nvPr>
            <p:ph idx="1"/>
          </p:nvPr>
        </p:nvSpPr>
        <p:spPr>
          <a:xfrm>
            <a:off x="457200" y="1801726"/>
            <a:ext cx="8229600" cy="3942369"/>
          </a:xfrm>
        </p:spPr>
        <p:txBody>
          <a:bodyPr>
            <a:normAutofit fontScale="70000" lnSpcReduction="20000"/>
          </a:bodyPr>
          <a:lstStyle/>
          <a:p>
            <a:r>
              <a:rPr lang="en-US" dirty="0" smtClean="0"/>
              <a:t>States are using regulatory oversight to combat white bagging risks</a:t>
            </a:r>
          </a:p>
          <a:p>
            <a:pPr lvl="1"/>
            <a:r>
              <a:rPr lang="en-US" dirty="0" smtClean="0"/>
              <a:t>Virginia requires specialty pharmacies to notify the receiving delivery site of medication shipments. 18 VAC 110-20-275</a:t>
            </a:r>
          </a:p>
          <a:p>
            <a:pPr lvl="1"/>
            <a:r>
              <a:rPr lang="en-US" dirty="0" smtClean="0"/>
              <a:t>Louisiana legislation would prohibit many elements of payer-mandated white bagging.  Payers and pharmacy benefit managers would be prohibited from refusing to pay for a clinician-administered medication to a covered person.  Supply chain security controls would also have to be in place for white bagging.  </a:t>
            </a:r>
          </a:p>
          <a:p>
            <a:pPr lvl="1"/>
            <a:r>
              <a:rPr lang="en-US" dirty="0" smtClean="0"/>
              <a:t>New York, Massachusetts, and Texas have all introduced similar legislation</a:t>
            </a:r>
            <a:endParaRPr lang="en-US" dirty="0"/>
          </a:p>
        </p:txBody>
      </p:sp>
    </p:spTree>
    <p:extLst>
      <p:ext uri="{BB962C8B-B14F-4D97-AF65-F5344CB8AC3E}">
        <p14:creationId xmlns:p14="http://schemas.microsoft.com/office/powerpoint/2010/main" val="1509315202"/>
      </p:ext>
    </p:extLst>
  </p:cSld>
  <p:clrMapOvr>
    <a:masterClrMapping/>
  </p:clrMapOvr>
</p:sld>
</file>

<file path=ppt/slides/slide2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AHA Recommendations</a:t>
            </a:r>
            <a:endParaRPr lang="en-US" dirty="0"/>
          </a:p>
        </p:txBody>
      </p:sp>
      <p:sp>
        <p:nvSpPr>
          <p:cNvPr id="3" name="Content Placeholder 2"/>
          <p:cNvSpPr>
            <a:spLocks noGrp="1"/>
          </p:cNvSpPr>
          <p:nvPr>
            <p:ph idx="1"/>
          </p:nvPr>
        </p:nvSpPr>
        <p:spPr>
          <a:xfrm>
            <a:off x="457200" y="1537855"/>
            <a:ext cx="8229600" cy="4264429"/>
          </a:xfrm>
        </p:spPr>
        <p:txBody>
          <a:bodyPr>
            <a:normAutofit fontScale="70000" lnSpcReduction="20000"/>
          </a:bodyPr>
          <a:lstStyle/>
          <a:p>
            <a:r>
              <a:rPr lang="en-US" dirty="0" smtClean="0"/>
              <a:t>No brown bagging.  Due to storage concerns and risk of diversion.</a:t>
            </a:r>
          </a:p>
          <a:p>
            <a:r>
              <a:rPr lang="en-US" dirty="0" smtClean="0"/>
              <a:t>Prohibition of white bagging for patients who must be evaluated for dosing immediately prior to drug therapy, possibly changing the prescription.</a:t>
            </a:r>
          </a:p>
          <a:p>
            <a:r>
              <a:rPr lang="en-US" dirty="0" smtClean="0"/>
              <a:t>Safety criteria for allowed white bagging. Require payer/provider agreement that it’s in the patient’s best interests.  Specific safety criteria in cases where it’s necessary to secure access to the drug.  Due to quality of care concerns, providers should not be required to accept white bagging strictly on payer’s demand.</a:t>
            </a:r>
          </a:p>
          <a:p>
            <a:r>
              <a:rPr lang="en-US" dirty="0" smtClean="0"/>
              <a:t>Provider notice.  Providers must be advised of white bagging expectations well in advance of implementation of changes.  </a:t>
            </a:r>
          </a:p>
          <a:p>
            <a:endParaRPr lang="en-US" dirty="0"/>
          </a:p>
        </p:txBody>
      </p:sp>
    </p:spTree>
    <p:extLst>
      <p:ext uri="{BB962C8B-B14F-4D97-AF65-F5344CB8AC3E}">
        <p14:creationId xmlns:p14="http://schemas.microsoft.com/office/powerpoint/2010/main" val="612106668"/>
      </p:ext>
    </p:extLst>
  </p:cSld>
  <p:clrMapOvr>
    <a:masterClrMapping/>
  </p:clrMapOvr>
</p:sld>
</file>

<file path=ppt/slides/slide2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980400959"/>
      </p:ext>
    </p:extLst>
  </p:cSld>
  <p:clrMapOvr>
    <a:masterClrMapping/>
  </p:clrMapOvr>
</p:sld>
</file>

<file path=ppt/slides/slide2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White Bagging Pharmaceutical Purchases; The Great Disrupter</a:t>
            </a:r>
            <a:endParaRPr lang="en-US" dirty="0"/>
          </a:p>
        </p:txBody>
      </p:sp>
      <p:sp>
        <p:nvSpPr>
          <p:cNvPr id="3" name="Subtitle 2"/>
          <p:cNvSpPr>
            <a:spLocks noGrp="1"/>
          </p:cNvSpPr>
          <p:nvPr>
            <p:ph type="subTitle" idx="1"/>
          </p:nvPr>
        </p:nvSpPr>
        <p:spPr>
          <a:xfrm>
            <a:off x="1371600" y="4456385"/>
            <a:ext cx="6400800" cy="1366345"/>
          </a:xfrm>
        </p:spPr>
        <p:txBody>
          <a:bodyPr>
            <a:normAutofit/>
          </a:bodyPr>
          <a:lstStyle/>
          <a:p>
            <a:r>
              <a:rPr lang="en-US" dirty="0" smtClean="0"/>
              <a:t>Barbara E. Person</a:t>
            </a:r>
          </a:p>
          <a:p>
            <a:r>
              <a:rPr lang="en-US" dirty="0" smtClean="0"/>
              <a:t>Chandler D. Gall</a:t>
            </a:r>
            <a:endParaRPr lang="en-US" dirty="0"/>
          </a:p>
        </p:txBody>
      </p:sp>
    </p:spTree>
    <p:extLst>
      <p:ext uri="{BB962C8B-B14F-4D97-AF65-F5344CB8AC3E}">
        <p14:creationId xmlns:p14="http://schemas.microsoft.com/office/powerpoint/2010/main" val="2242278471"/>
      </p:ext>
    </p:extLst>
  </p:cSld>
  <p:clrMapOvr>
    <a:masterClrMapping/>
  </p:clrMapOvr>
</p:sld>
</file>

<file path=ppt/slides/slide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White Bagging, Defined</a:t>
            </a:r>
            <a:endParaRPr lang="en-US" dirty="0"/>
          </a:p>
        </p:txBody>
      </p:sp>
      <p:sp>
        <p:nvSpPr>
          <p:cNvPr id="3" name="Content Placeholder 2"/>
          <p:cNvSpPr>
            <a:spLocks noGrp="1"/>
          </p:cNvSpPr>
          <p:nvPr>
            <p:ph idx="1"/>
          </p:nvPr>
        </p:nvSpPr>
        <p:spPr>
          <a:xfrm>
            <a:off x="457200" y="1537855"/>
            <a:ext cx="8229600" cy="4272741"/>
          </a:xfrm>
        </p:spPr>
        <p:txBody>
          <a:bodyPr>
            <a:normAutofit fontScale="70000" lnSpcReduction="20000"/>
          </a:bodyPr>
          <a:lstStyle/>
          <a:p>
            <a:r>
              <a:rPr lang="en-US" dirty="0" smtClean="0"/>
              <a:t>Private third party payer negotiates pharmacy order fulfillment for covered insureds with specialty pharmacies. </a:t>
            </a:r>
          </a:p>
          <a:p>
            <a:r>
              <a:rPr lang="en-US" dirty="0" smtClean="0"/>
              <a:t>Arrangements are set up for specific pharmaceuticals, allowing the specialty pharmacy to negotiate volume discounts.  </a:t>
            </a:r>
          </a:p>
          <a:p>
            <a:r>
              <a:rPr lang="en-US" dirty="0" smtClean="0"/>
              <a:t>Specialty pharmacy is notified, by the payer, of the prescription/order for the identified pharmaceutical for a covered insured/patient.</a:t>
            </a:r>
          </a:p>
          <a:p>
            <a:r>
              <a:rPr lang="en-US" dirty="0" smtClean="0"/>
              <a:t>Specialty pharmacy fills prescription and delivers it, by patient name, to an institutional provider or medical clinic, for administration to the insured.  </a:t>
            </a:r>
            <a:endParaRPr lang="en-US" dirty="0"/>
          </a:p>
          <a:p>
            <a:r>
              <a:rPr lang="en-US" dirty="0" smtClean="0"/>
              <a:t>Receiving health care provider administers </a:t>
            </a:r>
            <a:r>
              <a:rPr lang="en-US" dirty="0"/>
              <a:t>the </a:t>
            </a:r>
            <a:r>
              <a:rPr lang="en-US" dirty="0" smtClean="0"/>
              <a:t>prescription.</a:t>
            </a:r>
          </a:p>
          <a:p>
            <a:pPr marL="0" indent="0">
              <a:buNone/>
            </a:pPr>
            <a:endParaRPr lang="en-US" dirty="0"/>
          </a:p>
          <a:p>
            <a:endParaRPr lang="en-US" dirty="0"/>
          </a:p>
        </p:txBody>
      </p:sp>
    </p:spTree>
    <p:extLst>
      <p:ext uri="{BB962C8B-B14F-4D97-AF65-F5344CB8AC3E}">
        <p14:creationId xmlns:p14="http://schemas.microsoft.com/office/powerpoint/2010/main" val="3429407895"/>
      </p:ext>
    </p:extLst>
  </p:cSld>
  <p:clrMapOvr>
    <a:masterClrMapping/>
  </p:clrMapOvr>
</p:sld>
</file>

<file path=ppt/slides/slide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White Bagging, Defined</a:t>
            </a:r>
            <a:endParaRPr lang="en-US" dirty="0"/>
          </a:p>
        </p:txBody>
      </p:sp>
      <p:sp>
        <p:nvSpPr>
          <p:cNvPr id="3" name="Content Placeholder 2"/>
          <p:cNvSpPr>
            <a:spLocks noGrp="1"/>
          </p:cNvSpPr>
          <p:nvPr>
            <p:ph idx="1"/>
          </p:nvPr>
        </p:nvSpPr>
        <p:spPr>
          <a:xfrm>
            <a:off x="457200" y="1537855"/>
            <a:ext cx="8229600" cy="4272741"/>
          </a:xfrm>
        </p:spPr>
        <p:txBody>
          <a:bodyPr>
            <a:normAutofit fontScale="92500" lnSpcReduction="10000"/>
          </a:bodyPr>
          <a:lstStyle/>
          <a:p>
            <a:r>
              <a:rPr lang="en-US" dirty="0" smtClean="0"/>
              <a:t>Specialty pharmacy </a:t>
            </a:r>
          </a:p>
          <a:p>
            <a:pPr lvl="1"/>
            <a:r>
              <a:rPr lang="en-US" dirty="0" smtClean="0"/>
              <a:t>Bills payer under a pharmacy plan benefit.</a:t>
            </a:r>
          </a:p>
          <a:p>
            <a:pPr lvl="1"/>
            <a:r>
              <a:rPr lang="en-US" dirty="0"/>
              <a:t>Collects copayments and coinsurance</a:t>
            </a:r>
          </a:p>
          <a:p>
            <a:pPr lvl="1"/>
            <a:r>
              <a:rPr lang="en-US" dirty="0"/>
              <a:t>Settles </a:t>
            </a:r>
            <a:r>
              <a:rPr lang="en-US" dirty="0" smtClean="0"/>
              <a:t>pharmacy claim </a:t>
            </a:r>
            <a:r>
              <a:rPr lang="en-US" dirty="0"/>
              <a:t>with </a:t>
            </a:r>
            <a:r>
              <a:rPr lang="en-US" dirty="0" smtClean="0"/>
              <a:t>payer.</a:t>
            </a:r>
            <a:endParaRPr lang="en-US" dirty="0"/>
          </a:p>
          <a:p>
            <a:r>
              <a:rPr lang="en-US" dirty="0" smtClean="0"/>
              <a:t>Administering provider </a:t>
            </a:r>
          </a:p>
          <a:p>
            <a:pPr lvl="1"/>
            <a:r>
              <a:rPr lang="en-US" dirty="0"/>
              <a:t>B</a:t>
            </a:r>
            <a:r>
              <a:rPr lang="en-US" dirty="0" smtClean="0"/>
              <a:t>ills the medical plan for the nursing service of administration.  </a:t>
            </a:r>
          </a:p>
          <a:p>
            <a:pPr lvl="1"/>
            <a:r>
              <a:rPr lang="en-US" dirty="0" smtClean="0"/>
              <a:t>Collects copayments and coinsurance.</a:t>
            </a:r>
          </a:p>
          <a:p>
            <a:pPr lvl="1"/>
            <a:r>
              <a:rPr lang="en-US" dirty="0" smtClean="0"/>
              <a:t>Settles medical claim with payer.</a:t>
            </a:r>
            <a:endParaRPr lang="en-US" dirty="0"/>
          </a:p>
          <a:p>
            <a:endParaRPr lang="en-US" dirty="0"/>
          </a:p>
        </p:txBody>
      </p:sp>
    </p:spTree>
    <p:extLst>
      <p:ext uri="{BB962C8B-B14F-4D97-AF65-F5344CB8AC3E}">
        <p14:creationId xmlns:p14="http://schemas.microsoft.com/office/powerpoint/2010/main" val="3584537969"/>
      </p:ext>
    </p:extLst>
  </p:cSld>
  <p:clrMapOvr>
    <a:masterClrMapping/>
  </p:clrMapOvr>
</p:sld>
</file>

<file path=ppt/slides/slide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Brown Bagging, Defined</a:t>
            </a:r>
            <a:endParaRPr lang="en-US" dirty="0"/>
          </a:p>
        </p:txBody>
      </p:sp>
      <p:sp>
        <p:nvSpPr>
          <p:cNvPr id="3" name="Content Placeholder 2"/>
          <p:cNvSpPr>
            <a:spLocks noGrp="1"/>
          </p:cNvSpPr>
          <p:nvPr>
            <p:ph idx="1"/>
          </p:nvPr>
        </p:nvSpPr>
        <p:spPr>
          <a:xfrm>
            <a:off x="457200" y="2036618"/>
            <a:ext cx="8229600" cy="3183775"/>
          </a:xfrm>
        </p:spPr>
        <p:txBody>
          <a:bodyPr/>
          <a:lstStyle/>
          <a:p>
            <a:r>
              <a:rPr lang="en-US" dirty="0" smtClean="0"/>
              <a:t>Similar to White Bagging, except that the specialty pharmacy delivers the prescribed drug to the patient rather than the provider who will administer the drug.  </a:t>
            </a:r>
            <a:endParaRPr lang="en-US" dirty="0"/>
          </a:p>
        </p:txBody>
      </p:sp>
    </p:spTree>
    <p:extLst>
      <p:ext uri="{BB962C8B-B14F-4D97-AF65-F5344CB8AC3E}">
        <p14:creationId xmlns:p14="http://schemas.microsoft.com/office/powerpoint/2010/main" val="4195798840"/>
      </p:ext>
    </p:extLst>
  </p:cSld>
  <p:clrMapOvr>
    <a:masterClrMapping/>
  </p:clrMapOvr>
</p:sld>
</file>

<file path=ppt/slides/slide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White Bagging Trends</a:t>
            </a:r>
            <a:endParaRPr lang="en-US" dirty="0"/>
          </a:p>
        </p:txBody>
      </p:sp>
      <p:sp>
        <p:nvSpPr>
          <p:cNvPr id="3" name="Content Placeholder 2"/>
          <p:cNvSpPr>
            <a:spLocks noGrp="1"/>
          </p:cNvSpPr>
          <p:nvPr>
            <p:ph idx="1"/>
          </p:nvPr>
        </p:nvSpPr>
        <p:spPr>
          <a:xfrm>
            <a:off x="457200" y="1801726"/>
            <a:ext cx="8229600" cy="3900805"/>
          </a:xfrm>
        </p:spPr>
        <p:txBody>
          <a:bodyPr>
            <a:normAutofit fontScale="77500" lnSpcReduction="20000"/>
          </a:bodyPr>
          <a:lstStyle/>
          <a:p>
            <a:r>
              <a:rPr lang="en-US" dirty="0" smtClean="0"/>
              <a:t>White bagging has increased recently, as insurance companies offer plans designed to reduce pharmacy costs in this manner.  </a:t>
            </a:r>
          </a:p>
          <a:p>
            <a:r>
              <a:rPr lang="en-US" dirty="0" smtClean="0"/>
              <a:t>White bagging can result in reduction of insurance plan contract pricing</a:t>
            </a:r>
          </a:p>
          <a:p>
            <a:r>
              <a:rPr lang="en-US" dirty="0" smtClean="0"/>
              <a:t>Trend is typically driven by the largest payer in the region.  </a:t>
            </a:r>
          </a:p>
          <a:p>
            <a:r>
              <a:rPr lang="en-US" dirty="0" smtClean="0"/>
              <a:t>The dual trends of Pharmacy Benefit Management and white bagging have resulted in payer integration of pharmacy functions.</a:t>
            </a:r>
          </a:p>
          <a:p>
            <a:r>
              <a:rPr lang="en-US" dirty="0" smtClean="0"/>
              <a:t>Trend is most evident for oncology medications.</a:t>
            </a:r>
          </a:p>
          <a:p>
            <a:endParaRPr lang="en-US" dirty="0"/>
          </a:p>
        </p:txBody>
      </p:sp>
    </p:spTree>
    <p:extLst>
      <p:ext uri="{BB962C8B-B14F-4D97-AF65-F5344CB8AC3E}">
        <p14:creationId xmlns:p14="http://schemas.microsoft.com/office/powerpoint/2010/main" val="2711580666"/>
      </p:ext>
    </p:extLst>
  </p:cSld>
  <p:clrMapOvr>
    <a:masterClrMapping/>
  </p:clrMapOvr>
</p:sld>
</file>

<file path=ppt/slides/slide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1193"/>
            <a:ext cx="8229600" cy="1405202"/>
          </a:xfrm>
        </p:spPr>
        <p:txBody>
          <a:bodyPr>
            <a:normAutofit fontScale="90000"/>
          </a:bodyPr>
          <a:lstStyle/>
          <a:p>
            <a:r>
              <a:rPr lang="en-US" dirty="0" smtClean="0"/>
              <a:t>White Bagging Financial Impact</a:t>
            </a:r>
            <a:endParaRPr lang="en-US" dirty="0"/>
          </a:p>
        </p:txBody>
      </p:sp>
      <p:sp>
        <p:nvSpPr>
          <p:cNvPr id="3" name="Content Placeholder 2"/>
          <p:cNvSpPr>
            <a:spLocks noGrp="1"/>
          </p:cNvSpPr>
          <p:nvPr>
            <p:ph idx="1"/>
          </p:nvPr>
        </p:nvSpPr>
        <p:spPr>
          <a:xfrm>
            <a:off x="191193" y="1438101"/>
            <a:ext cx="8711738" cy="4513811"/>
          </a:xfrm>
        </p:spPr>
        <p:txBody>
          <a:bodyPr>
            <a:normAutofit fontScale="70000" lnSpcReduction="20000"/>
          </a:bodyPr>
          <a:lstStyle/>
          <a:p>
            <a:r>
              <a:rPr lang="en-US" dirty="0" smtClean="0"/>
              <a:t>Payer’s introduction of specialty pharmacy changes the delicate balance of health care costs and reimbursement. </a:t>
            </a:r>
          </a:p>
          <a:p>
            <a:pPr lvl="1"/>
            <a:r>
              <a:rPr lang="en-US" dirty="0" smtClean="0"/>
              <a:t>Pharmaceutical cost not included in billing by the administering provider.  </a:t>
            </a:r>
          </a:p>
          <a:p>
            <a:pPr lvl="1"/>
            <a:r>
              <a:rPr lang="en-US" dirty="0" smtClean="0"/>
              <a:t>Administering provider probably has the right to bill only the administration of the pharmaceutical.</a:t>
            </a:r>
          </a:p>
          <a:p>
            <a:pPr lvl="1"/>
            <a:r>
              <a:rPr lang="en-US" dirty="0" smtClean="0"/>
              <a:t>Depending on the insurance plan, this might change patient responsibility for and payer tracking of copays. </a:t>
            </a:r>
          </a:p>
          <a:p>
            <a:pPr lvl="1"/>
            <a:r>
              <a:rPr lang="en-US" dirty="0" smtClean="0"/>
              <a:t>This can create confusion in the administering provider’s claim for its services.</a:t>
            </a:r>
          </a:p>
          <a:p>
            <a:pPr lvl="1"/>
            <a:r>
              <a:rPr lang="en-US" dirty="0" smtClean="0"/>
              <a:t>Historic, standard fees for administration alone might not realistically reflect the health care professionals’ time and effort related to administration.</a:t>
            </a:r>
          </a:p>
          <a:p>
            <a:pPr lvl="1"/>
            <a:r>
              <a:rPr lang="en-US" dirty="0" smtClean="0"/>
              <a:t>Loss of pharmacy function and reimbursement affects the administering provider’s bottom line.  </a:t>
            </a:r>
          </a:p>
        </p:txBody>
      </p:sp>
    </p:spTree>
    <p:extLst>
      <p:ext uri="{BB962C8B-B14F-4D97-AF65-F5344CB8AC3E}">
        <p14:creationId xmlns:p14="http://schemas.microsoft.com/office/powerpoint/2010/main" val="4058940962"/>
      </p:ext>
    </p:extLst>
  </p:cSld>
  <p:clrMapOvr>
    <a:masterClrMapping/>
  </p:clrMapOvr>
</p:sld>
</file>

<file path=ppt/slides/slide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White Bagging </a:t>
            </a:r>
            <a:br>
              <a:rPr lang="en-US" dirty="0" smtClean="0"/>
            </a:br>
            <a:r>
              <a:rPr lang="en-US" dirty="0" smtClean="0"/>
              <a:t>Patient Safety Issues</a:t>
            </a:r>
            <a:endParaRPr lang="en-US" dirty="0"/>
          </a:p>
        </p:txBody>
      </p:sp>
      <p:sp>
        <p:nvSpPr>
          <p:cNvPr id="3" name="Content Placeholder 2"/>
          <p:cNvSpPr>
            <a:spLocks noGrp="1"/>
          </p:cNvSpPr>
          <p:nvPr>
            <p:ph idx="1"/>
          </p:nvPr>
        </p:nvSpPr>
        <p:spPr>
          <a:xfrm>
            <a:off x="457200" y="1801726"/>
            <a:ext cx="8229600" cy="4133561"/>
          </a:xfrm>
        </p:spPr>
        <p:txBody>
          <a:bodyPr>
            <a:normAutofit fontScale="92500"/>
          </a:bodyPr>
          <a:lstStyle/>
          <a:p>
            <a:r>
              <a:rPr lang="en-US" dirty="0" smtClean="0"/>
              <a:t>Greater risk of error results from inserting the specialty pharmacy as an additional provider in the midst of an otherwise 2-party process of drug therapy.  </a:t>
            </a:r>
          </a:p>
          <a:p>
            <a:pPr lvl="1"/>
            <a:r>
              <a:rPr lang="en-US" dirty="0" smtClean="0"/>
              <a:t>Error in compounding</a:t>
            </a:r>
          </a:p>
          <a:p>
            <a:pPr lvl="1"/>
            <a:r>
              <a:rPr lang="en-US" dirty="0" smtClean="0"/>
              <a:t>Error in exact prescription</a:t>
            </a:r>
          </a:p>
          <a:p>
            <a:pPr lvl="1"/>
            <a:r>
              <a:rPr lang="en-US" dirty="0" smtClean="0"/>
              <a:t>Error in delivery location</a:t>
            </a:r>
          </a:p>
          <a:p>
            <a:pPr lvl="1"/>
            <a:r>
              <a:rPr lang="en-US" dirty="0" smtClean="0"/>
              <a:t>Error in timing of delivery</a:t>
            </a:r>
            <a:endParaRPr lang="en-US" dirty="0"/>
          </a:p>
        </p:txBody>
      </p:sp>
    </p:spTree>
    <p:extLst>
      <p:ext uri="{BB962C8B-B14F-4D97-AF65-F5344CB8AC3E}">
        <p14:creationId xmlns:p14="http://schemas.microsoft.com/office/powerpoint/2010/main" val="404686140"/>
      </p:ext>
    </p:extLst>
  </p:cSld>
  <p:clrMapOvr>
    <a:masterClrMapping/>
  </p:clrMapOvr>
</p:sld>
</file>

<file path=ppt/slides/slide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Patient Safety Concerns</a:t>
            </a:r>
            <a:endParaRPr lang="en-US" dirty="0"/>
          </a:p>
        </p:txBody>
      </p:sp>
      <p:sp>
        <p:nvSpPr>
          <p:cNvPr id="3" name="Content Placeholder 2"/>
          <p:cNvSpPr>
            <a:spLocks noGrp="1"/>
          </p:cNvSpPr>
          <p:nvPr>
            <p:ph idx="1"/>
          </p:nvPr>
        </p:nvSpPr>
        <p:spPr>
          <a:xfrm>
            <a:off x="249382" y="1596395"/>
            <a:ext cx="8437418" cy="4131074"/>
          </a:xfrm>
        </p:spPr>
        <p:txBody>
          <a:bodyPr>
            <a:normAutofit fontScale="85000" lnSpcReduction="20000"/>
          </a:bodyPr>
          <a:lstStyle/>
          <a:p>
            <a:r>
              <a:rPr lang="en-US" dirty="0" smtClean="0"/>
              <a:t>Loss of Pharmacy Review of Adverse Drug Interactions. </a:t>
            </a:r>
          </a:p>
          <a:p>
            <a:pPr lvl="1"/>
            <a:r>
              <a:rPr lang="en-US" dirty="0" smtClean="0"/>
              <a:t>The pharmacies of administering providers generally utilize a system to alert providers of potential adverse drug interactions based on a review of the balance of the patient’s medication regimen.</a:t>
            </a:r>
          </a:p>
          <a:p>
            <a:pPr lvl="1"/>
            <a:r>
              <a:rPr lang="en-US" dirty="0" smtClean="0"/>
              <a:t>White bagging circumvents this process. leaving patients at risk as the specialty pharmacy is not aware of each drug the patient is currently taking.</a:t>
            </a:r>
          </a:p>
          <a:p>
            <a:r>
              <a:rPr lang="en-US" dirty="0" smtClean="0"/>
              <a:t>Loss of Opportunity to Act on known Drug Shortages.</a:t>
            </a:r>
          </a:p>
        </p:txBody>
      </p:sp>
    </p:spTree>
    <p:extLst>
      <p:ext uri="{BB962C8B-B14F-4D97-AF65-F5344CB8AC3E}">
        <p14:creationId xmlns:p14="http://schemas.microsoft.com/office/powerpoint/2010/main" val="1518698505"/>
      </p:ext>
    </p:extLst>
  </p:cSld>
  <p:clrMapOvr>
    <a:masterClrMapping/>
  </p:clrMapOvr>
</p:sld>
</file>

<file path=ppt/theme/theme1.xml><?xml version="1.0" encoding="utf-8"?>
<a:theme xmlns:thm15="http://schemas.microsoft.com/office/thememl/2012/main" xmlns:a="http://schemas.openxmlformats.org/drawingml/2006/main" name="Baird Holm LLP-W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LANK.potx" id="{AE10FCFD-51B5-4A3A-9C44-8024D098D41A}" vid="{AD4A37E1-DAB8-411E-8DBF-2FC158D3017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ap:Properties xmlns:vt="http://schemas.openxmlformats.org/officeDocument/2006/docPropsVTypes" xmlns:ap="http://schemas.openxmlformats.org/officeDocument/2006/extended-properties"/>
</file>

<file path=docProps/core.xml><?xml version="1.0" encoding="utf-8"?>
<coreProperties xmlns:dc="http://purl.org/dc/elements/1.1/" xmlns:dcterms="http://purl.org/dc/terms/" xmlns:xsi="http://www.w3.org/2001/XMLSchema-instance" xmlns="http://schemas.openxmlformats.org/package/2006/metadata/core-properties">
  <lastPrinted>1900-01-01T06:00:00.0000000Z</lastPrinted>
  <dcterms:created xsi:type="dcterms:W3CDTF">1900-01-01T06:00:00.0000000Z</dcterms:created>
  <dcterms:modified xsi:type="dcterms:W3CDTF">1900-01-01T06:00:00.0000000Z</dcterms:modified>
</coreProperties>
</file>