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12.jpg" ContentType="image/jpeg"/>
  <Override PartName="/ppt/media/image13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2"/>
  </p:sldMasterIdLst>
  <p:notesMasterIdLst>
    <p:notesMasterId r:id="rId9"/>
  </p:notesMasterIdLst>
  <p:sldIdLst>
    <p:sldId id="256" r:id="rId3"/>
    <p:sldId id="280" r:id="rId4"/>
    <p:sldId id="276" r:id="rId5"/>
    <p:sldId id="277" r:id="rId6"/>
    <p:sldId id="278" r:id="rId7"/>
    <p:sldId id="279" r:id="rId8"/>
  </p:sldIdLst>
  <p:sldSz cx="6832600" cy="4953000"/>
  <p:notesSz cx="6832600" cy="4953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D46EA-58D6-4E37-B50E-6E360241A826}" v="16" dt="2021-08-25T19:03:58.3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16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F9BB0-3802-485F-94F8-44E304B1AF8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CE08AF-3421-4479-B791-9DB48BA9F3A4}">
      <dgm:prSet phldrT="[Text]"/>
      <dgm:spPr>
        <a:solidFill>
          <a:srgbClr val="8BD3D8"/>
        </a:solidFill>
      </dgm:spPr>
      <dgm:t>
        <a:bodyPr/>
        <a:lstStyle/>
        <a:p>
          <a:r>
            <a:rPr lang="en-US" b="1" dirty="0">
              <a:solidFill>
                <a:srgbClr val="AC1F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MSN</a:t>
          </a:r>
        </a:p>
      </dgm:t>
    </dgm:pt>
    <dgm:pt modelId="{142B656E-8D28-4581-AA02-9857E6DAD0FF}" type="parTrans" cxnId="{7E414962-27E0-4039-AF3F-96202150E17F}">
      <dgm:prSet/>
      <dgm:spPr/>
      <dgm:t>
        <a:bodyPr/>
        <a:lstStyle/>
        <a:p>
          <a:endParaRPr lang="en-US"/>
        </a:p>
      </dgm:t>
    </dgm:pt>
    <dgm:pt modelId="{3FC10849-13A1-4638-8635-E93D7FD0B73D}" type="sibTrans" cxnId="{7E414962-27E0-4039-AF3F-96202150E17F}">
      <dgm:prSet/>
      <dgm:spPr/>
      <dgm:t>
        <a:bodyPr/>
        <a:lstStyle/>
        <a:p>
          <a:endParaRPr lang="en-US"/>
        </a:p>
      </dgm:t>
    </dgm:pt>
    <dgm:pt modelId="{1218722A-11D6-4BF1-92CA-1133C38F20CD}">
      <dgm:prSet phldrT="[Text]" custT="1"/>
      <dgm:spPr/>
      <dgm:t>
        <a:bodyPr/>
        <a:lstStyle/>
        <a:p>
          <a:r>
            <a:rPr lang="en-US" sz="1800" b="1" dirty="0"/>
            <a:t>Builds on BSN foundation </a:t>
          </a:r>
        </a:p>
      </dgm:t>
    </dgm:pt>
    <dgm:pt modelId="{81237445-98DB-4E90-A77D-F6934A7B6B30}" type="parTrans" cxnId="{F010E09C-0147-44A6-B56B-58E311F9F2CD}">
      <dgm:prSet/>
      <dgm:spPr/>
      <dgm:t>
        <a:bodyPr/>
        <a:lstStyle/>
        <a:p>
          <a:endParaRPr lang="en-US"/>
        </a:p>
      </dgm:t>
    </dgm:pt>
    <dgm:pt modelId="{0163A0FA-3665-411A-8044-5A8C705D2C30}" type="sibTrans" cxnId="{F010E09C-0147-44A6-B56B-58E311F9F2CD}">
      <dgm:prSet/>
      <dgm:spPr/>
      <dgm:t>
        <a:bodyPr/>
        <a:lstStyle/>
        <a:p>
          <a:endParaRPr lang="en-US"/>
        </a:p>
      </dgm:t>
    </dgm:pt>
    <dgm:pt modelId="{77ABFBAE-73B7-401D-8D43-1C737891B345}">
      <dgm:prSet phldrT="[Text]" custT="1"/>
      <dgm:spPr/>
      <dgm:t>
        <a:bodyPr/>
        <a:lstStyle/>
        <a:p>
          <a:r>
            <a:rPr lang="en-US" sz="1800" b="1" dirty="0"/>
            <a:t>Focus: Practitioner, Administration, Bedside</a:t>
          </a:r>
        </a:p>
      </dgm:t>
    </dgm:pt>
    <dgm:pt modelId="{00650CD0-18AD-4255-A7FF-3A492BF42A8C}" type="parTrans" cxnId="{3219203F-3467-4621-BFE1-F3D054C2F03C}">
      <dgm:prSet/>
      <dgm:spPr/>
      <dgm:t>
        <a:bodyPr/>
        <a:lstStyle/>
        <a:p>
          <a:endParaRPr lang="en-US"/>
        </a:p>
      </dgm:t>
    </dgm:pt>
    <dgm:pt modelId="{054DB6B7-DC05-4429-9664-0229D22757FF}" type="sibTrans" cxnId="{3219203F-3467-4621-BFE1-F3D054C2F03C}">
      <dgm:prSet/>
      <dgm:spPr/>
      <dgm:t>
        <a:bodyPr/>
        <a:lstStyle/>
        <a:p>
          <a:endParaRPr lang="en-US"/>
        </a:p>
      </dgm:t>
    </dgm:pt>
    <dgm:pt modelId="{D0C24538-40DD-4E33-BEDA-ABE467EEF9CE}">
      <dgm:prSet phldrT="[Text]"/>
      <dgm:spPr>
        <a:solidFill>
          <a:srgbClr val="8BD3D8"/>
        </a:solidFill>
      </dgm:spPr>
      <dgm:t>
        <a:bodyPr/>
        <a:lstStyle/>
        <a:p>
          <a:r>
            <a:rPr lang="en-US" b="1" dirty="0">
              <a:solidFill>
                <a:srgbClr val="AC1F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DNP or PhD</a:t>
          </a:r>
        </a:p>
      </dgm:t>
    </dgm:pt>
    <dgm:pt modelId="{DF997FAD-4AB0-4F6C-AE81-D16832FB73FD}" type="parTrans" cxnId="{1D155699-C79F-47F6-95BE-EEBA57BB568E}">
      <dgm:prSet/>
      <dgm:spPr/>
      <dgm:t>
        <a:bodyPr/>
        <a:lstStyle/>
        <a:p>
          <a:endParaRPr lang="en-US"/>
        </a:p>
      </dgm:t>
    </dgm:pt>
    <dgm:pt modelId="{E9E06FDD-EFE9-4450-9F72-1610611C37FA}" type="sibTrans" cxnId="{1D155699-C79F-47F6-95BE-EEBA57BB568E}">
      <dgm:prSet/>
      <dgm:spPr/>
      <dgm:t>
        <a:bodyPr/>
        <a:lstStyle/>
        <a:p>
          <a:endParaRPr lang="en-US"/>
        </a:p>
      </dgm:t>
    </dgm:pt>
    <dgm:pt modelId="{69542417-7FFB-408E-A01B-944143D7430A}">
      <dgm:prSet phldrT="[Text]" custT="1"/>
      <dgm:spPr/>
      <dgm:t>
        <a:bodyPr/>
        <a:lstStyle/>
        <a:p>
          <a:r>
            <a:rPr lang="en-US" sz="1800" b="1" dirty="0"/>
            <a:t>Builds on prior education</a:t>
          </a:r>
        </a:p>
      </dgm:t>
    </dgm:pt>
    <dgm:pt modelId="{3B2245F4-839C-4112-BD94-5FE6834775C8}" type="parTrans" cxnId="{03EB8349-7830-473B-BCA8-909FA5021ABD}">
      <dgm:prSet/>
      <dgm:spPr/>
      <dgm:t>
        <a:bodyPr/>
        <a:lstStyle/>
        <a:p>
          <a:endParaRPr lang="en-US"/>
        </a:p>
      </dgm:t>
    </dgm:pt>
    <dgm:pt modelId="{90F3DFA1-244B-4DCE-B45A-EA1C4B15A0D6}" type="sibTrans" cxnId="{03EB8349-7830-473B-BCA8-909FA5021ABD}">
      <dgm:prSet/>
      <dgm:spPr/>
      <dgm:t>
        <a:bodyPr/>
        <a:lstStyle/>
        <a:p>
          <a:endParaRPr lang="en-US"/>
        </a:p>
      </dgm:t>
    </dgm:pt>
    <dgm:pt modelId="{72E35A3E-D69F-4576-A404-EF9295E0AB8F}">
      <dgm:prSet phldrT="[Text]" custT="1"/>
      <dgm:spPr/>
      <dgm:t>
        <a:bodyPr/>
        <a:lstStyle/>
        <a:p>
          <a:r>
            <a:rPr lang="en-US" sz="1800" b="1" dirty="0"/>
            <a:t>41 to 49 credit hours</a:t>
          </a:r>
        </a:p>
      </dgm:t>
    </dgm:pt>
    <dgm:pt modelId="{4B68C0D3-58BA-46B8-ACAE-D3F85ECD651D}" type="parTrans" cxnId="{28AFE17F-71CA-425A-BA89-2507DC5614A5}">
      <dgm:prSet/>
      <dgm:spPr/>
      <dgm:t>
        <a:bodyPr/>
        <a:lstStyle/>
        <a:p>
          <a:endParaRPr lang="en-US"/>
        </a:p>
      </dgm:t>
    </dgm:pt>
    <dgm:pt modelId="{43F96797-0681-4F2A-8FB0-99E0A7656BA6}" type="sibTrans" cxnId="{28AFE17F-71CA-425A-BA89-2507DC5614A5}">
      <dgm:prSet/>
      <dgm:spPr/>
      <dgm:t>
        <a:bodyPr/>
        <a:lstStyle/>
        <a:p>
          <a:endParaRPr lang="en-US"/>
        </a:p>
      </dgm:t>
    </dgm:pt>
    <dgm:pt modelId="{BCDC3B34-AF77-4CE5-99D5-41511D747E68}">
      <dgm:prSet phldrT="[Text]" custT="1"/>
      <dgm:spPr/>
      <dgm:t>
        <a:bodyPr/>
        <a:lstStyle/>
        <a:p>
          <a:r>
            <a:rPr lang="en-US" sz="1800" b="1" dirty="0"/>
            <a:t>72 to 80 credit hours </a:t>
          </a:r>
        </a:p>
      </dgm:t>
    </dgm:pt>
    <dgm:pt modelId="{CE3C43F4-1E49-4382-9340-97372FF78013}" type="parTrans" cxnId="{A3A551EF-B7BB-487F-BA38-F09E3FCF7145}">
      <dgm:prSet/>
      <dgm:spPr/>
      <dgm:t>
        <a:bodyPr/>
        <a:lstStyle/>
        <a:p>
          <a:endParaRPr lang="en-US"/>
        </a:p>
      </dgm:t>
    </dgm:pt>
    <dgm:pt modelId="{BB0A9285-EA71-42CE-AFAF-C0C3BEA8B24E}" type="sibTrans" cxnId="{A3A551EF-B7BB-487F-BA38-F09E3FCF7145}">
      <dgm:prSet/>
      <dgm:spPr/>
      <dgm:t>
        <a:bodyPr/>
        <a:lstStyle/>
        <a:p>
          <a:endParaRPr lang="en-US"/>
        </a:p>
      </dgm:t>
    </dgm:pt>
    <dgm:pt modelId="{CE4DE5DB-4011-4E09-83E0-D1E64A4EE218}">
      <dgm:prSet phldrT="[Text]" custT="1"/>
      <dgm:spPr/>
      <dgm:t>
        <a:bodyPr/>
        <a:lstStyle/>
        <a:p>
          <a:r>
            <a:rPr lang="en-US" sz="1800" b="1" dirty="0"/>
            <a:t>Terminal degree</a:t>
          </a:r>
        </a:p>
      </dgm:t>
    </dgm:pt>
    <dgm:pt modelId="{6EF7D9A5-6868-4778-9D2F-E46F18D8A383}" type="parTrans" cxnId="{5E679710-7625-4276-BA2A-C7EF6E79F2C7}">
      <dgm:prSet/>
      <dgm:spPr/>
      <dgm:t>
        <a:bodyPr/>
        <a:lstStyle/>
        <a:p>
          <a:endParaRPr lang="en-US"/>
        </a:p>
      </dgm:t>
    </dgm:pt>
    <dgm:pt modelId="{1095FFA7-B84D-4A37-B22E-2814E2CEFCDD}" type="sibTrans" cxnId="{5E679710-7625-4276-BA2A-C7EF6E79F2C7}">
      <dgm:prSet/>
      <dgm:spPr/>
      <dgm:t>
        <a:bodyPr/>
        <a:lstStyle/>
        <a:p>
          <a:endParaRPr lang="en-US"/>
        </a:p>
      </dgm:t>
    </dgm:pt>
    <dgm:pt modelId="{5245EC39-20ED-4E49-B407-2250869EFA34}">
      <dgm:prSet phldrT="[Text]" custT="1"/>
      <dgm:spPr/>
      <dgm:t>
        <a:bodyPr/>
        <a:lstStyle/>
        <a:p>
          <a:r>
            <a:rPr lang="en-US" sz="1800" b="1" dirty="0"/>
            <a:t>Focus: Leadership/System Change, or Research </a:t>
          </a:r>
        </a:p>
      </dgm:t>
    </dgm:pt>
    <dgm:pt modelId="{5C9541E5-C7FC-48F8-BC72-C3974C7A848E}" type="parTrans" cxnId="{5AFA6D88-2448-45B6-B02B-5A130E89E061}">
      <dgm:prSet/>
      <dgm:spPr/>
      <dgm:t>
        <a:bodyPr/>
        <a:lstStyle/>
        <a:p>
          <a:endParaRPr lang="en-US"/>
        </a:p>
      </dgm:t>
    </dgm:pt>
    <dgm:pt modelId="{DD624C8F-961F-4CC3-A992-93096241C2E1}" type="sibTrans" cxnId="{5AFA6D88-2448-45B6-B02B-5A130E89E061}">
      <dgm:prSet/>
      <dgm:spPr/>
      <dgm:t>
        <a:bodyPr/>
        <a:lstStyle/>
        <a:p>
          <a:endParaRPr lang="en-US"/>
        </a:p>
      </dgm:t>
    </dgm:pt>
    <dgm:pt modelId="{E87E2EEA-14D8-4D33-8E06-916DF15A3E1F}">
      <dgm:prSet phldrT="[Text]" custT="1"/>
      <dgm:spPr/>
      <dgm:t>
        <a:bodyPr/>
        <a:lstStyle/>
        <a:p>
          <a:r>
            <a:rPr lang="en-US" sz="1800" b="1" dirty="0"/>
            <a:t>DNP Project or PhD Dissertation</a:t>
          </a:r>
        </a:p>
      </dgm:t>
    </dgm:pt>
    <dgm:pt modelId="{5FDBA1B9-F0FC-4CEC-95F6-6D3D4D10ED1C}" type="parTrans" cxnId="{FC65C99E-DFD7-4D62-A8EB-6C77AC19633A}">
      <dgm:prSet/>
      <dgm:spPr/>
      <dgm:t>
        <a:bodyPr/>
        <a:lstStyle/>
        <a:p>
          <a:endParaRPr lang="en-US"/>
        </a:p>
      </dgm:t>
    </dgm:pt>
    <dgm:pt modelId="{341C980A-907C-4B19-89B8-E01363BF329A}" type="sibTrans" cxnId="{FC65C99E-DFD7-4D62-A8EB-6C77AC19633A}">
      <dgm:prSet/>
      <dgm:spPr/>
      <dgm:t>
        <a:bodyPr/>
        <a:lstStyle/>
        <a:p>
          <a:endParaRPr lang="en-US"/>
        </a:p>
      </dgm:t>
    </dgm:pt>
    <dgm:pt modelId="{8FFA8A48-E20B-405D-A442-5ECCDF0C1217}" type="pres">
      <dgm:prSet presAssocID="{F22F9BB0-3802-485F-94F8-44E304B1AF8E}" presName="linearFlow" presStyleCnt="0">
        <dgm:presLayoutVars>
          <dgm:dir/>
          <dgm:animLvl val="lvl"/>
          <dgm:resizeHandles val="exact"/>
        </dgm:presLayoutVars>
      </dgm:prSet>
      <dgm:spPr/>
    </dgm:pt>
    <dgm:pt modelId="{77F963BF-8FFA-4290-9290-8332ECCFD9B9}" type="pres">
      <dgm:prSet presAssocID="{ABCE08AF-3421-4479-B791-9DB48BA9F3A4}" presName="composite" presStyleCnt="0"/>
      <dgm:spPr/>
    </dgm:pt>
    <dgm:pt modelId="{B63442F5-822B-478E-B0AF-6FFA5B22A669}" type="pres">
      <dgm:prSet presAssocID="{ABCE08AF-3421-4479-B791-9DB48BA9F3A4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3CE78DA-D70E-4604-BA10-E9B3F6200508}" type="pres">
      <dgm:prSet presAssocID="{ABCE08AF-3421-4479-B791-9DB48BA9F3A4}" presName="descendantText" presStyleLbl="alignAcc1" presStyleIdx="0" presStyleCnt="2">
        <dgm:presLayoutVars>
          <dgm:bulletEnabled val="1"/>
        </dgm:presLayoutVars>
      </dgm:prSet>
      <dgm:spPr/>
    </dgm:pt>
    <dgm:pt modelId="{EA2E8749-2997-4DA8-9DD4-60A28B864717}" type="pres">
      <dgm:prSet presAssocID="{3FC10849-13A1-4638-8635-E93D7FD0B73D}" presName="sp" presStyleCnt="0"/>
      <dgm:spPr/>
    </dgm:pt>
    <dgm:pt modelId="{DC469518-E4DA-448B-BCDD-A455CA4B2617}" type="pres">
      <dgm:prSet presAssocID="{D0C24538-40DD-4E33-BEDA-ABE467EEF9CE}" presName="composite" presStyleCnt="0"/>
      <dgm:spPr/>
    </dgm:pt>
    <dgm:pt modelId="{B6006985-23B7-4388-BD7B-38FD490C6EA0}" type="pres">
      <dgm:prSet presAssocID="{D0C24538-40DD-4E33-BEDA-ABE467EEF9CE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D0675837-BD03-4030-BEFA-3B3A168DE594}" type="pres">
      <dgm:prSet presAssocID="{D0C24538-40DD-4E33-BEDA-ABE467EEF9CE}" presName="descendantText" presStyleLbl="alignAcc1" presStyleIdx="1" presStyleCnt="2" custScaleY="120008" custLinFactNeighborX="0" custLinFactNeighborY="-3340">
        <dgm:presLayoutVars>
          <dgm:bulletEnabled val="1"/>
        </dgm:presLayoutVars>
      </dgm:prSet>
      <dgm:spPr/>
    </dgm:pt>
  </dgm:ptLst>
  <dgm:cxnLst>
    <dgm:cxn modelId="{4BC5C40D-E27F-4E94-AE01-499AAE96B435}" type="presOf" srcId="{D0C24538-40DD-4E33-BEDA-ABE467EEF9CE}" destId="{B6006985-23B7-4388-BD7B-38FD490C6EA0}" srcOrd="0" destOrd="0" presId="urn:microsoft.com/office/officeart/2005/8/layout/chevron2"/>
    <dgm:cxn modelId="{5E679710-7625-4276-BA2A-C7EF6E79F2C7}" srcId="{D0C24538-40DD-4E33-BEDA-ABE467EEF9CE}" destId="{CE4DE5DB-4011-4E09-83E0-D1E64A4EE218}" srcOrd="2" destOrd="0" parTransId="{6EF7D9A5-6868-4778-9D2F-E46F18D8A383}" sibTransId="{1095FFA7-B84D-4A37-B22E-2814E2CEFCDD}"/>
    <dgm:cxn modelId="{705CD911-BDB8-4AB4-B73F-B07A9723D2A8}" type="presOf" srcId="{77ABFBAE-73B7-401D-8D43-1C737891B345}" destId="{13CE78DA-D70E-4604-BA10-E9B3F6200508}" srcOrd="0" destOrd="1" presId="urn:microsoft.com/office/officeart/2005/8/layout/chevron2"/>
    <dgm:cxn modelId="{28C2882F-52F2-45BB-86C9-A447BAAA1A76}" type="presOf" srcId="{F22F9BB0-3802-485F-94F8-44E304B1AF8E}" destId="{8FFA8A48-E20B-405D-A442-5ECCDF0C1217}" srcOrd="0" destOrd="0" presId="urn:microsoft.com/office/officeart/2005/8/layout/chevron2"/>
    <dgm:cxn modelId="{3219203F-3467-4621-BFE1-F3D054C2F03C}" srcId="{ABCE08AF-3421-4479-B791-9DB48BA9F3A4}" destId="{77ABFBAE-73B7-401D-8D43-1C737891B345}" srcOrd="1" destOrd="0" parTransId="{00650CD0-18AD-4255-A7FF-3A492BF42A8C}" sibTransId="{054DB6B7-DC05-4429-9664-0229D22757FF}"/>
    <dgm:cxn modelId="{7E414962-27E0-4039-AF3F-96202150E17F}" srcId="{F22F9BB0-3802-485F-94F8-44E304B1AF8E}" destId="{ABCE08AF-3421-4479-B791-9DB48BA9F3A4}" srcOrd="0" destOrd="0" parTransId="{142B656E-8D28-4581-AA02-9857E6DAD0FF}" sibTransId="{3FC10849-13A1-4638-8635-E93D7FD0B73D}"/>
    <dgm:cxn modelId="{6F9E5563-93F1-473C-B18E-D00389954296}" type="presOf" srcId="{CE4DE5DB-4011-4E09-83E0-D1E64A4EE218}" destId="{D0675837-BD03-4030-BEFA-3B3A168DE594}" srcOrd="0" destOrd="2" presId="urn:microsoft.com/office/officeart/2005/8/layout/chevron2"/>
    <dgm:cxn modelId="{03EB8349-7830-473B-BCA8-909FA5021ABD}" srcId="{D0C24538-40DD-4E33-BEDA-ABE467EEF9CE}" destId="{69542417-7FFB-408E-A01B-944143D7430A}" srcOrd="0" destOrd="0" parTransId="{3B2245F4-839C-4112-BD94-5FE6834775C8}" sibTransId="{90F3DFA1-244B-4DCE-B45A-EA1C4B15A0D6}"/>
    <dgm:cxn modelId="{E78B8775-3DA3-4C14-B2F5-D21441806D8F}" type="presOf" srcId="{ABCE08AF-3421-4479-B791-9DB48BA9F3A4}" destId="{B63442F5-822B-478E-B0AF-6FFA5B22A669}" srcOrd="0" destOrd="0" presId="urn:microsoft.com/office/officeart/2005/8/layout/chevron2"/>
    <dgm:cxn modelId="{28AFE17F-71CA-425A-BA89-2507DC5614A5}" srcId="{ABCE08AF-3421-4479-B791-9DB48BA9F3A4}" destId="{72E35A3E-D69F-4576-A404-EF9295E0AB8F}" srcOrd="2" destOrd="0" parTransId="{4B68C0D3-58BA-46B8-ACAE-D3F85ECD651D}" sibTransId="{43F96797-0681-4F2A-8FB0-99E0A7656BA6}"/>
    <dgm:cxn modelId="{5AFA6D88-2448-45B6-B02B-5A130E89E061}" srcId="{D0C24538-40DD-4E33-BEDA-ABE467EEF9CE}" destId="{5245EC39-20ED-4E49-B407-2250869EFA34}" srcOrd="1" destOrd="0" parTransId="{5C9541E5-C7FC-48F8-BC72-C3974C7A848E}" sibTransId="{DD624C8F-961F-4CC3-A992-93096241C2E1}"/>
    <dgm:cxn modelId="{1D155699-C79F-47F6-95BE-EEBA57BB568E}" srcId="{F22F9BB0-3802-485F-94F8-44E304B1AF8E}" destId="{D0C24538-40DD-4E33-BEDA-ABE467EEF9CE}" srcOrd="1" destOrd="0" parTransId="{DF997FAD-4AB0-4F6C-AE81-D16832FB73FD}" sibTransId="{E9E06FDD-EFE9-4450-9F72-1610611C37FA}"/>
    <dgm:cxn modelId="{F010E09C-0147-44A6-B56B-58E311F9F2CD}" srcId="{ABCE08AF-3421-4479-B791-9DB48BA9F3A4}" destId="{1218722A-11D6-4BF1-92CA-1133C38F20CD}" srcOrd="0" destOrd="0" parTransId="{81237445-98DB-4E90-A77D-F6934A7B6B30}" sibTransId="{0163A0FA-3665-411A-8044-5A8C705D2C30}"/>
    <dgm:cxn modelId="{FC65C99E-DFD7-4D62-A8EB-6C77AC19633A}" srcId="{D0C24538-40DD-4E33-BEDA-ABE467EEF9CE}" destId="{E87E2EEA-14D8-4D33-8E06-916DF15A3E1F}" srcOrd="3" destOrd="0" parTransId="{5FDBA1B9-F0FC-4CEC-95F6-6D3D4D10ED1C}" sibTransId="{341C980A-907C-4B19-89B8-E01363BF329A}"/>
    <dgm:cxn modelId="{C9CF73B8-D2AF-4B51-8DE2-1740A00F5552}" type="presOf" srcId="{BCDC3B34-AF77-4CE5-99D5-41511D747E68}" destId="{D0675837-BD03-4030-BEFA-3B3A168DE594}" srcOrd="0" destOrd="4" presId="urn:microsoft.com/office/officeart/2005/8/layout/chevron2"/>
    <dgm:cxn modelId="{77CD7FBC-24B5-4C66-99A8-5DD005E333E1}" type="presOf" srcId="{69542417-7FFB-408E-A01B-944143D7430A}" destId="{D0675837-BD03-4030-BEFA-3B3A168DE594}" srcOrd="0" destOrd="0" presId="urn:microsoft.com/office/officeart/2005/8/layout/chevron2"/>
    <dgm:cxn modelId="{5E9803CF-B8EC-44BA-9C3B-1B95F9F8F390}" type="presOf" srcId="{5245EC39-20ED-4E49-B407-2250869EFA34}" destId="{D0675837-BD03-4030-BEFA-3B3A168DE594}" srcOrd="0" destOrd="1" presId="urn:microsoft.com/office/officeart/2005/8/layout/chevron2"/>
    <dgm:cxn modelId="{C4F966D8-92DC-4406-84C6-16FEDA24D67A}" type="presOf" srcId="{72E35A3E-D69F-4576-A404-EF9295E0AB8F}" destId="{13CE78DA-D70E-4604-BA10-E9B3F6200508}" srcOrd="0" destOrd="2" presId="urn:microsoft.com/office/officeart/2005/8/layout/chevron2"/>
    <dgm:cxn modelId="{E23D13E2-8609-4A08-8DFD-F62375EBE1A5}" type="presOf" srcId="{E87E2EEA-14D8-4D33-8E06-916DF15A3E1F}" destId="{D0675837-BD03-4030-BEFA-3B3A168DE594}" srcOrd="0" destOrd="3" presId="urn:microsoft.com/office/officeart/2005/8/layout/chevron2"/>
    <dgm:cxn modelId="{2CB636E7-C9FA-4449-95C0-187F7B0EA9C9}" type="presOf" srcId="{1218722A-11D6-4BF1-92CA-1133C38F20CD}" destId="{13CE78DA-D70E-4604-BA10-E9B3F6200508}" srcOrd="0" destOrd="0" presId="urn:microsoft.com/office/officeart/2005/8/layout/chevron2"/>
    <dgm:cxn modelId="{A3A551EF-B7BB-487F-BA38-F09E3FCF7145}" srcId="{D0C24538-40DD-4E33-BEDA-ABE467EEF9CE}" destId="{BCDC3B34-AF77-4CE5-99D5-41511D747E68}" srcOrd="4" destOrd="0" parTransId="{CE3C43F4-1E49-4382-9340-97372FF78013}" sibTransId="{BB0A9285-EA71-42CE-AFAF-C0C3BEA8B24E}"/>
    <dgm:cxn modelId="{2ED8443E-6C5B-4899-8153-B00F522F31E9}" type="presParOf" srcId="{8FFA8A48-E20B-405D-A442-5ECCDF0C1217}" destId="{77F963BF-8FFA-4290-9290-8332ECCFD9B9}" srcOrd="0" destOrd="0" presId="urn:microsoft.com/office/officeart/2005/8/layout/chevron2"/>
    <dgm:cxn modelId="{BAD90523-3D48-4C66-BBE0-3E6D298D292E}" type="presParOf" srcId="{77F963BF-8FFA-4290-9290-8332ECCFD9B9}" destId="{B63442F5-822B-478E-B0AF-6FFA5B22A669}" srcOrd="0" destOrd="0" presId="urn:microsoft.com/office/officeart/2005/8/layout/chevron2"/>
    <dgm:cxn modelId="{3D6C3DD8-B838-4A5B-83D4-10FCD987D8A2}" type="presParOf" srcId="{77F963BF-8FFA-4290-9290-8332ECCFD9B9}" destId="{13CE78DA-D70E-4604-BA10-E9B3F6200508}" srcOrd="1" destOrd="0" presId="urn:microsoft.com/office/officeart/2005/8/layout/chevron2"/>
    <dgm:cxn modelId="{8B4EE269-5C1F-4956-89E0-D3BB9CE6CFCE}" type="presParOf" srcId="{8FFA8A48-E20B-405D-A442-5ECCDF0C1217}" destId="{EA2E8749-2997-4DA8-9DD4-60A28B864717}" srcOrd="1" destOrd="0" presId="urn:microsoft.com/office/officeart/2005/8/layout/chevron2"/>
    <dgm:cxn modelId="{8D176C8F-C606-4E89-918F-17E893A3017D}" type="presParOf" srcId="{8FFA8A48-E20B-405D-A442-5ECCDF0C1217}" destId="{DC469518-E4DA-448B-BCDD-A455CA4B2617}" srcOrd="2" destOrd="0" presId="urn:microsoft.com/office/officeart/2005/8/layout/chevron2"/>
    <dgm:cxn modelId="{C2B8BC1C-36DC-45C1-9841-BC66819467BA}" type="presParOf" srcId="{DC469518-E4DA-448B-BCDD-A455CA4B2617}" destId="{B6006985-23B7-4388-BD7B-38FD490C6EA0}" srcOrd="0" destOrd="0" presId="urn:microsoft.com/office/officeart/2005/8/layout/chevron2"/>
    <dgm:cxn modelId="{DFD32165-5F10-4326-8178-AF527BCC3373}" type="presParOf" srcId="{DC469518-E4DA-448B-BCDD-A455CA4B2617}" destId="{D0675837-BD03-4030-BEFA-3B3A168DE5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9DE9F-1C7A-40CF-826A-59327D2EBA4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23458B-B356-4F65-A8AF-2F091DEF4636}">
      <dgm:prSet phldrT="[Text]"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APPLY: Sept 1 - Feb 1</a:t>
          </a:r>
        </a:p>
      </dgm:t>
    </dgm:pt>
    <dgm:pt modelId="{A679EE82-9539-4B7D-874E-6450296E700E}" type="parTrans" cxnId="{97F97083-F830-49A6-927B-2CE83CEBF9A6}">
      <dgm:prSet/>
      <dgm:spPr/>
      <dgm:t>
        <a:bodyPr/>
        <a:lstStyle/>
        <a:p>
          <a:endParaRPr lang="en-US"/>
        </a:p>
      </dgm:t>
    </dgm:pt>
    <dgm:pt modelId="{CD34EB6D-7DCE-4653-A21F-FC96E8010D47}" type="sibTrans" cxnId="{97F97083-F830-49A6-927B-2CE83CEBF9A6}">
      <dgm:prSet/>
      <dgm:spPr/>
      <dgm:t>
        <a:bodyPr/>
        <a:lstStyle/>
        <a:p>
          <a:endParaRPr lang="en-US"/>
        </a:p>
      </dgm:t>
    </dgm:pt>
    <dgm:pt modelId="{07A628C6-34AC-42DE-A8EC-A4DB06207B85}">
      <dgm:prSet phldrT="[Text]"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INTERVIEW: Sept - Feb</a:t>
          </a:r>
        </a:p>
      </dgm:t>
    </dgm:pt>
    <dgm:pt modelId="{F9979E7C-AEC3-491E-B765-28C0ACABD2F7}" type="parTrans" cxnId="{50F476A0-BEBE-4012-B339-1B36FD68DD4E}">
      <dgm:prSet/>
      <dgm:spPr/>
      <dgm:t>
        <a:bodyPr/>
        <a:lstStyle/>
        <a:p>
          <a:endParaRPr lang="en-US"/>
        </a:p>
      </dgm:t>
    </dgm:pt>
    <dgm:pt modelId="{C7256E20-E9F4-4792-B9BC-940501FD15E9}" type="sibTrans" cxnId="{50F476A0-BEBE-4012-B339-1B36FD68DD4E}">
      <dgm:prSet/>
      <dgm:spPr/>
      <dgm:t>
        <a:bodyPr/>
        <a:lstStyle/>
        <a:p>
          <a:endParaRPr lang="en-US"/>
        </a:p>
      </dgm:t>
    </dgm:pt>
    <dgm:pt modelId="{40E45362-7431-4C44-AFAB-26B0F17737D5}">
      <dgm:prSet phldrT="[Text]"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ADMIT: March</a:t>
          </a:r>
        </a:p>
      </dgm:t>
    </dgm:pt>
    <dgm:pt modelId="{ED6F62A7-A444-4488-A36F-2F49C891BB36}" type="parTrans" cxnId="{AA7C937F-7E07-4A4D-8434-46F3C0F92B29}">
      <dgm:prSet/>
      <dgm:spPr/>
      <dgm:t>
        <a:bodyPr/>
        <a:lstStyle/>
        <a:p>
          <a:endParaRPr lang="en-US"/>
        </a:p>
      </dgm:t>
    </dgm:pt>
    <dgm:pt modelId="{DF3CBFB3-001C-47EB-BCE9-9EE4F1B1ECC5}" type="sibTrans" cxnId="{AA7C937F-7E07-4A4D-8434-46F3C0F92B29}">
      <dgm:prSet/>
      <dgm:spPr/>
      <dgm:t>
        <a:bodyPr/>
        <a:lstStyle/>
        <a:p>
          <a:endParaRPr lang="en-US"/>
        </a:p>
      </dgm:t>
    </dgm:pt>
    <dgm:pt modelId="{6188E980-73BD-4336-A1FC-A58FFC8FB073}" type="pres">
      <dgm:prSet presAssocID="{6709DE9F-1C7A-40CF-826A-59327D2EBA44}" presName="Name0" presStyleCnt="0">
        <dgm:presLayoutVars>
          <dgm:chMax val="7"/>
          <dgm:chPref val="7"/>
          <dgm:dir/>
        </dgm:presLayoutVars>
      </dgm:prSet>
      <dgm:spPr/>
    </dgm:pt>
    <dgm:pt modelId="{43851303-3AF1-47E7-88F4-25AEECC2F90C}" type="pres">
      <dgm:prSet presAssocID="{6709DE9F-1C7A-40CF-826A-59327D2EBA44}" presName="Name1" presStyleCnt="0"/>
      <dgm:spPr/>
    </dgm:pt>
    <dgm:pt modelId="{19FBF73E-8528-4B28-8590-4BDBA26D347B}" type="pres">
      <dgm:prSet presAssocID="{6709DE9F-1C7A-40CF-826A-59327D2EBA44}" presName="cycle" presStyleCnt="0"/>
      <dgm:spPr/>
    </dgm:pt>
    <dgm:pt modelId="{7D9F86E1-E0EF-40AD-9BC4-61D06C583F76}" type="pres">
      <dgm:prSet presAssocID="{6709DE9F-1C7A-40CF-826A-59327D2EBA44}" presName="srcNode" presStyleLbl="node1" presStyleIdx="0" presStyleCnt="3"/>
      <dgm:spPr/>
    </dgm:pt>
    <dgm:pt modelId="{EC91785F-780B-46E4-9F71-A8E7F49863E0}" type="pres">
      <dgm:prSet presAssocID="{6709DE9F-1C7A-40CF-826A-59327D2EBA44}" presName="conn" presStyleLbl="parChTrans1D2" presStyleIdx="0" presStyleCnt="1"/>
      <dgm:spPr/>
    </dgm:pt>
    <dgm:pt modelId="{C6581F84-CB98-4B38-A53E-470350DA7A06}" type="pres">
      <dgm:prSet presAssocID="{6709DE9F-1C7A-40CF-826A-59327D2EBA44}" presName="extraNode" presStyleLbl="node1" presStyleIdx="0" presStyleCnt="3"/>
      <dgm:spPr/>
    </dgm:pt>
    <dgm:pt modelId="{8DEE8A67-4007-4965-B859-73D5F2B139A1}" type="pres">
      <dgm:prSet presAssocID="{6709DE9F-1C7A-40CF-826A-59327D2EBA44}" presName="dstNode" presStyleLbl="node1" presStyleIdx="0" presStyleCnt="3"/>
      <dgm:spPr/>
    </dgm:pt>
    <dgm:pt modelId="{CA06A5D3-2AAE-44AF-B1BC-9878C92CB539}" type="pres">
      <dgm:prSet presAssocID="{0F23458B-B356-4F65-A8AF-2F091DEF4636}" presName="text_1" presStyleLbl="node1" presStyleIdx="0" presStyleCnt="3">
        <dgm:presLayoutVars>
          <dgm:bulletEnabled val="1"/>
        </dgm:presLayoutVars>
      </dgm:prSet>
      <dgm:spPr/>
    </dgm:pt>
    <dgm:pt modelId="{1AF63471-D8AF-42A5-8C19-8161230BE148}" type="pres">
      <dgm:prSet presAssocID="{0F23458B-B356-4F65-A8AF-2F091DEF4636}" presName="accent_1" presStyleCnt="0"/>
      <dgm:spPr/>
    </dgm:pt>
    <dgm:pt modelId="{6EF48F16-2AB8-45BF-9138-4DB6A22BCF91}" type="pres">
      <dgm:prSet presAssocID="{0F23458B-B356-4F65-A8AF-2F091DEF4636}" presName="accentRepeatNode" presStyleLbl="solidFgAcc1" presStyleIdx="0" presStyleCnt="3"/>
      <dgm:spPr/>
    </dgm:pt>
    <dgm:pt modelId="{3DA8D7EA-DB52-438E-A003-B9CD74300855}" type="pres">
      <dgm:prSet presAssocID="{07A628C6-34AC-42DE-A8EC-A4DB06207B85}" presName="text_2" presStyleLbl="node1" presStyleIdx="1" presStyleCnt="3">
        <dgm:presLayoutVars>
          <dgm:bulletEnabled val="1"/>
        </dgm:presLayoutVars>
      </dgm:prSet>
      <dgm:spPr/>
    </dgm:pt>
    <dgm:pt modelId="{17EBE4C8-B748-4817-B616-53A6E8AAEF7F}" type="pres">
      <dgm:prSet presAssocID="{07A628C6-34AC-42DE-A8EC-A4DB06207B85}" presName="accent_2" presStyleCnt="0"/>
      <dgm:spPr/>
    </dgm:pt>
    <dgm:pt modelId="{53821722-6756-4558-8530-8A9D8D23E4FB}" type="pres">
      <dgm:prSet presAssocID="{07A628C6-34AC-42DE-A8EC-A4DB06207B85}" presName="accentRepeatNode" presStyleLbl="solidFgAcc1" presStyleIdx="1" presStyleCnt="3"/>
      <dgm:spPr/>
    </dgm:pt>
    <dgm:pt modelId="{4E7AEF93-52B1-45D7-AABC-C2CF2C88F9E4}" type="pres">
      <dgm:prSet presAssocID="{40E45362-7431-4C44-AFAB-26B0F17737D5}" presName="text_3" presStyleLbl="node1" presStyleIdx="2" presStyleCnt="3">
        <dgm:presLayoutVars>
          <dgm:bulletEnabled val="1"/>
        </dgm:presLayoutVars>
      </dgm:prSet>
      <dgm:spPr/>
    </dgm:pt>
    <dgm:pt modelId="{DC65F612-DDEE-4411-9BA7-C692EBE8AEC2}" type="pres">
      <dgm:prSet presAssocID="{40E45362-7431-4C44-AFAB-26B0F17737D5}" presName="accent_3" presStyleCnt="0"/>
      <dgm:spPr/>
    </dgm:pt>
    <dgm:pt modelId="{4CA95A7C-2E1C-410A-B3F5-055F629956EE}" type="pres">
      <dgm:prSet presAssocID="{40E45362-7431-4C44-AFAB-26B0F17737D5}" presName="accentRepeatNode" presStyleLbl="solidFgAcc1" presStyleIdx="2" presStyleCnt="3"/>
      <dgm:spPr/>
    </dgm:pt>
  </dgm:ptLst>
  <dgm:cxnLst>
    <dgm:cxn modelId="{69A70A41-0A80-448D-8E4A-A2B003DB494E}" type="presOf" srcId="{07A628C6-34AC-42DE-A8EC-A4DB06207B85}" destId="{3DA8D7EA-DB52-438E-A003-B9CD74300855}" srcOrd="0" destOrd="0" presId="urn:microsoft.com/office/officeart/2008/layout/VerticalCurvedList"/>
    <dgm:cxn modelId="{BE11CA7E-E698-43FE-BD0A-8990D3680782}" type="presOf" srcId="{6709DE9F-1C7A-40CF-826A-59327D2EBA44}" destId="{6188E980-73BD-4336-A1FC-A58FFC8FB073}" srcOrd="0" destOrd="0" presId="urn:microsoft.com/office/officeart/2008/layout/VerticalCurvedList"/>
    <dgm:cxn modelId="{AA7C937F-7E07-4A4D-8434-46F3C0F92B29}" srcId="{6709DE9F-1C7A-40CF-826A-59327D2EBA44}" destId="{40E45362-7431-4C44-AFAB-26B0F17737D5}" srcOrd="2" destOrd="0" parTransId="{ED6F62A7-A444-4488-A36F-2F49C891BB36}" sibTransId="{DF3CBFB3-001C-47EB-BCE9-9EE4F1B1ECC5}"/>
    <dgm:cxn modelId="{97F97083-F830-49A6-927B-2CE83CEBF9A6}" srcId="{6709DE9F-1C7A-40CF-826A-59327D2EBA44}" destId="{0F23458B-B356-4F65-A8AF-2F091DEF4636}" srcOrd="0" destOrd="0" parTransId="{A679EE82-9539-4B7D-874E-6450296E700E}" sibTransId="{CD34EB6D-7DCE-4653-A21F-FC96E8010D47}"/>
    <dgm:cxn modelId="{CE3A768B-62AD-4E38-A73E-52B2B8248B1F}" type="presOf" srcId="{40E45362-7431-4C44-AFAB-26B0F17737D5}" destId="{4E7AEF93-52B1-45D7-AABC-C2CF2C88F9E4}" srcOrd="0" destOrd="0" presId="urn:microsoft.com/office/officeart/2008/layout/VerticalCurvedList"/>
    <dgm:cxn modelId="{952E2696-B19D-4394-9C52-8587D27A1405}" type="presOf" srcId="{CD34EB6D-7DCE-4653-A21F-FC96E8010D47}" destId="{EC91785F-780B-46E4-9F71-A8E7F49863E0}" srcOrd="0" destOrd="0" presId="urn:microsoft.com/office/officeart/2008/layout/VerticalCurvedList"/>
    <dgm:cxn modelId="{50F476A0-BEBE-4012-B339-1B36FD68DD4E}" srcId="{6709DE9F-1C7A-40CF-826A-59327D2EBA44}" destId="{07A628C6-34AC-42DE-A8EC-A4DB06207B85}" srcOrd="1" destOrd="0" parTransId="{F9979E7C-AEC3-491E-B765-28C0ACABD2F7}" sibTransId="{C7256E20-E9F4-4792-B9BC-940501FD15E9}"/>
    <dgm:cxn modelId="{209B3AE3-C18F-4584-BB5B-4F1C8BFFC3B0}" type="presOf" srcId="{0F23458B-B356-4F65-A8AF-2F091DEF4636}" destId="{CA06A5D3-2AAE-44AF-B1BC-9878C92CB539}" srcOrd="0" destOrd="0" presId="urn:microsoft.com/office/officeart/2008/layout/VerticalCurvedList"/>
    <dgm:cxn modelId="{60B36B08-D759-4246-A548-28269BFE5899}" type="presParOf" srcId="{6188E980-73BD-4336-A1FC-A58FFC8FB073}" destId="{43851303-3AF1-47E7-88F4-25AEECC2F90C}" srcOrd="0" destOrd="0" presId="urn:microsoft.com/office/officeart/2008/layout/VerticalCurvedList"/>
    <dgm:cxn modelId="{688E9337-EFB2-4117-A280-975722A737A0}" type="presParOf" srcId="{43851303-3AF1-47E7-88F4-25AEECC2F90C}" destId="{19FBF73E-8528-4B28-8590-4BDBA26D347B}" srcOrd="0" destOrd="0" presId="urn:microsoft.com/office/officeart/2008/layout/VerticalCurvedList"/>
    <dgm:cxn modelId="{AF123FC1-4862-4064-A114-BBCF02323404}" type="presParOf" srcId="{19FBF73E-8528-4B28-8590-4BDBA26D347B}" destId="{7D9F86E1-E0EF-40AD-9BC4-61D06C583F76}" srcOrd="0" destOrd="0" presId="urn:microsoft.com/office/officeart/2008/layout/VerticalCurvedList"/>
    <dgm:cxn modelId="{3ED27F1E-11F8-4657-A88A-1CE347F58DA4}" type="presParOf" srcId="{19FBF73E-8528-4B28-8590-4BDBA26D347B}" destId="{EC91785F-780B-46E4-9F71-A8E7F49863E0}" srcOrd="1" destOrd="0" presId="urn:microsoft.com/office/officeart/2008/layout/VerticalCurvedList"/>
    <dgm:cxn modelId="{CB69CFE9-5C29-447B-AF3E-A9495DD0591F}" type="presParOf" srcId="{19FBF73E-8528-4B28-8590-4BDBA26D347B}" destId="{C6581F84-CB98-4B38-A53E-470350DA7A06}" srcOrd="2" destOrd="0" presId="urn:microsoft.com/office/officeart/2008/layout/VerticalCurvedList"/>
    <dgm:cxn modelId="{AD3CC063-7150-412A-84B5-6DDD4CDF35CA}" type="presParOf" srcId="{19FBF73E-8528-4B28-8590-4BDBA26D347B}" destId="{8DEE8A67-4007-4965-B859-73D5F2B139A1}" srcOrd="3" destOrd="0" presId="urn:microsoft.com/office/officeart/2008/layout/VerticalCurvedList"/>
    <dgm:cxn modelId="{FCDE9B22-CAE3-44DF-980A-4E592DF5DB93}" type="presParOf" srcId="{43851303-3AF1-47E7-88F4-25AEECC2F90C}" destId="{CA06A5D3-2AAE-44AF-B1BC-9878C92CB539}" srcOrd="1" destOrd="0" presId="urn:microsoft.com/office/officeart/2008/layout/VerticalCurvedList"/>
    <dgm:cxn modelId="{A2AD6F6A-9493-4830-A88E-10AC164ADC6B}" type="presParOf" srcId="{43851303-3AF1-47E7-88F4-25AEECC2F90C}" destId="{1AF63471-D8AF-42A5-8C19-8161230BE148}" srcOrd="2" destOrd="0" presId="urn:microsoft.com/office/officeart/2008/layout/VerticalCurvedList"/>
    <dgm:cxn modelId="{0EFEA9B0-D61A-422C-B96F-443522F2E4E1}" type="presParOf" srcId="{1AF63471-D8AF-42A5-8C19-8161230BE148}" destId="{6EF48F16-2AB8-45BF-9138-4DB6A22BCF91}" srcOrd="0" destOrd="0" presId="urn:microsoft.com/office/officeart/2008/layout/VerticalCurvedList"/>
    <dgm:cxn modelId="{E83DA4A3-45B4-427C-9A1E-2862C1602E62}" type="presParOf" srcId="{43851303-3AF1-47E7-88F4-25AEECC2F90C}" destId="{3DA8D7EA-DB52-438E-A003-B9CD74300855}" srcOrd="3" destOrd="0" presId="urn:microsoft.com/office/officeart/2008/layout/VerticalCurvedList"/>
    <dgm:cxn modelId="{A017626B-C08F-44D7-A62C-C29983E1A93A}" type="presParOf" srcId="{43851303-3AF1-47E7-88F4-25AEECC2F90C}" destId="{17EBE4C8-B748-4817-B616-53A6E8AAEF7F}" srcOrd="4" destOrd="0" presId="urn:microsoft.com/office/officeart/2008/layout/VerticalCurvedList"/>
    <dgm:cxn modelId="{066CCA73-D95B-4E70-9051-0D9D8658B1B9}" type="presParOf" srcId="{17EBE4C8-B748-4817-B616-53A6E8AAEF7F}" destId="{53821722-6756-4558-8530-8A9D8D23E4FB}" srcOrd="0" destOrd="0" presId="urn:microsoft.com/office/officeart/2008/layout/VerticalCurvedList"/>
    <dgm:cxn modelId="{FC4B9F7F-2819-45C6-B9F7-E75A9E99DF14}" type="presParOf" srcId="{43851303-3AF1-47E7-88F4-25AEECC2F90C}" destId="{4E7AEF93-52B1-45D7-AABC-C2CF2C88F9E4}" srcOrd="5" destOrd="0" presId="urn:microsoft.com/office/officeart/2008/layout/VerticalCurvedList"/>
    <dgm:cxn modelId="{29984EA1-B1B3-4DC1-917B-41A3EF672A9A}" type="presParOf" srcId="{43851303-3AF1-47E7-88F4-25AEECC2F90C}" destId="{DC65F612-DDEE-4411-9BA7-C692EBE8AEC2}" srcOrd="6" destOrd="0" presId="urn:microsoft.com/office/officeart/2008/layout/VerticalCurvedList"/>
    <dgm:cxn modelId="{347C0805-2DFC-47B0-94ED-721127ECCA57}" type="presParOf" srcId="{DC65F612-DDEE-4411-9BA7-C692EBE8AEC2}" destId="{4CA95A7C-2E1C-410A-B3F5-055F629956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442F5-822B-478E-B0AF-6FFA5B22A669}">
      <dsp:nvSpPr>
        <dsp:cNvPr id="0" name=""/>
        <dsp:cNvSpPr/>
      </dsp:nvSpPr>
      <dsp:spPr>
        <a:xfrm rot="5400000">
          <a:off x="-312909" y="321818"/>
          <a:ext cx="2086064" cy="1460245"/>
        </a:xfrm>
        <a:prstGeom prst="chevron">
          <a:avLst/>
        </a:prstGeom>
        <a:solidFill>
          <a:srgbClr val="8BD3D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AC1F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MSN</a:t>
          </a:r>
        </a:p>
      </dsp:txBody>
      <dsp:txXfrm rot="-5400000">
        <a:off x="1" y="739032"/>
        <a:ext cx="1460245" cy="625819"/>
      </dsp:txXfrm>
    </dsp:sp>
    <dsp:sp modelId="{13CE78DA-D70E-4604-BA10-E9B3F6200508}">
      <dsp:nvSpPr>
        <dsp:cNvPr id="0" name=""/>
        <dsp:cNvSpPr/>
      </dsp:nvSpPr>
      <dsp:spPr>
        <a:xfrm rot="5400000">
          <a:off x="3060294" y="-1591140"/>
          <a:ext cx="1355942" cy="45560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Builds on BSN foundation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Focus: Practitioner, Administration, Bedside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41 to 49 credit hours</a:t>
          </a:r>
        </a:p>
      </dsp:txBody>
      <dsp:txXfrm rot="-5400000">
        <a:off x="1460245" y="75101"/>
        <a:ext cx="4489848" cy="1223558"/>
      </dsp:txXfrm>
    </dsp:sp>
    <dsp:sp modelId="{B6006985-23B7-4388-BD7B-38FD490C6EA0}">
      <dsp:nvSpPr>
        <dsp:cNvPr id="0" name=""/>
        <dsp:cNvSpPr/>
      </dsp:nvSpPr>
      <dsp:spPr>
        <a:xfrm rot="5400000">
          <a:off x="-312909" y="2267591"/>
          <a:ext cx="2086064" cy="1460245"/>
        </a:xfrm>
        <a:prstGeom prst="chevron">
          <a:avLst/>
        </a:prstGeom>
        <a:solidFill>
          <a:srgbClr val="8BD3D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AC1F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DNP or PhD</a:t>
          </a:r>
        </a:p>
      </dsp:txBody>
      <dsp:txXfrm rot="-5400000">
        <a:off x="1" y="2684805"/>
        <a:ext cx="1460245" cy="625819"/>
      </dsp:txXfrm>
    </dsp:sp>
    <dsp:sp modelId="{D0675837-BD03-4030-BEFA-3B3A168DE594}">
      <dsp:nvSpPr>
        <dsp:cNvPr id="0" name=""/>
        <dsp:cNvSpPr/>
      </dsp:nvSpPr>
      <dsp:spPr>
        <a:xfrm rot="5400000">
          <a:off x="2924646" y="309344"/>
          <a:ext cx="1627238" cy="45560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Builds on prior education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Focus: Leadership/System Change, or Research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Terminal degree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DNP Project or PhD Dissertation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72 to 80 credit hours </a:t>
          </a:r>
        </a:p>
      </dsp:txBody>
      <dsp:txXfrm rot="-5400000">
        <a:off x="1460246" y="1853180"/>
        <a:ext cx="4476605" cy="1468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1785F-780B-46E4-9F71-A8E7F49863E0}">
      <dsp:nvSpPr>
        <dsp:cNvPr id="0" name=""/>
        <dsp:cNvSpPr/>
      </dsp:nvSpPr>
      <dsp:spPr>
        <a:xfrm>
          <a:off x="-3666937" y="-563418"/>
          <a:ext cx="4371133" cy="4371133"/>
        </a:xfrm>
        <a:prstGeom prst="blockArc">
          <a:avLst>
            <a:gd name="adj1" fmla="val 18900000"/>
            <a:gd name="adj2" fmla="val 2700000"/>
            <a:gd name="adj3" fmla="val 49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6A5D3-2AAE-44AF-B1BC-9878C92CB539}">
      <dsp:nvSpPr>
        <dsp:cNvPr id="0" name=""/>
        <dsp:cNvSpPr/>
      </dsp:nvSpPr>
      <dsp:spPr>
        <a:xfrm>
          <a:off x="452839" y="324429"/>
          <a:ext cx="5473120" cy="648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APPLY: Sept 1 - Feb 1</a:t>
          </a:r>
        </a:p>
      </dsp:txBody>
      <dsp:txXfrm>
        <a:off x="452839" y="324429"/>
        <a:ext cx="5473120" cy="648859"/>
      </dsp:txXfrm>
    </dsp:sp>
    <dsp:sp modelId="{6EF48F16-2AB8-45BF-9138-4DB6A22BCF91}">
      <dsp:nvSpPr>
        <dsp:cNvPr id="0" name=""/>
        <dsp:cNvSpPr/>
      </dsp:nvSpPr>
      <dsp:spPr>
        <a:xfrm>
          <a:off x="47302" y="243322"/>
          <a:ext cx="811074" cy="811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8D7EA-DB52-438E-A003-B9CD74300855}">
      <dsp:nvSpPr>
        <dsp:cNvPr id="0" name=""/>
        <dsp:cNvSpPr/>
      </dsp:nvSpPr>
      <dsp:spPr>
        <a:xfrm>
          <a:off x="688699" y="1297718"/>
          <a:ext cx="5237260" cy="648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INTERVIEW: Sept - Feb</a:t>
          </a:r>
        </a:p>
      </dsp:txBody>
      <dsp:txXfrm>
        <a:off x="688699" y="1297718"/>
        <a:ext cx="5237260" cy="648859"/>
      </dsp:txXfrm>
    </dsp:sp>
    <dsp:sp modelId="{53821722-6756-4558-8530-8A9D8D23E4FB}">
      <dsp:nvSpPr>
        <dsp:cNvPr id="0" name=""/>
        <dsp:cNvSpPr/>
      </dsp:nvSpPr>
      <dsp:spPr>
        <a:xfrm>
          <a:off x="283162" y="1216611"/>
          <a:ext cx="811074" cy="811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AEF93-52B1-45D7-AABC-C2CF2C88F9E4}">
      <dsp:nvSpPr>
        <dsp:cNvPr id="0" name=""/>
        <dsp:cNvSpPr/>
      </dsp:nvSpPr>
      <dsp:spPr>
        <a:xfrm>
          <a:off x="452839" y="2271007"/>
          <a:ext cx="5473120" cy="648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ADMIT: March</a:t>
          </a:r>
        </a:p>
      </dsp:txBody>
      <dsp:txXfrm>
        <a:off x="452839" y="2271007"/>
        <a:ext cx="5473120" cy="648859"/>
      </dsp:txXfrm>
    </dsp:sp>
    <dsp:sp modelId="{4CA95A7C-2E1C-410A-B3F5-055F629956EE}">
      <dsp:nvSpPr>
        <dsp:cNvPr id="0" name=""/>
        <dsp:cNvSpPr/>
      </dsp:nvSpPr>
      <dsp:spPr>
        <a:xfrm>
          <a:off x="47302" y="2189899"/>
          <a:ext cx="811074" cy="811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688" cy="247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0325" y="0"/>
            <a:ext cx="2960688" cy="247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53E77-935C-4745-9BE7-8A9D1D39056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63775" y="619125"/>
            <a:ext cx="2305050" cy="1671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2625" y="2384425"/>
            <a:ext cx="5467350" cy="1949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705350"/>
            <a:ext cx="2960688" cy="247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0325" y="4705350"/>
            <a:ext cx="2960688" cy="247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CCA5D-8CF3-463C-9247-1487EEDB1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1162050"/>
            <a:ext cx="432435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D0B3E-5411-463D-B6B5-A95EDC76A1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8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921" y="1535430"/>
            <a:ext cx="5813107" cy="1040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5842" y="2773680"/>
            <a:ext cx="4787265" cy="1238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1947" y="1139190"/>
            <a:ext cx="2974943" cy="3268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22059" y="1139190"/>
            <a:ext cx="2974943" cy="3268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1444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2583" y="1648578"/>
            <a:ext cx="5441431" cy="330200"/>
          </a:xfrm>
        </p:spPr>
        <p:txBody>
          <a:bodyPr tIns="0" bIns="0" anchor="t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136" y="243475"/>
            <a:ext cx="5615191" cy="1405104"/>
          </a:xfrm>
        </p:spPr>
        <p:txBody>
          <a:bodyPr tIns="0" bIns="0" anchor="b"/>
          <a:lstStyle>
            <a:lvl1pPr algn="l">
              <a:defRPr sz="39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136" y="2035399"/>
            <a:ext cx="5371767" cy="2251961"/>
          </a:xfrm>
        </p:spPr>
        <p:txBody>
          <a:bodyPr anchor="t"/>
          <a:lstStyle>
            <a:lvl1pPr marL="0" indent="0">
              <a:buNone/>
              <a:defRPr sz="1444" b="0">
                <a:solidFill>
                  <a:srgbClr val="FFFFFF"/>
                </a:solidFill>
              </a:defRPr>
            </a:lvl1pPr>
            <a:lvl2pPr marL="3301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60380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3pPr>
            <a:lvl4pPr marL="990570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4pPr>
            <a:lvl5pPr marL="1320759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5pPr>
            <a:lvl6pPr marL="1650949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6pPr>
            <a:lvl7pPr marL="1981139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7pPr>
            <a:lvl8pPr marL="2311329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8pPr>
            <a:lvl9pPr marL="2641519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9136" y="4287361"/>
            <a:ext cx="966568" cy="263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7420" y="4287361"/>
            <a:ext cx="3450348" cy="2637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769" y="4287361"/>
            <a:ext cx="943134" cy="2637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439137" y="1648578"/>
            <a:ext cx="5371767" cy="330200"/>
          </a:xfrm>
        </p:spPr>
        <p:txBody>
          <a:bodyPr tIns="0" bIns="0" anchor="t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18780" y="1388973"/>
            <a:ext cx="4206240" cy="2176145"/>
          </a:xfrm>
          <a:custGeom>
            <a:avLst/>
            <a:gdLst/>
            <a:ahLst/>
            <a:cxnLst/>
            <a:rect l="l" t="t" r="r" b="b"/>
            <a:pathLst>
              <a:path w="4206240" h="2176145">
                <a:moveTo>
                  <a:pt x="4205846" y="0"/>
                </a:moveTo>
                <a:lnTo>
                  <a:pt x="0" y="0"/>
                </a:lnTo>
                <a:lnTo>
                  <a:pt x="0" y="2175662"/>
                </a:lnTo>
                <a:lnTo>
                  <a:pt x="4205846" y="2175662"/>
                </a:lnTo>
                <a:lnTo>
                  <a:pt x="4205846" y="0"/>
                </a:lnTo>
                <a:close/>
              </a:path>
            </a:pathLst>
          </a:custGeom>
          <a:solidFill>
            <a:srgbClr val="129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1006" y="1382293"/>
            <a:ext cx="2581910" cy="467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1276" y="1783003"/>
            <a:ext cx="3988435" cy="1730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25243" y="4606290"/>
            <a:ext cx="2188464" cy="24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1947" y="4606290"/>
            <a:ext cx="1572958" cy="24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24044" y="4606290"/>
            <a:ext cx="1572958" cy="24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ntent_bkg_6_dar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600" cy="4953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583" y="710081"/>
            <a:ext cx="5683691" cy="939678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583" y="2033337"/>
            <a:ext cx="5441431" cy="2713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40" r:id="rId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5400" b="1" i="0" kern="1200" baseline="0">
          <a:solidFill>
            <a:srgbClr val="8BD3D8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oldvictim.org/" TargetMode="Externa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5" dirty="0"/>
              <a:t>Y</a:t>
            </a:r>
            <a:r>
              <a:rPr spc="-380" dirty="0"/>
              <a:t>O</a:t>
            </a:r>
            <a:r>
              <a:rPr spc="-270" dirty="0"/>
              <a:t>U</a:t>
            </a:r>
            <a:r>
              <a:rPr spc="-345" dirty="0"/>
              <a:t> </a:t>
            </a:r>
            <a:r>
              <a:rPr spc="-275" dirty="0"/>
              <a:t>B</a:t>
            </a:r>
            <a:r>
              <a:rPr spc="-325" dirty="0"/>
              <a:t>E</a:t>
            </a:r>
            <a:r>
              <a:rPr spc="-430" dirty="0"/>
              <a:t>L</a:t>
            </a:r>
            <a:r>
              <a:rPr spc="-434" dirty="0"/>
              <a:t>O</a:t>
            </a:r>
            <a:r>
              <a:rPr spc="-310" dirty="0"/>
              <a:t>N</a:t>
            </a:r>
            <a:r>
              <a:rPr spc="-220" dirty="0"/>
              <a:t>G</a:t>
            </a:r>
            <a:r>
              <a:rPr spc="-350" dirty="0"/>
              <a:t> </a:t>
            </a:r>
            <a:r>
              <a:rPr b="1" spc="-85" dirty="0">
                <a:latin typeface="Calibri"/>
                <a:cs typeface="Calibri"/>
              </a:rPr>
              <a:t>H</a:t>
            </a:r>
            <a:r>
              <a:rPr b="1" spc="-60" dirty="0">
                <a:latin typeface="Calibri"/>
                <a:cs typeface="Calibri"/>
              </a:rPr>
              <a:t>E</a:t>
            </a:r>
            <a:r>
              <a:rPr b="1" spc="-80" dirty="0">
                <a:latin typeface="Calibri"/>
                <a:cs typeface="Calibri"/>
              </a:rPr>
              <a:t>R</a:t>
            </a:r>
            <a:r>
              <a:rPr b="1" spc="35" dirty="0">
                <a:latin typeface="Calibri"/>
                <a:cs typeface="Calibri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9398" y="1782343"/>
            <a:ext cx="394525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80" dirty="0">
                <a:solidFill>
                  <a:srgbClr val="FFFFFF"/>
                </a:solidFill>
                <a:latin typeface="Lucida Sans"/>
                <a:cs typeface="Lucida Sans"/>
              </a:rPr>
              <a:t>U</a:t>
            </a:r>
            <a:r>
              <a:rPr sz="95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95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95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Lucida Sans"/>
                <a:cs typeface="Lucida Sans"/>
              </a:rPr>
              <a:t>V</a:t>
            </a:r>
            <a:r>
              <a:rPr sz="95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95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95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2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95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95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-2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950" spc="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Lucida Sans"/>
                <a:cs typeface="Lucida Sans"/>
              </a:rPr>
              <a:t>Y </a:t>
            </a:r>
            <a:r>
              <a:rPr sz="950" spc="1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95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5" dirty="0">
                <a:solidFill>
                  <a:srgbClr val="FFFFFF"/>
                </a:solidFill>
                <a:latin typeface="Lucida Sans"/>
                <a:cs typeface="Lucida Sans"/>
              </a:rPr>
              <a:t>F </a:t>
            </a:r>
            <a:r>
              <a:rPr sz="950" spc="1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95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95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90" dirty="0">
                <a:solidFill>
                  <a:srgbClr val="FFFFFF"/>
                </a:solidFill>
                <a:latin typeface="Lucida Sans"/>
                <a:cs typeface="Lucida Sans"/>
              </a:rPr>
              <a:t>BR</a:t>
            </a:r>
            <a:r>
              <a:rPr sz="95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204" dirty="0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sz="95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Lucida Sans"/>
                <a:cs typeface="Lucida Sans"/>
              </a:rPr>
              <a:t>K</a:t>
            </a:r>
            <a:r>
              <a:rPr sz="95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Lucida Sans"/>
                <a:cs typeface="Lucida Sans"/>
              </a:rPr>
              <a:t>A </a:t>
            </a:r>
            <a:r>
              <a:rPr sz="950" spc="1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200" dirty="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r>
              <a:rPr sz="95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-30" dirty="0">
                <a:solidFill>
                  <a:srgbClr val="FFFFFF"/>
                </a:solidFill>
                <a:latin typeface="Lucida Sans"/>
                <a:cs typeface="Lucida Sans"/>
              </a:rPr>
              <a:t>D </a:t>
            </a:r>
            <a:r>
              <a:rPr sz="950" spc="114" dirty="0">
                <a:solidFill>
                  <a:srgbClr val="FFFFFF"/>
                </a:solidFill>
                <a:latin typeface="Lucida Sans"/>
                <a:cs typeface="Lucida Sans"/>
              </a:rPr>
              <a:t>IC</a:t>
            </a:r>
            <a:r>
              <a:rPr sz="95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95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Lucida Sans"/>
                <a:cs typeface="Lucida Sans"/>
              </a:rPr>
              <a:t>L </a:t>
            </a:r>
            <a:r>
              <a:rPr sz="950" spc="1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-25" dirty="0">
                <a:solidFill>
                  <a:srgbClr val="FFFFFF"/>
                </a:solidFill>
                <a:latin typeface="Lucida Sans"/>
                <a:cs typeface="Lucida Sans"/>
              </a:rPr>
              <a:t>C </a:t>
            </a:r>
            <a:r>
              <a:rPr sz="950" spc="6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95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140" dirty="0">
                <a:solidFill>
                  <a:srgbClr val="FFFFFF"/>
                </a:solidFill>
                <a:latin typeface="Lucida Sans"/>
                <a:cs typeface="Lucida Sans"/>
              </a:rPr>
              <a:t>NT</a:t>
            </a:r>
            <a:r>
              <a:rPr sz="95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95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endParaRPr sz="95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pc="50" dirty="0"/>
              <a:t>COLLEGE</a:t>
            </a:r>
            <a:r>
              <a:rPr spc="-180" dirty="0"/>
              <a:t> </a:t>
            </a:r>
            <a:r>
              <a:rPr spc="-110" dirty="0"/>
              <a:t>OF</a:t>
            </a:r>
            <a:r>
              <a:rPr spc="15" dirty="0"/>
              <a:t> </a:t>
            </a:r>
            <a:r>
              <a:rPr b="1" spc="-130" dirty="0">
                <a:latin typeface="Calibri"/>
                <a:cs typeface="Calibri"/>
              </a:rPr>
              <a:t>NURSING</a:t>
            </a:r>
          </a:p>
          <a:p>
            <a:pPr marL="12700" algn="ctr">
              <a:lnSpc>
                <a:spcPct val="100000"/>
              </a:lnSpc>
              <a:spcBef>
                <a:spcPts val="165"/>
              </a:spcBef>
            </a:pPr>
            <a:r>
              <a:rPr sz="1100" b="1" spc="70" dirty="0">
                <a:latin typeface="Trebuchet MS"/>
                <a:cs typeface="Trebuchet MS"/>
              </a:rPr>
              <a:t>D</a:t>
            </a:r>
            <a:r>
              <a:rPr sz="1100" b="1" spc="-35" dirty="0">
                <a:latin typeface="Trebuchet MS"/>
                <a:cs typeface="Trebuchet MS"/>
              </a:rPr>
              <a:t>i</a:t>
            </a:r>
            <a:r>
              <a:rPr sz="1100" b="1" spc="65" dirty="0">
                <a:latin typeface="Trebuchet MS"/>
                <a:cs typeface="Trebuchet MS"/>
              </a:rPr>
              <a:t>s</a:t>
            </a:r>
            <a:r>
              <a:rPr sz="1100" b="1" spc="-20" dirty="0">
                <a:latin typeface="Trebuchet MS"/>
                <a:cs typeface="Trebuchet MS"/>
              </a:rPr>
              <a:t>c</a:t>
            </a:r>
            <a:r>
              <a:rPr sz="1100" b="1" spc="10" dirty="0">
                <a:latin typeface="Trebuchet MS"/>
                <a:cs typeface="Trebuchet MS"/>
              </a:rPr>
              <a:t>o</a:t>
            </a:r>
            <a:r>
              <a:rPr sz="1100" b="1" spc="-10" dirty="0">
                <a:latin typeface="Trebuchet MS"/>
                <a:cs typeface="Trebuchet MS"/>
              </a:rPr>
              <a:t>v</a:t>
            </a:r>
            <a:r>
              <a:rPr sz="1100" b="1" spc="-35" dirty="0">
                <a:latin typeface="Trebuchet MS"/>
                <a:cs typeface="Trebuchet MS"/>
              </a:rPr>
              <a:t>e</a:t>
            </a:r>
            <a:r>
              <a:rPr sz="1100" b="1" spc="-45" dirty="0">
                <a:latin typeface="Trebuchet MS"/>
                <a:cs typeface="Trebuchet MS"/>
              </a:rPr>
              <a:t>r</a:t>
            </a:r>
            <a:r>
              <a:rPr sz="1100" b="1" spc="-70" dirty="0">
                <a:latin typeface="Trebuchet MS"/>
                <a:cs typeface="Trebuchet MS"/>
              </a:rPr>
              <a:t> </a:t>
            </a:r>
            <a:r>
              <a:rPr sz="1100" b="1" spc="-20" dirty="0">
                <a:latin typeface="Trebuchet MS"/>
                <a:cs typeface="Trebuchet MS"/>
              </a:rPr>
              <a:t>c</a:t>
            </a:r>
            <a:r>
              <a:rPr sz="1100" b="1" spc="10" dirty="0">
                <a:latin typeface="Trebuchet MS"/>
                <a:cs typeface="Trebuchet MS"/>
              </a:rPr>
              <a:t>a</a:t>
            </a:r>
            <a:r>
              <a:rPr sz="1100" b="1" spc="-60" dirty="0">
                <a:latin typeface="Trebuchet MS"/>
                <a:cs typeface="Trebuchet MS"/>
              </a:rPr>
              <a:t>r</a:t>
            </a:r>
            <a:r>
              <a:rPr sz="1100" b="1" spc="-35" dirty="0">
                <a:latin typeface="Trebuchet MS"/>
                <a:cs typeface="Trebuchet MS"/>
              </a:rPr>
              <a:t>ee</a:t>
            </a:r>
            <a:r>
              <a:rPr sz="1100" b="1" spc="-45" dirty="0">
                <a:latin typeface="Trebuchet MS"/>
                <a:cs typeface="Trebuchet MS"/>
              </a:rPr>
              <a:t>r</a:t>
            </a:r>
            <a:r>
              <a:rPr sz="1100" b="1" spc="-70" dirty="0">
                <a:latin typeface="Trebuchet MS"/>
                <a:cs typeface="Trebuchet MS"/>
              </a:rPr>
              <a:t> </a:t>
            </a:r>
            <a:r>
              <a:rPr sz="1100" b="1" spc="5" dirty="0">
                <a:latin typeface="Trebuchet MS"/>
                <a:cs typeface="Trebuchet MS"/>
              </a:rPr>
              <a:t>an</a:t>
            </a:r>
            <a:r>
              <a:rPr sz="1100" b="1" spc="30" dirty="0">
                <a:latin typeface="Trebuchet MS"/>
                <a:cs typeface="Trebuchet MS"/>
              </a:rPr>
              <a:t>d</a:t>
            </a:r>
            <a:r>
              <a:rPr sz="1100" b="1" spc="-70" dirty="0">
                <a:latin typeface="Trebuchet MS"/>
                <a:cs typeface="Trebuchet MS"/>
              </a:rPr>
              <a:t> </a:t>
            </a:r>
            <a:r>
              <a:rPr sz="1100" b="1" spc="-30" dirty="0">
                <a:latin typeface="Trebuchet MS"/>
                <a:cs typeface="Trebuchet MS"/>
              </a:rPr>
              <a:t>e</a:t>
            </a:r>
            <a:r>
              <a:rPr sz="1100" b="1" spc="15" dirty="0">
                <a:latin typeface="Trebuchet MS"/>
                <a:cs typeface="Trebuchet MS"/>
              </a:rPr>
              <a:t>d</a:t>
            </a:r>
            <a:r>
              <a:rPr sz="1100" b="1" spc="5" dirty="0">
                <a:latin typeface="Trebuchet MS"/>
                <a:cs typeface="Trebuchet MS"/>
              </a:rPr>
              <a:t>u</a:t>
            </a:r>
            <a:r>
              <a:rPr sz="1100" b="1" spc="-20" dirty="0">
                <a:latin typeface="Trebuchet MS"/>
                <a:cs typeface="Trebuchet MS"/>
              </a:rPr>
              <a:t>c</a:t>
            </a:r>
            <a:r>
              <a:rPr sz="1100" b="1" spc="15" dirty="0">
                <a:latin typeface="Trebuchet MS"/>
                <a:cs typeface="Trebuchet MS"/>
              </a:rPr>
              <a:t>a</a:t>
            </a:r>
            <a:r>
              <a:rPr sz="1100" b="1" spc="-25" dirty="0">
                <a:latin typeface="Trebuchet MS"/>
                <a:cs typeface="Trebuchet MS"/>
              </a:rPr>
              <a:t>t</a:t>
            </a:r>
            <a:r>
              <a:rPr sz="1100" b="1" spc="-45" dirty="0">
                <a:latin typeface="Trebuchet MS"/>
                <a:cs typeface="Trebuchet MS"/>
              </a:rPr>
              <a:t>i</a:t>
            </a:r>
            <a:r>
              <a:rPr sz="1100" b="1" spc="25" dirty="0">
                <a:latin typeface="Trebuchet MS"/>
                <a:cs typeface="Trebuchet MS"/>
              </a:rPr>
              <a:t>o</a:t>
            </a:r>
            <a:r>
              <a:rPr sz="1100" b="1" dirty="0">
                <a:latin typeface="Trebuchet MS"/>
                <a:cs typeface="Trebuchet MS"/>
              </a:rPr>
              <a:t>n</a:t>
            </a:r>
            <a:r>
              <a:rPr sz="1100" b="1" spc="10" dirty="0">
                <a:latin typeface="Trebuchet MS"/>
                <a:cs typeface="Trebuchet MS"/>
              </a:rPr>
              <a:t>a</a:t>
            </a:r>
            <a:r>
              <a:rPr sz="1100" b="1" spc="-20" dirty="0">
                <a:latin typeface="Trebuchet MS"/>
                <a:cs typeface="Trebuchet MS"/>
              </a:rPr>
              <a:t>l</a:t>
            </a:r>
            <a:r>
              <a:rPr sz="1100" b="1" spc="-70" dirty="0">
                <a:latin typeface="Trebuchet MS"/>
                <a:cs typeface="Trebuchet MS"/>
              </a:rPr>
              <a:t> </a:t>
            </a:r>
            <a:r>
              <a:rPr sz="1100" b="1" spc="10" dirty="0">
                <a:latin typeface="Trebuchet MS"/>
                <a:cs typeface="Trebuchet MS"/>
              </a:rPr>
              <a:t>p</a:t>
            </a:r>
            <a:r>
              <a:rPr sz="1100" b="1" spc="15" dirty="0">
                <a:latin typeface="Trebuchet MS"/>
                <a:cs typeface="Trebuchet MS"/>
              </a:rPr>
              <a:t>a</a:t>
            </a:r>
            <a:r>
              <a:rPr sz="1100" b="1" spc="-25" dirty="0">
                <a:latin typeface="Trebuchet MS"/>
                <a:cs typeface="Trebuchet MS"/>
              </a:rPr>
              <a:t>t</a:t>
            </a:r>
            <a:r>
              <a:rPr sz="1100" b="1" spc="-10" dirty="0">
                <a:latin typeface="Trebuchet MS"/>
                <a:cs typeface="Trebuchet MS"/>
              </a:rPr>
              <a:t>h</a:t>
            </a:r>
            <a:r>
              <a:rPr sz="1100" b="1" spc="85" dirty="0">
                <a:latin typeface="Trebuchet MS"/>
                <a:cs typeface="Trebuchet MS"/>
              </a:rPr>
              <a:t>w</a:t>
            </a:r>
            <a:r>
              <a:rPr sz="1100" b="1" spc="-15" dirty="0">
                <a:latin typeface="Trebuchet MS"/>
                <a:cs typeface="Trebuchet MS"/>
              </a:rPr>
              <a:t>a</a:t>
            </a:r>
            <a:r>
              <a:rPr sz="1100" b="1" dirty="0">
                <a:latin typeface="Trebuchet MS"/>
                <a:cs typeface="Trebuchet MS"/>
              </a:rPr>
              <a:t>y</a:t>
            </a:r>
            <a:r>
              <a:rPr sz="1100" b="1" spc="65" dirty="0">
                <a:latin typeface="Trebuchet MS"/>
                <a:cs typeface="Trebuchet MS"/>
              </a:rPr>
              <a:t>s</a:t>
            </a:r>
            <a:r>
              <a:rPr sz="1100" b="1" spc="-100" dirty="0">
                <a:latin typeface="Trebuchet MS"/>
                <a:cs typeface="Trebuchet MS"/>
              </a:rPr>
              <a:t>.</a:t>
            </a:r>
            <a:endParaRPr sz="1100" dirty="0">
              <a:latin typeface="Trebuchet MS"/>
              <a:cs typeface="Trebuchet MS"/>
            </a:endParaRPr>
          </a:p>
          <a:p>
            <a:pPr marL="12700" algn="ctr">
              <a:lnSpc>
                <a:spcPct val="100000"/>
              </a:lnSpc>
            </a:pPr>
            <a:r>
              <a:rPr sz="1100" spc="35" dirty="0">
                <a:latin typeface="Tahoma"/>
                <a:cs typeface="Tahoma"/>
              </a:rPr>
              <a:t>RN-BSN</a:t>
            </a:r>
            <a:r>
              <a:rPr sz="1100" spc="190" dirty="0">
                <a:latin typeface="Tahoma"/>
                <a:cs typeface="Tahoma"/>
              </a:rPr>
              <a:t> </a:t>
            </a:r>
            <a:r>
              <a:rPr sz="1100" spc="-180" dirty="0">
                <a:latin typeface="Tahoma"/>
                <a:cs typeface="Tahoma"/>
              </a:rPr>
              <a:t>|</a:t>
            </a:r>
            <a:r>
              <a:rPr sz="1100" spc="30" dirty="0">
                <a:latin typeface="Tahoma"/>
                <a:cs typeface="Tahoma"/>
              </a:rPr>
              <a:t> </a:t>
            </a:r>
            <a:r>
              <a:rPr sz="1100" spc="90" dirty="0">
                <a:latin typeface="Tahoma"/>
                <a:cs typeface="Tahoma"/>
              </a:rPr>
              <a:t>MSN</a:t>
            </a:r>
            <a:r>
              <a:rPr sz="1100" spc="190" dirty="0">
                <a:latin typeface="Tahoma"/>
                <a:cs typeface="Tahoma"/>
              </a:rPr>
              <a:t> </a:t>
            </a:r>
            <a:r>
              <a:rPr sz="1100" spc="-180" dirty="0">
                <a:latin typeface="Tahoma"/>
                <a:cs typeface="Tahoma"/>
              </a:rPr>
              <a:t>|</a:t>
            </a:r>
            <a:r>
              <a:rPr sz="1100" spc="19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DNP</a:t>
            </a:r>
            <a:r>
              <a:rPr sz="1100" spc="190" dirty="0">
                <a:latin typeface="Tahoma"/>
                <a:cs typeface="Tahoma"/>
              </a:rPr>
              <a:t> </a:t>
            </a:r>
            <a:r>
              <a:rPr sz="1100" spc="-180" dirty="0">
                <a:latin typeface="Tahoma"/>
                <a:cs typeface="Tahoma"/>
              </a:rPr>
              <a:t>|</a:t>
            </a:r>
            <a:r>
              <a:rPr sz="1100" spc="19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PhD</a:t>
            </a:r>
            <a:endParaRPr sz="1100" dirty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650"/>
              </a:spcBef>
            </a:pPr>
            <a:r>
              <a:rPr sz="1100" b="1" spc="-5" dirty="0">
                <a:latin typeface="Trebuchet MS"/>
                <a:cs typeface="Trebuchet MS"/>
              </a:rPr>
              <a:t>Online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15" dirty="0">
                <a:latin typeface="Trebuchet MS"/>
                <a:cs typeface="Trebuchet MS"/>
              </a:rPr>
              <a:t>and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10" dirty="0">
                <a:latin typeface="Trebuchet MS"/>
                <a:cs typeface="Trebuchet MS"/>
              </a:rPr>
              <a:t>hybrid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20" dirty="0">
                <a:latin typeface="Trebuchet MS"/>
                <a:cs typeface="Trebuchet MS"/>
              </a:rPr>
              <a:t>programs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15" dirty="0">
                <a:latin typeface="Trebuchet MS"/>
                <a:cs typeface="Trebuchet MS"/>
              </a:rPr>
              <a:t>with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10" dirty="0">
                <a:latin typeface="Trebuchet MS"/>
                <a:cs typeface="Trebuchet MS"/>
              </a:rPr>
              <a:t>live-streamed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dirty="0">
                <a:latin typeface="Trebuchet MS"/>
                <a:cs typeface="Trebuchet MS"/>
              </a:rPr>
              <a:t>classes.</a:t>
            </a:r>
            <a:endParaRPr sz="1100" dirty="0">
              <a:latin typeface="Trebuchet MS"/>
              <a:cs typeface="Trebuchet MS"/>
            </a:endParaRPr>
          </a:p>
          <a:p>
            <a:pPr marL="12700" algn="ctr">
              <a:lnSpc>
                <a:spcPct val="100000"/>
              </a:lnSpc>
            </a:pPr>
            <a:r>
              <a:rPr sz="1100" spc="20" dirty="0">
                <a:latin typeface="Tahoma"/>
                <a:cs typeface="Tahoma"/>
              </a:rPr>
              <a:t>S</a:t>
            </a:r>
            <a:r>
              <a:rPr sz="1100" spc="-25" dirty="0">
                <a:latin typeface="Tahoma"/>
                <a:cs typeface="Tahoma"/>
              </a:rPr>
              <a:t>t</a:t>
            </a:r>
            <a:r>
              <a:rPr sz="1100" spc="-65" dirty="0">
                <a:latin typeface="Tahoma"/>
                <a:cs typeface="Tahoma"/>
              </a:rPr>
              <a:t>a</a:t>
            </a:r>
            <a:r>
              <a:rPr sz="1100" dirty="0">
                <a:latin typeface="Tahoma"/>
                <a:cs typeface="Tahoma"/>
              </a:rPr>
              <a:t>y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c</a:t>
            </a:r>
            <a:r>
              <a:rPr sz="1100" spc="-20" dirty="0">
                <a:latin typeface="Tahoma"/>
                <a:cs typeface="Tahoma"/>
              </a:rPr>
              <a:t>lo</a:t>
            </a:r>
            <a:r>
              <a:rPr sz="1100" spc="25" dirty="0">
                <a:latin typeface="Tahoma"/>
                <a:cs typeface="Tahoma"/>
              </a:rPr>
              <a:t>s</a:t>
            </a:r>
            <a:r>
              <a:rPr sz="1100" spc="30" dirty="0">
                <a:latin typeface="Tahoma"/>
                <a:cs typeface="Tahoma"/>
              </a:rPr>
              <a:t>e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t</a:t>
            </a:r>
            <a:r>
              <a:rPr sz="1100" spc="10" dirty="0">
                <a:latin typeface="Tahoma"/>
                <a:cs typeface="Tahoma"/>
              </a:rPr>
              <a:t>o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h</a:t>
            </a:r>
            <a:r>
              <a:rPr sz="1100" spc="-15" dirty="0">
                <a:latin typeface="Tahoma"/>
                <a:cs typeface="Tahoma"/>
              </a:rPr>
              <a:t>o</a:t>
            </a:r>
            <a:r>
              <a:rPr sz="1100" spc="20" dirty="0">
                <a:latin typeface="Tahoma"/>
                <a:cs typeface="Tahoma"/>
              </a:rPr>
              <a:t>m</a:t>
            </a:r>
            <a:r>
              <a:rPr sz="1100" spc="30" dirty="0">
                <a:latin typeface="Tahoma"/>
                <a:cs typeface="Tahoma"/>
              </a:rPr>
              <a:t>e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70" dirty="0">
                <a:latin typeface="Tahoma"/>
                <a:cs typeface="Tahoma"/>
              </a:rPr>
              <a:t>w</a:t>
            </a:r>
            <a:r>
              <a:rPr sz="1100" spc="-40" dirty="0">
                <a:latin typeface="Tahoma"/>
                <a:cs typeface="Tahoma"/>
              </a:rPr>
              <a:t>i</a:t>
            </a:r>
            <a:r>
              <a:rPr sz="1100" spc="-35" dirty="0">
                <a:latin typeface="Tahoma"/>
                <a:cs typeface="Tahoma"/>
              </a:rPr>
              <a:t>t</a:t>
            </a:r>
            <a:r>
              <a:rPr sz="1100" spc="-5" dirty="0">
                <a:latin typeface="Tahoma"/>
                <a:cs typeface="Tahoma"/>
              </a:rPr>
              <a:t>h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n</a:t>
            </a:r>
            <a:r>
              <a:rPr sz="1100" spc="10" dirty="0">
                <a:latin typeface="Tahoma"/>
                <a:cs typeface="Tahoma"/>
              </a:rPr>
              <a:t>o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o</a:t>
            </a:r>
            <a:r>
              <a:rPr sz="1100" spc="-35" dirty="0">
                <a:latin typeface="Tahoma"/>
                <a:cs typeface="Tahoma"/>
              </a:rPr>
              <a:t>r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m</a:t>
            </a:r>
            <a:r>
              <a:rPr sz="1100" spc="-45" dirty="0">
                <a:latin typeface="Tahoma"/>
                <a:cs typeface="Tahoma"/>
              </a:rPr>
              <a:t>i</a:t>
            </a:r>
            <a:r>
              <a:rPr sz="1100" spc="-40" dirty="0">
                <a:latin typeface="Tahoma"/>
                <a:cs typeface="Tahoma"/>
              </a:rPr>
              <a:t>n</a:t>
            </a:r>
            <a:r>
              <a:rPr sz="1100" spc="-45" dirty="0">
                <a:latin typeface="Tahoma"/>
                <a:cs typeface="Tahoma"/>
              </a:rPr>
              <a:t>i</a:t>
            </a:r>
            <a:r>
              <a:rPr sz="1100" spc="-10" dirty="0">
                <a:latin typeface="Tahoma"/>
                <a:cs typeface="Tahoma"/>
              </a:rPr>
              <a:t>m</a:t>
            </a:r>
            <a:r>
              <a:rPr sz="1100" spc="-20" dirty="0">
                <a:latin typeface="Tahoma"/>
                <a:cs typeface="Tahoma"/>
              </a:rPr>
              <a:t>a</a:t>
            </a:r>
            <a:r>
              <a:rPr sz="1100" spc="-10" dirty="0">
                <a:latin typeface="Tahoma"/>
                <a:cs typeface="Tahoma"/>
              </a:rPr>
              <a:t>l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80" dirty="0">
                <a:latin typeface="Tahoma"/>
                <a:cs typeface="Tahoma"/>
              </a:rPr>
              <a:t>r</a:t>
            </a:r>
            <a:r>
              <a:rPr sz="1100" spc="5" dirty="0">
                <a:latin typeface="Tahoma"/>
                <a:cs typeface="Tahoma"/>
              </a:rPr>
              <a:t>e</a:t>
            </a:r>
            <a:r>
              <a:rPr sz="1100" spc="-30" dirty="0">
                <a:latin typeface="Tahoma"/>
                <a:cs typeface="Tahoma"/>
              </a:rPr>
              <a:t>q</a:t>
            </a:r>
            <a:r>
              <a:rPr sz="1100" spc="-35" dirty="0">
                <a:latin typeface="Tahoma"/>
                <a:cs typeface="Tahoma"/>
              </a:rPr>
              <a:t>u</a:t>
            </a:r>
            <a:r>
              <a:rPr sz="1100" spc="-45" dirty="0">
                <a:latin typeface="Tahoma"/>
                <a:cs typeface="Tahoma"/>
              </a:rPr>
              <a:t>i</a:t>
            </a:r>
            <a:r>
              <a:rPr sz="1100" spc="-80" dirty="0">
                <a:latin typeface="Tahoma"/>
                <a:cs typeface="Tahoma"/>
              </a:rPr>
              <a:t>r</a:t>
            </a:r>
            <a:r>
              <a:rPr sz="1100" spc="5" dirty="0">
                <a:latin typeface="Tahoma"/>
                <a:cs typeface="Tahoma"/>
              </a:rPr>
              <a:t>e</a:t>
            </a:r>
            <a:r>
              <a:rPr sz="1100" dirty="0">
                <a:latin typeface="Tahoma"/>
                <a:cs typeface="Tahoma"/>
              </a:rPr>
              <a:t>d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</a:t>
            </a:r>
            <a:r>
              <a:rPr sz="1100" spc="-60" dirty="0">
                <a:latin typeface="Tahoma"/>
                <a:cs typeface="Tahoma"/>
              </a:rPr>
              <a:t>a</a:t>
            </a:r>
            <a:r>
              <a:rPr sz="1100" spc="20" dirty="0">
                <a:latin typeface="Tahoma"/>
                <a:cs typeface="Tahoma"/>
              </a:rPr>
              <a:t>m</a:t>
            </a:r>
            <a:r>
              <a:rPr sz="1100" spc="-30" dirty="0">
                <a:latin typeface="Tahoma"/>
                <a:cs typeface="Tahoma"/>
              </a:rPr>
              <a:t>p</a:t>
            </a:r>
            <a:r>
              <a:rPr sz="1100" spc="-35" dirty="0">
                <a:latin typeface="Tahoma"/>
                <a:cs typeface="Tahoma"/>
              </a:rPr>
              <a:t>u</a:t>
            </a:r>
            <a:r>
              <a:rPr sz="1100" spc="55" dirty="0">
                <a:latin typeface="Tahoma"/>
                <a:cs typeface="Tahoma"/>
              </a:rPr>
              <a:t>s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t</a:t>
            </a:r>
            <a:r>
              <a:rPr sz="1100" spc="-45" dirty="0">
                <a:latin typeface="Tahoma"/>
                <a:cs typeface="Tahoma"/>
              </a:rPr>
              <a:t>i</a:t>
            </a:r>
            <a:r>
              <a:rPr sz="1100" spc="20" dirty="0">
                <a:latin typeface="Tahoma"/>
                <a:cs typeface="Tahoma"/>
              </a:rPr>
              <a:t>m</a:t>
            </a:r>
            <a:r>
              <a:rPr sz="1100" spc="-10" dirty="0">
                <a:latin typeface="Tahoma"/>
                <a:cs typeface="Tahoma"/>
              </a:rPr>
              <a:t>e</a:t>
            </a:r>
            <a:r>
              <a:rPr sz="1100" spc="-30" dirty="0">
                <a:latin typeface="Tahoma"/>
                <a:cs typeface="Tahoma"/>
              </a:rPr>
              <a:t>.</a:t>
            </a:r>
            <a:endParaRPr sz="1100" dirty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540"/>
              </a:spcBef>
            </a:pPr>
            <a:r>
              <a:rPr sz="1700" spc="30" dirty="0"/>
              <a:t>See</a:t>
            </a:r>
            <a:r>
              <a:rPr sz="1700" spc="-75" dirty="0"/>
              <a:t> </a:t>
            </a:r>
            <a:r>
              <a:rPr sz="1700" spc="-30" dirty="0"/>
              <a:t>why</a:t>
            </a:r>
            <a:r>
              <a:rPr sz="1700" spc="-70" dirty="0"/>
              <a:t> </a:t>
            </a:r>
            <a:r>
              <a:rPr sz="1700" spc="-65" dirty="0"/>
              <a:t>you</a:t>
            </a:r>
            <a:r>
              <a:rPr sz="1700" spc="-70" dirty="0"/>
              <a:t> </a:t>
            </a:r>
            <a:r>
              <a:rPr sz="1700" spc="-55" dirty="0"/>
              <a:t>belong</a:t>
            </a:r>
            <a:r>
              <a:rPr sz="1700" spc="-70" dirty="0"/>
              <a:t> </a:t>
            </a:r>
            <a:r>
              <a:rPr sz="1700" spc="-50" dirty="0"/>
              <a:t>here</a:t>
            </a:r>
            <a:r>
              <a:rPr sz="1700" spc="-70" dirty="0"/>
              <a:t> </a:t>
            </a:r>
            <a:r>
              <a:rPr sz="1700" spc="160" dirty="0"/>
              <a:t>—</a:t>
            </a:r>
            <a:r>
              <a:rPr sz="1700" spc="-30" dirty="0"/>
              <a:t> </a:t>
            </a:r>
            <a:r>
              <a:rPr sz="1700" b="1" spc="-75" dirty="0">
                <a:latin typeface="Calibri"/>
                <a:cs typeface="Calibri"/>
              </a:rPr>
              <a:t>unmc.edu/nursing</a:t>
            </a:r>
            <a:endParaRPr sz="17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6838950" cy="4953000"/>
            <a:chOff x="0" y="0"/>
            <a:chExt cx="6838950" cy="4953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77" y="190500"/>
              <a:ext cx="1128280" cy="12001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4638" y="705065"/>
              <a:ext cx="1085355" cy="7526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8780" y="3564635"/>
              <a:ext cx="2102929" cy="1197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4627" y="2476500"/>
              <a:ext cx="1123823" cy="22539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607" y="1390650"/>
              <a:ext cx="1097172" cy="21739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1710" y="3564635"/>
              <a:ext cx="2102928" cy="11688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8786" y="240791"/>
              <a:ext cx="4205852" cy="11481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00" y="3564635"/>
              <a:ext cx="1128280" cy="11292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4627" y="1388960"/>
              <a:ext cx="1123823" cy="10878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78463" y="252984"/>
              <a:ext cx="1550670" cy="474345"/>
            </a:xfrm>
            <a:custGeom>
              <a:avLst/>
              <a:gdLst/>
              <a:ahLst/>
              <a:cxnLst/>
              <a:rect l="l" t="t" r="r" b="b"/>
              <a:pathLst>
                <a:path w="1550670" h="474345">
                  <a:moveTo>
                    <a:pt x="1550289" y="0"/>
                  </a:moveTo>
                  <a:lnTo>
                    <a:pt x="0" y="0"/>
                  </a:lnTo>
                  <a:lnTo>
                    <a:pt x="445808" y="473913"/>
                  </a:lnTo>
                  <a:lnTo>
                    <a:pt x="1550289" y="473913"/>
                  </a:lnTo>
                  <a:lnTo>
                    <a:pt x="1550289" y="0"/>
                  </a:lnTo>
                  <a:close/>
                </a:path>
              </a:pathLst>
            </a:custGeom>
            <a:solidFill>
              <a:srgbClr val="DD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35384" y="252984"/>
              <a:ext cx="1493520" cy="474345"/>
            </a:xfrm>
            <a:custGeom>
              <a:avLst/>
              <a:gdLst/>
              <a:ahLst/>
              <a:cxnLst/>
              <a:rect l="l" t="t" r="r" b="b"/>
              <a:pathLst>
                <a:path w="1493520" h="474345">
                  <a:moveTo>
                    <a:pt x="1493367" y="0"/>
                  </a:moveTo>
                  <a:lnTo>
                    <a:pt x="0" y="0"/>
                  </a:lnTo>
                  <a:lnTo>
                    <a:pt x="445820" y="473913"/>
                  </a:lnTo>
                  <a:lnTo>
                    <a:pt x="1493367" y="473913"/>
                  </a:lnTo>
                  <a:lnTo>
                    <a:pt x="14933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45361" y="426394"/>
              <a:ext cx="214541" cy="21452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01652" y="456412"/>
              <a:ext cx="537210" cy="130810"/>
            </a:xfrm>
            <a:custGeom>
              <a:avLst/>
              <a:gdLst/>
              <a:ahLst/>
              <a:cxnLst/>
              <a:rect l="l" t="t" r="r" b="b"/>
              <a:pathLst>
                <a:path w="537210" h="130809">
                  <a:moveTo>
                    <a:pt x="118173" y="126441"/>
                  </a:moveTo>
                  <a:lnTo>
                    <a:pt x="114033" y="117690"/>
                  </a:lnTo>
                  <a:lnTo>
                    <a:pt x="112623" y="112255"/>
                  </a:lnTo>
                  <a:lnTo>
                    <a:pt x="112001" y="104965"/>
                  </a:lnTo>
                  <a:lnTo>
                    <a:pt x="111861" y="93954"/>
                  </a:lnTo>
                  <a:lnTo>
                    <a:pt x="111861" y="17767"/>
                  </a:lnTo>
                  <a:lnTo>
                    <a:pt x="117373" y="3886"/>
                  </a:lnTo>
                  <a:lnTo>
                    <a:pt x="80467" y="3886"/>
                  </a:lnTo>
                  <a:lnTo>
                    <a:pt x="84328" y="12242"/>
                  </a:lnTo>
                  <a:lnTo>
                    <a:pt x="85636" y="17462"/>
                  </a:lnTo>
                  <a:lnTo>
                    <a:pt x="86258" y="24130"/>
                  </a:lnTo>
                  <a:lnTo>
                    <a:pt x="86410" y="71831"/>
                  </a:lnTo>
                  <a:lnTo>
                    <a:pt x="85966" y="86423"/>
                  </a:lnTo>
                  <a:lnTo>
                    <a:pt x="82804" y="98615"/>
                  </a:lnTo>
                  <a:lnTo>
                    <a:pt x="74244" y="107022"/>
                  </a:lnTo>
                  <a:lnTo>
                    <a:pt x="56984" y="110286"/>
                  </a:lnTo>
                  <a:lnTo>
                    <a:pt x="43434" y="107137"/>
                  </a:lnTo>
                  <a:lnTo>
                    <a:pt x="35966" y="98666"/>
                  </a:lnTo>
                  <a:lnTo>
                    <a:pt x="32804" y="86398"/>
                  </a:lnTo>
                  <a:lnTo>
                    <a:pt x="32143" y="71831"/>
                  </a:lnTo>
                  <a:lnTo>
                    <a:pt x="32143" y="33655"/>
                  </a:lnTo>
                  <a:lnTo>
                    <a:pt x="35661" y="3886"/>
                  </a:lnTo>
                  <a:lnTo>
                    <a:pt x="0" y="3886"/>
                  </a:lnTo>
                  <a:lnTo>
                    <a:pt x="3632" y="12966"/>
                  </a:lnTo>
                  <a:lnTo>
                    <a:pt x="5143" y="18478"/>
                  </a:lnTo>
                  <a:lnTo>
                    <a:pt x="5956" y="24917"/>
                  </a:lnTo>
                  <a:lnTo>
                    <a:pt x="6197" y="33655"/>
                  </a:lnTo>
                  <a:lnTo>
                    <a:pt x="6197" y="71831"/>
                  </a:lnTo>
                  <a:lnTo>
                    <a:pt x="6921" y="89598"/>
                  </a:lnTo>
                  <a:lnTo>
                    <a:pt x="11988" y="108750"/>
                  </a:lnTo>
                  <a:lnTo>
                    <a:pt x="25742" y="124066"/>
                  </a:lnTo>
                  <a:lnTo>
                    <a:pt x="52527" y="130327"/>
                  </a:lnTo>
                  <a:lnTo>
                    <a:pt x="64617" y="129057"/>
                  </a:lnTo>
                  <a:lnTo>
                    <a:pt x="74358" y="125818"/>
                  </a:lnTo>
                  <a:lnTo>
                    <a:pt x="81953" y="121551"/>
                  </a:lnTo>
                  <a:lnTo>
                    <a:pt x="87604" y="117157"/>
                  </a:lnTo>
                  <a:lnTo>
                    <a:pt x="87604" y="126441"/>
                  </a:lnTo>
                  <a:lnTo>
                    <a:pt x="118173" y="126441"/>
                  </a:lnTo>
                  <a:close/>
                </a:path>
                <a:path w="537210" h="130809">
                  <a:moveTo>
                    <a:pt x="242836" y="3886"/>
                  </a:moveTo>
                  <a:lnTo>
                    <a:pt x="213448" y="3886"/>
                  </a:lnTo>
                  <a:lnTo>
                    <a:pt x="214998" y="7112"/>
                  </a:lnTo>
                  <a:lnTo>
                    <a:pt x="218719" y="14884"/>
                  </a:lnTo>
                  <a:lnTo>
                    <a:pt x="218821" y="77457"/>
                  </a:lnTo>
                  <a:lnTo>
                    <a:pt x="162699" y="9931"/>
                  </a:lnTo>
                  <a:lnTo>
                    <a:pt x="160070" y="3886"/>
                  </a:lnTo>
                  <a:lnTo>
                    <a:pt x="122948" y="3886"/>
                  </a:lnTo>
                  <a:lnTo>
                    <a:pt x="131851" y="16268"/>
                  </a:lnTo>
                  <a:lnTo>
                    <a:pt x="131851" y="112344"/>
                  </a:lnTo>
                  <a:lnTo>
                    <a:pt x="130606" y="116992"/>
                  </a:lnTo>
                  <a:lnTo>
                    <a:pt x="125133" y="126441"/>
                  </a:lnTo>
                  <a:lnTo>
                    <a:pt x="156908" y="126441"/>
                  </a:lnTo>
                  <a:lnTo>
                    <a:pt x="151333" y="114617"/>
                  </a:lnTo>
                  <a:lnTo>
                    <a:pt x="150380" y="112077"/>
                  </a:lnTo>
                  <a:lnTo>
                    <a:pt x="150380" y="34302"/>
                  </a:lnTo>
                  <a:lnTo>
                    <a:pt x="227291" y="126441"/>
                  </a:lnTo>
                  <a:lnTo>
                    <a:pt x="237515" y="126441"/>
                  </a:lnTo>
                  <a:lnTo>
                    <a:pt x="237515" y="16383"/>
                  </a:lnTo>
                  <a:lnTo>
                    <a:pt x="237794" y="13741"/>
                  </a:lnTo>
                  <a:lnTo>
                    <a:pt x="242836" y="3886"/>
                  </a:lnTo>
                  <a:close/>
                </a:path>
                <a:path w="537210" h="130809">
                  <a:moveTo>
                    <a:pt x="404761" y="126428"/>
                  </a:moveTo>
                  <a:lnTo>
                    <a:pt x="402170" y="119913"/>
                  </a:lnTo>
                  <a:lnTo>
                    <a:pt x="398576" y="111099"/>
                  </a:lnTo>
                  <a:lnTo>
                    <a:pt x="387248" y="22834"/>
                  </a:lnTo>
                  <a:lnTo>
                    <a:pt x="386994" y="12433"/>
                  </a:lnTo>
                  <a:lnTo>
                    <a:pt x="388467" y="9258"/>
                  </a:lnTo>
                  <a:lnTo>
                    <a:pt x="393407" y="3886"/>
                  </a:lnTo>
                  <a:lnTo>
                    <a:pt x="355003" y="3949"/>
                  </a:lnTo>
                  <a:lnTo>
                    <a:pt x="352996" y="14300"/>
                  </a:lnTo>
                  <a:lnTo>
                    <a:pt x="325310" y="80479"/>
                  </a:lnTo>
                  <a:lnTo>
                    <a:pt x="298551" y="14871"/>
                  </a:lnTo>
                  <a:lnTo>
                    <a:pt x="297649" y="10947"/>
                  </a:lnTo>
                  <a:lnTo>
                    <a:pt x="297649" y="3886"/>
                  </a:lnTo>
                  <a:lnTo>
                    <a:pt x="259753" y="3886"/>
                  </a:lnTo>
                  <a:lnTo>
                    <a:pt x="264261" y="13157"/>
                  </a:lnTo>
                  <a:lnTo>
                    <a:pt x="264261" y="18732"/>
                  </a:lnTo>
                  <a:lnTo>
                    <a:pt x="251955" y="104140"/>
                  </a:lnTo>
                  <a:lnTo>
                    <a:pt x="250837" y="112903"/>
                  </a:lnTo>
                  <a:lnTo>
                    <a:pt x="249770" y="117449"/>
                  </a:lnTo>
                  <a:lnTo>
                    <a:pt x="243700" y="126428"/>
                  </a:lnTo>
                  <a:lnTo>
                    <a:pt x="274383" y="126428"/>
                  </a:lnTo>
                  <a:lnTo>
                    <a:pt x="270776" y="119240"/>
                  </a:lnTo>
                  <a:lnTo>
                    <a:pt x="269773" y="115316"/>
                  </a:lnTo>
                  <a:lnTo>
                    <a:pt x="269773" y="108381"/>
                  </a:lnTo>
                  <a:lnTo>
                    <a:pt x="280390" y="35623"/>
                  </a:lnTo>
                  <a:lnTo>
                    <a:pt x="318046" y="126428"/>
                  </a:lnTo>
                  <a:lnTo>
                    <a:pt x="325094" y="126428"/>
                  </a:lnTo>
                  <a:lnTo>
                    <a:pt x="363943" y="34518"/>
                  </a:lnTo>
                  <a:lnTo>
                    <a:pt x="372859" y="108254"/>
                  </a:lnTo>
                  <a:lnTo>
                    <a:pt x="372859" y="114693"/>
                  </a:lnTo>
                  <a:lnTo>
                    <a:pt x="367931" y="126428"/>
                  </a:lnTo>
                  <a:lnTo>
                    <a:pt x="404761" y="126428"/>
                  </a:lnTo>
                  <a:close/>
                </a:path>
                <a:path w="537210" h="130809">
                  <a:moveTo>
                    <a:pt x="512978" y="97193"/>
                  </a:moveTo>
                  <a:lnTo>
                    <a:pt x="475094" y="112471"/>
                  </a:lnTo>
                  <a:lnTo>
                    <a:pt x="454355" y="108254"/>
                  </a:lnTo>
                  <a:lnTo>
                    <a:pt x="440651" y="97256"/>
                  </a:lnTo>
                  <a:lnTo>
                    <a:pt x="433070" y="81940"/>
                  </a:lnTo>
                  <a:lnTo>
                    <a:pt x="430733" y="64744"/>
                  </a:lnTo>
                  <a:lnTo>
                    <a:pt x="432943" y="48094"/>
                  </a:lnTo>
                  <a:lnTo>
                    <a:pt x="440118" y="33248"/>
                  </a:lnTo>
                  <a:lnTo>
                    <a:pt x="453097" y="22593"/>
                  </a:lnTo>
                  <a:lnTo>
                    <a:pt x="472732" y="18516"/>
                  </a:lnTo>
                  <a:lnTo>
                    <a:pt x="484238" y="19939"/>
                  </a:lnTo>
                  <a:lnTo>
                    <a:pt x="493674" y="23418"/>
                  </a:lnTo>
                  <a:lnTo>
                    <a:pt x="500735" y="27762"/>
                  </a:lnTo>
                  <a:lnTo>
                    <a:pt x="505142" y="31762"/>
                  </a:lnTo>
                  <a:lnTo>
                    <a:pt x="509092" y="36334"/>
                  </a:lnTo>
                  <a:lnTo>
                    <a:pt x="509092" y="5562"/>
                  </a:lnTo>
                  <a:lnTo>
                    <a:pt x="500265" y="2832"/>
                  </a:lnTo>
                  <a:lnTo>
                    <a:pt x="492328" y="1257"/>
                  </a:lnTo>
                  <a:lnTo>
                    <a:pt x="483806" y="317"/>
                  </a:lnTo>
                  <a:lnTo>
                    <a:pt x="474751" y="0"/>
                  </a:lnTo>
                  <a:lnTo>
                    <a:pt x="445820" y="4775"/>
                  </a:lnTo>
                  <a:lnTo>
                    <a:pt x="423214" y="18173"/>
                  </a:lnTo>
                  <a:lnTo>
                    <a:pt x="408508" y="38747"/>
                  </a:lnTo>
                  <a:lnTo>
                    <a:pt x="403250" y="65074"/>
                  </a:lnTo>
                  <a:lnTo>
                    <a:pt x="408368" y="91998"/>
                  </a:lnTo>
                  <a:lnTo>
                    <a:pt x="422897" y="112560"/>
                  </a:lnTo>
                  <a:lnTo>
                    <a:pt x="445655" y="125704"/>
                  </a:lnTo>
                  <a:lnTo>
                    <a:pt x="475424" y="130327"/>
                  </a:lnTo>
                  <a:lnTo>
                    <a:pt x="481787" y="130098"/>
                  </a:lnTo>
                  <a:lnTo>
                    <a:pt x="488708" y="129387"/>
                  </a:lnTo>
                  <a:lnTo>
                    <a:pt x="496252" y="128206"/>
                  </a:lnTo>
                  <a:lnTo>
                    <a:pt x="505828" y="126250"/>
                  </a:lnTo>
                  <a:lnTo>
                    <a:pt x="512978" y="97193"/>
                  </a:lnTo>
                  <a:close/>
                </a:path>
                <a:path w="537210" h="130809">
                  <a:moveTo>
                    <a:pt x="526097" y="9766"/>
                  </a:moveTo>
                  <a:lnTo>
                    <a:pt x="526034" y="8940"/>
                  </a:lnTo>
                  <a:lnTo>
                    <a:pt x="525246" y="8407"/>
                  </a:lnTo>
                  <a:lnTo>
                    <a:pt x="524751" y="8089"/>
                  </a:lnTo>
                  <a:lnTo>
                    <a:pt x="521449" y="7264"/>
                  </a:lnTo>
                  <a:lnTo>
                    <a:pt x="520954" y="7010"/>
                  </a:lnTo>
                  <a:lnTo>
                    <a:pt x="520954" y="5410"/>
                  </a:lnTo>
                  <a:lnTo>
                    <a:pt x="521665" y="4864"/>
                  </a:lnTo>
                  <a:lnTo>
                    <a:pt x="523684" y="4864"/>
                  </a:lnTo>
                  <a:lnTo>
                    <a:pt x="524586" y="5105"/>
                  </a:lnTo>
                  <a:lnTo>
                    <a:pt x="524637" y="6172"/>
                  </a:lnTo>
                  <a:lnTo>
                    <a:pt x="525881" y="6172"/>
                  </a:lnTo>
                  <a:lnTo>
                    <a:pt x="525830" y="5245"/>
                  </a:lnTo>
                  <a:lnTo>
                    <a:pt x="524675" y="3975"/>
                  </a:lnTo>
                  <a:lnTo>
                    <a:pt x="523519" y="3886"/>
                  </a:lnTo>
                  <a:lnTo>
                    <a:pt x="521347" y="3886"/>
                  </a:lnTo>
                  <a:lnTo>
                    <a:pt x="519709" y="4635"/>
                  </a:lnTo>
                  <a:lnTo>
                    <a:pt x="519709" y="6934"/>
                  </a:lnTo>
                  <a:lnTo>
                    <a:pt x="519887" y="7581"/>
                  </a:lnTo>
                  <a:lnTo>
                    <a:pt x="521030" y="8356"/>
                  </a:lnTo>
                  <a:lnTo>
                    <a:pt x="522897" y="8801"/>
                  </a:lnTo>
                  <a:lnTo>
                    <a:pt x="524865" y="9296"/>
                  </a:lnTo>
                  <a:lnTo>
                    <a:pt x="524865" y="10680"/>
                  </a:lnTo>
                  <a:lnTo>
                    <a:pt x="524637" y="11772"/>
                  </a:lnTo>
                  <a:lnTo>
                    <a:pt x="520915" y="11772"/>
                  </a:lnTo>
                  <a:lnTo>
                    <a:pt x="520839" y="10680"/>
                  </a:lnTo>
                  <a:lnTo>
                    <a:pt x="520814" y="10083"/>
                  </a:lnTo>
                  <a:lnTo>
                    <a:pt x="519582" y="10083"/>
                  </a:lnTo>
                  <a:lnTo>
                    <a:pt x="519595" y="11188"/>
                  </a:lnTo>
                  <a:lnTo>
                    <a:pt x="520750" y="12674"/>
                  </a:lnTo>
                  <a:lnTo>
                    <a:pt x="522071" y="12788"/>
                  </a:lnTo>
                  <a:lnTo>
                    <a:pt x="524916" y="12788"/>
                  </a:lnTo>
                  <a:lnTo>
                    <a:pt x="526097" y="11633"/>
                  </a:lnTo>
                  <a:lnTo>
                    <a:pt x="526097" y="9766"/>
                  </a:lnTo>
                  <a:close/>
                </a:path>
                <a:path w="537210" h="130809">
                  <a:moveTo>
                    <a:pt x="536778" y="4051"/>
                  </a:moveTo>
                  <a:lnTo>
                    <a:pt x="534835" y="4051"/>
                  </a:lnTo>
                  <a:lnTo>
                    <a:pt x="532371" y="11074"/>
                  </a:lnTo>
                  <a:lnTo>
                    <a:pt x="529945" y="4051"/>
                  </a:lnTo>
                  <a:lnTo>
                    <a:pt x="527862" y="4051"/>
                  </a:lnTo>
                  <a:lnTo>
                    <a:pt x="527862" y="12573"/>
                  </a:lnTo>
                  <a:lnTo>
                    <a:pt x="529005" y="12573"/>
                  </a:lnTo>
                  <a:lnTo>
                    <a:pt x="529005" y="4953"/>
                  </a:lnTo>
                  <a:lnTo>
                    <a:pt x="531698" y="12573"/>
                  </a:lnTo>
                  <a:lnTo>
                    <a:pt x="532828" y="12573"/>
                  </a:lnTo>
                  <a:lnTo>
                    <a:pt x="535622" y="4902"/>
                  </a:lnTo>
                  <a:lnTo>
                    <a:pt x="535622" y="12573"/>
                  </a:lnTo>
                  <a:lnTo>
                    <a:pt x="536778" y="12573"/>
                  </a:lnTo>
                  <a:lnTo>
                    <a:pt x="536778" y="40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0"/>
              <a:ext cx="6838950" cy="4953000"/>
            </a:xfrm>
            <a:custGeom>
              <a:avLst/>
              <a:gdLst/>
              <a:ahLst/>
              <a:cxnLst/>
              <a:rect l="l" t="t" r="r" b="b"/>
              <a:pathLst>
                <a:path w="6838950" h="4953000">
                  <a:moveTo>
                    <a:pt x="190500" y="304800"/>
                  </a:moveTo>
                  <a:lnTo>
                    <a:pt x="0" y="304800"/>
                  </a:lnTo>
                </a:path>
                <a:path w="6838950" h="4953000">
                  <a:moveTo>
                    <a:pt x="6648450" y="304800"/>
                  </a:moveTo>
                  <a:lnTo>
                    <a:pt x="6838950" y="304800"/>
                  </a:lnTo>
                </a:path>
                <a:path w="6838950" h="4953000">
                  <a:moveTo>
                    <a:pt x="190500" y="4648200"/>
                  </a:moveTo>
                  <a:lnTo>
                    <a:pt x="0" y="4648200"/>
                  </a:lnTo>
                </a:path>
                <a:path w="6838950" h="4953000">
                  <a:moveTo>
                    <a:pt x="6648450" y="4648200"/>
                  </a:moveTo>
                  <a:lnTo>
                    <a:pt x="6838950" y="4648200"/>
                  </a:lnTo>
                </a:path>
                <a:path w="6838950" h="4953000">
                  <a:moveTo>
                    <a:pt x="304800" y="190500"/>
                  </a:moveTo>
                  <a:lnTo>
                    <a:pt x="304800" y="0"/>
                  </a:lnTo>
                </a:path>
                <a:path w="6838950" h="4953000">
                  <a:moveTo>
                    <a:pt x="304800" y="4762500"/>
                  </a:moveTo>
                  <a:lnTo>
                    <a:pt x="304800" y="4953000"/>
                  </a:lnTo>
                </a:path>
                <a:path w="6838950" h="4953000">
                  <a:moveTo>
                    <a:pt x="6534150" y="190500"/>
                  </a:moveTo>
                  <a:lnTo>
                    <a:pt x="6534150" y="0"/>
                  </a:lnTo>
                </a:path>
                <a:path w="6838950" h="4953000">
                  <a:moveTo>
                    <a:pt x="6534150" y="4762500"/>
                  </a:moveTo>
                  <a:lnTo>
                    <a:pt x="6534150" y="49530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71" y="147468"/>
            <a:ext cx="5493531" cy="628342"/>
          </a:xfrm>
        </p:spPr>
        <p:txBody>
          <a:bodyPr/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33" dirty="0">
                <a:solidFill>
                  <a:srgbClr val="8BD3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Nebraska Forecast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71071" y="1340035"/>
          <a:ext cx="5390655" cy="308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885">
                  <a:extLst>
                    <a:ext uri="{9D8B030D-6E8A-4147-A177-3AD203B41FA5}">
                      <a16:colId xmlns:a16="http://schemas.microsoft.com/office/drawing/2014/main" val="3956627121"/>
                    </a:ext>
                  </a:extLst>
                </a:gridCol>
                <a:gridCol w="1796885">
                  <a:extLst>
                    <a:ext uri="{9D8B030D-6E8A-4147-A177-3AD203B41FA5}">
                      <a16:colId xmlns:a16="http://schemas.microsoft.com/office/drawing/2014/main" val="1594165422"/>
                    </a:ext>
                  </a:extLst>
                </a:gridCol>
                <a:gridCol w="1796885">
                  <a:extLst>
                    <a:ext uri="{9D8B030D-6E8A-4147-A177-3AD203B41FA5}">
                      <a16:colId xmlns:a16="http://schemas.microsoft.com/office/drawing/2014/main" val="1032846590"/>
                    </a:ext>
                  </a:extLst>
                </a:gridCol>
              </a:tblGrid>
              <a:tr h="42366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Year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RNs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APRNs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3675536514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2019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2,849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418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363720485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2020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2,482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423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3907520333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2021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2,547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457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3251091618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2022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2,660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479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3234767284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2023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2,821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534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952204824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2024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3,000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555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2568798520"/>
                  </a:ext>
                </a:extLst>
              </a:tr>
              <a:tr h="3796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2025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3,238</a:t>
                      </a:r>
                    </a:p>
                  </a:txBody>
                  <a:tcPr marL="71451" marR="71451" marT="35725" marB="3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592</a:t>
                      </a:r>
                    </a:p>
                  </a:txBody>
                  <a:tcPr marL="71451" marR="71451" marT="35725" marB="35725"/>
                </a:tc>
                <a:extLst>
                  <a:ext uri="{0D108BD9-81ED-4DB2-BD59-A6C34878D82A}">
                    <a16:rowId xmlns:a16="http://schemas.microsoft.com/office/drawing/2014/main" val="1604061556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701" y="871985"/>
            <a:ext cx="6007100" cy="32699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1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SHORTAGE</a:t>
            </a:r>
            <a:r>
              <a:rPr lang="en-US" sz="1517" dirty="0">
                <a:solidFill>
                  <a:srgbClr val="FFFF00"/>
                </a:solidFill>
                <a:latin typeface="Arial Black" panose="020B0A04020102020204" pitchFamily="34" charset="0"/>
              </a:rPr>
              <a:t> – </a:t>
            </a:r>
            <a:r>
              <a:rPr lang="en-US" sz="794" dirty="0">
                <a:solidFill>
                  <a:srgbClr val="FFFF00"/>
                </a:solidFill>
                <a:latin typeface="Arial Black" panose="020B0A04020102020204" pitchFamily="34" charset="0"/>
              </a:rPr>
              <a:t>NE Action Coalition</a:t>
            </a:r>
          </a:p>
        </p:txBody>
      </p:sp>
    </p:spTree>
    <p:extLst>
      <p:ext uri="{BB962C8B-B14F-4D97-AF65-F5344CB8AC3E}">
        <p14:creationId xmlns:p14="http://schemas.microsoft.com/office/powerpoint/2010/main" val="73507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43" y="101601"/>
            <a:ext cx="6138107" cy="711200"/>
          </a:xfrm>
        </p:spPr>
        <p:txBody>
          <a:bodyPr/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Master’s or Doctorate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418655"/>
              </p:ext>
            </p:extLst>
          </p:nvPr>
        </p:nvGraphicFramePr>
        <p:xfrm>
          <a:off x="479764" y="871984"/>
          <a:ext cx="6016286" cy="404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122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857" y="76941"/>
            <a:ext cx="6163733" cy="4956205"/>
          </a:xfrm>
        </p:spPr>
        <p:txBody>
          <a:bodyPr>
            <a:normAutofit fontScale="55000" lnSpcReduction="20000"/>
          </a:bodyPr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60380" fontAlgn="base">
              <a:lnSpc>
                <a:spcPct val="100000"/>
              </a:lnSpc>
              <a:spcAft>
                <a:spcPct val="0"/>
              </a:spcAft>
            </a:pPr>
            <a:endParaRPr lang="en-US" sz="1517" b="1" dirty="0">
              <a:solidFill>
                <a:srgbClr val="8BD3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lvl="0" algn="ctr" defTabSz="660380" fontAlgn="base">
              <a:lnSpc>
                <a:spcPct val="100000"/>
              </a:lnSpc>
              <a:spcAft>
                <a:spcPct val="0"/>
              </a:spcAft>
            </a:pPr>
            <a:r>
              <a:rPr lang="en-US" sz="8233" b="1" dirty="0">
                <a:solidFill>
                  <a:srgbClr val="8BD3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Specialties</a:t>
            </a:r>
          </a:p>
          <a:p>
            <a:pPr lvl="0" algn="ctr" defTabSz="660380" fontAlgn="base">
              <a:lnSpc>
                <a:spcPct val="100000"/>
              </a:lnSpc>
              <a:spcAft>
                <a:spcPct val="0"/>
              </a:spcAft>
            </a:pPr>
            <a:endParaRPr lang="en-US" sz="1372" b="1" u="sng" dirty="0">
              <a:solidFill>
                <a:srgbClr val="8BD3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lvl="0" algn="ctr" defTabSz="660380" fontAlgn="base">
              <a:lnSpc>
                <a:spcPct val="100000"/>
              </a:lnSpc>
              <a:spcAft>
                <a:spcPct val="0"/>
              </a:spcAft>
            </a:pPr>
            <a:endParaRPr lang="en-US" sz="1372" b="1" u="sng" dirty="0">
              <a:solidFill>
                <a:srgbClr val="8BD3D8"/>
              </a:solidFill>
              <a:cs typeface="+mn-cs"/>
            </a:endParaRP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Adult-Gero Primary or Acute Care NP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Family Primary Care NP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Peds Primary or Primary/Acute Care NP 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Psychiatric Mental Health NP 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Women’s Health NP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Nurse Leader/Executive</a:t>
            </a:r>
          </a:p>
          <a:p>
            <a:pPr marL="330190" indent="-330190" defTabSz="660380" fontAlgn="base">
              <a:lnSpc>
                <a:spcPct val="17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6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Nurse Leader/Exec &amp; MBA Dual</a:t>
            </a:r>
          </a:p>
          <a:p>
            <a:pPr lvl="1" defTabSz="660380" fontAlgn="base">
              <a:spcAft>
                <a:spcPct val="0"/>
              </a:spcAft>
            </a:pPr>
            <a:endParaRPr lang="en-US" sz="2311" b="1" dirty="0">
              <a:solidFill>
                <a:srgbClr val="FFFF00"/>
              </a:solidFill>
              <a:latin typeface="Arial"/>
            </a:endParaRPr>
          </a:p>
          <a:p>
            <a:pPr lvl="1" defTabSz="660380" fontAlgn="base">
              <a:spcAft>
                <a:spcPct val="0"/>
              </a:spcAft>
            </a:pPr>
            <a:endParaRPr lang="en-US" sz="722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B9E6-4B9D-422A-95C5-FB4C55AC2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16500" y="3009900"/>
            <a:ext cx="1743970" cy="11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3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9390-7505-4B49-BDC6-76C22046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7" y="211584"/>
            <a:ext cx="6091148" cy="1109216"/>
          </a:xfrm>
        </p:spPr>
        <p:txBody>
          <a:bodyPr/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Admissions Process</a:t>
            </a:r>
            <a:br>
              <a:rPr lang="en-US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Start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55CAE21-5E6B-4B20-A00C-3148130E11E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00012320"/>
              </p:ext>
            </p:extLst>
          </p:nvPr>
        </p:nvGraphicFramePr>
        <p:xfrm>
          <a:off x="538515" y="1211802"/>
          <a:ext cx="5968200" cy="324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Graphic 12" descr="Document">
            <a:extLst>
              <a:ext uri="{FF2B5EF4-FFF2-40B4-BE49-F238E27FC236}">
                <a16:creationId xmlns:a16="http://schemas.microsoft.com/office/drawing/2014/main" id="{827CCCF7-5E24-4BA1-98BF-DFB523625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142" y="1524281"/>
            <a:ext cx="660400" cy="660400"/>
          </a:xfrm>
          <a:prstGeom prst="rect">
            <a:avLst/>
          </a:prstGeom>
        </p:spPr>
      </p:pic>
      <p:pic>
        <p:nvPicPr>
          <p:cNvPr id="15" name="Graphic 14" descr="Boardroom">
            <a:extLst>
              <a:ext uri="{FF2B5EF4-FFF2-40B4-BE49-F238E27FC236}">
                <a16:creationId xmlns:a16="http://schemas.microsoft.com/office/drawing/2014/main" id="{24086DA8-9DFC-4A7E-945A-5A1571634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316" y="2497159"/>
            <a:ext cx="660400" cy="660400"/>
          </a:xfrm>
          <a:prstGeom prst="rect">
            <a:avLst/>
          </a:prstGeom>
        </p:spPr>
      </p:pic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E636EA7C-D93D-4AD0-84CD-56D86A427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8525" y="3511803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3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50" y="82550"/>
            <a:ext cx="6283418" cy="710017"/>
          </a:xfrm>
        </p:spPr>
        <p:txBody>
          <a:bodyPr/>
          <a:lstStyle>
            <a:defPPr>
              <a:defRPr lang="en-US"/>
            </a:defPPr>
            <a:lvl1pPr marL="0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6728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456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0183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911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3639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0367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7095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3822" algn="l" defTabSz="336728" rtl="0" eaLnBrk="1" latinLnBrk="0" hangingPunct="1">
              <a:defRPr sz="1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sz="3467" dirty="0"/>
            </a:br>
            <a:r>
              <a:rPr lang="en-US" sz="317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Continuing Education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16" y="3064987"/>
            <a:ext cx="1888013" cy="188801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7" y="836468"/>
            <a:ext cx="4788811" cy="21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219</Words>
  <Application>Microsoft Office PowerPoint</Application>
  <PresentationFormat>Custom</PresentationFormat>
  <Paragraphs>62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 Black</vt:lpstr>
      <vt:lpstr>Calibri</vt:lpstr>
      <vt:lpstr>Lucida Sans</vt:lpstr>
      <vt:lpstr>Tahoma</vt:lpstr>
      <vt:lpstr>Trebuchet MS</vt:lpstr>
      <vt:lpstr>Wingdings</vt:lpstr>
      <vt:lpstr>Office Theme</vt:lpstr>
      <vt:lpstr>Default Theme</vt:lpstr>
      <vt:lpstr>YOU BELONG HERE</vt:lpstr>
      <vt:lpstr>Nebraska Forecast</vt:lpstr>
      <vt:lpstr>Master’s or Doctorate</vt:lpstr>
      <vt:lpstr>PowerPoint Presentation</vt:lpstr>
      <vt:lpstr>Admissions Process August Start</vt:lpstr>
      <vt:lpstr> CON Continuing Education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BELONG HERE</dc:title>
  <cp:lastModifiedBy>Heather Bullock</cp:lastModifiedBy>
  <cp:revision>1</cp:revision>
  <dcterms:created xsi:type="dcterms:W3CDTF">2021-08-25T18:34:21Z</dcterms:created>
  <dcterms:modified xsi:type="dcterms:W3CDTF">2021-08-25T21:03:30Z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2020-03-04T00:00:00Z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2021-08-25T00:00:00Z</vt:filetime>
  </property>
</Properties>
</file>