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67" r:id="rId2"/>
    <p:sldId id="266" r:id="rId3"/>
    <p:sldId id="258" r:id="rId4"/>
    <p:sldId id="268" r:id="rId5"/>
    <p:sldId id="287" r:id="rId6"/>
    <p:sldId id="290" r:id="rId7"/>
    <p:sldId id="291" r:id="rId8"/>
    <p:sldId id="292" r:id="rId9"/>
    <p:sldId id="293" r:id="rId10"/>
    <p:sldId id="273" r:id="rId11"/>
    <p:sldId id="296" r:id="rId12"/>
    <p:sldId id="298" r:id="rId13"/>
    <p:sldId id="297" r:id="rId14"/>
    <p:sldId id="299" r:id="rId15"/>
    <p:sldId id="300" r:id="rId16"/>
    <p:sldId id="294" r:id="rId17"/>
    <p:sldId id="274" r:id="rId18"/>
    <p:sldId id="264" r:id="rId1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4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22" autoAdjust="0"/>
  </p:normalViewPr>
  <p:slideViewPr>
    <p:cSldViewPr snapToGrid="0" snapToObjects="1">
      <p:cViewPr varScale="1">
        <p:scale>
          <a:sx n="79" d="100"/>
          <a:sy n="79" d="100"/>
        </p:scale>
        <p:origin x="149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81802-F6AA-4028-A471-5060D17EF5F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3EBB3-C883-4548-82A4-CB63BD1D2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3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3EBB3-C883-4548-82A4-CB63BD1D27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4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3EBB3-C883-4548-82A4-CB63BD1D27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56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E3EBB3-C883-4548-82A4-CB63BD1D2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6037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E3EBB3-C883-4548-82A4-CB63BD1D2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26731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E3EBB3-C883-4548-82A4-CB63BD1D2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60897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E3EBB3-C883-4548-82A4-CB63BD1D2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013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E3EBB3-C883-4548-82A4-CB63BD1D2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92268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3EBB3-C883-4548-82A4-CB63BD1D274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87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3EBB3-C883-4548-82A4-CB63BD1D274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424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3EBB3-C883-4548-82A4-CB63BD1D274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53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3EBB3-C883-4548-82A4-CB63BD1D27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82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3EBB3-C883-4548-82A4-CB63BD1D27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68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3EBB3-C883-4548-82A4-CB63BD1D27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50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3EBB3-C883-4548-82A4-CB63BD1D27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68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E3EBB3-C883-4548-82A4-CB63BD1D2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355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E3EBB3-C883-4548-82A4-CB63BD1D2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012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E3EBB3-C883-4548-82A4-CB63BD1D2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980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E3EBB3-C883-4548-82A4-CB63BD1D2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62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background_logo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89E3-9012-754D-ACFE-6D3D94DB23F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764640" y="3285951"/>
            <a:ext cx="4693557" cy="1687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764641" y="1460196"/>
            <a:ext cx="4693557" cy="13882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500" baseline="0">
                <a:solidFill>
                  <a:srgbClr val="533F7E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background_E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89E3-9012-754D-ACFE-6D3D94DB23F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F592-7035-BC42-B961-96A5B059A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1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PPT background_logo_Tex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32857"/>
            <a:ext cx="8229600" cy="4296457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"/>
              </a:defRPr>
            </a:lvl1pPr>
            <a:lvl2pPr>
              <a:defRPr sz="2800">
                <a:latin typeface=""/>
              </a:defRPr>
            </a:lvl2pPr>
            <a:lvl3pPr>
              <a:defRPr sz="2400">
                <a:latin typeface=""/>
              </a:defRPr>
            </a:lvl3pPr>
            <a:lvl4pPr>
              <a:defRPr sz="2000">
                <a:latin typeface=""/>
              </a:defRPr>
            </a:lvl4pPr>
            <a:lvl5pPr>
              <a:defRPr sz="2000">
                <a:latin typeface="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5642705-0869-5E41-BF54-4C6A6B6F7BB4}" type="slidenum">
              <a:rPr lang="en-US" smtClean="0">
                <a:latin typeface="Arial"/>
              </a:rPr>
              <a:pPr>
                <a:defRPr/>
              </a:pPr>
              <a:t>‹#›</a:t>
            </a:fld>
            <a:endParaRPr lang="en-US" dirty="0">
              <a:latin typeface="Arial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45443"/>
            <a:ext cx="8229600" cy="969466"/>
          </a:xfrm>
        </p:spPr>
        <p:txBody>
          <a:bodyPr anchor="b">
            <a:normAutofit/>
          </a:bodyPr>
          <a:lstStyle>
            <a:lvl1pPr algn="l">
              <a:defRPr sz="4400" b="0" i="0" baseline="0">
                <a:solidFill>
                  <a:srgbClr val="533F7E"/>
                </a:solidFill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307826"/>
            <a:ext cx="8229600" cy="5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92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PPT background_logo_Tex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45443"/>
            <a:ext cx="8229600" cy="969466"/>
          </a:xfrm>
        </p:spPr>
        <p:txBody>
          <a:bodyPr anchor="b">
            <a:normAutofit/>
          </a:bodyPr>
          <a:lstStyle>
            <a:lvl1pPr algn="l">
              <a:defRPr sz="4400" b="0" i="0" baseline="0">
                <a:solidFill>
                  <a:srgbClr val="533F7E"/>
                </a:solidFill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32073"/>
            <a:ext cx="8229600" cy="38726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32857"/>
            <a:ext cx="8229600" cy="4296457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"/>
              </a:defRPr>
            </a:lvl1pPr>
            <a:lvl2pPr>
              <a:defRPr sz="2800">
                <a:latin typeface=""/>
              </a:defRPr>
            </a:lvl2pPr>
            <a:lvl3pPr>
              <a:defRPr sz="2400">
                <a:latin typeface=""/>
              </a:defRPr>
            </a:lvl3pPr>
            <a:lvl4pPr>
              <a:defRPr sz="2000">
                <a:latin typeface=""/>
              </a:defRPr>
            </a:lvl4pPr>
            <a:lvl5pPr>
              <a:defRPr sz="2000">
                <a:latin typeface="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5642705-0869-5E41-BF54-4C6A6B6F7BB4}" type="slidenum">
              <a:rPr lang="en-US" smtClean="0">
                <a:latin typeface="Arial"/>
              </a:rPr>
              <a:pPr>
                <a:defRPr/>
              </a:pPr>
              <a:t>‹#›</a:t>
            </a:fld>
            <a:endParaRPr lang="en-US" dirty="0">
              <a:latin typeface="Arial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543587"/>
            <a:ext cx="8229600" cy="5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92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89E3-9012-754D-ACFE-6D3D94DB23F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F592-7035-BC42-B961-96A5B059A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72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PPT background_logo_Tex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marL="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lang="en-US" sz="4400" b="0" i="0" kern="1200" baseline="0" dirty="0">
                <a:solidFill>
                  <a:srgbClr val="533F7E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/>
              </a:defRPr>
            </a:lvl1pPr>
            <a:lvl2pPr>
              <a:defRPr sz="2400">
                <a:latin typeface="Arial"/>
              </a:defRPr>
            </a:lvl2pPr>
            <a:lvl3pPr>
              <a:defRPr sz="2000">
                <a:latin typeface="Arial"/>
              </a:defRPr>
            </a:lvl3pPr>
            <a:lvl4pPr>
              <a:defRPr sz="1800">
                <a:latin typeface="Arial"/>
              </a:defRPr>
            </a:lvl4pPr>
            <a:lvl5pPr>
              <a:defRPr sz="1800">
                <a:latin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/>
              </a:defRPr>
            </a:lvl1pPr>
            <a:lvl2pPr>
              <a:defRPr sz="2400">
                <a:latin typeface="Arial"/>
              </a:defRPr>
            </a:lvl2pPr>
            <a:lvl3pPr>
              <a:defRPr sz="2000">
                <a:latin typeface="Arial"/>
              </a:defRPr>
            </a:lvl3pPr>
            <a:lvl4pPr>
              <a:defRPr sz="1800">
                <a:latin typeface="Arial"/>
              </a:defRPr>
            </a:lvl4pPr>
            <a:lvl5pPr>
              <a:defRPr sz="1800">
                <a:latin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5642705-0869-5E41-BF54-4C6A6B6F7BB4}" type="slidenum">
              <a:rPr lang="en-US" smtClean="0">
                <a:latin typeface="Arial"/>
              </a:rPr>
              <a:pPr>
                <a:defRPr/>
              </a:pPr>
              <a:t>‹#›</a:t>
            </a:fld>
            <a:endParaRPr lang="en-US" dirty="0">
              <a:latin typeface="Arial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307826"/>
            <a:ext cx="8229600" cy="5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9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PPT background_logo_Tex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"/>
              </a:defRPr>
            </a:lvl1pPr>
            <a:lvl2pPr>
              <a:defRPr sz="2000">
                <a:latin typeface=""/>
              </a:defRPr>
            </a:lvl2pPr>
            <a:lvl3pPr>
              <a:defRPr sz="1800">
                <a:latin typeface=""/>
              </a:defRPr>
            </a:lvl3pPr>
            <a:lvl4pPr>
              <a:defRPr sz="1600">
                <a:latin typeface=""/>
              </a:defRPr>
            </a:lvl4pPr>
            <a:lvl5pPr>
              <a:defRPr sz="1600">
                <a:latin typeface="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5642705-0869-5E41-BF54-4C6A6B6F7BB4}" type="slidenum">
              <a:rPr lang="en-US" smtClean="0">
                <a:latin typeface="Arial"/>
              </a:rPr>
              <a:pPr>
                <a:defRPr/>
              </a:pPr>
              <a:t>‹#›</a:t>
            </a:fld>
            <a:endParaRPr lang="en-US" dirty="0">
              <a:latin typeface="Arial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307826"/>
            <a:ext cx="8229600" cy="5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8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background_logo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89E3-9012-754D-ACFE-6D3D94DB23F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764641" y="1870769"/>
            <a:ext cx="4693557" cy="13882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500" baseline="0">
                <a:solidFill>
                  <a:srgbClr val="533F7E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2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89E3-9012-754D-ACFE-6D3D94DB23F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F592-7035-BC42-B961-96A5B059A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1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background_logo_Tex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/>
              </a:defRPr>
            </a:lvl1pPr>
            <a:lvl2pPr>
              <a:defRPr sz="2800">
                <a:latin typeface="Arial"/>
              </a:defRPr>
            </a:lvl2pPr>
            <a:lvl3pPr>
              <a:defRPr sz="2400">
                <a:latin typeface="Arial"/>
              </a:defRPr>
            </a:lvl3pPr>
            <a:lvl4pPr>
              <a:defRPr sz="2000">
                <a:latin typeface="Arial"/>
              </a:defRPr>
            </a:lvl4pPr>
            <a:lvl5pPr>
              <a:defRPr sz="2000">
                <a:latin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5642705-0869-5E41-BF54-4C6A6B6F7BB4}" type="slidenum">
              <a:rPr lang="en-US" smtClean="0">
                <a:latin typeface="Arial"/>
              </a:rPr>
              <a:pPr>
                <a:defRPr/>
              </a:pPr>
              <a:t>‹#›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05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E89E3-9012-754D-ACFE-6D3D94DB23F1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F592-7035-BC42-B961-96A5B059A8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188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lang="en-US" sz="4400" b="0" i="0" kern="1200" baseline="0" dirty="0">
          <a:solidFill>
            <a:srgbClr val="533F7E"/>
          </a:solidFill>
          <a:latin typeface="Arial"/>
          <a:ea typeface="ＭＳ Ｐゴシック" charset="0"/>
          <a:cs typeface="ＭＳ Ｐゴシック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3B413F"/>
          </a:solidFill>
          <a:latin typeface="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3B413F"/>
          </a:solidFill>
          <a:latin typeface="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3B413F"/>
          </a:solidFill>
          <a:latin typeface="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3B413F"/>
          </a:solidFill>
          <a:latin typeface="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3B413F"/>
          </a:solidFill>
          <a:latin typeface="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764640" y="4129738"/>
            <a:ext cx="4693557" cy="16875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December 8, 2021</a:t>
            </a:r>
          </a:p>
          <a:p>
            <a:r>
              <a:rPr lang="en-US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Mike </a:t>
            </a:r>
            <a:r>
              <a:rPr lang="en-US" dirty="0" err="1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Freel</a:t>
            </a:r>
            <a:r>
              <a:rPr lang="en-US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, PhD</a:t>
            </a:r>
          </a:p>
          <a:p>
            <a:r>
              <a:rPr lang="en-US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Mike.Freel@bellevue.edu</a:t>
            </a:r>
            <a:endParaRPr lang="en-US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764641" y="798489"/>
            <a:ext cx="4693557" cy="293638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Leadership in Action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697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396" y="360607"/>
            <a:ext cx="8312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DISCUSSION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Questions</a:t>
            </a: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  <p:pic>
        <p:nvPicPr>
          <p:cNvPr id="1026" name="Picture 2" descr="C:\Users\mfreel\AppData\Local\Microsoft\Windows\Temporary Internet Files\Content.Outlook\MSX1KMJL\BELLE_ver_re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654" y="5541135"/>
            <a:ext cx="1641352" cy="93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5106" y="1819131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Leadership and followers…… are they the same</a:t>
            </a:r>
            <a:r>
              <a:rPr lang="en-US" sz="28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?  You can be given a subordinate, but you can’t be given a follower.</a:t>
            </a:r>
            <a:endParaRPr lang="en-US" sz="28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pPr>
              <a:buNone/>
            </a:pPr>
            <a:endParaRPr lang="en-US" sz="28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What is your definition of the “ideal” leader? </a:t>
            </a:r>
          </a:p>
          <a:p>
            <a:pPr>
              <a:buNone/>
            </a:pPr>
            <a:endParaRPr lang="en-US" sz="28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What is your definition of the “ideal” follower?</a:t>
            </a:r>
          </a:p>
        </p:txBody>
      </p:sp>
    </p:spTree>
    <p:extLst>
      <p:ext uri="{BB962C8B-B14F-4D97-AF65-F5344CB8AC3E}">
        <p14:creationId xmlns:p14="http://schemas.microsoft.com/office/powerpoint/2010/main" val="2079582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Not everyone is a leader – that’s ok</a:t>
            </a: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Not everyone </a:t>
            </a:r>
            <a:r>
              <a:rPr lang="en-US" sz="2800" u="sng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wants</a:t>
            </a:r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to be a leader – that’s ok</a:t>
            </a: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Management differs from leadership</a:t>
            </a: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You can be a leader/follower in multiple settings throughout your day</a:t>
            </a: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Leadership/followership is a relationship, and you have many relationships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Friend, employee, student, son/daughter, 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spouse, </a:t>
            </a:r>
            <a:r>
              <a:rPr lang="en-US" sz="2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roommate, volunteer, etc…</a:t>
            </a:r>
          </a:p>
          <a:p>
            <a:pPr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45443"/>
            <a:ext cx="7897906" cy="113512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What’s the Difference?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948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Drive successes of </a:t>
            </a:r>
            <a:r>
              <a:rPr lang="en-US" sz="2800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leaders</a:t>
            </a:r>
            <a:endParaRPr lang="en-US" sz="28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Followers’ needs, aspirations, values, hopes </a:t>
            </a:r>
            <a:r>
              <a:rPr lang="en-US" sz="2800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fears – all </a:t>
            </a:r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allow leadership to arise</a:t>
            </a: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Followers ask, “How can this leader help me get what I want/need?”</a:t>
            </a: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Leaders meet those needs and then encourage our “best” selves to </a:t>
            </a:r>
            <a:r>
              <a:rPr lang="en-US" sz="2800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emerge</a:t>
            </a:r>
            <a:endParaRPr lang="en-US" sz="28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  <a:p>
            <a:pPr>
              <a:spcAft>
                <a:spcPts val="1200"/>
              </a:spcAft>
            </a:pPr>
            <a:endParaRPr lang="en-US" sz="24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45443"/>
            <a:ext cx="7897906" cy="113512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Expectations of Followers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08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Active followers – active in leadership process</a:t>
            </a: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Situational followership – you function as a leader/follower based upon </a:t>
            </a:r>
            <a:r>
              <a:rPr lang="en-US" sz="2800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the situation</a:t>
            </a:r>
            <a:endParaRPr lang="en-US" sz="28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Some prefer not to exert power required to be leader</a:t>
            </a: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Some followers are leaders – actively passive or passive aggressive (actively disengaged)</a:t>
            </a: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Followers “do” leadership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4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45443"/>
            <a:ext cx="7897906" cy="113512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The </a:t>
            </a: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ACTIVE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 Concept of Followers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296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45442"/>
            <a:ext cx="7897906" cy="1043031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DIMENSIONS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 of Effective/Ineffective Followers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  <p:pic>
        <p:nvPicPr>
          <p:cNvPr id="5" name="Content Placeholder 3" descr="follow_leade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7545" y="1473767"/>
            <a:ext cx="4807561" cy="45975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2362200"/>
            <a:ext cx="220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Critical Thinking</a:t>
            </a:r>
          </a:p>
          <a:p>
            <a:pPr algn="ctr" defTabSz="914400"/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  <a:p>
            <a:pPr algn="ctr" defTabSz="914400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 vs. </a:t>
            </a:r>
          </a:p>
          <a:p>
            <a:pPr algn="ctr" defTabSz="914400"/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  <a:p>
            <a:pPr algn="ctr" defTabSz="914400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Engagement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37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396" y="360607"/>
            <a:ext cx="8312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 Cond" panose="020B0606030402020204" pitchFamily="34" charset="0"/>
              </a:rPr>
              <a:t>How to </a:t>
            </a:r>
            <a:r>
              <a:rPr lang="en-US" sz="4000" b="1" noProof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ENCOURAGE </a:t>
            </a:r>
            <a:r>
              <a:rPr lang="en-US" sz="4000" b="1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Excellent Followership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Medium Cond" panose="020B0606030402020204" pitchFamily="34" charset="0"/>
            </a:endParaRPr>
          </a:p>
        </p:txBody>
      </p:sp>
      <p:pic>
        <p:nvPicPr>
          <p:cNvPr id="1026" name="Picture 2" descr="C:\Users\mfreel\AppData\Local\Microsoft\Windows\Temporary Internet Files\Content.Outlook\MSX1KMJL\BELLE_ver_re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654" y="5541135"/>
            <a:ext cx="1641352" cy="93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9397" y="1585438"/>
            <a:ext cx="80588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Improve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 independent/critical thinking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800" baseline="0" dirty="0" smtClean="0">
                <a:solidFill>
                  <a:prstClr val="white"/>
                </a:solidFill>
                <a:latin typeface="Franklin Gothic Medium Cond" panose="020B0606030402020204" pitchFamily="34" charset="0"/>
              </a:rPr>
              <a:t>Encourage</a:t>
            </a:r>
            <a:r>
              <a:rPr lang="en-US" sz="2800" dirty="0" smtClean="0">
                <a:solidFill>
                  <a:prstClr val="white"/>
                </a:solidFill>
                <a:latin typeface="Franklin Gothic Medium Cond" panose="020B0606030402020204" pitchFamily="34" charset="0"/>
              </a:rPr>
              <a:t> self-management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Disagreeing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 agreeably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 baseline="0" dirty="0" smtClean="0">
                <a:solidFill>
                  <a:prstClr val="white"/>
                </a:solidFill>
                <a:latin typeface="Franklin Gothic Medium Cond" panose="020B0606030402020204" pitchFamily="34" charset="0"/>
              </a:rPr>
              <a:t>Building</a:t>
            </a:r>
            <a:r>
              <a:rPr lang="en-US" sz="2800" dirty="0" smtClean="0">
                <a:solidFill>
                  <a:prstClr val="white"/>
                </a:solidFill>
                <a:latin typeface="Franklin Gothic Medium Cond" panose="020B0606030402020204" pitchFamily="34" charset="0"/>
              </a:rPr>
              <a:t> credibility</a:t>
            </a:r>
          </a:p>
          <a:p>
            <a:pPr marL="514350" indent="-514350">
              <a:buFont typeface="+mj-lt"/>
              <a:buAutoNum type="arabicPeriod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Align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 personal and organizational goals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aseline="0" dirty="0" smtClean="0">
                <a:solidFill>
                  <a:prstClr val="white"/>
                </a:solidFill>
                <a:latin typeface="Franklin Gothic Medium Cond" panose="020B0606030402020204" pitchFamily="34" charset="0"/>
              </a:rPr>
              <a:t>Acting</a:t>
            </a:r>
            <a:r>
              <a:rPr lang="en-US" sz="2800" dirty="0" smtClean="0">
                <a:solidFill>
                  <a:prstClr val="white"/>
                </a:solidFill>
                <a:latin typeface="Franklin Gothic Medium Cond" panose="020B0606030402020204" pitchFamily="34" charset="0"/>
              </a:rPr>
              <a:t> responsibly toward the organization</a:t>
            </a:r>
          </a:p>
          <a:p>
            <a:pPr marL="514350" indent="-514350">
              <a:buFont typeface="+mj-lt"/>
              <a:buAutoNum type="arabicPeriod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Understand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 similarities and differences between leader and follower roles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aseline="0" dirty="0" smtClean="0">
                <a:solidFill>
                  <a:prstClr val="white"/>
                </a:solidFill>
                <a:latin typeface="Franklin Gothic Medium Cond" panose="020B0606030402020204" pitchFamily="34" charset="0"/>
              </a:rPr>
              <a:t>Move</a:t>
            </a:r>
            <a:r>
              <a:rPr lang="en-US" sz="2800" dirty="0" smtClean="0">
                <a:solidFill>
                  <a:prstClr val="white"/>
                </a:solidFill>
                <a:latin typeface="Franklin Gothic Medium Cond" panose="020B0606030402020204" pitchFamily="34" charset="0"/>
              </a:rPr>
              <a:t> between roles easily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30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freel\AppData\Local\Microsoft\Windows\Temporary Internet Files\Content.Outlook\MSX1KMJL\BELLE_ver_re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654" y="5541135"/>
            <a:ext cx="1641352" cy="93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5106" y="1819131"/>
            <a:ext cx="7620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What’s your definition of leadership?  </a:t>
            </a:r>
            <a:endParaRPr lang="en-U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		</a:t>
            </a: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WRITE IT OUT NOW.</a:t>
            </a:r>
            <a:endParaRPr 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  <a:p>
            <a:endParaRPr lang="en-U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How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does it compare to what you wrote in the first session back in January?</a:t>
            </a:r>
          </a:p>
        </p:txBody>
      </p:sp>
    </p:spTree>
    <p:extLst>
      <p:ext uri="{BB962C8B-B14F-4D97-AF65-F5344CB8AC3E}">
        <p14:creationId xmlns:p14="http://schemas.microsoft.com/office/powerpoint/2010/main" val="1894862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396" y="360607"/>
            <a:ext cx="8312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NEXT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Steps</a:t>
            </a: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  <p:pic>
        <p:nvPicPr>
          <p:cNvPr id="1026" name="Picture 2" descr="C:\Users\mfreel\AppData\Local\Microsoft\Windows\Temporary Internet Files\Content.Outlook\MSX1KMJL\BELLE_ver_re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654" y="5541135"/>
            <a:ext cx="1641352" cy="93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9396" y="1368363"/>
            <a:ext cx="790156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Now… what are your next steps?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What specific steps could you take to build your leadership skills?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Where and how do you want to lead?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How can you achieve those goals?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What can you read?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Who can you keep in touch with?</a:t>
            </a:r>
          </a:p>
          <a:p>
            <a:endParaRPr lang="en-US" sz="3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254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457200" y="3462338"/>
            <a:ext cx="82296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>A private, non-profit institution founded in 1966, Bellevue University is </a:t>
            </a:r>
            <a:b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</a:br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>accredited by the Higher Learning Commission through the U.S. Department of Education. For general information, please call 800.756.7920.</a:t>
            </a:r>
            <a:b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</a:br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/>
            </a:r>
            <a:b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</a:br>
            <a:r>
              <a:rPr lang="en-US" sz="1600" dirty="0" smtClean="0">
                <a:solidFill>
                  <a:srgbClr val="3B413F"/>
                </a:solidFill>
                <a:latin typeface="Arial" charset="0"/>
                <a:cs typeface="Arial" charset="0"/>
              </a:rPr>
              <a:t>Faculty Phone</a:t>
            </a:r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>: </a:t>
            </a:r>
            <a:r>
              <a:rPr lang="en-US" sz="1600" dirty="0" smtClean="0">
                <a:solidFill>
                  <a:srgbClr val="3B413F"/>
                </a:solidFill>
                <a:latin typeface="Arial" charset="0"/>
                <a:cs typeface="Arial" charset="0"/>
              </a:rPr>
              <a:t>402.557.7121</a:t>
            </a:r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/>
            </a:r>
            <a:b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</a:br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/>
            </a:r>
            <a:b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</a:br>
            <a:r>
              <a:rPr lang="en-US" sz="1600" dirty="0" smtClean="0">
                <a:solidFill>
                  <a:srgbClr val="3B413F"/>
                </a:solidFill>
                <a:latin typeface="Arial" charset="0"/>
                <a:cs typeface="Arial" charset="0"/>
              </a:rPr>
              <a:t>Faculty Email</a:t>
            </a:r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>: </a:t>
            </a:r>
            <a:r>
              <a:rPr lang="en-US" sz="1600" dirty="0" smtClean="0">
                <a:solidFill>
                  <a:srgbClr val="3B413F"/>
                </a:solidFill>
                <a:latin typeface="Arial" charset="0"/>
                <a:cs typeface="Arial" charset="0"/>
              </a:rPr>
              <a:t>mike.freel@bellevue.edu</a:t>
            </a:r>
            <a: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  <a:t/>
            </a:r>
            <a:br>
              <a:rPr lang="en-US" sz="1600" dirty="0">
                <a:solidFill>
                  <a:srgbClr val="3B413F"/>
                </a:solidFill>
                <a:latin typeface="Arial" charset="0"/>
                <a:cs typeface="Arial" charset="0"/>
              </a:rPr>
            </a:br>
            <a:r>
              <a:rPr lang="en-US" sz="1600" dirty="0">
                <a:solidFill>
                  <a:srgbClr val="3E403E"/>
                </a:solidFill>
                <a:latin typeface="Arial" charset="0"/>
                <a:cs typeface="Arial" charset="0"/>
              </a:rPr>
              <a:t> </a:t>
            </a:r>
            <a:br>
              <a:rPr lang="en-US" sz="1600" dirty="0">
                <a:solidFill>
                  <a:srgbClr val="3E403E"/>
                </a:solidFill>
                <a:latin typeface="Arial" charset="0"/>
                <a:cs typeface="Arial" charset="0"/>
              </a:rPr>
            </a:br>
            <a:r>
              <a:rPr lang="en-US" sz="1600" dirty="0" smtClean="0">
                <a:solidFill>
                  <a:srgbClr val="593D82"/>
                </a:solidFill>
                <a:latin typeface="Arial" charset="0"/>
                <a:cs typeface="Arial" charset="0"/>
              </a:rPr>
              <a:t>bellevue.edu</a:t>
            </a:r>
            <a:r>
              <a:rPr lang="en-US" sz="1600" dirty="0">
                <a:solidFill>
                  <a:srgbClr val="593D82"/>
                </a:solidFill>
                <a:latin typeface="Arial" charset="0"/>
                <a:cs typeface="Arial" charset="0"/>
              </a:rPr>
              <a:t/>
            </a:r>
            <a:br>
              <a:rPr lang="en-US" sz="1600" dirty="0">
                <a:solidFill>
                  <a:srgbClr val="593D82"/>
                </a:solidFill>
                <a:latin typeface="Arial" charset="0"/>
                <a:cs typeface="Arial" charset="0"/>
              </a:rPr>
            </a:br>
            <a:endParaRPr lang="en-US" sz="1600" dirty="0">
              <a:solidFill>
                <a:srgbClr val="593D8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13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You have successfully committed to your own leadership development by completing the NHA Leadership Institute!</a:t>
            </a: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You have embraced 360 degree feedback, coursework, coaching, and the benefits and challenges that come with them!</a:t>
            </a: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You are ready to spend some time considering how you can continue to develop as a leader!</a:t>
            </a:r>
          </a:p>
          <a:p>
            <a:pPr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Congratulations!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2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8495" y="642789"/>
            <a:ext cx="5975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QUESTION</a:t>
            </a: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  <p:pic>
        <p:nvPicPr>
          <p:cNvPr id="1026" name="Picture 2" descr="C:\Users\mfreel\AppData\Local\Microsoft\Windows\Temporary Internet Files\Content.Outlook\MSX1KMJL\BELLE_ver_re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654" y="5541135"/>
            <a:ext cx="1641352" cy="93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09521" y="1704108"/>
            <a:ext cx="74537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If you were to complete the sentences below, what would you </a:t>
            </a:r>
            <a:r>
              <a:rPr lang="en-US" sz="32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say?</a:t>
            </a:r>
            <a:endParaRPr lang="en-US" sz="3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endParaRPr lang="en-US" sz="3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endParaRPr lang="en-US" sz="3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“What healthcare needs is……….”</a:t>
            </a:r>
          </a:p>
          <a:p>
            <a:endParaRPr lang="en-US" sz="3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“What I still need to know about leadership is…..”</a:t>
            </a:r>
          </a:p>
          <a:p>
            <a:endParaRPr lang="en-US" sz="3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22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2510" y="360607"/>
            <a:ext cx="8270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Healthcare Priorities </a:t>
            </a: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2022</a:t>
            </a: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  <p:pic>
        <p:nvPicPr>
          <p:cNvPr id="1026" name="Picture 2" descr="C:\Users\mfreel\AppData\Local\Microsoft\Windows\Temporary Internet Files\Content.Outlook\MSX1KMJL\BELLE_ver_re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654" y="5541135"/>
            <a:ext cx="1641352" cy="93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0913" y="1526456"/>
            <a:ext cx="806217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What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does it mean to be a </a:t>
            </a:r>
            <a:r>
              <a:rPr lang="en-US" sz="28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HIGH RELIABILITY ORGANIZATION</a:t>
            </a:r>
            <a:r>
              <a:rPr lang="en-US" sz="2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?</a:t>
            </a:r>
            <a:endParaRPr lang="en-US" sz="28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Collaborative Medicine – who’s in charge?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Leadership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Staffing – turnover, talent acquisition, talent management, knowledge sharing, technology, revenue generation, etc…, etc…, etc…, </a:t>
            </a:r>
          </a:p>
          <a:p>
            <a:pPr>
              <a:spcAft>
                <a:spcPts val="1200"/>
              </a:spcAft>
            </a:pP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Yet, you are still here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!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10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098" y="204964"/>
            <a:ext cx="86269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Now that you’re </a:t>
            </a:r>
            <a:r>
              <a:rPr lang="en-US" sz="40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ALMOST</a:t>
            </a: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 DONE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, 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Let’s Discuss…</a:t>
            </a: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  <p:pic>
        <p:nvPicPr>
          <p:cNvPr id="1026" name="Picture 2" descr="C:\Users\mfreel\AppData\Local\Microsoft\Windows\Temporary Internet Files\Content.Outlook\MSX1KMJL\BELLE_ver_re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654" y="5541135"/>
            <a:ext cx="1641352" cy="93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7350" y="2079424"/>
            <a:ext cx="79224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What behaviors make </a:t>
            </a:r>
            <a:r>
              <a:rPr lang="en-US" sz="32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a successful </a:t>
            </a:r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leader?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What behaviors make a good follower?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Who are you, as a </a:t>
            </a:r>
            <a:r>
              <a:rPr lang="en-US" sz="3200" dirty="0" smtClean="0">
                <a:solidFill>
                  <a:srgbClr val="FFC000"/>
                </a:solidFill>
                <a:latin typeface="Franklin Gothic Medium Cond" panose="020B0606030402020204" pitchFamily="34" charset="0"/>
              </a:rPr>
              <a:t>LEADER</a:t>
            </a:r>
            <a:r>
              <a:rPr lang="en-US" sz="32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?</a:t>
            </a:r>
            <a:endParaRPr lang="en-US" sz="3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Who are you as a </a:t>
            </a:r>
            <a:r>
              <a:rPr lang="en-US" sz="3200" dirty="0" smtClean="0">
                <a:solidFill>
                  <a:srgbClr val="FFC000"/>
                </a:solidFill>
                <a:latin typeface="Franklin Gothic Medium Cond" panose="020B0606030402020204" pitchFamily="34" charset="0"/>
              </a:rPr>
              <a:t>FOLLOWER</a:t>
            </a:r>
            <a:r>
              <a:rPr lang="en-US" sz="3200" dirty="0" smtClean="0">
                <a:solidFill>
                  <a:schemeClr val="bg1"/>
                </a:solidFill>
                <a:latin typeface="Franklin Gothic Medium Cond" panose="020B0606030402020204" pitchFamily="34" charset="0"/>
              </a:rPr>
              <a:t>?</a:t>
            </a:r>
            <a:endParaRPr lang="en-US" sz="3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1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Storytelling is one of the best communication techniques leaders can develop</a:t>
            </a:r>
          </a:p>
          <a:p>
            <a:r>
              <a:rPr lang="en-US" sz="2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Stories bring the listener to you on a personal and professional level</a:t>
            </a:r>
          </a:p>
          <a:p>
            <a:r>
              <a:rPr lang="en-US" sz="2400" u="sng" dirty="0">
                <a:solidFill>
                  <a:schemeClr val="accent1">
                    <a:lumMod val="50000"/>
                  </a:schemeClr>
                </a:solidFill>
                <a:latin typeface="Franklin Gothic Medium Cond" panose="020B0606030402020204" pitchFamily="34" charset="0"/>
              </a:rPr>
              <a:t>Take some time and put your leadership story on a timeline (draw it out)</a:t>
            </a:r>
          </a:p>
          <a:p>
            <a:r>
              <a:rPr lang="en-US" sz="2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Remember to include the Leadership Institute</a:t>
            </a:r>
          </a:p>
          <a:p>
            <a:r>
              <a:rPr lang="en-US" sz="2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What made you the leader you are today? Tell us your story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…</a:t>
            </a:r>
            <a:endParaRPr lang="en-US" sz="24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  <a:p>
            <a:r>
              <a:rPr lang="en-US" sz="2400" b="1" u="sng" dirty="0">
                <a:solidFill>
                  <a:schemeClr val="accent1">
                    <a:lumMod val="50000"/>
                  </a:schemeClr>
                </a:solidFill>
                <a:latin typeface="Franklin Gothic Medium Cond" panose="020B0606030402020204" pitchFamily="34" charset="0"/>
              </a:rPr>
              <a:t>Now, where do you want to go?</a:t>
            </a:r>
          </a:p>
          <a:p>
            <a:pPr>
              <a:spcAft>
                <a:spcPts val="1200"/>
              </a:spcAft>
            </a:pPr>
            <a:endParaRPr lang="en-US" sz="2400" dirty="0">
              <a:latin typeface="Franklin Gothic Medium Cond" panose="020B06060304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Leaders and Storytelling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90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January – </a:t>
            </a:r>
            <a:r>
              <a:rPr lang="en-US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December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Becoming </a:t>
            </a:r>
            <a:r>
              <a:rPr lang="en-US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more </a:t>
            </a:r>
            <a:r>
              <a:rPr lang="en-US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self-aware</a:t>
            </a:r>
            <a:endParaRPr lang="en-US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  <a:p>
            <a:pPr lvl="1"/>
            <a:r>
              <a:rPr lang="en-US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Revisit your leadership goals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360 degree feedback 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Hidden strengths and black holes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Coaching</a:t>
            </a:r>
          </a:p>
          <a:p>
            <a:pPr>
              <a:spcAft>
                <a:spcPts val="1200"/>
              </a:spcAft>
            </a:pPr>
            <a:endParaRPr lang="en-US" sz="24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60596"/>
            <a:ext cx="8229600" cy="969466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Reflections from Leadership Institute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376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What were your learning highlights?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Medium Cond" panose="020B0606030402020204" pitchFamily="34" charset="0"/>
              </a:rPr>
              <a:t>Orientation</a:t>
            </a:r>
            <a:endParaRPr lang="en-US" sz="24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Using 360s for Improved Leadership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Conflict and Coaching for Improved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Analyzing Performance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Recruitment and Performance Management/Workplace Diversity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What’s My Type?  Temperament at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Leading Teams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Today?</a:t>
            </a:r>
          </a:p>
          <a:p>
            <a:pPr>
              <a:spcAft>
                <a:spcPts val="1200"/>
              </a:spcAft>
            </a:pPr>
            <a:endParaRPr lang="en-US" sz="24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45443"/>
            <a:ext cx="8229600" cy="113512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Month by Month – What Did You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G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ain?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135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Self perception – how do you think about yourself differently now?</a:t>
            </a:r>
          </a:p>
          <a:p>
            <a:endParaRPr lang="en-US" sz="28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  <a:p>
            <a:pPr>
              <a:buNone/>
            </a:pPr>
            <a:endParaRPr lang="en-US" sz="28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What did you learn about your hidden strengths and/or black holes?</a:t>
            </a:r>
          </a:p>
          <a:p>
            <a:pPr>
              <a:spcAft>
                <a:spcPts val="1200"/>
              </a:spcAft>
            </a:pPr>
            <a:endParaRPr lang="en-US" sz="24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45443"/>
            <a:ext cx="7897906" cy="113512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How have you become more self-aware?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542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13097</TotalTime>
  <Words>776</Words>
  <Application>Microsoft Office PowerPoint</Application>
  <PresentationFormat>On-screen Show (4:3)</PresentationFormat>
  <Paragraphs>126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ＭＳ Ｐゴシック</vt:lpstr>
      <vt:lpstr>Arial</vt:lpstr>
      <vt:lpstr>Calibri</vt:lpstr>
      <vt:lpstr>Franklin Gothic Medium Cond</vt:lpstr>
      <vt:lpstr>Office Theme</vt:lpstr>
      <vt:lpstr>Leadership in Action</vt:lpstr>
      <vt:lpstr>Congratulations!</vt:lpstr>
      <vt:lpstr>PowerPoint Presentation</vt:lpstr>
      <vt:lpstr>PowerPoint Presentation</vt:lpstr>
      <vt:lpstr>PowerPoint Presentation</vt:lpstr>
      <vt:lpstr>Leaders and Storytelling</vt:lpstr>
      <vt:lpstr>Reflections from Leadership Institute</vt:lpstr>
      <vt:lpstr>Month by Month – What Did You Gain?</vt:lpstr>
      <vt:lpstr>How have you become more self-aware?</vt:lpstr>
      <vt:lpstr>PowerPoint Presentation</vt:lpstr>
      <vt:lpstr>What’s the Difference?</vt:lpstr>
      <vt:lpstr>Expectations of Followers</vt:lpstr>
      <vt:lpstr>The ACTIVE Concept of Followers</vt:lpstr>
      <vt:lpstr>DIMENSIONS of Effective/Ineffective Followers</vt:lpstr>
      <vt:lpstr>PowerPoint Presentation</vt:lpstr>
      <vt:lpstr>PowerPoint Presentation</vt:lpstr>
      <vt:lpstr>PowerPoint Presentation</vt:lpstr>
      <vt:lpstr>PowerPoint Presentation</vt:lpstr>
    </vt:vector>
  </TitlesOfParts>
  <Company>Bailey Lauerman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Jiear Vang</dc:creator>
  <cp:lastModifiedBy>Mike Freel</cp:lastModifiedBy>
  <cp:revision>58</cp:revision>
  <cp:lastPrinted>2017-07-17T15:36:54Z</cp:lastPrinted>
  <dcterms:created xsi:type="dcterms:W3CDTF">2015-02-06T15:48:06Z</dcterms:created>
  <dcterms:modified xsi:type="dcterms:W3CDTF">2021-12-07T18:44:35Z</dcterms:modified>
</cp:coreProperties>
</file>