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85" r:id="rId2"/>
    <p:sldId id="328" r:id="rId3"/>
    <p:sldId id="329" r:id="rId4"/>
    <p:sldId id="325" r:id="rId5"/>
    <p:sldId id="326" r:id="rId6"/>
    <p:sldId id="327" r:id="rId7"/>
    <p:sldId id="304" r:id="rId8"/>
    <p:sldId id="306" r:id="rId9"/>
    <p:sldId id="307" r:id="rId10"/>
    <p:sldId id="308" r:id="rId11"/>
    <p:sldId id="309" r:id="rId12"/>
    <p:sldId id="310" r:id="rId13"/>
    <p:sldId id="311" r:id="rId14"/>
    <p:sldId id="318" r:id="rId15"/>
    <p:sldId id="317" r:id="rId16"/>
    <p:sldId id="312" r:id="rId17"/>
    <p:sldId id="313" r:id="rId18"/>
    <p:sldId id="314" r:id="rId19"/>
    <p:sldId id="315" r:id="rId20"/>
    <p:sldId id="319" r:id="rId21"/>
    <p:sldId id="320" r:id="rId22"/>
    <p:sldId id="316" r:id="rId23"/>
    <p:sldId id="321" r:id="rId24"/>
    <p:sldId id="322" r:id="rId25"/>
    <p:sldId id="323" r:id="rId26"/>
    <p:sldId id="332" r:id="rId27"/>
    <p:sldId id="330" r:id="rId28"/>
    <p:sldId id="331" r:id="rId29"/>
    <p:sldId id="30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F2A7C4-E99F-4574-B301-FC93A23A20A9}">
          <p14:sldIdLst>
            <p14:sldId id="285"/>
            <p14:sldId id="328"/>
            <p14:sldId id="329"/>
            <p14:sldId id="325"/>
            <p14:sldId id="326"/>
            <p14:sldId id="327"/>
            <p14:sldId id="304"/>
            <p14:sldId id="306"/>
            <p14:sldId id="307"/>
            <p14:sldId id="308"/>
            <p14:sldId id="309"/>
            <p14:sldId id="310"/>
            <p14:sldId id="311"/>
            <p14:sldId id="318"/>
            <p14:sldId id="317"/>
            <p14:sldId id="312"/>
            <p14:sldId id="313"/>
            <p14:sldId id="314"/>
            <p14:sldId id="315"/>
            <p14:sldId id="319"/>
            <p14:sldId id="320"/>
            <p14:sldId id="316"/>
            <p14:sldId id="321"/>
            <p14:sldId id="322"/>
            <p14:sldId id="323"/>
            <p14:sldId id="332"/>
            <p14:sldId id="330"/>
            <p14:sldId id="331"/>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91DD"/>
    <a:srgbClr val="000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61939" autoAdjust="0"/>
  </p:normalViewPr>
  <p:slideViewPr>
    <p:cSldViewPr>
      <p:cViewPr varScale="1">
        <p:scale>
          <a:sx n="112" d="100"/>
          <a:sy n="112" d="100"/>
        </p:scale>
        <p:origin x="168"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666E60-D3F8-4988-9407-EE3F62881A62}" type="datetimeFigureOut">
              <a:rPr lang="en-US" smtClean="0"/>
              <a:t>5/4/2021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F24ECD-B79B-484B-960F-2035E4846501}" type="slidenum">
              <a:rPr lang="en-US" smtClean="0"/>
              <a:t>‹#›</a:t>
            </a:fld>
            <a:endParaRPr lang="en-US"/>
          </a:p>
        </p:txBody>
      </p:sp>
    </p:spTree>
    <p:extLst>
      <p:ext uri="{BB962C8B-B14F-4D97-AF65-F5344CB8AC3E}">
        <p14:creationId xmlns:p14="http://schemas.microsoft.com/office/powerpoint/2010/main" val="378059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24ECD-B79B-484B-960F-2035E4846501}" type="slidenum">
              <a:rPr lang="en-US" smtClean="0"/>
              <a:t>1</a:t>
            </a:fld>
            <a:endParaRPr lang="en-US"/>
          </a:p>
        </p:txBody>
      </p:sp>
    </p:spTree>
    <p:extLst>
      <p:ext uri="{BB962C8B-B14F-4D97-AF65-F5344CB8AC3E}">
        <p14:creationId xmlns:p14="http://schemas.microsoft.com/office/powerpoint/2010/main" val="337162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a:t>
            </a:fld>
            <a:endParaRPr lang="en-US"/>
          </a:p>
        </p:txBody>
      </p:sp>
    </p:spTree>
    <p:extLst>
      <p:ext uri="{BB962C8B-B14F-4D97-AF65-F5344CB8AC3E}">
        <p14:creationId xmlns:p14="http://schemas.microsoft.com/office/powerpoint/2010/main" val="1641810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5</a:t>
            </a:fld>
            <a:endParaRPr lang="en-US"/>
          </a:p>
        </p:txBody>
      </p:sp>
    </p:spTree>
    <p:extLst>
      <p:ext uri="{BB962C8B-B14F-4D97-AF65-F5344CB8AC3E}">
        <p14:creationId xmlns:p14="http://schemas.microsoft.com/office/powerpoint/2010/main" val="1883678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sharing</a:t>
            </a:r>
            <a:r>
              <a:rPr lang="en-US" baseline="0" dirty="0" smtClean="0"/>
              <a:t> the record should be familiar with the chart and where to find info requested.  This should be consistent</a:t>
            </a:r>
          </a:p>
          <a:p>
            <a:r>
              <a:rPr lang="en-US" baseline="0" dirty="0" smtClean="0"/>
              <a:t>Protected </a:t>
            </a:r>
            <a:r>
              <a:rPr lang="en-US" baseline="0" dirty="0" err="1" smtClean="0"/>
              <a:t>infoIncident</a:t>
            </a:r>
            <a:r>
              <a:rPr lang="en-US" baseline="0" dirty="0" smtClean="0"/>
              <a:t> reports, RCA’s, Patient Safety work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6</a:t>
            </a:fld>
            <a:endParaRPr lang="en-US"/>
          </a:p>
        </p:txBody>
      </p:sp>
    </p:spTree>
    <p:extLst>
      <p:ext uri="{BB962C8B-B14F-4D97-AF65-F5344CB8AC3E}">
        <p14:creationId xmlns:p14="http://schemas.microsoft.com/office/powerpoint/2010/main" val="1229325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actions will you do to be ready for survey.</a:t>
            </a:r>
            <a:r>
              <a:rPr lang="en-US" baseline="0" dirty="0"/>
              <a:t> </a:t>
            </a:r>
            <a:r>
              <a:rPr lang="en-US" baseline="0" dirty="0" smtClean="0"/>
              <a:t>Consider making a survey “welcome packet”-Determine who is responsible for routinely checking this for current process and procedures in your CAH. Greeting from administrator, Mission, Vision, Available services, processes in place (bedside shift report, etc.) Visitor times, Dietary times available, Patient Rights, Infection Control, Patient Satisfaction, Patient Safety, Pain Management, Levels of care, Patient portal, Leadership name list, Board of Directors name list, Discharge education processes, Discharge services available in your community.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7</a:t>
            </a:fld>
            <a:endParaRPr lang="en-US"/>
          </a:p>
        </p:txBody>
      </p:sp>
    </p:spTree>
    <p:extLst>
      <p:ext uri="{BB962C8B-B14F-4D97-AF65-F5344CB8AC3E}">
        <p14:creationId xmlns:p14="http://schemas.microsoft.com/office/powerpoint/2010/main" val="307001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Request a written IJ removal plan.</a:t>
            </a:r>
          </a:p>
          <a:p>
            <a:pPr marL="0" indent="0">
              <a:buNone/>
            </a:pPr>
            <a:r>
              <a:rPr lang="en-US" dirty="0"/>
              <a:t> which is the immediate action(s) the entity will take to address the noncompliance that resulted in or made serious injury, serious harm, serious impairment, or death likely. </a:t>
            </a:r>
          </a:p>
        </p:txBody>
      </p:sp>
      <p:sp>
        <p:nvSpPr>
          <p:cNvPr id="4" name="Slide Number Placeholder 3"/>
          <p:cNvSpPr>
            <a:spLocks noGrp="1"/>
          </p:cNvSpPr>
          <p:nvPr>
            <p:ph type="sldNum" sz="quarter" idx="5"/>
          </p:nvPr>
        </p:nvSpPr>
        <p:spPr/>
        <p:txBody>
          <a:bodyPr/>
          <a:lstStyle/>
          <a:p>
            <a:fld id="{70F24ECD-B79B-484B-960F-2035E4846501}" type="slidenum">
              <a:rPr lang="en-US" smtClean="0"/>
              <a:t>12</a:t>
            </a:fld>
            <a:endParaRPr lang="en-US"/>
          </a:p>
        </p:txBody>
      </p:sp>
    </p:spTree>
    <p:extLst>
      <p:ext uri="{BB962C8B-B14F-4D97-AF65-F5344CB8AC3E}">
        <p14:creationId xmlns:p14="http://schemas.microsoft.com/office/powerpoint/2010/main" val="43738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Components of a Deficiency Citation</a:t>
            </a:r>
          </a:p>
          <a:p>
            <a:r>
              <a:rPr lang="en-US" dirty="0"/>
              <a:t>A deficiency citation consists of (A) a regulatory reference, (B) a deficient practice</a:t>
            </a:r>
          </a:p>
          <a:p>
            <a:r>
              <a:rPr lang="en-US" dirty="0"/>
              <a:t>statement and (C) relevant findings.</a:t>
            </a:r>
          </a:p>
        </p:txBody>
      </p:sp>
      <p:sp>
        <p:nvSpPr>
          <p:cNvPr id="4" name="Slide Number Placeholder 3"/>
          <p:cNvSpPr>
            <a:spLocks noGrp="1"/>
          </p:cNvSpPr>
          <p:nvPr>
            <p:ph type="sldNum" sz="quarter" idx="5"/>
          </p:nvPr>
        </p:nvSpPr>
        <p:spPr/>
        <p:txBody>
          <a:bodyPr/>
          <a:lstStyle/>
          <a:p>
            <a:fld id="{70F24ECD-B79B-484B-960F-2035E4846501}" type="slidenum">
              <a:rPr lang="en-US" smtClean="0"/>
              <a:t>15</a:t>
            </a:fld>
            <a:endParaRPr lang="en-US"/>
          </a:p>
        </p:txBody>
      </p:sp>
    </p:spTree>
    <p:extLst>
      <p:ext uri="{BB962C8B-B14F-4D97-AF65-F5344CB8AC3E}">
        <p14:creationId xmlns:p14="http://schemas.microsoft.com/office/powerpoint/2010/main" val="1208869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29</a:t>
            </a:fld>
            <a:endParaRPr lang="en-US"/>
          </a:p>
        </p:txBody>
      </p:sp>
    </p:spTree>
    <p:extLst>
      <p:ext uri="{BB962C8B-B14F-4D97-AF65-F5344CB8AC3E}">
        <p14:creationId xmlns:p14="http://schemas.microsoft.com/office/powerpoint/2010/main" val="1933068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2247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194403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6409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282972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3107272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t>‹#›</a:t>
            </a:fld>
            <a:endParaRPr lang="en-US"/>
          </a:p>
        </p:txBody>
      </p:sp>
    </p:spTree>
    <p:extLst>
      <p:ext uri="{BB962C8B-B14F-4D97-AF65-F5344CB8AC3E}">
        <p14:creationId xmlns:p14="http://schemas.microsoft.com/office/powerpoint/2010/main" val="397859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2253"/>
            <a:ext cx="8153400" cy="851297"/>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4400" b="1" dirty="0">
                <a:solidFill>
                  <a:schemeClr val="bg1"/>
                </a:solidFill>
                <a:latin typeface="Trebuchet MS" pitchFamily="34" charset="0"/>
              </a:rPr>
              <a:t>QI Residency Program</a:t>
            </a:r>
          </a:p>
        </p:txBody>
      </p:sp>
      <p:sp>
        <p:nvSpPr>
          <p:cNvPr id="3" name="Subtitle 2"/>
          <p:cNvSpPr>
            <a:spLocks noGrp="1"/>
          </p:cNvSpPr>
          <p:nvPr>
            <p:ph type="subTitle" idx="1"/>
          </p:nvPr>
        </p:nvSpPr>
        <p:spPr>
          <a:xfrm>
            <a:off x="609600" y="3429000"/>
            <a:ext cx="7772400" cy="1175706"/>
          </a:xfrm>
        </p:spPr>
        <p:txBody>
          <a:bodyPr>
            <a:spAutoFit/>
          </a:bodyPr>
          <a:lstStyle/>
          <a:p>
            <a:r>
              <a:rPr lang="en-US" b="1" dirty="0"/>
              <a:t>Module B - Accreditation &amp; Surveys</a:t>
            </a:r>
          </a:p>
          <a:p>
            <a:r>
              <a:rPr lang="en-US" b="1" dirty="0" smtClean="0"/>
              <a:t>Nikki Clement </a:t>
            </a:r>
            <a:endParaRPr lang="en-US" sz="2400" b="1" dirty="0"/>
          </a:p>
        </p:txBody>
      </p:sp>
    </p:spTree>
    <p:extLst>
      <p:ext uri="{BB962C8B-B14F-4D97-AF65-F5344CB8AC3E}">
        <p14:creationId xmlns:p14="http://schemas.microsoft.com/office/powerpoint/2010/main" val="183098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1B75D3-5A22-4F15-B08E-5861B6F3AE17}"/>
              </a:ext>
            </a:extLst>
          </p:cNvPr>
          <p:cNvSpPr>
            <a:spLocks noGrp="1"/>
          </p:cNvSpPr>
          <p:nvPr>
            <p:ph type="title"/>
          </p:nvPr>
        </p:nvSpPr>
        <p:spPr/>
        <p:txBody>
          <a:bodyPr/>
          <a:lstStyle/>
          <a:p>
            <a:r>
              <a:rPr lang="en-US" dirty="0"/>
              <a:t>IJ</a:t>
            </a:r>
          </a:p>
        </p:txBody>
      </p:sp>
      <p:sp>
        <p:nvSpPr>
          <p:cNvPr id="3" name="Content Placeholder 2">
            <a:extLst>
              <a:ext uri="{FF2B5EF4-FFF2-40B4-BE49-F238E27FC236}">
                <a16:creationId xmlns="" xmlns:a16="http://schemas.microsoft.com/office/drawing/2014/main" id="{4A571D65-4544-4D0B-BF4D-A6F5718A94EC}"/>
              </a:ext>
            </a:extLst>
          </p:cNvPr>
          <p:cNvSpPr>
            <a:spLocks noGrp="1"/>
          </p:cNvSpPr>
          <p:nvPr>
            <p:ph idx="1"/>
          </p:nvPr>
        </p:nvSpPr>
        <p:spPr/>
        <p:txBody>
          <a:bodyPr/>
          <a:lstStyle/>
          <a:p>
            <a:r>
              <a:rPr lang="en-US" dirty="0"/>
              <a:t>Noncompliance cited at IJ is the most serious deficiency type, and carries the most serious sanctions for providers, suppliers, or laboratories (entities).</a:t>
            </a:r>
          </a:p>
          <a:p>
            <a:endParaRPr lang="en-US" dirty="0"/>
          </a:p>
        </p:txBody>
      </p:sp>
    </p:spTree>
    <p:extLst>
      <p:ext uri="{BB962C8B-B14F-4D97-AF65-F5344CB8AC3E}">
        <p14:creationId xmlns:p14="http://schemas.microsoft.com/office/powerpoint/2010/main" val="1771759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A01493-A78A-4FA1-8115-6107FDA4DF4B}"/>
              </a:ext>
            </a:extLst>
          </p:cNvPr>
          <p:cNvSpPr>
            <a:spLocks noGrp="1"/>
          </p:cNvSpPr>
          <p:nvPr>
            <p:ph type="title"/>
          </p:nvPr>
        </p:nvSpPr>
        <p:spPr/>
        <p:txBody>
          <a:bodyPr/>
          <a:lstStyle/>
          <a:p>
            <a:r>
              <a:rPr lang="en-US" dirty="0"/>
              <a:t>IJ</a:t>
            </a:r>
          </a:p>
        </p:txBody>
      </p:sp>
      <p:sp>
        <p:nvSpPr>
          <p:cNvPr id="3" name="Content Placeholder 2">
            <a:extLst>
              <a:ext uri="{FF2B5EF4-FFF2-40B4-BE49-F238E27FC236}">
                <a16:creationId xmlns="" xmlns:a16="http://schemas.microsoft.com/office/drawing/2014/main" id="{EF152077-35CF-4949-BD2D-D754FAF5666D}"/>
              </a:ext>
            </a:extLst>
          </p:cNvPr>
          <p:cNvSpPr>
            <a:spLocks noGrp="1"/>
          </p:cNvSpPr>
          <p:nvPr>
            <p:ph idx="1"/>
          </p:nvPr>
        </p:nvSpPr>
        <p:spPr/>
        <p:txBody>
          <a:bodyPr/>
          <a:lstStyle/>
          <a:p>
            <a:r>
              <a:rPr lang="en-US" dirty="0"/>
              <a:t>The hospital must take immediate action to remove the systemic problems which contributed to, caused, or were a factor in causing the serious adverse outcome, or making such an outcome likely.</a:t>
            </a:r>
          </a:p>
        </p:txBody>
      </p:sp>
    </p:spTree>
    <p:extLst>
      <p:ext uri="{BB962C8B-B14F-4D97-AF65-F5344CB8AC3E}">
        <p14:creationId xmlns:p14="http://schemas.microsoft.com/office/powerpoint/2010/main" val="3693919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995D20-7FAB-4602-90A3-CBB5E1D6325C}"/>
              </a:ext>
            </a:extLst>
          </p:cNvPr>
          <p:cNvSpPr>
            <a:spLocks noGrp="1"/>
          </p:cNvSpPr>
          <p:nvPr>
            <p:ph type="title"/>
          </p:nvPr>
        </p:nvSpPr>
        <p:spPr/>
        <p:txBody>
          <a:bodyPr/>
          <a:lstStyle/>
          <a:p>
            <a:r>
              <a:rPr lang="en-US" dirty="0"/>
              <a:t>IJ</a:t>
            </a:r>
          </a:p>
        </p:txBody>
      </p:sp>
      <p:sp>
        <p:nvSpPr>
          <p:cNvPr id="3" name="Content Placeholder 2">
            <a:extLst>
              <a:ext uri="{FF2B5EF4-FFF2-40B4-BE49-F238E27FC236}">
                <a16:creationId xmlns="" xmlns:a16="http://schemas.microsoft.com/office/drawing/2014/main" id="{CDFF47BC-7DD5-4DEF-8217-C1168F8FC722}"/>
              </a:ext>
            </a:extLst>
          </p:cNvPr>
          <p:cNvSpPr>
            <a:spLocks noGrp="1"/>
          </p:cNvSpPr>
          <p:nvPr>
            <p:ph idx="1"/>
          </p:nvPr>
        </p:nvSpPr>
        <p:spPr/>
        <p:txBody>
          <a:bodyPr>
            <a:normAutofit/>
          </a:bodyPr>
          <a:lstStyle/>
          <a:p>
            <a:r>
              <a:rPr lang="en-US" dirty="0"/>
              <a:t>Determination IJ exists:</a:t>
            </a:r>
          </a:p>
          <a:p>
            <a:pPr marL="0" indent="0">
              <a:buNone/>
            </a:pPr>
            <a:r>
              <a:rPr lang="en-US" dirty="0"/>
              <a:t>Survey team must immediately: </a:t>
            </a:r>
          </a:p>
          <a:p>
            <a:pPr marL="0" indent="0">
              <a:buNone/>
            </a:pPr>
            <a:r>
              <a:rPr lang="en-US" dirty="0"/>
              <a:t>• Notify the administrator IJ has been identified and provide a copy of the completed IJ template to the entity</a:t>
            </a:r>
          </a:p>
          <a:p>
            <a:pPr marL="0" indent="0">
              <a:buNone/>
            </a:pPr>
            <a:r>
              <a:rPr lang="en-US" dirty="0"/>
              <a:t>• Request a written IJ removal plan.</a:t>
            </a:r>
          </a:p>
          <a:p>
            <a:pPr marL="0" indent="0">
              <a:buNone/>
            </a:pPr>
            <a:endParaRPr lang="en-US" dirty="0"/>
          </a:p>
        </p:txBody>
      </p:sp>
    </p:spTree>
    <p:extLst>
      <p:ext uri="{BB962C8B-B14F-4D97-AF65-F5344CB8AC3E}">
        <p14:creationId xmlns:p14="http://schemas.microsoft.com/office/powerpoint/2010/main" val="357362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CF67F6-1212-46F6-9044-03478B63ACEB}"/>
              </a:ext>
            </a:extLst>
          </p:cNvPr>
          <p:cNvSpPr>
            <a:spLocks noGrp="1"/>
          </p:cNvSpPr>
          <p:nvPr>
            <p:ph type="title"/>
          </p:nvPr>
        </p:nvSpPr>
        <p:spPr/>
        <p:txBody>
          <a:bodyPr/>
          <a:lstStyle/>
          <a:p>
            <a:r>
              <a:rPr lang="en-US" dirty="0"/>
              <a:t>Removing IJ</a:t>
            </a:r>
          </a:p>
        </p:txBody>
      </p:sp>
      <p:sp>
        <p:nvSpPr>
          <p:cNvPr id="3" name="Content Placeholder 2">
            <a:extLst>
              <a:ext uri="{FF2B5EF4-FFF2-40B4-BE49-F238E27FC236}">
                <a16:creationId xmlns="" xmlns:a16="http://schemas.microsoft.com/office/drawing/2014/main" id="{10018294-72D6-4D9D-9DDB-72A76FFB328E}"/>
              </a:ext>
            </a:extLst>
          </p:cNvPr>
          <p:cNvSpPr>
            <a:spLocks noGrp="1"/>
          </p:cNvSpPr>
          <p:nvPr>
            <p:ph idx="1"/>
          </p:nvPr>
        </p:nvSpPr>
        <p:spPr/>
        <p:txBody>
          <a:bodyPr/>
          <a:lstStyle/>
          <a:p>
            <a:pPr marL="0" indent="0">
              <a:buNone/>
            </a:pPr>
            <a:r>
              <a:rPr lang="en-US" dirty="0"/>
              <a:t>The removal plan is not required to completely correct all noncompliance associated with the IJ, but rather it must ensure serious harm will not occur or recur. The removal plan must include a date by which the entity asserts the likelihood for serious harm to any recipient no longer exists.</a:t>
            </a:r>
          </a:p>
        </p:txBody>
      </p:sp>
    </p:spTree>
    <p:extLst>
      <p:ext uri="{BB962C8B-B14F-4D97-AF65-F5344CB8AC3E}">
        <p14:creationId xmlns:p14="http://schemas.microsoft.com/office/powerpoint/2010/main" val="3810751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905366-B7A9-4ADF-9605-368C82DFBCEF}"/>
              </a:ext>
            </a:extLst>
          </p:cNvPr>
          <p:cNvSpPr>
            <a:spLocks noGrp="1"/>
          </p:cNvSpPr>
          <p:nvPr>
            <p:ph type="title"/>
          </p:nvPr>
        </p:nvSpPr>
        <p:spPr/>
        <p:txBody>
          <a:bodyPr/>
          <a:lstStyle/>
          <a:p>
            <a:r>
              <a:rPr lang="en-US" dirty="0"/>
              <a:t>Plan of Corrections</a:t>
            </a:r>
          </a:p>
        </p:txBody>
      </p:sp>
      <p:sp>
        <p:nvSpPr>
          <p:cNvPr id="3" name="Content Placeholder 2">
            <a:extLst>
              <a:ext uri="{FF2B5EF4-FFF2-40B4-BE49-F238E27FC236}">
                <a16:creationId xmlns="" xmlns:a16="http://schemas.microsoft.com/office/drawing/2014/main" id="{111A7997-BB27-4F67-91F4-88498781E1B5}"/>
              </a:ext>
            </a:extLst>
          </p:cNvPr>
          <p:cNvSpPr>
            <a:spLocks noGrp="1"/>
          </p:cNvSpPr>
          <p:nvPr>
            <p:ph idx="1"/>
          </p:nvPr>
        </p:nvSpPr>
        <p:spPr/>
        <p:txBody>
          <a:bodyPr/>
          <a:lstStyle/>
          <a:p>
            <a:r>
              <a:rPr lang="en-US" dirty="0"/>
              <a:t>Statement of deficiencies (Form CMS-2567) will be mailed within 10 business days to the CAH.</a:t>
            </a:r>
          </a:p>
          <a:p>
            <a:r>
              <a:rPr lang="en-US" dirty="0"/>
              <a:t>Written plan of correction (POC) must be submitted to the survey agency within 10 business days following receipt of the written statement of deficiencies.</a:t>
            </a:r>
          </a:p>
        </p:txBody>
      </p:sp>
    </p:spTree>
    <p:extLst>
      <p:ext uri="{BB962C8B-B14F-4D97-AF65-F5344CB8AC3E}">
        <p14:creationId xmlns:p14="http://schemas.microsoft.com/office/powerpoint/2010/main" val="1812094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41C4B2-FC2E-4666-85C2-A132C681B447}"/>
              </a:ext>
            </a:extLst>
          </p:cNvPr>
          <p:cNvSpPr>
            <a:spLocks noGrp="1"/>
          </p:cNvSpPr>
          <p:nvPr>
            <p:ph type="title"/>
          </p:nvPr>
        </p:nvSpPr>
        <p:spPr/>
        <p:txBody>
          <a:bodyPr/>
          <a:lstStyle/>
          <a:p>
            <a:r>
              <a:rPr lang="en-US" dirty="0"/>
              <a:t>Plan of Corrections</a:t>
            </a:r>
          </a:p>
        </p:txBody>
      </p:sp>
      <p:pic>
        <p:nvPicPr>
          <p:cNvPr id="4" name="Content Placeholder 3">
            <a:extLst>
              <a:ext uri="{FF2B5EF4-FFF2-40B4-BE49-F238E27FC236}">
                <a16:creationId xmlns="" xmlns:a16="http://schemas.microsoft.com/office/drawing/2014/main" id="{D454A2E6-7B69-4764-ACEA-7D203413DA43}"/>
              </a:ext>
            </a:extLst>
          </p:cNvPr>
          <p:cNvPicPr>
            <a:picLocks noGrp="1" noChangeAspect="1"/>
          </p:cNvPicPr>
          <p:nvPr>
            <p:ph idx="1"/>
          </p:nvPr>
        </p:nvPicPr>
        <p:blipFill>
          <a:blip r:embed="rId3"/>
          <a:stretch>
            <a:fillRect/>
          </a:stretch>
        </p:blipFill>
        <p:spPr>
          <a:xfrm>
            <a:off x="457200" y="1828800"/>
            <a:ext cx="8229600" cy="3348651"/>
          </a:xfrm>
          <a:prstGeom prst="rect">
            <a:avLst/>
          </a:prstGeom>
        </p:spPr>
      </p:pic>
    </p:spTree>
    <p:extLst>
      <p:ext uri="{BB962C8B-B14F-4D97-AF65-F5344CB8AC3E}">
        <p14:creationId xmlns:p14="http://schemas.microsoft.com/office/powerpoint/2010/main" val="3799720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92AB65-FDA0-4DAF-9769-89199A71FAB7}"/>
              </a:ext>
            </a:extLst>
          </p:cNvPr>
          <p:cNvSpPr>
            <a:spLocks noGrp="1"/>
          </p:cNvSpPr>
          <p:nvPr>
            <p:ph type="title"/>
          </p:nvPr>
        </p:nvSpPr>
        <p:spPr/>
        <p:txBody>
          <a:bodyPr/>
          <a:lstStyle/>
          <a:p>
            <a:r>
              <a:rPr lang="en-US" dirty="0"/>
              <a:t>Plans of Corrections</a:t>
            </a:r>
          </a:p>
        </p:txBody>
      </p:sp>
      <p:sp>
        <p:nvSpPr>
          <p:cNvPr id="3" name="Content Placeholder 2">
            <a:extLst>
              <a:ext uri="{FF2B5EF4-FFF2-40B4-BE49-F238E27FC236}">
                <a16:creationId xmlns="" xmlns:a16="http://schemas.microsoft.com/office/drawing/2014/main" id="{D50986F9-E267-4C22-8DA8-3A44CC60071F}"/>
              </a:ext>
            </a:extLst>
          </p:cNvPr>
          <p:cNvSpPr>
            <a:spLocks noGrp="1"/>
          </p:cNvSpPr>
          <p:nvPr>
            <p:ph idx="1"/>
          </p:nvPr>
        </p:nvSpPr>
        <p:spPr/>
        <p:txBody>
          <a:bodyPr/>
          <a:lstStyle/>
          <a:p>
            <a:r>
              <a:rPr lang="en-US" dirty="0"/>
              <a:t>Ref: S&amp;C: 17-34-ALL</a:t>
            </a:r>
          </a:p>
          <a:p>
            <a:r>
              <a:rPr lang="en-US" dirty="0"/>
              <a:t>Guidance for the Formatting of the Plans of Correction</a:t>
            </a:r>
          </a:p>
        </p:txBody>
      </p:sp>
    </p:spTree>
    <p:extLst>
      <p:ext uri="{BB962C8B-B14F-4D97-AF65-F5344CB8AC3E}">
        <p14:creationId xmlns:p14="http://schemas.microsoft.com/office/powerpoint/2010/main" val="682336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04A4AA-2DB4-4DE3-8B33-9C4EFD949D64}"/>
              </a:ext>
            </a:extLst>
          </p:cNvPr>
          <p:cNvSpPr>
            <a:spLocks noGrp="1"/>
          </p:cNvSpPr>
          <p:nvPr>
            <p:ph type="title"/>
          </p:nvPr>
        </p:nvSpPr>
        <p:spPr/>
        <p:txBody>
          <a:bodyPr/>
          <a:lstStyle/>
          <a:p>
            <a:r>
              <a:rPr lang="en-US" dirty="0"/>
              <a:t>POC</a:t>
            </a:r>
          </a:p>
        </p:txBody>
      </p:sp>
      <p:sp>
        <p:nvSpPr>
          <p:cNvPr id="3" name="Content Placeholder 2">
            <a:extLst>
              <a:ext uri="{FF2B5EF4-FFF2-40B4-BE49-F238E27FC236}">
                <a16:creationId xmlns="" xmlns:a16="http://schemas.microsoft.com/office/drawing/2014/main" id="{6A3EA0C9-53F6-4673-9C1D-DA9AC503DCD6}"/>
              </a:ext>
            </a:extLst>
          </p:cNvPr>
          <p:cNvSpPr>
            <a:spLocks noGrp="1"/>
          </p:cNvSpPr>
          <p:nvPr>
            <p:ph idx="1"/>
          </p:nvPr>
        </p:nvSpPr>
        <p:spPr/>
        <p:txBody>
          <a:bodyPr/>
          <a:lstStyle/>
          <a:p>
            <a:pPr marL="0" indent="0">
              <a:buNone/>
            </a:pPr>
            <a:r>
              <a:rPr lang="en-US" dirty="0"/>
              <a:t>The characteristics of an acceptable POC include:</a:t>
            </a:r>
          </a:p>
          <a:p>
            <a:r>
              <a:rPr lang="en-US" dirty="0"/>
              <a:t>Separately addressing each citation;</a:t>
            </a:r>
          </a:p>
        </p:txBody>
      </p:sp>
    </p:spTree>
    <p:extLst>
      <p:ext uri="{BB962C8B-B14F-4D97-AF65-F5344CB8AC3E}">
        <p14:creationId xmlns:p14="http://schemas.microsoft.com/office/powerpoint/2010/main" val="171714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7BCE7E-37A9-4AE7-81A9-E2FB5CABD9D0}"/>
              </a:ext>
            </a:extLst>
          </p:cNvPr>
          <p:cNvSpPr>
            <a:spLocks noGrp="1"/>
          </p:cNvSpPr>
          <p:nvPr>
            <p:ph type="title"/>
          </p:nvPr>
        </p:nvSpPr>
        <p:spPr/>
        <p:txBody>
          <a:bodyPr/>
          <a:lstStyle/>
          <a:p>
            <a:r>
              <a:rPr lang="en-US" dirty="0"/>
              <a:t>POC</a:t>
            </a:r>
          </a:p>
        </p:txBody>
      </p:sp>
      <p:sp>
        <p:nvSpPr>
          <p:cNvPr id="3" name="Content Placeholder 2">
            <a:extLst>
              <a:ext uri="{FF2B5EF4-FFF2-40B4-BE49-F238E27FC236}">
                <a16:creationId xmlns="" xmlns:a16="http://schemas.microsoft.com/office/drawing/2014/main" id="{6F7FFA66-9A34-4FCA-933B-82B61DAE1209}"/>
              </a:ext>
            </a:extLst>
          </p:cNvPr>
          <p:cNvSpPr>
            <a:spLocks noGrp="1"/>
          </p:cNvSpPr>
          <p:nvPr>
            <p:ph idx="1"/>
          </p:nvPr>
        </p:nvSpPr>
        <p:spPr/>
        <p:txBody>
          <a:bodyPr/>
          <a:lstStyle/>
          <a:p>
            <a:r>
              <a:rPr lang="en-US" dirty="0"/>
              <a:t>A Quality Assessment and Performance Improvement (QAPI) methodology for each citation and address improvements in the hospital’s systems in order to prevent the likelihood of the cited deficient practice from recurring;</a:t>
            </a:r>
          </a:p>
          <a:p>
            <a:endParaRPr lang="en-US" dirty="0"/>
          </a:p>
          <a:p>
            <a:endParaRPr lang="en-US" dirty="0"/>
          </a:p>
        </p:txBody>
      </p:sp>
    </p:spTree>
    <p:extLst>
      <p:ext uri="{BB962C8B-B14F-4D97-AF65-F5344CB8AC3E}">
        <p14:creationId xmlns:p14="http://schemas.microsoft.com/office/powerpoint/2010/main" val="438546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949EFE-7AC0-4128-8960-8B51932BCD85}"/>
              </a:ext>
            </a:extLst>
          </p:cNvPr>
          <p:cNvSpPr>
            <a:spLocks noGrp="1"/>
          </p:cNvSpPr>
          <p:nvPr>
            <p:ph type="title"/>
          </p:nvPr>
        </p:nvSpPr>
        <p:spPr/>
        <p:txBody>
          <a:bodyPr/>
          <a:lstStyle/>
          <a:p>
            <a:r>
              <a:rPr lang="en-US" dirty="0"/>
              <a:t>POC</a:t>
            </a:r>
          </a:p>
        </p:txBody>
      </p:sp>
      <p:sp>
        <p:nvSpPr>
          <p:cNvPr id="3" name="Content Placeholder 2">
            <a:extLst>
              <a:ext uri="{FF2B5EF4-FFF2-40B4-BE49-F238E27FC236}">
                <a16:creationId xmlns="" xmlns:a16="http://schemas.microsoft.com/office/drawing/2014/main" id="{4ED67759-4823-492C-BAD2-C1771C7A6AA8}"/>
              </a:ext>
            </a:extLst>
          </p:cNvPr>
          <p:cNvSpPr>
            <a:spLocks noGrp="1"/>
          </p:cNvSpPr>
          <p:nvPr>
            <p:ph idx="1"/>
          </p:nvPr>
        </p:nvSpPr>
        <p:spPr/>
        <p:txBody>
          <a:bodyPr/>
          <a:lstStyle/>
          <a:p>
            <a:r>
              <a:rPr lang="en-US" dirty="0"/>
              <a:t>A procedure for implementing each corrective action taken;</a:t>
            </a:r>
          </a:p>
        </p:txBody>
      </p:sp>
    </p:spTree>
    <p:extLst>
      <p:ext uri="{BB962C8B-B14F-4D97-AF65-F5344CB8AC3E}">
        <p14:creationId xmlns:p14="http://schemas.microsoft.com/office/powerpoint/2010/main" val="343024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21, 2020 Updates</a:t>
            </a:r>
            <a:endParaRPr lang="en-US" dirty="0"/>
          </a:p>
        </p:txBody>
      </p:sp>
      <p:sp>
        <p:nvSpPr>
          <p:cNvPr id="3" name="Content Placeholder 2"/>
          <p:cNvSpPr>
            <a:spLocks noGrp="1"/>
          </p:cNvSpPr>
          <p:nvPr>
            <p:ph idx="1"/>
          </p:nvPr>
        </p:nvSpPr>
        <p:spPr/>
        <p:txBody>
          <a:bodyPr/>
          <a:lstStyle/>
          <a:p>
            <a:r>
              <a:rPr lang="en-US" dirty="0" smtClean="0"/>
              <a:t>CAHs</a:t>
            </a:r>
          </a:p>
          <a:p>
            <a:pPr lvl="1"/>
            <a:r>
              <a:rPr lang="en-US" sz="2200" dirty="0" smtClean="0"/>
              <a:t>Deleted multiple tags number</a:t>
            </a:r>
          </a:p>
          <a:p>
            <a:pPr lvl="1"/>
            <a:r>
              <a:rPr lang="en-US" sz="2200" dirty="0" smtClean="0"/>
              <a:t>Renumbered all the tag numbers in 2020</a:t>
            </a:r>
          </a:p>
          <a:p>
            <a:pPr lvl="1"/>
            <a:r>
              <a:rPr lang="en-US" sz="2200" dirty="0" smtClean="0"/>
              <a:t>Revised table of contents to include special requirement for CAH of LTC services</a:t>
            </a:r>
          </a:p>
          <a:p>
            <a:pPr lvl="1"/>
            <a:r>
              <a:rPr lang="en-US" sz="2200" dirty="0" smtClean="0"/>
              <a:t>Revised the survey protocol</a:t>
            </a:r>
          </a:p>
          <a:p>
            <a:pPr lvl="2"/>
            <a:r>
              <a:rPr lang="en-US" sz="2200" dirty="0" smtClean="0"/>
              <a:t>Grant immediate access or can terminate Medicare</a:t>
            </a:r>
          </a:p>
          <a:p>
            <a:pPr lvl="2"/>
            <a:r>
              <a:rPr lang="en-US" sz="2200" dirty="0" smtClean="0"/>
              <a:t>Cannot refuse to permit copying of records or information by the surveyor</a:t>
            </a:r>
            <a:endParaRPr lang="en-US" sz="2200" dirty="0"/>
          </a:p>
        </p:txBody>
      </p:sp>
    </p:spTree>
    <p:extLst>
      <p:ext uri="{BB962C8B-B14F-4D97-AF65-F5344CB8AC3E}">
        <p14:creationId xmlns:p14="http://schemas.microsoft.com/office/powerpoint/2010/main" val="4263586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139633-998D-4A18-AED4-DC94588EC7F3}"/>
              </a:ext>
            </a:extLst>
          </p:cNvPr>
          <p:cNvSpPr>
            <a:spLocks noGrp="1"/>
          </p:cNvSpPr>
          <p:nvPr>
            <p:ph type="title"/>
          </p:nvPr>
        </p:nvSpPr>
        <p:spPr/>
        <p:txBody>
          <a:bodyPr/>
          <a:lstStyle/>
          <a:p>
            <a:r>
              <a:rPr lang="en-US" dirty="0"/>
              <a:t>POC</a:t>
            </a:r>
          </a:p>
        </p:txBody>
      </p:sp>
      <p:sp>
        <p:nvSpPr>
          <p:cNvPr id="3" name="Content Placeholder 2">
            <a:extLst>
              <a:ext uri="{FF2B5EF4-FFF2-40B4-BE49-F238E27FC236}">
                <a16:creationId xmlns="" xmlns:a16="http://schemas.microsoft.com/office/drawing/2014/main" id="{4AC58778-DEB8-4FFB-8A19-DCB9C12A85F0}"/>
              </a:ext>
            </a:extLst>
          </p:cNvPr>
          <p:cNvSpPr>
            <a:spLocks noGrp="1"/>
          </p:cNvSpPr>
          <p:nvPr>
            <p:ph idx="1"/>
          </p:nvPr>
        </p:nvSpPr>
        <p:spPr/>
        <p:txBody>
          <a:bodyPr/>
          <a:lstStyle/>
          <a:p>
            <a:r>
              <a:rPr lang="en-US" dirty="0"/>
              <a:t>A procedure for monitoring the corrective actions taken for each citation. Providing the identity or position of the person who will monitor the corrective action and the frequency of monitoring;</a:t>
            </a:r>
          </a:p>
        </p:txBody>
      </p:sp>
    </p:spTree>
    <p:extLst>
      <p:ext uri="{BB962C8B-B14F-4D97-AF65-F5344CB8AC3E}">
        <p14:creationId xmlns:p14="http://schemas.microsoft.com/office/powerpoint/2010/main" val="1793633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6ED392-6545-415A-A1FB-C6E8980537C0}"/>
              </a:ext>
            </a:extLst>
          </p:cNvPr>
          <p:cNvSpPr>
            <a:spLocks noGrp="1"/>
          </p:cNvSpPr>
          <p:nvPr>
            <p:ph type="title"/>
          </p:nvPr>
        </p:nvSpPr>
        <p:spPr/>
        <p:txBody>
          <a:bodyPr/>
          <a:lstStyle/>
          <a:p>
            <a:r>
              <a:rPr lang="en-US" dirty="0"/>
              <a:t>POC</a:t>
            </a:r>
          </a:p>
        </p:txBody>
      </p:sp>
      <p:sp>
        <p:nvSpPr>
          <p:cNvPr id="3" name="Content Placeholder 2">
            <a:extLst>
              <a:ext uri="{FF2B5EF4-FFF2-40B4-BE49-F238E27FC236}">
                <a16:creationId xmlns="" xmlns:a16="http://schemas.microsoft.com/office/drawing/2014/main" id="{2028FD12-BB1A-4369-B22B-678DBDE8EBB8}"/>
              </a:ext>
            </a:extLst>
          </p:cNvPr>
          <p:cNvSpPr>
            <a:spLocks noGrp="1"/>
          </p:cNvSpPr>
          <p:nvPr>
            <p:ph idx="1"/>
          </p:nvPr>
        </p:nvSpPr>
        <p:spPr/>
        <p:txBody>
          <a:bodyPr/>
          <a:lstStyle/>
          <a:p>
            <a:r>
              <a:rPr lang="en-US" dirty="0"/>
              <a:t>Dates each corrective action for each citation was/will be completed;</a:t>
            </a:r>
          </a:p>
          <a:p>
            <a:r>
              <a:rPr lang="en-US" dirty="0"/>
              <a:t>The administrator or appropriate individual must sign and date the Form CMS-2567 before returning it to the survey agency</a:t>
            </a:r>
          </a:p>
        </p:txBody>
      </p:sp>
    </p:spTree>
    <p:extLst>
      <p:ext uri="{BB962C8B-B14F-4D97-AF65-F5344CB8AC3E}">
        <p14:creationId xmlns:p14="http://schemas.microsoft.com/office/powerpoint/2010/main" val="1410984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9AAAAB-2DC1-4306-884E-73FCD45DF7C9}"/>
              </a:ext>
            </a:extLst>
          </p:cNvPr>
          <p:cNvSpPr>
            <a:spLocks noGrp="1"/>
          </p:cNvSpPr>
          <p:nvPr>
            <p:ph type="title"/>
          </p:nvPr>
        </p:nvSpPr>
        <p:spPr/>
        <p:txBody>
          <a:bodyPr/>
          <a:lstStyle/>
          <a:p>
            <a:r>
              <a:rPr lang="en-US" dirty="0"/>
              <a:t>POC</a:t>
            </a:r>
          </a:p>
        </p:txBody>
      </p:sp>
      <p:sp>
        <p:nvSpPr>
          <p:cNvPr id="3" name="Content Placeholder 2">
            <a:extLst>
              <a:ext uri="{FF2B5EF4-FFF2-40B4-BE49-F238E27FC236}">
                <a16:creationId xmlns="" xmlns:a16="http://schemas.microsoft.com/office/drawing/2014/main" id="{AA98329D-F19B-4108-852A-27F080707D4A}"/>
              </a:ext>
            </a:extLst>
          </p:cNvPr>
          <p:cNvSpPr>
            <a:spLocks noGrp="1"/>
          </p:cNvSpPr>
          <p:nvPr>
            <p:ph idx="1"/>
          </p:nvPr>
        </p:nvSpPr>
        <p:spPr/>
        <p:txBody>
          <a:bodyPr/>
          <a:lstStyle/>
          <a:p>
            <a:r>
              <a:rPr lang="en-US" dirty="0"/>
              <a:t>The CMS Form 2567 and accompanying POC are publicly releasable documents, so providers are required to omit any Privacy Act or Protected Health Information.</a:t>
            </a:r>
          </a:p>
        </p:txBody>
      </p:sp>
    </p:spTree>
    <p:extLst>
      <p:ext uri="{BB962C8B-B14F-4D97-AF65-F5344CB8AC3E}">
        <p14:creationId xmlns:p14="http://schemas.microsoft.com/office/powerpoint/2010/main" val="1040450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0DC00B-F020-40B4-B2CD-984EB47EC353}"/>
              </a:ext>
            </a:extLst>
          </p:cNvPr>
          <p:cNvSpPr>
            <a:spLocks noGrp="1"/>
          </p:cNvSpPr>
          <p:nvPr>
            <p:ph type="title"/>
          </p:nvPr>
        </p:nvSpPr>
        <p:spPr/>
        <p:txBody>
          <a:bodyPr/>
          <a:lstStyle/>
          <a:p>
            <a:r>
              <a:rPr lang="en-US" dirty="0"/>
              <a:t>High-Risk Areas</a:t>
            </a:r>
          </a:p>
        </p:txBody>
      </p:sp>
      <p:sp>
        <p:nvSpPr>
          <p:cNvPr id="3" name="Content Placeholder 2">
            <a:extLst>
              <a:ext uri="{FF2B5EF4-FFF2-40B4-BE49-F238E27FC236}">
                <a16:creationId xmlns="" xmlns:a16="http://schemas.microsoft.com/office/drawing/2014/main" id="{E05D970B-BC59-4647-A24D-01A4F544CC7F}"/>
              </a:ext>
            </a:extLst>
          </p:cNvPr>
          <p:cNvSpPr>
            <a:spLocks noGrp="1"/>
          </p:cNvSpPr>
          <p:nvPr>
            <p:ph idx="1"/>
          </p:nvPr>
        </p:nvSpPr>
        <p:spPr/>
        <p:txBody>
          <a:bodyPr>
            <a:normAutofit/>
          </a:bodyPr>
          <a:lstStyle/>
          <a:p>
            <a:pPr marL="0" indent="0" algn="ctr">
              <a:buNone/>
            </a:pPr>
            <a:r>
              <a:rPr lang="en-US" b="1" dirty="0"/>
              <a:t>Low-volume, high-risk procedures</a:t>
            </a:r>
          </a:p>
          <a:p>
            <a:r>
              <a:rPr lang="en-US" dirty="0"/>
              <a:t>Possible experience and competency shortcomings for bedside nurses given the demands of complex treatments they do not often provide.</a:t>
            </a:r>
          </a:p>
        </p:txBody>
      </p:sp>
    </p:spTree>
    <p:extLst>
      <p:ext uri="{BB962C8B-B14F-4D97-AF65-F5344CB8AC3E}">
        <p14:creationId xmlns:p14="http://schemas.microsoft.com/office/powerpoint/2010/main" val="2080072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80F10C-9C48-4027-8B82-C0160EBC62A4}"/>
              </a:ext>
            </a:extLst>
          </p:cNvPr>
          <p:cNvSpPr>
            <a:spLocks noGrp="1"/>
          </p:cNvSpPr>
          <p:nvPr>
            <p:ph type="title"/>
          </p:nvPr>
        </p:nvSpPr>
        <p:spPr/>
        <p:txBody>
          <a:bodyPr/>
          <a:lstStyle/>
          <a:p>
            <a:r>
              <a:rPr lang="en-US" dirty="0" smtClean="0"/>
              <a:t>Policy </a:t>
            </a:r>
            <a:r>
              <a:rPr lang="en-US" dirty="0"/>
              <a:t>Review</a:t>
            </a:r>
          </a:p>
        </p:txBody>
      </p:sp>
      <p:sp>
        <p:nvSpPr>
          <p:cNvPr id="3" name="Content Placeholder 2">
            <a:extLst>
              <a:ext uri="{FF2B5EF4-FFF2-40B4-BE49-F238E27FC236}">
                <a16:creationId xmlns="" xmlns:a16="http://schemas.microsoft.com/office/drawing/2014/main" id="{799F9D77-0DFB-483A-A062-D8CA07392725}"/>
              </a:ext>
            </a:extLst>
          </p:cNvPr>
          <p:cNvSpPr>
            <a:spLocks noGrp="1"/>
          </p:cNvSpPr>
          <p:nvPr>
            <p:ph idx="1"/>
          </p:nvPr>
        </p:nvSpPr>
        <p:spPr/>
        <p:txBody>
          <a:bodyPr>
            <a:normAutofit/>
          </a:bodyPr>
          <a:lstStyle/>
          <a:p>
            <a:r>
              <a:rPr lang="en-US" dirty="0"/>
              <a:t>C-0241 §485.627(a) Standard: Governing Body or Responsible Individual</a:t>
            </a:r>
          </a:p>
          <a:p>
            <a:r>
              <a:rPr lang="en-US" sz="2400" dirty="0"/>
              <a:t>The CAH has a governing body or an individual that assumes full legal responsibility for determining, implementing and monitoring policies governing the CAH’S total operation and for ensuring that those policies are administered so as to provide quality health care in a safe environment.</a:t>
            </a:r>
          </a:p>
        </p:txBody>
      </p:sp>
    </p:spTree>
    <p:extLst>
      <p:ext uri="{BB962C8B-B14F-4D97-AF65-F5344CB8AC3E}">
        <p14:creationId xmlns:p14="http://schemas.microsoft.com/office/powerpoint/2010/main" val="183476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27408B-A379-4F99-8690-7B9C9738601A}"/>
              </a:ext>
            </a:extLst>
          </p:cNvPr>
          <p:cNvSpPr>
            <a:spLocks noGrp="1"/>
          </p:cNvSpPr>
          <p:nvPr>
            <p:ph type="title"/>
          </p:nvPr>
        </p:nvSpPr>
        <p:spPr/>
        <p:txBody>
          <a:bodyPr/>
          <a:lstStyle/>
          <a:p>
            <a:r>
              <a:rPr lang="en-US" dirty="0"/>
              <a:t>Top CAH </a:t>
            </a:r>
            <a:r>
              <a:rPr lang="en-US" dirty="0" smtClean="0"/>
              <a:t>Deficiencies</a:t>
            </a:r>
            <a:endParaRPr lang="en-US" dirty="0"/>
          </a:p>
        </p:txBody>
      </p:sp>
      <p:sp>
        <p:nvSpPr>
          <p:cNvPr id="3" name="Content Placeholder 2">
            <a:extLst>
              <a:ext uri="{FF2B5EF4-FFF2-40B4-BE49-F238E27FC236}">
                <a16:creationId xmlns="" xmlns:a16="http://schemas.microsoft.com/office/drawing/2014/main" id="{68408DAB-AD60-4F43-9D75-8A2B574C47B0}"/>
              </a:ext>
            </a:extLst>
          </p:cNvPr>
          <p:cNvSpPr>
            <a:spLocks noGrp="1"/>
          </p:cNvSpPr>
          <p:nvPr>
            <p:ph idx="1"/>
          </p:nvPr>
        </p:nvSpPr>
        <p:spPr/>
        <p:txBody>
          <a:bodyPr>
            <a:normAutofit/>
          </a:bodyPr>
          <a:lstStyle/>
          <a:p>
            <a:r>
              <a:rPr lang="en-US" dirty="0" smtClean="0"/>
              <a:t>Orders/entries dated and timed</a:t>
            </a:r>
          </a:p>
          <a:p>
            <a:r>
              <a:rPr lang="en-US" dirty="0" smtClean="0"/>
              <a:t>Verbal Orders</a:t>
            </a:r>
          </a:p>
          <a:p>
            <a:r>
              <a:rPr lang="en-US" dirty="0" smtClean="0"/>
              <a:t>Cluttered hallways and other Life Safety Code issues</a:t>
            </a:r>
          </a:p>
          <a:p>
            <a:r>
              <a:rPr lang="en-US" dirty="0" smtClean="0"/>
              <a:t>H&amp;Ps</a:t>
            </a:r>
          </a:p>
          <a:p>
            <a:r>
              <a:rPr lang="en-US" dirty="0" smtClean="0"/>
              <a:t>EMTALA</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59564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CAH Deficiencies</a:t>
            </a:r>
            <a:endParaRPr lang="en-US" dirty="0"/>
          </a:p>
        </p:txBody>
      </p:sp>
      <p:sp>
        <p:nvSpPr>
          <p:cNvPr id="3" name="Content Placeholder 2"/>
          <p:cNvSpPr>
            <a:spLocks noGrp="1"/>
          </p:cNvSpPr>
          <p:nvPr>
            <p:ph idx="1"/>
          </p:nvPr>
        </p:nvSpPr>
        <p:spPr/>
        <p:txBody>
          <a:bodyPr/>
          <a:lstStyle/>
          <a:p>
            <a:r>
              <a:rPr lang="en-US" dirty="0"/>
              <a:t>Medications</a:t>
            </a:r>
          </a:p>
          <a:p>
            <a:r>
              <a:rPr lang="en-US" dirty="0"/>
              <a:t>Meeting Nutrition Needs of Patients</a:t>
            </a:r>
          </a:p>
          <a:p>
            <a:r>
              <a:rPr lang="en-US" dirty="0"/>
              <a:t>Healthcare services P&amp;P</a:t>
            </a:r>
          </a:p>
          <a:p>
            <a:r>
              <a:rPr lang="en-US" dirty="0"/>
              <a:t>Timing of Medications</a:t>
            </a:r>
          </a:p>
          <a:p>
            <a:r>
              <a:rPr lang="en-US" dirty="0"/>
              <a:t>Documentation Reflecting Nursing Process</a:t>
            </a:r>
          </a:p>
          <a:p>
            <a:endParaRPr lang="en-US" dirty="0"/>
          </a:p>
        </p:txBody>
      </p:sp>
    </p:spTree>
    <p:extLst>
      <p:ext uri="{BB962C8B-B14F-4D97-AF65-F5344CB8AC3E}">
        <p14:creationId xmlns:p14="http://schemas.microsoft.com/office/powerpoint/2010/main" val="4009248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Deficiencies</a:t>
            </a:r>
            <a:endParaRPr lang="en-US" dirty="0"/>
          </a:p>
        </p:txBody>
      </p:sp>
      <p:sp>
        <p:nvSpPr>
          <p:cNvPr id="3" name="Content Placeholder 2"/>
          <p:cNvSpPr>
            <a:spLocks noGrp="1"/>
          </p:cNvSpPr>
          <p:nvPr>
            <p:ph idx="1"/>
          </p:nvPr>
        </p:nvSpPr>
        <p:spPr/>
        <p:txBody>
          <a:bodyPr/>
          <a:lstStyle/>
          <a:p>
            <a:r>
              <a:rPr lang="en-US" dirty="0" smtClean="0"/>
              <a:t>Hand Hygiene and Gloving</a:t>
            </a:r>
          </a:p>
          <a:p>
            <a:r>
              <a:rPr lang="en-US" dirty="0" smtClean="0"/>
              <a:t>Restraint and Seclusion for Acute hospitals</a:t>
            </a:r>
          </a:p>
          <a:p>
            <a:r>
              <a:rPr lang="en-US" dirty="0" smtClean="0"/>
              <a:t>Suicide precautions</a:t>
            </a:r>
          </a:p>
          <a:p>
            <a:r>
              <a:rPr lang="en-US" dirty="0" smtClean="0"/>
              <a:t>Infection Control</a:t>
            </a:r>
          </a:p>
          <a:p>
            <a:r>
              <a:rPr lang="en-US" dirty="0" smtClean="0"/>
              <a:t>Informed Consent</a:t>
            </a:r>
          </a:p>
          <a:p>
            <a:r>
              <a:rPr lang="en-US" dirty="0" smtClean="0"/>
              <a:t>Privacy and Whiteboard</a:t>
            </a:r>
            <a:endParaRPr lang="en-US" dirty="0"/>
          </a:p>
        </p:txBody>
      </p:sp>
    </p:spTree>
    <p:extLst>
      <p:ext uri="{BB962C8B-B14F-4D97-AF65-F5344CB8AC3E}">
        <p14:creationId xmlns:p14="http://schemas.microsoft.com/office/powerpoint/2010/main" val="1834896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Legibility</a:t>
            </a:r>
          </a:p>
          <a:p>
            <a:r>
              <a:rPr lang="en-US" dirty="0" smtClean="0"/>
              <a:t>No Orders</a:t>
            </a:r>
          </a:p>
          <a:p>
            <a:r>
              <a:rPr lang="en-US" dirty="0" smtClean="0"/>
              <a:t>Safe Injection Practices</a:t>
            </a:r>
          </a:p>
          <a:p>
            <a:r>
              <a:rPr lang="en-US" dirty="0"/>
              <a:t>Equipment and supplies used in life saving procedure</a:t>
            </a:r>
          </a:p>
          <a:p>
            <a:endParaRPr lang="en-US" dirty="0"/>
          </a:p>
        </p:txBody>
      </p:sp>
    </p:spTree>
    <p:extLst>
      <p:ext uri="{BB962C8B-B14F-4D97-AF65-F5344CB8AC3E}">
        <p14:creationId xmlns:p14="http://schemas.microsoft.com/office/powerpoint/2010/main" val="1217438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Questions</a:t>
            </a:r>
          </a:p>
        </p:txBody>
      </p:sp>
      <p:pic>
        <p:nvPicPr>
          <p:cNvPr id="6"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6300" y="2133600"/>
            <a:ext cx="7391400" cy="3212996"/>
          </a:xfrm>
        </p:spPr>
      </p:pic>
    </p:spTree>
    <p:extLst>
      <p:ext uri="{BB962C8B-B14F-4D97-AF65-F5344CB8AC3E}">
        <p14:creationId xmlns:p14="http://schemas.microsoft.com/office/powerpoint/2010/main" val="61596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Updates cont’d</a:t>
            </a:r>
            <a:endParaRPr lang="en-US" dirty="0"/>
          </a:p>
        </p:txBody>
      </p:sp>
      <p:sp>
        <p:nvSpPr>
          <p:cNvPr id="3" name="Content Placeholder 2"/>
          <p:cNvSpPr>
            <a:spLocks noGrp="1"/>
          </p:cNvSpPr>
          <p:nvPr>
            <p:ph idx="1"/>
          </p:nvPr>
        </p:nvSpPr>
        <p:spPr/>
        <p:txBody>
          <a:bodyPr/>
          <a:lstStyle/>
          <a:p>
            <a:r>
              <a:rPr lang="en-US" dirty="0" smtClean="0"/>
              <a:t>Other changes</a:t>
            </a:r>
          </a:p>
          <a:p>
            <a:pPr lvl="1"/>
            <a:r>
              <a:rPr lang="en-US" sz="2400" dirty="0" smtClean="0"/>
              <a:t>No advance notice of survey</a:t>
            </a:r>
          </a:p>
          <a:p>
            <a:pPr lvl="1"/>
            <a:r>
              <a:rPr lang="en-US" sz="2400" dirty="0" smtClean="0"/>
              <a:t>Will assess compliance with all areas under CCN</a:t>
            </a:r>
          </a:p>
          <a:p>
            <a:pPr lvl="1"/>
            <a:r>
              <a:rPr lang="en-US" sz="2400" dirty="0" smtClean="0"/>
              <a:t>Surveyor must complete basic surveyor course</a:t>
            </a:r>
          </a:p>
          <a:p>
            <a:pPr lvl="1"/>
            <a:r>
              <a:rPr lang="en-US" sz="2400" dirty="0" smtClean="0"/>
              <a:t>Will not withhold areas of concern until the end</a:t>
            </a:r>
          </a:p>
          <a:p>
            <a:pPr lvl="1"/>
            <a:r>
              <a:rPr lang="en-US" sz="2400" dirty="0" smtClean="0"/>
              <a:t>Surveyor questions to the staff</a:t>
            </a:r>
          </a:p>
          <a:p>
            <a:pPr lvl="1"/>
            <a:r>
              <a:rPr lang="en-US" sz="2400" dirty="0" smtClean="0"/>
              <a:t>Make sure surveyors have access to copiers and </a:t>
            </a:r>
            <a:r>
              <a:rPr lang="en-US" sz="2400" dirty="0" err="1" smtClean="0"/>
              <a:t>pringers</a:t>
            </a:r>
            <a:endParaRPr lang="en-US" sz="2400" dirty="0" smtClean="0"/>
          </a:p>
          <a:p>
            <a:pPr marL="457200" lvl="1" indent="0">
              <a:buNone/>
            </a:pPr>
            <a:endParaRPr lang="en-US" dirty="0" smtClean="0"/>
          </a:p>
          <a:p>
            <a:pPr marL="457200" lvl="1"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2909732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to involve </a:t>
            </a:r>
            <a:endParaRPr lang="en-US" dirty="0"/>
          </a:p>
        </p:txBody>
      </p:sp>
      <p:sp>
        <p:nvSpPr>
          <p:cNvPr id="5" name="Content Placeholder 4"/>
          <p:cNvSpPr>
            <a:spLocks noGrp="1"/>
          </p:cNvSpPr>
          <p:nvPr>
            <p:ph idx="1"/>
          </p:nvPr>
        </p:nvSpPr>
        <p:spPr/>
        <p:txBody>
          <a:bodyPr/>
          <a:lstStyle/>
          <a:p>
            <a:pPr marL="0" indent="0">
              <a:buNone/>
            </a:pPr>
            <a:r>
              <a:rPr lang="en-US" dirty="0" smtClean="0"/>
              <a:t>Leadership</a:t>
            </a:r>
          </a:p>
          <a:p>
            <a:pPr marL="0" indent="0">
              <a:buNone/>
            </a:pPr>
            <a:r>
              <a:rPr lang="en-US" dirty="0" smtClean="0"/>
              <a:t>Supervisors/Managers</a:t>
            </a:r>
          </a:p>
          <a:p>
            <a:pPr marL="0" indent="0">
              <a:buNone/>
            </a:pPr>
            <a:r>
              <a:rPr lang="en-US" dirty="0" smtClean="0"/>
              <a:t>Department designees</a:t>
            </a:r>
          </a:p>
          <a:p>
            <a:pPr marL="0" indent="0">
              <a:buNone/>
            </a:pPr>
            <a:r>
              <a:rPr lang="en-US" dirty="0" smtClean="0"/>
              <a:t>Quality leader</a:t>
            </a:r>
            <a:endParaRPr lang="en-US" dirty="0"/>
          </a:p>
        </p:txBody>
      </p:sp>
    </p:spTree>
    <p:extLst>
      <p:ext uri="{BB962C8B-B14F-4D97-AF65-F5344CB8AC3E}">
        <p14:creationId xmlns:p14="http://schemas.microsoft.com/office/powerpoint/2010/main" val="110102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Information shared</a:t>
            </a:r>
            <a:endParaRPr lang="en-US" dirty="0"/>
          </a:p>
        </p:txBody>
      </p:sp>
      <p:sp>
        <p:nvSpPr>
          <p:cNvPr id="5" name="Content Placeholder 4"/>
          <p:cNvSpPr>
            <a:spLocks noGrp="1"/>
          </p:cNvSpPr>
          <p:nvPr>
            <p:ph idx="1"/>
          </p:nvPr>
        </p:nvSpPr>
        <p:spPr/>
        <p:txBody>
          <a:bodyPr/>
          <a:lstStyle/>
          <a:p>
            <a:r>
              <a:rPr lang="en-US" dirty="0" smtClean="0"/>
              <a:t>Alert staff to state survey on-site</a:t>
            </a:r>
          </a:p>
          <a:p>
            <a:pPr lvl="1"/>
            <a:r>
              <a:rPr lang="en-US" dirty="0" smtClean="0"/>
              <a:t>email</a:t>
            </a:r>
          </a:p>
          <a:p>
            <a:pPr lvl="1"/>
            <a:r>
              <a:rPr lang="en-US" dirty="0" smtClean="0"/>
              <a:t>internal communication </a:t>
            </a:r>
            <a:endParaRPr lang="en-US" dirty="0"/>
          </a:p>
          <a:p>
            <a:r>
              <a:rPr lang="en-US" dirty="0" smtClean="0"/>
              <a:t>Fire Marshall </a:t>
            </a:r>
          </a:p>
          <a:p>
            <a:r>
              <a:rPr lang="en-US" dirty="0" smtClean="0"/>
              <a:t>Surveyor will not delay survey until staff arrive</a:t>
            </a:r>
          </a:p>
        </p:txBody>
      </p:sp>
    </p:spTree>
    <p:extLst>
      <p:ext uri="{BB962C8B-B14F-4D97-AF65-F5344CB8AC3E}">
        <p14:creationId xmlns:p14="http://schemas.microsoft.com/office/powerpoint/2010/main" val="343799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Information shared</a:t>
            </a:r>
            <a:endParaRPr lang="en-US" dirty="0"/>
          </a:p>
        </p:txBody>
      </p:sp>
      <p:sp>
        <p:nvSpPr>
          <p:cNvPr id="5" name="Content Placeholder 4"/>
          <p:cNvSpPr>
            <a:spLocks noGrp="1"/>
          </p:cNvSpPr>
          <p:nvPr>
            <p:ph idx="1"/>
          </p:nvPr>
        </p:nvSpPr>
        <p:spPr/>
        <p:txBody>
          <a:bodyPr/>
          <a:lstStyle/>
          <a:p>
            <a:r>
              <a:rPr lang="en-US" dirty="0" smtClean="0"/>
              <a:t>Electronic medical record knowledge</a:t>
            </a:r>
          </a:p>
          <a:p>
            <a:r>
              <a:rPr lang="en-US" dirty="0" smtClean="0"/>
              <a:t>Fluid review of charts</a:t>
            </a:r>
          </a:p>
          <a:p>
            <a:r>
              <a:rPr lang="en-US" dirty="0" smtClean="0"/>
              <a:t>Protected information</a:t>
            </a:r>
          </a:p>
          <a:p>
            <a:pPr marL="0" indent="0">
              <a:buNone/>
            </a:pPr>
            <a:endParaRPr lang="en-US" dirty="0" smtClean="0"/>
          </a:p>
        </p:txBody>
      </p:sp>
    </p:spTree>
    <p:extLst>
      <p:ext uri="{BB962C8B-B14F-4D97-AF65-F5344CB8AC3E}">
        <p14:creationId xmlns:p14="http://schemas.microsoft.com/office/powerpoint/2010/main" val="1882719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Activity</a:t>
            </a:r>
          </a:p>
        </p:txBody>
      </p:sp>
      <p:sp>
        <p:nvSpPr>
          <p:cNvPr id="2" name="Content Placeholder 1"/>
          <p:cNvSpPr>
            <a:spLocks noGrp="1"/>
          </p:cNvSpPr>
          <p:nvPr>
            <p:ph idx="1"/>
          </p:nvPr>
        </p:nvSpPr>
        <p:spPr/>
        <p:txBody>
          <a:bodyPr/>
          <a:lstStyle/>
          <a:p>
            <a:r>
              <a:rPr lang="en-US" dirty="0"/>
              <a:t>Draft survey setup checklist</a:t>
            </a:r>
          </a:p>
          <a:p>
            <a:r>
              <a:rPr lang="en-US" dirty="0"/>
              <a:t>Continuous survey readiness activities</a:t>
            </a:r>
          </a:p>
        </p:txBody>
      </p:sp>
      <p:graphicFrame>
        <p:nvGraphicFramePr>
          <p:cNvPr id="3" name="Object 2"/>
          <p:cNvGraphicFramePr>
            <a:graphicFrameLocks noChangeAspect="1"/>
          </p:cNvGraphicFramePr>
          <p:nvPr>
            <p:extLst>
              <p:ext uri="{D42A27DB-BD31-4B8C-83A1-F6EECF244321}">
                <p14:modId xmlns:p14="http://schemas.microsoft.com/office/powerpoint/2010/main" val="1600305243"/>
              </p:ext>
            </p:extLst>
          </p:nvPr>
        </p:nvGraphicFramePr>
        <p:xfrm>
          <a:off x="2133600" y="2762665"/>
          <a:ext cx="3140075" cy="4064000"/>
        </p:xfrm>
        <a:graphic>
          <a:graphicData uri="http://schemas.openxmlformats.org/presentationml/2006/ole">
            <mc:AlternateContent xmlns:mc="http://schemas.openxmlformats.org/markup-compatibility/2006">
              <mc:Choice xmlns:v="urn:schemas-microsoft-com:vml" Requires="v">
                <p:oleObj spid="_x0000_s1027" name="Acrobat Document" r:id="rId4" imgW="5829261" imgH="7543646" progId="AcroExch.Document.DC">
                  <p:embed/>
                </p:oleObj>
              </mc:Choice>
              <mc:Fallback>
                <p:oleObj name="Acrobat Document" r:id="rId4" imgW="5829261" imgH="7543646" progId="AcroExch.Document.DC">
                  <p:embed/>
                  <p:pic>
                    <p:nvPicPr>
                      <p:cNvPr id="0" name=""/>
                      <p:cNvPicPr/>
                      <p:nvPr/>
                    </p:nvPicPr>
                    <p:blipFill>
                      <a:blip r:embed="rId5"/>
                      <a:stretch>
                        <a:fillRect/>
                      </a:stretch>
                    </p:blipFill>
                    <p:spPr>
                      <a:xfrm>
                        <a:off x="2133600" y="2762665"/>
                        <a:ext cx="3140075" cy="4064000"/>
                      </a:xfrm>
                      <a:prstGeom prst="rect">
                        <a:avLst/>
                      </a:prstGeom>
                    </p:spPr>
                  </p:pic>
                </p:oleObj>
              </mc:Fallback>
            </mc:AlternateContent>
          </a:graphicData>
        </a:graphic>
      </p:graphicFrame>
    </p:spTree>
    <p:extLst>
      <p:ext uri="{BB962C8B-B14F-4D97-AF65-F5344CB8AC3E}">
        <p14:creationId xmlns:p14="http://schemas.microsoft.com/office/powerpoint/2010/main" val="50203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106642-BB82-49D1-A418-49132BB18157}"/>
              </a:ext>
            </a:extLst>
          </p:cNvPr>
          <p:cNvSpPr>
            <a:spLocks noGrp="1"/>
          </p:cNvSpPr>
          <p:nvPr>
            <p:ph type="title"/>
          </p:nvPr>
        </p:nvSpPr>
        <p:spPr/>
        <p:txBody>
          <a:bodyPr/>
          <a:lstStyle/>
          <a:p>
            <a:r>
              <a:rPr lang="en-US" dirty="0"/>
              <a:t>Immediate Jeopardy</a:t>
            </a:r>
          </a:p>
        </p:txBody>
      </p:sp>
      <p:sp>
        <p:nvSpPr>
          <p:cNvPr id="3" name="Content Placeholder 2">
            <a:extLst>
              <a:ext uri="{FF2B5EF4-FFF2-40B4-BE49-F238E27FC236}">
                <a16:creationId xmlns="" xmlns:a16="http://schemas.microsoft.com/office/drawing/2014/main" id="{8EC039B6-4F65-4AED-9C68-425D831DF456}"/>
              </a:ext>
            </a:extLst>
          </p:cNvPr>
          <p:cNvSpPr>
            <a:spLocks noGrp="1"/>
          </p:cNvSpPr>
          <p:nvPr>
            <p:ph idx="1"/>
          </p:nvPr>
        </p:nvSpPr>
        <p:spPr/>
        <p:txBody>
          <a:bodyPr/>
          <a:lstStyle/>
          <a:p>
            <a:r>
              <a:rPr lang="en-US" dirty="0"/>
              <a:t>State Operations Manual Appendix Q – Core Guidelines for Determining Immediate Jeopardy Table of Contents (Rev. 187, Issued: 03-06-19)</a:t>
            </a:r>
          </a:p>
          <a:p>
            <a:endParaRPr lang="en-US" dirty="0"/>
          </a:p>
          <a:p>
            <a:endParaRPr lang="en-US" dirty="0"/>
          </a:p>
        </p:txBody>
      </p:sp>
    </p:spTree>
    <p:extLst>
      <p:ext uri="{BB962C8B-B14F-4D97-AF65-F5344CB8AC3E}">
        <p14:creationId xmlns:p14="http://schemas.microsoft.com/office/powerpoint/2010/main" val="410293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D491DF-6D5D-49E3-8D06-934C5861199F}"/>
              </a:ext>
            </a:extLst>
          </p:cNvPr>
          <p:cNvSpPr>
            <a:spLocks noGrp="1"/>
          </p:cNvSpPr>
          <p:nvPr>
            <p:ph type="title"/>
          </p:nvPr>
        </p:nvSpPr>
        <p:spPr/>
        <p:txBody>
          <a:bodyPr/>
          <a:lstStyle/>
          <a:p>
            <a:r>
              <a:rPr lang="en-US" dirty="0"/>
              <a:t>IJ</a:t>
            </a:r>
          </a:p>
        </p:txBody>
      </p:sp>
      <p:sp>
        <p:nvSpPr>
          <p:cNvPr id="3" name="Content Placeholder 2">
            <a:extLst>
              <a:ext uri="{FF2B5EF4-FFF2-40B4-BE49-F238E27FC236}">
                <a16:creationId xmlns="" xmlns:a16="http://schemas.microsoft.com/office/drawing/2014/main" id="{263D2E23-27E6-474A-BC8D-9BDC7F2C6CBD}"/>
              </a:ext>
            </a:extLst>
          </p:cNvPr>
          <p:cNvSpPr>
            <a:spLocks noGrp="1"/>
          </p:cNvSpPr>
          <p:nvPr>
            <p:ph idx="1"/>
          </p:nvPr>
        </p:nvSpPr>
        <p:spPr/>
        <p:txBody>
          <a:bodyPr/>
          <a:lstStyle/>
          <a:p>
            <a:r>
              <a:rPr lang="en-US" dirty="0"/>
              <a:t>Represents a situation in which entity noncompliance has placed the health and safety of recipients in its care at risk for serious injury, serious harm, serious impairment or death.</a:t>
            </a:r>
          </a:p>
          <a:p>
            <a:endParaRPr lang="en-US" dirty="0"/>
          </a:p>
        </p:txBody>
      </p:sp>
    </p:spTree>
    <p:extLst>
      <p:ext uri="{BB962C8B-B14F-4D97-AF65-F5344CB8AC3E}">
        <p14:creationId xmlns:p14="http://schemas.microsoft.com/office/powerpoint/2010/main" val="234170381"/>
      </p:ext>
    </p:extLst>
  </p:cSld>
  <p:clrMapOvr>
    <a:masterClrMapping/>
  </p:clrMapOvr>
</p:sld>
</file>

<file path=ppt/theme/theme1.xml><?xml version="1.0" encoding="utf-8"?>
<a:theme xmlns:a="http://schemas.openxmlformats.org/drawingml/2006/main" name="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NHA PPT template- white NEW</Template>
  <TotalTime>1152</TotalTime>
  <Words>971</Words>
  <Application>Microsoft Office PowerPoint</Application>
  <PresentationFormat>On-screen Show (4:3)</PresentationFormat>
  <Paragraphs>125</Paragraphs>
  <Slides>29</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Calibri</vt:lpstr>
      <vt:lpstr>Times New Roman</vt:lpstr>
      <vt:lpstr>Trebuchet MS</vt:lpstr>
      <vt:lpstr>NHA PPT template- white NEW</vt:lpstr>
      <vt:lpstr>Acrobat Document</vt:lpstr>
      <vt:lpstr>PowerPoint Presentation</vt:lpstr>
      <vt:lpstr>February 21, 2020 Updates</vt:lpstr>
      <vt:lpstr>2020 Updates cont’d</vt:lpstr>
      <vt:lpstr>Who to involve </vt:lpstr>
      <vt:lpstr>Information shared</vt:lpstr>
      <vt:lpstr>Information shared</vt:lpstr>
      <vt:lpstr>Activity</vt:lpstr>
      <vt:lpstr>Immediate Jeopardy</vt:lpstr>
      <vt:lpstr>IJ</vt:lpstr>
      <vt:lpstr>IJ</vt:lpstr>
      <vt:lpstr>IJ</vt:lpstr>
      <vt:lpstr>IJ</vt:lpstr>
      <vt:lpstr>Removing IJ</vt:lpstr>
      <vt:lpstr>Plan of Corrections</vt:lpstr>
      <vt:lpstr>Plan of Corrections</vt:lpstr>
      <vt:lpstr>Plans of Corrections</vt:lpstr>
      <vt:lpstr>POC</vt:lpstr>
      <vt:lpstr>POC</vt:lpstr>
      <vt:lpstr>POC</vt:lpstr>
      <vt:lpstr>POC</vt:lpstr>
      <vt:lpstr>POC</vt:lpstr>
      <vt:lpstr>POC</vt:lpstr>
      <vt:lpstr>High-Risk Areas</vt:lpstr>
      <vt:lpstr>Policy Review</vt:lpstr>
      <vt:lpstr>Top CAH Deficiencies</vt:lpstr>
      <vt:lpstr>Top CAH Deficiencies</vt:lpstr>
      <vt:lpstr>Top Deficiencies</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Larson</dc:creator>
  <cp:lastModifiedBy>Clement, Nicole</cp:lastModifiedBy>
  <cp:revision>94</cp:revision>
  <dcterms:created xsi:type="dcterms:W3CDTF">2013-01-22T21:49:12Z</dcterms:created>
  <dcterms:modified xsi:type="dcterms:W3CDTF">2021-05-04T16:32:19Z</dcterms:modified>
</cp:coreProperties>
</file>