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80"/>
  </p:notesMasterIdLst>
  <p:sldIdLst>
    <p:sldId id="256" r:id="rId5"/>
    <p:sldId id="524" r:id="rId6"/>
    <p:sldId id="556" r:id="rId7"/>
    <p:sldId id="557" r:id="rId8"/>
    <p:sldId id="558" r:id="rId9"/>
    <p:sldId id="289" r:id="rId10"/>
    <p:sldId id="567" r:id="rId11"/>
    <p:sldId id="565" r:id="rId12"/>
    <p:sldId id="571" r:id="rId13"/>
    <p:sldId id="569" r:id="rId14"/>
    <p:sldId id="286" r:id="rId15"/>
    <p:sldId id="266" r:id="rId16"/>
    <p:sldId id="287" r:id="rId17"/>
    <p:sldId id="292" r:id="rId18"/>
    <p:sldId id="283" r:id="rId19"/>
    <p:sldId id="293" r:id="rId20"/>
    <p:sldId id="294" r:id="rId21"/>
    <p:sldId id="295" r:id="rId22"/>
    <p:sldId id="297" r:id="rId23"/>
    <p:sldId id="291" r:id="rId24"/>
    <p:sldId id="303" r:id="rId25"/>
    <p:sldId id="570" r:id="rId26"/>
    <p:sldId id="568" r:id="rId27"/>
    <p:sldId id="548" r:id="rId28"/>
    <p:sldId id="403" r:id="rId29"/>
    <p:sldId id="404" r:id="rId30"/>
    <p:sldId id="474" r:id="rId31"/>
    <p:sldId id="475" r:id="rId32"/>
    <p:sldId id="476" r:id="rId33"/>
    <p:sldId id="405" r:id="rId34"/>
    <p:sldId id="477" r:id="rId35"/>
    <p:sldId id="478" r:id="rId36"/>
    <p:sldId id="479" r:id="rId37"/>
    <p:sldId id="407" r:id="rId38"/>
    <p:sldId id="473" r:id="rId39"/>
    <p:sldId id="480" r:id="rId40"/>
    <p:sldId id="425" r:id="rId41"/>
    <p:sldId id="408" r:id="rId42"/>
    <p:sldId id="409" r:id="rId43"/>
    <p:sldId id="411" r:id="rId44"/>
    <p:sldId id="481" r:id="rId45"/>
    <p:sldId id="412"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550" r:id="rId62"/>
    <p:sldId id="551" r:id="rId63"/>
    <p:sldId id="547" r:id="rId64"/>
    <p:sldId id="298" r:id="rId65"/>
    <p:sldId id="299" r:id="rId66"/>
    <p:sldId id="552" r:id="rId67"/>
    <p:sldId id="553" r:id="rId68"/>
    <p:sldId id="560" r:id="rId69"/>
    <p:sldId id="563" r:id="rId70"/>
    <p:sldId id="562" r:id="rId71"/>
    <p:sldId id="561" r:id="rId72"/>
    <p:sldId id="566" r:id="rId73"/>
    <p:sldId id="304" r:id="rId74"/>
    <p:sldId id="265" r:id="rId75"/>
    <p:sldId id="306" r:id="rId76"/>
    <p:sldId id="559" r:id="rId77"/>
    <p:sldId id="288" r:id="rId78"/>
    <p:sldId id="259" r:id="rId79"/>
  </p:sldIdLst>
  <p:sldSz cx="18288000" cy="10287000"/>
  <p:notesSz cx="6858000" cy="9144000"/>
  <p:embeddedFontLst>
    <p:embeddedFont>
      <p:font typeface="Montserrat Classic" panose="020B0604020202020204" charset="0"/>
      <p:regular r:id="rId81"/>
    </p:embeddedFont>
    <p:embeddedFont>
      <p:font typeface="Montserrat Classic Bold" panose="020B0604020202020204" charset="0"/>
      <p:regular r:id="rId82"/>
    </p:embeddedFont>
    <p:embeddedFont>
      <p:font typeface="Montserrat Extra-Bold" panose="020B0604020202020204" charset="0"/>
      <p:regular r:id="rId83"/>
    </p:embeddedFont>
    <p:embeddedFont>
      <p:font typeface="Montserrat Extra-Bold Bold" panose="020B0604020202020204" charset="0"/>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C72"/>
    <a:srgbClr val="BFD734"/>
    <a:srgbClr val="3F6EA7"/>
    <a:srgbClr val="25B1DD"/>
    <a:srgbClr val="FFFF99"/>
    <a:srgbClr val="DCE6F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3B1E4-959E-424E-B858-67866E5791E8}" v="589" dt="2024-05-29T18:1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72" autoAdjust="0"/>
  </p:normalViewPr>
  <p:slideViewPr>
    <p:cSldViewPr>
      <p:cViewPr varScale="1">
        <p:scale>
          <a:sx n="50" d="100"/>
          <a:sy n="50" d="100"/>
        </p:scale>
        <p:origin x="8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4.fntdata"/><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3.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1.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font" Target="fonts/font2.fntdata"/><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BFD734"/>
              </a:solidFill>
              <a:ln w="19050">
                <a:solidFill>
                  <a:schemeClr val="lt1"/>
                </a:solidFill>
              </a:ln>
              <a:effectLst/>
            </c:spPr>
            <c:extLst>
              <c:ext xmlns:c16="http://schemas.microsoft.com/office/drawing/2014/chart" uri="{C3380CC4-5D6E-409C-BE32-E72D297353CC}">
                <c16:uniqueId val="{00000001-36E4-4962-81E0-99D7B335DA69}"/>
              </c:ext>
            </c:extLst>
          </c:dPt>
          <c:dPt>
            <c:idx val="1"/>
            <c:bubble3D val="0"/>
            <c:spPr>
              <a:solidFill>
                <a:srgbClr val="25B1DD"/>
              </a:solidFill>
              <a:ln w="19050">
                <a:solidFill>
                  <a:schemeClr val="lt1"/>
                </a:solidFill>
              </a:ln>
              <a:effectLst/>
            </c:spPr>
            <c:extLst>
              <c:ext xmlns:c16="http://schemas.microsoft.com/office/drawing/2014/chart" uri="{C3380CC4-5D6E-409C-BE32-E72D297353CC}">
                <c16:uniqueId val="{00000003-36E4-4962-81E0-99D7B335DA69}"/>
              </c:ext>
            </c:extLst>
          </c:dPt>
          <c:dPt>
            <c:idx val="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2-36E4-4962-81E0-99D7B335DA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205-4E0B-80E6-F01926289D42}"/>
              </c:ext>
            </c:extLst>
          </c:dPt>
          <c:dLbls>
            <c:dLbl>
              <c:idx val="0"/>
              <c:tx>
                <c:rich>
                  <a:bodyPr/>
                  <a:lstStyle/>
                  <a:p>
                    <a:r>
                      <a:rPr lang="en-US"/>
                      <a:t>Non-Value Added</a:t>
                    </a:r>
                    <a:br>
                      <a:rPr lang="en-US"/>
                    </a:br>
                    <a:r>
                      <a:rPr lang="en-US"/>
                      <a:t>(Required)</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E4-4962-81E0-99D7B335DA69}"/>
                </c:ext>
              </c:extLst>
            </c:dLbl>
            <c:dLbl>
              <c:idx val="1"/>
              <c:tx>
                <c:rich>
                  <a:bodyPr/>
                  <a:lstStyle/>
                  <a:p>
                    <a:r>
                      <a:rPr lang="en-US"/>
                      <a:t>Value Added</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6E4-4962-81E0-99D7B335DA69}"/>
                </c:ext>
              </c:extLst>
            </c:dLbl>
            <c:dLbl>
              <c:idx val="2"/>
              <c:tx>
                <c:rich>
                  <a:bodyPr/>
                  <a:lstStyle/>
                  <a:p>
                    <a:r>
                      <a:rPr lang="en-US"/>
                      <a:t>Non-Value Added</a:t>
                    </a:r>
                    <a:br>
                      <a:rPr lang="en-US"/>
                    </a:br>
                    <a:r>
                      <a:rPr lang="en-US"/>
                      <a:t>PURE WASTE</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6E4-4962-81E0-99D7B335DA69}"/>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95000"/>
                      </a:schemeClr>
                    </a:solidFill>
                    <a:latin typeface="+mn-lt"/>
                    <a:ea typeface="+mn-ea"/>
                    <a:cs typeface="+mn-cs"/>
                  </a:defRPr>
                </a:pPr>
                <a:endParaRPr lang="en-US"/>
              </a:p>
            </c:txPr>
            <c:dLblPos val="ctr"/>
            <c:showLegendKey val="0"/>
            <c:showVal val="0"/>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Non-Value Added (Required)</c:v>
                </c:pt>
                <c:pt idx="1">
                  <c:v>Value Added</c:v>
                </c:pt>
                <c:pt idx="2">
                  <c:v>Non-Value Added Pure Waste</c:v>
                </c:pt>
              </c:strCache>
            </c:strRef>
          </c:cat>
          <c:val>
            <c:numRef>
              <c:f>Sheet1!$B$2:$B$5</c:f>
              <c:numCache>
                <c:formatCode>General</c:formatCode>
                <c:ptCount val="4"/>
                <c:pt idx="0">
                  <c:v>30</c:v>
                </c:pt>
                <c:pt idx="1">
                  <c:v>15</c:v>
                </c:pt>
                <c:pt idx="2">
                  <c:v>55</c:v>
                </c:pt>
              </c:numCache>
            </c:numRef>
          </c:val>
          <c:extLst>
            <c:ext xmlns:c16="http://schemas.microsoft.com/office/drawing/2014/chart" uri="{C3380CC4-5D6E-409C-BE32-E72D297353CC}">
              <c16:uniqueId val="{00000000-36E4-4962-81E0-99D7B335DA6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PDSA 1</c:v>
                </c:pt>
                <c:pt idx="1">
                  <c:v>PDSA 2</c:v>
                </c:pt>
                <c:pt idx="2">
                  <c:v>PDSA 3</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746E-4B74-B99E-F9EEAFF50ED5}"/>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PDSA 1</c:v>
                </c:pt>
                <c:pt idx="1">
                  <c:v>PDSA 2</c:v>
                </c:pt>
                <c:pt idx="2">
                  <c:v>PDSA 3</c:v>
                </c:pt>
              </c:strCache>
            </c:strRef>
          </c:cat>
          <c:val>
            <c:numRef>
              <c:f>Sheet1!$C$2:$C$4</c:f>
              <c:numCache>
                <c:formatCode>General</c:formatCode>
                <c:ptCount val="3"/>
                <c:pt idx="0">
                  <c:v>0</c:v>
                </c:pt>
                <c:pt idx="1">
                  <c:v>0</c:v>
                </c:pt>
                <c:pt idx="2">
                  <c:v>0</c:v>
                </c:pt>
              </c:numCache>
            </c:numRef>
          </c:val>
          <c:extLst>
            <c:ext xmlns:c16="http://schemas.microsoft.com/office/drawing/2014/chart" uri="{C3380CC4-5D6E-409C-BE32-E72D297353CC}">
              <c16:uniqueId val="{00000001-746E-4B74-B99E-F9EEAFF50ED5}"/>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PDSA 1</c:v>
                </c:pt>
                <c:pt idx="1">
                  <c:v>PDSA 2</c:v>
                </c:pt>
                <c:pt idx="2">
                  <c:v>PDSA 3</c:v>
                </c:pt>
              </c:strCache>
            </c:str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746E-4B74-B99E-F9EEAFF50ED5}"/>
            </c:ext>
          </c:extLst>
        </c:ser>
        <c:dLbls>
          <c:showLegendKey val="0"/>
          <c:showVal val="0"/>
          <c:showCatName val="0"/>
          <c:showSerName val="0"/>
          <c:showPercent val="0"/>
          <c:showBubbleSize val="0"/>
        </c:dLbls>
        <c:gapWidth val="219"/>
        <c:overlap val="-27"/>
        <c:axId val="1886179920"/>
        <c:axId val="666724976"/>
      </c:barChart>
      <c:catAx>
        <c:axId val="188617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66724976"/>
        <c:crosses val="autoZero"/>
        <c:auto val="1"/>
        <c:lblAlgn val="ctr"/>
        <c:lblOffset val="100"/>
        <c:noMultiLvlLbl val="0"/>
      </c:catAx>
      <c:valAx>
        <c:axId val="666724976"/>
        <c:scaling>
          <c:orientation val="minMax"/>
          <c:max val="5"/>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solidFill>
                      <a:schemeClr val="tx1"/>
                    </a:solidFill>
                  </a:rPr>
                  <a:t># of Patients Assembled</a:t>
                </a:r>
              </a:p>
            </c:rich>
          </c:tx>
          <c:layout>
            <c:manualLayout>
              <c:xMode val="edge"/>
              <c:yMode val="edge"/>
              <c:x val="3.7593984962406013E-3"/>
              <c:y val="0.242709365230891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6179920"/>
        <c:crosses val="autoZero"/>
        <c:crossBetween val="between"/>
        <c:majorUnit val="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9D68B-4C03-4616-8A9F-19D44D98677C}" type="doc">
      <dgm:prSet loTypeId="urn:microsoft.com/office/officeart/2005/8/layout/hProcess9" loCatId="process" qsTypeId="urn:microsoft.com/office/officeart/2005/8/quickstyle/simple1" qsCatId="simple" csTypeId="urn:microsoft.com/office/officeart/2005/8/colors/accent0_3" csCatId="mainScheme" phldr="1"/>
      <dgm:spPr/>
    </dgm:pt>
    <dgm:pt modelId="{F12533B3-CC1E-4ABB-8AB8-102F704D64D0}">
      <dgm:prSet phldrT="[Text]"/>
      <dgm:spPr/>
      <dgm:t>
        <a:bodyPr/>
        <a:lstStyle/>
        <a:p>
          <a:r>
            <a:rPr lang="en-US" dirty="0"/>
            <a:t>Benchmark</a:t>
          </a:r>
        </a:p>
      </dgm:t>
    </dgm:pt>
    <dgm:pt modelId="{8C57FF41-0ADF-4D1A-8D8A-A47391F0B026}" type="parTrans" cxnId="{45605270-D62A-4144-9FE8-760A97C744C4}">
      <dgm:prSet/>
      <dgm:spPr/>
      <dgm:t>
        <a:bodyPr/>
        <a:lstStyle/>
        <a:p>
          <a:endParaRPr lang="en-US"/>
        </a:p>
      </dgm:t>
    </dgm:pt>
    <dgm:pt modelId="{F435CA12-AEA0-4797-AB5F-3DD780DA82CA}" type="sibTrans" cxnId="{45605270-D62A-4144-9FE8-760A97C744C4}">
      <dgm:prSet/>
      <dgm:spPr/>
      <dgm:t>
        <a:bodyPr/>
        <a:lstStyle/>
        <a:p>
          <a:endParaRPr lang="en-US"/>
        </a:p>
      </dgm:t>
    </dgm:pt>
    <dgm:pt modelId="{941468AD-D29B-4887-8497-86E9F49AF01D}">
      <dgm:prSet phldrT="[Text]"/>
      <dgm:spPr/>
      <dgm:t>
        <a:bodyPr/>
        <a:lstStyle/>
        <a:p>
          <a:r>
            <a:rPr lang="en-US" dirty="0"/>
            <a:t>AIM</a:t>
          </a:r>
        </a:p>
      </dgm:t>
    </dgm:pt>
    <dgm:pt modelId="{93D4C788-2CDA-4E03-911B-48C6B17B0D26}" type="parTrans" cxnId="{C7E78A50-A143-435A-B406-FB76DFA0AE4C}">
      <dgm:prSet/>
      <dgm:spPr/>
      <dgm:t>
        <a:bodyPr/>
        <a:lstStyle/>
        <a:p>
          <a:endParaRPr lang="en-US"/>
        </a:p>
      </dgm:t>
    </dgm:pt>
    <dgm:pt modelId="{0EDA3EB3-F3AD-47DF-B512-B41418B08323}" type="sibTrans" cxnId="{C7E78A50-A143-435A-B406-FB76DFA0AE4C}">
      <dgm:prSet/>
      <dgm:spPr/>
      <dgm:t>
        <a:bodyPr/>
        <a:lstStyle/>
        <a:p>
          <a:endParaRPr lang="en-US"/>
        </a:p>
      </dgm:t>
    </dgm:pt>
    <dgm:pt modelId="{961DEFF8-AFAF-4C29-A480-C9AF0F219BA6}">
      <dgm:prSet phldrT="[Text]"/>
      <dgm:spPr/>
      <dgm:t>
        <a:bodyPr/>
        <a:lstStyle/>
        <a:p>
          <a:r>
            <a:rPr lang="en-US" dirty="0"/>
            <a:t>Process Improvement</a:t>
          </a:r>
        </a:p>
      </dgm:t>
    </dgm:pt>
    <dgm:pt modelId="{F1E89B51-1D9D-497C-BB10-4B93D5137CAB}" type="parTrans" cxnId="{1E921E5A-64A9-4344-A6F8-4B68E5F82006}">
      <dgm:prSet/>
      <dgm:spPr/>
      <dgm:t>
        <a:bodyPr/>
        <a:lstStyle/>
        <a:p>
          <a:endParaRPr lang="en-US"/>
        </a:p>
      </dgm:t>
    </dgm:pt>
    <dgm:pt modelId="{881C9645-64D1-417B-88F7-B6B0A1C447C1}" type="sibTrans" cxnId="{1E921E5A-64A9-4344-A6F8-4B68E5F82006}">
      <dgm:prSet/>
      <dgm:spPr/>
      <dgm:t>
        <a:bodyPr/>
        <a:lstStyle/>
        <a:p>
          <a:endParaRPr lang="en-US"/>
        </a:p>
      </dgm:t>
    </dgm:pt>
    <dgm:pt modelId="{A85C2BD1-9AA1-4C2B-A231-21034C8C639E}">
      <dgm:prSet/>
      <dgm:spPr/>
      <dgm:t>
        <a:bodyPr/>
        <a:lstStyle/>
        <a:p>
          <a:r>
            <a:rPr lang="en-US" dirty="0"/>
            <a:t>Audit and Sustainability</a:t>
          </a:r>
        </a:p>
      </dgm:t>
    </dgm:pt>
    <dgm:pt modelId="{C0E7182C-A3E8-408F-923C-C25D7A3D2ED2}" type="parTrans" cxnId="{AD255FBB-51AE-4710-B1AC-5EE90671ADCA}">
      <dgm:prSet/>
      <dgm:spPr/>
      <dgm:t>
        <a:bodyPr/>
        <a:lstStyle/>
        <a:p>
          <a:endParaRPr lang="en-US"/>
        </a:p>
      </dgm:t>
    </dgm:pt>
    <dgm:pt modelId="{FA74D27A-E713-4741-823E-1B8EA2C86811}" type="sibTrans" cxnId="{AD255FBB-51AE-4710-B1AC-5EE90671ADCA}">
      <dgm:prSet/>
      <dgm:spPr/>
      <dgm:t>
        <a:bodyPr/>
        <a:lstStyle/>
        <a:p>
          <a:endParaRPr lang="en-US"/>
        </a:p>
      </dgm:t>
    </dgm:pt>
    <dgm:pt modelId="{7CC838DB-D71C-45D1-AE00-06B3640D6E83}" type="pres">
      <dgm:prSet presAssocID="{4DB9D68B-4C03-4616-8A9F-19D44D98677C}" presName="CompostProcess" presStyleCnt="0">
        <dgm:presLayoutVars>
          <dgm:dir/>
          <dgm:resizeHandles val="exact"/>
        </dgm:presLayoutVars>
      </dgm:prSet>
      <dgm:spPr/>
    </dgm:pt>
    <dgm:pt modelId="{5D3AA4AC-0B87-474C-968C-A52213DC5F58}" type="pres">
      <dgm:prSet presAssocID="{4DB9D68B-4C03-4616-8A9F-19D44D98677C}" presName="arrow" presStyleLbl="bgShp" presStyleIdx="0" presStyleCnt="1"/>
      <dgm:spPr/>
    </dgm:pt>
    <dgm:pt modelId="{B9D021ED-A449-496F-8DCD-02F8A289C694}" type="pres">
      <dgm:prSet presAssocID="{4DB9D68B-4C03-4616-8A9F-19D44D98677C}" presName="linearProcess" presStyleCnt="0"/>
      <dgm:spPr/>
    </dgm:pt>
    <dgm:pt modelId="{6107ABF0-CAFE-47E3-A11D-727162087F43}" type="pres">
      <dgm:prSet presAssocID="{F12533B3-CC1E-4ABB-8AB8-102F704D64D0}" presName="textNode" presStyleLbl="node1" presStyleIdx="0" presStyleCnt="4">
        <dgm:presLayoutVars>
          <dgm:bulletEnabled val="1"/>
        </dgm:presLayoutVars>
      </dgm:prSet>
      <dgm:spPr/>
    </dgm:pt>
    <dgm:pt modelId="{F55BF7B7-1091-4ABE-AC69-67FC3EE0D499}" type="pres">
      <dgm:prSet presAssocID="{F435CA12-AEA0-4797-AB5F-3DD780DA82CA}" presName="sibTrans" presStyleCnt="0"/>
      <dgm:spPr/>
    </dgm:pt>
    <dgm:pt modelId="{D1E3344F-33D3-4666-8EBB-FF3C7326EBA4}" type="pres">
      <dgm:prSet presAssocID="{941468AD-D29B-4887-8497-86E9F49AF01D}" presName="textNode" presStyleLbl="node1" presStyleIdx="1" presStyleCnt="4">
        <dgm:presLayoutVars>
          <dgm:bulletEnabled val="1"/>
        </dgm:presLayoutVars>
      </dgm:prSet>
      <dgm:spPr/>
    </dgm:pt>
    <dgm:pt modelId="{ADC5BFCD-3E1E-4336-9225-857A9BC360E7}" type="pres">
      <dgm:prSet presAssocID="{0EDA3EB3-F3AD-47DF-B512-B41418B08323}" presName="sibTrans" presStyleCnt="0"/>
      <dgm:spPr/>
    </dgm:pt>
    <dgm:pt modelId="{0AC625E2-D911-4A0E-8AB2-9EE6C2B9BD47}" type="pres">
      <dgm:prSet presAssocID="{961DEFF8-AFAF-4C29-A480-C9AF0F219BA6}" presName="textNode" presStyleLbl="node1" presStyleIdx="2" presStyleCnt="4">
        <dgm:presLayoutVars>
          <dgm:bulletEnabled val="1"/>
        </dgm:presLayoutVars>
      </dgm:prSet>
      <dgm:spPr/>
    </dgm:pt>
    <dgm:pt modelId="{028EBCD6-D243-489F-AB57-009D5E0EE9AE}" type="pres">
      <dgm:prSet presAssocID="{881C9645-64D1-417B-88F7-B6B0A1C447C1}" presName="sibTrans" presStyleCnt="0"/>
      <dgm:spPr/>
    </dgm:pt>
    <dgm:pt modelId="{7532355D-14CB-4BCA-BCA4-DDBFED6FCD9E}" type="pres">
      <dgm:prSet presAssocID="{A85C2BD1-9AA1-4C2B-A231-21034C8C639E}" presName="textNode" presStyleLbl="node1" presStyleIdx="3" presStyleCnt="4">
        <dgm:presLayoutVars>
          <dgm:bulletEnabled val="1"/>
        </dgm:presLayoutVars>
      </dgm:prSet>
      <dgm:spPr/>
    </dgm:pt>
  </dgm:ptLst>
  <dgm:cxnLst>
    <dgm:cxn modelId="{F00EED11-FEDF-4F2A-BEFE-0EF6C1BBC4CE}" type="presOf" srcId="{961DEFF8-AFAF-4C29-A480-C9AF0F219BA6}" destId="{0AC625E2-D911-4A0E-8AB2-9EE6C2B9BD47}" srcOrd="0" destOrd="0" presId="urn:microsoft.com/office/officeart/2005/8/layout/hProcess9"/>
    <dgm:cxn modelId="{6EB73A2D-D22F-4E5C-B4A7-895272A0432E}" type="presOf" srcId="{4DB9D68B-4C03-4616-8A9F-19D44D98677C}" destId="{7CC838DB-D71C-45D1-AE00-06B3640D6E83}" srcOrd="0" destOrd="0" presId="urn:microsoft.com/office/officeart/2005/8/layout/hProcess9"/>
    <dgm:cxn modelId="{45605270-D62A-4144-9FE8-760A97C744C4}" srcId="{4DB9D68B-4C03-4616-8A9F-19D44D98677C}" destId="{F12533B3-CC1E-4ABB-8AB8-102F704D64D0}" srcOrd="0" destOrd="0" parTransId="{8C57FF41-0ADF-4D1A-8D8A-A47391F0B026}" sibTransId="{F435CA12-AEA0-4797-AB5F-3DD780DA82CA}"/>
    <dgm:cxn modelId="{C7E78A50-A143-435A-B406-FB76DFA0AE4C}" srcId="{4DB9D68B-4C03-4616-8A9F-19D44D98677C}" destId="{941468AD-D29B-4887-8497-86E9F49AF01D}" srcOrd="1" destOrd="0" parTransId="{93D4C788-2CDA-4E03-911B-48C6B17B0D26}" sibTransId="{0EDA3EB3-F3AD-47DF-B512-B41418B08323}"/>
    <dgm:cxn modelId="{C5080E77-6ADF-4E07-A9D5-A6DA2283DD7F}" type="presOf" srcId="{941468AD-D29B-4887-8497-86E9F49AF01D}" destId="{D1E3344F-33D3-4666-8EBB-FF3C7326EBA4}" srcOrd="0" destOrd="0" presId="urn:microsoft.com/office/officeart/2005/8/layout/hProcess9"/>
    <dgm:cxn modelId="{1E921E5A-64A9-4344-A6F8-4B68E5F82006}" srcId="{4DB9D68B-4C03-4616-8A9F-19D44D98677C}" destId="{961DEFF8-AFAF-4C29-A480-C9AF0F219BA6}" srcOrd="2" destOrd="0" parTransId="{F1E89B51-1D9D-497C-BB10-4B93D5137CAB}" sibTransId="{881C9645-64D1-417B-88F7-B6B0A1C447C1}"/>
    <dgm:cxn modelId="{CFA25E7A-C8D0-497A-A74E-65B69FF2611E}" type="presOf" srcId="{F12533B3-CC1E-4ABB-8AB8-102F704D64D0}" destId="{6107ABF0-CAFE-47E3-A11D-727162087F43}" srcOrd="0" destOrd="0" presId="urn:microsoft.com/office/officeart/2005/8/layout/hProcess9"/>
    <dgm:cxn modelId="{8301548B-A082-4906-8A82-F13C69F5882C}" type="presOf" srcId="{A85C2BD1-9AA1-4C2B-A231-21034C8C639E}" destId="{7532355D-14CB-4BCA-BCA4-DDBFED6FCD9E}" srcOrd="0" destOrd="0" presId="urn:microsoft.com/office/officeart/2005/8/layout/hProcess9"/>
    <dgm:cxn modelId="{AD255FBB-51AE-4710-B1AC-5EE90671ADCA}" srcId="{4DB9D68B-4C03-4616-8A9F-19D44D98677C}" destId="{A85C2BD1-9AA1-4C2B-A231-21034C8C639E}" srcOrd="3" destOrd="0" parTransId="{C0E7182C-A3E8-408F-923C-C25D7A3D2ED2}" sibTransId="{FA74D27A-E713-4741-823E-1B8EA2C86811}"/>
    <dgm:cxn modelId="{6D6B328A-3526-401E-9B35-FEE8602F9C2A}" type="presParOf" srcId="{7CC838DB-D71C-45D1-AE00-06B3640D6E83}" destId="{5D3AA4AC-0B87-474C-968C-A52213DC5F58}" srcOrd="0" destOrd="0" presId="urn:microsoft.com/office/officeart/2005/8/layout/hProcess9"/>
    <dgm:cxn modelId="{D4BAD3F6-FE0E-48E9-B0B7-AB7A65EAAD85}" type="presParOf" srcId="{7CC838DB-D71C-45D1-AE00-06B3640D6E83}" destId="{B9D021ED-A449-496F-8DCD-02F8A289C694}" srcOrd="1" destOrd="0" presId="urn:microsoft.com/office/officeart/2005/8/layout/hProcess9"/>
    <dgm:cxn modelId="{BBCD41ED-EE6D-4E58-A6F9-6F0BA2F4B7A6}" type="presParOf" srcId="{B9D021ED-A449-496F-8DCD-02F8A289C694}" destId="{6107ABF0-CAFE-47E3-A11D-727162087F43}" srcOrd="0" destOrd="0" presId="urn:microsoft.com/office/officeart/2005/8/layout/hProcess9"/>
    <dgm:cxn modelId="{020C9844-9E34-4D1C-82B5-532E8370A9FE}" type="presParOf" srcId="{B9D021ED-A449-496F-8DCD-02F8A289C694}" destId="{F55BF7B7-1091-4ABE-AC69-67FC3EE0D499}" srcOrd="1" destOrd="0" presId="urn:microsoft.com/office/officeart/2005/8/layout/hProcess9"/>
    <dgm:cxn modelId="{BBC6C8A2-1593-4BE9-A0CA-0217B5CB485F}" type="presParOf" srcId="{B9D021ED-A449-496F-8DCD-02F8A289C694}" destId="{D1E3344F-33D3-4666-8EBB-FF3C7326EBA4}" srcOrd="2" destOrd="0" presId="urn:microsoft.com/office/officeart/2005/8/layout/hProcess9"/>
    <dgm:cxn modelId="{F512DA1E-F297-4746-9684-0E0F887DA727}" type="presParOf" srcId="{B9D021ED-A449-496F-8DCD-02F8A289C694}" destId="{ADC5BFCD-3E1E-4336-9225-857A9BC360E7}" srcOrd="3" destOrd="0" presId="urn:microsoft.com/office/officeart/2005/8/layout/hProcess9"/>
    <dgm:cxn modelId="{705704CF-8E0F-4A92-9BD5-016D6D9B9197}" type="presParOf" srcId="{B9D021ED-A449-496F-8DCD-02F8A289C694}" destId="{0AC625E2-D911-4A0E-8AB2-9EE6C2B9BD47}" srcOrd="4" destOrd="0" presId="urn:microsoft.com/office/officeart/2005/8/layout/hProcess9"/>
    <dgm:cxn modelId="{60102234-0185-44FA-B6C7-D2DFDC364742}" type="presParOf" srcId="{B9D021ED-A449-496F-8DCD-02F8A289C694}" destId="{028EBCD6-D243-489F-AB57-009D5E0EE9AE}" srcOrd="5" destOrd="0" presId="urn:microsoft.com/office/officeart/2005/8/layout/hProcess9"/>
    <dgm:cxn modelId="{89721855-D676-4ABC-B130-55AD5DFC0B65}" type="presParOf" srcId="{B9D021ED-A449-496F-8DCD-02F8A289C694}" destId="{7532355D-14CB-4BCA-BCA4-DDBFED6FCD9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9BFAF-5CF2-43EF-8A94-593F505B036A}" type="doc">
      <dgm:prSet loTypeId="urn:microsoft.com/office/officeart/2005/8/layout/cycle8" loCatId="cycle" qsTypeId="urn:microsoft.com/office/officeart/2005/8/quickstyle/simple1" qsCatId="simple" csTypeId="urn:microsoft.com/office/officeart/2005/8/colors/accent0_3" csCatId="mainScheme" phldr="1"/>
      <dgm:spPr/>
    </dgm:pt>
    <dgm:pt modelId="{94A02535-8545-49B4-B436-FE19673D1793}">
      <dgm:prSet phldrT="[Text]"/>
      <dgm:spPr/>
      <dgm:t>
        <a:bodyPr/>
        <a:lstStyle/>
        <a:p>
          <a:r>
            <a:rPr lang="en-US" dirty="0"/>
            <a:t>Plan</a:t>
          </a:r>
        </a:p>
      </dgm:t>
    </dgm:pt>
    <dgm:pt modelId="{34F966AF-8582-4E42-BCC5-909733D33118}" type="parTrans" cxnId="{F93212A2-97D3-4FB2-B691-3C194E736556}">
      <dgm:prSet/>
      <dgm:spPr/>
      <dgm:t>
        <a:bodyPr/>
        <a:lstStyle/>
        <a:p>
          <a:endParaRPr lang="en-US"/>
        </a:p>
      </dgm:t>
    </dgm:pt>
    <dgm:pt modelId="{003B7FA5-503E-4688-84AA-26E066A2C9ED}" type="sibTrans" cxnId="{F93212A2-97D3-4FB2-B691-3C194E736556}">
      <dgm:prSet/>
      <dgm:spPr/>
      <dgm:t>
        <a:bodyPr/>
        <a:lstStyle/>
        <a:p>
          <a:endParaRPr lang="en-US"/>
        </a:p>
      </dgm:t>
    </dgm:pt>
    <dgm:pt modelId="{36F25B88-8208-4017-B1C3-3B8AE3379256}">
      <dgm:prSet phldrT="[Text]"/>
      <dgm:spPr/>
      <dgm:t>
        <a:bodyPr/>
        <a:lstStyle/>
        <a:p>
          <a:r>
            <a:rPr lang="en-US" dirty="0"/>
            <a:t>Study</a:t>
          </a:r>
        </a:p>
      </dgm:t>
    </dgm:pt>
    <dgm:pt modelId="{6D58E265-3E5A-4A04-AE16-E2D4C6D46AA6}" type="parTrans" cxnId="{9AF1D283-C1E3-44A0-A52A-4F2E77141683}">
      <dgm:prSet/>
      <dgm:spPr/>
      <dgm:t>
        <a:bodyPr/>
        <a:lstStyle/>
        <a:p>
          <a:endParaRPr lang="en-US"/>
        </a:p>
      </dgm:t>
    </dgm:pt>
    <dgm:pt modelId="{D8C08AAC-E87F-4477-A2EF-F12A1557EE3B}" type="sibTrans" cxnId="{9AF1D283-C1E3-44A0-A52A-4F2E77141683}">
      <dgm:prSet/>
      <dgm:spPr/>
      <dgm:t>
        <a:bodyPr/>
        <a:lstStyle/>
        <a:p>
          <a:endParaRPr lang="en-US"/>
        </a:p>
      </dgm:t>
    </dgm:pt>
    <dgm:pt modelId="{40EAEF5A-886D-4D37-8AC6-AEA398AD5AB8}">
      <dgm:prSet phldrT="[Text]"/>
      <dgm:spPr/>
      <dgm:t>
        <a:bodyPr/>
        <a:lstStyle/>
        <a:p>
          <a:r>
            <a:rPr lang="en-US" dirty="0"/>
            <a:t>Act</a:t>
          </a:r>
        </a:p>
      </dgm:t>
    </dgm:pt>
    <dgm:pt modelId="{16DEE086-056C-443A-9A34-554546146111}" type="parTrans" cxnId="{FE1A051F-1A81-4C00-9E24-55DA92E02CAA}">
      <dgm:prSet/>
      <dgm:spPr/>
      <dgm:t>
        <a:bodyPr/>
        <a:lstStyle/>
        <a:p>
          <a:endParaRPr lang="en-US"/>
        </a:p>
      </dgm:t>
    </dgm:pt>
    <dgm:pt modelId="{C099840C-1B8B-453B-BC4F-5AAAF176433C}" type="sibTrans" cxnId="{FE1A051F-1A81-4C00-9E24-55DA92E02CAA}">
      <dgm:prSet/>
      <dgm:spPr/>
      <dgm:t>
        <a:bodyPr/>
        <a:lstStyle/>
        <a:p>
          <a:endParaRPr lang="en-US"/>
        </a:p>
      </dgm:t>
    </dgm:pt>
    <dgm:pt modelId="{ECDECD9A-817A-43CF-A527-3B91EFD5132B}">
      <dgm:prSet phldrT="[Text]"/>
      <dgm:spPr/>
      <dgm:t>
        <a:bodyPr/>
        <a:lstStyle/>
        <a:p>
          <a:r>
            <a:rPr lang="en-US" dirty="0"/>
            <a:t>Do</a:t>
          </a:r>
        </a:p>
      </dgm:t>
    </dgm:pt>
    <dgm:pt modelId="{869ABEA8-7FAC-41F4-81D4-06F74306012A}" type="parTrans" cxnId="{96635648-00ED-4764-8E82-3F15A413A5CA}">
      <dgm:prSet/>
      <dgm:spPr/>
      <dgm:t>
        <a:bodyPr/>
        <a:lstStyle/>
        <a:p>
          <a:endParaRPr lang="en-US"/>
        </a:p>
      </dgm:t>
    </dgm:pt>
    <dgm:pt modelId="{F770B6E2-80D2-4C1D-A5AD-1B0B8515FF9C}" type="sibTrans" cxnId="{96635648-00ED-4764-8E82-3F15A413A5CA}">
      <dgm:prSet/>
      <dgm:spPr/>
      <dgm:t>
        <a:bodyPr/>
        <a:lstStyle/>
        <a:p>
          <a:endParaRPr lang="en-US"/>
        </a:p>
      </dgm:t>
    </dgm:pt>
    <dgm:pt modelId="{F412409A-667B-48FB-9816-DC9054F58185}" type="pres">
      <dgm:prSet presAssocID="{A4C9BFAF-5CF2-43EF-8A94-593F505B036A}" presName="compositeShape" presStyleCnt="0">
        <dgm:presLayoutVars>
          <dgm:chMax val="7"/>
          <dgm:dir/>
          <dgm:resizeHandles val="exact"/>
        </dgm:presLayoutVars>
      </dgm:prSet>
      <dgm:spPr/>
    </dgm:pt>
    <dgm:pt modelId="{FAF284F8-8767-49F7-8FDB-13B64BFAE72A}" type="pres">
      <dgm:prSet presAssocID="{A4C9BFAF-5CF2-43EF-8A94-593F505B036A}" presName="wedge1" presStyleLbl="node1" presStyleIdx="0" presStyleCnt="4"/>
      <dgm:spPr/>
    </dgm:pt>
    <dgm:pt modelId="{34262891-7428-4E3E-81E2-4D2732E0BE5F}" type="pres">
      <dgm:prSet presAssocID="{A4C9BFAF-5CF2-43EF-8A94-593F505B036A}" presName="dummy1a" presStyleCnt="0"/>
      <dgm:spPr/>
    </dgm:pt>
    <dgm:pt modelId="{187F7E47-97EE-495D-9C2C-2EDC139357BC}" type="pres">
      <dgm:prSet presAssocID="{A4C9BFAF-5CF2-43EF-8A94-593F505B036A}" presName="dummy1b" presStyleCnt="0"/>
      <dgm:spPr/>
    </dgm:pt>
    <dgm:pt modelId="{EB10D61F-CB82-4592-A27D-CB667BC3F039}" type="pres">
      <dgm:prSet presAssocID="{A4C9BFAF-5CF2-43EF-8A94-593F505B036A}" presName="wedge1Tx" presStyleLbl="node1" presStyleIdx="0" presStyleCnt="4">
        <dgm:presLayoutVars>
          <dgm:chMax val="0"/>
          <dgm:chPref val="0"/>
          <dgm:bulletEnabled val="1"/>
        </dgm:presLayoutVars>
      </dgm:prSet>
      <dgm:spPr/>
    </dgm:pt>
    <dgm:pt modelId="{D7F1753B-F2B9-434C-8509-E2AD727B1FB3}" type="pres">
      <dgm:prSet presAssocID="{A4C9BFAF-5CF2-43EF-8A94-593F505B036A}" presName="wedge2" presStyleLbl="node1" presStyleIdx="1" presStyleCnt="4"/>
      <dgm:spPr/>
    </dgm:pt>
    <dgm:pt modelId="{5A9F4400-6EB4-493E-B73E-1E2D1AD58B33}" type="pres">
      <dgm:prSet presAssocID="{A4C9BFAF-5CF2-43EF-8A94-593F505B036A}" presName="dummy2a" presStyleCnt="0"/>
      <dgm:spPr/>
    </dgm:pt>
    <dgm:pt modelId="{DF9EE8EF-138C-408F-883E-D522D6AF6786}" type="pres">
      <dgm:prSet presAssocID="{A4C9BFAF-5CF2-43EF-8A94-593F505B036A}" presName="dummy2b" presStyleCnt="0"/>
      <dgm:spPr/>
    </dgm:pt>
    <dgm:pt modelId="{95221F4D-206E-4505-90B4-0706D3330F58}" type="pres">
      <dgm:prSet presAssocID="{A4C9BFAF-5CF2-43EF-8A94-593F505B036A}" presName="wedge2Tx" presStyleLbl="node1" presStyleIdx="1" presStyleCnt="4">
        <dgm:presLayoutVars>
          <dgm:chMax val="0"/>
          <dgm:chPref val="0"/>
          <dgm:bulletEnabled val="1"/>
        </dgm:presLayoutVars>
      </dgm:prSet>
      <dgm:spPr/>
    </dgm:pt>
    <dgm:pt modelId="{C2622F79-3B45-4F45-BD6B-83043FD64732}" type="pres">
      <dgm:prSet presAssocID="{A4C9BFAF-5CF2-43EF-8A94-593F505B036A}" presName="wedge3" presStyleLbl="node1" presStyleIdx="2" presStyleCnt="4"/>
      <dgm:spPr/>
    </dgm:pt>
    <dgm:pt modelId="{6DC9136C-8DDF-4514-9C32-D5C10CF20CDF}" type="pres">
      <dgm:prSet presAssocID="{A4C9BFAF-5CF2-43EF-8A94-593F505B036A}" presName="dummy3a" presStyleCnt="0"/>
      <dgm:spPr/>
    </dgm:pt>
    <dgm:pt modelId="{5EA48066-44FA-4082-B416-FBA306931CD5}" type="pres">
      <dgm:prSet presAssocID="{A4C9BFAF-5CF2-43EF-8A94-593F505B036A}" presName="dummy3b" presStyleCnt="0"/>
      <dgm:spPr/>
    </dgm:pt>
    <dgm:pt modelId="{D0D65D38-147C-44D7-B98A-7767396A21A7}" type="pres">
      <dgm:prSet presAssocID="{A4C9BFAF-5CF2-43EF-8A94-593F505B036A}" presName="wedge3Tx" presStyleLbl="node1" presStyleIdx="2" presStyleCnt="4">
        <dgm:presLayoutVars>
          <dgm:chMax val="0"/>
          <dgm:chPref val="0"/>
          <dgm:bulletEnabled val="1"/>
        </dgm:presLayoutVars>
      </dgm:prSet>
      <dgm:spPr/>
    </dgm:pt>
    <dgm:pt modelId="{910D312D-E035-4E8D-87E1-F445DA4AF69B}" type="pres">
      <dgm:prSet presAssocID="{A4C9BFAF-5CF2-43EF-8A94-593F505B036A}" presName="wedge4" presStyleLbl="node1" presStyleIdx="3" presStyleCnt="4"/>
      <dgm:spPr/>
    </dgm:pt>
    <dgm:pt modelId="{17F4563F-E9F4-4C32-9855-3C416671EE10}" type="pres">
      <dgm:prSet presAssocID="{A4C9BFAF-5CF2-43EF-8A94-593F505B036A}" presName="dummy4a" presStyleCnt="0"/>
      <dgm:spPr/>
    </dgm:pt>
    <dgm:pt modelId="{ADA80C60-9490-4BE6-89A8-C3CDB0981A8D}" type="pres">
      <dgm:prSet presAssocID="{A4C9BFAF-5CF2-43EF-8A94-593F505B036A}" presName="dummy4b" presStyleCnt="0"/>
      <dgm:spPr/>
    </dgm:pt>
    <dgm:pt modelId="{324DDC56-96EB-4322-838D-10113443AF1F}" type="pres">
      <dgm:prSet presAssocID="{A4C9BFAF-5CF2-43EF-8A94-593F505B036A}" presName="wedge4Tx" presStyleLbl="node1" presStyleIdx="3" presStyleCnt="4">
        <dgm:presLayoutVars>
          <dgm:chMax val="0"/>
          <dgm:chPref val="0"/>
          <dgm:bulletEnabled val="1"/>
        </dgm:presLayoutVars>
      </dgm:prSet>
      <dgm:spPr/>
    </dgm:pt>
    <dgm:pt modelId="{A70D9C45-EB96-4C1E-8893-A71BE637F219}" type="pres">
      <dgm:prSet presAssocID="{003B7FA5-503E-4688-84AA-26E066A2C9ED}" presName="arrowWedge1" presStyleLbl="fgSibTrans2D1" presStyleIdx="0" presStyleCnt="4"/>
      <dgm:spPr/>
    </dgm:pt>
    <dgm:pt modelId="{64367DAE-8DAB-415A-A7C7-8FDA7944AF3D}" type="pres">
      <dgm:prSet presAssocID="{F770B6E2-80D2-4C1D-A5AD-1B0B8515FF9C}" presName="arrowWedge2" presStyleLbl="fgSibTrans2D1" presStyleIdx="1" presStyleCnt="4"/>
      <dgm:spPr/>
    </dgm:pt>
    <dgm:pt modelId="{7ABEB8E3-4F53-4739-93BF-2D179DBEF805}" type="pres">
      <dgm:prSet presAssocID="{D8C08AAC-E87F-4477-A2EF-F12A1557EE3B}" presName="arrowWedge3" presStyleLbl="fgSibTrans2D1" presStyleIdx="2" presStyleCnt="4"/>
      <dgm:spPr/>
    </dgm:pt>
    <dgm:pt modelId="{BCBDFCA3-46F9-4D64-AAD6-644E7F5DB4DA}" type="pres">
      <dgm:prSet presAssocID="{C099840C-1B8B-453B-BC4F-5AAAF176433C}" presName="arrowWedge4" presStyleLbl="fgSibTrans2D1" presStyleIdx="3" presStyleCnt="4"/>
      <dgm:spPr/>
    </dgm:pt>
  </dgm:ptLst>
  <dgm:cxnLst>
    <dgm:cxn modelId="{E8F9B502-7FAE-4F4A-9E5B-EB333179778D}" type="presOf" srcId="{94A02535-8545-49B4-B436-FE19673D1793}" destId="{EB10D61F-CB82-4592-A27D-CB667BC3F039}" srcOrd="1" destOrd="0" presId="urn:microsoft.com/office/officeart/2005/8/layout/cycle8"/>
    <dgm:cxn modelId="{FE1A051F-1A81-4C00-9E24-55DA92E02CAA}" srcId="{A4C9BFAF-5CF2-43EF-8A94-593F505B036A}" destId="{40EAEF5A-886D-4D37-8AC6-AEA398AD5AB8}" srcOrd="3" destOrd="0" parTransId="{16DEE086-056C-443A-9A34-554546146111}" sibTransId="{C099840C-1B8B-453B-BC4F-5AAAF176433C}"/>
    <dgm:cxn modelId="{701E9B2F-917D-4072-B006-43ADF4DA2CEF}" type="presOf" srcId="{40EAEF5A-886D-4D37-8AC6-AEA398AD5AB8}" destId="{324DDC56-96EB-4322-838D-10113443AF1F}" srcOrd="1" destOrd="0" presId="urn:microsoft.com/office/officeart/2005/8/layout/cycle8"/>
    <dgm:cxn modelId="{96635648-00ED-4764-8E82-3F15A413A5CA}" srcId="{A4C9BFAF-5CF2-43EF-8A94-593F505B036A}" destId="{ECDECD9A-817A-43CF-A527-3B91EFD5132B}" srcOrd="1" destOrd="0" parTransId="{869ABEA8-7FAC-41F4-81D4-06F74306012A}" sibTransId="{F770B6E2-80D2-4C1D-A5AD-1B0B8515FF9C}"/>
    <dgm:cxn modelId="{11A50A56-46E7-4347-8932-84EE2C9C05AF}" type="presOf" srcId="{36F25B88-8208-4017-B1C3-3B8AE3379256}" destId="{C2622F79-3B45-4F45-BD6B-83043FD64732}" srcOrd="0" destOrd="0" presId="urn:microsoft.com/office/officeart/2005/8/layout/cycle8"/>
    <dgm:cxn modelId="{FD2F7C57-4A6B-4578-B013-38C62EE8C47E}" type="presOf" srcId="{40EAEF5A-886D-4D37-8AC6-AEA398AD5AB8}" destId="{910D312D-E035-4E8D-87E1-F445DA4AF69B}" srcOrd="0" destOrd="0" presId="urn:microsoft.com/office/officeart/2005/8/layout/cycle8"/>
    <dgm:cxn modelId="{9AF1D283-C1E3-44A0-A52A-4F2E77141683}" srcId="{A4C9BFAF-5CF2-43EF-8A94-593F505B036A}" destId="{36F25B88-8208-4017-B1C3-3B8AE3379256}" srcOrd="2" destOrd="0" parTransId="{6D58E265-3E5A-4A04-AE16-E2D4C6D46AA6}" sibTransId="{D8C08AAC-E87F-4477-A2EF-F12A1557EE3B}"/>
    <dgm:cxn modelId="{1FCA7E9D-7D0A-4523-8CBB-E7AFEAE184B0}" type="presOf" srcId="{ECDECD9A-817A-43CF-A527-3B91EFD5132B}" destId="{95221F4D-206E-4505-90B4-0706D3330F58}" srcOrd="1" destOrd="0" presId="urn:microsoft.com/office/officeart/2005/8/layout/cycle8"/>
    <dgm:cxn modelId="{F93212A2-97D3-4FB2-B691-3C194E736556}" srcId="{A4C9BFAF-5CF2-43EF-8A94-593F505B036A}" destId="{94A02535-8545-49B4-B436-FE19673D1793}" srcOrd="0" destOrd="0" parTransId="{34F966AF-8582-4E42-BCC5-909733D33118}" sibTransId="{003B7FA5-503E-4688-84AA-26E066A2C9ED}"/>
    <dgm:cxn modelId="{82DF48A5-B604-4E47-85C7-C4A1C8530A3E}" type="presOf" srcId="{A4C9BFAF-5CF2-43EF-8A94-593F505B036A}" destId="{F412409A-667B-48FB-9816-DC9054F58185}" srcOrd="0" destOrd="0" presId="urn:microsoft.com/office/officeart/2005/8/layout/cycle8"/>
    <dgm:cxn modelId="{759D4BA7-2B93-43AD-91A8-0833B3E76D21}" type="presOf" srcId="{36F25B88-8208-4017-B1C3-3B8AE3379256}" destId="{D0D65D38-147C-44D7-B98A-7767396A21A7}" srcOrd="1" destOrd="0" presId="urn:microsoft.com/office/officeart/2005/8/layout/cycle8"/>
    <dgm:cxn modelId="{E04357B3-C6A1-4358-91E2-A4B9B7E8DCFC}" type="presOf" srcId="{94A02535-8545-49B4-B436-FE19673D1793}" destId="{FAF284F8-8767-49F7-8FDB-13B64BFAE72A}" srcOrd="0" destOrd="0" presId="urn:microsoft.com/office/officeart/2005/8/layout/cycle8"/>
    <dgm:cxn modelId="{B52F10BB-558B-443B-9C10-8DE1C9EC953B}" type="presOf" srcId="{ECDECD9A-817A-43CF-A527-3B91EFD5132B}" destId="{D7F1753B-F2B9-434C-8509-E2AD727B1FB3}" srcOrd="0" destOrd="0" presId="urn:microsoft.com/office/officeart/2005/8/layout/cycle8"/>
    <dgm:cxn modelId="{6D1EEAC9-FE88-4E8C-9DDF-010B51A6995E}" type="presParOf" srcId="{F412409A-667B-48FB-9816-DC9054F58185}" destId="{FAF284F8-8767-49F7-8FDB-13B64BFAE72A}" srcOrd="0" destOrd="0" presId="urn:microsoft.com/office/officeart/2005/8/layout/cycle8"/>
    <dgm:cxn modelId="{26C8B63E-AC45-4D49-9C9A-75654694C227}" type="presParOf" srcId="{F412409A-667B-48FB-9816-DC9054F58185}" destId="{34262891-7428-4E3E-81E2-4D2732E0BE5F}" srcOrd="1" destOrd="0" presId="urn:microsoft.com/office/officeart/2005/8/layout/cycle8"/>
    <dgm:cxn modelId="{B77F7E89-E515-4B26-9542-53094F927F2F}" type="presParOf" srcId="{F412409A-667B-48FB-9816-DC9054F58185}" destId="{187F7E47-97EE-495D-9C2C-2EDC139357BC}" srcOrd="2" destOrd="0" presId="urn:microsoft.com/office/officeart/2005/8/layout/cycle8"/>
    <dgm:cxn modelId="{7B764CB4-8E0A-459A-98B7-264B3EF93312}" type="presParOf" srcId="{F412409A-667B-48FB-9816-DC9054F58185}" destId="{EB10D61F-CB82-4592-A27D-CB667BC3F039}" srcOrd="3" destOrd="0" presId="urn:microsoft.com/office/officeart/2005/8/layout/cycle8"/>
    <dgm:cxn modelId="{E96879C5-38F9-4308-80A2-ABCA37DF4EE0}" type="presParOf" srcId="{F412409A-667B-48FB-9816-DC9054F58185}" destId="{D7F1753B-F2B9-434C-8509-E2AD727B1FB3}" srcOrd="4" destOrd="0" presId="urn:microsoft.com/office/officeart/2005/8/layout/cycle8"/>
    <dgm:cxn modelId="{CD3E34FA-B56C-4F10-B15B-38F797AEE6EF}" type="presParOf" srcId="{F412409A-667B-48FB-9816-DC9054F58185}" destId="{5A9F4400-6EB4-493E-B73E-1E2D1AD58B33}" srcOrd="5" destOrd="0" presId="urn:microsoft.com/office/officeart/2005/8/layout/cycle8"/>
    <dgm:cxn modelId="{CF02E669-F881-43F5-A3B4-3C22D55268B7}" type="presParOf" srcId="{F412409A-667B-48FB-9816-DC9054F58185}" destId="{DF9EE8EF-138C-408F-883E-D522D6AF6786}" srcOrd="6" destOrd="0" presId="urn:microsoft.com/office/officeart/2005/8/layout/cycle8"/>
    <dgm:cxn modelId="{5EB5F922-C332-48BF-B46D-1F72C759A173}" type="presParOf" srcId="{F412409A-667B-48FB-9816-DC9054F58185}" destId="{95221F4D-206E-4505-90B4-0706D3330F58}" srcOrd="7" destOrd="0" presId="urn:microsoft.com/office/officeart/2005/8/layout/cycle8"/>
    <dgm:cxn modelId="{0F925B8C-DCDF-49C3-8613-5DC0663ADD0A}" type="presParOf" srcId="{F412409A-667B-48FB-9816-DC9054F58185}" destId="{C2622F79-3B45-4F45-BD6B-83043FD64732}" srcOrd="8" destOrd="0" presId="urn:microsoft.com/office/officeart/2005/8/layout/cycle8"/>
    <dgm:cxn modelId="{823A945F-AEE7-4EF3-9B6B-AB813337B892}" type="presParOf" srcId="{F412409A-667B-48FB-9816-DC9054F58185}" destId="{6DC9136C-8DDF-4514-9C32-D5C10CF20CDF}" srcOrd="9" destOrd="0" presId="urn:microsoft.com/office/officeart/2005/8/layout/cycle8"/>
    <dgm:cxn modelId="{8ECB83AE-0BB1-46A1-B98D-0FFFBD885222}" type="presParOf" srcId="{F412409A-667B-48FB-9816-DC9054F58185}" destId="{5EA48066-44FA-4082-B416-FBA306931CD5}" srcOrd="10" destOrd="0" presId="urn:microsoft.com/office/officeart/2005/8/layout/cycle8"/>
    <dgm:cxn modelId="{1A99D3C1-138B-4C17-A943-A24676181253}" type="presParOf" srcId="{F412409A-667B-48FB-9816-DC9054F58185}" destId="{D0D65D38-147C-44D7-B98A-7767396A21A7}" srcOrd="11" destOrd="0" presId="urn:microsoft.com/office/officeart/2005/8/layout/cycle8"/>
    <dgm:cxn modelId="{84474B7C-4333-4C7B-AB77-145913A8595F}" type="presParOf" srcId="{F412409A-667B-48FB-9816-DC9054F58185}" destId="{910D312D-E035-4E8D-87E1-F445DA4AF69B}" srcOrd="12" destOrd="0" presId="urn:microsoft.com/office/officeart/2005/8/layout/cycle8"/>
    <dgm:cxn modelId="{68B8EAD5-C990-478B-B7C2-F5B1807F36C2}" type="presParOf" srcId="{F412409A-667B-48FB-9816-DC9054F58185}" destId="{17F4563F-E9F4-4C32-9855-3C416671EE10}" srcOrd="13" destOrd="0" presId="urn:microsoft.com/office/officeart/2005/8/layout/cycle8"/>
    <dgm:cxn modelId="{4A20E13D-8796-461B-BFF9-DCD0A51EBA82}" type="presParOf" srcId="{F412409A-667B-48FB-9816-DC9054F58185}" destId="{ADA80C60-9490-4BE6-89A8-C3CDB0981A8D}" srcOrd="14" destOrd="0" presId="urn:microsoft.com/office/officeart/2005/8/layout/cycle8"/>
    <dgm:cxn modelId="{E4851899-E956-42B5-BCC4-A16680C77812}" type="presParOf" srcId="{F412409A-667B-48FB-9816-DC9054F58185}" destId="{324DDC56-96EB-4322-838D-10113443AF1F}" srcOrd="15" destOrd="0" presId="urn:microsoft.com/office/officeart/2005/8/layout/cycle8"/>
    <dgm:cxn modelId="{C1C62509-F3CB-4E71-A75E-4EBFC53294FD}" type="presParOf" srcId="{F412409A-667B-48FB-9816-DC9054F58185}" destId="{A70D9C45-EB96-4C1E-8893-A71BE637F219}" srcOrd="16" destOrd="0" presId="urn:microsoft.com/office/officeart/2005/8/layout/cycle8"/>
    <dgm:cxn modelId="{CC8C49EA-CFB8-49DC-892D-F69EB37105A5}" type="presParOf" srcId="{F412409A-667B-48FB-9816-DC9054F58185}" destId="{64367DAE-8DAB-415A-A7C7-8FDA7944AF3D}" srcOrd="17" destOrd="0" presId="urn:microsoft.com/office/officeart/2005/8/layout/cycle8"/>
    <dgm:cxn modelId="{D668F690-F00C-4129-ABE4-BB07927C97C3}" type="presParOf" srcId="{F412409A-667B-48FB-9816-DC9054F58185}" destId="{7ABEB8E3-4F53-4739-93BF-2D179DBEF805}" srcOrd="18" destOrd="0" presId="urn:microsoft.com/office/officeart/2005/8/layout/cycle8"/>
    <dgm:cxn modelId="{3A2B7E68-1FBE-4890-969F-CDF0171C9967}" type="presParOf" srcId="{F412409A-667B-48FB-9816-DC9054F58185}" destId="{BCBDFCA3-46F9-4D64-AAD6-644E7F5DB4DA}"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B180-C94C-4D88-8254-4F436DA34560}"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A0319EE1-ADC5-41E8-972E-502262FEBF75}">
      <dgm:prSet phldrT="[Text]"/>
      <dgm:spPr/>
      <dgm:t>
        <a:bodyPr/>
        <a:lstStyle/>
        <a:p>
          <a:r>
            <a:rPr lang="en-US" dirty="0">
              <a:latin typeface="Montserrat Classic" panose="020B0604020202020204" charset="0"/>
            </a:rPr>
            <a:t>Normal Error</a:t>
          </a:r>
        </a:p>
      </dgm:t>
    </dgm:pt>
    <dgm:pt modelId="{467F8BBB-EF55-459D-875B-EE42535866E1}" type="parTrans" cxnId="{7D670BBC-4FFC-48CC-8347-933FC5C41F2C}">
      <dgm:prSet/>
      <dgm:spPr/>
      <dgm:t>
        <a:bodyPr/>
        <a:lstStyle/>
        <a:p>
          <a:endParaRPr lang="en-US">
            <a:latin typeface="Montserrat Classic" panose="020B0604020202020204" charset="0"/>
          </a:endParaRPr>
        </a:p>
      </dgm:t>
    </dgm:pt>
    <dgm:pt modelId="{372550D3-955A-4FAE-99FB-5A6DD4F18354}" type="sibTrans" cxnId="{7D670BBC-4FFC-48CC-8347-933FC5C41F2C}">
      <dgm:prSet/>
      <dgm:spPr/>
      <dgm:t>
        <a:bodyPr/>
        <a:lstStyle/>
        <a:p>
          <a:endParaRPr lang="en-US">
            <a:latin typeface="Montserrat Classic" panose="020B0604020202020204" charset="0"/>
          </a:endParaRPr>
        </a:p>
      </dgm:t>
    </dgm:pt>
    <dgm:pt modelId="{0E95E1E2-E314-4A15-BE32-88881AD56DF4}">
      <dgm:prSet phldrT="[Text]"/>
      <dgm:spPr/>
      <dgm:t>
        <a:bodyPr/>
        <a:lstStyle/>
        <a:p>
          <a:pPr algn="l"/>
          <a:r>
            <a:rPr lang="en-US" dirty="0">
              <a:latin typeface="Montserrat Classic" panose="020B0604020202020204" charset="0"/>
            </a:rPr>
            <a:t>Inadvertent action: slip, lapse, mistake</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 changes in:</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Processes</a:t>
          </a:r>
          <a:br>
            <a:rPr lang="en-US" dirty="0">
              <a:latin typeface="Montserrat Classic" panose="020B0604020202020204" charset="0"/>
            </a:rPr>
          </a:br>
          <a:r>
            <a:rPr lang="en-US" dirty="0">
              <a:latin typeface="Montserrat Classic" panose="020B0604020202020204" charset="0"/>
            </a:rPr>
            <a:t>- Procedures</a:t>
          </a:r>
          <a:br>
            <a:rPr lang="en-US" dirty="0">
              <a:latin typeface="Montserrat Classic" panose="020B0604020202020204" charset="0"/>
            </a:rPr>
          </a:br>
          <a:r>
            <a:rPr lang="en-US" dirty="0">
              <a:latin typeface="Montserrat Classic" panose="020B0604020202020204" charset="0"/>
            </a:rPr>
            <a:t>- Training</a:t>
          </a:r>
          <a:br>
            <a:rPr lang="en-US" dirty="0">
              <a:latin typeface="Montserrat Classic" panose="020B0604020202020204" charset="0"/>
            </a:rPr>
          </a:br>
          <a:r>
            <a:rPr lang="en-US" dirty="0">
              <a:latin typeface="Montserrat Classic" panose="020B0604020202020204" charset="0"/>
            </a:rPr>
            <a:t>- Design</a:t>
          </a:r>
          <a:br>
            <a:rPr lang="en-US" dirty="0">
              <a:latin typeface="Montserrat Classic" panose="020B0604020202020204" charset="0"/>
            </a:rPr>
          </a:br>
          <a:r>
            <a:rPr lang="en-US" dirty="0">
              <a:latin typeface="Montserrat Classic" panose="020B0604020202020204" charset="0"/>
            </a:rPr>
            <a:t>- Environment</a:t>
          </a:r>
        </a:p>
      </dgm:t>
    </dgm:pt>
    <dgm:pt modelId="{C460708B-3CC6-4531-B495-510AB7E0674D}" type="parTrans" cxnId="{58D75FAA-ADC5-4660-B6A6-A3A289995362}">
      <dgm:prSet/>
      <dgm:spPr/>
      <dgm:t>
        <a:bodyPr/>
        <a:lstStyle/>
        <a:p>
          <a:endParaRPr lang="en-US">
            <a:latin typeface="Montserrat Classic" panose="020B0604020202020204" charset="0"/>
          </a:endParaRPr>
        </a:p>
      </dgm:t>
    </dgm:pt>
    <dgm:pt modelId="{5744291C-1FBC-47BE-941B-581C61CCD302}" type="sibTrans" cxnId="{58D75FAA-ADC5-4660-B6A6-A3A289995362}">
      <dgm:prSet/>
      <dgm:spPr/>
      <dgm:t>
        <a:bodyPr/>
        <a:lstStyle/>
        <a:p>
          <a:endParaRPr lang="en-US">
            <a:latin typeface="Montserrat Classic" panose="020B0604020202020204" charset="0"/>
          </a:endParaRPr>
        </a:p>
      </dgm:t>
    </dgm:pt>
    <dgm:pt modelId="{5E591BAB-50A3-479C-9054-2137ADBE0092}">
      <dgm:prSet phldrT="[Text]"/>
      <dgm:spPr/>
      <dgm:t>
        <a:bodyPr/>
        <a:lstStyle/>
        <a:p>
          <a:pPr algn="l"/>
          <a:r>
            <a:rPr lang="en-US" dirty="0">
              <a:latin typeface="Montserrat Classic" panose="020B0604020202020204" charset="0"/>
            </a:rPr>
            <a:t>A choice: risk not recognized or believed justified</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 </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Removing incentives for at-risk behaviors</a:t>
          </a:r>
          <a:br>
            <a:rPr lang="en-US" dirty="0">
              <a:latin typeface="Montserrat Classic" panose="020B0604020202020204" charset="0"/>
            </a:rPr>
          </a:br>
          <a:r>
            <a:rPr lang="en-US" dirty="0">
              <a:latin typeface="Montserrat Classic" panose="020B0604020202020204" charset="0"/>
            </a:rPr>
            <a:t>- Creating incentives for healthy behaviors</a:t>
          </a:r>
          <a:br>
            <a:rPr lang="en-US" dirty="0">
              <a:latin typeface="Montserrat Classic" panose="020B0604020202020204" charset="0"/>
            </a:rPr>
          </a:br>
          <a:r>
            <a:rPr lang="en-US" dirty="0">
              <a:latin typeface="Montserrat Classic" panose="020B0604020202020204" charset="0"/>
            </a:rPr>
            <a:t>- Increasing situational awareness</a:t>
          </a:r>
        </a:p>
      </dgm:t>
    </dgm:pt>
    <dgm:pt modelId="{6ACCE6DC-ED17-4732-80A8-BE2F14EF8521}" type="parTrans" cxnId="{D4B7E575-F01D-40D7-B058-8A87BEADDFCA}">
      <dgm:prSet/>
      <dgm:spPr/>
      <dgm:t>
        <a:bodyPr/>
        <a:lstStyle/>
        <a:p>
          <a:endParaRPr lang="en-US">
            <a:latin typeface="Montserrat Classic" panose="020B0604020202020204" charset="0"/>
          </a:endParaRPr>
        </a:p>
      </dgm:t>
    </dgm:pt>
    <dgm:pt modelId="{664C5EB5-58DE-481B-AE4B-18537770E112}" type="sibTrans" cxnId="{D4B7E575-F01D-40D7-B058-8A87BEADDFCA}">
      <dgm:prSet/>
      <dgm:spPr/>
      <dgm:t>
        <a:bodyPr/>
        <a:lstStyle/>
        <a:p>
          <a:endParaRPr lang="en-US">
            <a:latin typeface="Montserrat Classic" panose="020B0604020202020204" charset="0"/>
          </a:endParaRPr>
        </a:p>
      </dgm:t>
    </dgm:pt>
    <dgm:pt modelId="{8E6FC2DA-7C75-445B-BA37-55A55C94BACA}">
      <dgm:prSet phldrT="[Text]"/>
      <dgm:spPr/>
      <dgm:t>
        <a:bodyPr/>
        <a:lstStyle/>
        <a:p>
          <a:r>
            <a:rPr lang="en-US" dirty="0">
              <a:latin typeface="Montserrat Classic" panose="020B0604020202020204" charset="0"/>
            </a:rPr>
            <a:t>Reckless Behavior</a:t>
          </a:r>
        </a:p>
      </dgm:t>
    </dgm:pt>
    <dgm:pt modelId="{EA4A86BE-6F55-4D31-9320-B19472F06412}" type="parTrans" cxnId="{52F29106-E7B1-4363-8D9A-F5D761F2A18C}">
      <dgm:prSet/>
      <dgm:spPr/>
      <dgm:t>
        <a:bodyPr/>
        <a:lstStyle/>
        <a:p>
          <a:endParaRPr lang="en-US">
            <a:latin typeface="Montserrat Classic" panose="020B0604020202020204" charset="0"/>
          </a:endParaRPr>
        </a:p>
      </dgm:t>
    </dgm:pt>
    <dgm:pt modelId="{1CA4870A-356E-4906-9293-8269AC789497}" type="sibTrans" cxnId="{52F29106-E7B1-4363-8D9A-F5D761F2A18C}">
      <dgm:prSet/>
      <dgm:spPr/>
      <dgm:t>
        <a:bodyPr/>
        <a:lstStyle/>
        <a:p>
          <a:endParaRPr lang="en-US">
            <a:latin typeface="Montserrat Classic" panose="020B0604020202020204" charset="0"/>
          </a:endParaRPr>
        </a:p>
      </dgm:t>
    </dgm:pt>
    <dgm:pt modelId="{AE87ACBA-5963-456B-9719-2779D0A3F073}">
      <dgm:prSet phldrT="[Text]"/>
      <dgm:spPr/>
      <dgm:t>
        <a:bodyPr/>
        <a:lstStyle/>
        <a:p>
          <a:pPr algn="l"/>
          <a:r>
            <a:rPr lang="en-US" dirty="0">
              <a:latin typeface="Montserrat Classic" panose="020B0604020202020204" charset="0"/>
            </a:rPr>
            <a:t>Conscious disregard of unreasonable risk</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Remedial action</a:t>
          </a:r>
          <a:br>
            <a:rPr lang="en-US" dirty="0">
              <a:latin typeface="Montserrat Classic" panose="020B0604020202020204" charset="0"/>
            </a:rPr>
          </a:br>
          <a:r>
            <a:rPr lang="en-US" dirty="0">
              <a:latin typeface="Montserrat Classic" panose="020B0604020202020204" charset="0"/>
            </a:rPr>
            <a:t>- Punitive action</a:t>
          </a:r>
        </a:p>
      </dgm:t>
    </dgm:pt>
    <dgm:pt modelId="{1793BCAB-4DAD-4317-B7BC-EBD1EE5AA804}" type="parTrans" cxnId="{F56935D1-AC91-4561-8422-0A6CB0EA88A5}">
      <dgm:prSet/>
      <dgm:spPr/>
      <dgm:t>
        <a:bodyPr/>
        <a:lstStyle/>
        <a:p>
          <a:endParaRPr lang="en-US">
            <a:latin typeface="Montserrat Classic" panose="020B0604020202020204" charset="0"/>
          </a:endParaRPr>
        </a:p>
      </dgm:t>
    </dgm:pt>
    <dgm:pt modelId="{BB00F119-5E08-40A1-8F8C-D4B414DF0D5A}" type="sibTrans" cxnId="{F56935D1-AC91-4561-8422-0A6CB0EA88A5}">
      <dgm:prSet/>
      <dgm:spPr/>
      <dgm:t>
        <a:bodyPr/>
        <a:lstStyle/>
        <a:p>
          <a:endParaRPr lang="en-US">
            <a:latin typeface="Montserrat Classic" panose="020B0604020202020204" charset="0"/>
          </a:endParaRPr>
        </a:p>
      </dgm:t>
    </dgm:pt>
    <dgm:pt modelId="{5EF38D1F-4E30-45D5-A4BF-2F7FB67F9798}">
      <dgm:prSet phldrT="[Text]"/>
      <dgm:spPr/>
      <dgm:t>
        <a:bodyPr/>
        <a:lstStyle/>
        <a:p>
          <a:r>
            <a:rPr lang="en-US" dirty="0">
              <a:latin typeface="Montserrat Classic" panose="020B0604020202020204" charset="0"/>
            </a:rPr>
            <a:t>At-Risk Behavior</a:t>
          </a:r>
        </a:p>
      </dgm:t>
    </dgm:pt>
    <dgm:pt modelId="{0E1D4F63-B896-4954-9860-82E13EC20DB6}" type="parTrans" cxnId="{8E773214-2F65-4BF0-932C-AE7537BED68D}">
      <dgm:prSet/>
      <dgm:spPr/>
      <dgm:t>
        <a:bodyPr/>
        <a:lstStyle/>
        <a:p>
          <a:endParaRPr lang="en-US">
            <a:latin typeface="Montserrat Classic" panose="020B0604020202020204" charset="0"/>
          </a:endParaRPr>
        </a:p>
      </dgm:t>
    </dgm:pt>
    <dgm:pt modelId="{C0806B74-9219-422B-8BE4-0B32A4BCAF44}" type="sibTrans" cxnId="{8E773214-2F65-4BF0-932C-AE7537BED68D}">
      <dgm:prSet/>
      <dgm:spPr/>
      <dgm:t>
        <a:bodyPr/>
        <a:lstStyle/>
        <a:p>
          <a:endParaRPr lang="en-US">
            <a:latin typeface="Montserrat Classic" panose="020B0604020202020204" charset="0"/>
          </a:endParaRPr>
        </a:p>
      </dgm:t>
    </dgm:pt>
    <dgm:pt modelId="{9FB68A0E-BF03-4A56-82CC-7CEEEA2C7FCD}" type="pres">
      <dgm:prSet presAssocID="{7AF3B180-C94C-4D88-8254-4F436DA34560}" presName="diagram" presStyleCnt="0">
        <dgm:presLayoutVars>
          <dgm:chPref val="1"/>
          <dgm:dir/>
          <dgm:animOne val="branch"/>
          <dgm:animLvl val="lvl"/>
          <dgm:resizeHandles/>
        </dgm:presLayoutVars>
      </dgm:prSet>
      <dgm:spPr/>
    </dgm:pt>
    <dgm:pt modelId="{35953BBB-39C8-455B-9D70-35B245236B2A}" type="pres">
      <dgm:prSet presAssocID="{A0319EE1-ADC5-41E8-972E-502262FEBF75}" presName="root" presStyleCnt="0"/>
      <dgm:spPr/>
    </dgm:pt>
    <dgm:pt modelId="{E8A1AAC2-C9DC-4958-A209-B699F53A1D4C}" type="pres">
      <dgm:prSet presAssocID="{A0319EE1-ADC5-41E8-972E-502262FEBF75}" presName="rootComposite" presStyleCnt="0"/>
      <dgm:spPr/>
    </dgm:pt>
    <dgm:pt modelId="{401B2882-B340-4D62-ADAB-343F8802D8BE}" type="pres">
      <dgm:prSet presAssocID="{A0319EE1-ADC5-41E8-972E-502262FEBF75}" presName="rootText" presStyleLbl="node1" presStyleIdx="0" presStyleCnt="3"/>
      <dgm:spPr/>
    </dgm:pt>
    <dgm:pt modelId="{DCED2979-C628-46C0-A697-8D8D5EE6BAE3}" type="pres">
      <dgm:prSet presAssocID="{A0319EE1-ADC5-41E8-972E-502262FEBF75}" presName="rootConnector" presStyleLbl="node1" presStyleIdx="0" presStyleCnt="3"/>
      <dgm:spPr/>
    </dgm:pt>
    <dgm:pt modelId="{3D4F2153-0776-4B5E-A5BB-6A0213E85EC2}" type="pres">
      <dgm:prSet presAssocID="{A0319EE1-ADC5-41E8-972E-502262FEBF75}" presName="childShape" presStyleCnt="0"/>
      <dgm:spPr/>
    </dgm:pt>
    <dgm:pt modelId="{51C346E2-EE42-45A7-974D-536A8795F1CF}" type="pres">
      <dgm:prSet presAssocID="{C460708B-3CC6-4531-B495-510AB7E0674D}" presName="Name13" presStyleLbl="parChTrans1D2" presStyleIdx="0" presStyleCnt="3"/>
      <dgm:spPr/>
    </dgm:pt>
    <dgm:pt modelId="{2D573573-0501-4093-AB6E-90DC7648D788}" type="pres">
      <dgm:prSet presAssocID="{0E95E1E2-E314-4A15-BE32-88881AD56DF4}" presName="childText" presStyleLbl="bgAcc1" presStyleIdx="0" presStyleCnt="3" custScaleY="251342">
        <dgm:presLayoutVars>
          <dgm:bulletEnabled val="1"/>
        </dgm:presLayoutVars>
      </dgm:prSet>
      <dgm:spPr/>
    </dgm:pt>
    <dgm:pt modelId="{31DAD36B-D6FA-4880-A31A-AED662DAC017}" type="pres">
      <dgm:prSet presAssocID="{5EF38D1F-4E30-45D5-A4BF-2F7FB67F9798}" presName="root" presStyleCnt="0"/>
      <dgm:spPr/>
    </dgm:pt>
    <dgm:pt modelId="{468BFD18-6FB3-48AD-AB2D-75617509BDE4}" type="pres">
      <dgm:prSet presAssocID="{5EF38D1F-4E30-45D5-A4BF-2F7FB67F9798}" presName="rootComposite" presStyleCnt="0"/>
      <dgm:spPr/>
    </dgm:pt>
    <dgm:pt modelId="{86E71F58-B4AD-4655-BFB0-C5B52D128804}" type="pres">
      <dgm:prSet presAssocID="{5EF38D1F-4E30-45D5-A4BF-2F7FB67F9798}" presName="rootText" presStyleLbl="node1" presStyleIdx="1" presStyleCnt="3"/>
      <dgm:spPr/>
    </dgm:pt>
    <dgm:pt modelId="{1E0A91F6-236E-4A3C-B4E4-17E78A983847}" type="pres">
      <dgm:prSet presAssocID="{5EF38D1F-4E30-45D5-A4BF-2F7FB67F9798}" presName="rootConnector" presStyleLbl="node1" presStyleIdx="1" presStyleCnt="3"/>
      <dgm:spPr/>
    </dgm:pt>
    <dgm:pt modelId="{E3449823-8691-4CFF-A514-26296DDF3E6C}" type="pres">
      <dgm:prSet presAssocID="{5EF38D1F-4E30-45D5-A4BF-2F7FB67F9798}" presName="childShape" presStyleCnt="0"/>
      <dgm:spPr/>
    </dgm:pt>
    <dgm:pt modelId="{56652564-6EFA-4A28-9A25-2588EB2D7A6B}" type="pres">
      <dgm:prSet presAssocID="{6ACCE6DC-ED17-4732-80A8-BE2F14EF8521}" presName="Name13" presStyleLbl="parChTrans1D2" presStyleIdx="1" presStyleCnt="3"/>
      <dgm:spPr/>
    </dgm:pt>
    <dgm:pt modelId="{0EAD8D9B-7579-4E64-B043-7150EAE46C4A}" type="pres">
      <dgm:prSet presAssocID="{5E591BAB-50A3-479C-9054-2137ADBE0092}" presName="childText" presStyleLbl="bgAcc1" presStyleIdx="1" presStyleCnt="3" custScaleY="251342">
        <dgm:presLayoutVars>
          <dgm:bulletEnabled val="1"/>
        </dgm:presLayoutVars>
      </dgm:prSet>
      <dgm:spPr/>
    </dgm:pt>
    <dgm:pt modelId="{E786A78E-6993-4395-BE29-C9859D274FBD}" type="pres">
      <dgm:prSet presAssocID="{8E6FC2DA-7C75-445B-BA37-55A55C94BACA}" presName="root" presStyleCnt="0"/>
      <dgm:spPr/>
    </dgm:pt>
    <dgm:pt modelId="{892BD036-C0AB-4EEB-B18E-40F30816994A}" type="pres">
      <dgm:prSet presAssocID="{8E6FC2DA-7C75-445B-BA37-55A55C94BACA}" presName="rootComposite" presStyleCnt="0"/>
      <dgm:spPr/>
    </dgm:pt>
    <dgm:pt modelId="{5EB4674A-57A4-45B3-8CA4-CBD6E2153266}" type="pres">
      <dgm:prSet presAssocID="{8E6FC2DA-7C75-445B-BA37-55A55C94BACA}" presName="rootText" presStyleLbl="node1" presStyleIdx="2" presStyleCnt="3"/>
      <dgm:spPr/>
    </dgm:pt>
    <dgm:pt modelId="{1D7DBA25-82CE-4108-BB45-66806356A89B}" type="pres">
      <dgm:prSet presAssocID="{8E6FC2DA-7C75-445B-BA37-55A55C94BACA}" presName="rootConnector" presStyleLbl="node1" presStyleIdx="2" presStyleCnt="3"/>
      <dgm:spPr/>
    </dgm:pt>
    <dgm:pt modelId="{E0E92C34-DDDF-40A4-B43C-0F2FF2962861}" type="pres">
      <dgm:prSet presAssocID="{8E6FC2DA-7C75-445B-BA37-55A55C94BACA}" presName="childShape" presStyleCnt="0"/>
      <dgm:spPr/>
    </dgm:pt>
    <dgm:pt modelId="{7CC00529-0761-4456-81B0-6302F6A2D692}" type="pres">
      <dgm:prSet presAssocID="{1793BCAB-4DAD-4317-B7BC-EBD1EE5AA804}" presName="Name13" presStyleLbl="parChTrans1D2" presStyleIdx="2" presStyleCnt="3"/>
      <dgm:spPr/>
    </dgm:pt>
    <dgm:pt modelId="{C08D44E4-CA44-4D6F-B333-44412641CBE2}" type="pres">
      <dgm:prSet presAssocID="{AE87ACBA-5963-456B-9719-2779D0A3F073}" presName="childText" presStyleLbl="bgAcc1" presStyleIdx="2" presStyleCnt="3" custScaleY="251342">
        <dgm:presLayoutVars>
          <dgm:bulletEnabled val="1"/>
        </dgm:presLayoutVars>
      </dgm:prSet>
      <dgm:spPr/>
    </dgm:pt>
  </dgm:ptLst>
  <dgm:cxnLst>
    <dgm:cxn modelId="{52F29106-E7B1-4363-8D9A-F5D761F2A18C}" srcId="{7AF3B180-C94C-4D88-8254-4F436DA34560}" destId="{8E6FC2DA-7C75-445B-BA37-55A55C94BACA}" srcOrd="2" destOrd="0" parTransId="{EA4A86BE-6F55-4D31-9320-B19472F06412}" sibTransId="{1CA4870A-356E-4906-9293-8269AC789497}"/>
    <dgm:cxn modelId="{8E773214-2F65-4BF0-932C-AE7537BED68D}" srcId="{7AF3B180-C94C-4D88-8254-4F436DA34560}" destId="{5EF38D1F-4E30-45D5-A4BF-2F7FB67F9798}" srcOrd="1" destOrd="0" parTransId="{0E1D4F63-B896-4954-9860-82E13EC20DB6}" sibTransId="{C0806B74-9219-422B-8BE4-0B32A4BCAF44}"/>
    <dgm:cxn modelId="{21CCE915-AF87-4ABF-A750-6AB81A53E5BD}" type="presOf" srcId="{A0319EE1-ADC5-41E8-972E-502262FEBF75}" destId="{DCED2979-C628-46C0-A697-8D8D5EE6BAE3}" srcOrd="1" destOrd="0" presId="urn:microsoft.com/office/officeart/2005/8/layout/hierarchy3"/>
    <dgm:cxn modelId="{E78EC032-2A21-4C7F-AEAF-A9D1C7AE3286}" type="presOf" srcId="{C460708B-3CC6-4531-B495-510AB7E0674D}" destId="{51C346E2-EE42-45A7-974D-536A8795F1CF}" srcOrd="0" destOrd="0" presId="urn:microsoft.com/office/officeart/2005/8/layout/hierarchy3"/>
    <dgm:cxn modelId="{D42E2035-5497-4ECC-A15E-A945555D6172}" type="presOf" srcId="{5EF38D1F-4E30-45D5-A4BF-2F7FB67F9798}" destId="{1E0A91F6-236E-4A3C-B4E4-17E78A983847}" srcOrd="1" destOrd="0" presId="urn:microsoft.com/office/officeart/2005/8/layout/hierarchy3"/>
    <dgm:cxn modelId="{BAE70E49-3A49-43CA-A832-D45A01C73A24}" type="presOf" srcId="{8E6FC2DA-7C75-445B-BA37-55A55C94BACA}" destId="{5EB4674A-57A4-45B3-8CA4-CBD6E2153266}" srcOrd="0" destOrd="0" presId="urn:microsoft.com/office/officeart/2005/8/layout/hierarchy3"/>
    <dgm:cxn modelId="{91742D6B-B502-4FAB-A971-83CBDAD60495}" type="presOf" srcId="{AE87ACBA-5963-456B-9719-2779D0A3F073}" destId="{C08D44E4-CA44-4D6F-B333-44412641CBE2}" srcOrd="0" destOrd="0" presId="urn:microsoft.com/office/officeart/2005/8/layout/hierarchy3"/>
    <dgm:cxn modelId="{C3EB8652-04DA-437D-B1F1-634BB0C5E91F}" type="presOf" srcId="{5E591BAB-50A3-479C-9054-2137ADBE0092}" destId="{0EAD8D9B-7579-4E64-B043-7150EAE46C4A}" srcOrd="0" destOrd="0" presId="urn:microsoft.com/office/officeart/2005/8/layout/hierarchy3"/>
    <dgm:cxn modelId="{D4B7E575-F01D-40D7-B058-8A87BEADDFCA}" srcId="{5EF38D1F-4E30-45D5-A4BF-2F7FB67F9798}" destId="{5E591BAB-50A3-479C-9054-2137ADBE0092}" srcOrd="0" destOrd="0" parTransId="{6ACCE6DC-ED17-4732-80A8-BE2F14EF8521}" sibTransId="{664C5EB5-58DE-481B-AE4B-18537770E112}"/>
    <dgm:cxn modelId="{92C68C7B-B071-45BB-BE98-7331A2EA0128}" type="presOf" srcId="{7AF3B180-C94C-4D88-8254-4F436DA34560}" destId="{9FB68A0E-BF03-4A56-82CC-7CEEEA2C7FCD}" srcOrd="0" destOrd="0" presId="urn:microsoft.com/office/officeart/2005/8/layout/hierarchy3"/>
    <dgm:cxn modelId="{0AF90F81-E5F9-43D8-962C-2F7E480F0F0F}" type="presOf" srcId="{8E6FC2DA-7C75-445B-BA37-55A55C94BACA}" destId="{1D7DBA25-82CE-4108-BB45-66806356A89B}" srcOrd="1" destOrd="0" presId="urn:microsoft.com/office/officeart/2005/8/layout/hierarchy3"/>
    <dgm:cxn modelId="{50AD7885-C474-4998-840C-D98EDFC1F5A8}" type="presOf" srcId="{5EF38D1F-4E30-45D5-A4BF-2F7FB67F9798}" destId="{86E71F58-B4AD-4655-BFB0-C5B52D128804}" srcOrd="0" destOrd="0" presId="urn:microsoft.com/office/officeart/2005/8/layout/hierarchy3"/>
    <dgm:cxn modelId="{58D75FAA-ADC5-4660-B6A6-A3A289995362}" srcId="{A0319EE1-ADC5-41E8-972E-502262FEBF75}" destId="{0E95E1E2-E314-4A15-BE32-88881AD56DF4}" srcOrd="0" destOrd="0" parTransId="{C460708B-3CC6-4531-B495-510AB7E0674D}" sibTransId="{5744291C-1FBC-47BE-941B-581C61CCD302}"/>
    <dgm:cxn modelId="{54C92EAB-EDE4-4AE0-AB0D-AA3895882761}" type="presOf" srcId="{6ACCE6DC-ED17-4732-80A8-BE2F14EF8521}" destId="{56652564-6EFA-4A28-9A25-2588EB2D7A6B}" srcOrd="0" destOrd="0" presId="urn:microsoft.com/office/officeart/2005/8/layout/hierarchy3"/>
    <dgm:cxn modelId="{B2044BBB-4BDE-4B85-9231-2227B262F6D9}" type="presOf" srcId="{0E95E1E2-E314-4A15-BE32-88881AD56DF4}" destId="{2D573573-0501-4093-AB6E-90DC7648D788}" srcOrd="0" destOrd="0" presId="urn:microsoft.com/office/officeart/2005/8/layout/hierarchy3"/>
    <dgm:cxn modelId="{7D670BBC-4FFC-48CC-8347-933FC5C41F2C}" srcId="{7AF3B180-C94C-4D88-8254-4F436DA34560}" destId="{A0319EE1-ADC5-41E8-972E-502262FEBF75}" srcOrd="0" destOrd="0" parTransId="{467F8BBB-EF55-459D-875B-EE42535866E1}" sibTransId="{372550D3-955A-4FAE-99FB-5A6DD4F18354}"/>
    <dgm:cxn modelId="{614296C1-A4B2-4BA9-ADA6-5D114988B166}" type="presOf" srcId="{A0319EE1-ADC5-41E8-972E-502262FEBF75}" destId="{401B2882-B340-4D62-ADAB-343F8802D8BE}" srcOrd="0" destOrd="0" presId="urn:microsoft.com/office/officeart/2005/8/layout/hierarchy3"/>
    <dgm:cxn modelId="{66E527D0-6494-4E16-ADA2-6C06812C023F}" type="presOf" srcId="{1793BCAB-4DAD-4317-B7BC-EBD1EE5AA804}" destId="{7CC00529-0761-4456-81B0-6302F6A2D692}" srcOrd="0" destOrd="0" presId="urn:microsoft.com/office/officeart/2005/8/layout/hierarchy3"/>
    <dgm:cxn modelId="{F56935D1-AC91-4561-8422-0A6CB0EA88A5}" srcId="{8E6FC2DA-7C75-445B-BA37-55A55C94BACA}" destId="{AE87ACBA-5963-456B-9719-2779D0A3F073}" srcOrd="0" destOrd="0" parTransId="{1793BCAB-4DAD-4317-B7BC-EBD1EE5AA804}" sibTransId="{BB00F119-5E08-40A1-8F8C-D4B414DF0D5A}"/>
    <dgm:cxn modelId="{EB7E8596-9F62-47A5-82B4-7F9453B7D72B}" type="presParOf" srcId="{9FB68A0E-BF03-4A56-82CC-7CEEEA2C7FCD}" destId="{35953BBB-39C8-455B-9D70-35B245236B2A}" srcOrd="0" destOrd="0" presId="urn:microsoft.com/office/officeart/2005/8/layout/hierarchy3"/>
    <dgm:cxn modelId="{2F3292BA-4178-48F4-BF35-3A7E7BC97EE3}" type="presParOf" srcId="{35953BBB-39C8-455B-9D70-35B245236B2A}" destId="{E8A1AAC2-C9DC-4958-A209-B699F53A1D4C}" srcOrd="0" destOrd="0" presId="urn:microsoft.com/office/officeart/2005/8/layout/hierarchy3"/>
    <dgm:cxn modelId="{B92C8BAB-00E2-4796-AD68-964C869F6428}" type="presParOf" srcId="{E8A1AAC2-C9DC-4958-A209-B699F53A1D4C}" destId="{401B2882-B340-4D62-ADAB-343F8802D8BE}" srcOrd="0" destOrd="0" presId="urn:microsoft.com/office/officeart/2005/8/layout/hierarchy3"/>
    <dgm:cxn modelId="{5439BEB5-C30A-48BF-B368-6D46AF83E08F}" type="presParOf" srcId="{E8A1AAC2-C9DC-4958-A209-B699F53A1D4C}" destId="{DCED2979-C628-46C0-A697-8D8D5EE6BAE3}" srcOrd="1" destOrd="0" presId="urn:microsoft.com/office/officeart/2005/8/layout/hierarchy3"/>
    <dgm:cxn modelId="{DF0065B6-8ADE-455E-B905-20B73867B14A}" type="presParOf" srcId="{35953BBB-39C8-455B-9D70-35B245236B2A}" destId="{3D4F2153-0776-4B5E-A5BB-6A0213E85EC2}" srcOrd="1" destOrd="0" presId="urn:microsoft.com/office/officeart/2005/8/layout/hierarchy3"/>
    <dgm:cxn modelId="{F01FBC53-6F22-42C5-8BC3-3CB556FA162E}" type="presParOf" srcId="{3D4F2153-0776-4B5E-A5BB-6A0213E85EC2}" destId="{51C346E2-EE42-45A7-974D-536A8795F1CF}" srcOrd="0" destOrd="0" presId="urn:microsoft.com/office/officeart/2005/8/layout/hierarchy3"/>
    <dgm:cxn modelId="{DA8D01C1-81E8-4D2C-A129-306EDB642236}" type="presParOf" srcId="{3D4F2153-0776-4B5E-A5BB-6A0213E85EC2}" destId="{2D573573-0501-4093-AB6E-90DC7648D788}" srcOrd="1" destOrd="0" presId="urn:microsoft.com/office/officeart/2005/8/layout/hierarchy3"/>
    <dgm:cxn modelId="{1EC1FBA1-8B16-47B5-B9F3-EC1E399DD66D}" type="presParOf" srcId="{9FB68A0E-BF03-4A56-82CC-7CEEEA2C7FCD}" destId="{31DAD36B-D6FA-4880-A31A-AED662DAC017}" srcOrd="1" destOrd="0" presId="urn:microsoft.com/office/officeart/2005/8/layout/hierarchy3"/>
    <dgm:cxn modelId="{F408E537-18A6-4643-BBE6-04004BA12CFF}" type="presParOf" srcId="{31DAD36B-D6FA-4880-A31A-AED662DAC017}" destId="{468BFD18-6FB3-48AD-AB2D-75617509BDE4}" srcOrd="0" destOrd="0" presId="urn:microsoft.com/office/officeart/2005/8/layout/hierarchy3"/>
    <dgm:cxn modelId="{29DC963D-4A56-4CE3-AEE9-426B3FD16491}" type="presParOf" srcId="{468BFD18-6FB3-48AD-AB2D-75617509BDE4}" destId="{86E71F58-B4AD-4655-BFB0-C5B52D128804}" srcOrd="0" destOrd="0" presId="urn:microsoft.com/office/officeart/2005/8/layout/hierarchy3"/>
    <dgm:cxn modelId="{D904D39A-6463-4F3D-B0D3-74204C389510}" type="presParOf" srcId="{468BFD18-6FB3-48AD-AB2D-75617509BDE4}" destId="{1E0A91F6-236E-4A3C-B4E4-17E78A983847}" srcOrd="1" destOrd="0" presId="urn:microsoft.com/office/officeart/2005/8/layout/hierarchy3"/>
    <dgm:cxn modelId="{96AF959C-2FAA-4566-BE41-2DD01C5532AC}" type="presParOf" srcId="{31DAD36B-D6FA-4880-A31A-AED662DAC017}" destId="{E3449823-8691-4CFF-A514-26296DDF3E6C}" srcOrd="1" destOrd="0" presId="urn:microsoft.com/office/officeart/2005/8/layout/hierarchy3"/>
    <dgm:cxn modelId="{EE9616BB-43B6-43B8-915C-A44BDB88C2DC}" type="presParOf" srcId="{E3449823-8691-4CFF-A514-26296DDF3E6C}" destId="{56652564-6EFA-4A28-9A25-2588EB2D7A6B}" srcOrd="0" destOrd="0" presId="urn:microsoft.com/office/officeart/2005/8/layout/hierarchy3"/>
    <dgm:cxn modelId="{35D66597-2215-4E6E-A1AB-066CB1522F1F}" type="presParOf" srcId="{E3449823-8691-4CFF-A514-26296DDF3E6C}" destId="{0EAD8D9B-7579-4E64-B043-7150EAE46C4A}" srcOrd="1" destOrd="0" presId="urn:microsoft.com/office/officeart/2005/8/layout/hierarchy3"/>
    <dgm:cxn modelId="{8AF1427F-A990-4342-B557-A5E386B233F5}" type="presParOf" srcId="{9FB68A0E-BF03-4A56-82CC-7CEEEA2C7FCD}" destId="{E786A78E-6993-4395-BE29-C9859D274FBD}" srcOrd="2" destOrd="0" presId="urn:microsoft.com/office/officeart/2005/8/layout/hierarchy3"/>
    <dgm:cxn modelId="{FBD6F008-7B99-462E-9538-E4D0CA05E6EC}" type="presParOf" srcId="{E786A78E-6993-4395-BE29-C9859D274FBD}" destId="{892BD036-C0AB-4EEB-B18E-40F30816994A}" srcOrd="0" destOrd="0" presId="urn:microsoft.com/office/officeart/2005/8/layout/hierarchy3"/>
    <dgm:cxn modelId="{D3CD1DE8-582C-4ED1-BB2A-D4E7EDDC44EB}" type="presParOf" srcId="{892BD036-C0AB-4EEB-B18E-40F30816994A}" destId="{5EB4674A-57A4-45B3-8CA4-CBD6E2153266}" srcOrd="0" destOrd="0" presId="urn:microsoft.com/office/officeart/2005/8/layout/hierarchy3"/>
    <dgm:cxn modelId="{65B5DF94-FE57-461C-83DF-761824422929}" type="presParOf" srcId="{892BD036-C0AB-4EEB-B18E-40F30816994A}" destId="{1D7DBA25-82CE-4108-BB45-66806356A89B}" srcOrd="1" destOrd="0" presId="urn:microsoft.com/office/officeart/2005/8/layout/hierarchy3"/>
    <dgm:cxn modelId="{3D3E497D-60BF-422B-A6FD-A47E8B8BDBC7}" type="presParOf" srcId="{E786A78E-6993-4395-BE29-C9859D274FBD}" destId="{E0E92C34-DDDF-40A4-B43C-0F2FF2962861}" srcOrd="1" destOrd="0" presId="urn:microsoft.com/office/officeart/2005/8/layout/hierarchy3"/>
    <dgm:cxn modelId="{7498D028-E1FC-428D-A68F-07497A8C4E73}" type="presParOf" srcId="{E0E92C34-DDDF-40A4-B43C-0F2FF2962861}" destId="{7CC00529-0761-4456-81B0-6302F6A2D692}" srcOrd="0" destOrd="0" presId="urn:microsoft.com/office/officeart/2005/8/layout/hierarchy3"/>
    <dgm:cxn modelId="{DD2DA596-42D8-4A2E-AF73-C8D09F60693F}" type="presParOf" srcId="{E0E92C34-DDDF-40A4-B43C-0F2FF2962861}" destId="{C08D44E4-CA44-4D6F-B333-44412641CBE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A4AC-0B87-474C-968C-A52213DC5F58}">
      <dsp:nvSpPr>
        <dsp:cNvPr id="0" name=""/>
        <dsp:cNvSpPr/>
      </dsp:nvSpPr>
      <dsp:spPr>
        <a:xfrm>
          <a:off x="554354" y="0"/>
          <a:ext cx="6282690" cy="377766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7ABF0-CAFE-47E3-A11D-727162087F43}">
      <dsp:nvSpPr>
        <dsp:cNvPr id="0" name=""/>
        <dsp:cNvSpPr/>
      </dsp:nvSpPr>
      <dsp:spPr>
        <a:xfrm>
          <a:off x="3699"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Benchmark</a:t>
          </a:r>
        </a:p>
      </dsp:txBody>
      <dsp:txXfrm>
        <a:off x="77463" y="1207063"/>
        <a:ext cx="1631749" cy="1363538"/>
      </dsp:txXfrm>
    </dsp:sp>
    <dsp:sp modelId="{D1E3344F-33D3-4666-8EBB-FF3C7326EBA4}">
      <dsp:nvSpPr>
        <dsp:cNvPr id="0" name=""/>
        <dsp:cNvSpPr/>
      </dsp:nvSpPr>
      <dsp:spPr>
        <a:xfrm>
          <a:off x="1871940"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AIM</a:t>
          </a:r>
        </a:p>
      </dsp:txBody>
      <dsp:txXfrm>
        <a:off x="1945704" y="1207063"/>
        <a:ext cx="1631749" cy="1363538"/>
      </dsp:txXfrm>
    </dsp:sp>
    <dsp:sp modelId="{0AC625E2-D911-4A0E-8AB2-9EE6C2B9BD47}">
      <dsp:nvSpPr>
        <dsp:cNvPr id="0" name=""/>
        <dsp:cNvSpPr/>
      </dsp:nvSpPr>
      <dsp:spPr>
        <a:xfrm>
          <a:off x="3740181"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Process Improvement</a:t>
          </a:r>
        </a:p>
      </dsp:txBody>
      <dsp:txXfrm>
        <a:off x="3813945" y="1207063"/>
        <a:ext cx="1631749" cy="1363538"/>
      </dsp:txXfrm>
    </dsp:sp>
    <dsp:sp modelId="{7532355D-14CB-4BCA-BCA4-DDBFED6FCD9E}">
      <dsp:nvSpPr>
        <dsp:cNvPr id="0" name=""/>
        <dsp:cNvSpPr/>
      </dsp:nvSpPr>
      <dsp:spPr>
        <a:xfrm>
          <a:off x="5608423"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Audit and Sustainability</a:t>
          </a:r>
        </a:p>
      </dsp:txBody>
      <dsp:txXfrm>
        <a:off x="5682187" y="1207063"/>
        <a:ext cx="1631749" cy="1363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284F8-8767-49F7-8FDB-13B64BFAE72A}">
      <dsp:nvSpPr>
        <dsp:cNvPr id="0" name=""/>
        <dsp:cNvSpPr/>
      </dsp:nvSpPr>
      <dsp:spPr>
        <a:xfrm>
          <a:off x="612426" y="236879"/>
          <a:ext cx="3248842" cy="3248842"/>
        </a:xfrm>
        <a:prstGeom prst="pie">
          <a:avLst>
            <a:gd name="adj1" fmla="val 162000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Plan</a:t>
          </a:r>
        </a:p>
      </dsp:txBody>
      <dsp:txXfrm>
        <a:off x="2337020" y="910240"/>
        <a:ext cx="1198977" cy="889564"/>
      </dsp:txXfrm>
    </dsp:sp>
    <dsp:sp modelId="{D7F1753B-F2B9-434C-8509-E2AD727B1FB3}">
      <dsp:nvSpPr>
        <dsp:cNvPr id="0" name=""/>
        <dsp:cNvSpPr/>
      </dsp:nvSpPr>
      <dsp:spPr>
        <a:xfrm>
          <a:off x="612426" y="345947"/>
          <a:ext cx="3248842" cy="3248842"/>
        </a:xfrm>
        <a:prstGeom prst="pie">
          <a:avLst>
            <a:gd name="adj1" fmla="val 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Do</a:t>
          </a:r>
        </a:p>
      </dsp:txBody>
      <dsp:txXfrm>
        <a:off x="2337020" y="2031865"/>
        <a:ext cx="1198977" cy="889564"/>
      </dsp:txXfrm>
    </dsp:sp>
    <dsp:sp modelId="{C2622F79-3B45-4F45-BD6B-83043FD64732}">
      <dsp:nvSpPr>
        <dsp:cNvPr id="0" name=""/>
        <dsp:cNvSpPr/>
      </dsp:nvSpPr>
      <dsp:spPr>
        <a:xfrm>
          <a:off x="503357" y="345947"/>
          <a:ext cx="3248842" cy="3248842"/>
        </a:xfrm>
        <a:prstGeom prst="pie">
          <a:avLst>
            <a:gd name="adj1" fmla="val 5400000"/>
            <a:gd name="adj2" fmla="val 10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Study</a:t>
          </a:r>
        </a:p>
      </dsp:txBody>
      <dsp:txXfrm>
        <a:off x="828628" y="2031865"/>
        <a:ext cx="1198977" cy="889564"/>
      </dsp:txXfrm>
    </dsp:sp>
    <dsp:sp modelId="{910D312D-E035-4E8D-87E1-F445DA4AF69B}">
      <dsp:nvSpPr>
        <dsp:cNvPr id="0" name=""/>
        <dsp:cNvSpPr/>
      </dsp:nvSpPr>
      <dsp:spPr>
        <a:xfrm>
          <a:off x="503357" y="236879"/>
          <a:ext cx="3248842" cy="3248842"/>
        </a:xfrm>
        <a:prstGeom prst="pie">
          <a:avLst>
            <a:gd name="adj1" fmla="val 108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Act</a:t>
          </a:r>
        </a:p>
      </dsp:txBody>
      <dsp:txXfrm>
        <a:off x="828628" y="910240"/>
        <a:ext cx="1198977" cy="889564"/>
      </dsp:txXfrm>
    </dsp:sp>
    <dsp:sp modelId="{A70D9C45-EB96-4C1E-8893-A71BE637F219}">
      <dsp:nvSpPr>
        <dsp:cNvPr id="0" name=""/>
        <dsp:cNvSpPr/>
      </dsp:nvSpPr>
      <dsp:spPr>
        <a:xfrm>
          <a:off x="411307" y="35760"/>
          <a:ext cx="3651080" cy="3651080"/>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367DAE-8DAB-415A-A7C7-8FDA7944AF3D}">
      <dsp:nvSpPr>
        <dsp:cNvPr id="0" name=""/>
        <dsp:cNvSpPr/>
      </dsp:nvSpPr>
      <dsp:spPr>
        <a:xfrm>
          <a:off x="411307" y="144828"/>
          <a:ext cx="3651080" cy="3651080"/>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BEB8E3-4F53-4739-93BF-2D179DBEF805}">
      <dsp:nvSpPr>
        <dsp:cNvPr id="0" name=""/>
        <dsp:cNvSpPr/>
      </dsp:nvSpPr>
      <dsp:spPr>
        <a:xfrm>
          <a:off x="302239" y="144828"/>
          <a:ext cx="3651080" cy="3651080"/>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DFCA3-46F9-4D64-AAD6-644E7F5DB4DA}">
      <dsp:nvSpPr>
        <dsp:cNvPr id="0" name=""/>
        <dsp:cNvSpPr/>
      </dsp:nvSpPr>
      <dsp:spPr>
        <a:xfrm>
          <a:off x="302239" y="35760"/>
          <a:ext cx="3651080" cy="3651080"/>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2882-B340-4D62-ADAB-343F8802D8BE}">
      <dsp:nvSpPr>
        <dsp:cNvPr id="0" name=""/>
        <dsp:cNvSpPr/>
      </dsp:nvSpPr>
      <dsp:spPr>
        <a:xfrm>
          <a:off x="1488"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Normal Error</a:t>
          </a:r>
        </a:p>
      </dsp:txBody>
      <dsp:txXfrm>
        <a:off x="52489" y="838399"/>
        <a:ext cx="3380576" cy="1639287"/>
      </dsp:txXfrm>
    </dsp:sp>
    <dsp:sp modelId="{51C346E2-EE42-45A7-974D-536A8795F1CF}">
      <dsp:nvSpPr>
        <dsp:cNvPr id="0" name=""/>
        <dsp:cNvSpPr/>
      </dsp:nvSpPr>
      <dsp:spPr>
        <a:xfrm>
          <a:off x="349746"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3573-0501-4093-AB6E-90DC7648D788}">
      <dsp:nvSpPr>
        <dsp:cNvPr id="0" name=""/>
        <dsp:cNvSpPr/>
      </dsp:nvSpPr>
      <dsp:spPr>
        <a:xfrm>
          <a:off x="698003"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Inadvertent action: slip, lapse, mistake</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 changes in:</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Processes</a:t>
          </a:r>
          <a:br>
            <a:rPr lang="en-US" sz="2000" kern="1200" dirty="0">
              <a:latin typeface="Montserrat Classic" panose="020B0604020202020204" charset="0"/>
            </a:rPr>
          </a:br>
          <a:r>
            <a:rPr lang="en-US" sz="2000" kern="1200" dirty="0">
              <a:latin typeface="Montserrat Classic" panose="020B0604020202020204" charset="0"/>
            </a:rPr>
            <a:t>- Procedures</a:t>
          </a:r>
          <a:br>
            <a:rPr lang="en-US" sz="2000" kern="1200" dirty="0">
              <a:latin typeface="Montserrat Classic" panose="020B0604020202020204" charset="0"/>
            </a:rPr>
          </a:br>
          <a:r>
            <a:rPr lang="en-US" sz="2000" kern="1200" dirty="0">
              <a:latin typeface="Montserrat Classic" panose="020B0604020202020204" charset="0"/>
            </a:rPr>
            <a:t>- Training</a:t>
          </a:r>
          <a:br>
            <a:rPr lang="en-US" sz="2000" kern="1200" dirty="0">
              <a:latin typeface="Montserrat Classic" panose="020B0604020202020204" charset="0"/>
            </a:rPr>
          </a:br>
          <a:r>
            <a:rPr lang="en-US" sz="2000" kern="1200" dirty="0">
              <a:latin typeface="Montserrat Classic" panose="020B0604020202020204" charset="0"/>
            </a:rPr>
            <a:t>- Design</a:t>
          </a:r>
          <a:br>
            <a:rPr lang="en-US" sz="2000" kern="1200" dirty="0">
              <a:latin typeface="Montserrat Classic" panose="020B0604020202020204" charset="0"/>
            </a:rPr>
          </a:br>
          <a:r>
            <a:rPr lang="en-US" sz="2000" kern="1200" dirty="0">
              <a:latin typeface="Montserrat Classic" panose="020B0604020202020204" charset="0"/>
            </a:rPr>
            <a:t>- Environment</a:t>
          </a:r>
        </a:p>
      </dsp:txBody>
      <dsp:txXfrm>
        <a:off x="779604" y="3045611"/>
        <a:ext cx="2622860" cy="4213388"/>
      </dsp:txXfrm>
    </dsp:sp>
    <dsp:sp modelId="{86E71F58-B4AD-4655-BFB0-C5B52D128804}">
      <dsp:nvSpPr>
        <dsp:cNvPr id="0" name=""/>
        <dsp:cNvSpPr/>
      </dsp:nvSpPr>
      <dsp:spPr>
        <a:xfrm>
          <a:off x="4354710"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At-Risk Behavior</a:t>
          </a:r>
        </a:p>
      </dsp:txBody>
      <dsp:txXfrm>
        <a:off x="4405711" y="838399"/>
        <a:ext cx="3380576" cy="1639287"/>
      </dsp:txXfrm>
    </dsp:sp>
    <dsp:sp modelId="{56652564-6EFA-4A28-9A25-2588EB2D7A6B}">
      <dsp:nvSpPr>
        <dsp:cNvPr id="0" name=""/>
        <dsp:cNvSpPr/>
      </dsp:nvSpPr>
      <dsp:spPr>
        <a:xfrm>
          <a:off x="4702968"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D8D9B-7579-4E64-B043-7150EAE46C4A}">
      <dsp:nvSpPr>
        <dsp:cNvPr id="0" name=""/>
        <dsp:cNvSpPr/>
      </dsp:nvSpPr>
      <dsp:spPr>
        <a:xfrm>
          <a:off x="5051226"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A choice: risk not recognized or believed justified</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 </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Removing incentives for at-risk behaviors</a:t>
          </a:r>
          <a:br>
            <a:rPr lang="en-US" sz="2000" kern="1200" dirty="0">
              <a:latin typeface="Montserrat Classic" panose="020B0604020202020204" charset="0"/>
            </a:rPr>
          </a:br>
          <a:r>
            <a:rPr lang="en-US" sz="2000" kern="1200" dirty="0">
              <a:latin typeface="Montserrat Classic" panose="020B0604020202020204" charset="0"/>
            </a:rPr>
            <a:t>- Creating incentives for healthy behaviors</a:t>
          </a:r>
          <a:br>
            <a:rPr lang="en-US" sz="2000" kern="1200" dirty="0">
              <a:latin typeface="Montserrat Classic" panose="020B0604020202020204" charset="0"/>
            </a:rPr>
          </a:br>
          <a:r>
            <a:rPr lang="en-US" sz="2000" kern="1200" dirty="0">
              <a:latin typeface="Montserrat Classic" panose="020B0604020202020204" charset="0"/>
            </a:rPr>
            <a:t>- Increasing situational awareness</a:t>
          </a:r>
        </a:p>
      </dsp:txBody>
      <dsp:txXfrm>
        <a:off x="5132827" y="3045611"/>
        <a:ext cx="2622860" cy="4213388"/>
      </dsp:txXfrm>
    </dsp:sp>
    <dsp:sp modelId="{5EB4674A-57A4-45B3-8CA4-CBD6E2153266}">
      <dsp:nvSpPr>
        <dsp:cNvPr id="0" name=""/>
        <dsp:cNvSpPr/>
      </dsp:nvSpPr>
      <dsp:spPr>
        <a:xfrm>
          <a:off x="8707933"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Reckless Behavior</a:t>
          </a:r>
        </a:p>
      </dsp:txBody>
      <dsp:txXfrm>
        <a:off x="8758934" y="838399"/>
        <a:ext cx="3380576" cy="1639287"/>
      </dsp:txXfrm>
    </dsp:sp>
    <dsp:sp modelId="{7CC00529-0761-4456-81B0-6302F6A2D692}">
      <dsp:nvSpPr>
        <dsp:cNvPr id="0" name=""/>
        <dsp:cNvSpPr/>
      </dsp:nvSpPr>
      <dsp:spPr>
        <a:xfrm>
          <a:off x="9056191"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D44E4-CA44-4D6F-B333-44412641CBE2}">
      <dsp:nvSpPr>
        <dsp:cNvPr id="0" name=""/>
        <dsp:cNvSpPr/>
      </dsp:nvSpPr>
      <dsp:spPr>
        <a:xfrm>
          <a:off x="9404449"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Conscious disregard of unreasonable risk</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Remedial action</a:t>
          </a:r>
          <a:br>
            <a:rPr lang="en-US" sz="2000" kern="1200" dirty="0">
              <a:latin typeface="Montserrat Classic" panose="020B0604020202020204" charset="0"/>
            </a:rPr>
          </a:br>
          <a:r>
            <a:rPr lang="en-US" sz="2000" kern="1200" dirty="0">
              <a:latin typeface="Montserrat Classic" panose="020B0604020202020204" charset="0"/>
            </a:rPr>
            <a:t>- Punitive action</a:t>
          </a:r>
        </a:p>
      </dsp:txBody>
      <dsp:txXfrm>
        <a:off x="9486050" y="3045611"/>
        <a:ext cx="2622860" cy="42133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045D-0685-405B-85AD-4A5A0DFA1F4F}"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08C9-240E-42E6-A4B9-A1AA40B64325}" type="slidenum">
              <a:rPr lang="en-US" smtClean="0"/>
              <a:t>‹#›</a:t>
            </a:fld>
            <a:endParaRPr lang="en-US"/>
          </a:p>
        </p:txBody>
      </p:sp>
    </p:spTree>
    <p:extLst>
      <p:ext uri="{BB962C8B-B14F-4D97-AF65-F5344CB8AC3E}">
        <p14:creationId xmlns:p14="http://schemas.microsoft.com/office/powerpoint/2010/main" val="308213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12</a:t>
            </a:fld>
            <a:endParaRPr lang="en-US"/>
          </a:p>
        </p:txBody>
      </p:sp>
    </p:spTree>
    <p:extLst>
      <p:ext uri="{BB962C8B-B14F-4D97-AF65-F5344CB8AC3E}">
        <p14:creationId xmlns:p14="http://schemas.microsoft.com/office/powerpoint/2010/main" val="346277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22</a:t>
            </a:fld>
            <a:endParaRPr lang="en-US"/>
          </a:p>
        </p:txBody>
      </p:sp>
    </p:spTree>
    <p:extLst>
      <p:ext uri="{BB962C8B-B14F-4D97-AF65-F5344CB8AC3E}">
        <p14:creationId xmlns:p14="http://schemas.microsoft.com/office/powerpoint/2010/main" val="151423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13</a:t>
            </a:fld>
            <a:endParaRPr lang="en-US"/>
          </a:p>
        </p:txBody>
      </p:sp>
    </p:spTree>
    <p:extLst>
      <p:ext uri="{BB962C8B-B14F-4D97-AF65-F5344CB8AC3E}">
        <p14:creationId xmlns:p14="http://schemas.microsoft.com/office/powerpoint/2010/main" val="191705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15</a:t>
            </a:fld>
            <a:endParaRPr lang="en-US"/>
          </a:p>
        </p:txBody>
      </p:sp>
    </p:spTree>
    <p:extLst>
      <p:ext uri="{BB962C8B-B14F-4D97-AF65-F5344CB8AC3E}">
        <p14:creationId xmlns:p14="http://schemas.microsoft.com/office/powerpoint/2010/main" val="235893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16</a:t>
            </a:fld>
            <a:endParaRPr lang="en-US"/>
          </a:p>
        </p:txBody>
      </p:sp>
    </p:spTree>
    <p:extLst>
      <p:ext uri="{BB962C8B-B14F-4D97-AF65-F5344CB8AC3E}">
        <p14:creationId xmlns:p14="http://schemas.microsoft.com/office/powerpoint/2010/main" val="78475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17</a:t>
            </a:fld>
            <a:endParaRPr lang="en-US"/>
          </a:p>
        </p:txBody>
      </p:sp>
    </p:spTree>
    <p:extLst>
      <p:ext uri="{BB962C8B-B14F-4D97-AF65-F5344CB8AC3E}">
        <p14:creationId xmlns:p14="http://schemas.microsoft.com/office/powerpoint/2010/main" val="314418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18</a:t>
            </a:fld>
            <a:endParaRPr lang="en-US"/>
          </a:p>
        </p:txBody>
      </p:sp>
    </p:spTree>
    <p:extLst>
      <p:ext uri="{BB962C8B-B14F-4D97-AF65-F5344CB8AC3E}">
        <p14:creationId xmlns:p14="http://schemas.microsoft.com/office/powerpoint/2010/main" val="314274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19</a:t>
            </a:fld>
            <a:endParaRPr lang="en-US"/>
          </a:p>
        </p:txBody>
      </p:sp>
    </p:spTree>
    <p:extLst>
      <p:ext uri="{BB962C8B-B14F-4D97-AF65-F5344CB8AC3E}">
        <p14:creationId xmlns:p14="http://schemas.microsoft.com/office/powerpoint/2010/main" val="140187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20</a:t>
            </a:fld>
            <a:endParaRPr lang="en-US"/>
          </a:p>
        </p:txBody>
      </p:sp>
    </p:spTree>
    <p:extLst>
      <p:ext uri="{BB962C8B-B14F-4D97-AF65-F5344CB8AC3E}">
        <p14:creationId xmlns:p14="http://schemas.microsoft.com/office/powerpoint/2010/main" val="72514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21</a:t>
            </a:fld>
            <a:endParaRPr lang="en-US"/>
          </a:p>
        </p:txBody>
      </p:sp>
    </p:spTree>
    <p:extLst>
      <p:ext uri="{BB962C8B-B14F-4D97-AF65-F5344CB8AC3E}">
        <p14:creationId xmlns:p14="http://schemas.microsoft.com/office/powerpoint/2010/main" val="317794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4.svg"/><Relationship Id="rId4" Type="http://schemas.openxmlformats.org/officeDocument/2006/relationships/diagramData" Target="../diagrams/data2.xml"/><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hrq.gov/talkingquality/measures/six-domains.html"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w_cah.pdf"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medicare.gov/care-compare/" TargetMode="External"/><Relationship Id="rId5" Type="http://schemas.openxmlformats.org/officeDocument/2006/relationships/hyperlink" Target="https://qualitynet.cms.gov/outpatient/oqr/apu" TargetMode="External"/><Relationship Id="rId4" Type="http://schemas.openxmlformats.org/officeDocument/2006/relationships/hyperlink" Target="https://www.medicare.gov/care-compare/?providerType=Hospita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sv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1.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braskahospitals.org/"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svg"/></Relationships>
</file>

<file path=ppt/slides/_rels/slide74.xml.rels><?xml version="1.0" encoding="UTF-8" standalone="yes"?>
<Relationships xmlns="http://schemas.openxmlformats.org/package/2006/relationships"><Relationship Id="rId3" Type="http://schemas.openxmlformats.org/officeDocument/2006/relationships/hyperlink" Target="mailto:dsteiner@nebraskahospitals.org" TargetMode="External"/><Relationship Id="rId7" Type="http://schemas.openxmlformats.org/officeDocument/2006/relationships/image" Target="../media/image2.svg"/><Relationship Id="rId2" Type="http://schemas.openxmlformats.org/officeDocument/2006/relationships/hyperlink" Target="mailto:mwoeppel@nebraskahospitals.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mlentz@nebraskahospitals.org" TargetMode="External"/><Relationship Id="rId4" Type="http://schemas.openxmlformats.org/officeDocument/2006/relationships/hyperlink" Target="mailto:akavan@nebraskahospitals.org"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c.gov/infection-control/hcp/core-practices/index.html"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959995"/>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Why is Health Care Quality Important to You?</a:t>
            </a:r>
          </a:p>
          <a:p>
            <a:pPr algn="ctr">
              <a:lnSpc>
                <a:spcPts val="10560"/>
              </a:lnSpc>
            </a:pPr>
            <a:r>
              <a:rPr lang="en-US" sz="4400" dirty="0">
                <a:solidFill>
                  <a:srgbClr val="1E3262"/>
                </a:solidFill>
                <a:latin typeface="Montserrat Extra-Bold"/>
              </a:rPr>
              <a:t>Common Quality Initiatives</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991670"/>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Patient and Family Engagement – Creating Value for the Customer</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pic>
        <p:nvPicPr>
          <p:cNvPr id="10" name="Graphic 9" descr="Cheers outline">
            <a:extLst>
              <a:ext uri="{FF2B5EF4-FFF2-40B4-BE49-F238E27FC236}">
                <a16:creationId xmlns:a16="http://schemas.microsoft.com/office/drawing/2014/main" id="{EB6F9611-704B-359A-17A6-0B4418F583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21744" y="6796149"/>
            <a:ext cx="3086099" cy="3086099"/>
          </a:xfrm>
          <a:prstGeom prst="rect">
            <a:avLst/>
          </a:prstGeom>
        </p:spPr>
      </p:pic>
      <p:pic>
        <p:nvPicPr>
          <p:cNvPr id="12" name="Graphic 11" descr="Stethoscope outline">
            <a:extLst>
              <a:ext uri="{FF2B5EF4-FFF2-40B4-BE49-F238E27FC236}">
                <a16:creationId xmlns:a16="http://schemas.microsoft.com/office/drawing/2014/main" id="{D857C233-B2E0-1487-1A73-638E278AF0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73400" y="7923305"/>
            <a:ext cx="583734" cy="583734"/>
          </a:xfrm>
          <a:prstGeom prst="rect">
            <a:avLst/>
          </a:prstGeom>
        </p:spPr>
      </p:pic>
    </p:spTree>
    <p:extLst>
      <p:ext uri="{BB962C8B-B14F-4D97-AF65-F5344CB8AC3E}">
        <p14:creationId xmlns:p14="http://schemas.microsoft.com/office/powerpoint/2010/main" val="98029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 name="Content Placeholder 6" descr="Diagram, engineering drawing&#10;&#10;Description automatically generated">
            <a:extLst>
              <a:ext uri="{FF2B5EF4-FFF2-40B4-BE49-F238E27FC236}">
                <a16:creationId xmlns:a16="http://schemas.microsoft.com/office/drawing/2014/main" id="{3E8B4F1F-BD30-4769-5A2D-C48A85CC6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745" y="550671"/>
            <a:ext cx="9372600" cy="8743565"/>
          </a:xfrm>
          <a:prstGeom prst="rect">
            <a:avLst/>
          </a:prstGeom>
        </p:spPr>
      </p:pic>
    </p:spTree>
    <p:extLst>
      <p:ext uri="{BB962C8B-B14F-4D97-AF65-F5344CB8AC3E}">
        <p14:creationId xmlns:p14="http://schemas.microsoft.com/office/powerpoint/2010/main" val="253649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3054076" y="4587033"/>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6727020" y="2286757"/>
            <a:ext cx="703326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p:nvPr/>
        </p:nvCxnSpPr>
        <p:spPr>
          <a:xfrm>
            <a:off x="7772400" y="4533900"/>
            <a:ext cx="556260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17">
            <a:extLst>
              <a:ext uri="{FF2B5EF4-FFF2-40B4-BE49-F238E27FC236}">
                <a16:creationId xmlns:a16="http://schemas.microsoft.com/office/drawing/2014/main" id="{3821317F-60D7-5181-246A-B16906B0F03A}"/>
              </a:ext>
            </a:extLst>
          </p:cNvPr>
          <p:cNvSpPr txBox="1"/>
          <p:nvPr/>
        </p:nvSpPr>
        <p:spPr>
          <a:xfrm>
            <a:off x="3054076" y="6473569"/>
            <a:ext cx="12947924" cy="2282676"/>
          </a:xfrm>
          <a:prstGeom prst="rect">
            <a:avLst/>
          </a:prstGeom>
          <a:solidFill>
            <a:schemeClr val="bg1">
              <a:lumMod val="85000"/>
            </a:schemeClr>
          </a:solidFill>
        </p:spPr>
        <p:txBody>
          <a:bodyPr wrap="square" lIns="0" tIns="0" rIns="0" bIns="0" rtlCol="0" anchor="t">
            <a:spAutoFit/>
          </a:bodyPr>
          <a:lstStyle/>
          <a:p>
            <a:pPr algn="ctr"/>
            <a:r>
              <a:rPr lang="en-US" sz="4000" dirty="0">
                <a:solidFill>
                  <a:srgbClr val="2D262A"/>
                </a:solidFill>
                <a:latin typeface="Montserrat Classic"/>
              </a:rPr>
              <a:t>Value can be increased by increasing quality while maintaining cost or by reducing cost while maintaining quality.</a:t>
            </a:r>
          </a:p>
          <a:p>
            <a:pPr marL="342900" indent="-342900">
              <a:lnSpc>
                <a:spcPts val="3359"/>
              </a:lnSpc>
              <a:buFont typeface="Arial" panose="020B0604020202020204" pitchFamily="34" charset="0"/>
              <a:buChar char="•"/>
            </a:pPr>
            <a:endParaRPr lang="en-US" sz="4000" dirty="0">
              <a:solidFill>
                <a:srgbClr val="2D262A"/>
              </a:solidFill>
              <a:latin typeface="Montserrat Classic"/>
            </a:endParaRPr>
          </a:p>
        </p:txBody>
      </p:sp>
    </p:spTree>
    <p:extLst>
      <p:ext uri="{BB962C8B-B14F-4D97-AF65-F5344CB8AC3E}">
        <p14:creationId xmlns:p14="http://schemas.microsoft.com/office/powerpoint/2010/main" val="167372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1426486" y="5411842"/>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5622120" y="3187134"/>
            <a:ext cx="1053228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 + </a:t>
            </a:r>
            <a:r>
              <a:rPr lang="en-US" sz="9600" dirty="0">
                <a:solidFill>
                  <a:srgbClr val="2D262A"/>
                </a:solidFill>
                <a:highlight>
                  <a:srgbClr val="BFD734"/>
                </a:highlight>
                <a:latin typeface="Montserrat Classic"/>
              </a:rPr>
              <a:t>Service</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a:cxnSpLocks/>
          </p:cNvCxnSpPr>
          <p:nvPr/>
        </p:nvCxnSpPr>
        <p:spPr>
          <a:xfrm>
            <a:off x="6144810" y="5358709"/>
            <a:ext cx="94869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8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 to Patient and Family Engagement in Hospital Quality and Safety - AHRQ</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690404"/>
          </a:xfrm>
          <a:prstGeom prst="rect">
            <a:avLst/>
          </a:prstGeom>
        </p:spPr>
        <p:txBody>
          <a:bodyPr wrap="square" lIns="0" tIns="0" rIns="0" bIns="0" rtlCol="0" anchor="t">
            <a:spAutoFit/>
          </a:bodyPr>
          <a:lstStyle/>
          <a:p>
            <a:pPr>
              <a:lnSpc>
                <a:spcPct val="200000"/>
              </a:lnSpc>
            </a:pPr>
            <a:r>
              <a:rPr lang="en-US" sz="3600" b="1" dirty="0">
                <a:solidFill>
                  <a:srgbClr val="2D262A"/>
                </a:solidFill>
                <a:latin typeface="Montserrat Classic"/>
              </a:rPr>
              <a:t>Strategy 1: </a:t>
            </a:r>
            <a:r>
              <a:rPr lang="en-US" sz="3600" dirty="0">
                <a:solidFill>
                  <a:srgbClr val="2D262A"/>
                </a:solidFill>
                <a:latin typeface="Montserrat Classic"/>
              </a:rPr>
              <a:t>Working with Patients and Families as Advisors</a:t>
            </a:r>
          </a:p>
          <a:p>
            <a:pPr>
              <a:lnSpc>
                <a:spcPct val="200000"/>
              </a:lnSpc>
            </a:pPr>
            <a:r>
              <a:rPr lang="en-US" sz="3600" b="1" dirty="0">
                <a:solidFill>
                  <a:srgbClr val="2D262A"/>
                </a:solidFill>
                <a:latin typeface="Montserrat Classic"/>
              </a:rPr>
              <a:t>Strategy 2: </a:t>
            </a:r>
            <a:r>
              <a:rPr lang="en-US" sz="3600" dirty="0">
                <a:solidFill>
                  <a:srgbClr val="2D262A"/>
                </a:solidFill>
                <a:latin typeface="Montserrat Classic"/>
              </a:rPr>
              <a:t>Communicating to Improve Quality</a:t>
            </a:r>
            <a:br>
              <a:rPr lang="en-US" sz="3600" dirty="0">
                <a:solidFill>
                  <a:srgbClr val="2D262A"/>
                </a:solidFill>
                <a:latin typeface="Montserrat Classic"/>
              </a:rPr>
            </a:br>
            <a:r>
              <a:rPr lang="en-US" sz="3600" b="1" dirty="0">
                <a:solidFill>
                  <a:srgbClr val="2D262A"/>
                </a:solidFill>
                <a:latin typeface="Montserrat Classic"/>
              </a:rPr>
              <a:t>Strategy 3: </a:t>
            </a:r>
            <a:r>
              <a:rPr lang="en-US" sz="3600" dirty="0">
                <a:solidFill>
                  <a:srgbClr val="2D262A"/>
                </a:solidFill>
                <a:latin typeface="Montserrat Classic"/>
              </a:rPr>
              <a:t>Nurse Bedside Shift Report</a:t>
            </a:r>
            <a:br>
              <a:rPr lang="en-US" sz="3600" dirty="0">
                <a:solidFill>
                  <a:srgbClr val="2D262A"/>
                </a:solidFill>
                <a:latin typeface="Montserrat Classic"/>
              </a:rPr>
            </a:br>
            <a:r>
              <a:rPr lang="en-US" sz="3600" b="1" dirty="0">
                <a:solidFill>
                  <a:srgbClr val="2D262A"/>
                </a:solidFill>
                <a:latin typeface="Montserrat Classic"/>
              </a:rPr>
              <a:t>Strategy 4: </a:t>
            </a:r>
            <a:r>
              <a:rPr lang="en-US" sz="3600" dirty="0">
                <a:solidFill>
                  <a:srgbClr val="2D262A"/>
                </a:solidFill>
                <a:latin typeface="Montserrat Classic"/>
              </a:rPr>
              <a:t>IDEAL Discharge Planning</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06705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Strategy 1: Working with Patients and Families as Advisors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25951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Recruit new patients and family advisors</a:t>
            </a:r>
          </a:p>
          <a:p>
            <a:pPr marL="571500" indent="-571500">
              <a:buFont typeface="Arial" panose="020B0604020202020204" pitchFamily="34" charset="0"/>
              <a:buChar char="•"/>
            </a:pPr>
            <a:r>
              <a:rPr lang="en-US" sz="3600" dirty="0">
                <a:solidFill>
                  <a:srgbClr val="2D262A"/>
                </a:solidFill>
                <a:latin typeface="Montserrat Classic"/>
              </a:rPr>
              <a:t>Identify and screen potential patients and family advisors</a:t>
            </a:r>
          </a:p>
          <a:p>
            <a:pPr marL="571500" indent="-571500">
              <a:buFont typeface="Arial" panose="020B0604020202020204" pitchFamily="34" charset="0"/>
              <a:buChar char="•"/>
            </a:pPr>
            <a:r>
              <a:rPr lang="en-US" sz="3600" dirty="0">
                <a:solidFill>
                  <a:srgbClr val="2D262A"/>
                </a:solidFill>
                <a:latin typeface="Montserrat Classic"/>
              </a:rPr>
              <a:t>Notify advisory council applicants of their acceptance or rejection</a:t>
            </a:r>
          </a:p>
          <a:p>
            <a:pPr marL="571500" indent="-571500">
              <a:buFont typeface="Arial" panose="020B0604020202020204" pitchFamily="34" charset="0"/>
              <a:buChar char="•"/>
            </a:pPr>
            <a:r>
              <a:rPr lang="en-US" sz="3600" dirty="0">
                <a:solidFill>
                  <a:srgbClr val="2D262A"/>
                </a:solidFill>
                <a:latin typeface="Montserrat Classic"/>
              </a:rPr>
              <a:t>Conduct an informational session and help people become interested</a:t>
            </a:r>
          </a:p>
          <a:p>
            <a:pPr marL="571500" indent="-571500">
              <a:buFont typeface="Arial" panose="020B0604020202020204" pitchFamily="34" charset="0"/>
              <a:buChar char="•"/>
            </a:pPr>
            <a:r>
              <a:rPr lang="en-US" sz="3600" dirty="0">
                <a:solidFill>
                  <a:srgbClr val="2D262A"/>
                </a:solidFill>
                <a:latin typeface="Montserrat Classic"/>
              </a:rPr>
              <a:t>Introduce clinicians and hospital staff to the idea of working with advisors</a:t>
            </a:r>
          </a:p>
          <a:p>
            <a:pPr marL="571500" indent="-571500">
              <a:buFont typeface="Arial" panose="020B0604020202020204" pitchFamily="34" charset="0"/>
              <a:buChar char="•"/>
            </a:pPr>
            <a:r>
              <a:rPr lang="en-US" sz="3600" dirty="0">
                <a:solidFill>
                  <a:srgbClr val="2D262A"/>
                </a:solidFill>
                <a:latin typeface="Montserrat Classic"/>
              </a:rPr>
              <a:t>Help clinicians and hospital staff partner effectively with advisors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582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2: Communicating to Improve Quality</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66037"/>
            <a:ext cx="15735300" cy="5690404"/>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Establish a multidisciplinary team</a:t>
            </a:r>
            <a:br>
              <a:rPr lang="en-US" sz="3600" dirty="0">
                <a:solidFill>
                  <a:srgbClr val="2D262A"/>
                </a:solidFill>
                <a:latin typeface="Montserrat Classic"/>
              </a:rPr>
            </a:br>
            <a:r>
              <a:rPr lang="en-US" sz="3600" dirty="0">
                <a:solidFill>
                  <a:srgbClr val="2D262A"/>
                </a:solidFill>
                <a:latin typeface="Montserrat Classic"/>
              </a:rPr>
              <a:t>Assess family presence or visitation policies</a:t>
            </a:r>
          </a:p>
          <a:p>
            <a:pPr marL="571500" indent="-571500">
              <a:buFont typeface="Arial" panose="020B0604020202020204" pitchFamily="34" charset="0"/>
              <a:buChar char="•"/>
            </a:pPr>
            <a:r>
              <a:rPr lang="en-US" sz="3600" dirty="0">
                <a:solidFill>
                  <a:srgbClr val="2D262A"/>
                </a:solidFill>
                <a:latin typeface="Montserrat Classic"/>
              </a:rPr>
              <a:t>Assess existing admission materials and current views on communication between the patient, family, and clinicians</a:t>
            </a:r>
          </a:p>
          <a:p>
            <a:pPr marL="571500" indent="-571500">
              <a:buFont typeface="Arial" panose="020B0604020202020204" pitchFamily="34" charset="0"/>
              <a:buChar char="•"/>
            </a:pPr>
            <a:r>
              <a:rPr lang="en-US" sz="3600" dirty="0">
                <a:solidFill>
                  <a:srgbClr val="2D262A"/>
                </a:solidFill>
                <a:latin typeface="Montserrat Classic"/>
              </a:rPr>
              <a:t>Recognize challenges in changing behaviors for staff, patients and families</a:t>
            </a:r>
          </a:p>
          <a:p>
            <a:pPr marL="571500" indent="-571500">
              <a:buFont typeface="Arial" panose="020B0604020202020204" pitchFamily="34" charset="0"/>
              <a:buChar char="•"/>
            </a:pPr>
            <a:r>
              <a:rPr lang="en-US" sz="3600" dirty="0">
                <a:solidFill>
                  <a:srgbClr val="2D262A"/>
                </a:solidFill>
                <a:latin typeface="Montserrat Classic"/>
              </a:rPr>
              <a:t>Set aims to improve communication</a:t>
            </a:r>
          </a:p>
          <a:p>
            <a:pPr marL="571500" indent="-571500">
              <a:buFont typeface="Arial" panose="020B0604020202020204" pitchFamily="34" charset="0"/>
              <a:buChar char="•"/>
            </a:pPr>
            <a:r>
              <a:rPr lang="en-US" sz="3600" dirty="0">
                <a:solidFill>
                  <a:srgbClr val="2D262A"/>
                </a:solidFill>
                <a:latin typeface="Montserrat Classic"/>
              </a:rPr>
              <a:t>Inform staff of changes</a:t>
            </a:r>
          </a:p>
          <a:p>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7112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3: Nurse Bedside Shift Report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81351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Standardize the process of nurse bedside shift report</a:t>
            </a:r>
          </a:p>
          <a:p>
            <a:pPr marL="571500" indent="-571500">
              <a:buFont typeface="Arial" panose="020B0604020202020204" pitchFamily="34" charset="0"/>
              <a:buChar char="•"/>
            </a:pPr>
            <a:r>
              <a:rPr lang="en-US" sz="3600" dirty="0">
                <a:solidFill>
                  <a:srgbClr val="2D262A"/>
                </a:solidFill>
                <a:latin typeface="Montserrat Classic"/>
              </a:rPr>
              <a:t>Give the patient and family an opportunity and an invitation to take part in the care</a:t>
            </a:r>
          </a:p>
          <a:p>
            <a:pPr marL="571500" indent="-571500">
              <a:buFont typeface="Arial" panose="020B0604020202020204" pitchFamily="34" charset="0"/>
              <a:buChar char="•"/>
            </a:pPr>
            <a:r>
              <a:rPr lang="en-US" sz="3600" dirty="0">
                <a:solidFill>
                  <a:srgbClr val="2D262A"/>
                </a:solidFill>
                <a:latin typeface="Montserrat Classic"/>
              </a:rPr>
              <a:t>Explain to the patient and family what bedside shift report is and what they can expect</a:t>
            </a:r>
          </a:p>
          <a:p>
            <a:pPr marL="571500" indent="-571500">
              <a:buFont typeface="Arial" panose="020B0604020202020204" pitchFamily="34" charset="0"/>
              <a:buChar char="•"/>
            </a:pPr>
            <a:r>
              <a:rPr lang="en-US" sz="3600" dirty="0">
                <a:solidFill>
                  <a:srgbClr val="2D262A"/>
                </a:solidFill>
                <a:latin typeface="Montserrat Classic"/>
              </a:rPr>
              <a:t>List the critical elements of bedside shift report that nurses should carry out</a:t>
            </a:r>
          </a:p>
          <a:p>
            <a:pPr marL="571500" indent="-571500">
              <a:buFont typeface="Arial" panose="020B0604020202020204" pitchFamily="34" charset="0"/>
              <a:buChar char="•"/>
            </a:pPr>
            <a:r>
              <a:rPr lang="en-US" sz="3600" dirty="0">
                <a:solidFill>
                  <a:srgbClr val="2D262A"/>
                </a:solidFill>
                <a:latin typeface="Montserrat Classic"/>
              </a:rPr>
              <a:t>Address common challenges and nurse concerns regarding bedside shift report</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2000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4: IDEAL Discharge Planning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600" b="1" u="sng" dirty="0">
                <a:solidFill>
                  <a:srgbClr val="2D262A"/>
                </a:solidFill>
                <a:latin typeface="Montserrat Classic"/>
              </a:rPr>
              <a:t>I</a:t>
            </a:r>
            <a:r>
              <a:rPr lang="en-US" sz="3600" dirty="0">
                <a:solidFill>
                  <a:srgbClr val="2D262A"/>
                </a:solidFill>
                <a:latin typeface="Montserrat Classic"/>
              </a:rPr>
              <a:t>nclude patient and family as partners</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D</a:t>
            </a:r>
            <a:r>
              <a:rPr lang="en-US" sz="3600" dirty="0">
                <a:solidFill>
                  <a:srgbClr val="2D262A"/>
                </a:solidFill>
                <a:latin typeface="Montserrat Classic"/>
              </a:rPr>
              <a:t>iscuss areas to prevent problems at home</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E</a:t>
            </a:r>
            <a:r>
              <a:rPr lang="en-US" sz="3600" dirty="0">
                <a:solidFill>
                  <a:srgbClr val="2D262A"/>
                </a:solidFill>
                <a:latin typeface="Montserrat Classic"/>
              </a:rPr>
              <a:t>ducate the patient and family</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A</a:t>
            </a:r>
            <a:r>
              <a:rPr lang="en-US" sz="3600" dirty="0">
                <a:solidFill>
                  <a:srgbClr val="2D262A"/>
                </a:solidFill>
                <a:latin typeface="Montserrat Classic"/>
              </a:rPr>
              <a:t>ssess patient and family knowledge and understanding</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L</a:t>
            </a:r>
            <a:r>
              <a:rPr lang="en-US" sz="3600" dirty="0">
                <a:solidFill>
                  <a:srgbClr val="2D262A"/>
                </a:solidFill>
                <a:latin typeface="Montserrat Classic"/>
              </a:rPr>
              <a:t>isten and honor patient and family wishes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25216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Five PFE Best Practices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6859955"/>
          </a:xfrm>
          <a:prstGeom prst="rect">
            <a:avLst/>
          </a:prstGeom>
        </p:spPr>
        <p:txBody>
          <a:bodyPr wrap="square" lIns="0" tIns="0" rIns="0" bIns="0" rtlCol="0" anchor="t">
            <a:spAutoFit/>
          </a:bodyPr>
          <a:lstStyle/>
          <a:p>
            <a:pPr marL="742950" indent="-742950">
              <a:lnSpc>
                <a:spcPct val="150000"/>
              </a:lnSpc>
              <a:buFont typeface="+mj-lt"/>
              <a:buAutoNum type="arabicPeriod"/>
            </a:pPr>
            <a:r>
              <a:rPr lang="en-US" sz="3600" dirty="0">
                <a:solidFill>
                  <a:srgbClr val="2D262A"/>
                </a:solidFill>
                <a:latin typeface="Montserrat Classic"/>
              </a:rPr>
              <a:t>Implementation of a planning checklist for patients who have a planned admission</a:t>
            </a:r>
          </a:p>
          <a:p>
            <a:pPr marL="742950" indent="-742950">
              <a:lnSpc>
                <a:spcPct val="150000"/>
              </a:lnSpc>
              <a:buFont typeface="+mj-lt"/>
              <a:buAutoNum type="arabicPeriod"/>
            </a:pPr>
            <a:r>
              <a:rPr lang="en-US" sz="3600" dirty="0">
                <a:solidFill>
                  <a:srgbClr val="2D262A"/>
                </a:solidFill>
                <a:latin typeface="Montserrat Classic"/>
              </a:rPr>
              <a:t>Implementation of a discharge planning checklist</a:t>
            </a:r>
          </a:p>
          <a:p>
            <a:pPr marL="742950" indent="-742950">
              <a:lnSpc>
                <a:spcPct val="150000"/>
              </a:lnSpc>
              <a:buFont typeface="+mj-lt"/>
              <a:buAutoNum type="arabicPeriod"/>
            </a:pPr>
            <a:r>
              <a:rPr lang="en-US" sz="3600" dirty="0">
                <a:solidFill>
                  <a:srgbClr val="2D262A"/>
                </a:solidFill>
                <a:latin typeface="Montserrat Classic"/>
              </a:rPr>
              <a:t>Conducting shift change huddles and bedside reporting with patients and families</a:t>
            </a:r>
          </a:p>
          <a:p>
            <a:pPr marL="742950" indent="-742950">
              <a:lnSpc>
                <a:spcPct val="150000"/>
              </a:lnSpc>
              <a:buFont typeface="+mj-lt"/>
              <a:buAutoNum type="arabicPeriod"/>
            </a:pPr>
            <a:r>
              <a:rPr lang="en-US" sz="3600" dirty="0">
                <a:solidFill>
                  <a:srgbClr val="2D262A"/>
                </a:solidFill>
                <a:latin typeface="Montserrat Classic"/>
              </a:rPr>
              <a:t>Designation of a PFE leader in the hospital</a:t>
            </a:r>
          </a:p>
          <a:p>
            <a:pPr marL="742950" indent="-742950">
              <a:lnSpc>
                <a:spcPct val="150000"/>
              </a:lnSpc>
              <a:buFont typeface="+mj-lt"/>
              <a:buAutoNum type="arabicPeriod"/>
            </a:pPr>
            <a:r>
              <a:rPr lang="en-US" sz="3600" dirty="0">
                <a:solidFill>
                  <a:srgbClr val="2D262A"/>
                </a:solidFill>
                <a:latin typeface="Montserrat Classic"/>
              </a:rPr>
              <a:t>PFAC or representatives on hospital committee</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56384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Learning Objectives</a:t>
            </a:r>
          </a:p>
        </p:txBody>
      </p:sp>
      <p:sp>
        <p:nvSpPr>
          <p:cNvPr id="4" name="TextBox 4"/>
          <p:cNvSpPr txBox="1"/>
          <p:nvPr/>
        </p:nvSpPr>
        <p:spPr>
          <a:xfrm>
            <a:off x="1447800" y="3226813"/>
            <a:ext cx="16002000"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latin typeface="Montserrat Classic" panose="020B0604020202020204" charset="0"/>
              </a:rPr>
              <a:t>Demonstrate knowledge about process improvement and engage in activities within your organization </a:t>
            </a:r>
          </a:p>
          <a:p>
            <a:pPr marL="342900" indent="-342900">
              <a:buFont typeface="Arial" panose="020B0604020202020204" pitchFamily="34" charset="0"/>
              <a:buChar char="•"/>
            </a:pPr>
            <a:r>
              <a:rPr lang="en-US" sz="4000" dirty="0">
                <a:latin typeface="Montserrat Classic" panose="020B0604020202020204" charset="0"/>
              </a:rPr>
              <a:t>Recognize the importance of quality and incident reporting and adopt safe practices in your day-to-day schedule </a:t>
            </a:r>
          </a:p>
          <a:p>
            <a:pPr marL="342900" indent="-342900">
              <a:buFont typeface="Arial" panose="020B0604020202020204" pitchFamily="34" charset="0"/>
              <a:buChar char="•"/>
            </a:pPr>
            <a:r>
              <a:rPr lang="en-US" sz="4000" dirty="0">
                <a:latin typeface="Montserrat Classic" panose="020B0604020202020204" charset="0"/>
              </a:rPr>
              <a:t>Review nursing roles for infection prevention strategies </a:t>
            </a:r>
          </a:p>
          <a:p>
            <a:pPr marL="342900" indent="-342900">
              <a:buFont typeface="Arial" panose="020B0604020202020204" pitchFamily="34" charset="0"/>
              <a:buChar char="•"/>
            </a:pPr>
            <a:r>
              <a:rPr lang="en-US" sz="4000" dirty="0">
                <a:latin typeface="Montserrat Classic" panose="020B0604020202020204" charset="0"/>
              </a:rPr>
              <a:t>Demonstrate knowledge on regulatory requirements and why nurses play a key role in compliance and improvement </a:t>
            </a:r>
          </a:p>
          <a:p>
            <a:pPr marL="342900" indent="-342900">
              <a:buFont typeface="Arial" panose="020B0604020202020204" pitchFamily="34" charset="0"/>
              <a:buChar char="•"/>
            </a:pPr>
            <a:r>
              <a:rPr lang="en-US" sz="4000" dirty="0">
                <a:latin typeface="Montserrat Classic" panose="020B0604020202020204" charset="0"/>
              </a:rPr>
              <a:t>Review how nurses can increase patient and family engagement and satisfaction.</a:t>
            </a:r>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96028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171700"/>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Strategies for Patient and Family Engagement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34864"/>
            <a:ext cx="9876627"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Engage leaders</a:t>
            </a:r>
          </a:p>
          <a:p>
            <a:pPr marL="571500" indent="-571500">
              <a:buFont typeface="Arial" panose="020B0604020202020204" pitchFamily="34" charset="0"/>
              <a:buChar char="•"/>
            </a:pPr>
            <a:r>
              <a:rPr lang="en-US" sz="3600" dirty="0">
                <a:solidFill>
                  <a:srgbClr val="2D262A"/>
                </a:solidFill>
                <a:latin typeface="Montserrat Classic"/>
              </a:rPr>
              <a:t>Enlist patients and families as partners</a:t>
            </a:r>
          </a:p>
          <a:p>
            <a:pPr marL="571500" indent="-571500">
              <a:buFont typeface="Arial" panose="020B0604020202020204" pitchFamily="34" charset="0"/>
              <a:buChar char="•"/>
            </a:pPr>
            <a:r>
              <a:rPr lang="en-US" sz="3600" dirty="0">
                <a:solidFill>
                  <a:srgbClr val="2D262A"/>
                </a:solidFill>
                <a:latin typeface="Montserrat Classic"/>
              </a:rPr>
              <a:t>Empower and energize staff</a:t>
            </a:r>
          </a:p>
          <a:p>
            <a:pPr marL="571500" indent="-571500">
              <a:buFont typeface="Arial" panose="020B0604020202020204" pitchFamily="34" charset="0"/>
              <a:buChar char="•"/>
            </a:pPr>
            <a:r>
              <a:rPr lang="en-US" sz="3600" dirty="0">
                <a:solidFill>
                  <a:srgbClr val="2D262A"/>
                </a:solidFill>
                <a:latin typeface="Montserrat Classic"/>
              </a:rPr>
              <a:t>Encourage family participation in care</a:t>
            </a:r>
          </a:p>
          <a:p>
            <a:pPr marL="571500" indent="-571500">
              <a:buFont typeface="Arial" panose="020B0604020202020204" pitchFamily="34" charset="0"/>
              <a:buChar char="•"/>
            </a:pPr>
            <a:r>
              <a:rPr lang="en-US" sz="3600" dirty="0">
                <a:solidFill>
                  <a:srgbClr val="2D262A"/>
                </a:solidFill>
                <a:latin typeface="Montserrat Classic"/>
              </a:rPr>
              <a:t>Equip, enable, and support patients to engage</a:t>
            </a:r>
          </a:p>
          <a:p>
            <a:pPr marL="571500" indent="-571500">
              <a:buFont typeface="Arial" panose="020B0604020202020204" pitchFamily="34" charset="0"/>
              <a:buChar char="•"/>
            </a:pPr>
            <a:r>
              <a:rPr lang="en-US" sz="3600" dirty="0">
                <a:solidFill>
                  <a:srgbClr val="2D262A"/>
                </a:solidFill>
                <a:latin typeface="Montserrat Classic"/>
              </a:rPr>
              <a:t>Emphasize patient and family engagement in all initiatives</a:t>
            </a:r>
          </a:p>
          <a:p>
            <a:pPr>
              <a:lnSpc>
                <a:spcPts val="3359"/>
              </a:lnSpc>
            </a:pPr>
            <a:endParaRPr lang="en-US" sz="2800" dirty="0">
              <a:latin typeface="Montserrat Classic" panose="020B0604020202020204" charset="0"/>
            </a:endParaRPr>
          </a:p>
        </p:txBody>
      </p:sp>
      <p:pic>
        <p:nvPicPr>
          <p:cNvPr id="3074" name="Picture 2">
            <a:extLst>
              <a:ext uri="{FF2B5EF4-FFF2-40B4-BE49-F238E27FC236}">
                <a16:creationId xmlns:a16="http://schemas.microsoft.com/office/drawing/2014/main" id="{402C1D64-00A4-92E3-080C-93EF4A4D4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4340" y="5143500"/>
            <a:ext cx="6014960" cy="400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5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Successful Implementation of PFE Practices = Improved Outcomes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3390900"/>
            <a:ext cx="15998536" cy="6305957"/>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hospital-acquired infections and conditions including falls with injury</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preventable 30-day readmission rates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experiences and higher HCAHPS scores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outcomes and reduced length of hospital stay</a:t>
            </a:r>
          </a:p>
          <a:p>
            <a:pPr marL="571500" indent="-571500">
              <a:lnSpc>
                <a:spcPct val="150000"/>
              </a:lnSpc>
              <a:buFont typeface="Arial" panose="020B0604020202020204" pitchFamily="34" charset="0"/>
              <a:buChar char="•"/>
            </a:pPr>
            <a:r>
              <a:rPr lang="en-US" sz="3200" dirty="0">
                <a:solidFill>
                  <a:srgbClr val="2D262A"/>
                </a:solidFill>
                <a:latin typeface="Montserrat Classic"/>
              </a:rPr>
              <a:t>Lower cost of healthcare delivery</a:t>
            </a:r>
          </a:p>
          <a:p>
            <a:pPr marL="571500" indent="-571500">
              <a:lnSpc>
                <a:spcPct val="150000"/>
              </a:lnSpc>
              <a:buFont typeface="Arial" panose="020B0604020202020204" pitchFamily="34" charset="0"/>
              <a:buChar char="•"/>
            </a:pPr>
            <a:r>
              <a:rPr lang="en-US" sz="3200" dirty="0">
                <a:solidFill>
                  <a:srgbClr val="2D262A"/>
                </a:solidFill>
                <a:latin typeface="Montserrat Classic"/>
              </a:rPr>
              <a:t>Increased employee satisfaction</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health and healthcare disparities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106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13952" y="1886261"/>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Health Equity and PFE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841831"/>
            <a:ext cx="16265234" cy="6305957"/>
          </a:xfrm>
          <a:prstGeom prst="rect">
            <a:avLst/>
          </a:prstGeom>
        </p:spPr>
        <p:txBody>
          <a:bodyPr wrap="square" lIns="0" tIns="0" rIns="0" bIns="0" rtlCol="0" anchor="t">
            <a:spAutoFit/>
          </a:bodyPr>
          <a:lstStyle/>
          <a:p>
            <a:r>
              <a:rPr lang="en-US" sz="3200" dirty="0">
                <a:solidFill>
                  <a:srgbClr val="2D262A"/>
                </a:solidFill>
                <a:latin typeface="Montserrat Classic"/>
              </a:rPr>
              <a:t>The of PFE requires co-designing more equitable </a:t>
            </a:r>
            <a:br>
              <a:rPr lang="en-US" sz="3200" dirty="0">
                <a:solidFill>
                  <a:srgbClr val="2D262A"/>
                </a:solidFill>
                <a:latin typeface="Montserrat Classic"/>
              </a:rPr>
            </a:br>
            <a:r>
              <a:rPr lang="en-US" sz="3200" dirty="0">
                <a:solidFill>
                  <a:srgbClr val="2D262A"/>
                </a:solidFill>
                <a:latin typeface="Montserrat Classic"/>
              </a:rPr>
              <a:t>systems by working with vulnerable populations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Develop organizational policies and practices that promote intentional diversity and inclusion</a:t>
            </a:r>
          </a:p>
          <a:p>
            <a:pPr marL="571500" indent="-571500">
              <a:buFont typeface="Arial" panose="020B0604020202020204" pitchFamily="34" charset="0"/>
              <a:buChar char="•"/>
            </a:pPr>
            <a:r>
              <a:rPr lang="en-US" sz="3200" dirty="0">
                <a:solidFill>
                  <a:srgbClr val="2D262A"/>
                </a:solidFill>
                <a:latin typeface="Montserrat Classic"/>
              </a:rPr>
              <a:t>Engage persons and families who truly reflect the communities in which healthcare organizations are located</a:t>
            </a:r>
          </a:p>
          <a:p>
            <a:pPr marL="571500" indent="-571500">
              <a:buFont typeface="Arial" panose="020B0604020202020204" pitchFamily="34" charset="0"/>
              <a:buChar char="•"/>
            </a:pPr>
            <a:r>
              <a:rPr lang="en-US" sz="3200" dirty="0">
                <a:solidFill>
                  <a:srgbClr val="2D262A"/>
                </a:solidFill>
                <a:latin typeface="Montserrat Classic"/>
              </a:rPr>
              <a:t>Use race, ethnicity, age, and language (REAL) data to inform day-to-day operations and quality improvement work</a:t>
            </a:r>
          </a:p>
          <a:p>
            <a:pPr marL="571500" indent="-571500">
              <a:buFont typeface="Arial" panose="020B0604020202020204" pitchFamily="34" charset="0"/>
              <a:buChar char="•"/>
            </a:pPr>
            <a:r>
              <a:rPr lang="en-US" sz="3200" dirty="0">
                <a:solidFill>
                  <a:srgbClr val="2D262A"/>
                </a:solidFill>
                <a:latin typeface="Montserrat Classic"/>
              </a:rPr>
              <a:t>Direct systems changes and tailor other organizational change efforts and resources to groups that are most likely to face disparities in their health and healthcare</a:t>
            </a:r>
          </a:p>
          <a:p>
            <a:pPr>
              <a:lnSpc>
                <a:spcPts val="3359"/>
              </a:lnSpc>
            </a:pPr>
            <a:endParaRPr lang="en-US" sz="2800" dirty="0">
              <a:latin typeface="Montserrat Classic" panose="020B0604020202020204" charset="0"/>
            </a:endParaRPr>
          </a:p>
        </p:txBody>
      </p:sp>
      <p:pic>
        <p:nvPicPr>
          <p:cNvPr id="4" name="Picture 3">
            <a:extLst>
              <a:ext uri="{FF2B5EF4-FFF2-40B4-BE49-F238E27FC236}">
                <a16:creationId xmlns:a16="http://schemas.microsoft.com/office/drawing/2014/main" id="{03E1E63D-8FA3-4F09-7C6E-868DC3779555}"/>
              </a:ext>
            </a:extLst>
          </p:cNvPr>
          <p:cNvPicPr>
            <a:picLocks noChangeAspect="1"/>
          </p:cNvPicPr>
          <p:nvPr/>
        </p:nvPicPr>
        <p:blipFill>
          <a:blip r:embed="rId5"/>
          <a:stretch>
            <a:fillRect/>
          </a:stretch>
        </p:blipFill>
        <p:spPr>
          <a:xfrm>
            <a:off x="11321884" y="337202"/>
            <a:ext cx="5910774" cy="3744447"/>
          </a:xfrm>
          <a:prstGeom prst="rect">
            <a:avLst/>
          </a:prstGeom>
        </p:spPr>
      </p:pic>
    </p:spTree>
    <p:extLst>
      <p:ext uri="{BB962C8B-B14F-4D97-AF65-F5344CB8AC3E}">
        <p14:creationId xmlns:p14="http://schemas.microsoft.com/office/powerpoint/2010/main" val="57860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2632324"/>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Introducing the PDSA Cycle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70853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752600" y="452499"/>
            <a:ext cx="14088632" cy="1996262"/>
          </a:xfrm>
        </p:spPr>
        <p:txBody>
          <a:bodyPr vert="horz" lIns="137160" tIns="68580" rIns="137160" bIns="68580" rtlCol="0" anchor="ctr">
            <a:normAutofit/>
          </a:bodyPr>
          <a:lstStyle/>
          <a:p>
            <a:r>
              <a:rPr lang="en-US" b="1" kern="1200" dirty="0">
                <a:solidFill>
                  <a:srgbClr val="2C4C72"/>
                </a:solidFill>
                <a:latin typeface="Montserrat Extra-Bold Bold" panose="020B0604020202020204" charset="0"/>
              </a:rPr>
              <a:t>IHI Model for Improvement</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2208605"/>
            <a:ext cx="11811000" cy="7865414"/>
          </a:xfrm>
          <a:prstGeom prst="rect">
            <a:avLst/>
          </a:prstGeom>
        </p:spPr>
        <p:txBody>
          <a:bodyPr vert="horz" lIns="137160" tIns="68580" rIns="137160" bIns="68580" rtlCol="0">
            <a:normAutofit lnSpcReduction="10000"/>
          </a:bodyPr>
          <a:lstStyle/>
          <a:p>
            <a:pPr algn="ctr">
              <a:lnSpc>
                <a:spcPct val="90000"/>
              </a:lnSpc>
              <a:spcAft>
                <a:spcPts val="900"/>
              </a:spcAft>
            </a:pPr>
            <a:r>
              <a:rPr lang="en-US" sz="3900" b="1" u="sng" dirty="0">
                <a:solidFill>
                  <a:srgbClr val="92D050"/>
                </a:solidFill>
                <a:latin typeface="Montserrat Classic" panose="020B0604020202020204" charset="0"/>
              </a:rPr>
              <a:t>Plan</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Team, AIM, current state, identify the problem, analyze causes and potential solutions, create an action plan</a:t>
            </a:r>
          </a:p>
          <a:p>
            <a:pPr marL="85725" algn="ctr">
              <a:lnSpc>
                <a:spcPct val="90000"/>
              </a:lnSpc>
              <a:spcAft>
                <a:spcPts val="900"/>
              </a:spcAft>
            </a:pPr>
            <a:r>
              <a:rPr lang="en-US" sz="3900" b="1" u="sng" dirty="0">
                <a:solidFill>
                  <a:srgbClr val="92D050"/>
                </a:solidFill>
                <a:latin typeface="Montserrat Classic" panose="020B0604020202020204" charset="0"/>
              </a:rPr>
              <a:t>Do</a:t>
            </a:r>
            <a:endParaRPr lang="en-US" sz="270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Implement the action plan, collect data, document problems, unexpected effects, general observations</a:t>
            </a:r>
          </a:p>
          <a:p>
            <a:pPr marL="85725" algn="ctr">
              <a:lnSpc>
                <a:spcPct val="90000"/>
              </a:lnSpc>
              <a:spcAft>
                <a:spcPts val="900"/>
              </a:spcAft>
            </a:pPr>
            <a:r>
              <a:rPr lang="en-US" sz="3900" b="1" u="sng" dirty="0">
                <a:solidFill>
                  <a:srgbClr val="92D050"/>
                </a:solidFill>
                <a:latin typeface="Montserrat Classic" panose="020B0604020202020204" charset="0"/>
              </a:rPr>
              <a:t>Study</a:t>
            </a:r>
          </a:p>
          <a:p>
            <a:pPr marL="542925" indent="-457200">
              <a:lnSpc>
                <a:spcPct val="90000"/>
              </a:lnSpc>
              <a:spcAft>
                <a:spcPts val="900"/>
              </a:spcAft>
              <a:buFont typeface="Arial" panose="020B0604020202020204" pitchFamily="34" charset="0"/>
              <a:buChar char="•"/>
            </a:pPr>
            <a:r>
              <a:rPr lang="en-US" sz="3000" dirty="0">
                <a:latin typeface="Montserrat Classic" panose="020B0604020202020204" charset="0"/>
              </a:rPr>
              <a:t>Using the aim statement from PLAN – and data from DO:</a:t>
            </a:r>
            <a:endParaRPr lang="en-US" sz="3200" b="0" i="0" dirty="0">
              <a:solidFill>
                <a:srgbClr val="000000"/>
              </a:solidFill>
              <a:effectLst/>
              <a:highlight>
                <a:srgbClr val="FFFFFF"/>
              </a:highlight>
              <a:latin typeface="SourceSansProRegular"/>
            </a:endParaRP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Did your plan result in an improvement? By how much/little?</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Was the action worth the investment?</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Do you see trends?</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Were there unintended side effects?</a:t>
            </a:r>
          </a:p>
          <a:p>
            <a:pPr marL="85725" algn="ctr">
              <a:lnSpc>
                <a:spcPct val="90000"/>
              </a:lnSpc>
              <a:spcAft>
                <a:spcPts val="900"/>
              </a:spcAft>
            </a:pPr>
            <a:r>
              <a:rPr lang="en-US" sz="3900" b="1" u="sng" dirty="0">
                <a:solidFill>
                  <a:srgbClr val="92D050"/>
                </a:solidFill>
                <a:latin typeface="Montserrat Classic" panose="020B0604020202020204" charset="0"/>
              </a:rPr>
              <a:t>Act</a:t>
            </a:r>
          </a:p>
          <a:p>
            <a:pPr marL="542925" indent="-457200">
              <a:lnSpc>
                <a:spcPct val="90000"/>
              </a:lnSpc>
              <a:spcAft>
                <a:spcPts val="900"/>
              </a:spcAft>
              <a:buFont typeface="Arial" panose="020B0604020202020204" pitchFamily="34" charset="0"/>
              <a:buChar char="•"/>
            </a:pPr>
            <a:r>
              <a:rPr lang="en-US" sz="3000" dirty="0">
                <a:latin typeface="Montserrat Classic" panose="020B0604020202020204" charset="0"/>
              </a:rPr>
              <a:t>Reflect on the plan and the outcomes:</a:t>
            </a:r>
          </a:p>
          <a:p>
            <a:pPr marL="1000125" lvl="1" indent="-457200">
              <a:lnSpc>
                <a:spcPct val="90000"/>
              </a:lnSpc>
              <a:spcAft>
                <a:spcPts val="900"/>
              </a:spcAft>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Did</a:t>
            </a:r>
            <a:r>
              <a:rPr lang="en-US" sz="2400" dirty="0">
                <a:solidFill>
                  <a:srgbClr val="000000"/>
                </a:solidFill>
                <a:highlight>
                  <a:srgbClr val="FFFFFF"/>
                </a:highlight>
                <a:latin typeface="Montserrat Classic" panose="020B0604020202020204" charset="0"/>
              </a:rPr>
              <a:t> your plan result in success – if so spread and standardize</a:t>
            </a:r>
          </a:p>
          <a:p>
            <a:pPr marL="1000125" lvl="1" indent="-457200">
              <a:lnSpc>
                <a:spcPct val="90000"/>
              </a:lnSpc>
              <a:spcAft>
                <a:spcPts val="900"/>
              </a:spcAft>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Does the plan need to be adjusted </a:t>
            </a:r>
            <a:r>
              <a:rPr lang="en-US" sz="2400" b="0" i="0" dirty="0">
                <a:solidFill>
                  <a:srgbClr val="000000"/>
                </a:solidFill>
                <a:effectLst/>
                <a:highlight>
                  <a:srgbClr val="FFFFFF"/>
                </a:highlight>
                <a:latin typeface="Montserrat Classic" panose="020B0604020202020204" charset="0"/>
                <a:sym typeface="Wingdings" panose="05000000000000000000" pitchFamily="2" charset="2"/>
              </a:rPr>
              <a:t> Return to step 1 (PLAN)</a:t>
            </a:r>
            <a:endParaRPr lang="en-US" sz="2400" b="0" i="0" dirty="0">
              <a:solidFill>
                <a:srgbClr val="000000"/>
              </a:solidFill>
              <a:effectLst/>
              <a:highlight>
                <a:srgbClr val="FFFFFF"/>
              </a:highlight>
              <a:latin typeface="Montserrat Classic" panose="020B0604020202020204" charset="0"/>
            </a:endParaRPr>
          </a:p>
          <a:p>
            <a:pPr marL="457200" indent="-457200" algn="l">
              <a:buFont typeface="Courier New" panose="02070309020205020404" pitchFamily="49" charset="0"/>
              <a:buChar char="o"/>
            </a:pPr>
            <a:endParaRPr lang="en-US" sz="2400" b="0" i="0" dirty="0">
              <a:solidFill>
                <a:srgbClr val="000000"/>
              </a:solidFill>
              <a:effectLst/>
              <a:highlight>
                <a:srgbClr val="FFFFFF"/>
              </a:highlight>
              <a:latin typeface="Montserrat Classic" panose="020B0604020202020204" charset="0"/>
            </a:endParaRP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pSp>
        <p:nvGrpSpPr>
          <p:cNvPr id="2" name="Group 1">
            <a:extLst>
              <a:ext uri="{FF2B5EF4-FFF2-40B4-BE49-F238E27FC236}">
                <a16:creationId xmlns:a16="http://schemas.microsoft.com/office/drawing/2014/main" id="{C76E615B-C06A-3235-EB53-C5A88881572F}"/>
              </a:ext>
            </a:extLst>
          </p:cNvPr>
          <p:cNvGrpSpPr/>
          <p:nvPr/>
        </p:nvGrpSpPr>
        <p:grpSpPr>
          <a:xfrm>
            <a:off x="13030200" y="2628900"/>
            <a:ext cx="4400627" cy="6029197"/>
            <a:chOff x="12954000" y="3787902"/>
            <a:chExt cx="4400627" cy="6029197"/>
          </a:xfrm>
        </p:grpSpPr>
        <p:graphicFrame>
          <p:nvGraphicFramePr>
            <p:cNvPr id="5" name="Diagram 4">
              <a:extLst>
                <a:ext uri="{FF2B5EF4-FFF2-40B4-BE49-F238E27FC236}">
                  <a16:creationId xmlns:a16="http://schemas.microsoft.com/office/drawing/2014/main" id="{34383213-E748-D9AA-2A65-EEE6189B44B7}"/>
                </a:ext>
              </a:extLst>
            </p:cNvPr>
            <p:cNvGraphicFramePr/>
            <p:nvPr/>
          </p:nvGraphicFramePr>
          <p:xfrm>
            <a:off x="12954000" y="5949429"/>
            <a:ext cx="4400627" cy="3867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DBFDE0B4-FA60-34D6-E29D-7DEA4D0A815E}"/>
                </a:ext>
              </a:extLst>
            </p:cNvPr>
            <p:cNvSpPr txBox="1"/>
            <p:nvPr/>
          </p:nvSpPr>
          <p:spPr>
            <a:xfrm>
              <a:off x="13363613" y="3787902"/>
              <a:ext cx="3581400" cy="2031325"/>
            </a:xfrm>
            <a:prstGeom prst="rect">
              <a:avLst/>
            </a:prstGeom>
            <a:noFill/>
            <a:ln>
              <a:solidFill>
                <a:schemeClr val="tx1"/>
              </a:solidFill>
            </a:ln>
          </p:spPr>
          <p:txBody>
            <a:bodyPr wrap="square" rtlCol="0">
              <a:spAutoFit/>
            </a:bodyPr>
            <a:lstStyle/>
            <a:p>
              <a:pPr algn="ctr"/>
              <a:r>
                <a:rPr lang="en-US" dirty="0"/>
                <a:t>What are we trying to accomplish?</a:t>
              </a:r>
              <a:br>
                <a:rPr lang="en-US" dirty="0"/>
              </a:br>
              <a:endParaRPr lang="en-US" dirty="0"/>
            </a:p>
            <a:p>
              <a:pPr algn="ctr"/>
              <a:r>
                <a:rPr lang="en-US" dirty="0"/>
                <a:t>How will we know that a change is an improvement?</a:t>
              </a:r>
              <a:br>
                <a:rPr lang="en-US" dirty="0"/>
              </a:br>
              <a:endParaRPr lang="en-US" dirty="0"/>
            </a:p>
            <a:p>
              <a:pPr algn="ctr"/>
              <a:r>
                <a:rPr lang="en-US" dirty="0"/>
                <a:t>What change can we make that will result in improvement?</a:t>
              </a:r>
            </a:p>
          </p:txBody>
        </p:sp>
        <p:cxnSp>
          <p:nvCxnSpPr>
            <p:cNvPr id="8" name="Straight Connector 7">
              <a:extLst>
                <a:ext uri="{FF2B5EF4-FFF2-40B4-BE49-F238E27FC236}">
                  <a16:creationId xmlns:a16="http://schemas.microsoft.com/office/drawing/2014/main" id="{3A666C4D-E5E6-5A4C-4AC6-62631D20D31D}"/>
                </a:ext>
              </a:extLst>
            </p:cNvPr>
            <p:cNvCxnSpPr/>
            <p:nvPr/>
          </p:nvCxnSpPr>
          <p:spPr>
            <a:xfrm>
              <a:off x="13487400" y="4229100"/>
              <a:ext cx="3276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E55729B-F8F9-EAFB-EBEB-78549D2A740E}"/>
                </a:ext>
              </a:extLst>
            </p:cNvPr>
            <p:cNvCxnSpPr/>
            <p:nvPr/>
          </p:nvCxnSpPr>
          <p:spPr>
            <a:xfrm>
              <a:off x="13516013" y="4991100"/>
              <a:ext cx="3276600" cy="0"/>
            </a:xfrm>
            <a:prstGeom prst="line">
              <a:avLst/>
            </a:prstGeom>
          </p:spPr>
          <p:style>
            <a:lnRef idx="1">
              <a:schemeClr val="dk1"/>
            </a:lnRef>
            <a:fillRef idx="0">
              <a:schemeClr val="dk1"/>
            </a:fillRef>
            <a:effectRef idx="0">
              <a:schemeClr val="dk1"/>
            </a:effectRef>
            <a:fontRef idx="minor">
              <a:schemeClr val="tx1"/>
            </a:fontRef>
          </p:style>
        </p:cxnSp>
        <p:pic>
          <p:nvPicPr>
            <p:cNvPr id="10" name="Graphic 9" descr="Line arrow: Clockwise curve with solid fill">
              <a:extLst>
                <a:ext uri="{FF2B5EF4-FFF2-40B4-BE49-F238E27FC236}">
                  <a16:creationId xmlns:a16="http://schemas.microsoft.com/office/drawing/2014/main" id="{17895464-D685-1A04-8198-1A6830DBA8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270719">
              <a:off x="16074280" y="5699890"/>
              <a:ext cx="914400" cy="914400"/>
            </a:xfrm>
            <a:prstGeom prst="rect">
              <a:avLst/>
            </a:prstGeom>
          </p:spPr>
        </p:pic>
        <p:sp>
          <p:nvSpPr>
            <p:cNvPr id="11" name="Graphic 18" descr="Line arrow: Counter-clockwise curve with solid fill">
              <a:extLst>
                <a:ext uri="{FF2B5EF4-FFF2-40B4-BE49-F238E27FC236}">
                  <a16:creationId xmlns:a16="http://schemas.microsoft.com/office/drawing/2014/main" id="{8E7252A6-4FA5-93B7-E7F0-4DC9F345560E}"/>
                </a:ext>
              </a:extLst>
            </p:cNvPr>
            <p:cNvSpPr/>
            <p:nvPr/>
          </p:nvSpPr>
          <p:spPr>
            <a:xfrm rot="20761981" flipH="1">
              <a:off x="13583495" y="5738888"/>
              <a:ext cx="327665" cy="836403"/>
            </a:xfrm>
            <a:custGeom>
              <a:avLst/>
              <a:gdLst>
                <a:gd name="connsiteX0" fmla="*/ 95250 w 327665"/>
                <a:gd name="connsiteY0" fmla="*/ 58103 h 836403"/>
                <a:gd name="connsiteX1" fmla="*/ 220980 w 327665"/>
                <a:gd name="connsiteY1" fmla="*/ 59055 h 836403"/>
                <a:gd name="connsiteX2" fmla="*/ 249555 w 327665"/>
                <a:gd name="connsiteY2" fmla="*/ 30480 h 836403"/>
                <a:gd name="connsiteX3" fmla="*/ 220980 w 327665"/>
                <a:gd name="connsiteY3" fmla="*/ 1905 h 836403"/>
                <a:gd name="connsiteX4" fmla="*/ 30480 w 327665"/>
                <a:gd name="connsiteY4" fmla="*/ 0 h 836403"/>
                <a:gd name="connsiteX5" fmla="*/ 12382 w 327665"/>
                <a:gd name="connsiteY5" fmla="*/ 6667 h 836403"/>
                <a:gd name="connsiteX6" fmla="*/ 10478 w 327665"/>
                <a:gd name="connsiteY6" fmla="*/ 8573 h 836403"/>
                <a:gd name="connsiteX7" fmla="*/ 7620 w 327665"/>
                <a:gd name="connsiteY7" fmla="*/ 11430 h 836403"/>
                <a:gd name="connsiteX8" fmla="*/ 6668 w 327665"/>
                <a:gd name="connsiteY8" fmla="*/ 13335 h 836403"/>
                <a:gd name="connsiteX9" fmla="*/ 5715 w 327665"/>
                <a:gd name="connsiteY9" fmla="*/ 15240 h 836403"/>
                <a:gd name="connsiteX10" fmla="*/ 1905 w 327665"/>
                <a:gd name="connsiteY10" fmla="*/ 28575 h 836403"/>
                <a:gd name="connsiteX11" fmla="*/ 0 w 327665"/>
                <a:gd name="connsiteY11" fmla="*/ 219075 h 836403"/>
                <a:gd name="connsiteX12" fmla="*/ 28575 w 327665"/>
                <a:gd name="connsiteY12" fmla="*/ 247650 h 836403"/>
                <a:gd name="connsiteX13" fmla="*/ 57150 w 327665"/>
                <a:gd name="connsiteY13" fmla="*/ 219075 h 836403"/>
                <a:gd name="connsiteX14" fmla="*/ 58103 w 327665"/>
                <a:gd name="connsiteY14" fmla="*/ 100965 h 836403"/>
                <a:gd name="connsiteX15" fmla="*/ 269558 w 327665"/>
                <a:gd name="connsiteY15" fmla="*/ 534353 h 836403"/>
                <a:gd name="connsiteX16" fmla="*/ 203835 w 327665"/>
                <a:gd name="connsiteY16" fmla="*/ 796290 h 836403"/>
                <a:gd name="connsiteX17" fmla="*/ 217170 w 327665"/>
                <a:gd name="connsiteY17" fmla="*/ 833438 h 836403"/>
                <a:gd name="connsiteX18" fmla="*/ 255270 w 327665"/>
                <a:gd name="connsiteY18" fmla="*/ 821055 h 836403"/>
                <a:gd name="connsiteX19" fmla="*/ 326708 w 327665"/>
                <a:gd name="connsiteY19" fmla="*/ 538163 h 836403"/>
                <a:gd name="connsiteX20" fmla="*/ 95250 w 327665"/>
                <a:gd name="connsiteY20" fmla="*/ 58103 h 83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665" h="836403">
                  <a:moveTo>
                    <a:pt x="95250" y="58103"/>
                  </a:moveTo>
                  <a:lnTo>
                    <a:pt x="220980" y="59055"/>
                  </a:lnTo>
                  <a:cubicBezTo>
                    <a:pt x="237173" y="59055"/>
                    <a:pt x="249555" y="46672"/>
                    <a:pt x="249555" y="30480"/>
                  </a:cubicBezTo>
                  <a:cubicBezTo>
                    <a:pt x="249555" y="14288"/>
                    <a:pt x="237173" y="1905"/>
                    <a:pt x="220980" y="1905"/>
                  </a:cubicBezTo>
                  <a:lnTo>
                    <a:pt x="30480" y="0"/>
                  </a:lnTo>
                  <a:cubicBezTo>
                    <a:pt x="23813" y="0"/>
                    <a:pt x="18098" y="1905"/>
                    <a:pt x="12382" y="6667"/>
                  </a:cubicBezTo>
                  <a:cubicBezTo>
                    <a:pt x="11430" y="6667"/>
                    <a:pt x="11430" y="7620"/>
                    <a:pt x="10478" y="8573"/>
                  </a:cubicBezTo>
                  <a:cubicBezTo>
                    <a:pt x="9525" y="9525"/>
                    <a:pt x="8573" y="9525"/>
                    <a:pt x="7620" y="11430"/>
                  </a:cubicBezTo>
                  <a:cubicBezTo>
                    <a:pt x="7620" y="11430"/>
                    <a:pt x="6668" y="12383"/>
                    <a:pt x="6668" y="13335"/>
                  </a:cubicBezTo>
                  <a:cubicBezTo>
                    <a:pt x="6668" y="13335"/>
                    <a:pt x="5715" y="14288"/>
                    <a:pt x="5715" y="15240"/>
                  </a:cubicBezTo>
                  <a:cubicBezTo>
                    <a:pt x="2858" y="19050"/>
                    <a:pt x="1905" y="23813"/>
                    <a:pt x="1905" y="28575"/>
                  </a:cubicBezTo>
                  <a:lnTo>
                    <a:pt x="0" y="219075"/>
                  </a:lnTo>
                  <a:cubicBezTo>
                    <a:pt x="0" y="235268"/>
                    <a:pt x="12382" y="247650"/>
                    <a:pt x="28575" y="247650"/>
                  </a:cubicBezTo>
                  <a:cubicBezTo>
                    <a:pt x="44768" y="247650"/>
                    <a:pt x="57150" y="235268"/>
                    <a:pt x="57150" y="219075"/>
                  </a:cubicBezTo>
                  <a:lnTo>
                    <a:pt x="58103" y="100965"/>
                  </a:lnTo>
                  <a:cubicBezTo>
                    <a:pt x="207645" y="204788"/>
                    <a:pt x="279083" y="350520"/>
                    <a:pt x="269558" y="534353"/>
                  </a:cubicBezTo>
                  <a:cubicBezTo>
                    <a:pt x="263843" y="624840"/>
                    <a:pt x="241935" y="713423"/>
                    <a:pt x="203835" y="796290"/>
                  </a:cubicBezTo>
                  <a:cubicBezTo>
                    <a:pt x="197168" y="810578"/>
                    <a:pt x="202883" y="826770"/>
                    <a:pt x="217170" y="833438"/>
                  </a:cubicBezTo>
                  <a:cubicBezTo>
                    <a:pt x="230505" y="840105"/>
                    <a:pt x="247650" y="835343"/>
                    <a:pt x="255270" y="821055"/>
                  </a:cubicBezTo>
                  <a:cubicBezTo>
                    <a:pt x="296228" y="732473"/>
                    <a:pt x="320993" y="636270"/>
                    <a:pt x="326708" y="538163"/>
                  </a:cubicBezTo>
                  <a:cubicBezTo>
                    <a:pt x="334328" y="398145"/>
                    <a:pt x="300038" y="201930"/>
                    <a:pt x="95250" y="58103"/>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9888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181713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Activity</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pic>
        <p:nvPicPr>
          <p:cNvPr id="3074" name="Picture 2" descr="Mr. Potato Head | Disney Versus Non-Disney Villains Wiki | Fandom">
            <a:extLst>
              <a:ext uri="{FF2B5EF4-FFF2-40B4-BE49-F238E27FC236}">
                <a16:creationId xmlns:a16="http://schemas.microsoft.com/office/drawing/2014/main" id="{BE4BD13B-6942-7F66-3CD9-718E13549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2571750"/>
            <a:ext cx="62865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8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Mr. Potato Head PDSA Activity</a:t>
            </a:r>
          </a:p>
        </p:txBody>
      </p:sp>
      <p:sp>
        <p:nvSpPr>
          <p:cNvPr id="4" name="TextBox 4"/>
          <p:cNvSpPr txBox="1"/>
          <p:nvPr/>
        </p:nvSpPr>
        <p:spPr>
          <a:xfrm>
            <a:off x="1447800" y="3226813"/>
            <a:ext cx="136398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 fun, interactive, innovative way to demonstrate:</a:t>
            </a:r>
          </a:p>
          <a:p>
            <a:pPr marL="800100" lvl="1" indent="-342900">
              <a:buFont typeface="Arial" panose="020B0604020202020204" pitchFamily="34" charset="0"/>
              <a:buChar char="•"/>
            </a:pPr>
            <a:r>
              <a:rPr lang="en-US" sz="4000" dirty="0">
                <a:solidFill>
                  <a:srgbClr val="2D262A"/>
                </a:solidFill>
                <a:latin typeface="Montserrat Classic"/>
              </a:rPr>
              <a:t>Quality improvement concepts</a:t>
            </a:r>
          </a:p>
          <a:p>
            <a:pPr marL="800100" lvl="1" indent="-342900">
              <a:buFont typeface="Arial" panose="020B0604020202020204" pitchFamily="34" charset="0"/>
              <a:buChar char="•"/>
            </a:pPr>
            <a:r>
              <a:rPr lang="en-US" sz="4000" dirty="0">
                <a:solidFill>
                  <a:srgbClr val="2D262A"/>
                </a:solidFill>
                <a:latin typeface="Montserrat Classic"/>
              </a:rPr>
              <a:t>Patient safety/medical errors</a:t>
            </a:r>
          </a:p>
          <a:p>
            <a:pPr marL="800100" lvl="1" indent="-342900">
              <a:buFont typeface="Arial" panose="020B0604020202020204" pitchFamily="34" charset="0"/>
              <a:buChar char="•"/>
            </a:pPr>
            <a:r>
              <a:rPr lang="en-US" sz="4000" dirty="0">
                <a:solidFill>
                  <a:srgbClr val="2D262A"/>
                </a:solidFill>
                <a:latin typeface="Montserrat Classic"/>
              </a:rPr>
              <a:t>LEAN process management</a:t>
            </a:r>
          </a:p>
          <a:p>
            <a:pPr marL="800100" lvl="1" indent="-342900">
              <a:buFont typeface="Arial" panose="020B0604020202020204" pitchFamily="34" charset="0"/>
              <a:buChar char="•"/>
            </a:pPr>
            <a:r>
              <a:rPr lang="en-US" sz="4000" dirty="0">
                <a:solidFill>
                  <a:srgbClr val="2D262A"/>
                </a:solidFill>
                <a:latin typeface="Montserrat Classic"/>
              </a:rPr>
              <a:t>Teamwork</a:t>
            </a:r>
          </a:p>
          <a:p>
            <a:pPr marL="800100" lvl="1" indent="-342900">
              <a:buFont typeface="Arial" panose="020B0604020202020204" pitchFamily="34" charset="0"/>
              <a:buChar char="•"/>
            </a:pPr>
            <a:r>
              <a:rPr lang="en-US" sz="4000" dirty="0">
                <a:solidFill>
                  <a:srgbClr val="2D262A"/>
                </a:solidFill>
                <a:latin typeface="Montserrat Classic"/>
              </a:rPr>
              <a:t>Communication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31202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9F81-712C-421F-5DB5-A7860DC2811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F94D132-07DB-6529-FE11-3A54881F8400}"/>
              </a:ext>
            </a:extLst>
          </p:cNvPr>
          <p:cNvSpPr txBox="1"/>
          <p:nvPr/>
        </p:nvSpPr>
        <p:spPr>
          <a:xfrm>
            <a:off x="1028700" y="1985666"/>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Lean Process Management</a:t>
            </a:r>
          </a:p>
        </p:txBody>
      </p:sp>
      <p:sp>
        <p:nvSpPr>
          <p:cNvPr id="4" name="TextBox 4">
            <a:extLst>
              <a:ext uri="{FF2B5EF4-FFF2-40B4-BE49-F238E27FC236}">
                <a16:creationId xmlns:a16="http://schemas.microsoft.com/office/drawing/2014/main" id="{6A12C689-1CFF-17F6-FB9C-82235AD0B64A}"/>
              </a:ext>
            </a:extLst>
          </p:cNvPr>
          <p:cNvSpPr txBox="1"/>
          <p:nvPr/>
        </p:nvSpPr>
        <p:spPr>
          <a:xfrm>
            <a:off x="1447800" y="2740266"/>
            <a:ext cx="15811500" cy="67710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Derived from Toyota Production System</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Efficiency and quality are BOTH important</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Each step of the process should add VALUE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Eliminate all WASTE from the system</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Every member of the team is valued for their contributions to the process AND their ideas for improving the system to ensure safety</a:t>
            </a:r>
          </a:p>
        </p:txBody>
      </p:sp>
      <p:grpSp>
        <p:nvGrpSpPr>
          <p:cNvPr id="10" name="Group 10">
            <a:extLst>
              <a:ext uri="{FF2B5EF4-FFF2-40B4-BE49-F238E27FC236}">
                <a16:creationId xmlns:a16="http://schemas.microsoft.com/office/drawing/2014/main" id="{AC503577-5B1F-A5A8-9077-E478CA5E208A}"/>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85464FB-FBC1-C3BD-6869-2B77D53FB9B4}"/>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52F8A887-9F6C-73F3-3A75-321E53FF6F1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9EEEF592-FBF2-8D9D-B1DF-C65CF0815F6F}"/>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0BB78AFB-1B52-3FC7-3105-80E47EF1BC0E}"/>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B3348E61-800C-B097-57B1-8692F5E3958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E51087F-48BD-1587-8721-1D9CA0B37D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20076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8EFC-C62B-F467-044B-91D3797DC5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B12104-E092-80E0-DC99-997BB8B8B364}"/>
              </a:ext>
            </a:extLst>
          </p:cNvPr>
          <p:cNvSpPr txBox="1"/>
          <p:nvPr/>
        </p:nvSpPr>
        <p:spPr>
          <a:xfrm>
            <a:off x="1028700" y="1928677"/>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Types of Work</a:t>
            </a:r>
          </a:p>
        </p:txBody>
      </p:sp>
      <p:sp>
        <p:nvSpPr>
          <p:cNvPr id="4" name="TextBox 4">
            <a:extLst>
              <a:ext uri="{FF2B5EF4-FFF2-40B4-BE49-F238E27FC236}">
                <a16:creationId xmlns:a16="http://schemas.microsoft.com/office/drawing/2014/main" id="{AF7823F7-29F4-806B-F8DB-BE53CC9705B0}"/>
              </a:ext>
            </a:extLst>
          </p:cNvPr>
          <p:cNvSpPr txBox="1"/>
          <p:nvPr/>
        </p:nvSpPr>
        <p:spPr>
          <a:xfrm>
            <a:off x="1028700" y="2550256"/>
            <a:ext cx="9082946" cy="6894195"/>
          </a:xfrm>
          <a:prstGeom prst="rect">
            <a:avLst/>
          </a:prstGeom>
        </p:spPr>
        <p:txBody>
          <a:bodyPr wrap="square" lIns="0" tIns="0" rIns="0" bIns="0" rtlCol="0" anchor="t">
            <a:spAutoFit/>
          </a:bodyPr>
          <a:lstStyle/>
          <a:p>
            <a:r>
              <a:rPr lang="en-US" sz="3200" u="sng" dirty="0">
                <a:solidFill>
                  <a:srgbClr val="25B1DD"/>
                </a:solidFill>
                <a:latin typeface="Montserrat Classic"/>
              </a:rPr>
              <a:t>Value-Added Work</a:t>
            </a:r>
          </a:p>
          <a:p>
            <a:pPr marL="342900" indent="-342900">
              <a:buFont typeface="Arial" panose="020B0604020202020204" pitchFamily="34" charset="0"/>
              <a:buChar char="•"/>
            </a:pPr>
            <a:r>
              <a:rPr lang="en-US" sz="3200" dirty="0">
                <a:solidFill>
                  <a:srgbClr val="25B1DD"/>
                </a:solidFill>
                <a:latin typeface="Montserrat Classic"/>
              </a:rPr>
              <a:t>Work/Service the patient cares about and is willing to pay for</a:t>
            </a:r>
          </a:p>
          <a:p>
            <a:pPr marL="342900" indent="-342900">
              <a:buFont typeface="Arial" panose="020B0604020202020204" pitchFamily="34" charset="0"/>
              <a:buChar char="•"/>
            </a:pPr>
            <a:r>
              <a:rPr lang="en-US" sz="3200" dirty="0">
                <a:solidFill>
                  <a:srgbClr val="25B1DD"/>
                </a:solidFill>
                <a:latin typeface="Montserrat Classic"/>
              </a:rPr>
              <a:t>Face time, diagnosis, treatment</a:t>
            </a:r>
            <a:br>
              <a:rPr lang="en-US" sz="3200" dirty="0">
                <a:solidFill>
                  <a:srgbClr val="25B1DD"/>
                </a:solidFill>
                <a:latin typeface="Montserrat Classic"/>
              </a:rPr>
            </a:br>
            <a:endParaRPr lang="en-US" sz="3200" dirty="0">
              <a:solidFill>
                <a:srgbClr val="25B1DD"/>
              </a:solidFill>
              <a:latin typeface="Montserrat Classic"/>
            </a:endParaRPr>
          </a:p>
          <a:p>
            <a:r>
              <a:rPr lang="en-US" sz="3200" u="sng" dirty="0">
                <a:solidFill>
                  <a:srgbClr val="BFD734"/>
                </a:solidFill>
                <a:latin typeface="Montserrat Classic"/>
              </a:rPr>
              <a:t>Required Non-Value-Added Work</a:t>
            </a:r>
          </a:p>
          <a:p>
            <a:pPr marL="342900" indent="-342900">
              <a:buFont typeface="Arial" panose="020B0604020202020204" pitchFamily="34" charset="0"/>
              <a:buChar char="•"/>
            </a:pPr>
            <a:r>
              <a:rPr lang="en-US" sz="3200" dirty="0">
                <a:solidFill>
                  <a:srgbClr val="BFD734"/>
                </a:solidFill>
                <a:latin typeface="Montserrat Classic"/>
              </a:rPr>
              <a:t>No value in the patient’s eyes, but can’t be avoided</a:t>
            </a:r>
          </a:p>
          <a:p>
            <a:pPr marL="342900" indent="-342900">
              <a:buFont typeface="Arial" panose="020B0604020202020204" pitchFamily="34" charset="0"/>
              <a:buChar char="•"/>
            </a:pPr>
            <a:r>
              <a:rPr lang="en-US" sz="3200" dirty="0">
                <a:solidFill>
                  <a:srgbClr val="BFD734"/>
                </a:solidFill>
                <a:latin typeface="Montserrat Classic"/>
              </a:rPr>
              <a:t>Billing, regulatory tasks</a:t>
            </a:r>
            <a:br>
              <a:rPr lang="en-US" sz="3200" dirty="0">
                <a:solidFill>
                  <a:srgbClr val="BFD734"/>
                </a:solidFill>
                <a:latin typeface="Montserrat Classic"/>
              </a:rPr>
            </a:br>
            <a:endParaRPr lang="en-US" sz="3200" dirty="0">
              <a:solidFill>
                <a:srgbClr val="BFD734"/>
              </a:solidFill>
              <a:latin typeface="Montserrat Classic"/>
            </a:endParaRPr>
          </a:p>
          <a:p>
            <a:r>
              <a:rPr lang="en-US" sz="3200" u="sng" dirty="0">
                <a:solidFill>
                  <a:schemeClr val="tx2">
                    <a:lumMod val="50000"/>
                  </a:schemeClr>
                </a:solidFill>
                <a:latin typeface="Montserrat Classic"/>
              </a:rPr>
              <a:t>Pure WASTE – Non-Value-Added Work</a:t>
            </a:r>
          </a:p>
          <a:p>
            <a:pPr marL="342900" indent="-342900">
              <a:buFont typeface="Arial" panose="020B0604020202020204" pitchFamily="34" charset="0"/>
              <a:buChar char="•"/>
            </a:pPr>
            <a:r>
              <a:rPr lang="en-US" sz="3200" dirty="0">
                <a:solidFill>
                  <a:schemeClr val="tx2">
                    <a:lumMod val="50000"/>
                  </a:schemeClr>
                </a:solidFill>
                <a:latin typeface="Montserrat Classic"/>
              </a:rPr>
              <a:t>Consumes resources but doesn’t add value</a:t>
            </a:r>
          </a:p>
          <a:p>
            <a:pPr marL="342900" indent="-342900">
              <a:buFont typeface="Arial" panose="020B0604020202020204" pitchFamily="34" charset="0"/>
              <a:buChar char="•"/>
            </a:pPr>
            <a:r>
              <a:rPr lang="en-US" sz="3200" dirty="0">
                <a:solidFill>
                  <a:schemeClr val="tx2">
                    <a:lumMod val="50000"/>
                  </a:schemeClr>
                </a:solidFill>
                <a:latin typeface="Montserrat Classic"/>
              </a:rPr>
              <a:t>Looking for supplies, patient/staff waiting, redundant paperwork</a:t>
            </a:r>
          </a:p>
        </p:txBody>
      </p:sp>
      <p:grpSp>
        <p:nvGrpSpPr>
          <p:cNvPr id="15" name="Group 15">
            <a:extLst>
              <a:ext uri="{FF2B5EF4-FFF2-40B4-BE49-F238E27FC236}">
                <a16:creationId xmlns:a16="http://schemas.microsoft.com/office/drawing/2014/main" id="{402417FC-0B98-DB44-F8F7-3575C91A534F}"/>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2882CCC-DDA4-BF5D-7117-D05EE676005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2D883930-C922-B179-F702-826ECD17AF9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50562B96-8253-4D4E-3117-4C0D0620E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6" name="Chart 5">
            <a:extLst>
              <a:ext uri="{FF2B5EF4-FFF2-40B4-BE49-F238E27FC236}">
                <a16:creationId xmlns:a16="http://schemas.microsoft.com/office/drawing/2014/main" id="{58F03509-759D-BA3A-7D00-D9D08264224A}"/>
              </a:ext>
            </a:extLst>
          </p:cNvPr>
          <p:cNvGraphicFramePr/>
          <p:nvPr/>
        </p:nvGraphicFramePr>
        <p:xfrm>
          <a:off x="9753600" y="2181482"/>
          <a:ext cx="8686800" cy="679386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1547758-FF87-D246-9F78-FB1E312D4E52}"/>
              </a:ext>
            </a:extLst>
          </p:cNvPr>
          <p:cNvSpPr txBox="1"/>
          <p:nvPr/>
        </p:nvSpPr>
        <p:spPr>
          <a:xfrm>
            <a:off x="413147" y="2505083"/>
            <a:ext cx="615553" cy="2035645"/>
          </a:xfrm>
          <a:prstGeom prst="rect">
            <a:avLst/>
          </a:prstGeom>
          <a:noFill/>
        </p:spPr>
        <p:txBody>
          <a:bodyPr vert="vert270" wrap="square" rtlCol="0">
            <a:spAutoFit/>
          </a:bodyPr>
          <a:lstStyle/>
          <a:p>
            <a:r>
              <a:rPr lang="en-US" sz="2800" dirty="0">
                <a:solidFill>
                  <a:srgbClr val="C00000"/>
                </a:solidFill>
                <a:latin typeface="Montserrat Classic" panose="020B0604020202020204" charset="0"/>
              </a:rPr>
              <a:t>INCREASE</a:t>
            </a:r>
            <a:endParaRPr lang="en-US" dirty="0">
              <a:solidFill>
                <a:srgbClr val="C00000"/>
              </a:solidFill>
              <a:latin typeface="Montserrat Classic" panose="020B0604020202020204" charset="0"/>
            </a:endParaRPr>
          </a:p>
        </p:txBody>
      </p:sp>
      <p:sp>
        <p:nvSpPr>
          <p:cNvPr id="8" name="TextBox 7">
            <a:extLst>
              <a:ext uri="{FF2B5EF4-FFF2-40B4-BE49-F238E27FC236}">
                <a16:creationId xmlns:a16="http://schemas.microsoft.com/office/drawing/2014/main" id="{EA89DAFC-7FD4-031E-01F6-B59003A540AD}"/>
              </a:ext>
            </a:extLst>
          </p:cNvPr>
          <p:cNvSpPr txBox="1"/>
          <p:nvPr/>
        </p:nvSpPr>
        <p:spPr>
          <a:xfrm>
            <a:off x="413147" y="4858854"/>
            <a:ext cx="615553" cy="2035645"/>
          </a:xfrm>
          <a:prstGeom prst="rect">
            <a:avLst/>
          </a:prstGeom>
          <a:noFill/>
        </p:spPr>
        <p:txBody>
          <a:bodyPr vert="vert270" wrap="square" rtlCol="0">
            <a:spAutoFit/>
          </a:bodyPr>
          <a:lstStyle/>
          <a:p>
            <a:r>
              <a:rPr lang="en-US" sz="2800" dirty="0">
                <a:solidFill>
                  <a:srgbClr val="C00000"/>
                </a:solidFill>
                <a:latin typeface="Montserrat Classic" panose="020B0604020202020204" charset="0"/>
              </a:rPr>
              <a:t>MINIMIZE</a:t>
            </a:r>
            <a:endParaRPr lang="en-US" dirty="0">
              <a:solidFill>
                <a:srgbClr val="C00000"/>
              </a:solidFill>
              <a:latin typeface="Montserrat Classic" panose="020B0604020202020204" charset="0"/>
            </a:endParaRPr>
          </a:p>
        </p:txBody>
      </p:sp>
      <p:sp>
        <p:nvSpPr>
          <p:cNvPr id="9" name="TextBox 8">
            <a:extLst>
              <a:ext uri="{FF2B5EF4-FFF2-40B4-BE49-F238E27FC236}">
                <a16:creationId xmlns:a16="http://schemas.microsoft.com/office/drawing/2014/main" id="{245AAFC0-B18D-1616-A76C-D87A2FE63B70}"/>
              </a:ext>
            </a:extLst>
          </p:cNvPr>
          <p:cNvSpPr txBox="1"/>
          <p:nvPr/>
        </p:nvSpPr>
        <p:spPr>
          <a:xfrm>
            <a:off x="413146" y="7308797"/>
            <a:ext cx="615553" cy="2249081"/>
          </a:xfrm>
          <a:prstGeom prst="rect">
            <a:avLst/>
          </a:prstGeom>
          <a:noFill/>
        </p:spPr>
        <p:txBody>
          <a:bodyPr vert="vert270" wrap="square" rtlCol="0">
            <a:spAutoFit/>
          </a:bodyPr>
          <a:lstStyle/>
          <a:p>
            <a:r>
              <a:rPr lang="en-US" sz="2800" dirty="0">
                <a:solidFill>
                  <a:srgbClr val="C00000"/>
                </a:solidFill>
                <a:latin typeface="Montserrat Classic" panose="020B0604020202020204" charset="0"/>
              </a:rPr>
              <a:t>ELIMINATE</a:t>
            </a:r>
            <a:endParaRPr lang="en-US" dirty="0">
              <a:solidFill>
                <a:srgbClr val="C00000"/>
              </a:solidFill>
              <a:latin typeface="Montserrat Classic" panose="020B0604020202020204" charset="0"/>
            </a:endParaRPr>
          </a:p>
        </p:txBody>
      </p:sp>
    </p:spTree>
    <p:extLst>
      <p:ext uri="{BB962C8B-B14F-4D97-AF65-F5344CB8AC3E}">
        <p14:creationId xmlns:p14="http://schemas.microsoft.com/office/powerpoint/2010/main" val="52059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4FC9-84D9-227A-B87C-09330EEE665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D405D6-46EB-7B03-AFF7-CFC6258DF1F7}"/>
              </a:ext>
            </a:extLst>
          </p:cNvPr>
          <p:cNvSpPr txBox="1"/>
          <p:nvPr/>
        </p:nvSpPr>
        <p:spPr>
          <a:xfrm>
            <a:off x="1028700" y="2268974"/>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There’s been a terrible accident!</a:t>
            </a:r>
          </a:p>
        </p:txBody>
      </p:sp>
      <p:grpSp>
        <p:nvGrpSpPr>
          <p:cNvPr id="15" name="Group 15">
            <a:extLst>
              <a:ext uri="{FF2B5EF4-FFF2-40B4-BE49-F238E27FC236}">
                <a16:creationId xmlns:a16="http://schemas.microsoft.com/office/drawing/2014/main" id="{BF3085A7-C77B-2986-CCEE-A277684E7226}"/>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1B60B2D8-83A4-E474-FACB-01D58490C80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3BAF0D5-B2B1-4C37-1A29-88E8341D4D9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28F0914-18B0-2842-0500-7A38E85BC1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8194" name="Picture 2" descr="Police: Hit-and-run crash causes Lancaster Mennonite school bus to overturn, injuring 14 ...">
            <a:extLst>
              <a:ext uri="{FF2B5EF4-FFF2-40B4-BE49-F238E27FC236}">
                <a16:creationId xmlns:a16="http://schemas.microsoft.com/office/drawing/2014/main" id="{2E05E6C2-AD79-EACA-95AE-7AB3BB35F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27937"/>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3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Health Care Quality?</a:t>
            </a:r>
          </a:p>
        </p:txBody>
      </p:sp>
      <p:sp>
        <p:nvSpPr>
          <p:cNvPr id="4" name="TextBox 4"/>
          <p:cNvSpPr txBox="1"/>
          <p:nvPr/>
        </p:nvSpPr>
        <p:spPr>
          <a:xfrm>
            <a:off x="1447800" y="3226813"/>
            <a:ext cx="9182100" cy="6894195"/>
          </a:xfrm>
          <a:prstGeom prst="rect">
            <a:avLst/>
          </a:prstGeom>
        </p:spPr>
        <p:txBody>
          <a:bodyPr wrap="square" lIns="0" tIns="0" rIns="0" bIns="0" rtlCol="0" anchor="t">
            <a:spAutoFit/>
          </a:bodyPr>
          <a:lstStyle/>
          <a:p>
            <a:pPr marL="428625" indent="-228600">
              <a:spcAft>
                <a:spcPts val="600"/>
              </a:spcAft>
              <a:buFont typeface="Arial" panose="020B0604020202020204" pitchFamily="34" charset="0"/>
              <a:buChar char="•"/>
            </a:pPr>
            <a:r>
              <a:rPr lang="en-US" sz="2600" dirty="0">
                <a:latin typeface="Montserrat Classic" panose="020B0604020202020204" charset="0"/>
              </a:rPr>
              <a:t>According to World Health Organization:</a:t>
            </a:r>
          </a:p>
          <a:p>
            <a:pPr marL="885825" lvl="1" indent="-228600">
              <a:spcAft>
                <a:spcPts val="600"/>
              </a:spcAft>
              <a:buFont typeface="Arial" panose="020B0604020202020204" pitchFamily="34" charset="0"/>
              <a:buChar char="•"/>
            </a:pPr>
            <a:r>
              <a:rPr lang="en-US" sz="2600" b="0" i="0" dirty="0">
                <a:effectLst/>
                <a:highlight>
                  <a:srgbClr val="FFFFFF"/>
                </a:highlight>
                <a:latin typeface="Montserrat Classic" panose="020B0604020202020204" charset="0"/>
              </a:rPr>
              <a:t>Quality of care is the degree </a:t>
            </a:r>
            <a:r>
              <a:rPr lang="en-US" sz="2600" b="1" i="0" dirty="0">
                <a:effectLst/>
                <a:highlight>
                  <a:srgbClr val="FFFFFF"/>
                </a:highlight>
                <a:latin typeface="Montserrat Classic" panose="020B0604020202020204" charset="0"/>
              </a:rPr>
              <a:t>to which health services for individuals and populations increase the likelihood</a:t>
            </a:r>
            <a:r>
              <a:rPr lang="en-US" sz="2600" b="0" i="0" dirty="0">
                <a:effectLst/>
                <a:highlight>
                  <a:srgbClr val="FFFFFF"/>
                </a:highlight>
                <a:latin typeface="Montserrat Classic" panose="020B0604020202020204" charset="0"/>
              </a:rPr>
              <a:t> of desired health outcomes</a:t>
            </a:r>
          </a:p>
          <a:p>
            <a:pPr marL="428625" indent="-228600">
              <a:spcAft>
                <a:spcPts val="600"/>
              </a:spcAft>
              <a:buFont typeface="Arial" panose="020B0604020202020204" pitchFamily="34" charset="0"/>
              <a:buChar char="•"/>
            </a:pPr>
            <a:r>
              <a:rPr lang="en-US" sz="2600" dirty="0">
                <a:highlight>
                  <a:srgbClr val="FFFFFF"/>
                </a:highlight>
                <a:latin typeface="Montserrat Classic" panose="020B0604020202020204" charset="0"/>
              </a:rPr>
              <a:t>According to the Institute of Medicine:</a:t>
            </a:r>
          </a:p>
          <a:p>
            <a:pPr marL="885825" lvl="1" indent="-228600">
              <a:spcAft>
                <a:spcPts val="600"/>
              </a:spcAft>
              <a:buFont typeface="Arial" panose="020B0604020202020204" pitchFamily="34" charset="0"/>
              <a:buChar char="•"/>
            </a:pPr>
            <a:r>
              <a:rPr lang="en-US" sz="2600" b="0" i="0" dirty="0">
                <a:effectLst/>
                <a:highlight>
                  <a:srgbClr val="FFFFFF"/>
                </a:highlight>
                <a:latin typeface="Montserrat Classic" panose="020B0604020202020204" charset="0"/>
              </a:rPr>
              <a:t>The Institute of Medicine defines health care quality as "the degree to which health care services for individuals and populations increase the likelihood of desired health outcomes and are consistent with current professional knowledge.“</a:t>
            </a:r>
          </a:p>
          <a:p>
            <a:pPr marL="428625" indent="-228600">
              <a:spcAft>
                <a:spcPts val="600"/>
              </a:spcAft>
              <a:buFont typeface="Arial" panose="020B0604020202020204" pitchFamily="34" charset="0"/>
              <a:buChar char="•"/>
            </a:pPr>
            <a:r>
              <a:rPr lang="en-US" sz="2600" dirty="0">
                <a:highlight>
                  <a:srgbClr val="FFFFFF"/>
                </a:highlight>
                <a:latin typeface="Montserrat Classic" panose="020B0604020202020204" charset="0"/>
              </a:rPr>
              <a:t>According to the National Academy of Medicine:</a:t>
            </a:r>
          </a:p>
          <a:p>
            <a:pPr marL="885825" lvl="1" indent="-228600">
              <a:spcAft>
                <a:spcPts val="600"/>
              </a:spcAft>
              <a:buFont typeface="Arial" panose="020B0604020202020204" pitchFamily="34" charset="0"/>
              <a:buChar char="•"/>
            </a:pPr>
            <a:r>
              <a:rPr lang="en-US" sz="2600" u="sng" dirty="0">
                <a:highlight>
                  <a:srgbClr val="FFFFFF"/>
                </a:highlight>
                <a:latin typeface="Montserrat Classic" panose="020B0604020202020204" charset="0"/>
                <a:hlinkClick r:id="rId2">
                  <a:extLst>
                    <a:ext uri="{A12FA001-AC4F-418D-AE19-62706E023703}">
                      <ahyp:hlinkClr xmlns:ahyp="http://schemas.microsoft.com/office/drawing/2018/hyperlinkcolor" val="tx"/>
                    </a:ext>
                  </a:extLst>
                </a:hlinkClick>
              </a:rPr>
              <a:t>Q</a:t>
            </a:r>
            <a:r>
              <a:rPr lang="en-US" sz="2600" b="0" i="0" u="sng" dirty="0">
                <a:effectLst/>
                <a:highlight>
                  <a:srgbClr val="FFFFFF"/>
                </a:highlight>
                <a:latin typeface="Montserrat Classic" panose="020B0604020202020204" charset="0"/>
                <a:hlinkClick r:id="rId2">
                  <a:extLst>
                    <a:ext uri="{A12FA001-AC4F-418D-AE19-62706E023703}">
                      <ahyp:hlinkClr xmlns:ahyp="http://schemas.microsoft.com/office/drawing/2018/hyperlinkcolor" val="tx"/>
                    </a:ext>
                  </a:extLst>
                </a:hlinkClick>
              </a:rPr>
              <a:t>uality health care</a:t>
            </a:r>
            <a:r>
              <a:rPr lang="en-US" sz="2600" b="0" i="0" dirty="0">
                <a:effectLst/>
                <a:highlight>
                  <a:srgbClr val="FFFFFF"/>
                </a:highlight>
                <a:latin typeface="Montserrat Classic" panose="020B0604020202020204" charset="0"/>
              </a:rPr>
              <a:t> is care that is safe, effective, patient-centered, timely, efficient, and equitable. </a:t>
            </a:r>
            <a:endParaRPr lang="en-US" sz="2600" dirty="0">
              <a:latin typeface="Montserrat Classic" panose="020B0604020202020204" charset="0"/>
            </a:endParaRP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pic>
        <p:nvPicPr>
          <p:cNvPr id="5" name="Picture 2" descr="Free Course: Leading Healthcare Quality And Safety From, 43% OFF">
            <a:extLst>
              <a:ext uri="{FF2B5EF4-FFF2-40B4-BE49-F238E27FC236}">
                <a16:creationId xmlns:a16="http://schemas.microsoft.com/office/drawing/2014/main" id="{83063C6B-B6DA-8F36-AA38-84A61FEA0D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789992" y="6073746"/>
            <a:ext cx="7498008" cy="422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4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Situation…</a:t>
            </a:r>
          </a:p>
        </p:txBody>
      </p:sp>
      <p:sp>
        <p:nvSpPr>
          <p:cNvPr id="4" name="TextBox 4"/>
          <p:cNvSpPr txBox="1"/>
          <p:nvPr/>
        </p:nvSpPr>
        <p:spPr>
          <a:xfrm>
            <a:off x="1447800" y="3314700"/>
            <a:ext cx="14173200" cy="4924425"/>
          </a:xfrm>
          <a:prstGeom prst="rect">
            <a:avLst/>
          </a:prstGeom>
        </p:spPr>
        <p:txBody>
          <a:bodyPr wrap="square" lIns="0" tIns="0" rIns="0" bIns="0" rtlCol="0" anchor="t">
            <a:spAutoFit/>
          </a:bodyPr>
          <a:lstStyle/>
          <a:p>
            <a:r>
              <a:rPr lang="en-US" sz="4000" dirty="0">
                <a:solidFill>
                  <a:srgbClr val="2D262A"/>
                </a:solidFill>
                <a:latin typeface="Montserrat Classic"/>
              </a:rPr>
              <a:t>A bus filled with Potato Head family members has been in a terrible crash. At the scene of the accident, EMS arrives to find only scattered body parts. There were men, women, and children on the bus.</a:t>
            </a:r>
            <a:br>
              <a:rPr lang="en-US" sz="4000" dirty="0">
                <a:solidFill>
                  <a:srgbClr val="2D262A"/>
                </a:solidFill>
                <a:latin typeface="Montserrat Classic"/>
              </a:rPr>
            </a:br>
            <a:endParaRPr lang="en-US" sz="4000" dirty="0">
              <a:solidFill>
                <a:srgbClr val="2D262A"/>
              </a:solidFill>
              <a:latin typeface="Montserrat Classic"/>
            </a:endParaRPr>
          </a:p>
          <a:p>
            <a:r>
              <a:rPr lang="en-US" sz="4000" dirty="0">
                <a:solidFill>
                  <a:srgbClr val="2D262A"/>
                </a:solidFill>
                <a:latin typeface="Montserrat Classic"/>
              </a:rPr>
              <a:t>Luckily, one of the uninjured family members was carrying a photo album with a photo of each family member.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47214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DDE71-7549-C4CC-C2EF-EE88309673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4657087-9392-E5A0-730C-EEBA36A28FB6}"/>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Game…</a:t>
            </a:r>
          </a:p>
        </p:txBody>
      </p:sp>
      <p:sp>
        <p:nvSpPr>
          <p:cNvPr id="4" name="TextBox 4">
            <a:extLst>
              <a:ext uri="{FF2B5EF4-FFF2-40B4-BE49-F238E27FC236}">
                <a16:creationId xmlns:a16="http://schemas.microsoft.com/office/drawing/2014/main" id="{EF2AD902-01FB-9676-7A24-66ED8AB055A6}"/>
              </a:ext>
            </a:extLst>
          </p:cNvPr>
          <p:cNvSpPr txBox="1"/>
          <p:nvPr/>
        </p:nvSpPr>
        <p:spPr>
          <a:xfrm>
            <a:off x="1447800" y="3314700"/>
            <a:ext cx="14173200" cy="307776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Your team is the Trauma Team in the ER</a:t>
            </a:r>
          </a:p>
          <a:p>
            <a:pPr marL="1028700" lvl="1" indent="-571500">
              <a:buFont typeface="Arial" panose="020B0604020202020204" pitchFamily="34" charset="0"/>
              <a:buChar char="•"/>
            </a:pPr>
            <a:r>
              <a:rPr lang="en-US" sz="4000" dirty="0">
                <a:solidFill>
                  <a:srgbClr val="2D262A"/>
                </a:solidFill>
                <a:latin typeface="Montserrat Classic"/>
              </a:rPr>
              <a:t>Split into 2 groups</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The goal of the game is to </a:t>
            </a:r>
            <a:r>
              <a:rPr lang="en-US" sz="4000" u="sng" dirty="0">
                <a:solidFill>
                  <a:srgbClr val="2D262A"/>
                </a:solidFill>
                <a:latin typeface="Montserrat Classic"/>
              </a:rPr>
              <a:t>accurately</a:t>
            </a:r>
            <a:r>
              <a:rPr lang="en-US" sz="4000" dirty="0">
                <a:solidFill>
                  <a:srgbClr val="2D262A"/>
                </a:solidFill>
                <a:latin typeface="Montserrat Classic"/>
              </a:rPr>
              <a:t> assemble the “patients” in </a:t>
            </a:r>
            <a:r>
              <a:rPr lang="en-US" sz="4000" u="sng" dirty="0">
                <a:solidFill>
                  <a:srgbClr val="2D262A"/>
                </a:solidFill>
                <a:latin typeface="Montserrat Classic"/>
              </a:rPr>
              <a:t>4 minutes</a:t>
            </a:r>
          </a:p>
        </p:txBody>
      </p:sp>
      <p:grpSp>
        <p:nvGrpSpPr>
          <p:cNvPr id="10" name="Group 10">
            <a:extLst>
              <a:ext uri="{FF2B5EF4-FFF2-40B4-BE49-F238E27FC236}">
                <a16:creationId xmlns:a16="http://schemas.microsoft.com/office/drawing/2014/main" id="{8F446159-3F75-123C-4118-48D3E4B985F9}"/>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531BC379-9CE9-4568-3D36-60F1F2B36792}"/>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69DC0A43-F4D6-5328-744C-D3F6DFC925C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932CA47F-24E5-BB2C-5ED8-9F0310588794}"/>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3E86469C-BA3F-54BF-6413-C5510A1C164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BB10A76-C081-57B4-B282-CD93E3BDAD8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B81E7287-D20A-ADCC-1FF0-BB2F02807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32709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BB32-5A4A-D603-0A93-FAADCA5FFAD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3259F77-912A-10FE-4A32-4C5AC456FCBE}"/>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Rules…</a:t>
            </a:r>
          </a:p>
        </p:txBody>
      </p:sp>
      <p:sp>
        <p:nvSpPr>
          <p:cNvPr id="4" name="TextBox 4">
            <a:extLst>
              <a:ext uri="{FF2B5EF4-FFF2-40B4-BE49-F238E27FC236}">
                <a16:creationId xmlns:a16="http://schemas.microsoft.com/office/drawing/2014/main" id="{C9FA1698-BA4A-AA47-9120-0E4D83B77904}"/>
              </a:ext>
            </a:extLst>
          </p:cNvPr>
          <p:cNvSpPr txBox="1"/>
          <p:nvPr/>
        </p:nvSpPr>
        <p:spPr>
          <a:xfrm>
            <a:off x="1447800" y="3306861"/>
            <a:ext cx="14173200" cy="5786199"/>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4800" dirty="0">
                <a:solidFill>
                  <a:srgbClr val="2D262A"/>
                </a:solidFill>
                <a:latin typeface="Montserrat Classic"/>
              </a:rPr>
              <a:t>Only 1 person from each team can physically implant the Potato Head body parts (Implantation Specialists)</a:t>
            </a:r>
            <a:br>
              <a:rPr lang="en-US" sz="4800" dirty="0">
                <a:solidFill>
                  <a:srgbClr val="2D262A"/>
                </a:solidFill>
                <a:latin typeface="Montserrat Classic"/>
              </a:rPr>
            </a:br>
            <a:endParaRPr lang="en-US" sz="4800" dirty="0">
              <a:solidFill>
                <a:srgbClr val="2D262A"/>
              </a:solidFill>
              <a:latin typeface="Montserrat Classic"/>
            </a:endParaRPr>
          </a:p>
          <a:p>
            <a:pPr marL="685800" indent="-685800">
              <a:buFont typeface="Arial" panose="020B0604020202020204" pitchFamily="34" charset="0"/>
              <a:buChar char="•"/>
            </a:pPr>
            <a:r>
              <a:rPr lang="en-US" sz="4800" dirty="0">
                <a:solidFill>
                  <a:srgbClr val="2D262A"/>
                </a:solidFill>
                <a:latin typeface="Montserrat Classic"/>
              </a:rPr>
              <a:t>Completed “patients” must be inspected</a:t>
            </a:r>
            <a:br>
              <a:rPr lang="en-US" sz="4800" dirty="0">
                <a:solidFill>
                  <a:srgbClr val="2D262A"/>
                </a:solidFill>
                <a:latin typeface="Montserrat Classic"/>
              </a:rPr>
            </a:br>
            <a:endParaRPr lang="en-US" sz="4800" dirty="0">
              <a:solidFill>
                <a:srgbClr val="2D262A"/>
              </a:solidFill>
              <a:latin typeface="Montserrat Classic"/>
            </a:endParaRPr>
          </a:p>
          <a:p>
            <a:pPr marL="685800" indent="-685800">
              <a:buFont typeface="Arial" panose="020B0604020202020204" pitchFamily="34" charset="0"/>
              <a:buChar char="•"/>
            </a:pPr>
            <a:r>
              <a:rPr lang="en-US" sz="4800" dirty="0">
                <a:solidFill>
                  <a:srgbClr val="2D262A"/>
                </a:solidFill>
                <a:latin typeface="Montserrat Classic"/>
              </a:rPr>
              <a:t>There are no other rules</a:t>
            </a:r>
            <a:endParaRPr lang="en-US" sz="4000" dirty="0">
              <a:solidFill>
                <a:srgbClr val="2D262A"/>
              </a:solidFill>
              <a:latin typeface="Montserrat Classic"/>
            </a:endParaRP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3D8E07AA-58F0-AFEB-BBFE-7364146CEB08}"/>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91064863-ACE5-1BD9-72BE-39EF73BB8ED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2A603F1-E817-4D15-F7E1-1BD92BAD6FA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892827D-7F42-0270-223A-50B5341127D8}"/>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BA2DD25-3B5C-0CE1-E611-7B04B644554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17A14AD-BA64-84F2-1333-A245BA73DD0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6CF3ED95-496C-C5FA-639B-C27DCF2F3D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11258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7115-FBEA-3E6D-1465-959664E4C60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33B8EA7-C70D-6DF9-766A-B7EF0D68BC67}"/>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Assemble your Teams</a:t>
            </a:r>
          </a:p>
        </p:txBody>
      </p:sp>
      <p:sp>
        <p:nvSpPr>
          <p:cNvPr id="4" name="TextBox 4">
            <a:extLst>
              <a:ext uri="{FF2B5EF4-FFF2-40B4-BE49-F238E27FC236}">
                <a16:creationId xmlns:a16="http://schemas.microsoft.com/office/drawing/2014/main" id="{20795851-48DE-EACC-8F7B-08D6B5B120D8}"/>
              </a:ext>
            </a:extLst>
          </p:cNvPr>
          <p:cNvSpPr txBox="1"/>
          <p:nvPr/>
        </p:nvSpPr>
        <p:spPr>
          <a:xfrm>
            <a:off x="1447800" y="3306861"/>
            <a:ext cx="14173200" cy="4308872"/>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4800" dirty="0">
                <a:solidFill>
                  <a:srgbClr val="2D262A"/>
                </a:solidFill>
                <a:latin typeface="Montserrat Classic"/>
              </a:rPr>
              <a:t>Implantation Specialist</a:t>
            </a:r>
          </a:p>
          <a:p>
            <a:pPr marL="685800" indent="-685800">
              <a:buFont typeface="Arial" panose="020B0604020202020204" pitchFamily="34" charset="0"/>
              <a:buChar char="•"/>
            </a:pPr>
            <a:r>
              <a:rPr lang="en-US" sz="4800" dirty="0">
                <a:solidFill>
                  <a:srgbClr val="2D262A"/>
                </a:solidFill>
                <a:latin typeface="Montserrat Classic"/>
              </a:rPr>
              <a:t>Timekeeper</a:t>
            </a:r>
          </a:p>
          <a:p>
            <a:pPr marL="685800" indent="-685800">
              <a:buFont typeface="Arial" panose="020B0604020202020204" pitchFamily="34" charset="0"/>
              <a:buChar char="•"/>
            </a:pPr>
            <a:r>
              <a:rPr lang="en-US" sz="4800" dirty="0">
                <a:solidFill>
                  <a:srgbClr val="2D262A"/>
                </a:solidFill>
                <a:latin typeface="Montserrat Classic"/>
              </a:rPr>
              <a:t>Quality Inspector</a:t>
            </a:r>
          </a:p>
          <a:p>
            <a:pPr marL="685800" indent="-685800">
              <a:buFont typeface="Arial" panose="020B0604020202020204" pitchFamily="34" charset="0"/>
              <a:buChar char="•"/>
            </a:pPr>
            <a:r>
              <a:rPr lang="en-US" sz="4800" dirty="0">
                <a:solidFill>
                  <a:srgbClr val="2D262A"/>
                </a:solidFill>
                <a:latin typeface="Montserrat Classic"/>
              </a:rPr>
              <a:t>Documentation Specialist</a:t>
            </a:r>
          </a:p>
          <a:p>
            <a:pPr marL="685800" indent="-685800">
              <a:buFont typeface="Arial" panose="020B0604020202020204" pitchFamily="34" charset="0"/>
              <a:buChar char="•"/>
            </a:pPr>
            <a:r>
              <a:rPr lang="en-US" sz="4800" dirty="0">
                <a:solidFill>
                  <a:srgbClr val="2D262A"/>
                </a:solidFill>
                <a:latin typeface="Montserrat Classic"/>
              </a:rPr>
              <a:t>Nurses</a:t>
            </a:r>
            <a:endParaRPr lang="en-US" sz="4000" dirty="0">
              <a:solidFill>
                <a:srgbClr val="2D262A"/>
              </a:solidFill>
              <a:latin typeface="Montserrat Classic"/>
            </a:endParaRP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092DD1F7-D248-6E25-7BD4-78C2FB4A8D2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BC67F49-2157-E871-F43D-0E8E4DF4D65B}"/>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B6C8CFB6-EACC-7E20-86BD-BAD4ACDFCC9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E9DA36F8-3244-7C3C-3531-8E89F613D9E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E065FDC6-39FC-C3ED-5065-A9B63E5D222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1685FF1-F17F-8965-08DF-2E84E8CDD7A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32E29A44-4741-3E63-2C9D-F6729994F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roles So who is going to do what? - You Complete Me Meme Generator">
            <a:extLst>
              <a:ext uri="{FF2B5EF4-FFF2-40B4-BE49-F238E27FC236}">
                <a16:creationId xmlns:a16="http://schemas.microsoft.com/office/drawing/2014/main" id="{3F87CDEB-39CC-B48A-6DDF-E8D3E142E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300" y="4381500"/>
            <a:ext cx="673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6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Review the Rules…</a:t>
            </a:r>
          </a:p>
        </p:txBody>
      </p:sp>
      <p:sp>
        <p:nvSpPr>
          <p:cNvPr id="4" name="TextBox 4"/>
          <p:cNvSpPr txBox="1"/>
          <p:nvPr/>
        </p:nvSpPr>
        <p:spPr>
          <a:xfrm>
            <a:off x="1447800" y="3306861"/>
            <a:ext cx="14173200" cy="5663089"/>
          </a:xfrm>
          <a:prstGeom prst="rect">
            <a:avLst/>
          </a:prstGeom>
        </p:spPr>
        <p:txBody>
          <a:bodyPr wrap="square" lIns="0" tIns="0" rIns="0" bIns="0" rtlCol="0" anchor="t">
            <a:spAutoFit/>
          </a:bodyPr>
          <a:lstStyle/>
          <a:p>
            <a:pPr algn="ctr"/>
            <a:r>
              <a:rPr lang="en-US" sz="4800" b="1" dirty="0">
                <a:solidFill>
                  <a:srgbClr val="2D262A"/>
                </a:solidFill>
                <a:latin typeface="Montserrat Classic"/>
              </a:rPr>
              <a:t>Goal: Assemble 5 Potato Heads Correctly</a:t>
            </a:r>
          </a:p>
          <a:p>
            <a:pPr marL="571500" indent="-571500">
              <a:buFont typeface="Arial" panose="020B0604020202020204" pitchFamily="34" charset="0"/>
              <a:buChar char="•"/>
            </a:pPr>
            <a:r>
              <a:rPr lang="en-US" sz="4000" dirty="0">
                <a:solidFill>
                  <a:srgbClr val="2D262A"/>
                </a:solidFill>
                <a:latin typeface="Montserrat Classic"/>
              </a:rPr>
              <a:t>Time begins when the first piece is touched.</a:t>
            </a:r>
          </a:p>
          <a:p>
            <a:pPr marL="571500" indent="-571500">
              <a:buFont typeface="Arial" panose="020B0604020202020204" pitchFamily="34" charset="0"/>
              <a:buChar char="•"/>
            </a:pPr>
            <a:r>
              <a:rPr lang="en-US" sz="4000" dirty="0">
                <a:solidFill>
                  <a:srgbClr val="2D262A"/>
                </a:solidFill>
                <a:latin typeface="Montserrat Classic"/>
              </a:rPr>
              <a:t>Accessories must begin in the bag.</a:t>
            </a:r>
          </a:p>
          <a:p>
            <a:pPr marL="571500" indent="-571500">
              <a:buFont typeface="Arial" panose="020B0604020202020204" pitchFamily="34" charset="0"/>
              <a:buChar char="•"/>
            </a:pPr>
            <a:r>
              <a:rPr lang="en-US" sz="4000" dirty="0">
                <a:solidFill>
                  <a:srgbClr val="2D262A"/>
                </a:solidFill>
                <a:latin typeface="Montserrat Classic"/>
              </a:rPr>
              <a:t>Implantation Specialist is the </a:t>
            </a:r>
            <a:r>
              <a:rPr lang="en-US" sz="4000" b="1" dirty="0">
                <a:solidFill>
                  <a:srgbClr val="2D262A"/>
                </a:solidFill>
                <a:latin typeface="Montserrat Classic"/>
              </a:rPr>
              <a:t>ONLY</a:t>
            </a:r>
            <a:r>
              <a:rPr lang="en-US" sz="4000" dirty="0">
                <a:solidFill>
                  <a:srgbClr val="2D262A"/>
                </a:solidFill>
                <a:latin typeface="Montserrat Classic"/>
              </a:rPr>
              <a:t> person who can put pieces into the potato at any time.</a:t>
            </a:r>
          </a:p>
          <a:p>
            <a:pPr marL="571500" indent="-571500">
              <a:buFont typeface="Arial" panose="020B0604020202020204" pitchFamily="34" charset="0"/>
              <a:buChar char="•"/>
            </a:pPr>
            <a:r>
              <a:rPr lang="en-US" sz="4000" dirty="0">
                <a:solidFill>
                  <a:srgbClr val="2D262A"/>
                </a:solidFill>
                <a:latin typeface="Montserrat Classic"/>
              </a:rPr>
              <a:t>Quality checks must be completed </a:t>
            </a:r>
            <a:r>
              <a:rPr lang="en-US" sz="4000" b="1" dirty="0">
                <a:solidFill>
                  <a:srgbClr val="2D262A"/>
                </a:solidFill>
                <a:latin typeface="Montserrat Classic"/>
              </a:rPr>
              <a:t>BEFORE</a:t>
            </a:r>
            <a:r>
              <a:rPr lang="en-US" sz="4000" dirty="0">
                <a:solidFill>
                  <a:srgbClr val="2D262A"/>
                </a:solidFill>
                <a:latin typeface="Montserrat Classic"/>
              </a:rPr>
              <a:t> time stops.</a:t>
            </a:r>
          </a:p>
          <a:p>
            <a:pPr marL="571500" indent="-571500">
              <a:buFont typeface="Arial" panose="020B0604020202020204" pitchFamily="34" charset="0"/>
              <a:buChar char="•"/>
            </a:pPr>
            <a:r>
              <a:rPr lang="en-US" sz="4000" u="sng" dirty="0">
                <a:solidFill>
                  <a:srgbClr val="2D262A"/>
                </a:solidFill>
                <a:latin typeface="Montserrat Classic"/>
              </a:rPr>
              <a:t>You have 4 minutes to complete.</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8021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12EF-7FC8-8405-5E4D-3AC3F3CC47FE}"/>
            </a:ext>
          </a:extLst>
        </p:cNvPr>
        <p:cNvGrpSpPr/>
        <p:nvPr/>
      </p:nvGrpSpPr>
      <p:grpSpPr>
        <a:xfrm>
          <a:off x="0" y="0"/>
          <a:ext cx="0" cy="0"/>
          <a:chOff x="0" y="0"/>
          <a:chExt cx="0" cy="0"/>
        </a:xfrm>
      </p:grpSpPr>
      <p:pic>
        <p:nvPicPr>
          <p:cNvPr id="6146" name="Picture 2" descr="2 minutes timer stopwatch or countdown icon time Vector Image">
            <a:extLst>
              <a:ext uri="{FF2B5EF4-FFF2-40B4-BE49-F238E27FC236}">
                <a16:creationId xmlns:a16="http://schemas.microsoft.com/office/drawing/2014/main" id="{46F74176-9BD8-FAEA-7185-372E31D00F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t="22057" r="21200" b="27037"/>
          <a:stretch/>
        </p:blipFill>
        <p:spPr bwMode="auto">
          <a:xfrm>
            <a:off x="5257800" y="2508348"/>
            <a:ext cx="7162800" cy="7458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FE044FEB-DDBA-83BA-74C7-8761A0966D6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Make your plan</a:t>
            </a:r>
          </a:p>
        </p:txBody>
      </p:sp>
      <p:grpSp>
        <p:nvGrpSpPr>
          <p:cNvPr id="10" name="Group 10">
            <a:extLst>
              <a:ext uri="{FF2B5EF4-FFF2-40B4-BE49-F238E27FC236}">
                <a16:creationId xmlns:a16="http://schemas.microsoft.com/office/drawing/2014/main" id="{C0CF1E75-A6CC-32EF-F1D1-22D7E18E399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9CE116C-7212-9C68-73F2-0396719EC908}"/>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C281520-129D-35A4-7D61-3867B2D026C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4CBAB950-FF22-4650-9B34-339C5B27D4A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44AEE3F9-4EC8-F49F-09D6-BF3DB915374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DD7592B-17E3-1079-CB28-54160C15F48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A122FAE-65E5-ADEC-B14E-43C3BACF1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808789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749E-B922-1D29-9FE2-E8A9AC8DD6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01471D-1D21-1E71-0D4D-A2027437285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Inspection Stations</a:t>
            </a:r>
          </a:p>
        </p:txBody>
      </p:sp>
      <p:sp>
        <p:nvSpPr>
          <p:cNvPr id="4" name="TextBox 4">
            <a:extLst>
              <a:ext uri="{FF2B5EF4-FFF2-40B4-BE49-F238E27FC236}">
                <a16:creationId xmlns:a16="http://schemas.microsoft.com/office/drawing/2014/main" id="{23916978-12F2-994F-67D7-E463C725057C}"/>
              </a:ext>
            </a:extLst>
          </p:cNvPr>
          <p:cNvSpPr txBox="1"/>
          <p:nvPr/>
        </p:nvSpPr>
        <p:spPr>
          <a:xfrm>
            <a:off x="711832" y="3644171"/>
            <a:ext cx="10896600" cy="5047536"/>
          </a:xfrm>
          <a:prstGeom prst="rect">
            <a:avLst/>
          </a:prstGeom>
        </p:spPr>
        <p:txBody>
          <a:bodyPr wrap="square" lIns="0" tIns="0" rIns="0" bIns="0" rtlCol="0" anchor="t">
            <a:spAutoFit/>
          </a:bodyPr>
          <a:lstStyle/>
          <a:p>
            <a:pPr algn="ctr"/>
            <a:r>
              <a:rPr lang="en-US" sz="7200" dirty="0">
                <a:solidFill>
                  <a:srgbClr val="2D262A"/>
                </a:solidFill>
                <a:latin typeface="Montserrat Classic"/>
              </a:rPr>
              <a:t>Bring completed patient AND photo to your designated inspection station.</a:t>
            </a:r>
            <a:endParaRPr lang="en-US" sz="7200" u="sng" dirty="0">
              <a:solidFill>
                <a:srgbClr val="2D262A"/>
              </a:solidFill>
              <a:latin typeface="Montserrat Classic"/>
            </a:endParaRP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8F1932D7-B7F9-AC36-7E78-6684353BF77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91B5D64-606D-0537-CCE6-06886F2BDFB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BAF60FB-292F-844B-3A31-90D75F1498E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B68A6855-FF62-FE1D-2CFF-ADF6EB80A6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9218" name="Picture 2" descr="Batman Mr Potato Head | Comics + Superheroes | Pinterest">
            <a:extLst>
              <a:ext uri="{FF2B5EF4-FFF2-40B4-BE49-F238E27FC236}">
                <a16:creationId xmlns:a16="http://schemas.microsoft.com/office/drawing/2014/main" id="{5C33C0B0-7C99-FEC9-B77D-5EB7EC790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554" y="3294904"/>
            <a:ext cx="5507034" cy="55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69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95D3BAE9-5B75-9EAC-49A5-B31FBE96F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84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So how’d that go?</a:t>
            </a:r>
          </a:p>
        </p:txBody>
      </p:sp>
      <p:sp>
        <p:nvSpPr>
          <p:cNvPr id="4" name="TextBox 4"/>
          <p:cNvSpPr txBox="1"/>
          <p:nvPr/>
        </p:nvSpPr>
        <p:spPr>
          <a:xfrm>
            <a:off x="1447800" y="3767282"/>
            <a:ext cx="14173200"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We’ve identified a potential quality improvement project!</a:t>
            </a:r>
          </a:p>
          <a:p>
            <a:pPr marL="571500" indent="-571500">
              <a:buFont typeface="Arial" panose="020B0604020202020204" pitchFamily="34" charset="0"/>
              <a:buChar char="•"/>
            </a:pPr>
            <a:r>
              <a:rPr lang="en-US" sz="4000" dirty="0">
                <a:solidFill>
                  <a:srgbClr val="2D262A"/>
                </a:solidFill>
                <a:latin typeface="Montserrat Classic"/>
              </a:rPr>
              <a:t>We want to improve our time to assemble the Mr. Potato Head family and increase our accuracy.</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Time to implement some PDSA!</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58276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Tracking Data/Progress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D5EE2985-9E6B-F1A5-BE95-66C6CC214919}"/>
              </a:ext>
            </a:extLst>
          </p:cNvPr>
          <p:cNvGraphicFramePr>
            <a:graphicFrameLocks noGrp="1"/>
          </p:cNvGraphicFramePr>
          <p:nvPr/>
        </p:nvGraphicFramePr>
        <p:xfrm>
          <a:off x="2571749" y="3496124"/>
          <a:ext cx="12192000" cy="4559459"/>
        </p:xfrm>
        <a:graphic>
          <a:graphicData uri="http://schemas.openxmlformats.org/drawingml/2006/table">
            <a:tbl>
              <a:tblPr firstRow="1" bandRow="1">
                <a:tableStyleId>{E8034E78-7F5D-4C2E-B375-FC64B27BC917}</a:tableStyleId>
              </a:tblPr>
              <a:tblGrid>
                <a:gridCol w="3048000">
                  <a:extLst>
                    <a:ext uri="{9D8B030D-6E8A-4147-A177-3AD203B41FA5}">
                      <a16:colId xmlns:a16="http://schemas.microsoft.com/office/drawing/2014/main" val="4208419245"/>
                    </a:ext>
                  </a:extLst>
                </a:gridCol>
                <a:gridCol w="3048000">
                  <a:extLst>
                    <a:ext uri="{9D8B030D-6E8A-4147-A177-3AD203B41FA5}">
                      <a16:colId xmlns:a16="http://schemas.microsoft.com/office/drawing/2014/main" val="3414116105"/>
                    </a:ext>
                  </a:extLst>
                </a:gridCol>
                <a:gridCol w="3048000">
                  <a:extLst>
                    <a:ext uri="{9D8B030D-6E8A-4147-A177-3AD203B41FA5}">
                      <a16:colId xmlns:a16="http://schemas.microsoft.com/office/drawing/2014/main" val="3276030548"/>
                    </a:ext>
                  </a:extLst>
                </a:gridCol>
                <a:gridCol w="3048000">
                  <a:extLst>
                    <a:ext uri="{9D8B030D-6E8A-4147-A177-3AD203B41FA5}">
                      <a16:colId xmlns:a16="http://schemas.microsoft.com/office/drawing/2014/main" val="1778541596"/>
                    </a:ext>
                  </a:extLst>
                </a:gridCol>
              </a:tblGrid>
              <a:tr h="865173">
                <a:tc>
                  <a:txBody>
                    <a:bodyPr/>
                    <a:lstStyle/>
                    <a:p>
                      <a:pPr algn="ctr"/>
                      <a:r>
                        <a:rPr lang="en-US" sz="4800" dirty="0"/>
                        <a:t>PDSA 1</a:t>
                      </a:r>
                    </a:p>
                  </a:txBody>
                  <a:tcPr/>
                </a:tc>
                <a:tc>
                  <a:txBody>
                    <a:bodyPr/>
                    <a:lstStyle/>
                    <a:p>
                      <a:pPr algn="ctr"/>
                      <a:r>
                        <a:rPr lang="en-US" sz="4800" dirty="0"/>
                        <a:t># Built</a:t>
                      </a:r>
                    </a:p>
                  </a:txBody>
                  <a:tcPr/>
                </a:tc>
                <a:tc>
                  <a:txBody>
                    <a:bodyPr/>
                    <a:lstStyle/>
                    <a:p>
                      <a:pPr algn="ctr"/>
                      <a:r>
                        <a:rPr lang="en-US" sz="4800" dirty="0"/>
                        <a:t># Errors</a:t>
                      </a:r>
                    </a:p>
                  </a:txBody>
                  <a:tcPr/>
                </a:tc>
                <a:tc>
                  <a:txBody>
                    <a:bodyPr/>
                    <a:lstStyle/>
                    <a:p>
                      <a:pPr algn="ctr"/>
                      <a:r>
                        <a:rPr lang="en-US" sz="4800" dirty="0"/>
                        <a:t># Started</a:t>
                      </a:r>
                    </a:p>
                  </a:txBody>
                  <a:tcPr/>
                </a:tc>
                <a:extLst>
                  <a:ext uri="{0D108BD9-81ED-4DB2-BD59-A6C34878D82A}">
                    <a16:rowId xmlns:a16="http://schemas.microsoft.com/office/drawing/2014/main" val="2637325378"/>
                  </a:ext>
                </a:extLst>
              </a:tr>
              <a:tr h="1847143">
                <a:tc>
                  <a:txBody>
                    <a:bodyPr/>
                    <a:lstStyle/>
                    <a:p>
                      <a:r>
                        <a:rPr lang="en-US" sz="4800" dirty="0">
                          <a:solidFill>
                            <a:schemeClr val="tx1"/>
                          </a:solidFill>
                        </a:rPr>
                        <a:t>Team 1</a:t>
                      </a:r>
                    </a:p>
                  </a:txBody>
                  <a:tcPr/>
                </a:tc>
                <a:tc>
                  <a:txBody>
                    <a:bodyPr/>
                    <a:lstStyle/>
                    <a:p>
                      <a:endParaRPr lang="en-US" sz="4800" dirty="0"/>
                    </a:p>
                  </a:txBody>
                  <a:tcPr/>
                </a:tc>
                <a:tc>
                  <a:txBody>
                    <a:bodyPr/>
                    <a:lstStyle/>
                    <a:p>
                      <a:endParaRPr lang="en-US" sz="4800"/>
                    </a:p>
                  </a:txBody>
                  <a:tcPr/>
                </a:tc>
                <a:tc>
                  <a:txBody>
                    <a:bodyPr/>
                    <a:lstStyle/>
                    <a:p>
                      <a:endParaRPr lang="en-US" sz="4800"/>
                    </a:p>
                  </a:txBody>
                  <a:tcPr/>
                </a:tc>
                <a:extLst>
                  <a:ext uri="{0D108BD9-81ED-4DB2-BD59-A6C34878D82A}">
                    <a16:rowId xmlns:a16="http://schemas.microsoft.com/office/drawing/2014/main" val="2416980725"/>
                  </a:ext>
                </a:extLst>
              </a:tr>
              <a:tr h="1847143">
                <a:tc>
                  <a:txBody>
                    <a:bodyPr/>
                    <a:lstStyle/>
                    <a:p>
                      <a:r>
                        <a:rPr lang="en-US" sz="4800" dirty="0">
                          <a:solidFill>
                            <a:schemeClr val="tx1"/>
                          </a:solidFill>
                        </a:rPr>
                        <a:t>Team 2</a:t>
                      </a:r>
                    </a:p>
                  </a:txBody>
                  <a:tcPr/>
                </a:tc>
                <a:tc>
                  <a:txBody>
                    <a:bodyPr/>
                    <a:lstStyle/>
                    <a:p>
                      <a:endParaRPr lang="en-US" sz="4800" dirty="0"/>
                    </a:p>
                  </a:txBody>
                  <a:tcPr/>
                </a:tc>
                <a:tc>
                  <a:txBody>
                    <a:bodyPr/>
                    <a:lstStyle/>
                    <a:p>
                      <a:endParaRPr lang="en-US" sz="4800"/>
                    </a:p>
                  </a:txBody>
                  <a:tcPr/>
                </a:tc>
                <a:tc>
                  <a:txBody>
                    <a:bodyPr/>
                    <a:lstStyle/>
                    <a:p>
                      <a:endParaRPr lang="en-US" sz="4800" dirty="0"/>
                    </a:p>
                  </a:txBody>
                  <a:tcPr/>
                </a:tc>
                <a:extLst>
                  <a:ext uri="{0D108BD9-81ED-4DB2-BD59-A6C34878D82A}">
                    <a16:rowId xmlns:a16="http://schemas.microsoft.com/office/drawing/2014/main" val="3425200893"/>
                  </a:ext>
                </a:extLst>
              </a:tr>
            </a:tbl>
          </a:graphicData>
        </a:graphic>
      </p:graphicFrame>
    </p:spTree>
    <p:extLst>
      <p:ext uri="{BB962C8B-B14F-4D97-AF65-F5344CB8AC3E}">
        <p14:creationId xmlns:p14="http://schemas.microsoft.com/office/powerpoint/2010/main" val="241842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Quality in your Organization…</a:t>
            </a:r>
          </a:p>
        </p:txBody>
      </p:sp>
      <p:sp>
        <p:nvSpPr>
          <p:cNvPr id="4" name="TextBox 4"/>
          <p:cNvSpPr txBox="1"/>
          <p:nvPr/>
        </p:nvSpPr>
        <p:spPr>
          <a:xfrm>
            <a:off x="1447800" y="3226813"/>
            <a:ext cx="15697200" cy="3942618"/>
          </a:xfrm>
          <a:prstGeom prst="rect">
            <a:avLst/>
          </a:prstGeom>
        </p:spPr>
        <p:txBody>
          <a:bodyPr wrap="square" lIns="0" tIns="0" rIns="0" bIns="0" rtlCol="0" anchor="t">
            <a:spAutoFit/>
          </a:bodyPr>
          <a:lstStyle/>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Who leads your quality program?</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Do you have department specific quality goals / projects?</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Have you been asked to serve on a team that is working on improving the care in your organization?</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Quality Assurance: Continual monitoring for compliance</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Quality Improvement: Making a process better to improve outcomes</a:t>
            </a: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aphicFrame>
        <p:nvGraphicFramePr>
          <p:cNvPr id="6" name="Diagram 5">
            <a:extLst>
              <a:ext uri="{FF2B5EF4-FFF2-40B4-BE49-F238E27FC236}">
                <a16:creationId xmlns:a16="http://schemas.microsoft.com/office/drawing/2014/main" id="{0BBCAB3F-A2C4-25D3-CE75-5A6BEB8BA6B9}"/>
              </a:ext>
            </a:extLst>
          </p:cNvPr>
          <p:cNvGraphicFramePr/>
          <p:nvPr>
            <p:extLst>
              <p:ext uri="{D42A27DB-BD31-4B8C-83A1-F6EECF244321}">
                <p14:modId xmlns:p14="http://schemas.microsoft.com/office/powerpoint/2010/main" val="3307404689"/>
              </p:ext>
            </p:extLst>
          </p:nvPr>
        </p:nvGraphicFramePr>
        <p:xfrm>
          <a:off x="5105400" y="5981700"/>
          <a:ext cx="7391400" cy="377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425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1</a:t>
            </a:r>
          </a:p>
        </p:txBody>
      </p:sp>
      <p:sp>
        <p:nvSpPr>
          <p:cNvPr id="4" name="TextBox 4"/>
          <p:cNvSpPr txBox="1"/>
          <p:nvPr/>
        </p:nvSpPr>
        <p:spPr>
          <a:xfrm>
            <a:off x="1295400" y="3314700"/>
            <a:ext cx="14173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many patients did you treat correctly during this cycle?</a:t>
            </a:r>
          </a:p>
          <a:p>
            <a:pPr marL="571500" indent="-571500">
              <a:buFont typeface="Arial" panose="020B0604020202020204" pitchFamily="34" charset="0"/>
              <a:buChar char="•"/>
            </a:pPr>
            <a:r>
              <a:rPr lang="en-US" sz="4000" dirty="0">
                <a:solidFill>
                  <a:srgbClr val="2D262A"/>
                </a:solidFill>
                <a:latin typeface="Montserrat Classic"/>
              </a:rPr>
              <a:t>How many errors did your team make?</a:t>
            </a:r>
          </a:p>
          <a:p>
            <a:pPr marL="571500" indent="-571500">
              <a:buFont typeface="Arial" panose="020B0604020202020204" pitchFamily="34" charset="0"/>
              <a:buChar char="•"/>
            </a:pPr>
            <a:r>
              <a:rPr lang="en-US" sz="4000" dirty="0">
                <a:solidFill>
                  <a:srgbClr val="2D262A"/>
                </a:solidFill>
                <a:latin typeface="Montserrat Classic"/>
              </a:rPr>
              <a:t>How long did it take you to complete the first one?</a:t>
            </a:r>
          </a:p>
          <a:p>
            <a:pPr marL="571500" indent="-571500">
              <a:buFont typeface="Arial" panose="020B0604020202020204" pitchFamily="34" charset="0"/>
              <a:buChar char="•"/>
            </a:pPr>
            <a:r>
              <a:rPr lang="en-US" sz="4000" dirty="0">
                <a:solidFill>
                  <a:srgbClr val="2D262A"/>
                </a:solidFill>
                <a:latin typeface="Montserrat Classic"/>
              </a:rPr>
              <a:t>What changes will your team make for the next cycle to eliminate waste and improve both quality and efficiency?</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6718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9062-692D-03F6-01ED-356B73F3DAB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3ABE9D7-36BB-B99C-80D9-7DE03EF73F81}"/>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Sharing Best Practices</a:t>
            </a:r>
          </a:p>
        </p:txBody>
      </p:sp>
      <p:sp>
        <p:nvSpPr>
          <p:cNvPr id="4" name="TextBox 4">
            <a:extLst>
              <a:ext uri="{FF2B5EF4-FFF2-40B4-BE49-F238E27FC236}">
                <a16:creationId xmlns:a16="http://schemas.microsoft.com/office/drawing/2014/main" id="{0CCBCF99-BFF2-F43D-DA1A-DAE0333BDAF5}"/>
              </a:ext>
            </a:extLst>
          </p:cNvPr>
          <p:cNvSpPr txBox="1"/>
          <p:nvPr/>
        </p:nvSpPr>
        <p:spPr>
          <a:xfrm>
            <a:off x="1295400" y="3314700"/>
            <a:ext cx="14173200" cy="246221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Team with Most # of Patients Seen</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Team with Least # of Errors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530F76E9-0BF1-9017-2908-36BBE0FEA5C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0720C5C2-7A61-4562-37FA-9AD5EE533BB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F46C0898-E53B-64C7-B1D1-9DBD2436DDE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9334756A-03FC-E903-6F7F-6AA3921E2D56}"/>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4D67B96-8740-9443-F659-BC8ACDCD1B6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B1F4688-33F4-505B-3303-6DB2BFD2956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BF146B8-D3DF-1FF6-D731-F997E5A38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11266" name="Picture 2" descr="JUL138315 - MR POTATO HEAD MARVEL THOR - Previews World">
            <a:extLst>
              <a:ext uri="{FF2B5EF4-FFF2-40B4-BE49-F238E27FC236}">
                <a16:creationId xmlns:a16="http://schemas.microsoft.com/office/drawing/2014/main" id="{851F7657-A7BD-116B-710B-FC3C4B3C3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2804167"/>
            <a:ext cx="634365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44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Back to your Teams</a:t>
            </a:r>
          </a:p>
        </p:txBody>
      </p:sp>
      <p:sp>
        <p:nvSpPr>
          <p:cNvPr id="4" name="TextBox 4"/>
          <p:cNvSpPr txBox="1"/>
          <p:nvPr/>
        </p:nvSpPr>
        <p:spPr>
          <a:xfrm>
            <a:off x="1447800" y="3767282"/>
            <a:ext cx="7696200" cy="307776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Take 2 minutes to discuss how your team will improve the quality and efficacy of your patient care</a:t>
            </a:r>
            <a:endParaRPr lang="en-US" sz="4000" b="1" dirty="0">
              <a:solidFill>
                <a:srgbClr val="2D262A"/>
              </a:solidFill>
              <a:latin typeface="Montserrat Classic"/>
            </a:endParaRPr>
          </a:p>
          <a:p>
            <a:endParaRPr lang="en-US" sz="4000" dirty="0">
              <a:solidFill>
                <a:srgbClr val="2D262A"/>
              </a:solidFill>
              <a:latin typeface="Montserrat Classic"/>
            </a:endParaRP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2 minutes timer stopwatch or countdown icon time Vector Image">
            <a:extLst>
              <a:ext uri="{FF2B5EF4-FFF2-40B4-BE49-F238E27FC236}">
                <a16:creationId xmlns:a16="http://schemas.microsoft.com/office/drawing/2014/main" id="{E47A9B31-62E1-1C1A-3903-84F0848B4C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t="22057" r="21200" b="27037"/>
          <a:stretch/>
        </p:blipFill>
        <p:spPr bwMode="auto">
          <a:xfrm>
            <a:off x="10096500" y="1866900"/>
            <a:ext cx="7162800" cy="745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2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73EA-F3E9-CDE5-A930-C4DB0428E7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524B455-D960-4529-2D4F-EB2E0059709F}"/>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2</a:t>
            </a:r>
          </a:p>
        </p:txBody>
      </p:sp>
      <p:sp>
        <p:nvSpPr>
          <p:cNvPr id="4" name="TextBox 4">
            <a:extLst>
              <a:ext uri="{FF2B5EF4-FFF2-40B4-BE49-F238E27FC236}">
                <a16:creationId xmlns:a16="http://schemas.microsoft.com/office/drawing/2014/main" id="{B075AF15-0BBF-362A-3343-65762A89C9C0}"/>
              </a:ext>
            </a:extLst>
          </p:cNvPr>
          <p:cNvSpPr txBox="1"/>
          <p:nvPr/>
        </p:nvSpPr>
        <p:spPr>
          <a:xfrm>
            <a:off x="1295400" y="3314700"/>
            <a:ext cx="14173200" cy="5539978"/>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Switch Bags!</a:t>
            </a:r>
          </a:p>
          <a:p>
            <a:pPr marL="1028700" lvl="1" indent="-571500">
              <a:buFont typeface="Arial" panose="020B0604020202020204" pitchFamily="34" charset="0"/>
              <a:buChar char="•"/>
            </a:pPr>
            <a:r>
              <a:rPr lang="en-US" sz="4000" dirty="0">
                <a:solidFill>
                  <a:srgbClr val="2D262A"/>
                </a:solidFill>
                <a:latin typeface="Montserrat Classic"/>
              </a:rPr>
              <a:t>You don’t see the same patients every day!</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Notice there are many differences in each body part (i.e. ears, eyes, mouths)</a:t>
            </a:r>
          </a:p>
          <a:p>
            <a:pPr marL="1028700" lvl="1" indent="-571500">
              <a:buFont typeface="Arial" panose="020B0604020202020204" pitchFamily="34" charset="0"/>
              <a:buChar char="•"/>
            </a:pPr>
            <a:r>
              <a:rPr lang="en-US" sz="4000" dirty="0">
                <a:solidFill>
                  <a:srgbClr val="2D262A"/>
                </a:solidFill>
                <a:latin typeface="Montserrat Classic"/>
              </a:rPr>
              <a:t>Demonstrates how each patient is unique!</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 have 4 minutes!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EAA631AD-AE65-1BD7-AF3E-1EB2622791D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6641A2F-3837-9D83-36B0-6DD68F6A6D6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798D8E1-CD62-1C66-3105-97128D3A2DA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7467BAC6-06B1-AB91-FF26-84A8DB32F01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141B3B6-D19F-BAE5-68EA-8684D75C280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88FB733-1CD7-CF0E-6EDF-957F9323A92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342A3B9-8A0E-0F09-CE70-48786B5A3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88276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83C3-EEB5-EB78-1D86-AA8FE8EA15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ABF565-ED7F-C0AD-2B62-8C6A3EEB4DA8}"/>
              </a:ext>
            </a:extLst>
          </p:cNvPr>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a:extLst>
              <a:ext uri="{FF2B5EF4-FFF2-40B4-BE49-F238E27FC236}">
                <a16:creationId xmlns:a16="http://schemas.microsoft.com/office/drawing/2014/main" id="{118C41F4-8A16-7C26-8931-70C18430DEE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5497298D-9FCD-8FD6-3AB7-3BA71E42215E}"/>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6993EF4-1AB9-D52B-5054-02C9703D651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A8934B1-DAE6-C3B5-BBA9-36C23BC4F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74116DC3-9321-E996-DD1D-174ADEB47F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4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922C-8154-2808-D8ED-FD42E519DB7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174041-2AB7-5807-2EBB-6C6F0CA74F59}"/>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2</a:t>
            </a:r>
          </a:p>
        </p:txBody>
      </p:sp>
      <p:sp>
        <p:nvSpPr>
          <p:cNvPr id="4" name="TextBox 4">
            <a:extLst>
              <a:ext uri="{FF2B5EF4-FFF2-40B4-BE49-F238E27FC236}">
                <a16:creationId xmlns:a16="http://schemas.microsoft.com/office/drawing/2014/main" id="{D01D7B63-CFD6-839E-295C-248CF08A0CE8}"/>
              </a:ext>
            </a:extLst>
          </p:cNvPr>
          <p:cNvSpPr txBox="1"/>
          <p:nvPr/>
        </p:nvSpPr>
        <p:spPr>
          <a:xfrm>
            <a:off x="1295400" y="3314700"/>
            <a:ext cx="15316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many patients did you treat correctly during this cycle?</a:t>
            </a:r>
          </a:p>
          <a:p>
            <a:pPr marL="571500" indent="-571500">
              <a:buFont typeface="Arial" panose="020B0604020202020204" pitchFamily="34" charset="0"/>
              <a:buChar char="•"/>
            </a:pPr>
            <a:r>
              <a:rPr lang="en-US" sz="4000" dirty="0">
                <a:solidFill>
                  <a:srgbClr val="2D262A"/>
                </a:solidFill>
                <a:latin typeface="Montserrat Classic"/>
              </a:rPr>
              <a:t>How many errors did your team make?</a:t>
            </a:r>
          </a:p>
          <a:p>
            <a:pPr marL="571500" indent="-571500">
              <a:buFont typeface="Arial" panose="020B0604020202020204" pitchFamily="34" charset="0"/>
              <a:buChar char="•"/>
            </a:pPr>
            <a:r>
              <a:rPr lang="en-US" sz="4000" dirty="0">
                <a:solidFill>
                  <a:srgbClr val="2D262A"/>
                </a:solidFill>
                <a:latin typeface="Montserrat Classic"/>
              </a:rPr>
              <a:t>How long did it take you to complete the first patient?</a:t>
            </a:r>
          </a:p>
          <a:p>
            <a:pPr marL="571500" indent="-571500">
              <a:buFont typeface="Arial" panose="020B0604020202020204" pitchFamily="34" charset="0"/>
              <a:buChar char="•"/>
            </a:pPr>
            <a:r>
              <a:rPr lang="en-US" sz="4000" dirty="0">
                <a:solidFill>
                  <a:srgbClr val="2D262A"/>
                </a:solidFill>
                <a:latin typeface="Montserrat Classic"/>
              </a:rPr>
              <a:t>How would you plot your data?</a:t>
            </a:r>
          </a:p>
          <a:p>
            <a:pPr marL="571500" indent="-571500">
              <a:buFont typeface="Arial" panose="020B0604020202020204" pitchFamily="34" charset="0"/>
              <a:buChar char="•"/>
            </a:pPr>
            <a:r>
              <a:rPr lang="en-US" sz="4000" dirty="0">
                <a:solidFill>
                  <a:srgbClr val="2D262A"/>
                </a:solidFill>
                <a:latin typeface="Montserrat Classic"/>
              </a:rPr>
              <a:t>What changes will your team make for the next cycle to eliminate waste and improve both quality and efficiency?</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DAA411C9-C911-7792-B11D-1FA56B39020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1B51C87-0A47-2C97-4790-9D6497C02F8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34425C1-B846-C0F0-6087-FD2AA3EAA03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F35AE84B-D7EE-9D3C-0C45-192FE62E3DF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F2C36CD-9150-EB7A-6741-EA02E5B50D3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CA33E4BE-28F8-7DD1-F564-FD38820DFEB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26D75E8F-7C5A-09CE-0DA0-FA870C9E85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48671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5471-4EAA-6DA6-83BB-A82B3B041A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859442-A3FE-5E9A-30F8-EBF3E95C63E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Tracking Data/Progress</a:t>
            </a:r>
          </a:p>
        </p:txBody>
      </p:sp>
      <p:grpSp>
        <p:nvGrpSpPr>
          <p:cNvPr id="10" name="Group 10">
            <a:extLst>
              <a:ext uri="{FF2B5EF4-FFF2-40B4-BE49-F238E27FC236}">
                <a16:creationId xmlns:a16="http://schemas.microsoft.com/office/drawing/2014/main" id="{F065F1F4-7A4F-E4FA-E472-52F4ED8712E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4B4C5F77-50E4-1464-8489-48D75581BAF2}"/>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01ADAFB0-FDF3-9072-E5CF-E48437DF7B1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67CD0159-D26D-09AB-E773-611D9368279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1D4774A-74D3-D0C6-D17B-55A1B256A9C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B54E84DD-02BB-1E1C-C5E5-6B91B813B61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DB76371B-6289-916F-93E0-A2A9D4C81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805A0359-9F5E-785C-CDF4-E3FF55069FB1}"/>
              </a:ext>
            </a:extLst>
          </p:cNvPr>
          <p:cNvGraphicFramePr>
            <a:graphicFrameLocks noGrp="1"/>
          </p:cNvGraphicFramePr>
          <p:nvPr/>
        </p:nvGraphicFramePr>
        <p:xfrm>
          <a:off x="2571749" y="3496124"/>
          <a:ext cx="12192000" cy="4559459"/>
        </p:xfrm>
        <a:graphic>
          <a:graphicData uri="http://schemas.openxmlformats.org/drawingml/2006/table">
            <a:tbl>
              <a:tblPr firstRow="1" bandRow="1">
                <a:tableStyleId>{E8034E78-7F5D-4C2E-B375-FC64B27BC917}</a:tableStyleId>
              </a:tblPr>
              <a:tblGrid>
                <a:gridCol w="3048000">
                  <a:extLst>
                    <a:ext uri="{9D8B030D-6E8A-4147-A177-3AD203B41FA5}">
                      <a16:colId xmlns:a16="http://schemas.microsoft.com/office/drawing/2014/main" val="4208419245"/>
                    </a:ext>
                  </a:extLst>
                </a:gridCol>
                <a:gridCol w="3048000">
                  <a:extLst>
                    <a:ext uri="{9D8B030D-6E8A-4147-A177-3AD203B41FA5}">
                      <a16:colId xmlns:a16="http://schemas.microsoft.com/office/drawing/2014/main" val="3414116105"/>
                    </a:ext>
                  </a:extLst>
                </a:gridCol>
                <a:gridCol w="3048000">
                  <a:extLst>
                    <a:ext uri="{9D8B030D-6E8A-4147-A177-3AD203B41FA5}">
                      <a16:colId xmlns:a16="http://schemas.microsoft.com/office/drawing/2014/main" val="3276030548"/>
                    </a:ext>
                  </a:extLst>
                </a:gridCol>
                <a:gridCol w="3048000">
                  <a:extLst>
                    <a:ext uri="{9D8B030D-6E8A-4147-A177-3AD203B41FA5}">
                      <a16:colId xmlns:a16="http://schemas.microsoft.com/office/drawing/2014/main" val="1778541596"/>
                    </a:ext>
                  </a:extLst>
                </a:gridCol>
              </a:tblGrid>
              <a:tr h="865173">
                <a:tc>
                  <a:txBody>
                    <a:bodyPr/>
                    <a:lstStyle/>
                    <a:p>
                      <a:pPr algn="ctr"/>
                      <a:r>
                        <a:rPr lang="en-US" sz="4800" dirty="0"/>
                        <a:t>PDSA 1</a:t>
                      </a:r>
                    </a:p>
                  </a:txBody>
                  <a:tcPr/>
                </a:tc>
                <a:tc>
                  <a:txBody>
                    <a:bodyPr/>
                    <a:lstStyle/>
                    <a:p>
                      <a:pPr algn="ctr"/>
                      <a:r>
                        <a:rPr lang="en-US" sz="4800" dirty="0"/>
                        <a:t># Built</a:t>
                      </a:r>
                    </a:p>
                  </a:txBody>
                  <a:tcPr/>
                </a:tc>
                <a:tc>
                  <a:txBody>
                    <a:bodyPr/>
                    <a:lstStyle/>
                    <a:p>
                      <a:pPr algn="ctr"/>
                      <a:r>
                        <a:rPr lang="en-US" sz="4800" dirty="0"/>
                        <a:t># Errors</a:t>
                      </a:r>
                    </a:p>
                  </a:txBody>
                  <a:tcPr/>
                </a:tc>
                <a:tc>
                  <a:txBody>
                    <a:bodyPr/>
                    <a:lstStyle/>
                    <a:p>
                      <a:pPr algn="ctr"/>
                      <a:r>
                        <a:rPr lang="en-US" sz="4800" dirty="0"/>
                        <a:t># Started</a:t>
                      </a:r>
                    </a:p>
                  </a:txBody>
                  <a:tcPr/>
                </a:tc>
                <a:extLst>
                  <a:ext uri="{0D108BD9-81ED-4DB2-BD59-A6C34878D82A}">
                    <a16:rowId xmlns:a16="http://schemas.microsoft.com/office/drawing/2014/main" val="2637325378"/>
                  </a:ext>
                </a:extLst>
              </a:tr>
              <a:tr h="1847143">
                <a:tc>
                  <a:txBody>
                    <a:bodyPr/>
                    <a:lstStyle/>
                    <a:p>
                      <a:r>
                        <a:rPr lang="en-US" sz="4800" dirty="0">
                          <a:solidFill>
                            <a:schemeClr val="tx1"/>
                          </a:solidFill>
                        </a:rPr>
                        <a:t>Team 1</a:t>
                      </a:r>
                    </a:p>
                  </a:txBody>
                  <a:tcPr/>
                </a:tc>
                <a:tc>
                  <a:txBody>
                    <a:bodyPr/>
                    <a:lstStyle/>
                    <a:p>
                      <a:endParaRPr lang="en-US" sz="4800" dirty="0"/>
                    </a:p>
                  </a:txBody>
                  <a:tcPr/>
                </a:tc>
                <a:tc>
                  <a:txBody>
                    <a:bodyPr/>
                    <a:lstStyle/>
                    <a:p>
                      <a:endParaRPr lang="en-US" sz="4800"/>
                    </a:p>
                  </a:txBody>
                  <a:tcPr/>
                </a:tc>
                <a:tc>
                  <a:txBody>
                    <a:bodyPr/>
                    <a:lstStyle/>
                    <a:p>
                      <a:endParaRPr lang="en-US" sz="4800"/>
                    </a:p>
                  </a:txBody>
                  <a:tcPr/>
                </a:tc>
                <a:extLst>
                  <a:ext uri="{0D108BD9-81ED-4DB2-BD59-A6C34878D82A}">
                    <a16:rowId xmlns:a16="http://schemas.microsoft.com/office/drawing/2014/main" val="2416980725"/>
                  </a:ext>
                </a:extLst>
              </a:tr>
              <a:tr h="1847143">
                <a:tc>
                  <a:txBody>
                    <a:bodyPr/>
                    <a:lstStyle/>
                    <a:p>
                      <a:r>
                        <a:rPr lang="en-US" sz="4800" dirty="0">
                          <a:solidFill>
                            <a:schemeClr val="tx1"/>
                          </a:solidFill>
                        </a:rPr>
                        <a:t>Team 2</a:t>
                      </a:r>
                    </a:p>
                  </a:txBody>
                  <a:tcPr/>
                </a:tc>
                <a:tc>
                  <a:txBody>
                    <a:bodyPr/>
                    <a:lstStyle/>
                    <a:p>
                      <a:endParaRPr lang="en-US" sz="4800" dirty="0"/>
                    </a:p>
                  </a:txBody>
                  <a:tcPr/>
                </a:tc>
                <a:tc>
                  <a:txBody>
                    <a:bodyPr/>
                    <a:lstStyle/>
                    <a:p>
                      <a:endParaRPr lang="en-US" sz="4800"/>
                    </a:p>
                  </a:txBody>
                  <a:tcPr/>
                </a:tc>
                <a:tc>
                  <a:txBody>
                    <a:bodyPr/>
                    <a:lstStyle/>
                    <a:p>
                      <a:endParaRPr lang="en-US" sz="4800" dirty="0"/>
                    </a:p>
                  </a:txBody>
                  <a:tcPr/>
                </a:tc>
                <a:extLst>
                  <a:ext uri="{0D108BD9-81ED-4DB2-BD59-A6C34878D82A}">
                    <a16:rowId xmlns:a16="http://schemas.microsoft.com/office/drawing/2014/main" val="3425200893"/>
                  </a:ext>
                </a:extLst>
              </a:tr>
            </a:tbl>
          </a:graphicData>
        </a:graphic>
      </p:graphicFrame>
    </p:spTree>
    <p:extLst>
      <p:ext uri="{BB962C8B-B14F-4D97-AF65-F5344CB8AC3E}">
        <p14:creationId xmlns:p14="http://schemas.microsoft.com/office/powerpoint/2010/main" val="481981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2DF8C-E5F5-54CC-AABE-26877A5348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D907B78-AFA4-2370-9688-E23FC75D623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Run Chart: Plotting Your Data/Progress</a:t>
            </a:r>
          </a:p>
        </p:txBody>
      </p:sp>
      <p:grpSp>
        <p:nvGrpSpPr>
          <p:cNvPr id="10" name="Group 10">
            <a:extLst>
              <a:ext uri="{FF2B5EF4-FFF2-40B4-BE49-F238E27FC236}">
                <a16:creationId xmlns:a16="http://schemas.microsoft.com/office/drawing/2014/main" id="{A14DCCFF-175D-5AA3-6CD4-08DF7D9F0FE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2669CBFB-01C8-5060-884E-921987A9F01D}"/>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3A73EE07-103C-D84B-7358-3322AF474A0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25906B39-D7E6-F1F4-FB1A-AEBF67438C0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A35CBC15-567C-8AD8-7F99-C1C3F43832D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06D85A6-FF12-C0A7-1802-579E5F27499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258C1A51-AF8B-ECB3-CA3A-5C9AE318C1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6" name="Chart 5">
            <a:extLst>
              <a:ext uri="{FF2B5EF4-FFF2-40B4-BE49-F238E27FC236}">
                <a16:creationId xmlns:a16="http://schemas.microsoft.com/office/drawing/2014/main" id="{84795C75-8766-C7B6-FCAB-207D5031EEA3}"/>
              </a:ext>
            </a:extLst>
          </p:cNvPr>
          <p:cNvGraphicFramePr/>
          <p:nvPr/>
        </p:nvGraphicFramePr>
        <p:xfrm>
          <a:off x="3787045" y="3449502"/>
          <a:ext cx="10134600" cy="56661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CC2084B-854C-6B1C-ABC1-D7A58057FBA9}"/>
              </a:ext>
            </a:extLst>
          </p:cNvPr>
          <p:cNvSpPr txBox="1"/>
          <p:nvPr/>
        </p:nvSpPr>
        <p:spPr>
          <a:xfrm>
            <a:off x="14249400" y="4457700"/>
            <a:ext cx="2057400" cy="954107"/>
          </a:xfrm>
          <a:prstGeom prst="rect">
            <a:avLst/>
          </a:prstGeom>
          <a:noFill/>
        </p:spPr>
        <p:txBody>
          <a:bodyPr wrap="square" rtlCol="0">
            <a:spAutoFit/>
          </a:bodyPr>
          <a:lstStyle/>
          <a:p>
            <a:r>
              <a:rPr lang="en-US" sz="2800" dirty="0"/>
              <a:t>Team 1</a:t>
            </a:r>
          </a:p>
          <a:p>
            <a:r>
              <a:rPr lang="en-US" sz="2800" dirty="0"/>
              <a:t>Team 2</a:t>
            </a:r>
          </a:p>
        </p:txBody>
      </p:sp>
      <p:sp>
        <p:nvSpPr>
          <p:cNvPr id="8" name="Rectangle 7">
            <a:extLst>
              <a:ext uri="{FF2B5EF4-FFF2-40B4-BE49-F238E27FC236}">
                <a16:creationId xmlns:a16="http://schemas.microsoft.com/office/drawing/2014/main" id="{4FF95B44-4A2B-E493-4FE6-A6AE1320C3A0}"/>
              </a:ext>
            </a:extLst>
          </p:cNvPr>
          <p:cNvSpPr/>
          <p:nvPr/>
        </p:nvSpPr>
        <p:spPr>
          <a:xfrm>
            <a:off x="15544800" y="4610100"/>
            <a:ext cx="228600" cy="238132"/>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CD6A9D-B3B8-B00D-740A-550547B9C4F8}"/>
              </a:ext>
            </a:extLst>
          </p:cNvPr>
          <p:cNvSpPr/>
          <p:nvPr/>
        </p:nvSpPr>
        <p:spPr>
          <a:xfrm>
            <a:off x="15544800" y="5019376"/>
            <a:ext cx="228600" cy="238132"/>
          </a:xfrm>
          <a:prstGeom prst="rect">
            <a:avLst/>
          </a:prstGeom>
          <a:solidFill>
            <a:srgbClr val="BFD7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23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B5BA-2B19-1373-B75B-655EB0218D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1B02BC-4300-F331-AED7-C56F86512C13}"/>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3</a:t>
            </a:r>
          </a:p>
        </p:txBody>
      </p:sp>
      <p:sp>
        <p:nvSpPr>
          <p:cNvPr id="4" name="TextBox 4">
            <a:extLst>
              <a:ext uri="{FF2B5EF4-FFF2-40B4-BE49-F238E27FC236}">
                <a16:creationId xmlns:a16="http://schemas.microsoft.com/office/drawing/2014/main" id="{1D48CEB4-733B-C52E-8131-9EEDDCCA78BF}"/>
              </a:ext>
            </a:extLst>
          </p:cNvPr>
          <p:cNvSpPr txBox="1"/>
          <p:nvPr/>
        </p:nvSpPr>
        <p:spPr>
          <a:xfrm>
            <a:off x="1295400" y="3314700"/>
            <a:ext cx="15316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b="1" dirty="0">
                <a:solidFill>
                  <a:srgbClr val="2D262A"/>
                </a:solidFill>
                <a:latin typeface="Montserrat Classic"/>
              </a:rPr>
              <a:t>There’s been a change at work.</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Your Implantation Specialists has decided to work for your competing medical system across town and you now have Locums filling in.</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Implantation Specialists must switch teams!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E6C02BE9-6B64-BD06-B120-8966EC7FCB4F}"/>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DBDC5678-5B94-7D78-DB2E-BF6ABA2B44F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79A49658-6B16-21E9-A191-FA4ED8988DF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0369A689-DA9A-C905-D117-461C06ABD46C}"/>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6ABF770-C30F-A6B0-F256-889177CFC47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E2359FE-53CA-5698-CDCB-985D279C979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3C297B0E-C885-E1A4-4ECC-F7B0D0EC6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92859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47B1-E723-CEBE-E299-AC6330B1460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030AAC-B6E1-05CF-813D-43790004E8B1}"/>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Back to your Teams</a:t>
            </a:r>
          </a:p>
        </p:txBody>
      </p:sp>
      <p:sp>
        <p:nvSpPr>
          <p:cNvPr id="4" name="TextBox 4">
            <a:extLst>
              <a:ext uri="{FF2B5EF4-FFF2-40B4-BE49-F238E27FC236}">
                <a16:creationId xmlns:a16="http://schemas.microsoft.com/office/drawing/2014/main" id="{086F78C2-6A82-62A0-92D4-985E71750F06}"/>
              </a:ext>
            </a:extLst>
          </p:cNvPr>
          <p:cNvSpPr txBox="1"/>
          <p:nvPr/>
        </p:nvSpPr>
        <p:spPr>
          <a:xfrm>
            <a:off x="1447800" y="3767282"/>
            <a:ext cx="7696200" cy="369331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Take 2 minutes to discuss how your team will improve the quality and efficacy of your patient care with </a:t>
            </a:r>
            <a:r>
              <a:rPr lang="en-US" sz="4000" b="1" dirty="0">
                <a:solidFill>
                  <a:srgbClr val="2D262A"/>
                </a:solidFill>
                <a:latin typeface="Montserrat Classic"/>
              </a:rPr>
              <a:t>NEW TEAM MEMBERS!</a:t>
            </a: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27B79E2F-DC8B-5E90-0F56-EB58A560483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BCF52168-D968-F9FE-6D8D-5D5D1C1FE5D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BDC56BF0-BB27-98D4-8199-6E7A16614C1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A21524B6-B623-D2C9-3A6A-8621F3A0EE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2 minutes timer stopwatch or countdown icon time Vector Image">
            <a:extLst>
              <a:ext uri="{FF2B5EF4-FFF2-40B4-BE49-F238E27FC236}">
                <a16:creationId xmlns:a16="http://schemas.microsoft.com/office/drawing/2014/main" id="{E8BD7727-4825-DA17-C43A-D8EA3A376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t="22057" r="21200" b="27037"/>
          <a:stretch/>
        </p:blipFill>
        <p:spPr bwMode="auto">
          <a:xfrm>
            <a:off x="10096500" y="1866900"/>
            <a:ext cx="7162800" cy="745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1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471EC-6D8B-CE9B-4B4E-99BEC963FEA2}"/>
              </a:ext>
            </a:extLst>
          </p:cNvPr>
          <p:cNvPicPr>
            <a:picLocks noChangeAspect="1"/>
          </p:cNvPicPr>
          <p:nvPr/>
        </p:nvPicPr>
        <p:blipFill>
          <a:blip r:embed="rId2"/>
          <a:stretch>
            <a:fillRect/>
          </a:stretch>
        </p:blipFill>
        <p:spPr>
          <a:xfrm>
            <a:off x="9112348" y="0"/>
            <a:ext cx="8316486" cy="2886478"/>
          </a:xfrm>
          <a:prstGeom prst="rect">
            <a:avLst/>
          </a:prstGeom>
        </p:spPr>
      </p:pic>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Quality is Required…</a:t>
            </a:r>
          </a:p>
        </p:txBody>
      </p:sp>
      <p:sp>
        <p:nvSpPr>
          <p:cNvPr id="4" name="TextBox 4"/>
          <p:cNvSpPr txBox="1"/>
          <p:nvPr/>
        </p:nvSpPr>
        <p:spPr>
          <a:xfrm>
            <a:off x="1447800" y="3226813"/>
            <a:ext cx="10058400" cy="7574381"/>
          </a:xfrm>
          <a:prstGeom prst="rect">
            <a:avLst/>
          </a:prstGeom>
        </p:spPr>
        <p:txBody>
          <a:bodyPr wrap="square" lIns="0" tIns="0" rIns="0" bIns="0" rtlCol="0" anchor="t">
            <a:spAutoFit/>
          </a:bodyPr>
          <a:lstStyle/>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hlinkClick r:id="rId3"/>
              </a:rPr>
              <a:t>https://www.cms.gov/Regulations-and-Guidance/Guidance/Manuals/downloads/som107ap_w_cah.pdf</a:t>
            </a:r>
            <a:endParaRPr lang="en-US" sz="2800" dirty="0">
              <a:latin typeface="Montserrat Classic" panose="020B0604020202020204" charset="0"/>
            </a:endParaRPr>
          </a:p>
          <a:p>
            <a:pPr marL="200025">
              <a:lnSpc>
                <a:spcPct val="90000"/>
              </a:lnSpc>
              <a:spcAft>
                <a:spcPts val="600"/>
              </a:spcAft>
            </a:pPr>
            <a:endParaRPr lang="en-US" sz="2800" dirty="0">
              <a:latin typeface="Montserrat Classic" panose="020B0604020202020204" charset="0"/>
            </a:endParaRPr>
          </a:p>
          <a:p>
            <a:pPr marL="657225" indent="-457200">
              <a:lnSpc>
                <a:spcPct val="90000"/>
              </a:lnSpc>
              <a:spcAft>
                <a:spcPts val="600"/>
              </a:spcAft>
              <a:buFont typeface="Arial" panose="020B0604020202020204" pitchFamily="34" charset="0"/>
              <a:buChar char="•"/>
            </a:pPr>
            <a:r>
              <a:rPr lang="en-US" sz="2800" dirty="0">
                <a:latin typeface="Montserrat Classic" panose="020B0604020202020204" charset="0"/>
              </a:rPr>
              <a:t>Give an example of a process you have done in your work that is hard, inefficient, creates opportunity for errors...</a:t>
            </a:r>
          </a:p>
          <a:p>
            <a:pPr marL="657225" indent="-457200">
              <a:lnSpc>
                <a:spcPct val="90000"/>
              </a:lnSpc>
              <a:spcAft>
                <a:spcPts val="600"/>
              </a:spcAft>
              <a:buFont typeface="Arial" panose="020B0604020202020204" pitchFamily="34" charset="0"/>
              <a:buChar char="•"/>
            </a:pPr>
            <a:r>
              <a:rPr lang="en-US" sz="2800" dirty="0">
                <a:latin typeface="Montserrat Classic" panose="020B0604020202020204" charset="0"/>
              </a:rPr>
              <a:t>Here is one to start…</a:t>
            </a:r>
          </a:p>
          <a:p>
            <a:pPr marL="200025">
              <a:lnSpc>
                <a:spcPct val="90000"/>
              </a:lnSpc>
              <a:spcAft>
                <a:spcPts val="600"/>
              </a:spcAft>
            </a:pPr>
            <a:r>
              <a:rPr lang="en-US" sz="2800" i="1" dirty="0">
                <a:latin typeface="Montserrat Classic" panose="020B0604020202020204" charset="0"/>
              </a:rPr>
              <a:t>At night nurses were checking medications out of the pharmacy – average three times per shift.</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Frequently used medications were not in the PIXUS / Med Dispense</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Med Dispense was not set with Par Values related to use</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New providers had differing preference for prescribing</a:t>
            </a:r>
          </a:p>
          <a:p>
            <a:pPr marL="200025">
              <a:lnSpc>
                <a:spcPct val="90000"/>
              </a:lnSpc>
              <a:spcAft>
                <a:spcPts val="600"/>
              </a:spcAft>
            </a:pPr>
            <a:r>
              <a:rPr lang="en-US" sz="3200" dirty="0">
                <a:latin typeface="Montserrat Classic" panose="020B0604020202020204" charset="0"/>
              </a:rPr>
              <a:t>How could we improve this process?</a:t>
            </a: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328784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C1192-CF9A-BEE3-604A-1B3E6F2A924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2A9E272-37F1-C3D6-1E1B-3EFADCEAC9C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Start Cycle 3</a:t>
            </a:r>
          </a:p>
        </p:txBody>
      </p:sp>
      <p:sp>
        <p:nvSpPr>
          <p:cNvPr id="4" name="TextBox 4">
            <a:extLst>
              <a:ext uri="{FF2B5EF4-FFF2-40B4-BE49-F238E27FC236}">
                <a16:creationId xmlns:a16="http://schemas.microsoft.com/office/drawing/2014/main" id="{F2D7225E-60DC-290E-F5D5-3D753D5CE810}"/>
              </a:ext>
            </a:extLst>
          </p:cNvPr>
          <p:cNvSpPr txBox="1"/>
          <p:nvPr/>
        </p:nvSpPr>
        <p:spPr>
          <a:xfrm>
            <a:off x="1295400" y="3314700"/>
            <a:ext cx="14173200" cy="246221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Switch Bags Again!</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 have 4 minutes!</a:t>
            </a: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4D30C144-BCFF-3483-9958-679169285E25}"/>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A649BA4A-F056-2FC5-B7B3-045469BBF81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ED46D89-3F69-9F6F-C6F3-6FD4899B5EC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7AD07C78-A8D6-127F-20B1-DA0885847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Potato Head Meme / The best potato head memes :) Memedroid : Steve harvey out here calling asian ...">
            <a:extLst>
              <a:ext uri="{FF2B5EF4-FFF2-40B4-BE49-F238E27FC236}">
                <a16:creationId xmlns:a16="http://schemas.microsoft.com/office/drawing/2014/main" id="{51B9C769-43B5-BC05-B932-817918100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1052232"/>
            <a:ext cx="7265964" cy="810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05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8773-0FD8-50FB-581E-FA06E83A11C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0439482-013A-4D1E-C07A-D22CD99AACAC}"/>
              </a:ext>
            </a:extLst>
          </p:cNvPr>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a:extLst>
              <a:ext uri="{FF2B5EF4-FFF2-40B4-BE49-F238E27FC236}">
                <a16:creationId xmlns:a16="http://schemas.microsoft.com/office/drawing/2014/main" id="{D62D0793-8354-B394-377E-5AB2F0238334}"/>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6D2A140F-9271-6FD4-B434-0D1498F5BB1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EF7B86C-DDDD-1802-E67C-4E955823A28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8942ACB7-E371-2343-C9CA-96A3FEE682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BACBD78B-F6FC-3A97-ABE3-1253E4C820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29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06CA-5A15-D145-B5BA-96DD1A6765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56364BC-FEF6-E086-4FDA-6AF5ED08EE27}"/>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Review PDSA Cycle 3</a:t>
            </a:r>
          </a:p>
        </p:txBody>
      </p:sp>
      <p:sp>
        <p:nvSpPr>
          <p:cNvPr id="4" name="TextBox 4">
            <a:extLst>
              <a:ext uri="{FF2B5EF4-FFF2-40B4-BE49-F238E27FC236}">
                <a16:creationId xmlns:a16="http://schemas.microsoft.com/office/drawing/2014/main" id="{360409B3-F2F8-3898-6E33-8D359425C3D5}"/>
              </a:ext>
            </a:extLst>
          </p:cNvPr>
          <p:cNvSpPr txBox="1"/>
          <p:nvPr/>
        </p:nvSpPr>
        <p:spPr>
          <a:xfrm>
            <a:off x="1295400" y="3314700"/>
            <a:ext cx="15316200"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did your new team do?</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How did having new team members effect your quality and/or efficiency?</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Did you change your system?</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4D7E4372-E192-412B-22FF-5C8EAE47A8D8}"/>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15E80CF-8B56-79FC-BE04-7EFD8A8A506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1B94C2A-F724-5690-0632-5C5896548CD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0F8F4A4D-0C4A-446F-2C28-5CC56D8D477A}"/>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69FB895-5295-70FE-41E9-72C7A7B7F6B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DB74BF24-54E1-FF2C-AF40-A2E8CA14358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E492733-81F1-1662-3120-6A5B6FB42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222840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701F-6146-A869-9E6F-10E2D4863E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051A6E1-84E1-2965-E414-38E4ECA600D6}"/>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If we did PDSA Cycle 4…</a:t>
            </a:r>
          </a:p>
        </p:txBody>
      </p:sp>
      <p:sp>
        <p:nvSpPr>
          <p:cNvPr id="4" name="TextBox 4">
            <a:extLst>
              <a:ext uri="{FF2B5EF4-FFF2-40B4-BE49-F238E27FC236}">
                <a16:creationId xmlns:a16="http://schemas.microsoft.com/office/drawing/2014/main" id="{D0AE184B-9564-B7C9-4CF9-60E577466522}"/>
              </a:ext>
            </a:extLst>
          </p:cNvPr>
          <p:cNvSpPr txBox="1"/>
          <p:nvPr/>
        </p:nvSpPr>
        <p:spPr>
          <a:xfrm>
            <a:off x="1295400" y="3314700"/>
            <a:ext cx="15316200" cy="5539978"/>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Unfortunately, federal budget cuts continue and reimbursements from Medicare and Medicaid are down substantially.</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We have to lay off one team member from each team…</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The tallest person on the team has to step away from the table and observe.</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6620665A-05F2-5870-9459-84FEC08A12C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E17EC507-0DC7-9A4D-8B99-52F9D0F99FA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DA6363B-2654-7158-F430-D5220513A8F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DF288F4-DBF5-5CAC-5E16-6FFA9548540A}"/>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56A1790E-1DED-80B6-3583-14188820A58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CEA44094-827F-6CC6-3A7C-38DD3FFE16B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0A8FF7CE-B55D-4AF9-25EB-CFDCFCCD54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7600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511A-0527-8E38-7412-BE5C2B4213F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2889AE-6CB5-4068-91D1-415249258A6A}"/>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Team Outcome Review</a:t>
            </a:r>
          </a:p>
        </p:txBody>
      </p:sp>
      <p:grpSp>
        <p:nvGrpSpPr>
          <p:cNvPr id="15" name="Group 15">
            <a:extLst>
              <a:ext uri="{FF2B5EF4-FFF2-40B4-BE49-F238E27FC236}">
                <a16:creationId xmlns:a16="http://schemas.microsoft.com/office/drawing/2014/main" id="{957694B4-064C-9731-457A-FDAB5C434AAB}"/>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65404F6-298A-85B6-AC49-4FFE0643028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6CCDFAE2-0299-43DC-A899-D6158B14683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266A75F-517E-76D2-1D0F-49457B25D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5" name="Picture 4">
            <a:extLst>
              <a:ext uri="{FF2B5EF4-FFF2-40B4-BE49-F238E27FC236}">
                <a16:creationId xmlns:a16="http://schemas.microsoft.com/office/drawing/2014/main" id="{86A9442A-7E4E-997D-F64F-F423B8ECDA47}"/>
              </a:ext>
            </a:extLst>
          </p:cNvPr>
          <p:cNvPicPr>
            <a:picLocks noChangeAspect="1"/>
          </p:cNvPicPr>
          <p:nvPr/>
        </p:nvPicPr>
        <p:blipFill>
          <a:blip r:embed="rId4"/>
          <a:stretch>
            <a:fillRect/>
          </a:stretch>
        </p:blipFill>
        <p:spPr>
          <a:xfrm>
            <a:off x="1752600" y="3009900"/>
            <a:ext cx="14363701" cy="6907883"/>
          </a:xfrm>
          <a:prstGeom prst="rect">
            <a:avLst/>
          </a:prstGeom>
        </p:spPr>
      </p:pic>
    </p:spTree>
    <p:extLst>
      <p:ext uri="{BB962C8B-B14F-4D97-AF65-F5344CB8AC3E}">
        <p14:creationId xmlns:p14="http://schemas.microsoft.com/office/powerpoint/2010/main" val="3748713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36EC-7930-C938-9921-6522A38AEA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16A3E53-C5C2-CB25-4E95-48888C0C276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What did we Learn?</a:t>
            </a:r>
          </a:p>
        </p:txBody>
      </p:sp>
      <p:sp>
        <p:nvSpPr>
          <p:cNvPr id="4" name="TextBox 4">
            <a:extLst>
              <a:ext uri="{FF2B5EF4-FFF2-40B4-BE49-F238E27FC236}">
                <a16:creationId xmlns:a16="http://schemas.microsoft.com/office/drawing/2014/main" id="{DECF0BE5-EEC8-5622-E778-77B2D80793D2}"/>
              </a:ext>
            </a:extLst>
          </p:cNvPr>
          <p:cNvSpPr txBox="1"/>
          <p:nvPr/>
        </p:nvSpPr>
        <p:spPr>
          <a:xfrm>
            <a:off x="1295400" y="3314700"/>
            <a:ext cx="15316200" cy="670952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The system is the critical determinant of performance.</a:t>
            </a:r>
          </a:p>
          <a:p>
            <a:pPr marL="571500" indent="-571500">
              <a:buFont typeface="Arial" panose="020B0604020202020204" pitchFamily="34" charset="0"/>
              <a:buChar char="•"/>
            </a:pPr>
            <a:r>
              <a:rPr lang="en-US" sz="3600" dirty="0">
                <a:solidFill>
                  <a:srgbClr val="2D262A"/>
                </a:solidFill>
                <a:latin typeface="Montserrat Classic"/>
              </a:rPr>
              <a:t>Good communication is essential for a high-functioning team.</a:t>
            </a:r>
          </a:p>
          <a:p>
            <a:pPr marL="571500" indent="-571500">
              <a:buFont typeface="Arial" panose="020B0604020202020204" pitchFamily="34" charset="0"/>
              <a:buChar char="•"/>
            </a:pPr>
            <a:r>
              <a:rPr lang="en-US" sz="3600" dirty="0">
                <a:solidFill>
                  <a:srgbClr val="2D262A"/>
                </a:solidFill>
                <a:latin typeface="Montserrat Classic"/>
              </a:rPr>
              <a:t>Good ideas for improvement can come from anyone on the team.</a:t>
            </a:r>
          </a:p>
          <a:p>
            <a:pPr marL="571500" indent="-571500">
              <a:buFont typeface="Arial" panose="020B0604020202020204" pitchFamily="34" charset="0"/>
              <a:buChar char="•"/>
            </a:pPr>
            <a:r>
              <a:rPr lang="en-US" sz="3600" dirty="0">
                <a:solidFill>
                  <a:srgbClr val="2D262A"/>
                </a:solidFill>
                <a:latin typeface="Montserrat Classic"/>
              </a:rPr>
              <a:t>Data is essential to drive improvement efforts.</a:t>
            </a:r>
          </a:p>
          <a:p>
            <a:pPr marL="571500" indent="-571500">
              <a:buFont typeface="Arial" panose="020B0604020202020204" pitchFamily="34" charset="0"/>
              <a:buChar char="•"/>
            </a:pPr>
            <a:r>
              <a:rPr lang="en-US" sz="3600" dirty="0">
                <a:solidFill>
                  <a:srgbClr val="2D262A"/>
                </a:solidFill>
                <a:latin typeface="Montserrat Classic"/>
              </a:rPr>
              <a:t>Repeating PDSA cycles is a valuable process.</a:t>
            </a:r>
          </a:p>
          <a:p>
            <a:pPr marL="571500" indent="-571500">
              <a:buFont typeface="Arial" panose="020B0604020202020204" pitchFamily="34" charset="0"/>
              <a:buChar char="•"/>
            </a:pPr>
            <a:r>
              <a:rPr lang="en-US" sz="3600" dirty="0">
                <a:solidFill>
                  <a:srgbClr val="2D262A"/>
                </a:solidFill>
                <a:latin typeface="Montserrat Classic"/>
              </a:rPr>
              <a:t>Efficiency is enhanced when value-added work is increased and waste is reduced.</a:t>
            </a:r>
          </a:p>
          <a:p>
            <a:pPr marL="571500" indent="-571500">
              <a:buFont typeface="Arial" panose="020B0604020202020204" pitchFamily="34" charset="0"/>
              <a:buChar char="•"/>
            </a:pPr>
            <a:r>
              <a:rPr lang="en-US" sz="3600" dirty="0">
                <a:solidFill>
                  <a:srgbClr val="2D262A"/>
                </a:solidFill>
                <a:latin typeface="Montserrat Classic"/>
              </a:rPr>
              <a:t>With very simple changes in system, you can improve quality, efficiency, and safety.</a:t>
            </a:r>
          </a:p>
          <a:p>
            <a:pPr marL="571500" indent="-571500">
              <a:buFont typeface="Arial" panose="020B0604020202020204" pitchFamily="34" charset="0"/>
              <a:buChar char="•"/>
            </a:pPr>
            <a:r>
              <a:rPr lang="en-US" sz="3600" dirty="0">
                <a:solidFill>
                  <a:srgbClr val="2D262A"/>
                </a:solidFill>
                <a:latin typeface="Montserrat Classic"/>
              </a:rPr>
              <a:t>Quality improvement can be fun!</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49468336-AF85-19D7-1154-E6E8F19B23C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01DF33B-D2E8-C141-F209-57B55D2390B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D418D9FA-41D8-8A7B-CAC8-75E79B1823E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C06164FA-509F-10C1-0745-E1BE3707B099}"/>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63135C9B-1127-4DD2-392F-422E98D7D6B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EF50D1CB-D0B8-7393-2330-845223E36DD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936B8EA-42E9-F404-A0EE-99C695EC5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86758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E3CE-78CB-B6F7-F656-EF6E5BBD9FB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42139E-37CA-886A-DB0C-A27F07CF12D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Health Care is a Team Sport</a:t>
            </a:r>
          </a:p>
        </p:txBody>
      </p:sp>
      <p:grpSp>
        <p:nvGrpSpPr>
          <p:cNvPr id="15" name="Group 15">
            <a:extLst>
              <a:ext uri="{FF2B5EF4-FFF2-40B4-BE49-F238E27FC236}">
                <a16:creationId xmlns:a16="http://schemas.microsoft.com/office/drawing/2014/main" id="{227D0CFE-FBC6-37F1-F269-372715A3FE4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E14FFF61-17B5-1435-1600-CE4E8E77C5F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34D84AF-D84E-B8E7-10C6-7DD7E439014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B134B39-23F3-35B4-3E0C-A40008D6A5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77F7D68B-933C-0D4D-1897-CB47797AB7A5}"/>
              </a:ext>
            </a:extLst>
          </p:cNvPr>
          <p:cNvPicPr>
            <a:picLocks noChangeAspect="1"/>
          </p:cNvPicPr>
          <p:nvPr/>
        </p:nvPicPr>
        <p:blipFill>
          <a:blip r:embed="rId4"/>
          <a:stretch>
            <a:fillRect/>
          </a:stretch>
        </p:blipFill>
        <p:spPr>
          <a:xfrm>
            <a:off x="1524000" y="3079923"/>
            <a:ext cx="14554200" cy="6496713"/>
          </a:xfrm>
          <a:prstGeom prst="rect">
            <a:avLst/>
          </a:prstGeom>
        </p:spPr>
      </p:pic>
    </p:spTree>
    <p:extLst>
      <p:ext uri="{BB962C8B-B14F-4D97-AF65-F5344CB8AC3E}">
        <p14:creationId xmlns:p14="http://schemas.microsoft.com/office/powerpoint/2010/main" val="4005128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3F2CF-D92D-736B-1927-ED18422674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45BA48-4236-6C12-CE68-D81814EFA5D8}"/>
              </a:ext>
            </a:extLst>
          </p:cNvPr>
          <p:cNvSpPr txBox="1"/>
          <p:nvPr/>
        </p:nvSpPr>
        <p:spPr>
          <a:xfrm>
            <a:off x="1028699" y="2268974"/>
            <a:ext cx="13144501" cy="1292662"/>
          </a:xfrm>
          <a:prstGeom prst="rect">
            <a:avLst/>
          </a:prstGeom>
        </p:spPr>
        <p:txBody>
          <a:bodyPr wrap="square" lIns="0" tIns="0" rIns="0" bIns="0" rtlCol="0" anchor="t">
            <a:spAutoFit/>
          </a:bodyPr>
          <a:lstStyle/>
          <a:p>
            <a:r>
              <a:rPr lang="en-US" sz="4200" dirty="0">
                <a:solidFill>
                  <a:srgbClr val="1E3262"/>
                </a:solidFill>
                <a:latin typeface="Montserrat Extra-Bold Bold"/>
              </a:rPr>
              <a:t>Remember… There are Different Ways to Achieve the SAME GOALS…</a:t>
            </a:r>
          </a:p>
        </p:txBody>
      </p:sp>
      <p:grpSp>
        <p:nvGrpSpPr>
          <p:cNvPr id="15" name="Group 15">
            <a:extLst>
              <a:ext uri="{FF2B5EF4-FFF2-40B4-BE49-F238E27FC236}">
                <a16:creationId xmlns:a16="http://schemas.microsoft.com/office/drawing/2014/main" id="{836F6CD7-4C11-5BDC-3E0D-7C03D331411F}"/>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86F1F628-9425-88E7-C26C-56437208129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59435F6-9185-E5B1-16D0-672C80BA201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736D5BF-24FB-53FC-3C8F-EB8D82BFEE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6" name="Picture 5">
            <a:extLst>
              <a:ext uri="{FF2B5EF4-FFF2-40B4-BE49-F238E27FC236}">
                <a16:creationId xmlns:a16="http://schemas.microsoft.com/office/drawing/2014/main" id="{9498BAAA-3FD7-7918-1A90-79F104A66E41}"/>
              </a:ext>
            </a:extLst>
          </p:cNvPr>
          <p:cNvPicPr>
            <a:picLocks noChangeAspect="1"/>
          </p:cNvPicPr>
          <p:nvPr/>
        </p:nvPicPr>
        <p:blipFill>
          <a:blip r:embed="rId4"/>
          <a:stretch>
            <a:fillRect/>
          </a:stretch>
        </p:blipFill>
        <p:spPr>
          <a:xfrm>
            <a:off x="2400615" y="3561636"/>
            <a:ext cx="12524332" cy="5974250"/>
          </a:xfrm>
          <a:prstGeom prst="rect">
            <a:avLst/>
          </a:prstGeom>
        </p:spPr>
      </p:pic>
    </p:spTree>
    <p:extLst>
      <p:ext uri="{BB962C8B-B14F-4D97-AF65-F5344CB8AC3E}">
        <p14:creationId xmlns:p14="http://schemas.microsoft.com/office/powerpoint/2010/main" val="169770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783842" y="2912464"/>
            <a:ext cx="14803212" cy="2632324"/>
          </a:xfrm>
          <a:prstGeom prst="rect">
            <a:avLst/>
          </a:prstGeom>
        </p:spPr>
        <p:txBody>
          <a:bodyPr wrap="square" lIns="0" tIns="0" rIns="0" bIns="0" rtlCol="0" anchor="t">
            <a:spAutoFit/>
          </a:bodyPr>
          <a:lstStyle/>
          <a:p>
            <a:pPr>
              <a:lnSpc>
                <a:spcPts val="10560"/>
              </a:lnSpc>
            </a:pPr>
            <a:r>
              <a:rPr lang="en-US" sz="8000" dirty="0">
                <a:solidFill>
                  <a:srgbClr val="1E3262"/>
                </a:solidFill>
                <a:latin typeface="Montserrat Extra-Bold"/>
              </a:rPr>
              <a:t>Quality Program and Acronyms</a:t>
            </a:r>
            <a:endParaRPr lang="en-US" sz="7000" dirty="0">
              <a:solidFill>
                <a:srgbClr val="1E3262"/>
              </a:solidFill>
              <a:latin typeface="Montserrat Extra-Bold"/>
            </a:endParaRP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801337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5D23-F363-0D25-31D9-D4A0505A2787}"/>
              </a:ext>
            </a:extLst>
          </p:cNvPr>
          <p:cNvSpPr>
            <a:spLocks noGrp="1"/>
          </p:cNvSpPr>
          <p:nvPr>
            <p:ph type="title"/>
          </p:nvPr>
        </p:nvSpPr>
        <p:spPr/>
        <p:txBody>
          <a:bodyPr>
            <a:normAutofit fontScale="90000"/>
          </a:bodyPr>
          <a:lstStyle/>
          <a:p>
            <a:r>
              <a:rPr lang="en-US" sz="6600" b="1" dirty="0">
                <a:solidFill>
                  <a:srgbClr val="2C4C72"/>
                </a:solidFill>
                <a:latin typeface="Montserrat Classic" panose="020B0604020202020204" charset="0"/>
              </a:rPr>
              <a:t>Terms and Acronyms</a:t>
            </a:r>
          </a:p>
        </p:txBody>
      </p:sp>
      <p:sp>
        <p:nvSpPr>
          <p:cNvPr id="3" name="Content Placeholder 2">
            <a:extLst>
              <a:ext uri="{FF2B5EF4-FFF2-40B4-BE49-F238E27FC236}">
                <a16:creationId xmlns:a16="http://schemas.microsoft.com/office/drawing/2014/main" id="{7ED03C59-5343-A031-1315-A89BE8C667AA}"/>
              </a:ext>
            </a:extLst>
          </p:cNvPr>
          <p:cNvSpPr>
            <a:spLocks noGrp="1"/>
          </p:cNvSpPr>
          <p:nvPr>
            <p:ph sz="half" idx="1"/>
          </p:nvPr>
        </p:nvSpPr>
        <p:spPr>
          <a:xfrm>
            <a:off x="609600" y="1447532"/>
            <a:ext cx="8229600" cy="6591300"/>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latin typeface="Montserrat Classic" panose="020B0604020202020204" charset="0"/>
              </a:rPr>
              <a:t>ACO - Accountable Care Organization </a:t>
            </a:r>
          </a:p>
          <a:p>
            <a:r>
              <a:rPr lang="en-US" dirty="0">
                <a:latin typeface="Montserrat Classic" panose="020B0604020202020204" charset="0"/>
              </a:rPr>
              <a:t>ADE – Adverse Drug Event </a:t>
            </a:r>
          </a:p>
          <a:p>
            <a:r>
              <a:rPr lang="en-US" dirty="0">
                <a:latin typeface="Montserrat Classic" panose="020B0604020202020204" charset="0"/>
              </a:rPr>
              <a:t>Balanced Scorecard – Typically measures Financial, Customer, Learning and Growth and Internal Business Processes </a:t>
            </a:r>
          </a:p>
          <a:p>
            <a:r>
              <a:rPr lang="en-US" dirty="0">
                <a:latin typeface="Montserrat Classic" panose="020B0604020202020204" charset="0"/>
              </a:rPr>
              <a:t>CAH - Critical Access Hospital Care Compare</a:t>
            </a:r>
          </a:p>
          <a:p>
            <a:r>
              <a:rPr lang="en-US" dirty="0">
                <a:latin typeface="Montserrat Classic" panose="020B0604020202020204" charset="0"/>
              </a:rPr>
              <a:t>CAUTI – Catheter-Associated Urinary Tract Infection</a:t>
            </a:r>
          </a:p>
          <a:p>
            <a:r>
              <a:rPr lang="en-US" dirty="0">
                <a:latin typeface="Montserrat Classic" panose="020B0604020202020204" charset="0"/>
              </a:rPr>
              <a:t>CDI – Clinical Documentation Improvement</a:t>
            </a:r>
          </a:p>
          <a:p>
            <a:r>
              <a:rPr lang="en-US" dirty="0">
                <a:latin typeface="Montserrat Classic" panose="020B0604020202020204" charset="0"/>
              </a:rPr>
              <a:t>CLABSI – Central Line-Associated Blood Stream Infection </a:t>
            </a:r>
          </a:p>
          <a:p>
            <a:r>
              <a:rPr lang="en-US" dirty="0">
                <a:latin typeface="Montserrat Classic" panose="020B0604020202020204" charset="0"/>
              </a:rPr>
              <a:t>CMS - Centers for Medicare and Medicaid Services </a:t>
            </a:r>
          </a:p>
          <a:p>
            <a:r>
              <a:rPr lang="en-US" dirty="0">
                <a:latin typeface="Montserrat Classic" panose="020B0604020202020204" charset="0"/>
              </a:rPr>
              <a:t>CUSS – I’m Concerned, I’m Uncomfortable (about a Safety issue), please STOP. </a:t>
            </a:r>
          </a:p>
          <a:p>
            <a:r>
              <a:rPr lang="en-US" dirty="0">
                <a:latin typeface="Montserrat Classic" panose="020B0604020202020204" charset="0"/>
              </a:rPr>
              <a:t>DHHS - Nebraska Department of Health and Human Services</a:t>
            </a:r>
          </a:p>
          <a:p>
            <a:r>
              <a:rPr lang="en-US" dirty="0">
                <a:latin typeface="Montserrat Classic" panose="020B0604020202020204" charset="0"/>
              </a:rPr>
              <a:t>HAPI - Hospital Acquired Pressure Injury</a:t>
            </a:r>
          </a:p>
          <a:p>
            <a:r>
              <a:rPr lang="en-US" dirty="0">
                <a:latin typeface="Montserrat Classic" panose="020B0604020202020204" charset="0"/>
              </a:rPr>
              <a:t>HCAHPS – Hospital Consumer Assessment of Healthcare Providers and Systems</a:t>
            </a:r>
          </a:p>
        </p:txBody>
      </p:sp>
      <p:sp>
        <p:nvSpPr>
          <p:cNvPr id="4" name="Content Placeholder 3">
            <a:extLst>
              <a:ext uri="{FF2B5EF4-FFF2-40B4-BE49-F238E27FC236}">
                <a16:creationId xmlns:a16="http://schemas.microsoft.com/office/drawing/2014/main" id="{C516533D-A42E-2857-6E71-2F763B4E39CA}"/>
              </a:ext>
            </a:extLst>
          </p:cNvPr>
          <p:cNvSpPr>
            <a:spLocks noGrp="1"/>
          </p:cNvSpPr>
          <p:nvPr>
            <p:ph sz="half" idx="2"/>
          </p:nvPr>
        </p:nvSpPr>
        <p:spPr>
          <a:xfrm>
            <a:off x="9144000" y="1447532"/>
            <a:ext cx="8686800" cy="8145462"/>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latin typeface="Montserrat Classic" panose="020B0604020202020204" charset="0"/>
              </a:rPr>
              <a:t>NCPS – Nebraska Coalition for Patient Safety </a:t>
            </a:r>
          </a:p>
          <a:p>
            <a:r>
              <a:rPr lang="en-US" dirty="0">
                <a:latin typeface="Montserrat Classic" panose="020B0604020202020204" charset="0"/>
              </a:rPr>
              <a:t>NESIIS - Nebraska State Immunization Information System </a:t>
            </a:r>
          </a:p>
          <a:p>
            <a:r>
              <a:rPr lang="en-US" dirty="0">
                <a:latin typeface="Montserrat Classic" panose="020B0604020202020204" charset="0"/>
              </a:rPr>
              <a:t>NHSN - National Healthcare Safety Network NPSG - National Patient Safety Goals </a:t>
            </a:r>
          </a:p>
          <a:p>
            <a:r>
              <a:rPr lang="en-US" dirty="0">
                <a:latin typeface="Montserrat Classic" panose="020B0604020202020204" charset="0"/>
              </a:rPr>
              <a:t>OSHA - Occupational Safety and Health Administration</a:t>
            </a:r>
          </a:p>
          <a:p>
            <a:r>
              <a:rPr lang="en-US" dirty="0">
                <a:latin typeface="Montserrat Classic" panose="020B0604020202020204" charset="0"/>
              </a:rPr>
              <a:t> PCMH - Patient-Centered Medical Home </a:t>
            </a:r>
          </a:p>
          <a:p>
            <a:r>
              <a:rPr lang="en-US" dirty="0">
                <a:latin typeface="Montserrat Classic" panose="020B0604020202020204" charset="0"/>
              </a:rPr>
              <a:t>PDS(C)A – Plan, Do, Study (Check), Act </a:t>
            </a:r>
          </a:p>
          <a:p>
            <a:r>
              <a:rPr lang="en-US" dirty="0">
                <a:latin typeface="Montserrat Classic" panose="020B0604020202020204" charset="0"/>
              </a:rPr>
              <a:t>PDMP - Prescription Drug Monitoring Program</a:t>
            </a:r>
          </a:p>
          <a:p>
            <a:r>
              <a:rPr lang="en-US" dirty="0">
                <a:latin typeface="Montserrat Classic" panose="020B0604020202020204" charset="0"/>
              </a:rPr>
              <a:t>PFE/PFAC – Patient and Family Engagement / Patient and Family Advisory Council</a:t>
            </a:r>
          </a:p>
          <a:p>
            <a:r>
              <a:rPr lang="en-US" dirty="0">
                <a:latin typeface="Montserrat Classic" panose="020B0604020202020204" charset="0"/>
              </a:rPr>
              <a:t>QAPI – Quality Assessment Performance Improvement</a:t>
            </a:r>
          </a:p>
          <a:p>
            <a:r>
              <a:rPr lang="en-US" dirty="0">
                <a:latin typeface="Montserrat Classic" panose="020B0604020202020204" charset="0"/>
              </a:rPr>
              <a:t>QIN-QIO – Quality Innovation Network-Quality Improvement Organization</a:t>
            </a:r>
          </a:p>
          <a:p>
            <a:r>
              <a:rPr lang="en-US" dirty="0">
                <a:latin typeface="Montserrat Classic" panose="020B0604020202020204" charset="0"/>
              </a:rPr>
              <a:t>RCA – Root Cause Analysis</a:t>
            </a:r>
          </a:p>
          <a:p>
            <a:r>
              <a:rPr lang="en-US" dirty="0">
                <a:latin typeface="Montserrat Classic" panose="020B0604020202020204" charset="0"/>
              </a:rPr>
              <a:t>ROI - Return on Investment </a:t>
            </a:r>
          </a:p>
          <a:p>
            <a:r>
              <a:rPr lang="en-US" dirty="0">
                <a:latin typeface="Montserrat Classic" panose="020B0604020202020204" charset="0"/>
              </a:rPr>
              <a:t>SBAR – Situation, Background, Assessment, Recommendation</a:t>
            </a:r>
          </a:p>
          <a:p>
            <a:r>
              <a:rPr lang="en-US" dirty="0">
                <a:latin typeface="Montserrat Classic" panose="020B0604020202020204" charset="0"/>
              </a:rPr>
              <a:t>SSI – Surgical Site Infection </a:t>
            </a:r>
          </a:p>
          <a:p>
            <a:r>
              <a:rPr lang="en-US" dirty="0">
                <a:latin typeface="Montserrat Classic" panose="020B0604020202020204" charset="0"/>
              </a:rPr>
              <a:t>VAE – Ventilator-Associated Event </a:t>
            </a:r>
          </a:p>
          <a:p>
            <a:r>
              <a:rPr lang="en-US" dirty="0">
                <a:latin typeface="Montserrat Classic" panose="020B0604020202020204" charset="0"/>
              </a:rPr>
              <a:t>VTE – Venous Thromboembolism</a:t>
            </a:r>
          </a:p>
        </p:txBody>
      </p:sp>
    </p:spTree>
    <p:extLst>
      <p:ext uri="{BB962C8B-B14F-4D97-AF65-F5344CB8AC3E}">
        <p14:creationId xmlns:p14="http://schemas.microsoft.com/office/powerpoint/2010/main" val="267712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752600" y="452499"/>
            <a:ext cx="14088632" cy="1996262"/>
          </a:xfrm>
        </p:spPr>
        <p:txBody>
          <a:bodyPr vert="horz" lIns="137160" tIns="68580" rIns="137160" bIns="68580" rtlCol="0" anchor="ctr">
            <a:normAutofit/>
          </a:bodyPr>
          <a:lstStyle/>
          <a:p>
            <a:r>
              <a:rPr lang="en-US" b="1" kern="1200" dirty="0">
                <a:solidFill>
                  <a:srgbClr val="2C4C72"/>
                </a:solidFill>
                <a:latin typeface="Montserrat Extra-Bold Bold" panose="020B0604020202020204" charset="0"/>
              </a:rPr>
              <a:t>Examples of QA and QI:</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2208605"/>
            <a:ext cx="17282832" cy="7865414"/>
          </a:xfrm>
          <a:prstGeom prst="rect">
            <a:avLst/>
          </a:prstGeom>
        </p:spPr>
        <p:txBody>
          <a:bodyPr vert="horz" lIns="137160" tIns="68580" rIns="137160" bIns="68580" rtlCol="0">
            <a:normAutofit/>
          </a:bodyPr>
          <a:lstStyle/>
          <a:p>
            <a:pPr algn="ctr">
              <a:lnSpc>
                <a:spcPct val="90000"/>
              </a:lnSpc>
              <a:spcAft>
                <a:spcPts val="900"/>
              </a:spcAft>
            </a:pPr>
            <a:r>
              <a:rPr lang="en-US" sz="3900" b="1" u="sng" dirty="0">
                <a:solidFill>
                  <a:srgbClr val="BFD734"/>
                </a:solidFill>
                <a:latin typeface="Montserrat Classic" panose="020B0604020202020204" charset="0"/>
              </a:rPr>
              <a:t>Quality Assurance:</a:t>
            </a:r>
          </a:p>
          <a:p>
            <a:pPr marL="428625" indent="-342900">
              <a:lnSpc>
                <a:spcPct val="90000"/>
              </a:lnSpc>
              <a:spcAft>
                <a:spcPts val="900"/>
              </a:spcAft>
              <a:buFont typeface="Arial" panose="020B0604020202020204" pitchFamily="34" charset="0"/>
              <a:buChar char="•"/>
            </a:pPr>
            <a:endParaRPr lang="en-US" sz="285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Refrigerator Temps Checks</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Blanket Warmer Checks</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Outdated supplies</a:t>
            </a:r>
          </a:p>
          <a:p>
            <a:pPr marL="85725">
              <a:lnSpc>
                <a:spcPct val="90000"/>
              </a:lnSpc>
              <a:spcAft>
                <a:spcPts val="900"/>
              </a:spcAft>
            </a:pPr>
            <a:endParaRPr lang="en-US" sz="3150" dirty="0">
              <a:latin typeface="Montserrat Classic" panose="020B0604020202020204" charset="0"/>
            </a:endParaRPr>
          </a:p>
          <a:p>
            <a:pPr marL="771525" lvl="1" algn="ctr">
              <a:lnSpc>
                <a:spcPct val="90000"/>
              </a:lnSpc>
              <a:spcAft>
                <a:spcPts val="900"/>
              </a:spcAft>
            </a:pPr>
            <a:r>
              <a:rPr lang="en-US" sz="3900" b="1" u="sng" dirty="0">
                <a:solidFill>
                  <a:srgbClr val="BFD734"/>
                </a:solidFill>
                <a:latin typeface="Montserrat Classic" panose="020B0604020202020204" charset="0"/>
              </a:rPr>
              <a:t>Quality Improvement:</a:t>
            </a:r>
          </a:p>
          <a:p>
            <a:pPr marL="428625" indent="-342900">
              <a:lnSpc>
                <a:spcPct val="90000"/>
              </a:lnSpc>
              <a:spcAft>
                <a:spcPts val="900"/>
              </a:spcAft>
              <a:buFont typeface="Arial" panose="020B0604020202020204" pitchFamily="34" charset="0"/>
              <a:buChar char="•"/>
            </a:pPr>
            <a:endParaRPr lang="en-US" sz="270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Nursing: Increase medication bar-coding compliance by 19% by December 31, 2024.</a:t>
            </a: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Laboratory: Decrease number of contaminated specimens by 10% by December 31, 2024.</a:t>
            </a: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Human Resources: Decrease percent of agency staff by 15% by December 31, 2024.</a:t>
            </a: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72849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2099684" y="15619"/>
            <a:ext cx="14088632" cy="1996262"/>
          </a:xfrm>
        </p:spPr>
        <p:txBody>
          <a:bodyPr vert="horz" lIns="137160" tIns="68580" rIns="137160" bIns="68580" rtlCol="0" anchor="ctr">
            <a:normAutofit/>
          </a:bodyPr>
          <a:lstStyle/>
          <a:p>
            <a:r>
              <a:rPr lang="en-US" b="1" kern="1200" dirty="0">
                <a:solidFill>
                  <a:srgbClr val="2C4C72"/>
                </a:solidFill>
                <a:latin typeface="Montserrat Extra-Bold Bold" panose="020B0604020202020204" charset="0"/>
              </a:rPr>
              <a:t>CMS Quality Program</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1711664"/>
            <a:ext cx="17282832" cy="7865414"/>
          </a:xfrm>
          <a:prstGeom prst="rect">
            <a:avLst/>
          </a:prstGeom>
        </p:spPr>
        <p:txBody>
          <a:bodyPr vert="horz" lIns="137160" tIns="68580" rIns="137160" bIns="68580" rtlCol="0">
            <a:normAutofit/>
          </a:bodyPr>
          <a:lstStyle/>
          <a:p>
            <a:pPr algn="ctr">
              <a:lnSpc>
                <a:spcPct val="90000"/>
              </a:lnSpc>
              <a:spcAft>
                <a:spcPts val="900"/>
              </a:spcAft>
            </a:pPr>
            <a:r>
              <a:rPr lang="en-US" sz="3900" b="1" u="sng" dirty="0">
                <a:solidFill>
                  <a:srgbClr val="BFD734"/>
                </a:solidFill>
                <a:latin typeface="Montserrat Classic" panose="020B0604020202020204" charset="0"/>
              </a:rPr>
              <a:t>HQIC Grant: </a:t>
            </a:r>
          </a:p>
          <a:p>
            <a:pPr marL="771525" lvl="1" algn="ctr">
              <a:lnSpc>
                <a:spcPct val="90000"/>
              </a:lnSpc>
              <a:spcAft>
                <a:spcPts val="900"/>
              </a:spcAft>
            </a:pPr>
            <a:endParaRPr lang="en-US" sz="3900" b="1" u="sng" dirty="0">
              <a:solidFill>
                <a:srgbClr val="92D050"/>
              </a:solidFill>
              <a:latin typeface="Montserrat Classic" panose="020B0604020202020204" charset="0"/>
            </a:endParaRPr>
          </a:p>
          <a:p>
            <a:pPr marL="771525" lvl="1" algn="ctr">
              <a:lnSpc>
                <a:spcPct val="90000"/>
              </a:lnSpc>
              <a:spcAft>
                <a:spcPts val="900"/>
              </a:spcAft>
            </a:pPr>
            <a:endParaRPr lang="en-US" sz="3900" b="1" u="sng" dirty="0">
              <a:solidFill>
                <a:srgbClr val="92D050"/>
              </a:solidFill>
              <a:latin typeface="Montserrat Classic" panose="020B0604020202020204" charset="0"/>
            </a:endParaRPr>
          </a:p>
          <a:p>
            <a:pPr marL="771525" lvl="1" algn="ctr">
              <a:lnSpc>
                <a:spcPct val="90000"/>
              </a:lnSpc>
              <a:spcAft>
                <a:spcPts val="900"/>
              </a:spcAft>
            </a:pPr>
            <a:endParaRPr lang="en-US" sz="3900" b="1" u="sng" dirty="0">
              <a:solidFill>
                <a:srgbClr val="92D050"/>
              </a:solidFill>
              <a:latin typeface="Montserrat Classic" panose="020B0604020202020204" charset="0"/>
            </a:endParaRPr>
          </a:p>
          <a:p>
            <a:pPr marL="771525" lvl="1" algn="ctr">
              <a:lnSpc>
                <a:spcPct val="90000"/>
              </a:lnSpc>
              <a:spcAft>
                <a:spcPts val="900"/>
              </a:spcAft>
            </a:pPr>
            <a:endParaRPr lang="en-US" sz="3900" b="1" u="sng" dirty="0">
              <a:solidFill>
                <a:srgbClr val="92D050"/>
              </a:solidFill>
              <a:latin typeface="Montserrat Classic" panose="020B0604020202020204" charset="0"/>
            </a:endParaRPr>
          </a:p>
          <a:p>
            <a:pPr marL="771525" lvl="1" algn="ctr">
              <a:lnSpc>
                <a:spcPct val="90000"/>
              </a:lnSpc>
              <a:spcAft>
                <a:spcPts val="900"/>
              </a:spcAft>
            </a:pPr>
            <a:r>
              <a:rPr lang="en-US" sz="3900" b="1" u="sng" dirty="0">
                <a:solidFill>
                  <a:srgbClr val="BFD734"/>
                </a:solidFill>
                <a:latin typeface="Montserrat Classic" panose="020B0604020202020204" charset="0"/>
              </a:rPr>
              <a:t>HQIC Increase Patient Safety– Decrease Patient Harm</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Opioid Stewardship</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Adverse Drug Events</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Central Line-associated Blood Stream Infections</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Catheter-associated Urinary Tract Infections</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C-diff, MRSA and Antibiotic Stewardship</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Sepsis and Septic Shock</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Pressure Ulcers</a:t>
            </a:r>
          </a:p>
          <a:p>
            <a:pPr marL="428625" indent="-342900">
              <a:lnSpc>
                <a:spcPct val="90000"/>
              </a:lnSpc>
              <a:spcAft>
                <a:spcPts val="900"/>
              </a:spcAft>
              <a:buFont typeface="Arial" panose="020B0604020202020204" pitchFamily="34" charset="0"/>
              <a:buChar char="•"/>
            </a:pPr>
            <a:r>
              <a:rPr lang="en-US" sz="2700" dirty="0">
                <a:latin typeface="Montserrat Classic" panose="020B0604020202020204" charset="0"/>
              </a:rPr>
              <a:t>Readmissions</a:t>
            </a: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2" name="Content Placeholder 2">
            <a:extLst>
              <a:ext uri="{FF2B5EF4-FFF2-40B4-BE49-F238E27FC236}">
                <a16:creationId xmlns:a16="http://schemas.microsoft.com/office/drawing/2014/main" id="{82DC990B-D92E-FAF6-8910-A4815CA39C34}"/>
              </a:ext>
            </a:extLst>
          </p:cNvPr>
          <p:cNvSpPr txBox="1">
            <a:spLocks/>
          </p:cNvSpPr>
          <p:nvPr/>
        </p:nvSpPr>
        <p:spPr>
          <a:xfrm>
            <a:off x="3215545" y="2477742"/>
            <a:ext cx="12039600" cy="2301062"/>
          </a:xfrm>
          <a:prstGeom prst="rect">
            <a:avLst/>
          </a:prstGeom>
          <a:ln w="57150">
            <a:solidFill>
              <a:srgbClr val="BFD734"/>
            </a:solidFill>
          </a:ln>
        </p:spPr>
        <p:style>
          <a:lnRef idx="2">
            <a:schemeClr val="accent6"/>
          </a:lnRef>
          <a:fillRef idx="1">
            <a:schemeClr val="lt1"/>
          </a:fillRef>
          <a:effectRef idx="0">
            <a:schemeClr val="accent6"/>
          </a:effectRef>
          <a:fontRef idx="minor">
            <a:schemeClr val="dk1"/>
          </a:fontRef>
        </p:style>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buNone/>
            </a:pPr>
            <a:r>
              <a:rPr lang="en-US" sz="3000" u="sng" dirty="0">
                <a:solidFill>
                  <a:srgbClr val="BFD734"/>
                </a:solidFill>
                <a:latin typeface="Montserrat Classic" panose="020B0604020202020204" charset="0"/>
              </a:rPr>
              <a:t>3 Main Goals</a:t>
            </a:r>
          </a:p>
          <a:p>
            <a:pPr marL="771525" indent="-771525">
              <a:lnSpc>
                <a:spcPct val="100000"/>
              </a:lnSpc>
              <a:buFont typeface="+mj-lt"/>
              <a:buAutoNum type="arabicPeriod"/>
            </a:pPr>
            <a:r>
              <a:rPr lang="en-US" sz="2400" dirty="0">
                <a:latin typeface="Montserrat Classic" panose="020B0604020202020204" charset="0"/>
              </a:rPr>
              <a:t>Improve Behavioral Health Outcomes and Decrease Opioid Misuse</a:t>
            </a:r>
          </a:p>
          <a:p>
            <a:pPr marL="771525" indent="-771525">
              <a:lnSpc>
                <a:spcPct val="100000"/>
              </a:lnSpc>
              <a:buFont typeface="+mj-lt"/>
              <a:buAutoNum type="arabicPeriod"/>
            </a:pPr>
            <a:r>
              <a:rPr lang="en-US" sz="2400" dirty="0">
                <a:latin typeface="Montserrat Classic" panose="020B0604020202020204" charset="0"/>
              </a:rPr>
              <a:t>Increase Patient Safety</a:t>
            </a:r>
          </a:p>
          <a:p>
            <a:pPr marL="771525" indent="-771525">
              <a:lnSpc>
                <a:spcPct val="100000"/>
              </a:lnSpc>
              <a:buFont typeface="+mj-lt"/>
              <a:buAutoNum type="arabicPeriod"/>
            </a:pPr>
            <a:r>
              <a:rPr lang="en-US" sz="2400" dirty="0">
                <a:latin typeface="Montserrat Classic" panose="020B0604020202020204" charset="0"/>
              </a:rPr>
              <a:t>Improve Quality of Care Transitions</a:t>
            </a:r>
          </a:p>
          <a:p>
            <a:pPr marL="0" indent="0">
              <a:lnSpc>
                <a:spcPct val="100000"/>
              </a:lnSpc>
              <a:buNone/>
            </a:pPr>
            <a:endParaRPr lang="en-US" sz="2400" dirty="0">
              <a:latin typeface="Montserrat Classic" panose="020B0604020202020204" charset="0"/>
            </a:endParaRPr>
          </a:p>
        </p:txBody>
      </p:sp>
    </p:spTree>
    <p:extLst>
      <p:ext uri="{BB962C8B-B14F-4D97-AF65-F5344CB8AC3E}">
        <p14:creationId xmlns:p14="http://schemas.microsoft.com/office/powerpoint/2010/main" val="1586196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780-5E24-D8EE-0EF2-EEDCF42F737A}"/>
              </a:ext>
            </a:extLst>
          </p:cNvPr>
          <p:cNvSpPr>
            <a:spLocks noGrp="1"/>
          </p:cNvSpPr>
          <p:nvPr>
            <p:ph type="title"/>
          </p:nvPr>
        </p:nvSpPr>
        <p:spPr>
          <a:xfrm>
            <a:off x="3506490" y="67202"/>
            <a:ext cx="11865006" cy="1988345"/>
          </a:xfrm>
        </p:spPr>
        <p:txBody>
          <a:bodyPr/>
          <a:lstStyle/>
          <a:p>
            <a:r>
              <a:rPr lang="en-US" b="1" dirty="0">
                <a:solidFill>
                  <a:srgbClr val="2C4C72"/>
                </a:solidFill>
                <a:latin typeface="Montserrat Extra-Bold Bold" panose="020B0604020202020204" charset="0"/>
              </a:rPr>
              <a:t>13</a:t>
            </a:r>
            <a:r>
              <a:rPr lang="en-US" b="1" baseline="30000" dirty="0">
                <a:solidFill>
                  <a:srgbClr val="2C4C72"/>
                </a:solidFill>
                <a:latin typeface="Montserrat Extra-Bold Bold" panose="020B0604020202020204" charset="0"/>
              </a:rPr>
              <a:t>th</a:t>
            </a:r>
            <a:r>
              <a:rPr lang="en-US" b="1" dirty="0">
                <a:solidFill>
                  <a:srgbClr val="2C4C72"/>
                </a:solidFill>
                <a:latin typeface="Montserrat Extra-Bold Bold" panose="020B0604020202020204" charset="0"/>
              </a:rPr>
              <a:t> Scope of Work Overview</a:t>
            </a:r>
          </a:p>
        </p:txBody>
      </p:sp>
      <p:pic>
        <p:nvPicPr>
          <p:cNvPr id="6" name="Content Placeholder 5">
            <a:extLst>
              <a:ext uri="{FF2B5EF4-FFF2-40B4-BE49-F238E27FC236}">
                <a16:creationId xmlns:a16="http://schemas.microsoft.com/office/drawing/2014/main" id="{4EF4CAEC-CD9C-DFB8-8886-9F2209122B38}"/>
              </a:ext>
            </a:extLst>
          </p:cNvPr>
          <p:cNvPicPr>
            <a:picLocks noGrp="1" noChangeAspect="1"/>
          </p:cNvPicPr>
          <p:nvPr>
            <p:ph idx="1"/>
          </p:nvPr>
        </p:nvPicPr>
        <p:blipFill>
          <a:blip r:embed="rId2"/>
          <a:stretch>
            <a:fillRect/>
          </a:stretch>
        </p:blipFill>
        <p:spPr>
          <a:xfrm>
            <a:off x="166255" y="1988345"/>
            <a:ext cx="17913929" cy="7750968"/>
          </a:xfrm>
        </p:spPr>
      </p:pic>
      <p:grpSp>
        <p:nvGrpSpPr>
          <p:cNvPr id="3" name="Group 2">
            <a:extLst>
              <a:ext uri="{FF2B5EF4-FFF2-40B4-BE49-F238E27FC236}">
                <a16:creationId xmlns:a16="http://schemas.microsoft.com/office/drawing/2014/main" id="{EF515A1E-B69B-CA8A-B2ED-8490E1B65191}"/>
              </a:ext>
            </a:extLst>
          </p:cNvPr>
          <p:cNvGrpSpPr/>
          <p:nvPr/>
        </p:nvGrpSpPr>
        <p:grpSpPr>
          <a:xfrm>
            <a:off x="457200" y="495300"/>
            <a:ext cx="2758345" cy="566075"/>
            <a:chOff x="1028700" y="1076843"/>
            <a:chExt cx="2758345" cy="566075"/>
          </a:xfrm>
        </p:grpSpPr>
        <p:grpSp>
          <p:nvGrpSpPr>
            <p:cNvPr id="5" name="Group 15">
              <a:extLst>
                <a:ext uri="{FF2B5EF4-FFF2-40B4-BE49-F238E27FC236}">
                  <a16:creationId xmlns:a16="http://schemas.microsoft.com/office/drawing/2014/main" id="{6C6F25C3-0DDE-57EF-489E-EF999780549B}"/>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9C522955-25FF-E08A-6D83-BFF5038B3FBB}"/>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2CAD8E59-5D2A-AA6A-C03B-172D580F983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C79D1176-3F58-3EE6-0DD5-0F9CB7315A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620945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780-5E24-D8EE-0EF2-EEDCF42F737A}"/>
              </a:ext>
            </a:extLst>
          </p:cNvPr>
          <p:cNvSpPr>
            <a:spLocks noGrp="1"/>
          </p:cNvSpPr>
          <p:nvPr>
            <p:ph type="title"/>
          </p:nvPr>
        </p:nvSpPr>
        <p:spPr>
          <a:xfrm>
            <a:off x="3429000" y="0"/>
            <a:ext cx="11865006" cy="1988345"/>
          </a:xfrm>
        </p:spPr>
        <p:txBody>
          <a:bodyPr/>
          <a:lstStyle/>
          <a:p>
            <a:r>
              <a:rPr lang="en-US" b="1" dirty="0">
                <a:solidFill>
                  <a:srgbClr val="2C4C72"/>
                </a:solidFill>
                <a:latin typeface="Montserrat Extra-Bold Bold" panose="020B0604020202020204" charset="0"/>
              </a:rPr>
              <a:t>13</a:t>
            </a:r>
            <a:r>
              <a:rPr lang="en-US" b="1" baseline="30000" dirty="0">
                <a:solidFill>
                  <a:srgbClr val="2C4C72"/>
                </a:solidFill>
                <a:latin typeface="Montserrat Extra-Bold Bold" panose="020B0604020202020204" charset="0"/>
              </a:rPr>
              <a:t>th</a:t>
            </a:r>
            <a:r>
              <a:rPr lang="en-US" b="1" dirty="0">
                <a:solidFill>
                  <a:srgbClr val="2C4C72"/>
                </a:solidFill>
                <a:latin typeface="Montserrat Extra-Bold Bold" panose="020B0604020202020204" charset="0"/>
              </a:rPr>
              <a:t> Scope of Work Overview</a:t>
            </a:r>
          </a:p>
        </p:txBody>
      </p:sp>
      <p:pic>
        <p:nvPicPr>
          <p:cNvPr id="8" name="Content Placeholder 7">
            <a:extLst>
              <a:ext uri="{FF2B5EF4-FFF2-40B4-BE49-F238E27FC236}">
                <a16:creationId xmlns:a16="http://schemas.microsoft.com/office/drawing/2014/main" id="{922A8676-B2AB-6137-6CDF-6A3D18554485}"/>
              </a:ext>
            </a:extLst>
          </p:cNvPr>
          <p:cNvPicPr>
            <a:picLocks noGrp="1" noChangeAspect="1"/>
          </p:cNvPicPr>
          <p:nvPr>
            <p:ph idx="1"/>
          </p:nvPr>
        </p:nvPicPr>
        <p:blipFill>
          <a:blip r:embed="rId2"/>
          <a:stretch>
            <a:fillRect/>
          </a:stretch>
        </p:blipFill>
        <p:spPr>
          <a:xfrm>
            <a:off x="351478" y="1988345"/>
            <a:ext cx="17093147" cy="7802652"/>
          </a:xfrm>
        </p:spPr>
      </p:pic>
      <p:grpSp>
        <p:nvGrpSpPr>
          <p:cNvPr id="3" name="Group 2">
            <a:extLst>
              <a:ext uri="{FF2B5EF4-FFF2-40B4-BE49-F238E27FC236}">
                <a16:creationId xmlns:a16="http://schemas.microsoft.com/office/drawing/2014/main" id="{C8970F0E-4D30-B35A-B59C-247DF500A998}"/>
              </a:ext>
            </a:extLst>
          </p:cNvPr>
          <p:cNvGrpSpPr/>
          <p:nvPr/>
        </p:nvGrpSpPr>
        <p:grpSpPr>
          <a:xfrm>
            <a:off x="457200" y="495300"/>
            <a:ext cx="2758345" cy="566075"/>
            <a:chOff x="1028700" y="1076843"/>
            <a:chExt cx="2758345" cy="566075"/>
          </a:xfrm>
        </p:grpSpPr>
        <p:grpSp>
          <p:nvGrpSpPr>
            <p:cNvPr id="5" name="Group 15">
              <a:extLst>
                <a:ext uri="{FF2B5EF4-FFF2-40B4-BE49-F238E27FC236}">
                  <a16:creationId xmlns:a16="http://schemas.microsoft.com/office/drawing/2014/main" id="{4AF4FAEE-EC8E-48C6-18F9-FBA21633B39F}"/>
                </a:ext>
              </a:extLst>
            </p:cNvPr>
            <p:cNvGrpSpPr/>
            <p:nvPr/>
          </p:nvGrpSpPr>
          <p:grpSpPr>
            <a:xfrm>
              <a:off x="1028700" y="1595293"/>
              <a:ext cx="2758345" cy="47625"/>
              <a:chOff x="0" y="0"/>
              <a:chExt cx="726478" cy="12543"/>
            </a:xfrm>
          </p:grpSpPr>
          <p:sp>
            <p:nvSpPr>
              <p:cNvPr id="7" name="Freeform 16">
                <a:extLst>
                  <a:ext uri="{FF2B5EF4-FFF2-40B4-BE49-F238E27FC236}">
                    <a16:creationId xmlns:a16="http://schemas.microsoft.com/office/drawing/2014/main" id="{7DCABA3A-F14B-CDC3-5614-111E767FF34B}"/>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75F3825F-9526-CE5A-DA46-F6BC8AB8944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18">
              <a:extLst>
                <a:ext uri="{FF2B5EF4-FFF2-40B4-BE49-F238E27FC236}">
                  <a16:creationId xmlns:a16="http://schemas.microsoft.com/office/drawing/2014/main" id="{82F74484-5937-BE32-45A4-5D253EDF7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845328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724588" y="495300"/>
            <a:ext cx="9841426" cy="1649198"/>
          </a:xfrm>
        </p:spPr>
        <p:txBody>
          <a:bodyPr vert="horz" lIns="91440" tIns="45720" rIns="91440" bIns="45720" rtlCol="0" anchor="b">
            <a:noAutofit/>
          </a:bodyPr>
          <a:lstStyle/>
          <a:p>
            <a:pPr algn="l">
              <a:lnSpc>
                <a:spcPct val="90000"/>
              </a:lnSpc>
            </a:pPr>
            <a:r>
              <a:rPr lang="en-US" sz="4000" b="1" kern="1200" dirty="0">
                <a:solidFill>
                  <a:schemeClr val="tx1"/>
                </a:solidFill>
                <a:latin typeface="Montserrat Classic" panose="020B0604020202020204" charset="0"/>
              </a:rPr>
              <a:t>MBQIP: (Medicare Beneficiary Quality Improvement Project)</a:t>
            </a:r>
          </a:p>
        </p:txBody>
      </p:sp>
      <p:sp>
        <p:nvSpPr>
          <p:cNvPr id="8" name="TextBox 7">
            <a:extLst>
              <a:ext uri="{FF2B5EF4-FFF2-40B4-BE49-F238E27FC236}">
                <a16:creationId xmlns:a16="http://schemas.microsoft.com/office/drawing/2014/main" id="{3CB18E41-A19C-EC73-321D-21148CAE6CC0}"/>
              </a:ext>
            </a:extLst>
          </p:cNvPr>
          <p:cNvSpPr txBox="1"/>
          <p:nvPr/>
        </p:nvSpPr>
        <p:spPr>
          <a:xfrm>
            <a:off x="533400" y="2261881"/>
            <a:ext cx="8906256" cy="3088324"/>
          </a:xfrm>
          <a:prstGeom prst="rect">
            <a:avLst/>
          </a:prstGeom>
        </p:spPr>
        <p:txBody>
          <a:bodyPr vert="horz" lIns="91440" tIns="45720" rIns="91440" bIns="45720" rtlCol="0">
            <a:normAutofit fontScale="92500" lnSpcReduction="10000"/>
          </a:bodyPr>
          <a:lstStyle/>
          <a:p>
            <a:pPr marL="457200" indent="-457200" algn="l">
              <a:buFont typeface="Arial" panose="020B0604020202020204" pitchFamily="34" charset="0"/>
              <a:buChar char="•"/>
            </a:pPr>
            <a:r>
              <a:rPr lang="en-US" sz="3200" b="0" i="0" dirty="0">
                <a:solidFill>
                  <a:srgbClr val="1B1B1B"/>
                </a:solidFill>
                <a:effectLst/>
                <a:highlight>
                  <a:srgbClr val="FFFFFF"/>
                </a:highlight>
                <a:latin typeface="Montserrat Classic" panose="020B0604020202020204" charset="0"/>
              </a:rPr>
              <a:t>Aims to improve the quality-of-care patients receive in Critical Access Hospitals (CAH).</a:t>
            </a:r>
          </a:p>
          <a:p>
            <a:pPr marL="457200" indent="-457200" algn="l">
              <a:buFont typeface="Arial" panose="020B0604020202020204" pitchFamily="34" charset="0"/>
              <a:buChar char="•"/>
            </a:pPr>
            <a:r>
              <a:rPr lang="en-US" sz="3200" dirty="0">
                <a:solidFill>
                  <a:srgbClr val="1B1B1B"/>
                </a:solidFill>
                <a:highlight>
                  <a:srgbClr val="FFFFFF"/>
                </a:highlight>
                <a:latin typeface="Montserrat Classic" panose="020B0604020202020204" charset="0"/>
              </a:rPr>
              <a:t>45 states </a:t>
            </a:r>
            <a:r>
              <a:rPr lang="en-US" sz="3200" b="0" i="0" dirty="0">
                <a:solidFill>
                  <a:srgbClr val="1B1B1B"/>
                </a:solidFill>
                <a:effectLst/>
                <a:highlight>
                  <a:srgbClr val="FFFFFF"/>
                </a:highlight>
                <a:latin typeface="Montserrat Classic" panose="020B0604020202020204" charset="0"/>
              </a:rPr>
              <a:t>participate with 1,360 rural Critical Access Hospitals (CAHs) to use quality measure data for quality improvement activities.</a:t>
            </a:r>
          </a:p>
          <a:p>
            <a:pPr algn="l"/>
            <a:endParaRPr lang="en-US" sz="3200" b="0" i="0" dirty="0">
              <a:solidFill>
                <a:srgbClr val="1B1B1B"/>
              </a:solidFill>
              <a:effectLst/>
              <a:highlight>
                <a:srgbClr val="FFFFFF"/>
              </a:highlight>
              <a:latin typeface="Source Sans Pro Web"/>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11241099" y="1374596"/>
            <a:ext cx="6356529" cy="7424522"/>
            <a:chOff x="1028700" y="1076843"/>
            <a:chExt cx="3086099" cy="3604602"/>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450630"/>
              <a:ext cx="3086099" cy="3230815"/>
              <a:chOff x="0" y="-38100"/>
              <a:chExt cx="812800" cy="850900"/>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4" name="Title 2">
            <a:extLst>
              <a:ext uri="{FF2B5EF4-FFF2-40B4-BE49-F238E27FC236}">
                <a16:creationId xmlns:a16="http://schemas.microsoft.com/office/drawing/2014/main" id="{DC76DD3D-6073-A0C4-5215-FD8DD748ED20}"/>
              </a:ext>
            </a:extLst>
          </p:cNvPr>
          <p:cNvSpPr txBox="1">
            <a:spLocks/>
          </p:cNvSpPr>
          <p:nvPr/>
        </p:nvSpPr>
        <p:spPr>
          <a:xfrm>
            <a:off x="533400" y="5694527"/>
            <a:ext cx="9448800" cy="78718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err="1">
                <a:latin typeface="Montserrat Classic" panose="020B0604020202020204" charset="0"/>
              </a:rPr>
              <a:t>eCQM</a:t>
            </a:r>
            <a:r>
              <a:rPr lang="en-US" sz="4000" b="1" dirty="0">
                <a:latin typeface="Montserrat Classic" panose="020B0604020202020204" charset="0"/>
              </a:rPr>
              <a:t> (Promoting Interoperability)</a:t>
            </a:r>
          </a:p>
        </p:txBody>
      </p:sp>
      <p:sp>
        <p:nvSpPr>
          <p:cNvPr id="5" name="TextBox 4">
            <a:extLst>
              <a:ext uri="{FF2B5EF4-FFF2-40B4-BE49-F238E27FC236}">
                <a16:creationId xmlns:a16="http://schemas.microsoft.com/office/drawing/2014/main" id="{3C586985-5F1F-EA3A-657F-5C1521F2A932}"/>
              </a:ext>
            </a:extLst>
          </p:cNvPr>
          <p:cNvSpPr txBox="1"/>
          <p:nvPr/>
        </p:nvSpPr>
        <p:spPr>
          <a:xfrm>
            <a:off x="454227" y="6768884"/>
            <a:ext cx="8906256" cy="3088324"/>
          </a:xfrm>
          <a:prstGeom prst="rect">
            <a:avLst/>
          </a:prstGeom>
        </p:spPr>
        <p:txBody>
          <a:bodyPr vert="horz" lIns="91440" tIns="45720" rIns="91440" bIns="45720" rtlCol="0">
            <a:normAutofit/>
          </a:bodyPr>
          <a:lstStyle/>
          <a:p>
            <a:pPr marL="457200" indent="-457200" algn="l" fontAlgn="t">
              <a:buFont typeface="Arial" panose="020B0604020202020204" pitchFamily="34" charset="0"/>
              <a:buChar char="•"/>
            </a:pPr>
            <a:r>
              <a:rPr lang="en-US" sz="3200" b="0" i="0" dirty="0">
                <a:solidFill>
                  <a:srgbClr val="101518"/>
                </a:solidFill>
                <a:effectLst/>
                <a:highlight>
                  <a:srgbClr val="FFFFFF"/>
                </a:highlight>
                <a:latin typeface="Montserrat Classic" panose="020B0604020202020204" charset="0"/>
                <a:ea typeface="Source Sans Pro" panose="020B0503030403020204" pitchFamily="34" charset="0"/>
                <a:cs typeface="Sabon Next LT" panose="020B0502040204020203" pitchFamily="2" charset="0"/>
              </a:rPr>
              <a:t>Interoperability helps clinicians deliver safe, effective, patient-centered care. It also provides new ways for individuals and caregivers to access electronic health information to manage and coordinate care</a:t>
            </a:r>
            <a:r>
              <a:rPr lang="en-US" sz="3200" b="0" i="0" dirty="0">
                <a:solidFill>
                  <a:srgbClr val="101518"/>
                </a:solidFill>
                <a:effectLst/>
                <a:highlight>
                  <a:srgbClr val="FFFFFF"/>
                </a:highlight>
                <a:latin typeface="Montserrat Classic" panose="020B0604020202020204" charset="0"/>
                <a:ea typeface="Source Sans Pro" panose="020B0503030403020204" pitchFamily="34" charset="0"/>
              </a:rPr>
              <a:t>.</a:t>
            </a:r>
          </a:p>
          <a:p>
            <a:pPr algn="l"/>
            <a:endParaRPr lang="en-US" sz="3200" b="0" i="0" dirty="0">
              <a:solidFill>
                <a:srgbClr val="1B1B1B"/>
              </a:solidFill>
              <a:effectLst/>
              <a:highlight>
                <a:srgbClr val="FFFFFF"/>
              </a:highlight>
              <a:latin typeface="Source Sans Pro Web"/>
            </a:endParaRPr>
          </a:p>
        </p:txBody>
      </p:sp>
      <p:sp>
        <p:nvSpPr>
          <p:cNvPr id="6" name="Title 2">
            <a:extLst>
              <a:ext uri="{FF2B5EF4-FFF2-40B4-BE49-F238E27FC236}">
                <a16:creationId xmlns:a16="http://schemas.microsoft.com/office/drawing/2014/main" id="{273FF121-173A-4ECB-C403-2C4DF7E75C2C}"/>
              </a:ext>
            </a:extLst>
          </p:cNvPr>
          <p:cNvSpPr txBox="1">
            <a:spLocks/>
          </p:cNvSpPr>
          <p:nvPr/>
        </p:nvSpPr>
        <p:spPr>
          <a:xfrm>
            <a:off x="10134600" y="3543301"/>
            <a:ext cx="8001000" cy="133688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a:latin typeface="Montserrat Classic" panose="020B0604020202020204" charset="0"/>
              </a:rPr>
              <a:t>Hospital Inpatient / Outpatient Reporting</a:t>
            </a:r>
          </a:p>
        </p:txBody>
      </p:sp>
      <p:sp>
        <p:nvSpPr>
          <p:cNvPr id="7" name="TextBox 6">
            <a:extLst>
              <a:ext uri="{FF2B5EF4-FFF2-40B4-BE49-F238E27FC236}">
                <a16:creationId xmlns:a16="http://schemas.microsoft.com/office/drawing/2014/main" id="{C3985E5C-3BEF-AC7F-D259-847B33C6347E}"/>
              </a:ext>
            </a:extLst>
          </p:cNvPr>
          <p:cNvSpPr txBox="1"/>
          <p:nvPr/>
        </p:nvSpPr>
        <p:spPr>
          <a:xfrm>
            <a:off x="9610344" y="5054178"/>
            <a:ext cx="8144256" cy="5026360"/>
          </a:xfrm>
          <a:prstGeom prst="rect">
            <a:avLst/>
          </a:prstGeom>
        </p:spPr>
        <p:txBody>
          <a:bodyPr vert="horz" lIns="91440" tIns="45720" rIns="91440" bIns="45720" rtlCol="0">
            <a:normAutofit fontScale="85000" lnSpcReduction="20000"/>
          </a:bodyPr>
          <a:lstStyle/>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Hospital IQR Program data is publicly available on the Care Compare website at:  </a:t>
            </a:r>
            <a:r>
              <a:rPr lang="en-US" sz="3200" b="0" i="0" dirty="0">
                <a:effectLst/>
                <a:highlight>
                  <a:srgbClr val="FFFFFF"/>
                </a:highlight>
                <a:latin typeface="Montserrat Classic" panose="020B0604020202020204" charset="0"/>
                <a:hlinkClick r:id="rId4"/>
              </a:rPr>
              <a:t>https://www.medicare.gov/care-compare/?providerType=Hospital</a:t>
            </a:r>
            <a:r>
              <a:rPr lang="en-US" sz="3200" b="0" i="0" dirty="0">
                <a:solidFill>
                  <a:srgbClr val="262626"/>
                </a:solidFill>
                <a:effectLst/>
                <a:highlight>
                  <a:srgbClr val="FFFFFF"/>
                </a:highlight>
                <a:latin typeface="Montserrat Classic" panose="020B0604020202020204" charset="0"/>
              </a:rPr>
              <a:t>. </a:t>
            </a:r>
          </a:p>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Hospital OQR Program, hospitals receive a2%  reduction in payment for failing to meet requirements. Payment adjustment results are available on the </a:t>
            </a:r>
            <a:r>
              <a:rPr lang="en-US" sz="3200" b="0" i="0" dirty="0" err="1">
                <a:solidFill>
                  <a:srgbClr val="262626"/>
                </a:solidFill>
                <a:effectLst/>
                <a:highlight>
                  <a:srgbClr val="FFFFFF"/>
                </a:highlight>
                <a:latin typeface="Montserrat Classic" panose="020B0604020202020204" charset="0"/>
                <a:hlinkClick r:id="rId5" tooltip="QualityNet"/>
              </a:rPr>
              <a:t>QualityNet</a:t>
            </a:r>
            <a:r>
              <a:rPr lang="en-US" sz="3200" b="0" i="0" dirty="0">
                <a:solidFill>
                  <a:srgbClr val="262626"/>
                </a:solidFill>
                <a:effectLst/>
                <a:highlight>
                  <a:srgbClr val="FFFFFF"/>
                </a:highlight>
                <a:latin typeface="Montserrat Classic" panose="020B0604020202020204" charset="0"/>
                <a:hlinkClick r:id="rId5" tooltip="QualityNet"/>
              </a:rPr>
              <a:t> website</a:t>
            </a:r>
            <a:r>
              <a:rPr lang="en-US" sz="3200" b="0" i="0" dirty="0">
                <a:solidFill>
                  <a:srgbClr val="262626"/>
                </a:solidFill>
                <a:effectLst/>
                <a:highlight>
                  <a:srgbClr val="FFFFFF"/>
                </a:highlight>
                <a:latin typeface="Montserrat Classic" panose="020B0604020202020204" charset="0"/>
              </a:rPr>
              <a:t>.</a:t>
            </a:r>
          </a:p>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Provides CMS data to help Medicare beneficiaries make more informed decisions about their healthcare through the public reporting of measure data on the</a:t>
            </a:r>
            <a:r>
              <a:rPr lang="en-US" sz="3200" b="0" i="1" dirty="0">
                <a:solidFill>
                  <a:srgbClr val="262626"/>
                </a:solidFill>
                <a:effectLst/>
                <a:highlight>
                  <a:srgbClr val="FFFFFF"/>
                </a:highlight>
                <a:latin typeface="Montserrat Classic" panose="020B0604020202020204" charset="0"/>
              </a:rPr>
              <a:t> </a:t>
            </a:r>
            <a:r>
              <a:rPr lang="en-US" sz="3200" b="0" i="0" dirty="0">
                <a:effectLst/>
                <a:highlight>
                  <a:srgbClr val="FFFFFF"/>
                </a:highlight>
                <a:latin typeface="Montserrat Classic" panose="020B0604020202020204" charset="0"/>
                <a:hlinkClick r:id="rId6" tooltip="Care Compare"/>
              </a:rPr>
              <a:t>Care Compare website</a:t>
            </a:r>
            <a:r>
              <a:rPr lang="en-US" sz="3200" b="0" i="0" dirty="0">
                <a:solidFill>
                  <a:srgbClr val="262626"/>
                </a:solidFill>
                <a:effectLst/>
                <a:highlight>
                  <a:srgbClr val="FFFFFF"/>
                </a:highlight>
                <a:latin typeface="Montserrat Classic" panose="020B0604020202020204" charset="0"/>
              </a:rPr>
              <a:t>.</a:t>
            </a:r>
            <a:endParaRPr lang="en-US" sz="3200" b="0" i="0" dirty="0">
              <a:solidFill>
                <a:srgbClr val="1B1B1B"/>
              </a:solidFill>
              <a:effectLst/>
              <a:highlight>
                <a:srgbClr val="FFFFFF"/>
              </a:highlight>
              <a:latin typeface="Montserrat Classic" panose="020B0604020202020204" charset="0"/>
            </a:endParaRPr>
          </a:p>
        </p:txBody>
      </p:sp>
    </p:spTree>
    <p:extLst>
      <p:ext uri="{BB962C8B-B14F-4D97-AF65-F5344CB8AC3E}">
        <p14:creationId xmlns:p14="http://schemas.microsoft.com/office/powerpoint/2010/main" val="4120965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724588" y="58970"/>
            <a:ext cx="11010212" cy="1649198"/>
          </a:xfrm>
        </p:spPr>
        <p:txBody>
          <a:bodyPr vert="horz" lIns="91440" tIns="45720" rIns="91440" bIns="45720" rtlCol="0" anchor="b">
            <a:noAutofit/>
          </a:bodyPr>
          <a:lstStyle/>
          <a:p>
            <a:pPr algn="l">
              <a:lnSpc>
                <a:spcPct val="90000"/>
              </a:lnSpc>
            </a:pPr>
            <a:r>
              <a:rPr lang="en-US" sz="3600" b="1" kern="1200" dirty="0">
                <a:solidFill>
                  <a:schemeClr val="tx1"/>
                </a:solidFill>
                <a:latin typeface="Montserrat Classic" panose="020B0604020202020204" charset="0"/>
              </a:rPr>
              <a:t>HCAHPS (Hospital Consumer Assessment of Healthcare Providers and Systems</a:t>
            </a:r>
          </a:p>
        </p:txBody>
      </p:sp>
      <p:sp>
        <p:nvSpPr>
          <p:cNvPr id="8" name="TextBox 7">
            <a:extLst>
              <a:ext uri="{FF2B5EF4-FFF2-40B4-BE49-F238E27FC236}">
                <a16:creationId xmlns:a16="http://schemas.microsoft.com/office/drawing/2014/main" id="{3CB18E41-A19C-EC73-321D-21148CAE6CC0}"/>
              </a:ext>
            </a:extLst>
          </p:cNvPr>
          <p:cNvSpPr txBox="1"/>
          <p:nvPr/>
        </p:nvSpPr>
        <p:spPr>
          <a:xfrm>
            <a:off x="565246" y="1708168"/>
            <a:ext cx="8906256" cy="3088324"/>
          </a:xfrm>
          <a:prstGeom prst="rect">
            <a:avLst/>
          </a:prstGeom>
        </p:spPr>
        <p:txBody>
          <a:bodyPr vert="horz" lIns="91440" tIns="45720" rIns="91440" bIns="45720" rtlCol="0">
            <a:normAutofit fontScale="92500" lnSpcReduction="20000"/>
          </a:bodyPr>
          <a:lstStyle/>
          <a:p>
            <a:pPr marL="457200" indent="-457200" algn="l">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A survey that asks discharged patients 29 questions about their recent hospital stay. The survey contains 19 core questions about critical aspects of patients' hospital experiences.</a:t>
            </a:r>
          </a:p>
          <a:p>
            <a:pPr marL="457200" indent="-457200" algn="l">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The first national, standardized, publicly reported survey of patients' perspectives of hospital care </a:t>
            </a:r>
            <a:endParaRPr lang="en-US" sz="3200" b="0" i="0" dirty="0">
              <a:solidFill>
                <a:srgbClr val="1B1B1B"/>
              </a:solidFill>
              <a:effectLst/>
              <a:highlight>
                <a:srgbClr val="FFFFFF"/>
              </a:highlight>
              <a:latin typeface="Montserrat Classic" panose="020B0604020202020204" charset="0"/>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11241099" y="1374596"/>
            <a:ext cx="6356529" cy="7424522"/>
            <a:chOff x="1028700" y="1076843"/>
            <a:chExt cx="3086099" cy="3604602"/>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450630"/>
              <a:ext cx="3086099" cy="3230815"/>
              <a:chOff x="0" y="-38100"/>
              <a:chExt cx="812800" cy="850900"/>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4" name="Title 2">
            <a:extLst>
              <a:ext uri="{FF2B5EF4-FFF2-40B4-BE49-F238E27FC236}">
                <a16:creationId xmlns:a16="http://schemas.microsoft.com/office/drawing/2014/main" id="{DC76DD3D-6073-A0C4-5215-FD8DD748ED20}"/>
              </a:ext>
            </a:extLst>
          </p:cNvPr>
          <p:cNvSpPr txBox="1">
            <a:spLocks/>
          </p:cNvSpPr>
          <p:nvPr/>
        </p:nvSpPr>
        <p:spPr>
          <a:xfrm>
            <a:off x="662237" y="5426117"/>
            <a:ext cx="9026048" cy="123582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600" b="1" dirty="0">
                <a:latin typeface="Montserrat Classic" panose="020B0604020202020204" charset="0"/>
              </a:rPr>
              <a:t>Infection Prevention / NHSN (National Healthcare Safety Network/CDC)</a:t>
            </a:r>
          </a:p>
        </p:txBody>
      </p:sp>
      <p:sp>
        <p:nvSpPr>
          <p:cNvPr id="5" name="TextBox 4">
            <a:extLst>
              <a:ext uri="{FF2B5EF4-FFF2-40B4-BE49-F238E27FC236}">
                <a16:creationId xmlns:a16="http://schemas.microsoft.com/office/drawing/2014/main" id="{3C586985-5F1F-EA3A-657F-5C1521F2A932}"/>
              </a:ext>
            </a:extLst>
          </p:cNvPr>
          <p:cNvSpPr txBox="1"/>
          <p:nvPr/>
        </p:nvSpPr>
        <p:spPr>
          <a:xfrm>
            <a:off x="498412" y="6837129"/>
            <a:ext cx="8906256" cy="3390901"/>
          </a:xfrm>
          <a:prstGeom prst="rect">
            <a:avLst/>
          </a:prstGeom>
        </p:spPr>
        <p:txBody>
          <a:bodyPr vert="horz" lIns="91440" tIns="45720" rIns="91440" bIns="45720" rtlCol="0">
            <a:normAutofit fontScale="92500"/>
          </a:bodyPr>
          <a:lstStyle/>
          <a:p>
            <a:pPr marL="457200" indent="-457200" algn="l" fontAlgn="t">
              <a:buFont typeface="Arial" panose="020B0604020202020204" pitchFamily="34" charset="0"/>
              <a:buChar char="•"/>
            </a:pPr>
            <a:r>
              <a:rPr lang="en-US" sz="3200" b="0" i="0" dirty="0">
                <a:effectLst/>
                <a:highlight>
                  <a:srgbClr val="FFFFFF"/>
                </a:highlight>
                <a:latin typeface="Montserrat Classic" panose="020B0604020202020204" charset="0"/>
                <a:ea typeface="Source Sans Pro" panose="020B0503030403020204" pitchFamily="34" charset="0"/>
              </a:rPr>
              <a:t>The nation’s most widely used healthcare-associated infection tracking system</a:t>
            </a:r>
          </a:p>
          <a:p>
            <a:pPr marL="457200" indent="-457200" algn="l" fontAlgn="t">
              <a:buFont typeface="Arial" panose="020B0604020202020204" pitchFamily="34" charset="0"/>
              <a:buChar char="•"/>
            </a:pPr>
            <a:r>
              <a:rPr lang="en-US" sz="3200" b="0" i="0" dirty="0">
                <a:effectLst/>
                <a:latin typeface="Montserrat Classic" panose="020B0604020202020204" charset="0"/>
                <a:ea typeface="Source Sans Pro" panose="020B0503030403020204" pitchFamily="34" charset="0"/>
              </a:rPr>
              <a:t>collects and analyzes data on healthcare-associated infections, blood safety errors, and other healthcare process measures. NHSN provides resources, tools, and report</a:t>
            </a:r>
          </a:p>
        </p:txBody>
      </p:sp>
      <p:sp>
        <p:nvSpPr>
          <p:cNvPr id="6" name="Title 2">
            <a:extLst>
              <a:ext uri="{FF2B5EF4-FFF2-40B4-BE49-F238E27FC236}">
                <a16:creationId xmlns:a16="http://schemas.microsoft.com/office/drawing/2014/main" id="{273FF121-173A-4ECB-C403-2C4DF7E75C2C}"/>
              </a:ext>
            </a:extLst>
          </p:cNvPr>
          <p:cNvSpPr txBox="1">
            <a:spLocks/>
          </p:cNvSpPr>
          <p:nvPr/>
        </p:nvSpPr>
        <p:spPr>
          <a:xfrm>
            <a:off x="9906000" y="4113972"/>
            <a:ext cx="6544056" cy="84918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600" b="1" dirty="0">
                <a:latin typeface="Montserrat Classic" panose="020B0604020202020204" charset="0"/>
              </a:rPr>
              <a:t>Hospital Accrediting Organizations</a:t>
            </a:r>
          </a:p>
        </p:txBody>
      </p:sp>
      <p:sp>
        <p:nvSpPr>
          <p:cNvPr id="7" name="TextBox 6">
            <a:extLst>
              <a:ext uri="{FF2B5EF4-FFF2-40B4-BE49-F238E27FC236}">
                <a16:creationId xmlns:a16="http://schemas.microsoft.com/office/drawing/2014/main" id="{C3985E5C-3BEF-AC7F-D259-847B33C6347E}"/>
              </a:ext>
            </a:extLst>
          </p:cNvPr>
          <p:cNvSpPr txBox="1"/>
          <p:nvPr/>
        </p:nvSpPr>
        <p:spPr>
          <a:xfrm>
            <a:off x="9610344" y="5054178"/>
            <a:ext cx="8144256" cy="4514842"/>
          </a:xfrm>
          <a:prstGeom prst="rect">
            <a:avLst/>
          </a:prstGeom>
        </p:spPr>
        <p:txBody>
          <a:bodyPr vert="horz" lIns="91440" tIns="45720" rIns="91440" bIns="45720" rtlCol="0">
            <a:normAutofit lnSpcReduction="10000"/>
          </a:bodyPr>
          <a:lstStyle/>
          <a:p>
            <a:pPr marL="457200" indent="-457200" algn="l" fontAlgn="t">
              <a:buFont typeface="Arial" panose="020B0604020202020204" pitchFamily="34" charset="0"/>
              <a:buChar char="•"/>
            </a:pPr>
            <a:r>
              <a:rPr lang="en-US" sz="3200" b="0" i="0" dirty="0">
                <a:effectLst/>
                <a:highlight>
                  <a:srgbClr val="FFFFFF"/>
                </a:highlight>
                <a:latin typeface="Montserrat Classic" panose="020B0604020202020204" charset="0"/>
                <a:ea typeface="Source Sans Pro" panose="020B0503030403020204" pitchFamily="34" charset="0"/>
              </a:rPr>
              <a:t>A self-assessment and external peer assessment process used by health care organizations to accurately assess their level of performance in relation to established standards and to implement ways to continuously improve.</a:t>
            </a:r>
          </a:p>
          <a:p>
            <a:pPr marL="914400" lvl="1" indent="-457200" fontAlgn="t">
              <a:buFont typeface="Courier New" panose="02070309020205020404" pitchFamily="49" charset="0"/>
              <a:buChar char="o"/>
            </a:pPr>
            <a:r>
              <a:rPr lang="en-US" sz="3200" b="0" i="0" dirty="0">
                <a:effectLst/>
                <a:highlight>
                  <a:srgbClr val="FFFFFF"/>
                </a:highlight>
                <a:latin typeface="Montserrat Classic" panose="020B0604020202020204" charset="0"/>
                <a:ea typeface="Source Sans Pro" panose="020B0503030403020204" pitchFamily="34" charset="0"/>
              </a:rPr>
              <a:t>The Joint Commission</a:t>
            </a:r>
          </a:p>
          <a:p>
            <a:pPr marL="914400" lvl="1" indent="-457200" fontAlgn="t">
              <a:buFont typeface="Courier New" panose="02070309020205020404" pitchFamily="49" charset="0"/>
              <a:buChar char="o"/>
            </a:pPr>
            <a:r>
              <a:rPr lang="en-US" sz="3200" dirty="0">
                <a:highlight>
                  <a:srgbClr val="FFFFFF"/>
                </a:highlight>
                <a:latin typeface="Montserrat Classic" panose="020B0604020202020204" charset="0"/>
                <a:ea typeface="Source Sans Pro" panose="020B0503030403020204" pitchFamily="34" charset="0"/>
              </a:rPr>
              <a:t>DMV</a:t>
            </a:r>
          </a:p>
          <a:p>
            <a:pPr marL="914400" lvl="1" indent="-457200" fontAlgn="t">
              <a:buFont typeface="Courier New" panose="02070309020205020404" pitchFamily="49" charset="0"/>
              <a:buChar char="o"/>
            </a:pPr>
            <a:r>
              <a:rPr lang="en-US" sz="3200" b="0" i="0" dirty="0">
                <a:effectLst/>
                <a:highlight>
                  <a:srgbClr val="FFFFFF"/>
                </a:highlight>
                <a:latin typeface="Montserrat Classic" panose="020B0604020202020204" charset="0"/>
                <a:ea typeface="Source Sans Pro" panose="020B0503030403020204" pitchFamily="34" charset="0"/>
              </a:rPr>
              <a:t>CMS – State of Nebraska</a:t>
            </a:r>
          </a:p>
        </p:txBody>
      </p:sp>
    </p:spTree>
    <p:extLst>
      <p:ext uri="{BB962C8B-B14F-4D97-AF65-F5344CB8AC3E}">
        <p14:creationId xmlns:p14="http://schemas.microsoft.com/office/powerpoint/2010/main" val="697237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Importance of Incident Reporting</a:t>
            </a:r>
          </a:p>
        </p:txBody>
      </p:sp>
      <p:sp>
        <p:nvSpPr>
          <p:cNvPr id="17" name="TextBox 17"/>
          <p:cNvSpPr txBox="1"/>
          <p:nvPr/>
        </p:nvSpPr>
        <p:spPr>
          <a:xfrm>
            <a:off x="879817" y="2210964"/>
            <a:ext cx="16543114" cy="689419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The purpose of an incident report is to draw attention to disruption as a way of preventing or minimizing similar future incidents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Incident reporting is a continuous process improvement tool</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Looks at how to prevent things from happening n the future</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Identify needs and opportunities for improvement</a:t>
            </a:r>
          </a:p>
          <a:p>
            <a:pPr marL="457200" indent="-457200">
              <a:buFont typeface="Arial" panose="020B0604020202020204" pitchFamily="34" charset="0"/>
              <a:buChar char="•"/>
            </a:pPr>
            <a:endParaRPr lang="en-US" sz="3200" dirty="0">
              <a:solidFill>
                <a:srgbClr val="2D262A"/>
              </a:solidFill>
              <a:latin typeface="Montserrat Classic" panose="020B0604020202020204" charset="0"/>
            </a:endParaRPr>
          </a:p>
          <a:p>
            <a:r>
              <a:rPr lang="en-US" sz="3200" u="sng" dirty="0">
                <a:solidFill>
                  <a:srgbClr val="2D262A"/>
                </a:solidFill>
                <a:latin typeface="Montserrat Classic" panose="020B0604020202020204" charset="0"/>
              </a:rPr>
              <a:t>Unanticipated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Needle sticks</a:t>
            </a:r>
          </a:p>
          <a:p>
            <a:r>
              <a:rPr lang="en-US" sz="3200" u="sng" dirty="0">
                <a:solidFill>
                  <a:srgbClr val="2D262A"/>
                </a:solidFill>
                <a:latin typeface="Montserrat Classic" panose="020B0604020202020204" charset="0"/>
              </a:rPr>
              <a:t>Avoided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Near misses or good catches</a:t>
            </a:r>
          </a:p>
          <a:p>
            <a:r>
              <a:rPr lang="en-US" sz="3200" u="sng" dirty="0">
                <a:solidFill>
                  <a:srgbClr val="2D262A"/>
                </a:solidFill>
                <a:latin typeface="Montserrat Classic" panose="020B0604020202020204" charset="0"/>
              </a:rPr>
              <a:t>Adverse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Reactions to medications</a:t>
            </a:r>
          </a:p>
          <a:p>
            <a:r>
              <a:rPr lang="en-US" sz="3200" u="sng" dirty="0">
                <a:solidFill>
                  <a:srgbClr val="2D262A"/>
                </a:solidFill>
                <a:latin typeface="Montserrat Classic" panose="020B0604020202020204" charset="0"/>
              </a:rPr>
              <a:t>Awareness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Noncompliance with a policy</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239449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2443" y="1644882"/>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Just Culture</a:t>
            </a:r>
          </a:p>
        </p:txBody>
      </p:sp>
      <p:sp>
        <p:nvSpPr>
          <p:cNvPr id="17" name="TextBox 17"/>
          <p:cNvSpPr txBox="1"/>
          <p:nvPr/>
        </p:nvSpPr>
        <p:spPr>
          <a:xfrm>
            <a:off x="872443" y="2788726"/>
            <a:ext cx="16543114" cy="541686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A fair and balanced approach to safety incidents in health care that focuses on learning and improvement rather than blame</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Recognizes that humans make mistakes and that the goal is to create a system that supports learning from incidents</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Prevents harm from happening again</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Holds staff accountable for actions</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Improves patient safety</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821892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The 3 Behaviors of Just Culture</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aphicFrame>
        <p:nvGraphicFramePr>
          <p:cNvPr id="11" name="Diagram 10">
            <a:extLst>
              <a:ext uri="{FF2B5EF4-FFF2-40B4-BE49-F238E27FC236}">
                <a16:creationId xmlns:a16="http://schemas.microsoft.com/office/drawing/2014/main" id="{66EF7A44-C62B-EB22-A201-74BE344397CE}"/>
              </a:ext>
            </a:extLst>
          </p:cNvPr>
          <p:cNvGraphicFramePr/>
          <p:nvPr>
            <p:extLst>
              <p:ext uri="{D42A27DB-BD31-4B8C-83A1-F6EECF244321}">
                <p14:modId xmlns:p14="http://schemas.microsoft.com/office/powerpoint/2010/main" val="92742741"/>
              </p:ext>
            </p:extLst>
          </p:nvPr>
        </p:nvGraphicFramePr>
        <p:xfrm>
          <a:off x="3048000" y="1281366"/>
          <a:ext cx="121920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9697140B-C984-61C4-AC5F-DA6772DC6077}"/>
              </a:ext>
            </a:extLst>
          </p:cNvPr>
          <p:cNvSpPr txBox="1"/>
          <p:nvPr/>
        </p:nvSpPr>
        <p:spPr>
          <a:xfrm>
            <a:off x="3810000" y="8877300"/>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SUPPORT</a:t>
            </a:r>
          </a:p>
        </p:txBody>
      </p:sp>
      <p:sp>
        <p:nvSpPr>
          <p:cNvPr id="13" name="TextBox 12">
            <a:extLst>
              <a:ext uri="{FF2B5EF4-FFF2-40B4-BE49-F238E27FC236}">
                <a16:creationId xmlns:a16="http://schemas.microsoft.com/office/drawing/2014/main" id="{D89766A9-0575-3667-DCAE-2FF4CAB599F6}"/>
              </a:ext>
            </a:extLst>
          </p:cNvPr>
          <p:cNvSpPr txBox="1"/>
          <p:nvPr/>
        </p:nvSpPr>
        <p:spPr>
          <a:xfrm>
            <a:off x="8115300" y="8876278"/>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COACH</a:t>
            </a:r>
          </a:p>
        </p:txBody>
      </p:sp>
      <p:sp>
        <p:nvSpPr>
          <p:cNvPr id="14" name="TextBox 13">
            <a:extLst>
              <a:ext uri="{FF2B5EF4-FFF2-40B4-BE49-F238E27FC236}">
                <a16:creationId xmlns:a16="http://schemas.microsoft.com/office/drawing/2014/main" id="{14B9AF5D-1A44-5FAB-7263-0C1A9EB37E4C}"/>
              </a:ext>
            </a:extLst>
          </p:cNvPr>
          <p:cNvSpPr txBox="1"/>
          <p:nvPr/>
        </p:nvSpPr>
        <p:spPr>
          <a:xfrm>
            <a:off x="12474820" y="8855198"/>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PUNISH</a:t>
            </a:r>
          </a:p>
        </p:txBody>
      </p:sp>
    </p:spTree>
    <p:extLst>
      <p:ext uri="{BB962C8B-B14F-4D97-AF65-F5344CB8AC3E}">
        <p14:creationId xmlns:p14="http://schemas.microsoft.com/office/powerpoint/2010/main" val="2888894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500955" y="8867768"/>
            <a:ext cx="3086099" cy="3230768"/>
          </a:xfrm>
          <a:prstGeom prst="rect">
            <a:avLst/>
          </a:prstGeom>
        </p:spPr>
        <p:txBody>
          <a:bodyPr lIns="50800" tIns="50800" rIns="50800" bIns="50800" rtlCol="0" anchor="ctr"/>
          <a:lstStyle/>
          <a:p>
            <a:pPr algn="ctr">
              <a:lnSpc>
                <a:spcPts val="2659"/>
              </a:lnSpc>
              <a:spcBef>
                <a:spcPct val="0"/>
              </a:spcBef>
            </a:pPr>
            <a:endParaRPr/>
          </a:p>
        </p:txBody>
      </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Just Culture</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pSp>
        <p:nvGrpSpPr>
          <p:cNvPr id="21" name="Group 20">
            <a:extLst>
              <a:ext uri="{FF2B5EF4-FFF2-40B4-BE49-F238E27FC236}">
                <a16:creationId xmlns:a16="http://schemas.microsoft.com/office/drawing/2014/main" id="{F65BBCA0-2230-6A8E-99AB-6CFF34A97A13}"/>
              </a:ext>
            </a:extLst>
          </p:cNvPr>
          <p:cNvGrpSpPr/>
          <p:nvPr/>
        </p:nvGrpSpPr>
        <p:grpSpPr>
          <a:xfrm>
            <a:off x="1828800" y="2064236"/>
            <a:ext cx="2162370" cy="7310663"/>
            <a:chOff x="1791507" y="1628850"/>
            <a:chExt cx="2162370" cy="7310663"/>
          </a:xfrm>
          <a:solidFill>
            <a:schemeClr val="bg1"/>
          </a:solidFill>
        </p:grpSpPr>
        <p:sp>
          <p:nvSpPr>
            <p:cNvPr id="10" name="Oval 9">
              <a:extLst>
                <a:ext uri="{FF2B5EF4-FFF2-40B4-BE49-F238E27FC236}">
                  <a16:creationId xmlns:a16="http://schemas.microsoft.com/office/drawing/2014/main" id="{DB155C81-6803-59EC-4A3A-128D24F571A9}"/>
                </a:ext>
              </a:extLst>
            </p:cNvPr>
            <p:cNvSpPr/>
            <p:nvPr/>
          </p:nvSpPr>
          <p:spPr>
            <a:xfrm>
              <a:off x="1791507" y="1628850"/>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FDF35C-C4DC-28F7-8406-E749CBC8037A}"/>
                </a:ext>
              </a:extLst>
            </p:cNvPr>
            <p:cNvSpPr/>
            <p:nvPr/>
          </p:nvSpPr>
          <p:spPr>
            <a:xfrm>
              <a:off x="1791507" y="4228963"/>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D4F9F8A-3090-9852-8B10-F7C49F8E0FB3}"/>
                </a:ext>
              </a:extLst>
            </p:cNvPr>
            <p:cNvSpPr/>
            <p:nvPr/>
          </p:nvSpPr>
          <p:spPr>
            <a:xfrm>
              <a:off x="1791507" y="6955248"/>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A3010FD-26B3-2D38-5298-D51CDD543120}"/>
              </a:ext>
            </a:extLst>
          </p:cNvPr>
          <p:cNvGrpSpPr/>
          <p:nvPr/>
        </p:nvGrpSpPr>
        <p:grpSpPr>
          <a:xfrm>
            <a:off x="7186112" y="2064236"/>
            <a:ext cx="2162370" cy="7310663"/>
            <a:chOff x="7076955" y="1628850"/>
            <a:chExt cx="2162370" cy="7310663"/>
          </a:xfrm>
          <a:solidFill>
            <a:schemeClr val="bg1"/>
          </a:solidFill>
        </p:grpSpPr>
        <p:sp>
          <p:nvSpPr>
            <p:cNvPr id="11" name="Oval 10">
              <a:extLst>
                <a:ext uri="{FF2B5EF4-FFF2-40B4-BE49-F238E27FC236}">
                  <a16:creationId xmlns:a16="http://schemas.microsoft.com/office/drawing/2014/main" id="{A17C54BB-0862-A0F6-99F6-ADCC479B766E}"/>
                </a:ext>
              </a:extLst>
            </p:cNvPr>
            <p:cNvSpPr/>
            <p:nvPr/>
          </p:nvSpPr>
          <p:spPr>
            <a:xfrm>
              <a:off x="7076955" y="1628850"/>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2A641F5-4915-D34D-34CC-BAFA1E54E976}"/>
                </a:ext>
              </a:extLst>
            </p:cNvPr>
            <p:cNvSpPr/>
            <p:nvPr/>
          </p:nvSpPr>
          <p:spPr>
            <a:xfrm>
              <a:off x="7076955" y="4228963"/>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3EE3A9-6E46-CC05-438F-2E5B7BA2443E}"/>
                </a:ext>
              </a:extLst>
            </p:cNvPr>
            <p:cNvSpPr/>
            <p:nvPr/>
          </p:nvSpPr>
          <p:spPr>
            <a:xfrm>
              <a:off x="7076955" y="6955248"/>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ACBDD8C-0971-C0CD-58FC-90EA78437A8E}"/>
              </a:ext>
            </a:extLst>
          </p:cNvPr>
          <p:cNvGrpSpPr/>
          <p:nvPr/>
        </p:nvGrpSpPr>
        <p:grpSpPr>
          <a:xfrm>
            <a:off x="12543423" y="2064236"/>
            <a:ext cx="2162370" cy="7310663"/>
            <a:chOff x="12506130" y="1628850"/>
            <a:chExt cx="2162370" cy="7310663"/>
          </a:xfrm>
          <a:solidFill>
            <a:schemeClr val="bg1"/>
          </a:solidFill>
        </p:grpSpPr>
        <p:sp>
          <p:nvSpPr>
            <p:cNvPr id="12" name="Oval 11">
              <a:extLst>
                <a:ext uri="{FF2B5EF4-FFF2-40B4-BE49-F238E27FC236}">
                  <a16:creationId xmlns:a16="http://schemas.microsoft.com/office/drawing/2014/main" id="{29B7F995-0328-422E-34C3-3C33991D7F10}"/>
                </a:ext>
              </a:extLst>
            </p:cNvPr>
            <p:cNvSpPr/>
            <p:nvPr/>
          </p:nvSpPr>
          <p:spPr>
            <a:xfrm>
              <a:off x="12506130" y="1628850"/>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406D69D-EEBA-28CD-3E22-235FD4442A5F}"/>
                </a:ext>
              </a:extLst>
            </p:cNvPr>
            <p:cNvSpPr/>
            <p:nvPr/>
          </p:nvSpPr>
          <p:spPr>
            <a:xfrm>
              <a:off x="12506130" y="4228963"/>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BD5AE1-1903-FF4A-1128-FF0563C7BDEA}"/>
                </a:ext>
              </a:extLst>
            </p:cNvPr>
            <p:cNvSpPr/>
            <p:nvPr/>
          </p:nvSpPr>
          <p:spPr>
            <a:xfrm>
              <a:off x="12506130" y="6955248"/>
              <a:ext cx="2162370" cy="1984265"/>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Graphic 24" descr="Atom outline">
            <a:extLst>
              <a:ext uri="{FF2B5EF4-FFF2-40B4-BE49-F238E27FC236}">
                <a16:creationId xmlns:a16="http://schemas.microsoft.com/office/drawing/2014/main" id="{24838909-D4B7-B26A-D59C-0F794DCC64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67408" y="2599168"/>
            <a:ext cx="914400" cy="914400"/>
          </a:xfrm>
          <a:prstGeom prst="rect">
            <a:avLst/>
          </a:prstGeom>
        </p:spPr>
      </p:pic>
      <p:pic>
        <p:nvPicPr>
          <p:cNvPr id="27" name="Graphic 26" descr="Badge Tick outline">
            <a:extLst>
              <a:ext uri="{FF2B5EF4-FFF2-40B4-BE49-F238E27FC236}">
                <a16:creationId xmlns:a16="http://schemas.microsoft.com/office/drawing/2014/main" id="{D05E4FF3-8383-BF44-7677-0B9DBAE518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0097" y="7925566"/>
            <a:ext cx="914400" cy="914400"/>
          </a:xfrm>
          <a:prstGeom prst="rect">
            <a:avLst/>
          </a:prstGeom>
        </p:spPr>
      </p:pic>
      <p:pic>
        <p:nvPicPr>
          <p:cNvPr id="29" name="Graphic 28" descr="Classroom outline">
            <a:extLst>
              <a:ext uri="{FF2B5EF4-FFF2-40B4-BE49-F238E27FC236}">
                <a16:creationId xmlns:a16="http://schemas.microsoft.com/office/drawing/2014/main" id="{BA35617A-BEA1-4EA7-335A-33A690AF8E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2785" y="7925566"/>
            <a:ext cx="914400" cy="914400"/>
          </a:xfrm>
          <a:prstGeom prst="rect">
            <a:avLst/>
          </a:prstGeom>
        </p:spPr>
      </p:pic>
      <p:pic>
        <p:nvPicPr>
          <p:cNvPr id="31" name="Graphic 30" descr="Continuous Improvement outline">
            <a:extLst>
              <a:ext uri="{FF2B5EF4-FFF2-40B4-BE49-F238E27FC236}">
                <a16:creationId xmlns:a16="http://schemas.microsoft.com/office/drawing/2014/main" id="{8AC11C45-2E0B-93DA-E4FB-D5456EA14A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167408" y="5199281"/>
            <a:ext cx="914400" cy="914400"/>
          </a:xfrm>
          <a:prstGeom prst="rect">
            <a:avLst/>
          </a:prstGeom>
        </p:spPr>
      </p:pic>
      <p:pic>
        <p:nvPicPr>
          <p:cNvPr id="33" name="Graphic 32" descr="Rainy scene outline">
            <a:extLst>
              <a:ext uri="{FF2B5EF4-FFF2-40B4-BE49-F238E27FC236}">
                <a16:creationId xmlns:a16="http://schemas.microsoft.com/office/drawing/2014/main" id="{2E599179-1578-AA49-834A-FB4CB7BA27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0097" y="5227133"/>
            <a:ext cx="914400" cy="914400"/>
          </a:xfrm>
          <a:prstGeom prst="rect">
            <a:avLst/>
          </a:prstGeom>
        </p:spPr>
      </p:pic>
      <p:pic>
        <p:nvPicPr>
          <p:cNvPr id="35" name="Graphic 34" descr="Document outline">
            <a:extLst>
              <a:ext uri="{FF2B5EF4-FFF2-40B4-BE49-F238E27FC236}">
                <a16:creationId xmlns:a16="http://schemas.microsoft.com/office/drawing/2014/main" id="{3C453127-CF8F-9BF1-D122-CBC6D8F03D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167408" y="7925566"/>
            <a:ext cx="914400" cy="914400"/>
          </a:xfrm>
          <a:prstGeom prst="rect">
            <a:avLst/>
          </a:prstGeom>
        </p:spPr>
      </p:pic>
      <p:pic>
        <p:nvPicPr>
          <p:cNvPr id="37" name="Graphic 36" descr="Trophy outline">
            <a:extLst>
              <a:ext uri="{FF2B5EF4-FFF2-40B4-BE49-F238E27FC236}">
                <a16:creationId xmlns:a16="http://schemas.microsoft.com/office/drawing/2014/main" id="{B743A189-8922-404B-1E9C-B6EC485C3A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52785" y="5227133"/>
            <a:ext cx="914400" cy="914400"/>
          </a:xfrm>
          <a:prstGeom prst="rect">
            <a:avLst/>
          </a:prstGeom>
        </p:spPr>
      </p:pic>
      <p:pic>
        <p:nvPicPr>
          <p:cNvPr id="39" name="Graphic 38" descr="Ear outline">
            <a:extLst>
              <a:ext uri="{FF2B5EF4-FFF2-40B4-BE49-F238E27FC236}">
                <a16:creationId xmlns:a16="http://schemas.microsoft.com/office/drawing/2014/main" id="{864D046E-3035-EA83-D449-6A2220373E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0097" y="2554671"/>
            <a:ext cx="914400" cy="914400"/>
          </a:xfrm>
          <a:prstGeom prst="rect">
            <a:avLst/>
          </a:prstGeom>
        </p:spPr>
      </p:pic>
      <p:pic>
        <p:nvPicPr>
          <p:cNvPr id="41" name="Graphic 40" descr="Eye outline">
            <a:extLst>
              <a:ext uri="{FF2B5EF4-FFF2-40B4-BE49-F238E27FC236}">
                <a16:creationId xmlns:a16="http://schemas.microsoft.com/office/drawing/2014/main" id="{A99F0D82-818E-4BFF-5189-093B9D98FE5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52785" y="2554671"/>
            <a:ext cx="914400" cy="914400"/>
          </a:xfrm>
          <a:prstGeom prst="rect">
            <a:avLst/>
          </a:prstGeom>
        </p:spPr>
      </p:pic>
      <p:sp>
        <p:nvSpPr>
          <p:cNvPr id="42" name="TextBox 41">
            <a:extLst>
              <a:ext uri="{FF2B5EF4-FFF2-40B4-BE49-F238E27FC236}">
                <a16:creationId xmlns:a16="http://schemas.microsoft.com/office/drawing/2014/main" id="{58F4EC31-FB1B-E3B5-E9EE-0E341E7E16C2}"/>
              </a:ext>
            </a:extLst>
          </p:cNvPr>
          <p:cNvSpPr txBox="1"/>
          <p:nvPr/>
        </p:nvSpPr>
        <p:spPr>
          <a:xfrm>
            <a:off x="1640827" y="4099902"/>
            <a:ext cx="2664589" cy="369332"/>
          </a:xfrm>
          <a:prstGeom prst="rect">
            <a:avLst/>
          </a:prstGeom>
          <a:noFill/>
          <a:ln>
            <a:noFill/>
          </a:ln>
        </p:spPr>
        <p:txBody>
          <a:bodyPr wrap="square" rtlCol="0">
            <a:spAutoFit/>
          </a:bodyPr>
          <a:lstStyle/>
          <a:p>
            <a:r>
              <a:rPr lang="en-US" dirty="0">
                <a:latin typeface="Montserrat Classic" panose="020B0604020202020204" charset="0"/>
              </a:rPr>
              <a:t>Investigate for Safety</a:t>
            </a:r>
          </a:p>
        </p:txBody>
      </p:sp>
      <p:sp>
        <p:nvSpPr>
          <p:cNvPr id="43" name="TextBox 42">
            <a:extLst>
              <a:ext uri="{FF2B5EF4-FFF2-40B4-BE49-F238E27FC236}">
                <a16:creationId xmlns:a16="http://schemas.microsoft.com/office/drawing/2014/main" id="{18657C4B-C098-F4ED-2762-02949104E8ED}"/>
              </a:ext>
            </a:extLst>
          </p:cNvPr>
          <p:cNvSpPr txBox="1"/>
          <p:nvPr/>
        </p:nvSpPr>
        <p:spPr>
          <a:xfrm>
            <a:off x="1654895" y="6753836"/>
            <a:ext cx="2664589" cy="369332"/>
          </a:xfrm>
          <a:prstGeom prst="rect">
            <a:avLst/>
          </a:prstGeom>
          <a:noFill/>
          <a:ln>
            <a:noFill/>
          </a:ln>
        </p:spPr>
        <p:txBody>
          <a:bodyPr wrap="square" rtlCol="0">
            <a:spAutoFit/>
          </a:bodyPr>
          <a:lstStyle/>
          <a:p>
            <a:r>
              <a:rPr lang="en-US" dirty="0">
                <a:latin typeface="Montserrat Classic" panose="020B0604020202020204" charset="0"/>
              </a:rPr>
              <a:t>Champion Innovation</a:t>
            </a:r>
          </a:p>
        </p:txBody>
      </p:sp>
      <p:sp>
        <p:nvSpPr>
          <p:cNvPr id="44" name="TextBox 43">
            <a:extLst>
              <a:ext uri="{FF2B5EF4-FFF2-40B4-BE49-F238E27FC236}">
                <a16:creationId xmlns:a16="http://schemas.microsoft.com/office/drawing/2014/main" id="{72692955-5B50-7993-EA22-83EC150E53CD}"/>
              </a:ext>
            </a:extLst>
          </p:cNvPr>
          <p:cNvSpPr txBox="1"/>
          <p:nvPr/>
        </p:nvSpPr>
        <p:spPr>
          <a:xfrm>
            <a:off x="1733934" y="9417913"/>
            <a:ext cx="2352102" cy="369332"/>
          </a:xfrm>
          <a:prstGeom prst="rect">
            <a:avLst/>
          </a:prstGeom>
          <a:noFill/>
          <a:ln>
            <a:noFill/>
          </a:ln>
        </p:spPr>
        <p:txBody>
          <a:bodyPr wrap="square" rtlCol="0">
            <a:spAutoFit/>
          </a:bodyPr>
          <a:lstStyle/>
          <a:p>
            <a:r>
              <a:rPr lang="en-US" dirty="0">
                <a:latin typeface="Montserrat Classic" panose="020B0604020202020204" charset="0"/>
              </a:rPr>
              <a:t>Strive for Learning</a:t>
            </a:r>
          </a:p>
        </p:txBody>
      </p:sp>
      <p:sp>
        <p:nvSpPr>
          <p:cNvPr id="45" name="TextBox 44">
            <a:extLst>
              <a:ext uri="{FF2B5EF4-FFF2-40B4-BE49-F238E27FC236}">
                <a16:creationId xmlns:a16="http://schemas.microsoft.com/office/drawing/2014/main" id="{1E43C35D-695F-42B2-1865-29753892F2DE}"/>
              </a:ext>
            </a:extLst>
          </p:cNvPr>
          <p:cNvSpPr txBox="1"/>
          <p:nvPr/>
        </p:nvSpPr>
        <p:spPr>
          <a:xfrm>
            <a:off x="7273045" y="4050179"/>
            <a:ext cx="1993461" cy="369332"/>
          </a:xfrm>
          <a:prstGeom prst="rect">
            <a:avLst/>
          </a:prstGeom>
          <a:noFill/>
          <a:ln>
            <a:noFill/>
          </a:ln>
        </p:spPr>
        <p:txBody>
          <a:bodyPr wrap="square" rtlCol="0">
            <a:spAutoFit/>
          </a:bodyPr>
          <a:lstStyle/>
          <a:p>
            <a:r>
              <a:rPr lang="en-US" dirty="0">
                <a:latin typeface="Montserrat Classic" panose="020B0604020202020204" charset="0"/>
              </a:rPr>
              <a:t>Respect Others</a:t>
            </a:r>
          </a:p>
        </p:txBody>
      </p:sp>
      <p:sp>
        <p:nvSpPr>
          <p:cNvPr id="46" name="TextBox 45">
            <a:extLst>
              <a:ext uri="{FF2B5EF4-FFF2-40B4-BE49-F238E27FC236}">
                <a16:creationId xmlns:a16="http://schemas.microsoft.com/office/drawing/2014/main" id="{245482A9-80F5-79E5-3ADB-E1E6E3AD2856}"/>
              </a:ext>
            </a:extLst>
          </p:cNvPr>
          <p:cNvSpPr txBox="1"/>
          <p:nvPr/>
        </p:nvSpPr>
        <p:spPr>
          <a:xfrm>
            <a:off x="7811269" y="6717488"/>
            <a:ext cx="1002861" cy="369332"/>
          </a:xfrm>
          <a:prstGeom prst="rect">
            <a:avLst/>
          </a:prstGeom>
          <a:noFill/>
          <a:ln>
            <a:noFill/>
          </a:ln>
        </p:spPr>
        <p:txBody>
          <a:bodyPr wrap="square" rtlCol="0">
            <a:spAutoFit/>
          </a:bodyPr>
          <a:lstStyle/>
          <a:p>
            <a:r>
              <a:rPr lang="en-US" dirty="0">
                <a:latin typeface="Montserrat Classic" panose="020B0604020202020204" charset="0"/>
              </a:rPr>
              <a:t>Be Fair</a:t>
            </a:r>
          </a:p>
        </p:txBody>
      </p:sp>
      <p:sp>
        <p:nvSpPr>
          <p:cNvPr id="47" name="TextBox 46">
            <a:extLst>
              <a:ext uri="{FF2B5EF4-FFF2-40B4-BE49-F238E27FC236}">
                <a16:creationId xmlns:a16="http://schemas.microsoft.com/office/drawing/2014/main" id="{5033DA71-53C3-EF8D-6704-0F029F39305D}"/>
              </a:ext>
            </a:extLst>
          </p:cNvPr>
          <p:cNvSpPr txBox="1"/>
          <p:nvPr/>
        </p:nvSpPr>
        <p:spPr>
          <a:xfrm>
            <a:off x="7883030" y="9417913"/>
            <a:ext cx="768534" cy="369332"/>
          </a:xfrm>
          <a:prstGeom prst="rect">
            <a:avLst/>
          </a:prstGeom>
          <a:noFill/>
          <a:ln>
            <a:noFill/>
          </a:ln>
        </p:spPr>
        <p:txBody>
          <a:bodyPr wrap="square" rtlCol="0">
            <a:spAutoFit/>
          </a:bodyPr>
          <a:lstStyle/>
          <a:p>
            <a:r>
              <a:rPr lang="en-US" dirty="0">
                <a:latin typeface="Montserrat Classic" panose="020B0604020202020204" charset="0"/>
              </a:rPr>
              <a:t>Trust</a:t>
            </a:r>
          </a:p>
        </p:txBody>
      </p:sp>
      <p:sp>
        <p:nvSpPr>
          <p:cNvPr id="48" name="TextBox 47">
            <a:extLst>
              <a:ext uri="{FF2B5EF4-FFF2-40B4-BE49-F238E27FC236}">
                <a16:creationId xmlns:a16="http://schemas.microsoft.com/office/drawing/2014/main" id="{04BDCF61-2E9E-C6F4-A361-DF69F32B00F5}"/>
              </a:ext>
            </a:extLst>
          </p:cNvPr>
          <p:cNvSpPr txBox="1"/>
          <p:nvPr/>
        </p:nvSpPr>
        <p:spPr>
          <a:xfrm>
            <a:off x="11634178" y="4070922"/>
            <a:ext cx="3980859" cy="369332"/>
          </a:xfrm>
          <a:prstGeom prst="rect">
            <a:avLst/>
          </a:prstGeom>
          <a:noFill/>
          <a:ln>
            <a:noFill/>
          </a:ln>
        </p:spPr>
        <p:txBody>
          <a:bodyPr wrap="square" rtlCol="0">
            <a:spAutoFit/>
          </a:bodyPr>
          <a:lstStyle/>
          <a:p>
            <a:r>
              <a:rPr lang="en-US" dirty="0">
                <a:latin typeface="Montserrat Classic" panose="020B0604020202020204" charset="0"/>
              </a:rPr>
              <a:t>Embrace Different Perspectives</a:t>
            </a:r>
          </a:p>
        </p:txBody>
      </p:sp>
      <p:sp>
        <p:nvSpPr>
          <p:cNvPr id="49" name="TextBox 48">
            <a:extLst>
              <a:ext uri="{FF2B5EF4-FFF2-40B4-BE49-F238E27FC236}">
                <a16:creationId xmlns:a16="http://schemas.microsoft.com/office/drawing/2014/main" id="{3070BED9-6554-01FD-F16F-C19A716B3724}"/>
              </a:ext>
            </a:extLst>
          </p:cNvPr>
          <p:cNvSpPr txBox="1"/>
          <p:nvPr/>
        </p:nvSpPr>
        <p:spPr>
          <a:xfrm>
            <a:off x="12437258" y="6659408"/>
            <a:ext cx="2374697" cy="369332"/>
          </a:xfrm>
          <a:prstGeom prst="rect">
            <a:avLst/>
          </a:prstGeom>
          <a:noFill/>
          <a:ln>
            <a:noFill/>
          </a:ln>
        </p:spPr>
        <p:txBody>
          <a:bodyPr wrap="square" rtlCol="0">
            <a:spAutoFit/>
          </a:bodyPr>
          <a:lstStyle/>
          <a:p>
            <a:r>
              <a:rPr lang="en-US" dirty="0">
                <a:latin typeface="Montserrat Classic" panose="020B0604020202020204" charset="0"/>
              </a:rPr>
              <a:t>Seek Improvement</a:t>
            </a:r>
          </a:p>
        </p:txBody>
      </p:sp>
      <p:sp>
        <p:nvSpPr>
          <p:cNvPr id="50" name="TextBox 49">
            <a:extLst>
              <a:ext uri="{FF2B5EF4-FFF2-40B4-BE49-F238E27FC236}">
                <a16:creationId xmlns:a16="http://schemas.microsoft.com/office/drawing/2014/main" id="{BA5FC6FF-63C7-8D4A-48DA-92D7063CBADE}"/>
              </a:ext>
            </a:extLst>
          </p:cNvPr>
          <p:cNvSpPr txBox="1"/>
          <p:nvPr/>
        </p:nvSpPr>
        <p:spPr>
          <a:xfrm>
            <a:off x="12777838" y="9410472"/>
            <a:ext cx="2052398" cy="369332"/>
          </a:xfrm>
          <a:prstGeom prst="rect">
            <a:avLst/>
          </a:prstGeom>
          <a:noFill/>
          <a:ln>
            <a:noFill/>
          </a:ln>
        </p:spPr>
        <p:txBody>
          <a:bodyPr wrap="square" rtlCol="0">
            <a:spAutoFit/>
          </a:bodyPr>
          <a:lstStyle/>
          <a:p>
            <a:r>
              <a:rPr lang="en-US" dirty="0">
                <a:latin typeface="Montserrat Classic" panose="020B0604020202020204" charset="0"/>
              </a:rPr>
              <a:t>Be Transparent</a:t>
            </a:r>
          </a:p>
        </p:txBody>
      </p:sp>
    </p:spTree>
    <p:extLst>
      <p:ext uri="{BB962C8B-B14F-4D97-AF65-F5344CB8AC3E}">
        <p14:creationId xmlns:p14="http://schemas.microsoft.com/office/powerpoint/2010/main" val="686640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Nurse Safety and Wellbeing</a:t>
            </a:r>
          </a:p>
        </p:txBody>
      </p:sp>
      <p:sp>
        <p:nvSpPr>
          <p:cNvPr id="17" name="TextBox 17"/>
          <p:cNvSpPr txBox="1"/>
          <p:nvPr/>
        </p:nvSpPr>
        <p:spPr>
          <a:xfrm>
            <a:off x="879817" y="2437226"/>
            <a:ext cx="16543114" cy="492442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Nurses face a higher risk of violence in the workplace.</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Be prepared and take care of yourself</a:t>
            </a:r>
          </a:p>
          <a:p>
            <a:pPr marL="457200" indent="-457200">
              <a:buFont typeface="Arial" panose="020B0604020202020204" pitchFamily="34" charset="0"/>
              <a:buChar char="•"/>
            </a:pPr>
            <a:endParaRPr lang="en-US" sz="3200" dirty="0">
              <a:solidFill>
                <a:srgbClr val="2D262A"/>
              </a:solidFill>
              <a:latin typeface="Montserrat Classic" panose="020B0604020202020204" charset="0"/>
            </a:endParaRPr>
          </a:p>
          <a:p>
            <a:pPr marL="514350" indent="-514350">
              <a:buAutoNum type="arabicPeriod"/>
            </a:pPr>
            <a:r>
              <a:rPr lang="en-US" sz="3200" dirty="0">
                <a:solidFill>
                  <a:srgbClr val="2D262A"/>
                </a:solidFill>
                <a:latin typeface="Montserrat Classic" panose="020B0604020202020204" charset="0"/>
              </a:rPr>
              <a:t>Report all threats and violent incidences</a:t>
            </a:r>
          </a:p>
          <a:p>
            <a:pPr marL="514350" indent="-514350">
              <a:buAutoNum type="arabicPeriod"/>
            </a:pPr>
            <a:r>
              <a:rPr lang="en-US" sz="3200" dirty="0">
                <a:solidFill>
                  <a:srgbClr val="2D262A"/>
                </a:solidFill>
                <a:latin typeface="Montserrat Classic" panose="020B0604020202020204" charset="0"/>
              </a:rPr>
              <a:t>Practice de-escalation tactics</a:t>
            </a:r>
          </a:p>
          <a:p>
            <a:pPr marL="514350" indent="-514350">
              <a:buAutoNum type="arabicPeriod"/>
            </a:pPr>
            <a:r>
              <a:rPr lang="en-US" sz="3200" dirty="0">
                <a:solidFill>
                  <a:srgbClr val="2D262A"/>
                </a:solidFill>
                <a:latin typeface="Montserrat Classic" panose="020B0604020202020204" charset="0"/>
              </a:rPr>
              <a:t>Update and practice workplace safety procedures</a:t>
            </a:r>
          </a:p>
          <a:p>
            <a:pPr marL="514350" indent="-514350">
              <a:buAutoNum type="arabicPeriod"/>
            </a:pPr>
            <a:r>
              <a:rPr lang="en-US" sz="3200" dirty="0">
                <a:solidFill>
                  <a:srgbClr val="2D262A"/>
                </a:solidFill>
                <a:latin typeface="Montserrat Classic" panose="020B0604020202020204" charset="0"/>
              </a:rPr>
              <a:t>Stay aware of burnout and fatigue</a:t>
            </a:r>
          </a:p>
          <a:p>
            <a:pPr marL="514350" indent="-514350">
              <a:buAutoNum type="arabicPeriod"/>
            </a:pPr>
            <a:endParaRPr lang="en-US" sz="3200" dirty="0">
              <a:solidFill>
                <a:srgbClr val="2D262A"/>
              </a:solidFill>
              <a:latin typeface="Montserrat Classic" panose="020B0604020202020204" charset="0"/>
            </a:endParaRPr>
          </a:p>
          <a:p>
            <a:pPr algn="ctr"/>
            <a:r>
              <a:rPr lang="en-US" sz="3200" dirty="0">
                <a:solidFill>
                  <a:srgbClr val="2D262A"/>
                </a:solidFill>
                <a:latin typeface="Montserrat Classic" panose="020B0604020202020204" charset="0"/>
              </a:rPr>
              <a:t>Resources are available to help you navigate this challenging – but rewarding – career!</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46934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991670"/>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Infection Prevention Strategies in the Nursing Role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844687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Health Care in the Legislature</a:t>
            </a:r>
          </a:p>
        </p:txBody>
      </p:sp>
      <p:sp>
        <p:nvSpPr>
          <p:cNvPr id="17" name="TextBox 17"/>
          <p:cNvSpPr txBox="1"/>
          <p:nvPr/>
        </p:nvSpPr>
        <p:spPr>
          <a:xfrm>
            <a:off x="879817" y="2210964"/>
            <a:ext cx="16543114" cy="6894195"/>
          </a:xfrm>
          <a:prstGeom prst="rect">
            <a:avLst/>
          </a:prstGeom>
        </p:spPr>
        <p:txBody>
          <a:bodyPr wrap="square" lIns="0" tIns="0" rIns="0" bIns="0" rtlCol="0" anchor="t">
            <a:spAutoFit/>
          </a:bodyPr>
          <a:lstStyle/>
          <a:p>
            <a:r>
              <a:rPr lang="en-US" sz="3200" dirty="0">
                <a:solidFill>
                  <a:srgbClr val="2D262A"/>
                </a:solidFill>
                <a:latin typeface="Montserrat Classic" panose="020B0604020202020204" charset="0"/>
              </a:rPr>
              <a:t>LB1087– </a:t>
            </a:r>
            <a:r>
              <a:rPr lang="en-US" sz="3200" dirty="0">
                <a:effectLst/>
                <a:latin typeface="Montserrat Classic" panose="020B0604020202020204" charset="0"/>
                <a:ea typeface="Calibri" panose="020F0502020204030204" pitchFamily="34" charset="0"/>
              </a:rPr>
              <a:t>Hospital Quality Assurance and Access Assessment Act</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Key Principles:</a:t>
            </a:r>
          </a:p>
          <a:p>
            <a:r>
              <a:rPr lang="en-US" sz="3200" b="1" dirty="0">
                <a:solidFill>
                  <a:srgbClr val="003563"/>
                </a:solidFill>
                <a:latin typeface="Montserrat Classic" panose="020B0604020202020204" charset="0"/>
              </a:rPr>
              <a:t>CMS </a:t>
            </a:r>
          </a:p>
          <a:p>
            <a:pPr marL="685800" indent="-685800">
              <a:buFont typeface="Arial" panose="020B0604020202020204" pitchFamily="34" charset="0"/>
              <a:buChar char="•"/>
            </a:pPr>
            <a:r>
              <a:rPr lang="en-US" sz="3200" dirty="0">
                <a:latin typeface="Montserrat Classic" panose="020B0604020202020204" charset="0"/>
              </a:rPr>
              <a:t>Increase Medicaid reimbursement.</a:t>
            </a:r>
          </a:p>
          <a:p>
            <a:pPr marL="685800" indent="-685800">
              <a:buFont typeface="Arial" panose="020B0604020202020204" pitchFamily="34" charset="0"/>
              <a:buChar char="•"/>
            </a:pPr>
            <a:r>
              <a:rPr lang="en-US" sz="3200" dirty="0">
                <a:highlight>
                  <a:srgbClr val="00FFFF"/>
                </a:highlight>
                <a:latin typeface="Montserrat Classic" panose="020B0604020202020204" charset="0"/>
              </a:rPr>
              <a:t>Must be tied to state’s Medicaid quality strategy.</a:t>
            </a:r>
          </a:p>
          <a:p>
            <a:pPr marL="685800" indent="-685800">
              <a:buFont typeface="Arial" panose="020B0604020202020204" pitchFamily="34" charset="0"/>
              <a:buChar char="•"/>
            </a:pPr>
            <a:endParaRPr lang="en-US" sz="3200" dirty="0">
              <a:solidFill>
                <a:srgbClr val="2D262A"/>
              </a:solidFill>
              <a:highlight>
                <a:srgbClr val="00FFFF"/>
              </a:highlight>
              <a:latin typeface="Montserrat Classic" panose="020B0604020202020204" charset="0"/>
            </a:endParaRPr>
          </a:p>
          <a:p>
            <a:r>
              <a:rPr lang="en-US" sz="3200" u="sng" dirty="0">
                <a:solidFill>
                  <a:srgbClr val="2D262A"/>
                </a:solidFill>
                <a:latin typeface="Montserrat Classic" panose="020B0604020202020204" charset="0"/>
              </a:rPr>
              <a:t>Quality Metrics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SDOH screening</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Post-partum depression screening in the hospital</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CAUTI</a:t>
            </a:r>
          </a:p>
          <a:p>
            <a:r>
              <a:rPr lang="en-US" sz="3200" u="sng" dirty="0">
                <a:solidFill>
                  <a:srgbClr val="2D262A"/>
                </a:solidFill>
                <a:latin typeface="Montserrat Classic" panose="020B0604020202020204" charset="0"/>
              </a:rPr>
              <a:t>Supplemental Metrics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ED Behavioral Health Use</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Age-Friendly Spread</a:t>
            </a:r>
          </a:p>
          <a:p>
            <a:endParaRPr lang="en-US" sz="3200" dirty="0">
              <a:solidFill>
                <a:srgbClr val="2D262A"/>
              </a:solidFill>
              <a:latin typeface="Montserrat Classic" panose="020B0604020202020204" charset="0"/>
            </a:endParaRP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1070928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457200" y="1431854"/>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NHA Education and Support</a:t>
            </a:r>
          </a:p>
        </p:txBody>
      </p:sp>
      <p:sp>
        <p:nvSpPr>
          <p:cNvPr id="17" name="TextBox 17"/>
          <p:cNvSpPr txBox="1"/>
          <p:nvPr/>
        </p:nvSpPr>
        <p:spPr>
          <a:xfrm>
            <a:off x="838200" y="1940006"/>
            <a:ext cx="15925800" cy="797141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b="1" dirty="0">
                <a:solidFill>
                  <a:srgbClr val="2D262A"/>
                </a:solidFill>
                <a:latin typeface="Montserrat Classic"/>
              </a:rPr>
              <a:t>Process Precept</a:t>
            </a:r>
          </a:p>
          <a:p>
            <a:pPr marL="914400" lvl="1" indent="-457200">
              <a:buFont typeface="Arial" panose="020B0604020202020204" pitchFamily="34" charset="0"/>
              <a:buChar char="•"/>
            </a:pPr>
            <a:r>
              <a:rPr lang="en-US" sz="2800" dirty="0">
                <a:solidFill>
                  <a:srgbClr val="2D262A"/>
                </a:solidFill>
                <a:latin typeface="Montserrat Classic"/>
              </a:rPr>
              <a:t>NHA in partnership with UNMC and funded by a HRSA grant, offer training to nurse preceptors.  The goal of the training is to create a more robust and effective preceptor experience. </a:t>
            </a:r>
          </a:p>
          <a:p>
            <a:pPr lvl="1"/>
            <a:endParaRPr lang="en-US" sz="3200" dirty="0">
              <a:solidFill>
                <a:srgbClr val="2D262A"/>
              </a:solidFill>
              <a:latin typeface="Montserrat Classic"/>
            </a:endParaRPr>
          </a:p>
          <a:p>
            <a:pPr marL="457200" indent="-457200">
              <a:buFont typeface="Arial" panose="020B0604020202020204" pitchFamily="34" charset="0"/>
              <a:buChar char="•"/>
            </a:pPr>
            <a:r>
              <a:rPr lang="en-US" sz="3200" b="1" dirty="0">
                <a:solidFill>
                  <a:srgbClr val="2D262A"/>
                </a:solidFill>
                <a:latin typeface="Montserrat Classic"/>
              </a:rPr>
              <a:t>Annual Events:</a:t>
            </a:r>
          </a:p>
          <a:p>
            <a:pPr marL="914400" lvl="1" indent="-457200">
              <a:buFont typeface="Arial" panose="020B0604020202020204" pitchFamily="34" charset="0"/>
              <a:buChar char="•"/>
            </a:pPr>
            <a:r>
              <a:rPr lang="en-US" sz="2800" dirty="0">
                <a:solidFill>
                  <a:srgbClr val="2D262A"/>
                </a:solidFill>
                <a:latin typeface="Montserrat Classic"/>
              </a:rPr>
              <a:t>NHA Rural Health Conference (June 2024)</a:t>
            </a:r>
          </a:p>
          <a:p>
            <a:pPr marL="914400" lvl="1" indent="-457200">
              <a:buFont typeface="Arial" panose="020B0604020202020204" pitchFamily="34" charset="0"/>
              <a:buChar char="•"/>
            </a:pPr>
            <a:r>
              <a:rPr lang="en-US" sz="2800" dirty="0">
                <a:solidFill>
                  <a:srgbClr val="2D262A"/>
                </a:solidFill>
                <a:latin typeface="Montserrat Classic"/>
              </a:rPr>
              <a:t>NHA Annual Convention (October 2024)</a:t>
            </a:r>
          </a:p>
          <a:p>
            <a:pPr marL="914400" lvl="1" indent="-457200">
              <a:buFont typeface="Arial" panose="020B0604020202020204" pitchFamily="34" charset="0"/>
              <a:buChar char="•"/>
            </a:pPr>
            <a:r>
              <a:rPr lang="en-US" sz="2800" dirty="0">
                <a:solidFill>
                  <a:srgbClr val="2D262A"/>
                </a:solidFill>
                <a:latin typeface="Montserrat Classic"/>
              </a:rPr>
              <a:t>NHA CAH/RHC Quality Conference (November 2024)</a:t>
            </a:r>
          </a:p>
          <a:p>
            <a:pPr marL="914400" lvl="1" indent="-457200">
              <a:buFont typeface="Arial" panose="020B0604020202020204" pitchFamily="34" charset="0"/>
              <a:buChar char="•"/>
            </a:pPr>
            <a:endParaRPr lang="en-US" sz="3200" dirty="0">
              <a:solidFill>
                <a:srgbClr val="2D262A"/>
              </a:solidFill>
              <a:latin typeface="Montserrat Classic"/>
            </a:endParaRPr>
          </a:p>
          <a:p>
            <a:pPr marL="457200" indent="-457200">
              <a:buFont typeface="Arial" panose="020B0604020202020204" pitchFamily="34" charset="0"/>
              <a:buChar char="•"/>
            </a:pPr>
            <a:r>
              <a:rPr lang="en-US" sz="3200" b="1" dirty="0">
                <a:solidFill>
                  <a:srgbClr val="2D262A"/>
                </a:solidFill>
                <a:latin typeface="Montserrat Classic"/>
              </a:rPr>
              <a:t>New Nurse Residency</a:t>
            </a:r>
          </a:p>
          <a:p>
            <a:pPr marL="914400" lvl="1" indent="-457200">
              <a:buFont typeface="Arial" panose="020B0604020202020204" pitchFamily="34" charset="0"/>
              <a:buChar char="•"/>
            </a:pPr>
            <a:r>
              <a:rPr lang="en-US" sz="2800" dirty="0">
                <a:solidFill>
                  <a:srgbClr val="2D262A"/>
                </a:solidFill>
                <a:latin typeface="Montserrat Classic"/>
              </a:rPr>
              <a:t>Feedback from the nurse leaders in our member hospitals stated that it would be beneficial to give new nurses support in their first year of practice.  This class will be held twice per year (tentatively).</a:t>
            </a:r>
          </a:p>
          <a:p>
            <a:pPr marL="914400" lvl="1" indent="-457200">
              <a:buFont typeface="Arial" panose="020B0604020202020204" pitchFamily="34" charset="0"/>
              <a:buChar char="•"/>
            </a:pPr>
            <a:endParaRPr lang="en-US" sz="2800" dirty="0">
              <a:solidFill>
                <a:srgbClr val="2D262A"/>
              </a:solidFill>
              <a:latin typeface="Montserrat Classic"/>
            </a:endParaRPr>
          </a:p>
          <a:p>
            <a:pPr lvl="1"/>
            <a:r>
              <a:rPr lang="en-US" sz="3600" b="1" i="1" dirty="0">
                <a:solidFill>
                  <a:srgbClr val="2D262A"/>
                </a:solidFill>
                <a:latin typeface="Montserrat Classic"/>
              </a:rPr>
              <a:t>Save the Date: </a:t>
            </a:r>
            <a:br>
              <a:rPr lang="en-US" sz="3000" i="1" dirty="0">
                <a:solidFill>
                  <a:srgbClr val="2D262A"/>
                </a:solidFill>
                <a:latin typeface="Montserrat Classic"/>
              </a:rPr>
            </a:br>
            <a:r>
              <a:rPr lang="en-US" sz="3000" b="1" dirty="0">
                <a:solidFill>
                  <a:srgbClr val="2D262A"/>
                </a:solidFill>
                <a:latin typeface="Montserrat Classic"/>
              </a:rPr>
              <a:t>Vulnerable Populations Conference </a:t>
            </a:r>
            <a:r>
              <a:rPr lang="en-US" sz="3000" dirty="0">
                <a:solidFill>
                  <a:srgbClr val="2D262A"/>
                </a:solidFill>
                <a:latin typeface="Montserrat Classic"/>
              </a:rPr>
              <a:t>| September 19-20, 2024 | Lincoln, NE</a:t>
            </a:r>
            <a:endParaRPr lang="en-US" sz="3000" i="1" dirty="0">
              <a:solidFill>
                <a:srgbClr val="2D262A"/>
              </a:solidFill>
              <a:latin typeface="Montserrat Classic"/>
            </a:endParaRPr>
          </a:p>
        </p:txBody>
      </p:sp>
      <p:grpSp>
        <p:nvGrpSpPr>
          <p:cNvPr id="2" name="Group 1">
            <a:extLst>
              <a:ext uri="{FF2B5EF4-FFF2-40B4-BE49-F238E27FC236}">
                <a16:creationId xmlns:a16="http://schemas.microsoft.com/office/drawing/2014/main" id="{021EAB0C-F5CB-89EE-A533-1A837318C28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78393CCB-319E-6075-573A-F367A3202BFC}"/>
                </a:ext>
              </a:extLst>
            </p:cNvPr>
            <p:cNvGrpSpPr/>
            <p:nvPr/>
          </p:nvGrpSpPr>
          <p:grpSpPr>
            <a:xfrm>
              <a:off x="1028700" y="1595293"/>
              <a:ext cx="2758345" cy="47625"/>
              <a:chOff x="0" y="0"/>
              <a:chExt cx="726478" cy="12543"/>
            </a:xfrm>
          </p:grpSpPr>
          <p:sp>
            <p:nvSpPr>
              <p:cNvPr id="5" name="Freeform 16">
                <a:extLst>
                  <a:ext uri="{FF2B5EF4-FFF2-40B4-BE49-F238E27FC236}">
                    <a16:creationId xmlns:a16="http://schemas.microsoft.com/office/drawing/2014/main" id="{C3988958-F410-6C51-8DD4-BA9E78B65F6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6" name="TextBox 17">
                <a:extLst>
                  <a:ext uri="{FF2B5EF4-FFF2-40B4-BE49-F238E27FC236}">
                    <a16:creationId xmlns:a16="http://schemas.microsoft.com/office/drawing/2014/main" id="{DFB2DB21-E5E0-C58F-4FC6-5869AFDD2FF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4" name="Picture 18">
              <a:extLst>
                <a:ext uri="{FF2B5EF4-FFF2-40B4-BE49-F238E27FC236}">
                  <a16:creationId xmlns:a16="http://schemas.microsoft.com/office/drawing/2014/main" id="{2D3B57C7-D646-4F66-909F-385F23520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947123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2446A748-2DEB-8C34-D774-F411F0548223}"/>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BDD12C76-3560-CEA8-D68E-950939B8D85F}"/>
                </a:ext>
              </a:extLst>
            </p:cNvPr>
            <p:cNvGrpSpPr/>
            <p:nvPr/>
          </p:nvGrpSpPr>
          <p:grpSpPr>
            <a:xfrm>
              <a:off x="1028700" y="1595293"/>
              <a:ext cx="2758345" cy="47625"/>
              <a:chOff x="0" y="0"/>
              <a:chExt cx="726478" cy="12543"/>
            </a:xfrm>
          </p:grpSpPr>
          <p:sp>
            <p:nvSpPr>
              <p:cNvPr id="10" name="Freeform 16">
                <a:extLst>
                  <a:ext uri="{FF2B5EF4-FFF2-40B4-BE49-F238E27FC236}">
                    <a16:creationId xmlns:a16="http://schemas.microsoft.com/office/drawing/2014/main" id="{DBA47864-1F04-D1A1-51F4-9DB58A6A2BB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1" name="TextBox 17">
                <a:extLst>
                  <a:ext uri="{FF2B5EF4-FFF2-40B4-BE49-F238E27FC236}">
                    <a16:creationId xmlns:a16="http://schemas.microsoft.com/office/drawing/2014/main" id="{F3EF5E60-5660-0EB9-31A2-F329D2D0E54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18">
              <a:extLst>
                <a:ext uri="{FF2B5EF4-FFF2-40B4-BE49-F238E27FC236}">
                  <a16:creationId xmlns:a16="http://schemas.microsoft.com/office/drawing/2014/main" id="{54C1CBBB-57AA-2CDC-6081-440FAFAA1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pic>
        <p:nvPicPr>
          <p:cNvPr id="13" name="Picture 12" descr="A poster for a medical center&#10;&#10;Description automatically generated">
            <a:extLst>
              <a:ext uri="{FF2B5EF4-FFF2-40B4-BE49-F238E27FC236}">
                <a16:creationId xmlns:a16="http://schemas.microsoft.com/office/drawing/2014/main" id="{36AACA63-2573-3407-4127-6E0A7F6C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37" y="1281366"/>
            <a:ext cx="6212031" cy="8039100"/>
          </a:xfrm>
          <a:prstGeom prst="rect">
            <a:avLst/>
          </a:prstGeom>
        </p:spPr>
      </p:pic>
      <p:pic>
        <p:nvPicPr>
          <p:cNvPr id="15" name="Picture 14" descr="A poster for a medical program&#10;&#10;Description automatically generated with medium confidence">
            <a:extLst>
              <a:ext uri="{FF2B5EF4-FFF2-40B4-BE49-F238E27FC236}">
                <a16:creationId xmlns:a16="http://schemas.microsoft.com/office/drawing/2014/main" id="{985093FE-B613-1FC6-6462-567A3943C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4744" y="1219200"/>
            <a:ext cx="6212031" cy="8039100"/>
          </a:xfrm>
          <a:prstGeom prst="rect">
            <a:avLst/>
          </a:prstGeom>
        </p:spPr>
      </p:pic>
      <p:pic>
        <p:nvPicPr>
          <p:cNvPr id="7" name="Picture 6">
            <a:extLst>
              <a:ext uri="{FF2B5EF4-FFF2-40B4-BE49-F238E27FC236}">
                <a16:creationId xmlns:a16="http://schemas.microsoft.com/office/drawing/2014/main" id="{55B093E5-493B-4446-3EDA-4D2E07059E6D}"/>
              </a:ext>
            </a:extLst>
          </p:cNvPr>
          <p:cNvPicPr>
            <a:picLocks noChangeAspect="1"/>
          </p:cNvPicPr>
          <p:nvPr/>
        </p:nvPicPr>
        <p:blipFill>
          <a:blip r:embed="rId6"/>
          <a:stretch>
            <a:fillRect/>
          </a:stretch>
        </p:blipFill>
        <p:spPr>
          <a:xfrm>
            <a:off x="6217281" y="3086100"/>
            <a:ext cx="5693344" cy="3825316"/>
          </a:xfrm>
          <a:prstGeom prst="rect">
            <a:avLst/>
          </a:prstGeom>
        </p:spPr>
      </p:pic>
    </p:spTree>
    <p:extLst>
      <p:ext uri="{BB962C8B-B14F-4D97-AF65-F5344CB8AC3E}">
        <p14:creationId xmlns:p14="http://schemas.microsoft.com/office/powerpoint/2010/main" val="2146192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838200" y="1431854"/>
            <a:ext cx="4191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NHA Tools</a:t>
            </a:r>
          </a:p>
        </p:txBody>
      </p:sp>
      <p:sp>
        <p:nvSpPr>
          <p:cNvPr id="17" name="TextBox 17"/>
          <p:cNvSpPr txBox="1"/>
          <p:nvPr/>
        </p:nvSpPr>
        <p:spPr>
          <a:xfrm>
            <a:off x="818271" y="2417556"/>
            <a:ext cx="15925800" cy="5524589"/>
          </a:xfrm>
          <a:prstGeom prst="rect">
            <a:avLst/>
          </a:prstGeom>
        </p:spPr>
        <p:txBody>
          <a:bodyPr wrap="square" lIns="0" tIns="0" rIns="0" bIns="0" rtlCol="0" anchor="t">
            <a:spAutoFit/>
          </a:bodyPr>
          <a:lstStyle/>
          <a:p>
            <a:pPr marL="228600">
              <a:lnSpc>
                <a:spcPct val="90000"/>
              </a:lnSpc>
            </a:pPr>
            <a:r>
              <a:rPr lang="en-US" sz="3000" i="1" dirty="0">
                <a:latin typeface="Montserrat Classic" panose="020B0604020202020204" charset="0"/>
                <a:hlinkClick r:id="rId2"/>
              </a:rPr>
              <a:t>https://www.nebraskahospitals.org/</a:t>
            </a:r>
            <a:endParaRPr lang="en-US" sz="3000" i="1" dirty="0">
              <a:latin typeface="Montserrat Classic" panose="020B0604020202020204" charset="0"/>
            </a:endParaRPr>
          </a:p>
          <a:p>
            <a:pPr marL="457200" indent="-228600">
              <a:lnSpc>
                <a:spcPct val="90000"/>
              </a:lnSpc>
              <a:buFont typeface="Arial" panose="020B0604020202020204" pitchFamily="34" charset="0"/>
              <a:buChar char="•"/>
            </a:pPr>
            <a:endParaRPr lang="en-US" sz="3000" i="1" dirty="0">
              <a:latin typeface="Montserrat Classic" panose="020B0604020202020204" charset="0"/>
            </a:endParaRPr>
          </a:p>
          <a:p>
            <a:pPr marL="457200" indent="-228600">
              <a:lnSpc>
                <a:spcPct val="90000"/>
              </a:lnSpc>
              <a:buFont typeface="Arial" panose="020B0604020202020204" pitchFamily="34" charset="0"/>
              <a:buChar char="•"/>
            </a:pPr>
            <a:r>
              <a:rPr lang="en-US" sz="3000" dirty="0">
                <a:latin typeface="Montserrat Classic" panose="020B0604020202020204" charset="0"/>
              </a:rPr>
              <a:t>Toolkits and Resources:</a:t>
            </a:r>
          </a:p>
          <a:p>
            <a:pPr indent="-228600">
              <a:lnSpc>
                <a:spcPct val="90000"/>
              </a:lnSpc>
              <a:buFont typeface="Arial" panose="020B0604020202020204" pitchFamily="34" charset="0"/>
              <a:buChar char="•"/>
            </a:pPr>
            <a:endParaRPr lang="en-US" sz="3000" dirty="0">
              <a:latin typeface="Montserrat Classic" panose="020B0604020202020204" charset="0"/>
            </a:endParaRP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Health Equity</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Sepsis</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Human Trafficking</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Safe Opioid Use (update in progress)</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Workplace Violence</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Infection Prevention</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Rural Roadmap</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Quality Handbook</a:t>
            </a:r>
          </a:p>
        </p:txBody>
      </p:sp>
      <p:grpSp>
        <p:nvGrpSpPr>
          <p:cNvPr id="2" name="Group 1">
            <a:extLst>
              <a:ext uri="{FF2B5EF4-FFF2-40B4-BE49-F238E27FC236}">
                <a16:creationId xmlns:a16="http://schemas.microsoft.com/office/drawing/2014/main" id="{021EAB0C-F5CB-89EE-A533-1A837318C28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78393CCB-319E-6075-573A-F367A3202BFC}"/>
                </a:ext>
              </a:extLst>
            </p:cNvPr>
            <p:cNvGrpSpPr/>
            <p:nvPr/>
          </p:nvGrpSpPr>
          <p:grpSpPr>
            <a:xfrm>
              <a:off x="1028700" y="1595293"/>
              <a:ext cx="2758345" cy="47625"/>
              <a:chOff x="0" y="0"/>
              <a:chExt cx="726478" cy="12543"/>
            </a:xfrm>
          </p:grpSpPr>
          <p:sp>
            <p:nvSpPr>
              <p:cNvPr id="5" name="Freeform 16">
                <a:extLst>
                  <a:ext uri="{FF2B5EF4-FFF2-40B4-BE49-F238E27FC236}">
                    <a16:creationId xmlns:a16="http://schemas.microsoft.com/office/drawing/2014/main" id="{C3988958-F410-6C51-8DD4-BA9E78B65F6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6" name="TextBox 17">
                <a:extLst>
                  <a:ext uri="{FF2B5EF4-FFF2-40B4-BE49-F238E27FC236}">
                    <a16:creationId xmlns:a16="http://schemas.microsoft.com/office/drawing/2014/main" id="{DFB2DB21-E5E0-C58F-4FC6-5869AFDD2FF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4" name="Picture 18">
              <a:extLst>
                <a:ext uri="{FF2B5EF4-FFF2-40B4-BE49-F238E27FC236}">
                  <a16:creationId xmlns:a16="http://schemas.microsoft.com/office/drawing/2014/main" id="{2D3B57C7-D646-4F66-909F-385F23520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pic>
        <p:nvPicPr>
          <p:cNvPr id="7" name="Picture 6">
            <a:extLst>
              <a:ext uri="{FF2B5EF4-FFF2-40B4-BE49-F238E27FC236}">
                <a16:creationId xmlns:a16="http://schemas.microsoft.com/office/drawing/2014/main" id="{173F80C6-A2A0-F1F4-2EC7-1FD901B5210A}"/>
              </a:ext>
            </a:extLst>
          </p:cNvPr>
          <p:cNvPicPr>
            <a:picLocks noChangeAspect="1"/>
          </p:cNvPicPr>
          <p:nvPr/>
        </p:nvPicPr>
        <p:blipFill>
          <a:blip r:embed="rId5"/>
          <a:stretch>
            <a:fillRect/>
          </a:stretch>
        </p:blipFill>
        <p:spPr>
          <a:xfrm>
            <a:off x="10820400" y="1736748"/>
            <a:ext cx="6094289" cy="6886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8795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371600" y="1027841"/>
            <a:ext cx="10232334" cy="1988345"/>
          </a:xfrm>
        </p:spPr>
        <p:txBody>
          <a:bodyPr/>
          <a:lstStyle/>
          <a:p>
            <a:r>
              <a:rPr lang="en-US" b="1" dirty="0">
                <a:solidFill>
                  <a:srgbClr val="2C4C72"/>
                </a:solidFill>
                <a:latin typeface="Montserrat Extra-Bold Bold" panose="020B0604020202020204" charset="0"/>
              </a:rPr>
              <a:t>NHA Quality Team:</a:t>
            </a:r>
          </a:p>
        </p:txBody>
      </p:sp>
      <p:sp>
        <p:nvSpPr>
          <p:cNvPr id="8" name="TextBox 7">
            <a:extLst>
              <a:ext uri="{FF2B5EF4-FFF2-40B4-BE49-F238E27FC236}">
                <a16:creationId xmlns:a16="http://schemas.microsoft.com/office/drawing/2014/main" id="{3CB18E41-A19C-EC73-321D-21148CAE6CC0}"/>
              </a:ext>
            </a:extLst>
          </p:cNvPr>
          <p:cNvSpPr txBox="1"/>
          <p:nvPr/>
        </p:nvSpPr>
        <p:spPr>
          <a:xfrm>
            <a:off x="990600" y="2382702"/>
            <a:ext cx="14001750" cy="4893647"/>
          </a:xfrm>
          <a:prstGeom prst="rect">
            <a:avLst/>
          </a:prstGeom>
          <a:noFill/>
        </p:spPr>
        <p:txBody>
          <a:bodyPr wrap="square">
            <a:spAutoFit/>
          </a:bodyPr>
          <a:lstStyle/>
          <a:p>
            <a:pPr marL="1114425" lvl="1" indent="-428625">
              <a:buFont typeface="Arial" panose="020B0604020202020204" pitchFamily="34" charset="0"/>
              <a:buChar char="•"/>
            </a:pPr>
            <a:endParaRPr lang="en-US" sz="2400" dirty="0"/>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Margaret Woeppel MSN, RN CPHQ | Vice President, Quality &amp; Data &amp; Workforce</a:t>
            </a:r>
          </a:p>
          <a:p>
            <a:pPr marL="1028700" lvl="1" indent="-428625">
              <a:buFont typeface="Arial" panose="020B0604020202020204" pitchFamily="34" charset="0"/>
              <a:buChar char="•"/>
            </a:pPr>
            <a:r>
              <a:rPr lang="en-US" sz="2400" dirty="0">
                <a:latin typeface="Montserrat Classic" panose="020B0604020202020204" charset="0"/>
                <a:hlinkClick r:id="rId2">
                  <a:extLst>
                    <a:ext uri="{A12FA001-AC4F-418D-AE19-62706E023703}">
                      <ahyp:hlinkClr xmlns:ahyp="http://schemas.microsoft.com/office/drawing/2018/hyperlinkcolor" val="tx"/>
                    </a:ext>
                  </a:extLst>
                </a:hlinkClick>
              </a:rPr>
              <a:t>mwoeppel@nebraskahospitals.org</a:t>
            </a:r>
            <a:endParaRPr lang="en-US" sz="2400" dirty="0">
              <a:latin typeface="Montserrat Classic" panose="020B0604020202020204" charset="0"/>
            </a:endParaRPr>
          </a:p>
          <a:p>
            <a:pPr marL="1028700"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Dana Steiner BSN, MBA, CPHQ  | Senior Director, Quality &amp; Performance Improvement</a:t>
            </a:r>
          </a:p>
          <a:p>
            <a:pPr marL="1028700" lvl="1" indent="-428625">
              <a:buFont typeface="Arial" panose="020B0604020202020204" pitchFamily="34" charset="0"/>
              <a:buChar char="•"/>
            </a:pPr>
            <a:r>
              <a:rPr lang="en-US" sz="2400" dirty="0">
                <a:latin typeface="Montserrat Classic" panose="020B0604020202020204" charset="0"/>
                <a:ea typeface="Calibri" panose="020F0502020204030204" pitchFamily="34" charset="0"/>
                <a:hlinkClick r:id="rId3">
                  <a:extLst>
                    <a:ext uri="{A12FA001-AC4F-418D-AE19-62706E023703}">
                      <ahyp:hlinkClr xmlns:ahyp="http://schemas.microsoft.com/office/drawing/2018/hyperlinkcolor" val="tx"/>
                    </a:ext>
                  </a:extLst>
                </a:hlinkClick>
              </a:rPr>
              <a:t>dsteiner@nebraskahospitals.org</a:t>
            </a:r>
            <a:endParaRPr lang="en-US" sz="2400" dirty="0">
              <a:latin typeface="Montserrat Classic" panose="020B0604020202020204" charset="0"/>
              <a:ea typeface="Calibri" panose="020F0502020204030204" pitchFamily="34" charset="0"/>
            </a:endParaRPr>
          </a:p>
          <a:p>
            <a:pPr marL="1028700"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Amber Kavan RN, BSN, CPHQ | Director Quality &amp; Performance Improvement</a:t>
            </a:r>
          </a:p>
          <a:p>
            <a:pPr marL="1028700" lvl="1" indent="-428625">
              <a:buFont typeface="Arial" panose="020B0604020202020204" pitchFamily="34" charset="0"/>
              <a:buChar char="•"/>
            </a:pPr>
            <a:r>
              <a:rPr lang="en-US" sz="2400" dirty="0">
                <a:latin typeface="Montserrat Classic" panose="020B0604020202020204" charset="0"/>
                <a:ea typeface="Calibri" panose="020F0502020204030204" pitchFamily="34" charset="0"/>
                <a:hlinkClick r:id="rId4">
                  <a:extLst>
                    <a:ext uri="{A12FA001-AC4F-418D-AE19-62706E023703}">
                      <ahyp:hlinkClr xmlns:ahyp="http://schemas.microsoft.com/office/drawing/2018/hyperlinkcolor" val="tx"/>
                    </a:ext>
                  </a:extLst>
                </a:hlinkClick>
              </a:rPr>
              <a:t>akavan@nebraskahospitals.org</a:t>
            </a:r>
            <a:endParaRPr lang="en-US" sz="2400" dirty="0">
              <a:latin typeface="Montserrat Classic" panose="020B0604020202020204" charset="0"/>
              <a:ea typeface="Calibri" panose="020F0502020204030204" pitchFamily="34" charset="0"/>
            </a:endParaRPr>
          </a:p>
          <a:p>
            <a:pPr marL="600075"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Matt Lentz RN, MSN  | Quality &amp; Performance Improvement Consultant</a:t>
            </a:r>
          </a:p>
          <a:p>
            <a:pPr marL="1028700" lvl="1" indent="-428625">
              <a:buFont typeface="Arial" panose="020B0604020202020204" pitchFamily="34" charset="0"/>
              <a:buChar char="•"/>
            </a:pPr>
            <a:r>
              <a:rPr lang="en-US" sz="2400" dirty="0">
                <a:latin typeface="Montserrat Classic" panose="020B0604020202020204" charset="0"/>
                <a:ea typeface="Calibri" panose="020F0502020204030204" pitchFamily="34" charset="0"/>
                <a:hlinkClick r:id="rId5">
                  <a:extLst>
                    <a:ext uri="{A12FA001-AC4F-418D-AE19-62706E023703}">
                      <ahyp:hlinkClr xmlns:ahyp="http://schemas.microsoft.com/office/drawing/2018/hyperlinkcolor" val="tx"/>
                    </a:ext>
                  </a:extLst>
                </a:hlinkClick>
              </a:rPr>
              <a:t>mlentz@nebraskahospitals.org</a:t>
            </a:r>
            <a:endParaRPr lang="en-US" sz="2400" dirty="0">
              <a:latin typeface="Montserrat Classic" panose="020B0604020202020204" charset="0"/>
              <a:ea typeface="Calibri" panose="020F0502020204030204" pitchFamily="34" charset="0"/>
            </a:endParaRPr>
          </a:p>
          <a:p>
            <a:pPr marL="600075" lvl="1"/>
            <a:endParaRPr lang="en-US" sz="2400" dirty="0">
              <a:latin typeface="Montserrat Classic" panose="020B0604020202020204" charset="0"/>
              <a:ea typeface="Calibri" panose="020F0502020204030204" pitchFamily="34" charset="0"/>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944614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9135" y="7929623"/>
            <a:ext cx="343622" cy="343622"/>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53517" y="4706230"/>
            <a:ext cx="343622" cy="34362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40155" y="7430412"/>
            <a:ext cx="343622" cy="34362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85689" y="7927709"/>
            <a:ext cx="347450" cy="34745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0070" y="4704316"/>
            <a:ext cx="347450" cy="34745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56709" y="7428498"/>
            <a:ext cx="347450" cy="34745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06071" y="7929623"/>
            <a:ext cx="343622" cy="34362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90452" y="4706230"/>
            <a:ext cx="343622" cy="343622"/>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77091" y="7430412"/>
            <a:ext cx="343622" cy="343622"/>
          </a:xfrm>
          <a:prstGeom prst="rect">
            <a:avLst/>
          </a:prstGeom>
        </p:spPr>
      </p:pic>
      <p:sp>
        <p:nvSpPr>
          <p:cNvPr id="17" name="TextBox 17"/>
          <p:cNvSpPr txBox="1"/>
          <p:nvPr/>
        </p:nvSpPr>
        <p:spPr>
          <a:xfrm>
            <a:off x="5919525" y="1171575"/>
            <a:ext cx="6448950" cy="708787"/>
          </a:xfrm>
          <a:prstGeom prst="rect">
            <a:avLst/>
          </a:prstGeom>
        </p:spPr>
        <p:txBody>
          <a:bodyPr lIns="0" tIns="0" rIns="0" bIns="0" rtlCol="0" anchor="t">
            <a:spAutoFit/>
          </a:bodyPr>
          <a:lstStyle/>
          <a:p>
            <a:pPr algn="ctr">
              <a:lnSpc>
                <a:spcPts val="5264"/>
              </a:lnSpc>
            </a:pPr>
            <a:r>
              <a:rPr lang="en-US" sz="5600">
                <a:solidFill>
                  <a:srgbClr val="1E3262"/>
                </a:solidFill>
                <a:latin typeface="Montserrat Extra-Bold Bold"/>
              </a:rPr>
              <a:t>Our Great</a:t>
            </a:r>
          </a:p>
        </p:txBody>
      </p:sp>
      <p:sp>
        <p:nvSpPr>
          <p:cNvPr id="18" name="TextBox 18"/>
          <p:cNvSpPr txBox="1"/>
          <p:nvPr/>
        </p:nvSpPr>
        <p:spPr>
          <a:xfrm>
            <a:off x="5919525" y="1805559"/>
            <a:ext cx="6448950" cy="708787"/>
          </a:xfrm>
          <a:prstGeom prst="rect">
            <a:avLst/>
          </a:prstGeom>
        </p:spPr>
        <p:txBody>
          <a:bodyPr lIns="0" tIns="0" rIns="0" bIns="0" rtlCol="0" anchor="t">
            <a:spAutoFit/>
          </a:bodyPr>
          <a:lstStyle/>
          <a:p>
            <a:pPr algn="ctr">
              <a:lnSpc>
                <a:spcPts val="5264"/>
              </a:lnSpc>
            </a:pPr>
            <a:r>
              <a:rPr lang="en-US" sz="5600">
                <a:solidFill>
                  <a:srgbClr val="25B1DD"/>
                </a:solidFill>
                <a:latin typeface="Montserrat Extra-Bold Bold"/>
              </a:rPr>
              <a:t>Team</a:t>
            </a:r>
          </a:p>
        </p:txBody>
      </p:sp>
      <p:sp>
        <p:nvSpPr>
          <p:cNvPr id="19" name="TextBox 19"/>
          <p:cNvSpPr txBox="1"/>
          <p:nvPr/>
        </p:nvSpPr>
        <p:spPr>
          <a:xfrm>
            <a:off x="1999712" y="8522809"/>
            <a:ext cx="4401088" cy="331181"/>
          </a:xfrm>
          <a:prstGeom prst="rect">
            <a:avLst/>
          </a:prstGeom>
        </p:spPr>
        <p:txBody>
          <a:bodyPr wrap="square" lIns="0" tIns="0" rIns="0" bIns="0" rtlCol="0" anchor="t">
            <a:spAutoFit/>
          </a:bodyPr>
          <a:lstStyle/>
          <a:p>
            <a:pPr algn="ctr">
              <a:lnSpc>
                <a:spcPts val="2940"/>
              </a:lnSpc>
            </a:pPr>
            <a:r>
              <a:rPr lang="en-US" sz="2100" dirty="0">
                <a:solidFill>
                  <a:srgbClr val="2D262A"/>
                </a:solidFill>
                <a:latin typeface="Montserrat Classic"/>
              </a:rPr>
              <a:t>dsteiner@nebraskahospitals.org</a:t>
            </a:r>
          </a:p>
        </p:txBody>
      </p:sp>
      <p:sp>
        <p:nvSpPr>
          <p:cNvPr id="20" name="TextBox 20"/>
          <p:cNvSpPr txBox="1"/>
          <p:nvPr/>
        </p:nvSpPr>
        <p:spPr>
          <a:xfrm>
            <a:off x="6837561" y="5268180"/>
            <a:ext cx="4349150" cy="331181"/>
          </a:xfrm>
          <a:prstGeom prst="rect">
            <a:avLst/>
          </a:prstGeom>
        </p:spPr>
        <p:txBody>
          <a:bodyPr wrap="square" lIns="0" tIns="0" rIns="0" bIns="0" rtlCol="0" anchor="t">
            <a:spAutoFit/>
          </a:bodyPr>
          <a:lstStyle/>
          <a:p>
            <a:pPr algn="ctr">
              <a:lnSpc>
                <a:spcPts val="2940"/>
              </a:lnSpc>
            </a:pPr>
            <a:r>
              <a:rPr lang="en-US" sz="2100" dirty="0">
                <a:solidFill>
                  <a:srgbClr val="2D262A"/>
                </a:solidFill>
                <a:latin typeface="Montserrat Classic"/>
              </a:rPr>
              <a:t>akavan@nebraskahospitals.org</a:t>
            </a:r>
          </a:p>
        </p:txBody>
      </p:sp>
      <p:sp>
        <p:nvSpPr>
          <p:cNvPr id="21" name="TextBox 21"/>
          <p:cNvSpPr txBox="1"/>
          <p:nvPr/>
        </p:nvSpPr>
        <p:spPr>
          <a:xfrm>
            <a:off x="12268006" y="8023598"/>
            <a:ext cx="4164668" cy="331181"/>
          </a:xfrm>
          <a:prstGeom prst="rect">
            <a:avLst/>
          </a:prstGeom>
        </p:spPr>
        <p:txBody>
          <a:bodyPr wrap="square" lIns="0" tIns="0" rIns="0" bIns="0" rtlCol="0" anchor="t">
            <a:spAutoFit/>
          </a:bodyPr>
          <a:lstStyle/>
          <a:p>
            <a:pPr algn="ctr">
              <a:lnSpc>
                <a:spcPts val="2940"/>
              </a:lnSpc>
            </a:pPr>
            <a:r>
              <a:rPr lang="en-US" sz="2100" dirty="0">
                <a:solidFill>
                  <a:srgbClr val="2D262A"/>
                </a:solidFill>
                <a:latin typeface="Montserrat Classic"/>
              </a:rPr>
              <a:t>mlentz@nebraskahospitals.org</a:t>
            </a:r>
          </a:p>
        </p:txBody>
      </p:sp>
      <p:sp>
        <p:nvSpPr>
          <p:cNvPr id="22" name="TextBox 22"/>
          <p:cNvSpPr txBox="1"/>
          <p:nvPr/>
        </p:nvSpPr>
        <p:spPr>
          <a:xfrm>
            <a:off x="1447800" y="6467783"/>
            <a:ext cx="4950741" cy="386709"/>
          </a:xfrm>
          <a:prstGeom prst="rect">
            <a:avLst/>
          </a:prstGeom>
        </p:spPr>
        <p:txBody>
          <a:bodyPr wrap="square" lIns="0" tIns="0" rIns="0" bIns="0" rtlCol="0" anchor="t">
            <a:spAutoFit/>
          </a:bodyPr>
          <a:lstStyle/>
          <a:p>
            <a:pPr algn="ctr">
              <a:lnSpc>
                <a:spcPts val="3359"/>
              </a:lnSpc>
            </a:pPr>
            <a:r>
              <a:rPr lang="en-US" sz="2400" dirty="0">
                <a:solidFill>
                  <a:srgbClr val="1E3262"/>
                </a:solidFill>
                <a:latin typeface="Montserrat Classic Bold"/>
              </a:rPr>
              <a:t>Dana Steiner, BSN, MBA, CPHQ</a:t>
            </a:r>
          </a:p>
        </p:txBody>
      </p:sp>
      <p:sp>
        <p:nvSpPr>
          <p:cNvPr id="23" name="TextBox 23"/>
          <p:cNvSpPr txBox="1"/>
          <p:nvPr/>
        </p:nvSpPr>
        <p:spPr>
          <a:xfrm>
            <a:off x="6754346" y="3161920"/>
            <a:ext cx="4778897" cy="386709"/>
          </a:xfrm>
          <a:prstGeom prst="rect">
            <a:avLst/>
          </a:prstGeom>
        </p:spPr>
        <p:txBody>
          <a:bodyPr wrap="square" lIns="0" tIns="0" rIns="0" bIns="0" rtlCol="0" anchor="t">
            <a:spAutoFit/>
          </a:bodyPr>
          <a:lstStyle/>
          <a:p>
            <a:pPr algn="ctr">
              <a:lnSpc>
                <a:spcPts val="3359"/>
              </a:lnSpc>
            </a:pPr>
            <a:r>
              <a:rPr lang="en-US" sz="2400" dirty="0">
                <a:solidFill>
                  <a:srgbClr val="1E3262"/>
                </a:solidFill>
                <a:latin typeface="Montserrat Classic Bold"/>
              </a:rPr>
              <a:t>Amber Kavan, BSN, RN, CPHQ</a:t>
            </a:r>
          </a:p>
        </p:txBody>
      </p:sp>
      <p:sp>
        <p:nvSpPr>
          <p:cNvPr id="24" name="TextBox 24"/>
          <p:cNvSpPr txBox="1"/>
          <p:nvPr/>
        </p:nvSpPr>
        <p:spPr>
          <a:xfrm>
            <a:off x="12371141" y="6274428"/>
            <a:ext cx="3919404" cy="386709"/>
          </a:xfrm>
          <a:prstGeom prst="rect">
            <a:avLst/>
          </a:prstGeom>
        </p:spPr>
        <p:txBody>
          <a:bodyPr lIns="0" tIns="0" rIns="0" bIns="0" rtlCol="0" anchor="t">
            <a:spAutoFit/>
          </a:bodyPr>
          <a:lstStyle/>
          <a:p>
            <a:pPr algn="ctr">
              <a:lnSpc>
                <a:spcPts val="3359"/>
              </a:lnSpc>
            </a:pPr>
            <a:r>
              <a:rPr lang="en-US" sz="2400" dirty="0">
                <a:solidFill>
                  <a:srgbClr val="1E3262"/>
                </a:solidFill>
                <a:latin typeface="Montserrat Classic Bold"/>
              </a:rPr>
              <a:t>Matt Lentz, MSN, RN</a:t>
            </a:r>
          </a:p>
        </p:txBody>
      </p:sp>
      <p:sp>
        <p:nvSpPr>
          <p:cNvPr id="25" name="TextBox 25"/>
          <p:cNvSpPr txBox="1"/>
          <p:nvPr/>
        </p:nvSpPr>
        <p:spPr>
          <a:xfrm>
            <a:off x="1722627" y="6951308"/>
            <a:ext cx="4401086" cy="822726"/>
          </a:xfrm>
          <a:prstGeom prst="rect">
            <a:avLst/>
          </a:prstGeom>
        </p:spPr>
        <p:txBody>
          <a:bodyPr wrap="square" lIns="0" tIns="0" rIns="0" bIns="0" rtlCol="0" anchor="t">
            <a:spAutoFit/>
          </a:bodyPr>
          <a:lstStyle/>
          <a:p>
            <a:pPr algn="ctr">
              <a:lnSpc>
                <a:spcPts val="3359"/>
              </a:lnSpc>
            </a:pPr>
            <a:r>
              <a:rPr lang="en-US" sz="2400" dirty="0">
                <a:solidFill>
                  <a:srgbClr val="2D262A"/>
                </a:solidFill>
                <a:latin typeface="Montserrat Classic"/>
              </a:rPr>
              <a:t>Senior Director, Quality and Performance Improvement</a:t>
            </a:r>
          </a:p>
        </p:txBody>
      </p:sp>
      <p:sp>
        <p:nvSpPr>
          <p:cNvPr id="26" name="TextBox 26"/>
          <p:cNvSpPr txBox="1"/>
          <p:nvPr/>
        </p:nvSpPr>
        <p:spPr>
          <a:xfrm>
            <a:off x="7184503" y="3701066"/>
            <a:ext cx="3918994" cy="822726"/>
          </a:xfrm>
          <a:prstGeom prst="rect">
            <a:avLst/>
          </a:prstGeom>
        </p:spPr>
        <p:txBody>
          <a:bodyPr wrap="square" lIns="0" tIns="0" rIns="0" bIns="0" rtlCol="0" anchor="t">
            <a:spAutoFit/>
          </a:bodyPr>
          <a:lstStyle/>
          <a:p>
            <a:pPr algn="ctr">
              <a:lnSpc>
                <a:spcPts val="3359"/>
              </a:lnSpc>
            </a:pPr>
            <a:r>
              <a:rPr lang="en-US" sz="2400" dirty="0">
                <a:solidFill>
                  <a:srgbClr val="2D262A"/>
                </a:solidFill>
                <a:latin typeface="Montserrat Classic"/>
              </a:rPr>
              <a:t>Quality and Performance Improvement Director</a:t>
            </a:r>
          </a:p>
        </p:txBody>
      </p:sp>
      <p:sp>
        <p:nvSpPr>
          <p:cNvPr id="27" name="TextBox 27"/>
          <p:cNvSpPr txBox="1"/>
          <p:nvPr/>
        </p:nvSpPr>
        <p:spPr>
          <a:xfrm>
            <a:off x="12371141" y="6733825"/>
            <a:ext cx="3919404" cy="386709"/>
          </a:xfrm>
          <a:prstGeom prst="rect">
            <a:avLst/>
          </a:prstGeom>
        </p:spPr>
        <p:txBody>
          <a:bodyPr lIns="0" tIns="0" rIns="0" bIns="0" rtlCol="0" anchor="t">
            <a:spAutoFit/>
          </a:bodyPr>
          <a:lstStyle/>
          <a:p>
            <a:pPr algn="ctr">
              <a:lnSpc>
                <a:spcPts val="3359"/>
              </a:lnSpc>
            </a:pPr>
            <a:r>
              <a:rPr lang="en-US" sz="2400" dirty="0">
                <a:solidFill>
                  <a:srgbClr val="2D262A"/>
                </a:solidFill>
                <a:latin typeface="Montserrat Classic"/>
              </a:rPr>
              <a:t>Quality Consultant</a:t>
            </a:r>
          </a:p>
        </p:txBody>
      </p:sp>
      <p:pic>
        <p:nvPicPr>
          <p:cNvPr id="1026" name="Picture 2" descr="Dana Steiner">
            <a:extLst>
              <a:ext uri="{FF2B5EF4-FFF2-40B4-BE49-F238E27FC236}">
                <a16:creationId xmlns:a16="http://schemas.microsoft.com/office/drawing/2014/main" id="{B536C3A1-F6CD-EE00-F348-F226CA82B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463" y="2369085"/>
            <a:ext cx="2828925"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ber Kavan">
            <a:extLst>
              <a:ext uri="{FF2B5EF4-FFF2-40B4-BE49-F238E27FC236}">
                <a16:creationId xmlns:a16="http://schemas.microsoft.com/office/drawing/2014/main" id="{33A95940-6F98-1A03-3D06-39EE3A5FE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968" y="5949681"/>
            <a:ext cx="283845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tt Lentz RN, MSN">
            <a:extLst>
              <a:ext uri="{FF2B5EF4-FFF2-40B4-BE49-F238E27FC236}">
                <a16:creationId xmlns:a16="http://schemas.microsoft.com/office/drawing/2014/main" id="{A0659C83-40C1-96A1-4B3C-087C14C21A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46520" y="2557765"/>
            <a:ext cx="2807640" cy="3150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1435162"/>
            <a:ext cx="15468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Infection Prevention in your Daily Work</a:t>
            </a:r>
          </a:p>
        </p:txBody>
      </p:sp>
      <p:sp>
        <p:nvSpPr>
          <p:cNvPr id="4" name="TextBox 4"/>
          <p:cNvSpPr txBox="1"/>
          <p:nvPr/>
        </p:nvSpPr>
        <p:spPr>
          <a:xfrm>
            <a:off x="1295400" y="2171700"/>
            <a:ext cx="11666173" cy="794063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2800" dirty="0">
                <a:solidFill>
                  <a:srgbClr val="2D262A"/>
                </a:solidFill>
                <a:latin typeface="Montserrat Classic" panose="020B0604020202020204" charset="0"/>
              </a:rPr>
              <a:t>1.7 million infection are considered Hospital-Acquired – resulting in 99,000 deaths each year.</a:t>
            </a:r>
            <a:br>
              <a:rPr lang="en-US" sz="2800" dirty="0">
                <a:solidFill>
                  <a:srgbClr val="2D262A"/>
                </a:solidFill>
                <a:latin typeface="Montserrat Classic" panose="020B0604020202020204" charset="0"/>
              </a:rPr>
            </a:br>
            <a:endParaRPr lang="en-US" sz="2800" dirty="0">
              <a:solidFill>
                <a:srgbClr val="2D262A"/>
              </a:solidFill>
              <a:latin typeface="Montserrat Classic" panose="020B0604020202020204" charset="0"/>
            </a:endParaRPr>
          </a:p>
          <a:p>
            <a:pPr marL="571500" indent="-571500">
              <a:buFont typeface="Arial" panose="020B0604020202020204" pitchFamily="34" charset="0"/>
              <a:buChar char="•"/>
            </a:pPr>
            <a:r>
              <a:rPr lang="en-US" sz="2800" dirty="0">
                <a:solidFill>
                  <a:srgbClr val="2D262A"/>
                </a:solidFill>
                <a:latin typeface="Montserrat Classic" panose="020B0604020202020204" charset="0"/>
              </a:rPr>
              <a:t>Nurses have the unique opportunity to reduce the potential for HAIs. Utilizing skills and knowledge of nursing practice, you can facilitate patient recovery while minimizing complications related to infections.</a:t>
            </a:r>
            <a:br>
              <a:rPr lang="en-US" sz="2800" dirty="0">
                <a:solidFill>
                  <a:srgbClr val="2D262A"/>
                </a:solidFill>
                <a:latin typeface="Montserrat Classic" panose="020B0604020202020204" charset="0"/>
              </a:rPr>
            </a:br>
            <a:endParaRPr lang="en-US" sz="2800" dirty="0">
              <a:solidFill>
                <a:srgbClr val="2D262A"/>
              </a:solidFill>
              <a:latin typeface="Montserrat Classic" panose="020B0604020202020204" charset="0"/>
            </a:endParaRPr>
          </a:p>
          <a:p>
            <a:pPr algn="ctr"/>
            <a:r>
              <a:rPr lang="en-US" sz="2800" u="sng" dirty="0">
                <a:solidFill>
                  <a:srgbClr val="2D262A"/>
                </a:solidFill>
                <a:latin typeface="Montserrat Classic" panose="020B0604020202020204" charset="0"/>
              </a:rPr>
              <a:t>What can you do?</a:t>
            </a:r>
          </a:p>
          <a:p>
            <a:pPr marL="571500" indent="-571500">
              <a:buFont typeface="Arial" panose="020B0604020202020204" pitchFamily="34" charset="0"/>
              <a:buChar char="•"/>
            </a:pPr>
            <a:r>
              <a:rPr lang="en-US" sz="2800" dirty="0">
                <a:solidFill>
                  <a:srgbClr val="2D262A"/>
                </a:solidFill>
                <a:latin typeface="Montserrat Classic" panose="020B0604020202020204" charset="0"/>
              </a:rPr>
              <a:t>Wash your hands</a:t>
            </a:r>
          </a:p>
          <a:p>
            <a:pPr marL="571500" indent="-571500">
              <a:buFont typeface="Arial" panose="020B0604020202020204" pitchFamily="34" charset="0"/>
              <a:buChar char="•"/>
            </a:pPr>
            <a:r>
              <a:rPr lang="en-US" sz="2800" dirty="0">
                <a:solidFill>
                  <a:srgbClr val="2D262A"/>
                </a:solidFill>
                <a:latin typeface="Montserrat Classic" panose="020B0604020202020204" charset="0"/>
              </a:rPr>
              <a:t>Stay home when you are ill</a:t>
            </a:r>
          </a:p>
          <a:p>
            <a:pPr marL="571500" indent="-571500">
              <a:buFont typeface="Arial" panose="020B0604020202020204" pitchFamily="34" charset="0"/>
              <a:buChar char="•"/>
            </a:pPr>
            <a:r>
              <a:rPr lang="en-US" sz="2800" dirty="0">
                <a:solidFill>
                  <a:srgbClr val="2D262A"/>
                </a:solidFill>
                <a:latin typeface="Montserrat Classic" panose="020B0604020202020204" charset="0"/>
              </a:rPr>
              <a:t>Cover your cough and sneeze</a:t>
            </a:r>
          </a:p>
          <a:p>
            <a:pPr marL="571500" indent="-571500">
              <a:buFont typeface="Arial" panose="020B0604020202020204" pitchFamily="34" charset="0"/>
              <a:buChar char="•"/>
            </a:pPr>
            <a:r>
              <a:rPr lang="en-US" sz="2800" dirty="0">
                <a:solidFill>
                  <a:srgbClr val="2D262A"/>
                </a:solidFill>
                <a:latin typeface="Montserrat Classic" panose="020B0604020202020204" charset="0"/>
              </a:rPr>
              <a:t>Always wear appropriate PPE</a:t>
            </a:r>
          </a:p>
          <a:p>
            <a:pPr marL="571500" indent="-571500">
              <a:buFont typeface="Arial" panose="020B0604020202020204" pitchFamily="34" charset="0"/>
              <a:buChar char="•"/>
            </a:pPr>
            <a:r>
              <a:rPr lang="en-US" sz="2800" dirty="0">
                <a:solidFill>
                  <a:srgbClr val="2D262A"/>
                </a:solidFill>
                <a:latin typeface="Montserrat Classic" panose="020B0604020202020204" charset="0"/>
              </a:rPr>
              <a:t>Remember to follow the hierarchy of control for occupational hazards</a:t>
            </a:r>
          </a:p>
          <a:p>
            <a:pPr marL="571500" indent="-571500">
              <a:buFont typeface="Arial" panose="020B0604020202020204" pitchFamily="34" charset="0"/>
              <a:buChar char="•"/>
            </a:pPr>
            <a:endParaRPr lang="en-US" sz="2800" dirty="0">
              <a:solidFill>
                <a:srgbClr val="2D262A"/>
              </a:solidFill>
              <a:latin typeface="Montserrat Classic" panose="020B0604020202020204" charset="0"/>
            </a:endParaRPr>
          </a:p>
          <a:p>
            <a:pPr algn="ctr"/>
            <a:r>
              <a:rPr lang="en-US" sz="2800" u="sng" dirty="0">
                <a:solidFill>
                  <a:srgbClr val="2D262A"/>
                </a:solidFill>
                <a:latin typeface="Montserrat Classic" panose="020B0604020202020204" charset="0"/>
              </a:rPr>
              <a:t>Better health begins with better hand hygiene. </a:t>
            </a:r>
          </a:p>
          <a:p>
            <a:pPr marL="571500" indent="-571500">
              <a:buFont typeface="Arial" panose="020B0604020202020204" pitchFamily="34" charset="0"/>
              <a:buChar char="•"/>
            </a:pPr>
            <a:endParaRPr lang="en-US" sz="4000" dirty="0">
              <a:solidFill>
                <a:srgbClr val="2D262A"/>
              </a:solidFill>
              <a:latin typeface="Montserrat Classic"/>
            </a:endParaRPr>
          </a:p>
        </p:txBody>
      </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pic>
        <p:nvPicPr>
          <p:cNvPr id="1026" name="Picture 2" descr="FU1-9">
            <a:extLst>
              <a:ext uri="{FF2B5EF4-FFF2-40B4-BE49-F238E27FC236}">
                <a16:creationId xmlns:a16="http://schemas.microsoft.com/office/drawing/2014/main" id="{276A2551-7CB3-D15B-4382-C900CCC89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4135" y="2470897"/>
            <a:ext cx="4473840" cy="632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1435162"/>
            <a:ext cx="15468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CDC’s Core IP and IC Practices</a:t>
            </a:r>
          </a:p>
        </p:txBody>
      </p:sp>
      <p:sp>
        <p:nvSpPr>
          <p:cNvPr id="4" name="TextBox 4"/>
          <p:cNvSpPr txBox="1"/>
          <p:nvPr/>
        </p:nvSpPr>
        <p:spPr>
          <a:xfrm>
            <a:off x="1295400" y="2470897"/>
            <a:ext cx="11666173" cy="7078861"/>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The practice and</a:t>
            </a:r>
            <a:r>
              <a:rPr lang="en-US" sz="2800" b="0" i="0" dirty="0">
                <a:solidFill>
                  <a:srgbClr val="333333"/>
                </a:solidFill>
                <a:effectLst/>
                <a:highlight>
                  <a:srgbClr val="FFFFFF"/>
                </a:highlight>
                <a:latin typeface="Montserrat Classic" panose="020B0604020202020204" charset="0"/>
              </a:rPr>
              <a:t> promotion of hand hygiene</a:t>
            </a:r>
          </a:p>
          <a:p>
            <a:pPr marL="457200" indent="-457200" algn="l">
              <a:buFont typeface="Arial" panose="020B0604020202020204" pitchFamily="34" charset="0"/>
              <a:buChar char="•"/>
            </a:pPr>
            <a:r>
              <a:rPr lang="en-US" sz="2800" b="0" i="0" dirty="0">
                <a:solidFill>
                  <a:srgbClr val="333333"/>
                </a:solidFill>
                <a:effectLst/>
                <a:highlight>
                  <a:srgbClr val="FFFFFF"/>
                </a:highlight>
                <a:latin typeface="Montserrat Classic" panose="020B0604020202020204" charset="0"/>
              </a:rPr>
              <a:t>Consistent use of aseptic technique</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C</a:t>
            </a:r>
            <a:r>
              <a:rPr lang="en-US" sz="2800" b="0" i="0" dirty="0">
                <a:solidFill>
                  <a:srgbClr val="333333"/>
                </a:solidFill>
                <a:effectLst/>
                <a:highlight>
                  <a:srgbClr val="FFFFFF"/>
                </a:highlight>
                <a:latin typeface="Montserrat Classic" panose="020B0604020202020204" charset="0"/>
              </a:rPr>
              <a:t>leaning and disinfection practices</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U</a:t>
            </a:r>
            <a:r>
              <a:rPr lang="en-US" sz="2800" b="0" i="0" dirty="0">
                <a:solidFill>
                  <a:srgbClr val="333333"/>
                </a:solidFill>
                <a:effectLst/>
                <a:highlight>
                  <a:srgbClr val="FFFFFF"/>
                </a:highlight>
                <a:latin typeface="Montserrat Classic" panose="020B0604020202020204" charset="0"/>
              </a:rPr>
              <a:t>se of standard precautions</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P</a:t>
            </a:r>
            <a:r>
              <a:rPr lang="en-US" sz="2800" b="0" i="0" dirty="0">
                <a:solidFill>
                  <a:srgbClr val="333333"/>
                </a:solidFill>
                <a:effectLst/>
                <a:highlight>
                  <a:srgbClr val="FFFFFF"/>
                </a:highlight>
                <a:latin typeface="Montserrat Classic" panose="020B0604020202020204" charset="0"/>
              </a:rPr>
              <a:t>atient assessment and additional precautions</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P</a:t>
            </a:r>
            <a:r>
              <a:rPr lang="en-US" sz="2800" b="0" i="0" dirty="0">
                <a:solidFill>
                  <a:srgbClr val="333333"/>
                </a:solidFill>
                <a:effectLst/>
                <a:highlight>
                  <a:srgbClr val="FFFFFF"/>
                </a:highlight>
                <a:latin typeface="Montserrat Classic" panose="020B0604020202020204" charset="0"/>
              </a:rPr>
              <a:t>atient education</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U</a:t>
            </a:r>
            <a:r>
              <a:rPr lang="en-US" sz="2800" b="0" i="0" dirty="0">
                <a:solidFill>
                  <a:srgbClr val="333333"/>
                </a:solidFill>
                <a:effectLst/>
                <a:highlight>
                  <a:srgbClr val="FFFFFF"/>
                </a:highlight>
                <a:latin typeface="Montserrat Classic" panose="020B0604020202020204" charset="0"/>
              </a:rPr>
              <a:t>se of safety devices</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R</a:t>
            </a:r>
            <a:r>
              <a:rPr lang="en-US" sz="2800" b="0" i="0" dirty="0">
                <a:solidFill>
                  <a:srgbClr val="333333"/>
                </a:solidFill>
                <a:effectLst/>
                <a:highlight>
                  <a:srgbClr val="FFFFFF"/>
                </a:highlight>
                <a:latin typeface="Montserrat Classic" panose="020B0604020202020204" charset="0"/>
              </a:rPr>
              <a:t>emoval of unnecessary invasive devices</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U</a:t>
            </a:r>
            <a:r>
              <a:rPr lang="en-US" sz="2800" b="0" i="0" dirty="0">
                <a:solidFill>
                  <a:srgbClr val="333333"/>
                </a:solidFill>
                <a:effectLst/>
                <a:highlight>
                  <a:srgbClr val="FFFFFF"/>
                </a:highlight>
                <a:latin typeface="Montserrat Classic" panose="020B0604020202020204" charset="0"/>
              </a:rPr>
              <a:t>se of bundle strategies for infection prevention</a:t>
            </a:r>
          </a:p>
          <a:p>
            <a:pPr marL="457200" indent="-457200" algn="l">
              <a:buFont typeface="Arial" panose="020B0604020202020204" pitchFamily="34" charset="0"/>
              <a:buChar char="•"/>
            </a:pPr>
            <a:r>
              <a:rPr lang="en-US" sz="2800" dirty="0">
                <a:solidFill>
                  <a:srgbClr val="333333"/>
                </a:solidFill>
                <a:highlight>
                  <a:srgbClr val="FFFFFF"/>
                </a:highlight>
                <a:latin typeface="Montserrat Classic" panose="020B0604020202020204" charset="0"/>
              </a:rPr>
              <a:t>F</a:t>
            </a:r>
            <a:r>
              <a:rPr lang="en-US" sz="2800" b="0" i="0" dirty="0">
                <a:solidFill>
                  <a:srgbClr val="333333"/>
                </a:solidFill>
                <a:effectLst/>
                <a:highlight>
                  <a:srgbClr val="FFFFFF"/>
                </a:highlight>
                <a:latin typeface="Montserrat Classic" panose="020B0604020202020204" charset="0"/>
              </a:rPr>
              <a:t>it for duty</a:t>
            </a:r>
            <a:br>
              <a:rPr lang="en-US" sz="2800" b="0" i="0" dirty="0">
                <a:solidFill>
                  <a:srgbClr val="333333"/>
                </a:solidFill>
                <a:effectLst/>
                <a:highlight>
                  <a:srgbClr val="FFFFFF"/>
                </a:highlight>
                <a:latin typeface="Montserrat Classic" panose="020B0604020202020204" charset="0"/>
              </a:rPr>
            </a:br>
            <a:br>
              <a:rPr lang="en-US" sz="2800" b="0" i="0" dirty="0">
                <a:solidFill>
                  <a:srgbClr val="333333"/>
                </a:solidFill>
                <a:effectLst/>
                <a:highlight>
                  <a:srgbClr val="FFFFFF"/>
                </a:highlight>
                <a:latin typeface="Montserrat Classic" panose="020B0604020202020204" charset="0"/>
              </a:rPr>
            </a:br>
            <a:endParaRPr lang="en-US" sz="2800" dirty="0">
              <a:solidFill>
                <a:srgbClr val="333333"/>
              </a:solidFill>
              <a:highlight>
                <a:srgbClr val="FFFFFF"/>
              </a:highlight>
              <a:latin typeface="Montserrat Classic" panose="020B0604020202020204" charset="0"/>
            </a:endParaRPr>
          </a:p>
          <a:p>
            <a:r>
              <a:rPr lang="en-US" sz="2800" dirty="0">
                <a:hlinkClick r:id="rId2"/>
              </a:rPr>
              <a:t>CDC's Core Infection Prevention and Control Practices for Safe Healthcare Delivery in All Settings | Infection Control | CDC</a:t>
            </a:r>
            <a:endParaRPr lang="en-US" sz="2800" dirty="0">
              <a:latin typeface="Montserrat Classic" panose="020B0604020202020204" charset="0"/>
            </a:endParaRPr>
          </a:p>
          <a:p>
            <a:pPr marL="457200" indent="-457200" algn="l">
              <a:buFont typeface="Arial" panose="020B0604020202020204" pitchFamily="34" charset="0"/>
              <a:buChar char="•"/>
            </a:pPr>
            <a:endParaRPr lang="en-US" sz="2800" b="0" i="0" dirty="0">
              <a:solidFill>
                <a:srgbClr val="333333"/>
              </a:solidFill>
              <a:effectLst/>
              <a:highlight>
                <a:srgbClr val="FFFFFF"/>
              </a:highlight>
              <a:latin typeface="Montserrat Classic" panose="020B0604020202020204" charset="0"/>
            </a:endParaRPr>
          </a:p>
          <a:p>
            <a:pPr marL="571500" indent="-571500">
              <a:buFont typeface="Arial" panose="020B0604020202020204" pitchFamily="34" charset="0"/>
              <a:buChar char="•"/>
            </a:pPr>
            <a:endParaRPr lang="en-US" sz="4000" dirty="0">
              <a:solidFill>
                <a:srgbClr val="2D262A"/>
              </a:solidFill>
              <a:latin typeface="Montserrat Classic"/>
            </a:endParaRPr>
          </a:p>
        </p:txBody>
      </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100797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D3F6E744-3AD8-4C0F-B55B-B4354EA38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3.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docProps/app.xml><?xml version="1.0" encoding="utf-8"?>
<Properties xmlns="http://schemas.openxmlformats.org/officeDocument/2006/extended-properties" xmlns:vt="http://schemas.openxmlformats.org/officeDocument/2006/docPropsVTypes">
  <TotalTime>61305</TotalTime>
  <Words>3582</Words>
  <Application>Microsoft Office PowerPoint</Application>
  <PresentationFormat>Custom</PresentationFormat>
  <Paragraphs>507</Paragraphs>
  <Slides>75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SourceSansProRegular</vt:lpstr>
      <vt:lpstr>Montserrat Classic Bold</vt:lpstr>
      <vt:lpstr>Wingdings</vt:lpstr>
      <vt:lpstr>Montserrat Extra-Bold</vt:lpstr>
      <vt:lpstr>Courier New</vt:lpstr>
      <vt:lpstr>Montserrat Classic</vt:lpstr>
      <vt:lpstr>Source Sans Pro Web</vt:lpstr>
      <vt:lpstr>Montserrat Extra-Bold Bold</vt:lpstr>
      <vt:lpstr>Arial</vt:lpstr>
      <vt:lpstr>Calibri</vt:lpstr>
      <vt:lpstr>Office Theme</vt:lpstr>
      <vt:lpstr>PowerPoint Presentation</vt:lpstr>
      <vt:lpstr>PowerPoint Presentation</vt:lpstr>
      <vt:lpstr>PowerPoint Presentation</vt:lpstr>
      <vt:lpstr>PowerPoint Presentation</vt:lpstr>
      <vt:lpstr>PowerPoint Presentation</vt:lpstr>
      <vt:lpstr>Examples of QA and 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IHI Model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Terms and Acronyms</vt:lpstr>
      <vt:lpstr>CMS Quality Program</vt:lpstr>
      <vt:lpstr>13th Scope of Work Overview</vt:lpstr>
      <vt:lpstr>13th Scope of Work Overview</vt:lpstr>
      <vt:lpstr>MBQIP: (Medicare Beneficiary Quality Improvement Project)</vt:lpstr>
      <vt:lpstr>HCAHPS (Hospital Consumer Assessment of Healthcare Providers and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NHA Quality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Amber Kavan</cp:lastModifiedBy>
  <cp:revision>114</cp:revision>
  <dcterms:created xsi:type="dcterms:W3CDTF">2006-08-16T00:00:00Z</dcterms:created>
  <dcterms:modified xsi:type="dcterms:W3CDTF">2024-06-13T15:56:01Z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