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4"/>
  </p:sldMasterIdLst>
  <p:notesMasterIdLst>
    <p:notesMasterId r:id="rId21"/>
  </p:notesMasterIdLst>
  <p:handoutMasterIdLst>
    <p:handoutMasterId r:id="rId22"/>
  </p:handoutMasterIdLst>
  <p:sldIdLst>
    <p:sldId id="256" r:id="rId5"/>
    <p:sldId id="292" r:id="rId6"/>
    <p:sldId id="299" r:id="rId7"/>
    <p:sldId id="295" r:id="rId8"/>
    <p:sldId id="303" r:id="rId9"/>
    <p:sldId id="305" r:id="rId10"/>
    <p:sldId id="264" r:id="rId11"/>
    <p:sldId id="302" r:id="rId12"/>
    <p:sldId id="293" r:id="rId13"/>
    <p:sldId id="301" r:id="rId14"/>
    <p:sldId id="307" r:id="rId15"/>
    <p:sldId id="306" r:id="rId16"/>
    <p:sldId id="289" r:id="rId17"/>
    <p:sldId id="268" r:id="rId18"/>
    <p:sldId id="294" r:id="rId19"/>
    <p:sldId id="30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0883" autoAdjust="0"/>
  </p:normalViewPr>
  <p:slideViewPr>
    <p:cSldViewPr snapToGrid="0" showGuides="1">
      <p:cViewPr varScale="1">
        <p:scale>
          <a:sx n="72" d="100"/>
          <a:sy n="72" d="100"/>
        </p:scale>
        <p:origin x="246" y="60"/>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artwell\AppData\Local\Microsoft\Windows\INetCache\Content.Outlook\9D028I3Q\Quality%20Metr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a:t>
            </a:r>
            <a:r>
              <a:rPr lang="en-US" baseline="0"/>
              <a:t> 3M Scores</a:t>
            </a:r>
            <a:endParaRPr lang="en-US"/>
          </a:p>
        </c:rich>
      </c:tx>
      <c:overlay val="0"/>
    </c:title>
    <c:autoTitleDeleted val="0"/>
    <c:plotArea>
      <c:layout/>
      <c:lineChart>
        <c:grouping val="standard"/>
        <c:varyColors val="0"/>
        <c:ser>
          <c:idx val="0"/>
          <c:order val="0"/>
          <c:tx>
            <c:strRef>
              <c:f>Avg.!$B$1</c:f>
              <c:strCache>
                <c:ptCount val="1"/>
                <c:pt idx="0">
                  <c:v>Severity of Illness</c:v>
                </c:pt>
              </c:strCache>
            </c:strRef>
          </c:tx>
          <c:cat>
            <c:numRef>
              <c:f>Avg.!$A$2:$A$46</c:f>
              <c:numCache>
                <c:formatCode>mmm\-yy</c:formatCode>
                <c:ptCount val="45"/>
                <c:pt idx="0">
                  <c:v>43922</c:v>
                </c:pt>
                <c:pt idx="1">
                  <c:v>43952</c:v>
                </c:pt>
                <c:pt idx="2">
                  <c:v>43983</c:v>
                </c:pt>
                <c:pt idx="3">
                  <c:v>44013</c:v>
                </c:pt>
                <c:pt idx="4">
                  <c:v>44044</c:v>
                </c:pt>
                <c:pt idx="5">
                  <c:v>44075</c:v>
                </c:pt>
                <c:pt idx="6">
                  <c:v>44125</c:v>
                </c:pt>
                <c:pt idx="7">
                  <c:v>44156</c:v>
                </c:pt>
                <c:pt idx="8">
                  <c:v>44186</c:v>
                </c:pt>
                <c:pt idx="9">
                  <c:v>44217</c:v>
                </c:pt>
                <c:pt idx="10">
                  <c:v>44248</c:v>
                </c:pt>
                <c:pt idx="11">
                  <c:v>44276</c:v>
                </c:pt>
                <c:pt idx="12">
                  <c:v>44307</c:v>
                </c:pt>
                <c:pt idx="13">
                  <c:v>44337</c:v>
                </c:pt>
                <c:pt idx="14">
                  <c:v>44368</c:v>
                </c:pt>
                <c:pt idx="15">
                  <c:v>44398</c:v>
                </c:pt>
                <c:pt idx="16">
                  <c:v>44429</c:v>
                </c:pt>
                <c:pt idx="17">
                  <c:v>44460</c:v>
                </c:pt>
                <c:pt idx="18">
                  <c:v>44490</c:v>
                </c:pt>
                <c:pt idx="19">
                  <c:v>44521</c:v>
                </c:pt>
                <c:pt idx="20">
                  <c:v>44551</c:v>
                </c:pt>
                <c:pt idx="21">
                  <c:v>44562</c:v>
                </c:pt>
                <c:pt idx="22">
                  <c:v>44593</c:v>
                </c:pt>
                <c:pt idx="23">
                  <c:v>44621</c:v>
                </c:pt>
                <c:pt idx="24">
                  <c:v>44652</c:v>
                </c:pt>
                <c:pt idx="25">
                  <c:v>44682</c:v>
                </c:pt>
                <c:pt idx="26">
                  <c:v>44713</c:v>
                </c:pt>
                <c:pt idx="27">
                  <c:v>44743</c:v>
                </c:pt>
                <c:pt idx="28">
                  <c:v>44794</c:v>
                </c:pt>
                <c:pt idx="29">
                  <c:v>44805</c:v>
                </c:pt>
                <c:pt idx="30">
                  <c:v>44835</c:v>
                </c:pt>
                <c:pt idx="31">
                  <c:v>44866</c:v>
                </c:pt>
                <c:pt idx="32">
                  <c:v>44896</c:v>
                </c:pt>
                <c:pt idx="33">
                  <c:v>44927</c:v>
                </c:pt>
                <c:pt idx="34">
                  <c:v>44958</c:v>
                </c:pt>
                <c:pt idx="35">
                  <c:v>44986</c:v>
                </c:pt>
                <c:pt idx="36">
                  <c:v>45017</c:v>
                </c:pt>
                <c:pt idx="37">
                  <c:v>45047</c:v>
                </c:pt>
                <c:pt idx="38">
                  <c:v>45078</c:v>
                </c:pt>
                <c:pt idx="39">
                  <c:v>45108</c:v>
                </c:pt>
                <c:pt idx="40">
                  <c:v>45139</c:v>
                </c:pt>
                <c:pt idx="41">
                  <c:v>45170</c:v>
                </c:pt>
                <c:pt idx="42">
                  <c:v>45200</c:v>
                </c:pt>
                <c:pt idx="43">
                  <c:v>45231</c:v>
                </c:pt>
                <c:pt idx="44">
                  <c:v>45261</c:v>
                </c:pt>
              </c:numCache>
            </c:numRef>
          </c:cat>
          <c:val>
            <c:numRef>
              <c:f>Avg.!$B$2:$B$44</c:f>
              <c:numCache>
                <c:formatCode>General</c:formatCode>
                <c:ptCount val="43"/>
                <c:pt idx="0">
                  <c:v>2.0285714285714285</c:v>
                </c:pt>
                <c:pt idx="1">
                  <c:v>2.0909090909090908</c:v>
                </c:pt>
                <c:pt idx="2">
                  <c:v>2.1724137931034484</c:v>
                </c:pt>
                <c:pt idx="3">
                  <c:v>2.1071428571428572</c:v>
                </c:pt>
                <c:pt idx="4">
                  <c:v>2.2068965517241379</c:v>
                </c:pt>
                <c:pt idx="5">
                  <c:v>1.90625</c:v>
                </c:pt>
                <c:pt idx="6">
                  <c:v>2.4285714285714284</c:v>
                </c:pt>
                <c:pt idx="7">
                  <c:v>2.3888888888888888</c:v>
                </c:pt>
                <c:pt idx="8">
                  <c:v>2.4871794871794872</c:v>
                </c:pt>
                <c:pt idx="9">
                  <c:v>2.4680851063829787</c:v>
                </c:pt>
                <c:pt idx="10">
                  <c:v>2.19</c:v>
                </c:pt>
                <c:pt idx="11">
                  <c:v>2.0333333333333332</c:v>
                </c:pt>
                <c:pt idx="12">
                  <c:v>2.2000000000000002</c:v>
                </c:pt>
                <c:pt idx="13">
                  <c:v>2.129032258064516</c:v>
                </c:pt>
                <c:pt idx="14">
                  <c:v>2.0769230769230771</c:v>
                </c:pt>
                <c:pt idx="15">
                  <c:v>2.15</c:v>
                </c:pt>
                <c:pt idx="16">
                  <c:v>2.2682926829268291</c:v>
                </c:pt>
                <c:pt idx="17">
                  <c:v>2.6538461538461537</c:v>
                </c:pt>
                <c:pt idx="18">
                  <c:v>2.763157894736842</c:v>
                </c:pt>
                <c:pt idx="19">
                  <c:v>3.0666666666666669</c:v>
                </c:pt>
                <c:pt idx="20">
                  <c:v>2.9473684210526314</c:v>
                </c:pt>
                <c:pt idx="21">
                  <c:v>3.0566037735849059</c:v>
                </c:pt>
                <c:pt idx="22">
                  <c:v>3.2195121951219514</c:v>
                </c:pt>
                <c:pt idx="23">
                  <c:v>2.9583333333333335</c:v>
                </c:pt>
                <c:pt idx="24">
                  <c:v>3.1379310344827585</c:v>
                </c:pt>
                <c:pt idx="25">
                  <c:v>2.90625</c:v>
                </c:pt>
                <c:pt idx="26">
                  <c:v>2.5517241379310347</c:v>
                </c:pt>
                <c:pt idx="27">
                  <c:v>3.0294117647058822</c:v>
                </c:pt>
                <c:pt idx="28">
                  <c:v>2.875</c:v>
                </c:pt>
                <c:pt idx="29">
                  <c:v>2.875</c:v>
                </c:pt>
                <c:pt idx="30">
                  <c:v>3.1428571428571428</c:v>
                </c:pt>
                <c:pt idx="31">
                  <c:v>3.2222222222222223</c:v>
                </c:pt>
                <c:pt idx="32">
                  <c:v>2.9696969696969697</c:v>
                </c:pt>
                <c:pt idx="33">
                  <c:v>3.0540540540540539</c:v>
                </c:pt>
                <c:pt idx="34">
                  <c:v>3.1818181818181817</c:v>
                </c:pt>
                <c:pt idx="35">
                  <c:v>3.2352941176470589</c:v>
                </c:pt>
                <c:pt idx="36">
                  <c:v>2.8888888888888888</c:v>
                </c:pt>
                <c:pt idx="37">
                  <c:v>2.9285714285714284</c:v>
                </c:pt>
                <c:pt idx="38">
                  <c:v>2.7647058823529411</c:v>
                </c:pt>
                <c:pt idx="39">
                  <c:v>2.9130434782608696</c:v>
                </c:pt>
                <c:pt idx="40">
                  <c:v>2.8333333333333335</c:v>
                </c:pt>
                <c:pt idx="41">
                  <c:v>3.0416666666666665</c:v>
                </c:pt>
                <c:pt idx="42">
                  <c:v>2.8888888888888888</c:v>
                </c:pt>
              </c:numCache>
            </c:numRef>
          </c:val>
          <c:smooth val="0"/>
          <c:extLst>
            <c:ext xmlns:c16="http://schemas.microsoft.com/office/drawing/2014/chart" uri="{C3380CC4-5D6E-409C-BE32-E72D297353CC}">
              <c16:uniqueId val="{00000000-8DE4-4670-809B-6992DDCF1904}"/>
            </c:ext>
          </c:extLst>
        </c:ser>
        <c:ser>
          <c:idx val="1"/>
          <c:order val="1"/>
          <c:tx>
            <c:strRef>
              <c:f>Avg.!$C$1</c:f>
              <c:strCache>
                <c:ptCount val="1"/>
                <c:pt idx="0">
                  <c:v>Risk of Mortality</c:v>
                </c:pt>
              </c:strCache>
            </c:strRef>
          </c:tx>
          <c:cat>
            <c:numRef>
              <c:f>Avg.!$A$2:$A$46</c:f>
              <c:numCache>
                <c:formatCode>mmm\-yy</c:formatCode>
                <c:ptCount val="45"/>
                <c:pt idx="0">
                  <c:v>43922</c:v>
                </c:pt>
                <c:pt idx="1">
                  <c:v>43952</c:v>
                </c:pt>
                <c:pt idx="2">
                  <c:v>43983</c:v>
                </c:pt>
                <c:pt idx="3">
                  <c:v>44013</c:v>
                </c:pt>
                <c:pt idx="4">
                  <c:v>44044</c:v>
                </c:pt>
                <c:pt idx="5">
                  <c:v>44075</c:v>
                </c:pt>
                <c:pt idx="6">
                  <c:v>44125</c:v>
                </c:pt>
                <c:pt idx="7">
                  <c:v>44156</c:v>
                </c:pt>
                <c:pt idx="8">
                  <c:v>44186</c:v>
                </c:pt>
                <c:pt idx="9">
                  <c:v>44217</c:v>
                </c:pt>
                <c:pt idx="10">
                  <c:v>44248</c:v>
                </c:pt>
                <c:pt idx="11">
                  <c:v>44276</c:v>
                </c:pt>
                <c:pt idx="12">
                  <c:v>44307</c:v>
                </c:pt>
                <c:pt idx="13">
                  <c:v>44337</c:v>
                </c:pt>
                <c:pt idx="14">
                  <c:v>44368</c:v>
                </c:pt>
                <c:pt idx="15">
                  <c:v>44398</c:v>
                </c:pt>
                <c:pt idx="16">
                  <c:v>44429</c:v>
                </c:pt>
                <c:pt idx="17">
                  <c:v>44460</c:v>
                </c:pt>
                <c:pt idx="18">
                  <c:v>44490</c:v>
                </c:pt>
                <c:pt idx="19">
                  <c:v>44521</c:v>
                </c:pt>
                <c:pt idx="20">
                  <c:v>44551</c:v>
                </c:pt>
                <c:pt idx="21">
                  <c:v>44562</c:v>
                </c:pt>
                <c:pt idx="22">
                  <c:v>44593</c:v>
                </c:pt>
                <c:pt idx="23">
                  <c:v>44621</c:v>
                </c:pt>
                <c:pt idx="24">
                  <c:v>44652</c:v>
                </c:pt>
                <c:pt idx="25">
                  <c:v>44682</c:v>
                </c:pt>
                <c:pt idx="26">
                  <c:v>44713</c:v>
                </c:pt>
                <c:pt idx="27">
                  <c:v>44743</c:v>
                </c:pt>
                <c:pt idx="28">
                  <c:v>44794</c:v>
                </c:pt>
                <c:pt idx="29">
                  <c:v>44805</c:v>
                </c:pt>
                <c:pt idx="30">
                  <c:v>44835</c:v>
                </c:pt>
                <c:pt idx="31">
                  <c:v>44866</c:v>
                </c:pt>
                <c:pt idx="32">
                  <c:v>44896</c:v>
                </c:pt>
                <c:pt idx="33">
                  <c:v>44927</c:v>
                </c:pt>
                <c:pt idx="34">
                  <c:v>44958</c:v>
                </c:pt>
                <c:pt idx="35">
                  <c:v>44986</c:v>
                </c:pt>
                <c:pt idx="36">
                  <c:v>45017</c:v>
                </c:pt>
                <c:pt idx="37">
                  <c:v>45047</c:v>
                </c:pt>
                <c:pt idx="38">
                  <c:v>45078</c:v>
                </c:pt>
                <c:pt idx="39">
                  <c:v>45108</c:v>
                </c:pt>
                <c:pt idx="40">
                  <c:v>45139</c:v>
                </c:pt>
                <c:pt idx="41">
                  <c:v>45170</c:v>
                </c:pt>
                <c:pt idx="42">
                  <c:v>45200</c:v>
                </c:pt>
                <c:pt idx="43">
                  <c:v>45231</c:v>
                </c:pt>
                <c:pt idx="44">
                  <c:v>45261</c:v>
                </c:pt>
              </c:numCache>
            </c:numRef>
          </c:cat>
          <c:val>
            <c:numRef>
              <c:f>Avg.!$C$2:$C$46</c:f>
              <c:numCache>
                <c:formatCode>General</c:formatCode>
                <c:ptCount val="45"/>
                <c:pt idx="0">
                  <c:v>2.1428571428571428</c:v>
                </c:pt>
                <c:pt idx="1">
                  <c:v>2</c:v>
                </c:pt>
                <c:pt idx="2">
                  <c:v>2.1379310344827585</c:v>
                </c:pt>
                <c:pt idx="3">
                  <c:v>2.1428571428571428</c:v>
                </c:pt>
                <c:pt idx="4">
                  <c:v>2.103448275862069</c:v>
                </c:pt>
                <c:pt idx="5">
                  <c:v>2</c:v>
                </c:pt>
                <c:pt idx="6">
                  <c:v>2.342857142857143</c:v>
                </c:pt>
                <c:pt idx="7">
                  <c:v>2.3333333333333335</c:v>
                </c:pt>
                <c:pt idx="8">
                  <c:v>2.4358974358974357</c:v>
                </c:pt>
                <c:pt idx="9">
                  <c:v>2.5744680851063828</c:v>
                </c:pt>
                <c:pt idx="10">
                  <c:v>2.2599999999999998</c:v>
                </c:pt>
                <c:pt idx="11">
                  <c:v>2</c:v>
                </c:pt>
                <c:pt idx="12">
                  <c:v>1.9714285714285715</c:v>
                </c:pt>
                <c:pt idx="13">
                  <c:v>2.161290322580645</c:v>
                </c:pt>
                <c:pt idx="14">
                  <c:v>1.9743589743589745</c:v>
                </c:pt>
                <c:pt idx="15">
                  <c:v>1.85</c:v>
                </c:pt>
                <c:pt idx="16">
                  <c:v>2.3170731707317072</c:v>
                </c:pt>
                <c:pt idx="17">
                  <c:v>2.6923076923076925</c:v>
                </c:pt>
                <c:pt idx="18">
                  <c:v>2.763157894736842</c:v>
                </c:pt>
                <c:pt idx="19">
                  <c:v>2.9555555555555557</c:v>
                </c:pt>
                <c:pt idx="20">
                  <c:v>2.9122807017543861</c:v>
                </c:pt>
                <c:pt idx="21">
                  <c:v>2.9811320754716979</c:v>
                </c:pt>
                <c:pt idx="22">
                  <c:v>3.1707317073170733</c:v>
                </c:pt>
                <c:pt idx="23">
                  <c:v>3.0416666666666665</c:v>
                </c:pt>
                <c:pt idx="24">
                  <c:v>3</c:v>
                </c:pt>
                <c:pt idx="25">
                  <c:v>2.84375</c:v>
                </c:pt>
                <c:pt idx="26">
                  <c:v>2.7241379310344827</c:v>
                </c:pt>
                <c:pt idx="27">
                  <c:v>3</c:v>
                </c:pt>
                <c:pt idx="28">
                  <c:v>2.8125</c:v>
                </c:pt>
                <c:pt idx="29">
                  <c:v>2.9375</c:v>
                </c:pt>
                <c:pt idx="30">
                  <c:v>3</c:v>
                </c:pt>
                <c:pt idx="31">
                  <c:v>3.2222222222222223</c:v>
                </c:pt>
                <c:pt idx="32">
                  <c:v>2.8484848484848486</c:v>
                </c:pt>
                <c:pt idx="33">
                  <c:v>3.0540540540540539</c:v>
                </c:pt>
                <c:pt idx="34">
                  <c:v>3.0454545454545454</c:v>
                </c:pt>
                <c:pt idx="35">
                  <c:v>3.0588235294117645</c:v>
                </c:pt>
                <c:pt idx="36">
                  <c:v>2.7407407407407409</c:v>
                </c:pt>
                <c:pt idx="37">
                  <c:v>2.5</c:v>
                </c:pt>
                <c:pt idx="38">
                  <c:v>2.5882352941176472</c:v>
                </c:pt>
                <c:pt idx="39">
                  <c:v>2.9130434782608696</c:v>
                </c:pt>
                <c:pt idx="40">
                  <c:v>2.7222222222222223</c:v>
                </c:pt>
                <c:pt idx="41">
                  <c:v>2.9583333333333335</c:v>
                </c:pt>
                <c:pt idx="42">
                  <c:v>2.8148148148148149</c:v>
                </c:pt>
                <c:pt idx="43">
                  <c:v>2.8</c:v>
                </c:pt>
                <c:pt idx="44">
                  <c:v>2.8260869565217392</c:v>
                </c:pt>
              </c:numCache>
            </c:numRef>
          </c:val>
          <c:smooth val="0"/>
          <c:extLst>
            <c:ext xmlns:c16="http://schemas.microsoft.com/office/drawing/2014/chart" uri="{C3380CC4-5D6E-409C-BE32-E72D297353CC}">
              <c16:uniqueId val="{00000001-8DE4-4670-809B-6992DDCF1904}"/>
            </c:ext>
          </c:extLst>
        </c:ser>
        <c:dLbls>
          <c:showLegendKey val="0"/>
          <c:showVal val="0"/>
          <c:showCatName val="0"/>
          <c:showSerName val="0"/>
          <c:showPercent val="0"/>
          <c:showBubbleSize val="0"/>
        </c:dLbls>
        <c:marker val="1"/>
        <c:smooth val="0"/>
        <c:axId val="216040192"/>
        <c:axId val="216041728"/>
      </c:lineChart>
      <c:dateAx>
        <c:axId val="216040192"/>
        <c:scaling>
          <c:orientation val="minMax"/>
        </c:scaling>
        <c:delete val="0"/>
        <c:axPos val="b"/>
        <c:numFmt formatCode="[$-409]mmm\-yy;@" sourceLinked="0"/>
        <c:majorTickMark val="none"/>
        <c:minorTickMark val="none"/>
        <c:tickLblPos val="nextTo"/>
        <c:crossAx val="216041728"/>
        <c:crosses val="autoZero"/>
        <c:auto val="1"/>
        <c:lblOffset val="100"/>
        <c:baseTimeUnit val="months"/>
      </c:dateAx>
      <c:valAx>
        <c:axId val="216041728"/>
        <c:scaling>
          <c:orientation val="minMax"/>
          <c:max val="4"/>
          <c:min val="0"/>
        </c:scaling>
        <c:delete val="0"/>
        <c:axPos val="l"/>
        <c:majorGridlines/>
        <c:numFmt formatCode="General" sourceLinked="1"/>
        <c:majorTickMark val="none"/>
        <c:minorTickMark val="none"/>
        <c:tickLblPos val="nextTo"/>
        <c:spPr>
          <a:ln w="9525">
            <a:noFill/>
          </a:ln>
        </c:spPr>
        <c:crossAx val="216040192"/>
        <c:crosses val="autoZero"/>
        <c:crossBetween val="between"/>
      </c:valAx>
    </c:plotArea>
    <c:legend>
      <c:legendPos val="b"/>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4/11/2024</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4/11/2024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Most docs want to take care of the patients; how many times do we hear this?  Frequently the perception is this is the administrative duties of the hospital not the providers themselves.  It’s lack of understanding; does take away some of the autonomy of providers</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10</a:t>
            </a:fld>
            <a:endParaRPr lang="en-US" dirty="0"/>
          </a:p>
        </p:txBody>
      </p:sp>
    </p:spTree>
    <p:extLst>
      <p:ext uri="{BB962C8B-B14F-4D97-AF65-F5344CB8AC3E}">
        <p14:creationId xmlns:p14="http://schemas.microsoft.com/office/powerpoint/2010/main" val="133157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Grandma: What we think we are getting</a:t>
            </a:r>
          </a:p>
          <a:p>
            <a:r>
              <a:rPr lang="en-US" dirty="0"/>
              <a:t>Hot Mess: What we are actually getting</a:t>
            </a:r>
          </a:p>
          <a:p>
            <a:r>
              <a:rPr lang="en-US" dirty="0"/>
              <a:t>How do we ensure that we are actually painting the picture of how sick grandma really is?</a:t>
            </a:r>
          </a:p>
        </p:txBody>
      </p:sp>
      <p:sp>
        <p:nvSpPr>
          <p:cNvPr id="4" name="Slide Number Placeholder 3"/>
          <p:cNvSpPr>
            <a:spLocks noGrp="1"/>
          </p:cNvSpPr>
          <p:nvPr>
            <p:ph type="sldNum" sz="quarter" idx="5"/>
          </p:nvPr>
        </p:nvSpPr>
        <p:spPr/>
        <p:txBody>
          <a:bodyPr/>
          <a:lstStyle/>
          <a:p>
            <a:fld id="{B63359F2-43EF-4812-9DC0-98C0B1A40681}" type="slidenum">
              <a:rPr lang="en-US" smtClean="0"/>
              <a:t>11</a:t>
            </a:fld>
            <a:endParaRPr lang="en-US" dirty="0"/>
          </a:p>
        </p:txBody>
      </p:sp>
    </p:spTree>
    <p:extLst>
      <p:ext uri="{BB962C8B-B14F-4D97-AF65-F5344CB8AC3E}">
        <p14:creationId xmlns:p14="http://schemas.microsoft.com/office/powerpoint/2010/main" val="73837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do CDI typically have both clinical and medical coding backgrounds</a:t>
            </a:r>
          </a:p>
        </p:txBody>
      </p:sp>
      <p:sp>
        <p:nvSpPr>
          <p:cNvPr id="4" name="Slide Number Placeholder 3"/>
          <p:cNvSpPr>
            <a:spLocks noGrp="1"/>
          </p:cNvSpPr>
          <p:nvPr>
            <p:ph type="sldNum" sz="quarter" idx="5"/>
          </p:nvPr>
        </p:nvSpPr>
        <p:spPr/>
        <p:txBody>
          <a:bodyPr/>
          <a:lstStyle/>
          <a:p>
            <a:fld id="{B63359F2-43EF-4812-9DC0-98C0B1A40681}" type="slidenum">
              <a:rPr lang="en-US" smtClean="0"/>
              <a:t>12</a:t>
            </a:fld>
            <a:endParaRPr lang="en-US" dirty="0"/>
          </a:p>
        </p:txBody>
      </p:sp>
    </p:spTree>
    <p:extLst>
      <p:ext uri="{BB962C8B-B14F-4D97-AF65-F5344CB8AC3E}">
        <p14:creationId xmlns:p14="http://schemas.microsoft.com/office/powerpoint/2010/main" val="239381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cases</a:t>
            </a:r>
          </a:p>
          <a:p>
            <a:r>
              <a:rPr lang="en-US" dirty="0"/>
              <a:t>Speak to our organization-challenges we faced and what we did to improve</a:t>
            </a:r>
          </a:p>
        </p:txBody>
      </p:sp>
      <p:sp>
        <p:nvSpPr>
          <p:cNvPr id="4" name="Slide Number Placeholder 3"/>
          <p:cNvSpPr>
            <a:spLocks noGrp="1"/>
          </p:cNvSpPr>
          <p:nvPr>
            <p:ph type="sldNum" sz="quarter" idx="5"/>
          </p:nvPr>
        </p:nvSpPr>
        <p:spPr/>
        <p:txBody>
          <a:bodyPr/>
          <a:lstStyle/>
          <a:p>
            <a:fld id="{B63359F2-43EF-4812-9DC0-98C0B1A40681}" type="slidenum">
              <a:rPr lang="en-US" smtClean="0"/>
              <a:t>13</a:t>
            </a:fld>
            <a:endParaRPr lang="en-US" dirty="0"/>
          </a:p>
        </p:txBody>
      </p:sp>
    </p:spTree>
    <p:extLst>
      <p:ext uri="{BB962C8B-B14F-4D97-AF65-F5344CB8AC3E}">
        <p14:creationId xmlns:p14="http://schemas.microsoft.com/office/powerpoint/2010/main" val="204702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3m chart here</a:t>
            </a:r>
          </a:p>
        </p:txBody>
      </p:sp>
      <p:sp>
        <p:nvSpPr>
          <p:cNvPr id="4" name="Slide Number Placeholder 3"/>
          <p:cNvSpPr>
            <a:spLocks noGrp="1"/>
          </p:cNvSpPr>
          <p:nvPr>
            <p:ph type="sldNum" sz="quarter" idx="5"/>
          </p:nvPr>
        </p:nvSpPr>
        <p:spPr/>
        <p:txBody>
          <a:bodyPr/>
          <a:lstStyle/>
          <a:p>
            <a:fld id="{B63359F2-43EF-4812-9DC0-98C0B1A40681}" type="slidenum">
              <a:rPr lang="en-US" smtClean="0"/>
              <a:t>14</a:t>
            </a:fld>
            <a:endParaRPr lang="en-US" dirty="0"/>
          </a:p>
        </p:txBody>
      </p:sp>
    </p:spTree>
    <p:extLst>
      <p:ext uri="{BB962C8B-B14F-4D97-AF65-F5344CB8AC3E}">
        <p14:creationId xmlns:p14="http://schemas.microsoft.com/office/powerpoint/2010/main" val="350967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15</a:t>
            </a:fld>
            <a:endParaRPr lang="en-US" dirty="0"/>
          </a:p>
        </p:txBody>
      </p:sp>
    </p:spTree>
    <p:extLst>
      <p:ext uri="{BB962C8B-B14F-4D97-AF65-F5344CB8AC3E}">
        <p14:creationId xmlns:p14="http://schemas.microsoft.com/office/powerpoint/2010/main" val="1193464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16</a:t>
            </a:fld>
            <a:endParaRPr lang="en-US" dirty="0"/>
          </a:p>
        </p:txBody>
      </p:sp>
    </p:spTree>
    <p:extLst>
      <p:ext uri="{BB962C8B-B14F-4D97-AF65-F5344CB8AC3E}">
        <p14:creationId xmlns:p14="http://schemas.microsoft.com/office/powerpoint/2010/main" val="403560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is it?! Improving healthcare records to ensure better outcomes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Ensures providers have necessary information to provide care to our patients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Helps ensure accurate coding which leads to proper reimbursement for the services we provide.  This helps reduce denials and need for peer to peers.  Better coding and encompassing all billable services-MORE MONEY!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Increases compliance-makes sure we are meeting the regs and requirements, helps supply information for quality initiatives and helps with proper benchmarking (readmissions, mortality </a:t>
            </a:r>
            <a:r>
              <a:rPr lang="en-US" dirty="0" err="1"/>
              <a:t>etc</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Patient safety/satisfaction-goal is more efficient and effective care which leads to not only safer but happier patients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130438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If we didn’t chart it, we didn’t do it!</a:t>
            </a:r>
          </a:p>
          <a:p>
            <a:pPr marL="228600" indent="-228600">
              <a:buAutoNum type="arabicPeriod"/>
            </a:pPr>
            <a:r>
              <a:rPr lang="en-US" dirty="0"/>
              <a:t>Makes sure that we are seeing how sick/not sick our patients are-encompassing everything that could be going on with their hospitalization</a:t>
            </a:r>
          </a:p>
          <a:p>
            <a:pPr marL="228600" indent="-228600">
              <a:buAutoNum type="arabicPeriod"/>
            </a:pPr>
            <a:r>
              <a:rPr lang="en-US" dirty="0"/>
              <a:t>We have to-government gets really sassy when we do things without compliance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4</a:t>
            </a:fld>
            <a:endParaRPr lang="en-US" dirty="0"/>
          </a:p>
        </p:txBody>
      </p:sp>
    </p:spTree>
    <p:extLst>
      <p:ext uri="{BB962C8B-B14F-4D97-AF65-F5344CB8AC3E}">
        <p14:creationId xmlns:p14="http://schemas.microsoft.com/office/powerpoint/2010/main" val="103979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Proper training for those doing the querying and proper training for the clinicians themselves on regulatory requirements and documentation practice-don’t know what they don’t know</a:t>
            </a:r>
          </a:p>
          <a:p>
            <a:pPr marL="228600" indent="-228600">
              <a:buAutoNum type="arabicPeriod"/>
            </a:pPr>
            <a:r>
              <a:rPr lang="en-US" dirty="0"/>
              <a:t>Review of records and identifying those opportunities for improvement in real time</a:t>
            </a:r>
          </a:p>
          <a:p>
            <a:pPr marL="228600" indent="-228600">
              <a:buAutoNum type="arabicPeriod"/>
            </a:pPr>
            <a:r>
              <a:rPr lang="en-US" dirty="0"/>
              <a:t>Providing Feedback on deficiencies and OFI’s</a:t>
            </a:r>
          </a:p>
          <a:p>
            <a:pPr marL="228600" indent="-228600">
              <a:buAutoNum type="arabicPeriod"/>
            </a:pPr>
            <a:r>
              <a:rPr lang="en-US" dirty="0"/>
              <a:t>Have a structure in place querying </a:t>
            </a:r>
          </a:p>
          <a:p>
            <a:pPr marL="228600" indent="-228600">
              <a:buAutoNum type="arabicPeriod"/>
            </a:pPr>
            <a:r>
              <a:rPr lang="en-US" dirty="0"/>
              <a:t>Monitor compliance-if issues, ensure there is a process to address and follow up</a:t>
            </a:r>
          </a:p>
          <a:p>
            <a:pPr marL="228600" indent="-228600">
              <a:buAutoNum type="arabicPeriod"/>
            </a:pPr>
            <a:r>
              <a:rPr lang="en-US" dirty="0"/>
              <a:t>Create a shared mental model and team approach for continuous improvement</a:t>
            </a:r>
          </a:p>
          <a:p>
            <a:pPr marL="228600" indent="-228600">
              <a:buAutoNum type="arabicPeriod"/>
            </a:pPr>
            <a:r>
              <a:rPr lang="en-US" dirty="0"/>
              <a:t>COMMUNICATE </a:t>
            </a:r>
            <a:r>
              <a:rPr lang="en-US" dirty="0" err="1"/>
              <a:t>COMMUNICATE</a:t>
            </a:r>
            <a:r>
              <a:rPr lang="en-US" dirty="0"/>
              <a:t> </a:t>
            </a:r>
            <a:r>
              <a:rPr lang="en-US" dirty="0" err="1"/>
              <a:t>COMMUNICATE</a:t>
            </a:r>
            <a:r>
              <a:rPr lang="en-US" dirty="0"/>
              <a:t>!! Help the physicians understand why they need to improve a chart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5</a:t>
            </a:fld>
            <a:endParaRPr lang="en-US" dirty="0"/>
          </a:p>
        </p:txBody>
      </p:sp>
    </p:spTree>
    <p:extLst>
      <p:ext uri="{BB962C8B-B14F-4D97-AF65-F5344CB8AC3E}">
        <p14:creationId xmlns:p14="http://schemas.microsoft.com/office/powerpoint/2010/main" val="151850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6</a:t>
            </a:fld>
            <a:endParaRPr lang="en-US" dirty="0"/>
          </a:p>
        </p:txBody>
      </p:sp>
    </p:spTree>
    <p:extLst>
      <p:ext uri="{BB962C8B-B14F-4D97-AF65-F5344CB8AC3E}">
        <p14:creationId xmlns:p14="http://schemas.microsoft.com/office/powerpoint/2010/main" val="164662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 our patients to draw a picture of a house-this is the pretty picture they get</a:t>
            </a:r>
          </a:p>
        </p:txBody>
      </p:sp>
      <p:sp>
        <p:nvSpPr>
          <p:cNvPr id="4" name="Slide Number Placeholder 3"/>
          <p:cNvSpPr>
            <a:spLocks noGrp="1"/>
          </p:cNvSpPr>
          <p:nvPr>
            <p:ph type="sldNum" sz="quarter" idx="5"/>
          </p:nvPr>
        </p:nvSpPr>
        <p:spPr/>
        <p:txBody>
          <a:bodyPr/>
          <a:lstStyle/>
          <a:p>
            <a:fld id="{B63359F2-43EF-4812-9DC0-98C0B1A40681}" type="slidenum">
              <a:rPr lang="en-US" smtClean="0"/>
              <a:t>7</a:t>
            </a:fld>
            <a:endParaRPr lang="en-US" dirty="0"/>
          </a:p>
        </p:txBody>
      </p:sp>
    </p:spTree>
    <p:extLst>
      <p:ext uri="{BB962C8B-B14F-4D97-AF65-F5344CB8AC3E}">
        <p14:creationId xmlns:p14="http://schemas.microsoft.com/office/powerpoint/2010/main" val="3690289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When they take care of the patients-this is what they think we are actually requiring</a:t>
            </a:r>
          </a:p>
          <a:p>
            <a:pPr marL="0" indent="0">
              <a:buNone/>
            </a:pPr>
            <a:endParaRPr lang="en-US" dirty="0"/>
          </a:p>
          <a:p>
            <a:pPr marL="0" indent="0">
              <a:buNone/>
            </a:pPr>
            <a:r>
              <a:rPr lang="en-US" dirty="0"/>
              <a:t>Inefficient EHR’s-this goes back to time constraints as well; nothing is more frustrating when you have time and the EMR is complicated or there are workarounds in order to get from point A to point B</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8</a:t>
            </a:fld>
            <a:endParaRPr lang="en-US" dirty="0"/>
          </a:p>
        </p:txBody>
      </p:sp>
    </p:spTree>
    <p:extLst>
      <p:ext uri="{BB962C8B-B14F-4D97-AF65-F5344CB8AC3E}">
        <p14:creationId xmlns:p14="http://schemas.microsoft.com/office/powerpoint/2010/main" val="270693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Speaks for itself: Paints a picture of how sick (or not sick) your patient is</a:t>
            </a:r>
          </a:p>
          <a:p>
            <a:pPr marL="228600" indent="-228600">
              <a:buAutoNum type="arabicPeriod"/>
            </a:pPr>
            <a:r>
              <a:rPr lang="en-US" dirty="0"/>
              <a:t>Increases revenue when we get reimbursed for what we do  </a:t>
            </a:r>
          </a:p>
          <a:p>
            <a:pPr marL="228600" indent="-228600">
              <a:buAutoNum type="arabicPeriod"/>
            </a:pPr>
            <a:r>
              <a:rPr lang="en-US" dirty="0"/>
              <a:t>Reduces claim denials and need for peer to peers </a:t>
            </a:r>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9</a:t>
            </a:fld>
            <a:endParaRPr lang="en-US" dirty="0"/>
          </a:p>
        </p:txBody>
      </p:sp>
    </p:spTree>
    <p:extLst>
      <p:ext uri="{BB962C8B-B14F-4D97-AF65-F5344CB8AC3E}">
        <p14:creationId xmlns:p14="http://schemas.microsoft.com/office/powerpoint/2010/main" val="99070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66615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7330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3988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22819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41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dirty="0"/>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endParaRPr lang="en-US" dirty="0"/>
          </a:p>
        </p:txBody>
      </p:sp>
    </p:spTree>
    <p:extLst>
      <p:ext uri="{BB962C8B-B14F-4D97-AF65-F5344CB8AC3E}">
        <p14:creationId xmlns:p14="http://schemas.microsoft.com/office/powerpoint/2010/main" val="373577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8583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9" name="Content Placeholder 3">
            <a:extLst>
              <a:ext uri="{FF2B5EF4-FFF2-40B4-BE49-F238E27FC236}">
                <a16:creationId xmlns:a16="http://schemas.microsoft.com/office/drawing/2014/main" id="{ECA520B1-DC84-A47D-1F5E-CCD567EB2D86}"/>
              </a:ext>
            </a:extLst>
          </p:cNvPr>
          <p:cNvSpPr>
            <a:spLocks noGrp="1"/>
          </p:cNvSpPr>
          <p:nvPr>
            <p:ph sz="half" idx="13" hasCustomPrompt="1"/>
          </p:nvPr>
        </p:nvSpPr>
        <p:spPr>
          <a:xfrm>
            <a:off x="457200" y="2187362"/>
            <a:ext cx="3657600" cy="3633047"/>
          </a:xfrm>
        </p:spPr>
        <p:txBody>
          <a:bodyPr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82437" y="2187361"/>
            <a:ext cx="744220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9833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447040" y="725444"/>
            <a:ext cx="11277600" cy="1044253"/>
          </a:xfrm>
        </p:spPr>
        <p:txBody>
          <a:bodyPr anchor="b"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457200" y="2245360"/>
            <a:ext cx="3342640" cy="3992880"/>
          </a:xfrm>
        </p:spPr>
        <p:txBody>
          <a:bodyPr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236720" y="2236109"/>
            <a:ext cx="7498080" cy="4002131"/>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682290"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555291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r>
              <a:rPr lang="en-US" noProof="0"/>
              <a:t>20XX</a:t>
            </a:r>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2892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01489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86149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491554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989077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5864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4" r:id="rId14"/>
    <p:sldLayoutId id="2147483815" r:id="rId15"/>
    <p:sldLayoutId id="2147483817" r:id="rId16"/>
    <p:sldLayoutId id="2147483819" r:id="rId17"/>
    <p:sldLayoutId id="2147483822" r:id="rId18"/>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p:txBody>
          <a:bodyPr/>
          <a:lstStyle/>
          <a:p>
            <a:pPr algn="ctr"/>
            <a:r>
              <a:rPr lang="en-US" dirty="0"/>
              <a:t>Clinical documentation Improvement (CDI)</a:t>
            </a:r>
            <a:br>
              <a:rPr lang="en-US" dirty="0"/>
            </a:br>
            <a:r>
              <a:rPr lang="en-US" dirty="0"/>
              <a:t>Chelsey Hartwell RN, BSN</a:t>
            </a:r>
          </a:p>
        </p:txBody>
      </p:sp>
      <p:pic>
        <p:nvPicPr>
          <p:cNvPr id="10" name="Picture Placeholder 9" descr="A stethoscope on a clipboard">
            <a:extLst>
              <a:ext uri="{FF2B5EF4-FFF2-40B4-BE49-F238E27FC236}">
                <a16:creationId xmlns:a16="http://schemas.microsoft.com/office/drawing/2014/main" id="{CC4B82FA-2EA0-5319-6B9C-8D78349FCB09}"/>
              </a:ext>
            </a:extLst>
          </p:cNvPr>
          <p:cNvPicPr>
            <a:picLocks noGrp="1" noChangeAspect="1"/>
          </p:cNvPicPr>
          <p:nvPr>
            <p:ph type="pic" sz="quarter" idx="13"/>
          </p:nvPr>
        </p:nvPicPr>
        <p:blipFill rotWithShape="1">
          <a:blip r:embed="rId3"/>
          <a:srcRect t="28164" b="28164"/>
          <a:stretch/>
        </p:blipFill>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5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E618A4-5020-A570-BAAC-71C22849B320}"/>
              </a:ext>
            </a:extLst>
          </p:cNvPr>
          <p:cNvSpPr>
            <a:spLocks noGrp="1"/>
          </p:cNvSpPr>
          <p:nvPr>
            <p:ph type="title"/>
          </p:nvPr>
        </p:nvSpPr>
        <p:spPr>
          <a:xfrm>
            <a:off x="451496" y="650033"/>
            <a:ext cx="3259016" cy="985044"/>
          </a:xfrm>
        </p:spPr>
        <p:txBody>
          <a:bodyPr vert="horz" lIns="91440" tIns="45720" rIns="91440" bIns="45720" rtlCol="0" anchor="b">
            <a:normAutofit/>
          </a:bodyPr>
          <a:lstStyle/>
          <a:p>
            <a:r>
              <a:rPr lang="en-US" b="0" kern="1200" cap="all" dirty="0">
                <a:solidFill>
                  <a:schemeClr val="bg1">
                    <a:lumMod val="75000"/>
                    <a:lumOff val="25000"/>
                  </a:schemeClr>
                </a:solidFill>
                <a:latin typeface="+mj-lt"/>
                <a:ea typeface="+mj-ea"/>
                <a:cs typeface="+mj-cs"/>
              </a:rPr>
              <a:t>Challenges of CDI Programs</a:t>
            </a:r>
          </a:p>
        </p:txBody>
      </p:sp>
      <p:sp>
        <p:nvSpPr>
          <p:cNvPr id="58" name="Rectangle 57">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5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0" name="Rectangle 59">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519112" y="1732913"/>
            <a:ext cx="3123783" cy="3013869"/>
          </a:xfrm>
        </p:spPr>
        <p:txBody>
          <a:bodyPr vert="horz" lIns="91440" tIns="45720" rIns="91440" bIns="45720" rtlCol="0" anchor="t">
            <a:normAutofit/>
          </a:bodyPr>
          <a:lstStyle/>
          <a:p>
            <a:pPr>
              <a:buFont typeface="Wingdings 2" panose="05020102010507070707" pitchFamily="18" charset="2"/>
              <a:buChar char=""/>
            </a:pPr>
            <a:r>
              <a:rPr lang="en-US" dirty="0">
                <a:solidFill>
                  <a:schemeClr val="bg1">
                    <a:lumMod val="75000"/>
                    <a:lumOff val="25000"/>
                  </a:schemeClr>
                </a:solidFill>
              </a:rPr>
              <a:t>Physician resistance</a:t>
            </a:r>
          </a:p>
          <a:p>
            <a:pPr>
              <a:buFont typeface="Wingdings 2" panose="05020102010507070707" pitchFamily="18" charset="2"/>
              <a:buChar char=""/>
            </a:pPr>
            <a:r>
              <a:rPr lang="en-US" dirty="0">
                <a:solidFill>
                  <a:schemeClr val="bg1">
                    <a:lumMod val="75000"/>
                    <a:lumOff val="25000"/>
                  </a:schemeClr>
                </a:solidFill>
              </a:rPr>
              <a:t>Time constraints</a:t>
            </a:r>
          </a:p>
          <a:p>
            <a:pPr>
              <a:buFont typeface="Wingdings 2" panose="05020102010507070707" pitchFamily="18" charset="2"/>
              <a:buChar char=""/>
            </a:pPr>
            <a:r>
              <a:rPr lang="en-US" dirty="0">
                <a:solidFill>
                  <a:schemeClr val="bg1">
                    <a:lumMod val="75000"/>
                    <a:lumOff val="25000"/>
                  </a:schemeClr>
                </a:solidFill>
              </a:rPr>
              <a:t>Technology</a:t>
            </a:r>
          </a:p>
        </p:txBody>
      </p:sp>
      <p:pic>
        <p:nvPicPr>
          <p:cNvPr id="4" name="Picture 3" descr="Surgeon analyzing a patient's brainon digital futuristic virtual display">
            <a:extLst>
              <a:ext uri="{FF2B5EF4-FFF2-40B4-BE49-F238E27FC236}">
                <a16:creationId xmlns:a16="http://schemas.microsoft.com/office/drawing/2014/main" id="{A3C3439D-A64B-6E1B-353F-2F75F9907D4B}"/>
              </a:ext>
            </a:extLst>
          </p:cNvPr>
          <p:cNvPicPr>
            <a:picLocks noChangeAspect="1"/>
          </p:cNvPicPr>
          <p:nvPr/>
        </p:nvPicPr>
        <p:blipFill rotWithShape="1">
          <a:blip r:embed="rId3"/>
          <a:srcRect l="17000" r="14305" b="-1"/>
          <a:stretch/>
        </p:blipFill>
        <p:spPr>
          <a:xfrm>
            <a:off x="4241830" y="639300"/>
            <a:ext cx="7503636" cy="5789365"/>
          </a:xfrm>
          <a:prstGeom prst="rect">
            <a:avLst/>
          </a:prstGeom>
        </p:spPr>
      </p:pic>
    </p:spTree>
    <p:extLst>
      <p:ext uri="{BB962C8B-B14F-4D97-AF65-F5344CB8AC3E}">
        <p14:creationId xmlns:p14="http://schemas.microsoft.com/office/powerpoint/2010/main" val="106676348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BA544F6-BF8C-2C87-3906-146BEDB4C299}"/>
              </a:ext>
            </a:extLst>
          </p:cNvPr>
          <p:cNvSpPr>
            <a:spLocks noGrp="1"/>
          </p:cNvSpPr>
          <p:nvPr>
            <p:ph type="title"/>
          </p:nvPr>
        </p:nvSpPr>
        <p:spPr>
          <a:xfrm>
            <a:off x="451817" y="574122"/>
            <a:ext cx="11267440" cy="901700"/>
          </a:xfrm>
        </p:spPr>
        <p:txBody>
          <a:bodyPr>
            <a:normAutofit/>
          </a:bodyPr>
          <a:lstStyle/>
          <a:p>
            <a:pPr algn="ctr"/>
            <a:r>
              <a:rPr lang="en-US" sz="4000" dirty="0"/>
              <a:t>Challenges</a:t>
            </a:r>
          </a:p>
        </p:txBody>
      </p:sp>
      <p:pic>
        <p:nvPicPr>
          <p:cNvPr id="4098" name="Picture 2" descr="Cute Grandmother Clipart PNG, Vector, PSD, and Clipart With Transparent  Background for Free Download | Pngtree">
            <a:extLst>
              <a:ext uri="{FF2B5EF4-FFF2-40B4-BE49-F238E27FC236}">
                <a16:creationId xmlns:a16="http://schemas.microsoft.com/office/drawing/2014/main" id="{C38A1A01-4A08-6DAB-7613-EACAB2435867}"/>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457200" y="1739900"/>
            <a:ext cx="4093128" cy="40931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D7A078A-5843-E0DA-93A9-DC9E024AFA6B}"/>
              </a:ext>
            </a:extLst>
          </p:cNvPr>
          <p:cNvGrpSpPr/>
          <p:nvPr/>
        </p:nvGrpSpPr>
        <p:grpSpPr>
          <a:xfrm>
            <a:off x="5410200" y="1739900"/>
            <a:ext cx="6626557" cy="4093128"/>
            <a:chOff x="5478054" y="2073730"/>
            <a:chExt cx="6246586" cy="3632199"/>
          </a:xfrm>
        </p:grpSpPr>
        <p:pic>
          <p:nvPicPr>
            <p:cNvPr id="2050" name="Picture 2" descr="Angry Old Lady Stock Illustrations ...">
              <a:extLst>
                <a:ext uri="{FF2B5EF4-FFF2-40B4-BE49-F238E27FC236}">
                  <a16:creationId xmlns:a16="http://schemas.microsoft.com/office/drawing/2014/main" id="{50433900-78AA-A79D-3EB1-DC6834F15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441" y="2073730"/>
              <a:ext cx="3632199" cy="3632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in Wreck&quot; Sticker for Sale by Giacob ...">
              <a:extLst>
                <a:ext uri="{FF2B5EF4-FFF2-40B4-BE49-F238E27FC236}">
                  <a16:creationId xmlns:a16="http://schemas.microsoft.com/office/drawing/2014/main" id="{63D6C8BC-33FF-96BE-270A-469CF346C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821">
              <a:off x="5478054" y="2460383"/>
              <a:ext cx="3113089" cy="31130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451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536280" y="157352"/>
            <a:ext cx="3259016" cy="1462692"/>
          </a:xfrm>
        </p:spPr>
        <p:txBody>
          <a:bodyPr vert="horz" lIns="91440" tIns="45720" rIns="91440" bIns="45720" rtlCol="0" anchor="b">
            <a:normAutofit/>
          </a:bodyPr>
          <a:lstStyle/>
          <a:p>
            <a:r>
              <a:rPr lang="en-US" b="0" kern="1200" cap="all" dirty="0">
                <a:solidFill>
                  <a:schemeClr val="bg1">
                    <a:lumMod val="75000"/>
                    <a:lumOff val="25000"/>
                  </a:schemeClr>
                </a:solidFill>
                <a:latin typeface="+mj-lt"/>
                <a:ea typeface="+mj-ea"/>
                <a:cs typeface="+mj-cs"/>
              </a:rPr>
              <a:t>Strategies for Effective </a:t>
            </a:r>
            <a:r>
              <a:rPr lang="en-US" b="0" kern="1200" cap="all" dirty="0" err="1">
                <a:solidFill>
                  <a:schemeClr val="bg1">
                    <a:lumMod val="75000"/>
                    <a:lumOff val="25000"/>
                  </a:schemeClr>
                </a:solidFill>
                <a:latin typeface="+mj-lt"/>
                <a:ea typeface="+mj-ea"/>
                <a:cs typeface="+mj-cs"/>
              </a:rPr>
              <a:t>Cdi</a:t>
            </a:r>
            <a:endParaRPr lang="en-US" b="0" kern="1200" cap="all" dirty="0">
              <a:solidFill>
                <a:schemeClr val="bg1">
                  <a:lumMod val="75000"/>
                  <a:lumOff val="25000"/>
                </a:schemeClr>
              </a:solidFill>
              <a:latin typeface="+mj-lt"/>
              <a:ea typeface="+mj-ea"/>
              <a:cs typeface="+mj-cs"/>
            </a:endParaRPr>
          </a:p>
        </p:txBody>
      </p:sp>
      <p:sp>
        <p:nvSpPr>
          <p:cNvPr id="39" name="Rectangle 3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 name="Rectangle 40">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535513" y="1748631"/>
            <a:ext cx="3123783" cy="3671936"/>
          </a:xfrm>
        </p:spPr>
        <p:txBody>
          <a:bodyPr vert="horz" lIns="91440" tIns="45720" rIns="91440" bIns="45720" rtlCol="0" anchor="t">
            <a:normAutofit/>
          </a:bodyPr>
          <a:lstStyle/>
          <a:p>
            <a:pPr marL="342900" marR="0" lvl="0" indent="-342900">
              <a:buFont typeface="Wingdings 2" panose="05020102010507070707" pitchFamily="18" charset="2"/>
              <a:buChar char=""/>
            </a:pPr>
            <a:r>
              <a:rPr lang="en-US" dirty="0">
                <a:solidFill>
                  <a:schemeClr val="bg1">
                    <a:lumMod val="75000"/>
                    <a:lumOff val="25000"/>
                  </a:schemeClr>
                </a:solidFill>
                <a:effectLst/>
              </a:rPr>
              <a:t>Physician Engagement</a:t>
            </a:r>
          </a:p>
          <a:p>
            <a:pPr marL="342900" marR="0" lvl="0" indent="-342900">
              <a:buFont typeface="Wingdings 2" panose="05020102010507070707" pitchFamily="18" charset="2"/>
              <a:buChar char=""/>
            </a:pPr>
            <a:r>
              <a:rPr lang="en-US" dirty="0">
                <a:solidFill>
                  <a:schemeClr val="bg1">
                    <a:lumMod val="75000"/>
                    <a:lumOff val="25000"/>
                  </a:schemeClr>
                </a:solidFill>
              </a:rPr>
              <a:t>Use of Software</a:t>
            </a:r>
          </a:p>
          <a:p>
            <a:pPr marL="342900" marR="0" lvl="0" indent="-342900">
              <a:buFont typeface="Wingdings 2" panose="05020102010507070707" pitchFamily="18" charset="2"/>
              <a:buChar char=""/>
            </a:pPr>
            <a:r>
              <a:rPr lang="en-US" dirty="0">
                <a:solidFill>
                  <a:schemeClr val="bg1">
                    <a:lumMod val="75000"/>
                    <a:lumOff val="25000"/>
                  </a:schemeClr>
                </a:solidFill>
              </a:rPr>
              <a:t>Regular Chart Reviews and Feedback</a:t>
            </a:r>
          </a:p>
          <a:p>
            <a:pPr marL="342900" marR="0" lvl="0" indent="-342900">
              <a:buFont typeface="Wingdings 2" panose="05020102010507070707" pitchFamily="18" charset="2"/>
              <a:buChar char=""/>
            </a:pPr>
            <a:r>
              <a:rPr lang="en-US" dirty="0">
                <a:solidFill>
                  <a:schemeClr val="bg1">
                    <a:lumMod val="75000"/>
                    <a:lumOff val="25000"/>
                  </a:schemeClr>
                </a:solidFill>
              </a:rPr>
              <a:t>Compliance with coding guidelines</a:t>
            </a:r>
          </a:p>
          <a:p>
            <a:pPr marL="342900" marR="0" lvl="0" indent="-342900">
              <a:buFont typeface="Wingdings 2" panose="05020102010507070707" pitchFamily="18" charset="2"/>
              <a:buChar char=""/>
            </a:pPr>
            <a:r>
              <a:rPr lang="en-US" dirty="0">
                <a:solidFill>
                  <a:schemeClr val="bg1">
                    <a:lumMod val="75000"/>
                    <a:lumOff val="25000"/>
                  </a:schemeClr>
                </a:solidFill>
              </a:rPr>
              <a:t>Documentation Improvement Plans</a:t>
            </a:r>
          </a:p>
          <a:p>
            <a:pPr marL="342900" marR="0" lvl="0" indent="-342900">
              <a:buFont typeface="Wingdings 2" panose="05020102010507070707" pitchFamily="18" charset="2"/>
              <a:buChar char=""/>
            </a:pPr>
            <a:endParaRPr lang="en-US" dirty="0">
              <a:solidFill>
                <a:schemeClr val="bg1">
                  <a:lumMod val="75000"/>
                  <a:lumOff val="25000"/>
                </a:schemeClr>
              </a:solidFill>
              <a:effectLst/>
            </a:endParaRPr>
          </a:p>
          <a:p>
            <a:pPr>
              <a:buFont typeface="Wingdings 2" panose="05020102010507070707" pitchFamily="18" charset="2"/>
              <a:buChar char=""/>
            </a:pPr>
            <a:endParaRPr lang="en-US" dirty="0">
              <a:solidFill>
                <a:schemeClr val="bg1">
                  <a:lumMod val="75000"/>
                  <a:lumOff val="25000"/>
                </a:schemeClr>
              </a:solidFill>
            </a:endParaRPr>
          </a:p>
        </p:txBody>
      </p:sp>
      <p:pic>
        <p:nvPicPr>
          <p:cNvPr id="5" name="Picture 4" descr="Person with stethoscope using tablet">
            <a:extLst>
              <a:ext uri="{FF2B5EF4-FFF2-40B4-BE49-F238E27FC236}">
                <a16:creationId xmlns:a16="http://schemas.microsoft.com/office/drawing/2014/main" id="{65B364FA-5BB0-C315-6471-85BFE2345A02}"/>
              </a:ext>
            </a:extLst>
          </p:cNvPr>
          <p:cNvPicPr>
            <a:picLocks noChangeAspect="1"/>
          </p:cNvPicPr>
          <p:nvPr/>
        </p:nvPicPr>
        <p:blipFill rotWithShape="1">
          <a:blip r:embed="rId3"/>
          <a:srcRect l="11145" r="718" b="-2"/>
          <a:stretch/>
        </p:blipFill>
        <p:spPr>
          <a:xfrm>
            <a:off x="4241830" y="601200"/>
            <a:ext cx="7503636" cy="5789365"/>
          </a:xfrm>
          <a:prstGeom prst="rect">
            <a:avLst/>
          </a:prstGeom>
        </p:spPr>
      </p:pic>
    </p:spTree>
    <p:extLst>
      <p:ext uri="{BB962C8B-B14F-4D97-AF65-F5344CB8AC3E}">
        <p14:creationId xmlns:p14="http://schemas.microsoft.com/office/powerpoint/2010/main" val="216273481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BA544F6-BF8C-2C87-3906-146BEDB4C299}"/>
              </a:ext>
            </a:extLst>
          </p:cNvPr>
          <p:cNvSpPr>
            <a:spLocks noGrp="1"/>
          </p:cNvSpPr>
          <p:nvPr>
            <p:ph type="title"/>
          </p:nvPr>
        </p:nvSpPr>
        <p:spPr/>
        <p:txBody>
          <a:bodyPr/>
          <a:lstStyle/>
          <a:p>
            <a:r>
              <a:rPr lang="en-US" dirty="0"/>
              <a:t>Case studies</a:t>
            </a:r>
          </a:p>
        </p:txBody>
      </p:sp>
    </p:spTree>
    <p:extLst>
      <p:ext uri="{BB962C8B-B14F-4D97-AF65-F5344CB8AC3E}">
        <p14:creationId xmlns:p14="http://schemas.microsoft.com/office/powerpoint/2010/main" val="2676905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6A93E959-E68D-08C8-9C1E-5A318B3EF272}"/>
              </a:ext>
            </a:extLst>
          </p:cNvPr>
          <p:cNvSpPr>
            <a:spLocks noGrp="1"/>
          </p:cNvSpPr>
          <p:nvPr>
            <p:ph type="title"/>
          </p:nvPr>
        </p:nvSpPr>
        <p:spPr>
          <a:xfrm>
            <a:off x="457200" y="610877"/>
            <a:ext cx="11277600" cy="626697"/>
          </a:xfrm>
        </p:spPr>
        <p:txBody>
          <a:bodyPr/>
          <a:lstStyle/>
          <a:p>
            <a:pPr algn="ctr"/>
            <a:r>
              <a:rPr lang="en-US" dirty="0"/>
              <a:t>CDI Improvement charts</a:t>
            </a: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526241685"/>
              </p:ext>
            </p:extLst>
          </p:nvPr>
        </p:nvGraphicFramePr>
        <p:xfrm>
          <a:off x="1008710" y="1478874"/>
          <a:ext cx="10091090" cy="527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997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a:xfrm>
            <a:off x="462150" y="666985"/>
            <a:ext cx="3672970" cy="595795"/>
          </a:xfrm>
        </p:spPr>
        <p:txBody>
          <a:bodyPr/>
          <a:lstStyle/>
          <a:p>
            <a:r>
              <a:rPr lang="en-US" dirty="0"/>
              <a:t>Conclusion</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a:xfrm>
            <a:off x="462150" y="1332364"/>
            <a:ext cx="3551050" cy="3491849"/>
          </a:xfrm>
        </p:spPr>
        <p:txBody>
          <a:bodyPr/>
          <a:lstStyle/>
          <a:p>
            <a:r>
              <a:rPr lang="en-US" dirty="0"/>
              <a:t>CDI is crucial for ensuring accurate, complete and complaint healthcare documentation.</a:t>
            </a:r>
          </a:p>
          <a:p>
            <a:pPr lvl="1"/>
            <a:r>
              <a:rPr lang="en-US" sz="1800" dirty="0"/>
              <a:t>Requires physician engagement</a:t>
            </a:r>
          </a:p>
          <a:p>
            <a:pPr lvl="1"/>
            <a:r>
              <a:rPr lang="en-US" sz="1800" dirty="0"/>
              <a:t>Requires engagement, open dialogue between team</a:t>
            </a:r>
          </a:p>
          <a:p>
            <a:endParaRPr lang="en-US" dirty="0"/>
          </a:p>
        </p:txBody>
      </p:sp>
      <p:pic>
        <p:nvPicPr>
          <p:cNvPr id="23" name="Picture Placeholder 22" descr="A group of people giving each other a high five">
            <a:extLst>
              <a:ext uri="{FF2B5EF4-FFF2-40B4-BE49-F238E27FC236}">
                <a16:creationId xmlns:a16="http://schemas.microsoft.com/office/drawing/2014/main" id="{D92A2E6E-E7AB-92FB-0E6F-133483021C22}"/>
              </a:ext>
            </a:extLst>
          </p:cNvPr>
          <p:cNvPicPr>
            <a:picLocks noGrp="1" noChangeAspect="1"/>
          </p:cNvPicPr>
          <p:nvPr>
            <p:ph type="pic" sz="quarter" idx="13"/>
          </p:nvPr>
        </p:nvPicPr>
        <p:blipFill rotWithShape="1">
          <a:blip r:embed="rId3"/>
          <a:srcRect l="6095" r="6095"/>
          <a:stretch/>
        </p:blipFill>
        <p:spPr/>
      </p:pic>
    </p:spTree>
    <p:extLst>
      <p:ext uri="{BB962C8B-B14F-4D97-AF65-F5344CB8AC3E}">
        <p14:creationId xmlns:p14="http://schemas.microsoft.com/office/powerpoint/2010/main" val="277095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a:xfrm>
            <a:off x="2768600" y="1244600"/>
            <a:ext cx="6946899" cy="1117600"/>
          </a:xfrm>
        </p:spPr>
        <p:txBody>
          <a:bodyPr/>
          <a:lstStyle/>
          <a:p>
            <a:pPr algn="ctr"/>
            <a:r>
              <a:rPr lang="en-US" sz="7200" dirty="0"/>
              <a:t>Thank you!</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a:xfrm>
            <a:off x="4145214" y="5029200"/>
            <a:ext cx="3919285" cy="1439428"/>
          </a:xfrm>
        </p:spPr>
        <p:txBody>
          <a:bodyPr>
            <a:normAutofit lnSpcReduction="10000"/>
          </a:bodyPr>
          <a:lstStyle/>
          <a:p>
            <a:r>
              <a:rPr lang="en-US" b="1" dirty="0"/>
              <a:t>CHELSEY HARTWELL RN, BSN</a:t>
            </a:r>
          </a:p>
          <a:p>
            <a:r>
              <a:rPr lang="en-US" dirty="0"/>
              <a:t>Director of Clinical Quality Community Hospital McCook, NE</a:t>
            </a:r>
          </a:p>
          <a:p>
            <a:r>
              <a:rPr lang="en-US" dirty="0"/>
              <a:t>chartwell@chmccook.org</a:t>
            </a:r>
          </a:p>
        </p:txBody>
      </p:sp>
    </p:spTree>
    <p:extLst>
      <p:ext uri="{BB962C8B-B14F-4D97-AF65-F5344CB8AC3E}">
        <p14:creationId xmlns:p14="http://schemas.microsoft.com/office/powerpoint/2010/main" val="415894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57200" y="-871221"/>
            <a:ext cx="3657600" cy="2100851"/>
          </a:xfrm>
        </p:spPr>
        <p:txBody>
          <a:bodyPr/>
          <a:lstStyle/>
          <a:p>
            <a:r>
              <a:rPr lang="en-US" dirty="0"/>
              <a:t>Objectives	</a:t>
            </a:r>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457201" y="1351170"/>
            <a:ext cx="3657600" cy="3510898"/>
          </a:xfrm>
        </p:spPr>
        <p:txBody>
          <a:bodyPr/>
          <a:lstStyle/>
          <a:p>
            <a:pPr marL="285750" indent="-285750">
              <a:buFont typeface="Wingdings" panose="05000000000000000000" pitchFamily="2" charset="2"/>
              <a:buChar char="§"/>
            </a:pPr>
            <a:r>
              <a:rPr lang="en-US" dirty="0"/>
              <a:t>Understanding CDI</a:t>
            </a:r>
          </a:p>
          <a:p>
            <a:pPr marL="285750" indent="-285750">
              <a:buFont typeface="Wingdings" panose="05000000000000000000" pitchFamily="2" charset="2"/>
              <a:buChar char="§"/>
            </a:pPr>
            <a:r>
              <a:rPr lang="en-US" dirty="0"/>
              <a:t>Importance of CDI in Healthcare</a:t>
            </a:r>
          </a:p>
          <a:p>
            <a:pPr marL="285750" indent="-285750">
              <a:buFont typeface="Wingdings" panose="05000000000000000000" pitchFamily="2" charset="2"/>
              <a:buChar char="§"/>
            </a:pPr>
            <a:r>
              <a:rPr lang="en-US" dirty="0"/>
              <a:t>Key Components</a:t>
            </a:r>
          </a:p>
          <a:p>
            <a:pPr marL="285750" indent="-285750">
              <a:buFont typeface="Wingdings" panose="05000000000000000000" pitchFamily="2" charset="2"/>
              <a:buChar char="§"/>
            </a:pPr>
            <a:r>
              <a:rPr lang="en-US" dirty="0"/>
              <a:t>Common Documentation Errors</a:t>
            </a:r>
          </a:p>
          <a:p>
            <a:pPr marL="285750" indent="-285750">
              <a:buFont typeface="Wingdings" panose="05000000000000000000" pitchFamily="2" charset="2"/>
              <a:buChar char="§"/>
            </a:pPr>
            <a:r>
              <a:rPr lang="en-US" dirty="0"/>
              <a:t>Benefits</a:t>
            </a:r>
          </a:p>
          <a:p>
            <a:pPr marL="285750" indent="-285750">
              <a:buFont typeface="Wingdings" panose="05000000000000000000" pitchFamily="2" charset="2"/>
              <a:buChar char="§"/>
            </a:pPr>
            <a:r>
              <a:rPr lang="en-US" dirty="0"/>
              <a:t>Challenges</a:t>
            </a:r>
          </a:p>
          <a:p>
            <a:pPr marL="285750" indent="-285750">
              <a:buFont typeface="Wingdings" panose="05000000000000000000" pitchFamily="2" charset="2"/>
              <a:buChar char="§"/>
            </a:pPr>
            <a:r>
              <a:rPr lang="en-US" dirty="0"/>
              <a:t>Case Studies</a:t>
            </a:r>
          </a:p>
          <a:p>
            <a:endParaRPr lang="en-US" dirty="0"/>
          </a:p>
        </p:txBody>
      </p:sp>
      <p:pic>
        <p:nvPicPr>
          <p:cNvPr id="34" name="Picture Placeholder 21" descr="A close-up of a stethoscope">
            <a:extLst>
              <a:ext uri="{FF2B5EF4-FFF2-40B4-BE49-F238E27FC236}">
                <a16:creationId xmlns:a16="http://schemas.microsoft.com/office/drawing/2014/main" id="{63F55FD3-B051-BD22-347E-065B72C87E1C}"/>
              </a:ext>
            </a:extLst>
          </p:cNvPr>
          <p:cNvPicPr>
            <a:picLocks noGrp="1" noChangeAspect="1"/>
          </p:cNvPicPr>
          <p:nvPr>
            <p:ph type="pic" sz="quarter" idx="13"/>
          </p:nvPr>
        </p:nvPicPr>
        <p:blipFill>
          <a:blip r:embed="rId3"/>
          <a:srcRect l="148" r="148"/>
          <a:stretch/>
        </p:blipFill>
        <p:spPr/>
      </p:pic>
    </p:spTree>
    <p:extLst>
      <p:ext uri="{BB962C8B-B14F-4D97-AF65-F5344CB8AC3E}">
        <p14:creationId xmlns:p14="http://schemas.microsoft.com/office/powerpoint/2010/main" val="220112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30980" y="741552"/>
            <a:ext cx="3259016" cy="1462692"/>
          </a:xfrm>
        </p:spPr>
        <p:txBody>
          <a:bodyPr vert="horz" lIns="91440" tIns="45720" rIns="91440" bIns="45720" rtlCol="0" anchor="b">
            <a:normAutofit/>
          </a:bodyPr>
          <a:lstStyle/>
          <a:p>
            <a:pPr>
              <a:lnSpc>
                <a:spcPct val="90000"/>
              </a:lnSpc>
            </a:pPr>
            <a:r>
              <a:rPr lang="en-US" sz="2400" b="0" kern="1200" cap="all" dirty="0">
                <a:solidFill>
                  <a:schemeClr val="bg1">
                    <a:lumMod val="75000"/>
                    <a:lumOff val="25000"/>
                  </a:schemeClr>
                </a:solidFill>
                <a:latin typeface="+mj-lt"/>
                <a:ea typeface="+mj-ea"/>
                <a:cs typeface="+mj-cs"/>
              </a:rPr>
              <a:t>Understanding clinical documentation improvement</a:t>
            </a:r>
          </a:p>
        </p:txBody>
      </p:sp>
      <p:sp>
        <p:nvSpPr>
          <p:cNvPr id="26" name="Rectangle 25">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9">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430213" y="2332831"/>
            <a:ext cx="3123783" cy="3671936"/>
          </a:xfrm>
        </p:spPr>
        <p:txBody>
          <a:bodyPr vert="horz" lIns="91440" tIns="45720" rIns="91440" bIns="45720" rtlCol="0" anchor="t">
            <a:normAutofit/>
          </a:bodyPr>
          <a:lstStyle/>
          <a:p>
            <a:pPr marL="285750" indent="-285750">
              <a:buFont typeface="Wingdings" panose="05000000000000000000" pitchFamily="2" charset="2"/>
              <a:buChar char="§"/>
            </a:pPr>
            <a:r>
              <a:rPr lang="en-US" dirty="0">
                <a:solidFill>
                  <a:schemeClr val="bg1">
                    <a:lumMod val="75000"/>
                    <a:lumOff val="25000"/>
                  </a:schemeClr>
                </a:solidFill>
              </a:rPr>
              <a:t>Improves patient care</a:t>
            </a:r>
          </a:p>
          <a:p>
            <a:pPr marL="285750" indent="-285750">
              <a:buFont typeface="Wingdings" panose="05000000000000000000" pitchFamily="2" charset="2"/>
              <a:buChar char="§"/>
            </a:pPr>
            <a:r>
              <a:rPr lang="en-US" dirty="0">
                <a:solidFill>
                  <a:schemeClr val="bg1">
                    <a:lumMod val="75000"/>
                    <a:lumOff val="25000"/>
                  </a:schemeClr>
                </a:solidFill>
              </a:rPr>
              <a:t>Reimbursement</a:t>
            </a:r>
          </a:p>
          <a:p>
            <a:pPr marL="285750" indent="-285750">
              <a:buFont typeface="Wingdings" panose="05000000000000000000" pitchFamily="2" charset="2"/>
              <a:buChar char="§"/>
            </a:pPr>
            <a:r>
              <a:rPr lang="en-US" dirty="0">
                <a:solidFill>
                  <a:schemeClr val="bg1">
                    <a:lumMod val="75000"/>
                    <a:lumOff val="25000"/>
                  </a:schemeClr>
                </a:solidFill>
              </a:rPr>
              <a:t>Compliance and Quality Metrics</a:t>
            </a:r>
          </a:p>
          <a:p>
            <a:pPr marL="285750" indent="-285750">
              <a:buFont typeface="Wingdings" panose="05000000000000000000" pitchFamily="2" charset="2"/>
              <a:buChar char="§"/>
            </a:pPr>
            <a:r>
              <a:rPr lang="en-US" dirty="0">
                <a:solidFill>
                  <a:schemeClr val="bg1">
                    <a:lumMod val="75000"/>
                    <a:lumOff val="25000"/>
                  </a:schemeClr>
                </a:solidFill>
              </a:rPr>
              <a:t>Patient Safety </a:t>
            </a:r>
          </a:p>
          <a:p>
            <a:endParaRPr lang="en-US" dirty="0">
              <a:solidFill>
                <a:schemeClr val="bg1">
                  <a:lumMod val="75000"/>
                  <a:lumOff val="25000"/>
                </a:schemeClr>
              </a:solidFill>
            </a:endParaRPr>
          </a:p>
        </p:txBody>
      </p:sp>
      <p:pic>
        <p:nvPicPr>
          <p:cNvPr id="5" name="Picture Placeholder 4" descr="Healthcare worker typing on keyboard">
            <a:extLst>
              <a:ext uri="{FF2B5EF4-FFF2-40B4-BE49-F238E27FC236}">
                <a16:creationId xmlns:a16="http://schemas.microsoft.com/office/drawing/2014/main" id="{3E1AF066-2EEA-D75A-F88E-B3A5973B46D7}"/>
              </a:ext>
            </a:extLst>
          </p:cNvPr>
          <p:cNvPicPr>
            <a:picLocks noGrp="1" noChangeAspect="1"/>
          </p:cNvPicPr>
          <p:nvPr>
            <p:ph type="pic" sz="quarter" idx="13"/>
          </p:nvPr>
        </p:nvPicPr>
        <p:blipFill rotWithShape="1">
          <a:blip r:embed="rId3"/>
          <a:srcRect r="13485"/>
          <a:stretch/>
        </p:blipFill>
        <p:spPr>
          <a:xfrm>
            <a:off x="4241830" y="601200"/>
            <a:ext cx="7503636" cy="5789365"/>
          </a:xfrm>
          <a:prstGeom prst="rect">
            <a:avLst/>
          </a:prstGeom>
        </p:spPr>
      </p:pic>
    </p:spTree>
    <p:extLst>
      <p:ext uri="{BB962C8B-B14F-4D97-AF65-F5344CB8AC3E}">
        <p14:creationId xmlns:p14="http://schemas.microsoft.com/office/powerpoint/2010/main" val="179673476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CF7-69F4-F432-4747-28EF15528DB9}"/>
              </a:ext>
            </a:extLst>
          </p:cNvPr>
          <p:cNvSpPr>
            <a:spLocks noGrp="1"/>
          </p:cNvSpPr>
          <p:nvPr>
            <p:ph type="ctrTitle"/>
          </p:nvPr>
        </p:nvSpPr>
        <p:spPr>
          <a:xfrm>
            <a:off x="538482" y="650240"/>
            <a:ext cx="3606800" cy="1013460"/>
          </a:xfrm>
        </p:spPr>
        <p:txBody>
          <a:bodyPr/>
          <a:lstStyle/>
          <a:p>
            <a:r>
              <a:rPr lang="en-US" dirty="0"/>
              <a:t>Importance of CDI in Healthcare</a:t>
            </a:r>
          </a:p>
        </p:txBody>
      </p:sp>
      <p:sp>
        <p:nvSpPr>
          <p:cNvPr id="3" name="Subtitle 2">
            <a:extLst>
              <a:ext uri="{FF2B5EF4-FFF2-40B4-BE49-F238E27FC236}">
                <a16:creationId xmlns:a16="http://schemas.microsoft.com/office/drawing/2014/main" id="{44082E89-DB15-6D26-7098-DA9792B0B085}"/>
              </a:ext>
            </a:extLst>
          </p:cNvPr>
          <p:cNvSpPr>
            <a:spLocks noGrp="1"/>
          </p:cNvSpPr>
          <p:nvPr>
            <p:ph type="subTitle" idx="1"/>
          </p:nvPr>
        </p:nvSpPr>
        <p:spPr>
          <a:xfrm>
            <a:off x="538481" y="1922780"/>
            <a:ext cx="3606800" cy="2271076"/>
          </a:xfrm>
        </p:spPr>
        <p:txBody>
          <a:bodyPr/>
          <a:lstStyle/>
          <a:p>
            <a:pPr marL="285750" marR="0" lvl="0" indent="-285750">
              <a:lnSpc>
                <a:spcPct val="150000"/>
              </a:lnSpc>
              <a:spcBef>
                <a:spcPts val="0"/>
              </a:spcBef>
              <a:spcAft>
                <a:spcPts val="0"/>
              </a:spcAft>
              <a:buFont typeface="Wingdings" panose="05000000000000000000" pitchFamily="2" charset="2"/>
              <a:buChar char="§"/>
            </a:pPr>
            <a:r>
              <a:rPr lang="en-US" sz="1800" kern="100" dirty="0">
                <a:effectLst/>
                <a:latin typeface="Gill Sans MT" panose="020B0502020104020203" pitchFamily="34" charset="0"/>
                <a:ea typeface="Calibri" panose="020F0502020204030204" pitchFamily="34" charset="0"/>
                <a:cs typeface="Times New Roman" panose="02020603050405020304" pitchFamily="18" charset="0"/>
              </a:rPr>
              <a:t>Accurate and complete documentation</a:t>
            </a:r>
          </a:p>
          <a:p>
            <a:pPr marL="285750" marR="0" lvl="0" indent="-285750">
              <a:lnSpc>
                <a:spcPct val="150000"/>
              </a:lnSpc>
              <a:spcBef>
                <a:spcPts val="0"/>
              </a:spcBef>
              <a:spcAft>
                <a:spcPts val="0"/>
              </a:spcAft>
              <a:buFont typeface="Wingdings" panose="05000000000000000000" pitchFamily="2" charset="2"/>
              <a:buChar char="§"/>
            </a:pPr>
            <a:r>
              <a:rPr lang="en-US" sz="1800" kern="100" dirty="0">
                <a:effectLst/>
                <a:latin typeface="Gill Sans MT" panose="020B0502020104020203" pitchFamily="34" charset="0"/>
                <a:ea typeface="Calibri" panose="020F0502020204030204" pitchFamily="34" charset="0"/>
                <a:cs typeface="Times New Roman" panose="02020603050405020304" pitchFamily="18" charset="0"/>
              </a:rPr>
              <a:t>Improved Patient Safety</a:t>
            </a:r>
          </a:p>
          <a:p>
            <a:pPr marL="285750" marR="0" lvl="0" indent="-285750">
              <a:lnSpc>
                <a:spcPct val="150000"/>
              </a:lnSpc>
              <a:spcBef>
                <a:spcPts val="0"/>
              </a:spcBef>
              <a:spcAft>
                <a:spcPts val="0"/>
              </a:spcAft>
              <a:buFont typeface="Wingdings" panose="05000000000000000000" pitchFamily="2" charset="2"/>
              <a:buChar char="§"/>
            </a:pPr>
            <a:r>
              <a:rPr lang="en-US" sz="1800" kern="100" dirty="0">
                <a:effectLst/>
                <a:latin typeface="Gill Sans MT" panose="020B0502020104020203" pitchFamily="34" charset="0"/>
                <a:ea typeface="Calibri" panose="020F0502020204030204" pitchFamily="34" charset="0"/>
                <a:cs typeface="Times New Roman" panose="02020603050405020304" pitchFamily="18" charset="0"/>
              </a:rPr>
              <a:t>Compliance with regulatory requirements</a:t>
            </a:r>
          </a:p>
          <a:p>
            <a:pPr marL="285750" marR="0" lvl="0" indent="-285750">
              <a:lnSpc>
                <a:spcPct val="150000"/>
              </a:lnSpc>
              <a:spcBef>
                <a:spcPts val="0"/>
              </a:spcBef>
              <a:spcAft>
                <a:spcPts val="800"/>
              </a:spcAft>
              <a:buFont typeface="Wingdings" panose="05000000000000000000" pitchFamily="2" charset="2"/>
              <a:buChar char="§"/>
            </a:pPr>
            <a:r>
              <a:rPr lang="en-US" sz="1800" kern="100" dirty="0">
                <a:effectLst/>
                <a:latin typeface="Gill Sans MT" panose="020B0502020104020203" pitchFamily="34" charset="0"/>
                <a:ea typeface="Calibri" panose="020F0502020204030204" pitchFamily="34" charset="0"/>
                <a:cs typeface="Times New Roman" panose="02020603050405020304" pitchFamily="18" charset="0"/>
              </a:rPr>
              <a:t>Maximizing revenue and reducing claim denials</a:t>
            </a:r>
          </a:p>
          <a:p>
            <a:endParaRPr lang="en-US" dirty="0"/>
          </a:p>
        </p:txBody>
      </p:sp>
      <p:pic>
        <p:nvPicPr>
          <p:cNvPr id="21" name="Picture Placeholder 20" descr="A person in a white coat with a stethoscope around her neck">
            <a:extLst>
              <a:ext uri="{FF2B5EF4-FFF2-40B4-BE49-F238E27FC236}">
                <a16:creationId xmlns:a16="http://schemas.microsoft.com/office/drawing/2014/main" id="{244AC564-6A07-A90A-B027-67CD2423BBD3}"/>
              </a:ext>
            </a:extLst>
          </p:cNvPr>
          <p:cNvPicPr>
            <a:picLocks noGrp="1" noChangeAspect="1"/>
          </p:cNvPicPr>
          <p:nvPr>
            <p:ph type="pic" sz="quarter" idx="13"/>
          </p:nvPr>
        </p:nvPicPr>
        <p:blipFill>
          <a:blip r:embed="rId3"/>
          <a:srcRect t="354" b="354"/>
          <a:stretch/>
        </p:blipFill>
        <p:spPr/>
      </p:pic>
    </p:spTree>
    <p:extLst>
      <p:ext uri="{BB962C8B-B14F-4D97-AF65-F5344CB8AC3E}">
        <p14:creationId xmlns:p14="http://schemas.microsoft.com/office/powerpoint/2010/main" val="1605306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CF7-69F4-F432-4747-28EF15528DB9}"/>
              </a:ext>
            </a:extLst>
          </p:cNvPr>
          <p:cNvSpPr>
            <a:spLocks noGrp="1"/>
          </p:cNvSpPr>
          <p:nvPr>
            <p:ph type="ctrTitle"/>
          </p:nvPr>
        </p:nvSpPr>
        <p:spPr>
          <a:xfrm>
            <a:off x="525782" y="784992"/>
            <a:ext cx="3606800" cy="607060"/>
          </a:xfrm>
        </p:spPr>
        <p:txBody>
          <a:bodyPr/>
          <a:lstStyle/>
          <a:p>
            <a:r>
              <a:rPr lang="en-US" dirty="0"/>
              <a:t>Key Components</a:t>
            </a:r>
          </a:p>
        </p:txBody>
      </p:sp>
      <p:sp>
        <p:nvSpPr>
          <p:cNvPr id="3" name="Subtitle 2">
            <a:extLst>
              <a:ext uri="{FF2B5EF4-FFF2-40B4-BE49-F238E27FC236}">
                <a16:creationId xmlns:a16="http://schemas.microsoft.com/office/drawing/2014/main" id="{44082E89-DB15-6D26-7098-DA9792B0B085}"/>
              </a:ext>
            </a:extLst>
          </p:cNvPr>
          <p:cNvSpPr>
            <a:spLocks noGrp="1"/>
          </p:cNvSpPr>
          <p:nvPr>
            <p:ph type="subTitle" idx="1"/>
          </p:nvPr>
        </p:nvSpPr>
        <p:spPr>
          <a:xfrm>
            <a:off x="525781" y="1651132"/>
            <a:ext cx="3606800" cy="2271076"/>
          </a:xfrm>
        </p:spPr>
        <p:txBody>
          <a:bodyPr/>
          <a:lstStyle/>
          <a:p>
            <a:pPr marL="285750" marR="0" lvl="0" indent="-285750">
              <a:lnSpc>
                <a:spcPct val="150000"/>
              </a:lnSpc>
              <a:spcBef>
                <a:spcPts val="0"/>
              </a:spcBef>
              <a:spcAft>
                <a:spcPts val="0"/>
              </a:spcAft>
              <a:buFont typeface="Wingdings" panose="05000000000000000000" pitchFamily="2" charset="2"/>
              <a:buChar char="§"/>
            </a:pPr>
            <a:r>
              <a:rPr lang="en-US" sz="1800" kern="100" dirty="0">
                <a:effectLst/>
                <a:ea typeface="Calibri" panose="020F0502020204030204" pitchFamily="34" charset="0"/>
                <a:cs typeface="Times New Roman" panose="02020603050405020304" pitchFamily="18" charset="0"/>
              </a:rPr>
              <a:t>Training and Education</a:t>
            </a:r>
          </a:p>
          <a:p>
            <a:pPr marL="285750" marR="0" lvl="0" indent="-285750">
              <a:lnSpc>
                <a:spcPct val="150000"/>
              </a:lnSpc>
              <a:spcBef>
                <a:spcPts val="0"/>
              </a:spcBef>
              <a:spcAft>
                <a:spcPts val="0"/>
              </a:spcAft>
              <a:buFont typeface="Wingdings" panose="05000000000000000000" pitchFamily="2" charset="2"/>
              <a:buChar char="§"/>
            </a:pPr>
            <a:r>
              <a:rPr lang="en-US" kern="100" dirty="0">
                <a:ea typeface="Calibri" panose="020F0502020204030204" pitchFamily="34" charset="0"/>
                <a:cs typeface="Times New Roman" panose="02020603050405020304" pitchFamily="18" charset="0"/>
              </a:rPr>
              <a:t>Collaboration between coders and clinicians</a:t>
            </a:r>
          </a:p>
          <a:p>
            <a:pPr marL="285750" marR="0" lvl="0" indent="-285750">
              <a:lnSpc>
                <a:spcPct val="150000"/>
              </a:lnSpc>
              <a:spcBef>
                <a:spcPts val="0"/>
              </a:spcBef>
              <a:spcAft>
                <a:spcPts val="0"/>
              </a:spcAft>
              <a:buFont typeface="Wingdings" panose="05000000000000000000" pitchFamily="2" charset="2"/>
              <a:buChar char="§"/>
            </a:pPr>
            <a:r>
              <a:rPr lang="en-US" sz="1800" kern="100" dirty="0">
                <a:effectLst/>
                <a:ea typeface="Calibri" panose="020F0502020204030204" pitchFamily="34" charset="0"/>
                <a:cs typeface="Times New Roman" panose="02020603050405020304" pitchFamily="18" charset="0"/>
              </a:rPr>
              <a:t>Clinical Validation</a:t>
            </a:r>
          </a:p>
          <a:p>
            <a:pPr marL="285750" marR="0" lvl="0" indent="-285750">
              <a:lnSpc>
                <a:spcPct val="150000"/>
              </a:lnSpc>
              <a:spcBef>
                <a:spcPts val="0"/>
              </a:spcBef>
              <a:spcAft>
                <a:spcPts val="0"/>
              </a:spcAft>
              <a:buFont typeface="Wingdings" panose="05000000000000000000" pitchFamily="2" charset="2"/>
              <a:buChar char="§"/>
            </a:pPr>
            <a:r>
              <a:rPr lang="en-US" kern="100" dirty="0">
                <a:ea typeface="Calibri" panose="020F0502020204030204" pitchFamily="34" charset="0"/>
                <a:cs typeface="Times New Roman" panose="02020603050405020304" pitchFamily="18" charset="0"/>
              </a:rPr>
              <a:t>Continuous Monitoring and Auditing</a:t>
            </a:r>
            <a:endParaRPr lang="en-US" sz="1800" kern="100" dirty="0">
              <a:effectLst/>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
            </a:pPr>
            <a:endParaRPr lang="en-US" dirty="0"/>
          </a:p>
        </p:txBody>
      </p:sp>
      <p:pic>
        <p:nvPicPr>
          <p:cNvPr id="4" name="Picture Placeholder 18" descr="A close-up of a person wearing scrubs">
            <a:extLst>
              <a:ext uri="{FF2B5EF4-FFF2-40B4-BE49-F238E27FC236}">
                <a16:creationId xmlns:a16="http://schemas.microsoft.com/office/drawing/2014/main" id="{EF57933B-2357-1E74-701F-8D5E78A85896}"/>
              </a:ext>
            </a:extLst>
          </p:cNvPr>
          <p:cNvPicPr>
            <a:picLocks noChangeAspect="1"/>
          </p:cNvPicPr>
          <p:nvPr/>
        </p:nvPicPr>
        <p:blipFill>
          <a:blip r:embed="rId3"/>
          <a:srcRect t="163" b="163"/>
          <a:stretch/>
        </p:blipFill>
        <p:spPr>
          <a:xfrm>
            <a:off x="4470399" y="784992"/>
            <a:ext cx="7038773" cy="391400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pic>
    </p:spTree>
    <p:extLst>
      <p:ext uri="{BB962C8B-B14F-4D97-AF65-F5344CB8AC3E}">
        <p14:creationId xmlns:p14="http://schemas.microsoft.com/office/powerpoint/2010/main" val="3172749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91407" y="762913"/>
            <a:ext cx="3259016" cy="330200"/>
          </a:xfrm>
        </p:spPr>
        <p:txBody>
          <a:bodyPr vert="horz" lIns="91440" tIns="45720" rIns="91440" bIns="45720" rtlCol="0" anchor="b">
            <a:normAutofit fontScale="90000"/>
          </a:bodyPr>
          <a:lstStyle/>
          <a:p>
            <a:r>
              <a:rPr lang="en-US" b="0" kern="1200" cap="all" dirty="0">
                <a:solidFill>
                  <a:schemeClr val="bg1">
                    <a:lumMod val="75000"/>
                    <a:lumOff val="25000"/>
                  </a:schemeClr>
                </a:solidFill>
                <a:latin typeface="+mj-lt"/>
                <a:ea typeface="+mj-ea"/>
                <a:cs typeface="+mj-cs"/>
              </a:rPr>
              <a:t>Common errors	</a:t>
            </a:r>
          </a:p>
        </p:txBody>
      </p:sp>
      <p:sp>
        <p:nvSpPr>
          <p:cNvPr id="26" name="Rectangle 25">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9">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601240" y="1227629"/>
            <a:ext cx="3123783" cy="3671936"/>
          </a:xfrm>
        </p:spPr>
        <p:txBody>
          <a:bodyPr vert="horz" lIns="91440" tIns="45720" rIns="91440" bIns="45720" rtlCol="0" anchor="t">
            <a:normAutofit/>
          </a:bodyPr>
          <a:lstStyle/>
          <a:p>
            <a:pPr marL="342900" marR="0" lvl="0" indent="-342900">
              <a:buFont typeface="Wingdings 2" panose="05020102010507070707" pitchFamily="18" charset="2"/>
              <a:buChar char=""/>
            </a:pPr>
            <a:r>
              <a:rPr lang="en-US" dirty="0">
                <a:solidFill>
                  <a:schemeClr val="bg1">
                    <a:lumMod val="75000"/>
                    <a:lumOff val="25000"/>
                  </a:schemeClr>
                </a:solidFill>
                <a:effectLst/>
              </a:rPr>
              <a:t>Insufficient detail</a:t>
            </a:r>
          </a:p>
          <a:p>
            <a:pPr marL="342900" marR="0" lvl="0" indent="-342900">
              <a:buFont typeface="Wingdings 2" panose="05020102010507070707" pitchFamily="18" charset="2"/>
              <a:buChar char=""/>
            </a:pPr>
            <a:r>
              <a:rPr lang="en-US" dirty="0">
                <a:solidFill>
                  <a:schemeClr val="bg1">
                    <a:lumMod val="75000"/>
                    <a:lumOff val="25000"/>
                  </a:schemeClr>
                </a:solidFill>
                <a:effectLst/>
              </a:rPr>
              <a:t>Lack of specificity</a:t>
            </a:r>
          </a:p>
          <a:p>
            <a:pPr marL="342900" marR="0" lvl="0" indent="-342900">
              <a:buFont typeface="Wingdings 2" panose="05020102010507070707" pitchFamily="18" charset="2"/>
              <a:buChar char=""/>
            </a:pPr>
            <a:r>
              <a:rPr lang="en-US" dirty="0">
                <a:solidFill>
                  <a:schemeClr val="bg1">
                    <a:lumMod val="75000"/>
                    <a:lumOff val="25000"/>
                  </a:schemeClr>
                </a:solidFill>
                <a:effectLst/>
              </a:rPr>
              <a:t>Inconsistent terminology</a:t>
            </a:r>
          </a:p>
          <a:p>
            <a:pPr marL="342900" marR="0" lvl="0" indent="-342900">
              <a:buFont typeface="Wingdings 2" panose="05020102010507070707" pitchFamily="18" charset="2"/>
              <a:buChar char=""/>
            </a:pPr>
            <a:r>
              <a:rPr lang="en-US" dirty="0">
                <a:solidFill>
                  <a:schemeClr val="bg1">
                    <a:lumMod val="75000"/>
                    <a:lumOff val="25000"/>
                  </a:schemeClr>
                </a:solidFill>
                <a:effectLst/>
              </a:rPr>
              <a:t>Failure to capture Severity of Illness</a:t>
            </a:r>
          </a:p>
          <a:p>
            <a:pPr marL="342900" marR="0" lvl="0" indent="-342900">
              <a:buFont typeface="Wingdings 2" panose="05020102010507070707" pitchFamily="18" charset="2"/>
              <a:buChar char=""/>
            </a:pPr>
            <a:r>
              <a:rPr lang="en-US" dirty="0">
                <a:solidFill>
                  <a:schemeClr val="bg1">
                    <a:lumMod val="75000"/>
                    <a:lumOff val="25000"/>
                  </a:schemeClr>
                </a:solidFill>
                <a:effectLst/>
              </a:rPr>
              <a:t>Inaccurate Coding</a:t>
            </a:r>
          </a:p>
          <a:p>
            <a:pPr>
              <a:buFont typeface="Wingdings 2" panose="05020102010507070707" pitchFamily="18" charset="2"/>
              <a:buChar char=""/>
            </a:pPr>
            <a:endParaRPr lang="en-US" dirty="0">
              <a:solidFill>
                <a:schemeClr val="bg1">
                  <a:lumMod val="75000"/>
                  <a:lumOff val="25000"/>
                </a:schemeClr>
              </a:solidFill>
            </a:endParaRPr>
          </a:p>
        </p:txBody>
      </p:sp>
      <p:pic>
        <p:nvPicPr>
          <p:cNvPr id="4" name="Picture Placeholder 9" descr="A stethoscope on a clipboard">
            <a:extLst>
              <a:ext uri="{FF2B5EF4-FFF2-40B4-BE49-F238E27FC236}">
                <a16:creationId xmlns:a16="http://schemas.microsoft.com/office/drawing/2014/main" id="{EC77914B-1BB7-6E21-B383-FBE14FF98917}"/>
              </a:ext>
            </a:extLst>
          </p:cNvPr>
          <p:cNvPicPr>
            <a:picLocks noGrp="1" noChangeAspect="1"/>
          </p:cNvPicPr>
          <p:nvPr>
            <p:ph type="pic" sz="quarter" idx="13"/>
          </p:nvPr>
        </p:nvPicPr>
        <p:blipFill rotWithShape="1">
          <a:blip r:embed="rId3"/>
          <a:srcRect l="6742" r="6742"/>
          <a:stretch/>
        </p:blipFill>
        <p:spPr>
          <a:xfrm>
            <a:off x="4241830" y="601200"/>
            <a:ext cx="7503636" cy="5789365"/>
          </a:xfrm>
          <a:prstGeom prst="rect">
            <a:avLst/>
          </a:prstGeom>
        </p:spPr>
      </p:pic>
    </p:spTree>
    <p:extLst>
      <p:ext uri="{BB962C8B-B14F-4D97-AF65-F5344CB8AC3E}">
        <p14:creationId xmlns:p14="http://schemas.microsoft.com/office/powerpoint/2010/main" val="28956287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ax Crayon Like Childs Hand Drawn House Grass Colorful Flowers And Sun  Stock Illustration - Download Image Now - iStock">
            <a:extLst>
              <a:ext uri="{FF2B5EF4-FFF2-40B4-BE49-F238E27FC236}">
                <a16:creationId xmlns:a16="http://schemas.microsoft.com/office/drawing/2014/main" id="{34DA1F18-3396-AE97-DDD2-854C6EFD6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969" y="681490"/>
            <a:ext cx="8894174" cy="617651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a:xfrm>
            <a:off x="457200" y="825500"/>
            <a:ext cx="11267440" cy="614680"/>
          </a:xfrm>
        </p:spPr>
        <p:txBody>
          <a:bodyPr/>
          <a:lstStyle/>
          <a:p>
            <a:pPr algn="ctr"/>
            <a:r>
              <a:rPr lang="en-US"/>
              <a:t>Expectations of Clinical documentation improvement</a:t>
            </a:r>
            <a:endParaRPr lang="en-US" dirty="0"/>
          </a:p>
        </p:txBody>
      </p:sp>
    </p:spTree>
    <p:extLst>
      <p:ext uri="{BB962C8B-B14F-4D97-AF65-F5344CB8AC3E}">
        <p14:creationId xmlns:p14="http://schemas.microsoft.com/office/powerpoint/2010/main" val="837402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a:xfrm>
            <a:off x="462280" y="787400"/>
            <a:ext cx="11267440" cy="525780"/>
          </a:xfrm>
        </p:spPr>
        <p:txBody>
          <a:bodyPr/>
          <a:lstStyle/>
          <a:p>
            <a:pPr algn="ctr"/>
            <a:r>
              <a:rPr lang="en-US" dirty="0"/>
              <a:t>Realities of Clinical documentation improvement</a:t>
            </a:r>
          </a:p>
        </p:txBody>
      </p:sp>
      <p:pic>
        <p:nvPicPr>
          <p:cNvPr id="1026" name="Picture 2" descr="Architectural Drawings: 10 Modern Floor Plans that Channel ...">
            <a:extLst>
              <a:ext uri="{FF2B5EF4-FFF2-40B4-BE49-F238E27FC236}">
                <a16:creationId xmlns:a16="http://schemas.microsoft.com/office/drawing/2014/main" id="{B1A7B0C2-ADAB-A227-BEBC-04E628FC0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1416526"/>
            <a:ext cx="6990782" cy="5441474"/>
          </a:xfrm>
          <a:prstGeom prst="rect">
            <a:avLst/>
          </a:prstGeom>
          <a:solidFill>
            <a:srgbClr val="92D050"/>
          </a:solidFill>
        </p:spPr>
      </p:pic>
    </p:spTree>
    <p:extLst>
      <p:ext uri="{BB962C8B-B14F-4D97-AF65-F5344CB8AC3E}">
        <p14:creationId xmlns:p14="http://schemas.microsoft.com/office/powerpoint/2010/main" val="2648981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E618A4-5020-A570-BAAC-71C22849B320}"/>
              </a:ext>
            </a:extLst>
          </p:cNvPr>
          <p:cNvSpPr>
            <a:spLocks noGrp="1"/>
          </p:cNvSpPr>
          <p:nvPr>
            <p:ph type="title"/>
          </p:nvPr>
        </p:nvSpPr>
        <p:spPr>
          <a:xfrm>
            <a:off x="536280" y="242623"/>
            <a:ext cx="3259016" cy="1462692"/>
          </a:xfrm>
        </p:spPr>
        <p:txBody>
          <a:bodyPr vert="horz" lIns="91440" tIns="45720" rIns="91440" bIns="45720" rtlCol="0" anchor="b">
            <a:normAutofit/>
          </a:bodyPr>
          <a:lstStyle/>
          <a:p>
            <a:r>
              <a:rPr lang="en-US" b="0" kern="1200" cap="all">
                <a:solidFill>
                  <a:schemeClr val="bg1">
                    <a:lumMod val="75000"/>
                    <a:lumOff val="25000"/>
                  </a:schemeClr>
                </a:solidFill>
                <a:latin typeface="+mj-lt"/>
                <a:ea typeface="+mj-ea"/>
                <a:cs typeface="+mj-cs"/>
              </a:rPr>
              <a:t>Benefits of CDI Programs</a:t>
            </a:r>
          </a:p>
        </p:txBody>
      </p:sp>
      <p:sp>
        <p:nvSpPr>
          <p:cNvPr id="42" name="Rectangle 4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6" name="Rectangle 4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609824" y="1825086"/>
            <a:ext cx="3123783" cy="4677313"/>
          </a:xfrm>
        </p:spPr>
        <p:txBody>
          <a:bodyPr vert="horz" lIns="91440" tIns="45720" rIns="91440" bIns="45720" rtlCol="0" anchor="t">
            <a:normAutofit/>
          </a:bodyPr>
          <a:lstStyle/>
          <a:p>
            <a:pPr marR="0" lvl="0">
              <a:lnSpc>
                <a:spcPct val="150000"/>
              </a:lnSpc>
              <a:buFont typeface="Wingdings" panose="05000000000000000000" pitchFamily="2" charset="2"/>
              <a:buChar char="§"/>
            </a:pPr>
            <a:r>
              <a:rPr lang="en-US" dirty="0">
                <a:solidFill>
                  <a:schemeClr val="bg1">
                    <a:lumMod val="75000"/>
                    <a:lumOff val="25000"/>
                  </a:schemeClr>
                </a:solidFill>
                <a:effectLst/>
              </a:rPr>
              <a:t>Enhanced patient outcomes</a:t>
            </a:r>
          </a:p>
          <a:p>
            <a:pPr>
              <a:lnSpc>
                <a:spcPct val="150000"/>
              </a:lnSpc>
              <a:buFont typeface="Wingdings" panose="05000000000000000000" pitchFamily="2" charset="2"/>
              <a:buChar char="§"/>
            </a:pPr>
            <a:r>
              <a:rPr lang="en-US" dirty="0">
                <a:solidFill>
                  <a:schemeClr val="bg1">
                    <a:lumMod val="75000"/>
                    <a:lumOff val="25000"/>
                  </a:schemeClr>
                </a:solidFill>
                <a:effectLst/>
              </a:rPr>
              <a:t>Better Communications between healthcare providers</a:t>
            </a:r>
          </a:p>
          <a:p>
            <a:pPr marR="0" lvl="0">
              <a:lnSpc>
                <a:spcPct val="150000"/>
              </a:lnSpc>
              <a:buFont typeface="Wingdings" panose="05000000000000000000" pitchFamily="2" charset="2"/>
              <a:buChar char="§"/>
            </a:pPr>
            <a:r>
              <a:rPr lang="en-US" dirty="0">
                <a:solidFill>
                  <a:schemeClr val="bg1">
                    <a:lumMod val="75000"/>
                    <a:lumOff val="25000"/>
                  </a:schemeClr>
                </a:solidFill>
                <a:effectLst/>
              </a:rPr>
              <a:t>Increased accuracy of reimbursement</a:t>
            </a:r>
          </a:p>
          <a:p>
            <a:pPr marR="0" lvl="0">
              <a:lnSpc>
                <a:spcPct val="150000"/>
              </a:lnSpc>
              <a:buFont typeface="Wingdings" panose="05000000000000000000" pitchFamily="2" charset="2"/>
              <a:buChar char="§"/>
            </a:pPr>
            <a:r>
              <a:rPr lang="en-US" dirty="0">
                <a:solidFill>
                  <a:schemeClr val="bg1">
                    <a:lumMod val="75000"/>
                    <a:lumOff val="25000"/>
                  </a:schemeClr>
                </a:solidFill>
                <a:effectLst/>
              </a:rPr>
              <a:t>Reduce risk of audits and penalties</a:t>
            </a:r>
          </a:p>
          <a:p>
            <a:pPr marR="0" lvl="0">
              <a:lnSpc>
                <a:spcPct val="150000"/>
              </a:lnSpc>
              <a:buFont typeface="Wingdings" panose="05000000000000000000" pitchFamily="2" charset="2"/>
              <a:buChar char="§"/>
            </a:pPr>
            <a:r>
              <a:rPr lang="en-US" dirty="0">
                <a:solidFill>
                  <a:schemeClr val="bg1">
                    <a:lumMod val="75000"/>
                    <a:lumOff val="25000"/>
                  </a:schemeClr>
                </a:solidFill>
                <a:effectLst/>
              </a:rPr>
              <a:t>Improved quality data</a:t>
            </a:r>
          </a:p>
          <a:p>
            <a:pPr>
              <a:lnSpc>
                <a:spcPct val="150000"/>
              </a:lnSpc>
              <a:buFont typeface="Wingdings" panose="05000000000000000000" pitchFamily="2" charset="2"/>
              <a:buChar char="§"/>
            </a:pPr>
            <a:endParaRPr lang="en-US" dirty="0">
              <a:solidFill>
                <a:schemeClr val="bg1">
                  <a:lumMod val="75000"/>
                  <a:lumOff val="25000"/>
                </a:schemeClr>
              </a:solidFill>
            </a:endParaRPr>
          </a:p>
        </p:txBody>
      </p:sp>
      <p:pic>
        <p:nvPicPr>
          <p:cNvPr id="16" name="Picture Placeholder 15" descr="A group of surgeons wearing surgical caps and masks">
            <a:extLst>
              <a:ext uri="{FF2B5EF4-FFF2-40B4-BE49-F238E27FC236}">
                <a16:creationId xmlns:a16="http://schemas.microsoft.com/office/drawing/2014/main" id="{6EFD6230-A50E-3A63-7B72-59A8449CAEE2}"/>
              </a:ext>
            </a:extLst>
          </p:cNvPr>
          <p:cNvPicPr>
            <a:picLocks noGrp="1" noChangeAspect="1"/>
          </p:cNvPicPr>
          <p:nvPr>
            <p:ph type="pic" sz="quarter" idx="19"/>
          </p:nvPr>
        </p:nvPicPr>
        <p:blipFill rotWithShape="1">
          <a:blip r:embed="rId3"/>
          <a:srcRect l="6743" r="6742"/>
          <a:stretch/>
        </p:blipFill>
        <p:spPr>
          <a:xfrm>
            <a:off x="4241830" y="639300"/>
            <a:ext cx="7503636" cy="5789365"/>
          </a:xfrm>
          <a:prstGeom prst="rect">
            <a:avLst/>
          </a:prstGeom>
        </p:spPr>
      </p:pic>
    </p:spTree>
    <p:extLst>
      <p:ext uri="{BB962C8B-B14F-4D97-AF65-F5344CB8AC3E}">
        <p14:creationId xmlns:p14="http://schemas.microsoft.com/office/powerpoint/2010/main" val="369582008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037C456-A6DA-4DEE-A3FB-4EC3058FD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D1F84C-D1FD-4B1B-9CFD-8E0D96AC4DF2}">
  <ds:schemaRefs>
    <ds:schemaRef ds:uri="http://schemas.microsoft.com/sharepoint/v3/contenttype/forms"/>
  </ds:schemaRefs>
</ds:datastoreItem>
</file>

<file path=customXml/itemProps3.xml><?xml version="1.0" encoding="utf-8"?>
<ds:datastoreItem xmlns:ds="http://schemas.openxmlformats.org/officeDocument/2006/customXml" ds:itemID="{5A00B2AC-C335-4100-B8B3-2D9F49A7290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{1FB16119-3523-48B1-8DF8-2E6B15A9A9B8}tf45205285_win32</Template>
  <TotalTime>190</TotalTime>
  <Words>696</Words>
  <Application>Microsoft Office PowerPoint</Application>
  <PresentationFormat>Widescreen</PresentationFormat>
  <Paragraphs>109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Gill Sans MT</vt:lpstr>
      <vt:lpstr>Wingdings</vt:lpstr>
      <vt:lpstr>Wingdings 2</vt:lpstr>
      <vt:lpstr>DividendVTI</vt:lpstr>
      <vt:lpstr>Clinical documentation Improvement (CDI) Chelsey Hartwell RN, BSN</vt:lpstr>
      <vt:lpstr>Objectives </vt:lpstr>
      <vt:lpstr>Understanding clinical documentation improvement</vt:lpstr>
      <vt:lpstr>Importance of CDI in Healthcare</vt:lpstr>
      <vt:lpstr>Key Components</vt:lpstr>
      <vt:lpstr>Common errors </vt:lpstr>
      <vt:lpstr>Expectations of Clinical documentation improvement</vt:lpstr>
      <vt:lpstr>Realities of Clinical documentation improvement</vt:lpstr>
      <vt:lpstr>Benefits of CDI Programs</vt:lpstr>
      <vt:lpstr>Challenges of CDI Programs</vt:lpstr>
      <vt:lpstr>Challenges</vt:lpstr>
      <vt:lpstr>Strategies for Effective Cdi</vt:lpstr>
      <vt:lpstr>Case studies</vt:lpstr>
      <vt:lpstr>CDI Improvement charts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documentation Improvement</dc:title>
  <dc:creator>Chelsey Hartwell</dc:creator>
  <cp:lastModifiedBy>Chelsey Hartwell</cp:lastModifiedBy>
  <cp:revision>24</cp:revision>
  <dcterms:created xsi:type="dcterms:W3CDTF">2024-04-08T19:29:28Z</dcterms:created>
  <dcterms:modified xsi:type="dcterms:W3CDTF">2024-04-11T15:13:28Z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