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6" r:id="rId2"/>
  </p:sldMasterIdLst>
  <p:notesMasterIdLst>
    <p:notesMasterId r:id="rId20"/>
  </p:notesMasterIdLst>
  <p:sldIdLst>
    <p:sldId id="3335" r:id="rId3"/>
    <p:sldId id="3342" r:id="rId4"/>
    <p:sldId id="3319" r:id="rId5"/>
    <p:sldId id="3343" r:id="rId6"/>
    <p:sldId id="3344" r:id="rId7"/>
    <p:sldId id="3346" r:id="rId8"/>
    <p:sldId id="3321" r:id="rId9"/>
    <p:sldId id="3355" r:id="rId10"/>
    <p:sldId id="3356" r:id="rId11"/>
    <p:sldId id="3357" r:id="rId12"/>
    <p:sldId id="3347" r:id="rId13"/>
    <p:sldId id="3358" r:id="rId14"/>
    <p:sldId id="3359" r:id="rId15"/>
    <p:sldId id="3361" r:id="rId16"/>
    <p:sldId id="3362" r:id="rId17"/>
    <p:sldId id="3360" r:id="rId18"/>
    <p:sldId id="29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8EDA4F3-D858-4EFF-B87D-016F30532FE5}">
          <p14:sldIdLst>
            <p14:sldId id="3335"/>
            <p14:sldId id="3342"/>
            <p14:sldId id="3319"/>
            <p14:sldId id="3343"/>
            <p14:sldId id="3344"/>
            <p14:sldId id="3346"/>
            <p14:sldId id="3321"/>
            <p14:sldId id="3355"/>
            <p14:sldId id="3356"/>
            <p14:sldId id="3357"/>
            <p14:sldId id="3347"/>
            <p14:sldId id="3358"/>
            <p14:sldId id="3359"/>
            <p14:sldId id="3361"/>
            <p14:sldId id="3362"/>
            <p14:sldId id="3360"/>
            <p14:sldId id="29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8D8749-4311-421C-B623-11B61C2F04D9}" v="2" dt="2024-05-19T16:12:04.2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 Bloom" userId="8f6adb17-429b-4a0b-a76e-23e116ba5030" providerId="ADAL" clId="{C48D8749-4311-421C-B623-11B61C2F04D9}"/>
    <pc:docChg chg="custSel addSld modSld">
      <pc:chgData name="Rob Bloom" userId="8f6adb17-429b-4a0b-a76e-23e116ba5030" providerId="ADAL" clId="{C48D8749-4311-421C-B623-11B61C2F04D9}" dt="2024-05-19T16:12:52.331" v="19" actId="1076"/>
      <pc:docMkLst>
        <pc:docMk/>
      </pc:docMkLst>
      <pc:sldChg chg="addSp delSp modSp mod">
        <pc:chgData name="Rob Bloom" userId="8f6adb17-429b-4a0b-a76e-23e116ba5030" providerId="ADAL" clId="{C48D8749-4311-421C-B623-11B61C2F04D9}" dt="2024-05-19T16:12:52.331" v="19" actId="1076"/>
        <pc:sldMkLst>
          <pc:docMk/>
          <pc:sldMk cId="4146361860" sldId="299"/>
        </pc:sldMkLst>
        <pc:spChg chg="del">
          <ac:chgData name="Rob Bloom" userId="8f6adb17-429b-4a0b-a76e-23e116ba5030" providerId="ADAL" clId="{C48D8749-4311-421C-B623-11B61C2F04D9}" dt="2024-05-19T16:11:54.900" v="13" actId="478"/>
          <ac:spMkLst>
            <pc:docMk/>
            <pc:sldMk cId="4146361860" sldId="299"/>
            <ac:spMk id="9" creationId="{24CAF2E1-6A22-CF19-503B-C192DE542356}"/>
          </ac:spMkLst>
        </pc:spChg>
        <pc:picChg chg="add mod">
          <ac:chgData name="Rob Bloom" userId="8f6adb17-429b-4a0b-a76e-23e116ba5030" providerId="ADAL" clId="{C48D8749-4311-421C-B623-11B61C2F04D9}" dt="2024-05-19T16:12:52.331" v="19" actId="1076"/>
          <ac:picMkLst>
            <pc:docMk/>
            <pc:sldMk cId="4146361860" sldId="299"/>
            <ac:picMk id="3" creationId="{4BBFC643-0049-CB26-E1DF-A84C6108D2AE}"/>
          </ac:picMkLst>
        </pc:picChg>
      </pc:sldChg>
      <pc:sldChg chg="modSp mod">
        <pc:chgData name="Rob Bloom" userId="8f6adb17-429b-4a0b-a76e-23e116ba5030" providerId="ADAL" clId="{C48D8749-4311-421C-B623-11B61C2F04D9}" dt="2024-05-19T16:09:52.733" v="5" actId="20577"/>
        <pc:sldMkLst>
          <pc:docMk/>
          <pc:sldMk cId="2131169591" sldId="3335"/>
        </pc:sldMkLst>
        <pc:spChg chg="mod">
          <ac:chgData name="Rob Bloom" userId="8f6adb17-429b-4a0b-a76e-23e116ba5030" providerId="ADAL" clId="{C48D8749-4311-421C-B623-11B61C2F04D9}" dt="2024-05-19T16:09:52.733" v="5" actId="20577"/>
          <ac:spMkLst>
            <pc:docMk/>
            <pc:sldMk cId="2131169591" sldId="3335"/>
            <ac:spMk id="2" creationId="{BBE34155-759C-3E93-07A4-34400983434E}"/>
          </ac:spMkLst>
        </pc:spChg>
      </pc:sldChg>
      <pc:sldChg chg="modSp add mod">
        <pc:chgData name="Rob Bloom" userId="8f6adb17-429b-4a0b-a76e-23e116ba5030" providerId="ADAL" clId="{C48D8749-4311-421C-B623-11B61C2F04D9}" dt="2024-05-19T16:10:49.708" v="12" actId="13926"/>
        <pc:sldMkLst>
          <pc:docMk/>
          <pc:sldMk cId="2551241891" sldId="3362"/>
        </pc:sldMkLst>
        <pc:spChg chg="mod">
          <ac:chgData name="Rob Bloom" userId="8f6adb17-429b-4a0b-a76e-23e116ba5030" providerId="ADAL" clId="{C48D8749-4311-421C-B623-11B61C2F04D9}" dt="2024-05-19T16:10:49.708" v="12" actId="13926"/>
          <ac:spMkLst>
            <pc:docMk/>
            <pc:sldMk cId="2551241891" sldId="3362"/>
            <ac:spMk id="2" creationId="{0327056F-81CA-9794-C74C-C93BC1D2B12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>
                <a:solidFill>
                  <a:schemeClr val="tx2"/>
                </a:solidFill>
              </a:rPr>
              <a:t>Total Compensation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Compensation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1DA-4C8E-A9B5-C9CE43C777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1DA-4C8E-A9B5-C9CE43C7778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1DA-4C8E-A9B5-C9CE43C7778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1DA-4C8E-A9B5-C9CE43C77783}"/>
              </c:ext>
            </c:extLst>
          </c:dPt>
          <c:cat>
            <c:strRef>
              <c:f>Sheet1!$A$2:$A$5</c:f>
              <c:strCache>
                <c:ptCount val="4"/>
                <c:pt idx="0">
                  <c:v>Salary</c:v>
                </c:pt>
                <c:pt idx="1">
                  <c:v>Time Off</c:v>
                </c:pt>
                <c:pt idx="2">
                  <c:v>Health Ins</c:v>
                </c:pt>
                <c:pt idx="3">
                  <c:v>Retirement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70</c:v>
                </c:pt>
                <c:pt idx="1">
                  <c:v>10</c:v>
                </c:pt>
                <c:pt idx="2">
                  <c:v>15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ED-4FAE-A8DB-AA407334EF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>
                <a:solidFill>
                  <a:schemeClr val="tx2"/>
                </a:solidFill>
              </a:rPr>
              <a:t>Total Compensation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>
                <a:solidFill>
                  <a:schemeClr val="tx2"/>
                </a:solidFill>
              </a:rPr>
              <a:t>Total Compensation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85D1C6-6C17-4440-908C-8A9BB9E71D0C}" type="doc">
      <dgm:prSet loTypeId="urn:microsoft.com/office/officeart/2005/8/layout/radial6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F0913D2-A635-437E-A235-7CE87EA583EB}">
      <dgm:prSet phldrT="[Text]"/>
      <dgm:spPr/>
      <dgm:t>
        <a:bodyPr/>
        <a:lstStyle/>
        <a:p>
          <a:r>
            <a:rPr lang="en-US" b="1"/>
            <a:t>Hospital</a:t>
          </a:r>
        </a:p>
        <a:p>
          <a:r>
            <a:rPr lang="en-US" b="1"/>
            <a:t>Environment</a:t>
          </a:r>
        </a:p>
      </dgm:t>
    </dgm:pt>
    <dgm:pt modelId="{DC9BCD09-49C4-443C-96CC-0E6B7987F724}" type="parTrans" cxnId="{801A888C-BD59-4389-9AB8-84EE975A2544}">
      <dgm:prSet/>
      <dgm:spPr/>
      <dgm:t>
        <a:bodyPr/>
        <a:lstStyle/>
        <a:p>
          <a:endParaRPr lang="en-US" b="1"/>
        </a:p>
      </dgm:t>
    </dgm:pt>
    <dgm:pt modelId="{72637F32-1716-4051-AB27-419B3EE709B7}" type="sibTrans" cxnId="{801A888C-BD59-4389-9AB8-84EE975A2544}">
      <dgm:prSet/>
      <dgm:spPr/>
      <dgm:t>
        <a:bodyPr/>
        <a:lstStyle/>
        <a:p>
          <a:endParaRPr lang="en-US" b="1"/>
        </a:p>
      </dgm:t>
    </dgm:pt>
    <dgm:pt modelId="{9C426856-4A08-48B5-B391-5C466768BA5D}">
      <dgm:prSet phldrT="[Text]"/>
      <dgm:spPr/>
      <dgm:t>
        <a:bodyPr/>
        <a:lstStyle/>
        <a:p>
          <a:r>
            <a:rPr lang="en-US" b="1"/>
            <a:t>Physician Shortages</a:t>
          </a:r>
        </a:p>
      </dgm:t>
    </dgm:pt>
    <dgm:pt modelId="{FB7B6113-EAE4-43AA-AB5C-CB608559F206}" type="parTrans" cxnId="{CA50FCB0-889D-48A7-A7BC-4A48E42A88D9}">
      <dgm:prSet/>
      <dgm:spPr/>
      <dgm:t>
        <a:bodyPr/>
        <a:lstStyle/>
        <a:p>
          <a:endParaRPr lang="en-US" b="1"/>
        </a:p>
      </dgm:t>
    </dgm:pt>
    <dgm:pt modelId="{4B57099D-72D6-47DF-BF52-B4DCB3C641F4}" type="sibTrans" cxnId="{CA50FCB0-889D-48A7-A7BC-4A48E42A88D9}">
      <dgm:prSet/>
      <dgm:spPr/>
      <dgm:t>
        <a:bodyPr/>
        <a:lstStyle/>
        <a:p>
          <a:endParaRPr lang="en-US" b="1"/>
        </a:p>
      </dgm:t>
    </dgm:pt>
    <dgm:pt modelId="{31223F4A-60B8-4E2B-A6BA-D48D8CB2CA98}">
      <dgm:prSet phldrT="[Text]"/>
      <dgm:spPr/>
      <dgm:t>
        <a:bodyPr/>
        <a:lstStyle/>
        <a:p>
          <a:r>
            <a:rPr lang="en-US" b="1"/>
            <a:t>Bidding War</a:t>
          </a:r>
        </a:p>
      </dgm:t>
    </dgm:pt>
    <dgm:pt modelId="{66051D07-46AA-43A8-A128-5799F30FEAFC}" type="parTrans" cxnId="{3074B7A3-0901-407C-A773-E68EA93B8EFF}">
      <dgm:prSet/>
      <dgm:spPr/>
      <dgm:t>
        <a:bodyPr/>
        <a:lstStyle/>
        <a:p>
          <a:endParaRPr lang="en-US" b="1"/>
        </a:p>
      </dgm:t>
    </dgm:pt>
    <dgm:pt modelId="{617FDA95-6A28-4E0C-B744-95B3852BAA94}" type="sibTrans" cxnId="{3074B7A3-0901-407C-A773-E68EA93B8EFF}">
      <dgm:prSet/>
      <dgm:spPr/>
      <dgm:t>
        <a:bodyPr/>
        <a:lstStyle/>
        <a:p>
          <a:endParaRPr lang="en-US" b="1"/>
        </a:p>
      </dgm:t>
    </dgm:pt>
    <dgm:pt modelId="{B370E3BA-879D-4609-8ABB-51DA764BD008}">
      <dgm:prSet phldrT="[Text]"/>
      <dgm:spPr/>
      <dgm:t>
        <a:bodyPr/>
        <a:lstStyle/>
        <a:p>
          <a:r>
            <a:rPr lang="en-US" b="1"/>
            <a:t>All position competition</a:t>
          </a:r>
        </a:p>
      </dgm:t>
    </dgm:pt>
    <dgm:pt modelId="{3FBF19C2-FA84-4716-BABD-1969B3FF4FE3}" type="parTrans" cxnId="{CEE536D3-53F8-40DC-BD12-FB56782B89B2}">
      <dgm:prSet/>
      <dgm:spPr/>
      <dgm:t>
        <a:bodyPr/>
        <a:lstStyle/>
        <a:p>
          <a:endParaRPr lang="en-US" b="1"/>
        </a:p>
      </dgm:t>
    </dgm:pt>
    <dgm:pt modelId="{80185BD3-6F65-40C2-A932-A54470360AF4}" type="sibTrans" cxnId="{CEE536D3-53F8-40DC-BD12-FB56782B89B2}">
      <dgm:prSet/>
      <dgm:spPr/>
      <dgm:t>
        <a:bodyPr/>
        <a:lstStyle/>
        <a:p>
          <a:endParaRPr lang="en-US" b="1"/>
        </a:p>
      </dgm:t>
    </dgm:pt>
    <dgm:pt modelId="{321D2337-8002-48E9-9B7A-60F812C199E2}">
      <dgm:prSet phldrT="[Text]"/>
      <dgm:spPr/>
      <dgm:t>
        <a:bodyPr/>
        <a:lstStyle/>
        <a:p>
          <a:r>
            <a:rPr lang="en-US" b="1"/>
            <a:t>Regulation</a:t>
          </a:r>
        </a:p>
      </dgm:t>
    </dgm:pt>
    <dgm:pt modelId="{F88EBF27-5AF1-4A6A-A79A-78F76B2A2DCC}" type="parTrans" cxnId="{96D977B0-AF41-472F-9545-7B970AD55875}">
      <dgm:prSet/>
      <dgm:spPr/>
      <dgm:t>
        <a:bodyPr/>
        <a:lstStyle/>
        <a:p>
          <a:endParaRPr lang="en-US" b="1"/>
        </a:p>
      </dgm:t>
    </dgm:pt>
    <dgm:pt modelId="{39C7FEAF-3531-4163-9D5E-834AB180DDE6}" type="sibTrans" cxnId="{96D977B0-AF41-472F-9545-7B970AD55875}">
      <dgm:prSet/>
      <dgm:spPr/>
      <dgm:t>
        <a:bodyPr/>
        <a:lstStyle/>
        <a:p>
          <a:endParaRPr lang="en-US" b="1"/>
        </a:p>
      </dgm:t>
    </dgm:pt>
    <dgm:pt modelId="{A310660C-951E-4E65-9924-2A3ED02C268D}">
      <dgm:prSet phldrT="[Text]"/>
      <dgm:spPr/>
      <dgm:t>
        <a:bodyPr/>
        <a:lstStyle/>
        <a:p>
          <a:r>
            <a:rPr lang="en-US" b="1"/>
            <a:t>New Competitors</a:t>
          </a:r>
        </a:p>
      </dgm:t>
    </dgm:pt>
    <dgm:pt modelId="{E1C85B17-A1F4-4798-AB9C-E515EB683AAC}" type="parTrans" cxnId="{FE94E81A-76AB-4DFB-B76E-FE175371BFFE}">
      <dgm:prSet/>
      <dgm:spPr/>
      <dgm:t>
        <a:bodyPr/>
        <a:lstStyle/>
        <a:p>
          <a:endParaRPr lang="en-US" b="1"/>
        </a:p>
      </dgm:t>
    </dgm:pt>
    <dgm:pt modelId="{B989C7B2-2205-43D9-9AFE-479978E3089E}" type="sibTrans" cxnId="{FE94E81A-76AB-4DFB-B76E-FE175371BFFE}">
      <dgm:prSet/>
      <dgm:spPr/>
      <dgm:t>
        <a:bodyPr/>
        <a:lstStyle/>
        <a:p>
          <a:endParaRPr lang="en-US" b="1"/>
        </a:p>
      </dgm:t>
    </dgm:pt>
    <dgm:pt modelId="{7BEC6FCF-15C0-4300-991D-6385BCBECD4D}">
      <dgm:prSet phldrT="[Text]"/>
      <dgm:spPr/>
      <dgm:t>
        <a:bodyPr/>
        <a:lstStyle/>
        <a:p>
          <a:r>
            <a:rPr lang="en-US" b="1"/>
            <a:t>Access Challenges </a:t>
          </a:r>
        </a:p>
      </dgm:t>
    </dgm:pt>
    <dgm:pt modelId="{880DEBF5-D03C-415D-B3D0-7AC47222FA4C}" type="parTrans" cxnId="{4E18139D-E75D-47B8-890A-6AB513987250}">
      <dgm:prSet/>
      <dgm:spPr/>
      <dgm:t>
        <a:bodyPr/>
        <a:lstStyle/>
        <a:p>
          <a:endParaRPr lang="en-US" b="1"/>
        </a:p>
      </dgm:t>
    </dgm:pt>
    <dgm:pt modelId="{CCE55C58-7B91-4FB6-B953-18468B67EBAD}" type="sibTrans" cxnId="{4E18139D-E75D-47B8-890A-6AB513987250}">
      <dgm:prSet/>
      <dgm:spPr/>
      <dgm:t>
        <a:bodyPr/>
        <a:lstStyle/>
        <a:p>
          <a:endParaRPr lang="en-US" b="1"/>
        </a:p>
      </dgm:t>
    </dgm:pt>
    <dgm:pt modelId="{BA0B57B5-878A-4E28-8A9B-1A60C02A9691}" type="pres">
      <dgm:prSet presAssocID="{BC85D1C6-6C17-4440-908C-8A9BB9E71D0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B37C4B8-82F7-4E8F-BDC9-21D1A2A948B9}" type="pres">
      <dgm:prSet presAssocID="{3F0913D2-A635-437E-A235-7CE87EA583EB}" presName="centerShape" presStyleLbl="node0" presStyleIdx="0" presStyleCnt="1"/>
      <dgm:spPr/>
    </dgm:pt>
    <dgm:pt modelId="{40DEDDB3-C928-49BB-A214-05C54C76141C}" type="pres">
      <dgm:prSet presAssocID="{9C426856-4A08-48B5-B391-5C466768BA5D}" presName="node" presStyleLbl="node1" presStyleIdx="0" presStyleCnt="6">
        <dgm:presLayoutVars>
          <dgm:bulletEnabled val="1"/>
        </dgm:presLayoutVars>
      </dgm:prSet>
      <dgm:spPr/>
    </dgm:pt>
    <dgm:pt modelId="{081E7AF2-92D4-4443-A0B1-8CF783CF19C4}" type="pres">
      <dgm:prSet presAssocID="{9C426856-4A08-48B5-B391-5C466768BA5D}" presName="dummy" presStyleCnt="0"/>
      <dgm:spPr/>
    </dgm:pt>
    <dgm:pt modelId="{A3693F87-BFCE-45E2-BEFD-9E13F824E0F7}" type="pres">
      <dgm:prSet presAssocID="{4B57099D-72D6-47DF-BF52-B4DCB3C641F4}" presName="sibTrans" presStyleLbl="sibTrans2D1" presStyleIdx="0" presStyleCnt="6"/>
      <dgm:spPr/>
    </dgm:pt>
    <dgm:pt modelId="{737B8B45-A16A-4524-8081-F02184AF2702}" type="pres">
      <dgm:prSet presAssocID="{31223F4A-60B8-4E2B-A6BA-D48D8CB2CA98}" presName="node" presStyleLbl="node1" presStyleIdx="1" presStyleCnt="6">
        <dgm:presLayoutVars>
          <dgm:bulletEnabled val="1"/>
        </dgm:presLayoutVars>
      </dgm:prSet>
      <dgm:spPr/>
    </dgm:pt>
    <dgm:pt modelId="{ECE8330F-20F7-430A-8701-2625A30F05E8}" type="pres">
      <dgm:prSet presAssocID="{31223F4A-60B8-4E2B-A6BA-D48D8CB2CA98}" presName="dummy" presStyleCnt="0"/>
      <dgm:spPr/>
    </dgm:pt>
    <dgm:pt modelId="{282788C6-CA76-4260-80C4-2C8BC43EA160}" type="pres">
      <dgm:prSet presAssocID="{617FDA95-6A28-4E0C-B744-95B3852BAA94}" presName="sibTrans" presStyleLbl="sibTrans2D1" presStyleIdx="1" presStyleCnt="6"/>
      <dgm:spPr/>
    </dgm:pt>
    <dgm:pt modelId="{BA409084-2A1D-4D71-AB9F-24B9E037BF68}" type="pres">
      <dgm:prSet presAssocID="{B370E3BA-879D-4609-8ABB-51DA764BD008}" presName="node" presStyleLbl="node1" presStyleIdx="2" presStyleCnt="6">
        <dgm:presLayoutVars>
          <dgm:bulletEnabled val="1"/>
        </dgm:presLayoutVars>
      </dgm:prSet>
      <dgm:spPr/>
    </dgm:pt>
    <dgm:pt modelId="{0F4215B4-23D9-49ED-804D-DC9D57ACE953}" type="pres">
      <dgm:prSet presAssocID="{B370E3BA-879D-4609-8ABB-51DA764BD008}" presName="dummy" presStyleCnt="0"/>
      <dgm:spPr/>
    </dgm:pt>
    <dgm:pt modelId="{C332A942-A832-41A7-8A5E-95471AD80F1A}" type="pres">
      <dgm:prSet presAssocID="{80185BD3-6F65-40C2-A932-A54470360AF4}" presName="sibTrans" presStyleLbl="sibTrans2D1" presStyleIdx="2" presStyleCnt="6"/>
      <dgm:spPr/>
    </dgm:pt>
    <dgm:pt modelId="{B1721272-5C37-487B-866A-216F44B615D9}" type="pres">
      <dgm:prSet presAssocID="{321D2337-8002-48E9-9B7A-60F812C199E2}" presName="node" presStyleLbl="node1" presStyleIdx="3" presStyleCnt="6">
        <dgm:presLayoutVars>
          <dgm:bulletEnabled val="1"/>
        </dgm:presLayoutVars>
      </dgm:prSet>
      <dgm:spPr/>
    </dgm:pt>
    <dgm:pt modelId="{1EDE7081-4888-4848-B0C3-7A72D14B0203}" type="pres">
      <dgm:prSet presAssocID="{321D2337-8002-48E9-9B7A-60F812C199E2}" presName="dummy" presStyleCnt="0"/>
      <dgm:spPr/>
    </dgm:pt>
    <dgm:pt modelId="{00DE9B5E-8ECB-4D66-A2E4-939291AC4E3B}" type="pres">
      <dgm:prSet presAssocID="{39C7FEAF-3531-4163-9D5E-834AB180DDE6}" presName="sibTrans" presStyleLbl="sibTrans2D1" presStyleIdx="3" presStyleCnt="6"/>
      <dgm:spPr/>
    </dgm:pt>
    <dgm:pt modelId="{B5AF4237-ED91-4D9B-9A9A-594604D972F9}" type="pres">
      <dgm:prSet presAssocID="{A310660C-951E-4E65-9924-2A3ED02C268D}" presName="node" presStyleLbl="node1" presStyleIdx="4" presStyleCnt="6">
        <dgm:presLayoutVars>
          <dgm:bulletEnabled val="1"/>
        </dgm:presLayoutVars>
      </dgm:prSet>
      <dgm:spPr/>
    </dgm:pt>
    <dgm:pt modelId="{EF135B80-8590-4504-9D26-CA3386E9DCF7}" type="pres">
      <dgm:prSet presAssocID="{A310660C-951E-4E65-9924-2A3ED02C268D}" presName="dummy" presStyleCnt="0"/>
      <dgm:spPr/>
    </dgm:pt>
    <dgm:pt modelId="{E9C93DC2-A353-40B5-A4DC-7793F25F5771}" type="pres">
      <dgm:prSet presAssocID="{B989C7B2-2205-43D9-9AFE-479978E3089E}" presName="sibTrans" presStyleLbl="sibTrans2D1" presStyleIdx="4" presStyleCnt="6"/>
      <dgm:spPr/>
    </dgm:pt>
    <dgm:pt modelId="{25642C68-E5D3-487D-B033-4218E60E21A2}" type="pres">
      <dgm:prSet presAssocID="{7BEC6FCF-15C0-4300-991D-6385BCBECD4D}" presName="node" presStyleLbl="node1" presStyleIdx="5" presStyleCnt="6">
        <dgm:presLayoutVars>
          <dgm:bulletEnabled val="1"/>
        </dgm:presLayoutVars>
      </dgm:prSet>
      <dgm:spPr/>
    </dgm:pt>
    <dgm:pt modelId="{D90ECCC2-F31E-467C-9BFE-81B6B9B72339}" type="pres">
      <dgm:prSet presAssocID="{7BEC6FCF-15C0-4300-991D-6385BCBECD4D}" presName="dummy" presStyleCnt="0"/>
      <dgm:spPr/>
    </dgm:pt>
    <dgm:pt modelId="{59848DEF-7E2D-4635-8615-2B565A45BFD6}" type="pres">
      <dgm:prSet presAssocID="{CCE55C58-7B91-4FB6-B953-18468B67EBAD}" presName="sibTrans" presStyleLbl="sibTrans2D1" presStyleIdx="5" presStyleCnt="6"/>
      <dgm:spPr/>
    </dgm:pt>
  </dgm:ptLst>
  <dgm:cxnLst>
    <dgm:cxn modelId="{FE94E81A-76AB-4DFB-B76E-FE175371BFFE}" srcId="{3F0913D2-A635-437E-A235-7CE87EA583EB}" destId="{A310660C-951E-4E65-9924-2A3ED02C268D}" srcOrd="4" destOrd="0" parTransId="{E1C85B17-A1F4-4798-AB9C-E515EB683AAC}" sibTransId="{B989C7B2-2205-43D9-9AFE-479978E3089E}"/>
    <dgm:cxn modelId="{7FB4C82B-AB5F-45DB-AB1E-42A51EDA96BB}" type="presOf" srcId="{7BEC6FCF-15C0-4300-991D-6385BCBECD4D}" destId="{25642C68-E5D3-487D-B033-4218E60E21A2}" srcOrd="0" destOrd="0" presId="urn:microsoft.com/office/officeart/2005/8/layout/radial6"/>
    <dgm:cxn modelId="{99FAC436-A0B6-4FB9-B0FE-4423B156802B}" type="presOf" srcId="{39C7FEAF-3531-4163-9D5E-834AB180DDE6}" destId="{00DE9B5E-8ECB-4D66-A2E4-939291AC4E3B}" srcOrd="0" destOrd="0" presId="urn:microsoft.com/office/officeart/2005/8/layout/radial6"/>
    <dgm:cxn modelId="{C928E536-2FA6-40FC-8D3B-1246E2B51598}" type="presOf" srcId="{3F0913D2-A635-437E-A235-7CE87EA583EB}" destId="{BB37C4B8-82F7-4E8F-BDC9-21D1A2A948B9}" srcOrd="0" destOrd="0" presId="urn:microsoft.com/office/officeart/2005/8/layout/radial6"/>
    <dgm:cxn modelId="{796FA04C-9AD0-4653-9CD5-0E10B7810B51}" type="presOf" srcId="{B989C7B2-2205-43D9-9AFE-479978E3089E}" destId="{E9C93DC2-A353-40B5-A4DC-7793F25F5771}" srcOrd="0" destOrd="0" presId="urn:microsoft.com/office/officeart/2005/8/layout/radial6"/>
    <dgm:cxn modelId="{51EDF86C-A003-4D28-AC6B-E0C79F5AEEF7}" type="presOf" srcId="{31223F4A-60B8-4E2B-A6BA-D48D8CB2CA98}" destId="{737B8B45-A16A-4524-8081-F02184AF2702}" srcOrd="0" destOrd="0" presId="urn:microsoft.com/office/officeart/2005/8/layout/radial6"/>
    <dgm:cxn modelId="{49A08558-3E6F-43ED-86A2-3C35904A8B28}" type="presOf" srcId="{CCE55C58-7B91-4FB6-B953-18468B67EBAD}" destId="{59848DEF-7E2D-4635-8615-2B565A45BFD6}" srcOrd="0" destOrd="0" presId="urn:microsoft.com/office/officeart/2005/8/layout/radial6"/>
    <dgm:cxn modelId="{801A888C-BD59-4389-9AB8-84EE975A2544}" srcId="{BC85D1C6-6C17-4440-908C-8A9BB9E71D0C}" destId="{3F0913D2-A635-437E-A235-7CE87EA583EB}" srcOrd="0" destOrd="0" parTransId="{DC9BCD09-49C4-443C-96CC-0E6B7987F724}" sibTransId="{72637F32-1716-4051-AB27-419B3EE709B7}"/>
    <dgm:cxn modelId="{AFF73D8E-0A55-4275-B45B-97C44C438D85}" type="presOf" srcId="{A310660C-951E-4E65-9924-2A3ED02C268D}" destId="{B5AF4237-ED91-4D9B-9A9A-594604D972F9}" srcOrd="0" destOrd="0" presId="urn:microsoft.com/office/officeart/2005/8/layout/radial6"/>
    <dgm:cxn modelId="{99606A91-D9F8-4033-90F7-77A0C354ACB0}" type="presOf" srcId="{B370E3BA-879D-4609-8ABB-51DA764BD008}" destId="{BA409084-2A1D-4D71-AB9F-24B9E037BF68}" srcOrd="0" destOrd="0" presId="urn:microsoft.com/office/officeart/2005/8/layout/radial6"/>
    <dgm:cxn modelId="{4E18139D-E75D-47B8-890A-6AB513987250}" srcId="{3F0913D2-A635-437E-A235-7CE87EA583EB}" destId="{7BEC6FCF-15C0-4300-991D-6385BCBECD4D}" srcOrd="5" destOrd="0" parTransId="{880DEBF5-D03C-415D-B3D0-7AC47222FA4C}" sibTransId="{CCE55C58-7B91-4FB6-B953-18468B67EBAD}"/>
    <dgm:cxn modelId="{3074B7A3-0901-407C-A773-E68EA93B8EFF}" srcId="{3F0913D2-A635-437E-A235-7CE87EA583EB}" destId="{31223F4A-60B8-4E2B-A6BA-D48D8CB2CA98}" srcOrd="1" destOrd="0" parTransId="{66051D07-46AA-43A8-A128-5799F30FEAFC}" sibTransId="{617FDA95-6A28-4E0C-B744-95B3852BAA94}"/>
    <dgm:cxn modelId="{96D977B0-AF41-472F-9545-7B970AD55875}" srcId="{3F0913D2-A635-437E-A235-7CE87EA583EB}" destId="{321D2337-8002-48E9-9B7A-60F812C199E2}" srcOrd="3" destOrd="0" parTransId="{F88EBF27-5AF1-4A6A-A79A-78F76B2A2DCC}" sibTransId="{39C7FEAF-3531-4163-9D5E-834AB180DDE6}"/>
    <dgm:cxn modelId="{CA50FCB0-889D-48A7-A7BC-4A48E42A88D9}" srcId="{3F0913D2-A635-437E-A235-7CE87EA583EB}" destId="{9C426856-4A08-48B5-B391-5C466768BA5D}" srcOrd="0" destOrd="0" parTransId="{FB7B6113-EAE4-43AA-AB5C-CB608559F206}" sibTransId="{4B57099D-72D6-47DF-BF52-B4DCB3C641F4}"/>
    <dgm:cxn modelId="{FA6825B7-43B3-4D06-9642-305FE2E375CA}" type="presOf" srcId="{4B57099D-72D6-47DF-BF52-B4DCB3C641F4}" destId="{A3693F87-BFCE-45E2-BEFD-9E13F824E0F7}" srcOrd="0" destOrd="0" presId="urn:microsoft.com/office/officeart/2005/8/layout/radial6"/>
    <dgm:cxn modelId="{66A18DB8-36F0-43EB-9C45-830FFB6DEA44}" type="presOf" srcId="{617FDA95-6A28-4E0C-B744-95B3852BAA94}" destId="{282788C6-CA76-4260-80C4-2C8BC43EA160}" srcOrd="0" destOrd="0" presId="urn:microsoft.com/office/officeart/2005/8/layout/radial6"/>
    <dgm:cxn modelId="{22E718BF-F0D5-4C30-840E-7AF1EAA74D2F}" type="presOf" srcId="{321D2337-8002-48E9-9B7A-60F812C199E2}" destId="{B1721272-5C37-487B-866A-216F44B615D9}" srcOrd="0" destOrd="0" presId="urn:microsoft.com/office/officeart/2005/8/layout/radial6"/>
    <dgm:cxn modelId="{CEE536D3-53F8-40DC-BD12-FB56782B89B2}" srcId="{3F0913D2-A635-437E-A235-7CE87EA583EB}" destId="{B370E3BA-879D-4609-8ABB-51DA764BD008}" srcOrd="2" destOrd="0" parTransId="{3FBF19C2-FA84-4716-BABD-1969B3FF4FE3}" sibTransId="{80185BD3-6F65-40C2-A932-A54470360AF4}"/>
    <dgm:cxn modelId="{D477B4DC-EBD3-4FEC-A27E-EA00FE7D6779}" type="presOf" srcId="{9C426856-4A08-48B5-B391-5C466768BA5D}" destId="{40DEDDB3-C928-49BB-A214-05C54C76141C}" srcOrd="0" destOrd="0" presId="urn:microsoft.com/office/officeart/2005/8/layout/radial6"/>
    <dgm:cxn modelId="{8F3F71E7-BDDB-4DE9-94C1-0E59ED7C310D}" type="presOf" srcId="{80185BD3-6F65-40C2-A932-A54470360AF4}" destId="{C332A942-A832-41A7-8A5E-95471AD80F1A}" srcOrd="0" destOrd="0" presId="urn:microsoft.com/office/officeart/2005/8/layout/radial6"/>
    <dgm:cxn modelId="{D37C46F7-4708-4C38-B5A9-5CD422CF74D0}" type="presOf" srcId="{BC85D1C6-6C17-4440-908C-8A9BB9E71D0C}" destId="{BA0B57B5-878A-4E28-8A9B-1A60C02A9691}" srcOrd="0" destOrd="0" presId="urn:microsoft.com/office/officeart/2005/8/layout/radial6"/>
    <dgm:cxn modelId="{F9C24965-C11A-42CE-B279-47A17E3F6F42}" type="presParOf" srcId="{BA0B57B5-878A-4E28-8A9B-1A60C02A9691}" destId="{BB37C4B8-82F7-4E8F-BDC9-21D1A2A948B9}" srcOrd="0" destOrd="0" presId="urn:microsoft.com/office/officeart/2005/8/layout/radial6"/>
    <dgm:cxn modelId="{61A7B61C-AD42-4651-BDFB-03121CDA3957}" type="presParOf" srcId="{BA0B57B5-878A-4E28-8A9B-1A60C02A9691}" destId="{40DEDDB3-C928-49BB-A214-05C54C76141C}" srcOrd="1" destOrd="0" presId="urn:microsoft.com/office/officeart/2005/8/layout/radial6"/>
    <dgm:cxn modelId="{7CD6D7AF-6F71-4043-85C1-C1ABA29AC3BB}" type="presParOf" srcId="{BA0B57B5-878A-4E28-8A9B-1A60C02A9691}" destId="{081E7AF2-92D4-4443-A0B1-8CF783CF19C4}" srcOrd="2" destOrd="0" presId="urn:microsoft.com/office/officeart/2005/8/layout/radial6"/>
    <dgm:cxn modelId="{EA9A08CA-CAE6-43BD-A237-20A575C13424}" type="presParOf" srcId="{BA0B57B5-878A-4E28-8A9B-1A60C02A9691}" destId="{A3693F87-BFCE-45E2-BEFD-9E13F824E0F7}" srcOrd="3" destOrd="0" presId="urn:microsoft.com/office/officeart/2005/8/layout/radial6"/>
    <dgm:cxn modelId="{2ABE08D1-0F78-47B6-82E6-C6C618622F20}" type="presParOf" srcId="{BA0B57B5-878A-4E28-8A9B-1A60C02A9691}" destId="{737B8B45-A16A-4524-8081-F02184AF2702}" srcOrd="4" destOrd="0" presId="urn:microsoft.com/office/officeart/2005/8/layout/radial6"/>
    <dgm:cxn modelId="{4D82B5E9-47C7-4A84-B486-7A70157C8D29}" type="presParOf" srcId="{BA0B57B5-878A-4E28-8A9B-1A60C02A9691}" destId="{ECE8330F-20F7-430A-8701-2625A30F05E8}" srcOrd="5" destOrd="0" presId="urn:microsoft.com/office/officeart/2005/8/layout/radial6"/>
    <dgm:cxn modelId="{624CA76F-9845-449C-86EA-714DE9D9F6A5}" type="presParOf" srcId="{BA0B57B5-878A-4E28-8A9B-1A60C02A9691}" destId="{282788C6-CA76-4260-80C4-2C8BC43EA160}" srcOrd="6" destOrd="0" presId="urn:microsoft.com/office/officeart/2005/8/layout/radial6"/>
    <dgm:cxn modelId="{BF03BC36-0AD2-4DD2-8ED5-A73DCA67AA9A}" type="presParOf" srcId="{BA0B57B5-878A-4E28-8A9B-1A60C02A9691}" destId="{BA409084-2A1D-4D71-AB9F-24B9E037BF68}" srcOrd="7" destOrd="0" presId="urn:microsoft.com/office/officeart/2005/8/layout/radial6"/>
    <dgm:cxn modelId="{EC15B0F1-5671-41E9-834C-E7A7C007BF05}" type="presParOf" srcId="{BA0B57B5-878A-4E28-8A9B-1A60C02A9691}" destId="{0F4215B4-23D9-49ED-804D-DC9D57ACE953}" srcOrd="8" destOrd="0" presId="urn:microsoft.com/office/officeart/2005/8/layout/radial6"/>
    <dgm:cxn modelId="{A5089C62-98C8-4293-852D-5F0C870822BA}" type="presParOf" srcId="{BA0B57B5-878A-4E28-8A9B-1A60C02A9691}" destId="{C332A942-A832-41A7-8A5E-95471AD80F1A}" srcOrd="9" destOrd="0" presId="urn:microsoft.com/office/officeart/2005/8/layout/radial6"/>
    <dgm:cxn modelId="{4AFA2763-BF2C-4154-8327-F68D0F138166}" type="presParOf" srcId="{BA0B57B5-878A-4E28-8A9B-1A60C02A9691}" destId="{B1721272-5C37-487B-866A-216F44B615D9}" srcOrd="10" destOrd="0" presId="urn:microsoft.com/office/officeart/2005/8/layout/radial6"/>
    <dgm:cxn modelId="{03D84807-11BF-4821-9583-248B7C6C7152}" type="presParOf" srcId="{BA0B57B5-878A-4E28-8A9B-1A60C02A9691}" destId="{1EDE7081-4888-4848-B0C3-7A72D14B0203}" srcOrd="11" destOrd="0" presId="urn:microsoft.com/office/officeart/2005/8/layout/radial6"/>
    <dgm:cxn modelId="{AA558208-A56D-4BE3-B96B-870ACAA0B3CC}" type="presParOf" srcId="{BA0B57B5-878A-4E28-8A9B-1A60C02A9691}" destId="{00DE9B5E-8ECB-4D66-A2E4-939291AC4E3B}" srcOrd="12" destOrd="0" presId="urn:microsoft.com/office/officeart/2005/8/layout/radial6"/>
    <dgm:cxn modelId="{2E16E075-DA23-479A-884A-7436C2FAC797}" type="presParOf" srcId="{BA0B57B5-878A-4E28-8A9B-1A60C02A9691}" destId="{B5AF4237-ED91-4D9B-9A9A-594604D972F9}" srcOrd="13" destOrd="0" presId="urn:microsoft.com/office/officeart/2005/8/layout/radial6"/>
    <dgm:cxn modelId="{39C5E552-9DE4-4D78-98F0-7B5A53D7F2C0}" type="presParOf" srcId="{BA0B57B5-878A-4E28-8A9B-1A60C02A9691}" destId="{EF135B80-8590-4504-9D26-CA3386E9DCF7}" srcOrd="14" destOrd="0" presId="urn:microsoft.com/office/officeart/2005/8/layout/radial6"/>
    <dgm:cxn modelId="{5E491EEE-16F3-471A-A871-060C8710C34B}" type="presParOf" srcId="{BA0B57B5-878A-4E28-8A9B-1A60C02A9691}" destId="{E9C93DC2-A353-40B5-A4DC-7793F25F5771}" srcOrd="15" destOrd="0" presId="urn:microsoft.com/office/officeart/2005/8/layout/radial6"/>
    <dgm:cxn modelId="{890AF60A-F461-4CE1-9544-E23A0A5787B0}" type="presParOf" srcId="{BA0B57B5-878A-4E28-8A9B-1A60C02A9691}" destId="{25642C68-E5D3-487D-B033-4218E60E21A2}" srcOrd="16" destOrd="0" presId="urn:microsoft.com/office/officeart/2005/8/layout/radial6"/>
    <dgm:cxn modelId="{182D898C-3008-4EED-ACA8-359BD2867A94}" type="presParOf" srcId="{BA0B57B5-878A-4E28-8A9B-1A60C02A9691}" destId="{D90ECCC2-F31E-467C-9BFE-81B6B9B72339}" srcOrd="17" destOrd="0" presId="urn:microsoft.com/office/officeart/2005/8/layout/radial6"/>
    <dgm:cxn modelId="{DA0F11D2-3E46-4B35-B08C-96B694FAC4CC}" type="presParOf" srcId="{BA0B57B5-878A-4E28-8A9B-1A60C02A9691}" destId="{59848DEF-7E2D-4635-8615-2B565A45BFD6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6EF47B-7515-4F4B-882D-98937764C703}" type="doc">
      <dgm:prSet loTypeId="urn:microsoft.com/office/officeart/2005/8/layout/chart3" loCatId="cycle" qsTypeId="urn:microsoft.com/office/officeart/2005/8/quickstyle/3d1" qsCatId="3D" csTypeId="urn:microsoft.com/office/officeart/2005/8/colors/accent1_2" csCatId="accent1" phldr="1"/>
      <dgm:spPr/>
    </dgm:pt>
    <dgm:pt modelId="{F11C92F8-2D83-48CA-A4D6-0E19E0B77288}">
      <dgm:prSet phldrT="[Text]"/>
      <dgm:spPr/>
      <dgm:t>
        <a:bodyPr/>
        <a:lstStyle/>
        <a:p>
          <a:r>
            <a:rPr lang="en-US"/>
            <a:t>DER</a:t>
          </a:r>
        </a:p>
      </dgm:t>
    </dgm:pt>
    <dgm:pt modelId="{BF6AF7B4-2533-41EF-893A-2C30BEAAAD7D}" type="parTrans" cxnId="{13B5ABE9-0573-4307-8F6D-F3AFCBB5F1FF}">
      <dgm:prSet/>
      <dgm:spPr/>
      <dgm:t>
        <a:bodyPr/>
        <a:lstStyle/>
        <a:p>
          <a:endParaRPr lang="en-US"/>
        </a:p>
      </dgm:t>
    </dgm:pt>
    <dgm:pt modelId="{92C90FD8-F345-414C-BD9B-77A46FF8DE58}" type="sibTrans" cxnId="{13B5ABE9-0573-4307-8F6D-F3AFCBB5F1FF}">
      <dgm:prSet/>
      <dgm:spPr/>
      <dgm:t>
        <a:bodyPr/>
        <a:lstStyle/>
        <a:p>
          <a:endParaRPr lang="en-US"/>
        </a:p>
      </dgm:t>
    </dgm:pt>
    <dgm:pt modelId="{293F0551-7F32-4391-A3E1-E67CABFB4B69}">
      <dgm:prSet phldrT="[Text]"/>
      <dgm:spPr/>
      <dgm:t>
        <a:bodyPr/>
        <a:lstStyle/>
        <a:p>
          <a:r>
            <a:rPr lang="en-US"/>
            <a:t>DB</a:t>
          </a:r>
        </a:p>
      </dgm:t>
    </dgm:pt>
    <dgm:pt modelId="{6DCD4E7E-6CC1-4BD7-9718-9A45C3472429}" type="parTrans" cxnId="{49BD4392-6370-4FAB-BD9D-2D8CA37EE832}">
      <dgm:prSet/>
      <dgm:spPr/>
      <dgm:t>
        <a:bodyPr/>
        <a:lstStyle/>
        <a:p>
          <a:endParaRPr lang="en-US"/>
        </a:p>
      </dgm:t>
    </dgm:pt>
    <dgm:pt modelId="{9E21CE83-3CCD-401D-8406-83CF3F2B38D4}" type="sibTrans" cxnId="{49BD4392-6370-4FAB-BD9D-2D8CA37EE832}">
      <dgm:prSet/>
      <dgm:spPr/>
      <dgm:t>
        <a:bodyPr/>
        <a:lstStyle/>
        <a:p>
          <a:endParaRPr lang="en-US"/>
        </a:p>
      </dgm:t>
    </dgm:pt>
    <dgm:pt modelId="{4030DEC1-A10C-4235-AD4D-6D1B176568B1}">
      <dgm:prSet phldrT="[Text]"/>
      <dgm:spPr/>
      <dgm:t>
        <a:bodyPr/>
        <a:lstStyle/>
        <a:p>
          <a:r>
            <a:rPr lang="en-US"/>
            <a:t>DC</a:t>
          </a:r>
        </a:p>
      </dgm:t>
    </dgm:pt>
    <dgm:pt modelId="{C92CE177-7859-41E8-9CA3-ED348407FD49}" type="parTrans" cxnId="{E69975C0-03D8-4C12-983F-73983F3B0172}">
      <dgm:prSet/>
      <dgm:spPr/>
      <dgm:t>
        <a:bodyPr/>
        <a:lstStyle/>
        <a:p>
          <a:endParaRPr lang="en-US"/>
        </a:p>
      </dgm:t>
    </dgm:pt>
    <dgm:pt modelId="{FCFD2E16-D403-4893-BEDB-4882A985D4A1}" type="sibTrans" cxnId="{E69975C0-03D8-4C12-983F-73983F3B0172}">
      <dgm:prSet/>
      <dgm:spPr/>
      <dgm:t>
        <a:bodyPr/>
        <a:lstStyle/>
        <a:p>
          <a:endParaRPr lang="en-US"/>
        </a:p>
      </dgm:t>
    </dgm:pt>
    <dgm:pt modelId="{43D9391C-7835-4557-AC5A-65994668EA43}" type="pres">
      <dgm:prSet presAssocID="{136EF47B-7515-4F4B-882D-98937764C703}" presName="compositeShape" presStyleCnt="0">
        <dgm:presLayoutVars>
          <dgm:chMax val="7"/>
          <dgm:dir/>
          <dgm:resizeHandles val="exact"/>
        </dgm:presLayoutVars>
      </dgm:prSet>
      <dgm:spPr/>
    </dgm:pt>
    <dgm:pt modelId="{D3F77AD3-16BB-4051-9FC0-D7D55DEA8639}" type="pres">
      <dgm:prSet presAssocID="{136EF47B-7515-4F4B-882D-98937764C703}" presName="wedge1" presStyleLbl="node1" presStyleIdx="0" presStyleCnt="3"/>
      <dgm:spPr/>
    </dgm:pt>
    <dgm:pt modelId="{299E5A17-FAF4-46F4-AB36-A8D23F3C370D}" type="pres">
      <dgm:prSet presAssocID="{136EF47B-7515-4F4B-882D-98937764C703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580D9B8-D082-495F-AAED-8BFB3F792922}" type="pres">
      <dgm:prSet presAssocID="{136EF47B-7515-4F4B-882D-98937764C703}" presName="wedge2" presStyleLbl="node1" presStyleIdx="1" presStyleCnt="3"/>
      <dgm:spPr/>
    </dgm:pt>
    <dgm:pt modelId="{70060FBB-17DD-4BE6-93D6-38150A6299DF}" type="pres">
      <dgm:prSet presAssocID="{136EF47B-7515-4F4B-882D-98937764C703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E5A0FFA-C4B5-4F83-89FD-7C37AF80CD7C}" type="pres">
      <dgm:prSet presAssocID="{136EF47B-7515-4F4B-882D-98937764C703}" presName="wedge3" presStyleLbl="node1" presStyleIdx="2" presStyleCnt="3"/>
      <dgm:spPr/>
    </dgm:pt>
    <dgm:pt modelId="{02AE7CDA-6552-4D77-A731-A0FE1DD67AFE}" type="pres">
      <dgm:prSet presAssocID="{136EF47B-7515-4F4B-882D-98937764C703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1825A95D-4FAB-4A14-AFCD-B38618BCF541}" type="presOf" srcId="{293F0551-7F32-4391-A3E1-E67CABFB4B69}" destId="{70060FBB-17DD-4BE6-93D6-38150A6299DF}" srcOrd="1" destOrd="0" presId="urn:microsoft.com/office/officeart/2005/8/layout/chart3"/>
    <dgm:cxn modelId="{BF9F3250-94D4-4872-A989-6F5E2B0DE30C}" type="presOf" srcId="{4030DEC1-A10C-4235-AD4D-6D1B176568B1}" destId="{02AE7CDA-6552-4D77-A731-A0FE1DD67AFE}" srcOrd="1" destOrd="0" presId="urn:microsoft.com/office/officeart/2005/8/layout/chart3"/>
    <dgm:cxn modelId="{247ADE57-1FD2-4FDA-A4C3-2AE54AF50954}" type="presOf" srcId="{4030DEC1-A10C-4235-AD4D-6D1B176568B1}" destId="{DE5A0FFA-C4B5-4F83-89FD-7C37AF80CD7C}" srcOrd="0" destOrd="0" presId="urn:microsoft.com/office/officeart/2005/8/layout/chart3"/>
    <dgm:cxn modelId="{EC1A997B-28D6-47CB-9BD1-C8E8273AA151}" type="presOf" srcId="{F11C92F8-2D83-48CA-A4D6-0E19E0B77288}" destId="{299E5A17-FAF4-46F4-AB36-A8D23F3C370D}" srcOrd="1" destOrd="0" presId="urn:microsoft.com/office/officeart/2005/8/layout/chart3"/>
    <dgm:cxn modelId="{77487389-887C-47C1-ABE7-89A291865A66}" type="presOf" srcId="{F11C92F8-2D83-48CA-A4D6-0E19E0B77288}" destId="{D3F77AD3-16BB-4051-9FC0-D7D55DEA8639}" srcOrd="0" destOrd="0" presId="urn:microsoft.com/office/officeart/2005/8/layout/chart3"/>
    <dgm:cxn modelId="{49BD4392-6370-4FAB-BD9D-2D8CA37EE832}" srcId="{136EF47B-7515-4F4B-882D-98937764C703}" destId="{293F0551-7F32-4391-A3E1-E67CABFB4B69}" srcOrd="1" destOrd="0" parTransId="{6DCD4E7E-6CC1-4BD7-9718-9A45C3472429}" sibTransId="{9E21CE83-3CCD-401D-8406-83CF3F2B38D4}"/>
    <dgm:cxn modelId="{3640CAAC-EE67-488C-8011-3823F16D8350}" type="presOf" srcId="{136EF47B-7515-4F4B-882D-98937764C703}" destId="{43D9391C-7835-4557-AC5A-65994668EA43}" srcOrd="0" destOrd="0" presId="urn:microsoft.com/office/officeart/2005/8/layout/chart3"/>
    <dgm:cxn modelId="{E69975C0-03D8-4C12-983F-73983F3B0172}" srcId="{136EF47B-7515-4F4B-882D-98937764C703}" destId="{4030DEC1-A10C-4235-AD4D-6D1B176568B1}" srcOrd="2" destOrd="0" parTransId="{C92CE177-7859-41E8-9CA3-ED348407FD49}" sibTransId="{FCFD2E16-D403-4893-BEDB-4882A985D4A1}"/>
    <dgm:cxn modelId="{CA53BDCC-87AD-4B23-8D92-1B58C8457E8D}" type="presOf" srcId="{293F0551-7F32-4391-A3E1-E67CABFB4B69}" destId="{6580D9B8-D082-495F-AAED-8BFB3F792922}" srcOrd="0" destOrd="0" presId="urn:microsoft.com/office/officeart/2005/8/layout/chart3"/>
    <dgm:cxn modelId="{13B5ABE9-0573-4307-8F6D-F3AFCBB5F1FF}" srcId="{136EF47B-7515-4F4B-882D-98937764C703}" destId="{F11C92F8-2D83-48CA-A4D6-0E19E0B77288}" srcOrd="0" destOrd="0" parTransId="{BF6AF7B4-2533-41EF-893A-2C30BEAAAD7D}" sibTransId="{92C90FD8-F345-414C-BD9B-77A46FF8DE58}"/>
    <dgm:cxn modelId="{ACF86C6C-68D2-468A-AB59-0C98D14EBF15}" type="presParOf" srcId="{43D9391C-7835-4557-AC5A-65994668EA43}" destId="{D3F77AD3-16BB-4051-9FC0-D7D55DEA8639}" srcOrd="0" destOrd="0" presId="urn:microsoft.com/office/officeart/2005/8/layout/chart3"/>
    <dgm:cxn modelId="{A3AE899D-B051-460F-A613-04E47DAD0A1A}" type="presParOf" srcId="{43D9391C-7835-4557-AC5A-65994668EA43}" destId="{299E5A17-FAF4-46F4-AB36-A8D23F3C370D}" srcOrd="1" destOrd="0" presId="urn:microsoft.com/office/officeart/2005/8/layout/chart3"/>
    <dgm:cxn modelId="{CE07F7F4-2D7D-4BB1-96BB-CAC1F0C1ED24}" type="presParOf" srcId="{43D9391C-7835-4557-AC5A-65994668EA43}" destId="{6580D9B8-D082-495F-AAED-8BFB3F792922}" srcOrd="2" destOrd="0" presId="urn:microsoft.com/office/officeart/2005/8/layout/chart3"/>
    <dgm:cxn modelId="{023D673A-1AC1-493E-A724-6F470979BB3A}" type="presParOf" srcId="{43D9391C-7835-4557-AC5A-65994668EA43}" destId="{70060FBB-17DD-4BE6-93D6-38150A6299DF}" srcOrd="3" destOrd="0" presId="urn:microsoft.com/office/officeart/2005/8/layout/chart3"/>
    <dgm:cxn modelId="{54A54212-6586-4560-86D3-D341678165D0}" type="presParOf" srcId="{43D9391C-7835-4557-AC5A-65994668EA43}" destId="{DE5A0FFA-C4B5-4F83-89FD-7C37AF80CD7C}" srcOrd="4" destOrd="0" presId="urn:microsoft.com/office/officeart/2005/8/layout/chart3"/>
    <dgm:cxn modelId="{00F6777D-F50B-4F5F-BEC1-5BC7BB99C4FA}" type="presParOf" srcId="{43D9391C-7835-4557-AC5A-65994668EA43}" destId="{02AE7CDA-6552-4D77-A731-A0FE1DD67AFE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6EF47B-7515-4F4B-882D-98937764C703}" type="doc">
      <dgm:prSet loTypeId="urn:microsoft.com/office/officeart/2005/8/layout/chart3" loCatId="cycle" qsTypeId="urn:microsoft.com/office/officeart/2005/8/quickstyle/3d1" qsCatId="3D" csTypeId="urn:microsoft.com/office/officeart/2005/8/colors/accent1_2" csCatId="accent1" phldr="1"/>
      <dgm:spPr/>
    </dgm:pt>
    <dgm:pt modelId="{F11C92F8-2D83-48CA-A4D6-0E19E0B77288}">
      <dgm:prSet phldrT="[Text]"/>
      <dgm:spPr/>
      <dgm:t>
        <a:bodyPr/>
        <a:lstStyle/>
        <a:p>
          <a:r>
            <a:rPr lang="en-US" dirty="0"/>
            <a:t>Dual Executive Reward</a:t>
          </a:r>
        </a:p>
      </dgm:t>
    </dgm:pt>
    <dgm:pt modelId="{BF6AF7B4-2533-41EF-893A-2C30BEAAAD7D}" type="parTrans" cxnId="{13B5ABE9-0573-4307-8F6D-F3AFCBB5F1FF}">
      <dgm:prSet/>
      <dgm:spPr/>
      <dgm:t>
        <a:bodyPr/>
        <a:lstStyle/>
        <a:p>
          <a:endParaRPr lang="en-US"/>
        </a:p>
      </dgm:t>
    </dgm:pt>
    <dgm:pt modelId="{92C90FD8-F345-414C-BD9B-77A46FF8DE58}" type="sibTrans" cxnId="{13B5ABE9-0573-4307-8F6D-F3AFCBB5F1FF}">
      <dgm:prSet/>
      <dgm:spPr/>
      <dgm:t>
        <a:bodyPr/>
        <a:lstStyle/>
        <a:p>
          <a:endParaRPr lang="en-US"/>
        </a:p>
      </dgm:t>
    </dgm:pt>
    <dgm:pt modelId="{293F0551-7F32-4391-A3E1-E67CABFB4B69}">
      <dgm:prSet phldrT="[Text]"/>
      <dgm:spPr/>
      <dgm:t>
        <a:bodyPr/>
        <a:lstStyle/>
        <a:p>
          <a:r>
            <a:rPr lang="en-US" dirty="0"/>
            <a:t>Executive Bonus</a:t>
          </a:r>
        </a:p>
      </dgm:t>
    </dgm:pt>
    <dgm:pt modelId="{6DCD4E7E-6CC1-4BD7-9718-9A45C3472429}" type="parTrans" cxnId="{49BD4392-6370-4FAB-BD9D-2D8CA37EE832}">
      <dgm:prSet/>
      <dgm:spPr/>
      <dgm:t>
        <a:bodyPr/>
        <a:lstStyle/>
        <a:p>
          <a:endParaRPr lang="en-US"/>
        </a:p>
      </dgm:t>
    </dgm:pt>
    <dgm:pt modelId="{9E21CE83-3CCD-401D-8406-83CF3F2B38D4}" type="sibTrans" cxnId="{49BD4392-6370-4FAB-BD9D-2D8CA37EE832}">
      <dgm:prSet/>
      <dgm:spPr/>
      <dgm:t>
        <a:bodyPr/>
        <a:lstStyle/>
        <a:p>
          <a:endParaRPr lang="en-US"/>
        </a:p>
      </dgm:t>
    </dgm:pt>
    <dgm:pt modelId="{4030DEC1-A10C-4235-AD4D-6D1B176568B1}">
      <dgm:prSet phldrT="[Text]"/>
      <dgm:spPr/>
      <dgm:t>
        <a:bodyPr/>
        <a:lstStyle/>
        <a:p>
          <a:r>
            <a:rPr lang="en-US" dirty="0"/>
            <a:t>NQDC</a:t>
          </a:r>
        </a:p>
      </dgm:t>
    </dgm:pt>
    <dgm:pt modelId="{C92CE177-7859-41E8-9CA3-ED348407FD49}" type="parTrans" cxnId="{E69975C0-03D8-4C12-983F-73983F3B0172}">
      <dgm:prSet/>
      <dgm:spPr/>
      <dgm:t>
        <a:bodyPr/>
        <a:lstStyle/>
        <a:p>
          <a:endParaRPr lang="en-US"/>
        </a:p>
      </dgm:t>
    </dgm:pt>
    <dgm:pt modelId="{FCFD2E16-D403-4893-BEDB-4882A985D4A1}" type="sibTrans" cxnId="{E69975C0-03D8-4C12-983F-73983F3B0172}">
      <dgm:prSet/>
      <dgm:spPr/>
      <dgm:t>
        <a:bodyPr/>
        <a:lstStyle/>
        <a:p>
          <a:endParaRPr lang="en-US"/>
        </a:p>
      </dgm:t>
    </dgm:pt>
    <dgm:pt modelId="{43D9391C-7835-4557-AC5A-65994668EA43}" type="pres">
      <dgm:prSet presAssocID="{136EF47B-7515-4F4B-882D-98937764C703}" presName="compositeShape" presStyleCnt="0">
        <dgm:presLayoutVars>
          <dgm:chMax val="7"/>
          <dgm:dir/>
          <dgm:resizeHandles val="exact"/>
        </dgm:presLayoutVars>
      </dgm:prSet>
      <dgm:spPr/>
    </dgm:pt>
    <dgm:pt modelId="{D3F77AD3-16BB-4051-9FC0-D7D55DEA8639}" type="pres">
      <dgm:prSet presAssocID="{136EF47B-7515-4F4B-882D-98937764C703}" presName="wedge1" presStyleLbl="node1" presStyleIdx="0" presStyleCnt="3"/>
      <dgm:spPr/>
    </dgm:pt>
    <dgm:pt modelId="{299E5A17-FAF4-46F4-AB36-A8D23F3C370D}" type="pres">
      <dgm:prSet presAssocID="{136EF47B-7515-4F4B-882D-98937764C703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580D9B8-D082-495F-AAED-8BFB3F792922}" type="pres">
      <dgm:prSet presAssocID="{136EF47B-7515-4F4B-882D-98937764C703}" presName="wedge2" presStyleLbl="node1" presStyleIdx="1" presStyleCnt="3"/>
      <dgm:spPr/>
    </dgm:pt>
    <dgm:pt modelId="{70060FBB-17DD-4BE6-93D6-38150A6299DF}" type="pres">
      <dgm:prSet presAssocID="{136EF47B-7515-4F4B-882D-98937764C703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E5A0FFA-C4B5-4F83-89FD-7C37AF80CD7C}" type="pres">
      <dgm:prSet presAssocID="{136EF47B-7515-4F4B-882D-98937764C703}" presName="wedge3" presStyleLbl="node1" presStyleIdx="2" presStyleCnt="3"/>
      <dgm:spPr/>
    </dgm:pt>
    <dgm:pt modelId="{02AE7CDA-6552-4D77-A731-A0FE1DD67AFE}" type="pres">
      <dgm:prSet presAssocID="{136EF47B-7515-4F4B-882D-98937764C703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1825A95D-4FAB-4A14-AFCD-B38618BCF541}" type="presOf" srcId="{293F0551-7F32-4391-A3E1-E67CABFB4B69}" destId="{70060FBB-17DD-4BE6-93D6-38150A6299DF}" srcOrd="1" destOrd="0" presId="urn:microsoft.com/office/officeart/2005/8/layout/chart3"/>
    <dgm:cxn modelId="{BF9F3250-94D4-4872-A989-6F5E2B0DE30C}" type="presOf" srcId="{4030DEC1-A10C-4235-AD4D-6D1B176568B1}" destId="{02AE7CDA-6552-4D77-A731-A0FE1DD67AFE}" srcOrd="1" destOrd="0" presId="urn:microsoft.com/office/officeart/2005/8/layout/chart3"/>
    <dgm:cxn modelId="{247ADE57-1FD2-4FDA-A4C3-2AE54AF50954}" type="presOf" srcId="{4030DEC1-A10C-4235-AD4D-6D1B176568B1}" destId="{DE5A0FFA-C4B5-4F83-89FD-7C37AF80CD7C}" srcOrd="0" destOrd="0" presId="urn:microsoft.com/office/officeart/2005/8/layout/chart3"/>
    <dgm:cxn modelId="{EC1A997B-28D6-47CB-9BD1-C8E8273AA151}" type="presOf" srcId="{F11C92F8-2D83-48CA-A4D6-0E19E0B77288}" destId="{299E5A17-FAF4-46F4-AB36-A8D23F3C370D}" srcOrd="1" destOrd="0" presId="urn:microsoft.com/office/officeart/2005/8/layout/chart3"/>
    <dgm:cxn modelId="{77487389-887C-47C1-ABE7-89A291865A66}" type="presOf" srcId="{F11C92F8-2D83-48CA-A4D6-0E19E0B77288}" destId="{D3F77AD3-16BB-4051-9FC0-D7D55DEA8639}" srcOrd="0" destOrd="0" presId="urn:microsoft.com/office/officeart/2005/8/layout/chart3"/>
    <dgm:cxn modelId="{49BD4392-6370-4FAB-BD9D-2D8CA37EE832}" srcId="{136EF47B-7515-4F4B-882D-98937764C703}" destId="{293F0551-7F32-4391-A3E1-E67CABFB4B69}" srcOrd="1" destOrd="0" parTransId="{6DCD4E7E-6CC1-4BD7-9718-9A45C3472429}" sibTransId="{9E21CE83-3CCD-401D-8406-83CF3F2B38D4}"/>
    <dgm:cxn modelId="{3640CAAC-EE67-488C-8011-3823F16D8350}" type="presOf" srcId="{136EF47B-7515-4F4B-882D-98937764C703}" destId="{43D9391C-7835-4557-AC5A-65994668EA43}" srcOrd="0" destOrd="0" presId="urn:microsoft.com/office/officeart/2005/8/layout/chart3"/>
    <dgm:cxn modelId="{E69975C0-03D8-4C12-983F-73983F3B0172}" srcId="{136EF47B-7515-4F4B-882D-98937764C703}" destId="{4030DEC1-A10C-4235-AD4D-6D1B176568B1}" srcOrd="2" destOrd="0" parTransId="{C92CE177-7859-41E8-9CA3-ED348407FD49}" sibTransId="{FCFD2E16-D403-4893-BEDB-4882A985D4A1}"/>
    <dgm:cxn modelId="{CA53BDCC-87AD-4B23-8D92-1B58C8457E8D}" type="presOf" srcId="{293F0551-7F32-4391-A3E1-E67CABFB4B69}" destId="{6580D9B8-D082-495F-AAED-8BFB3F792922}" srcOrd="0" destOrd="0" presId="urn:microsoft.com/office/officeart/2005/8/layout/chart3"/>
    <dgm:cxn modelId="{13B5ABE9-0573-4307-8F6D-F3AFCBB5F1FF}" srcId="{136EF47B-7515-4F4B-882D-98937764C703}" destId="{F11C92F8-2D83-48CA-A4D6-0E19E0B77288}" srcOrd="0" destOrd="0" parTransId="{BF6AF7B4-2533-41EF-893A-2C30BEAAAD7D}" sibTransId="{92C90FD8-F345-414C-BD9B-77A46FF8DE58}"/>
    <dgm:cxn modelId="{ACF86C6C-68D2-468A-AB59-0C98D14EBF15}" type="presParOf" srcId="{43D9391C-7835-4557-AC5A-65994668EA43}" destId="{D3F77AD3-16BB-4051-9FC0-D7D55DEA8639}" srcOrd="0" destOrd="0" presId="urn:microsoft.com/office/officeart/2005/8/layout/chart3"/>
    <dgm:cxn modelId="{A3AE899D-B051-460F-A613-04E47DAD0A1A}" type="presParOf" srcId="{43D9391C-7835-4557-AC5A-65994668EA43}" destId="{299E5A17-FAF4-46F4-AB36-A8D23F3C370D}" srcOrd="1" destOrd="0" presId="urn:microsoft.com/office/officeart/2005/8/layout/chart3"/>
    <dgm:cxn modelId="{CE07F7F4-2D7D-4BB1-96BB-CAC1F0C1ED24}" type="presParOf" srcId="{43D9391C-7835-4557-AC5A-65994668EA43}" destId="{6580D9B8-D082-495F-AAED-8BFB3F792922}" srcOrd="2" destOrd="0" presId="urn:microsoft.com/office/officeart/2005/8/layout/chart3"/>
    <dgm:cxn modelId="{023D673A-1AC1-493E-A724-6F470979BB3A}" type="presParOf" srcId="{43D9391C-7835-4557-AC5A-65994668EA43}" destId="{70060FBB-17DD-4BE6-93D6-38150A6299DF}" srcOrd="3" destOrd="0" presId="urn:microsoft.com/office/officeart/2005/8/layout/chart3"/>
    <dgm:cxn modelId="{54A54212-6586-4560-86D3-D341678165D0}" type="presParOf" srcId="{43D9391C-7835-4557-AC5A-65994668EA43}" destId="{DE5A0FFA-C4B5-4F83-89FD-7C37AF80CD7C}" srcOrd="4" destOrd="0" presId="urn:microsoft.com/office/officeart/2005/8/layout/chart3"/>
    <dgm:cxn modelId="{00F6777D-F50B-4F5F-BEC1-5BC7BB99C4FA}" type="presParOf" srcId="{43D9391C-7835-4557-AC5A-65994668EA43}" destId="{02AE7CDA-6552-4D77-A731-A0FE1DD67AFE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48DEF-7E2D-4635-8615-2B565A45BFD6}">
      <dsp:nvSpPr>
        <dsp:cNvPr id="0" name=""/>
        <dsp:cNvSpPr/>
      </dsp:nvSpPr>
      <dsp:spPr>
        <a:xfrm>
          <a:off x="1369208" y="551577"/>
          <a:ext cx="3781255" cy="3781255"/>
        </a:xfrm>
        <a:prstGeom prst="blockArc">
          <a:avLst>
            <a:gd name="adj1" fmla="val 12600000"/>
            <a:gd name="adj2" fmla="val 16200000"/>
            <a:gd name="adj3" fmla="val 4515"/>
          </a:avLst>
        </a:prstGeom>
        <a:gradFill rotWithShape="0">
          <a:gsLst>
            <a:gs pos="0">
              <a:schemeClr val="accent2">
                <a:hueOff val="9339567"/>
                <a:satOff val="22134"/>
                <a:lumOff val="-12744"/>
                <a:alphaOff val="0"/>
                <a:satMod val="103000"/>
                <a:lumMod val="118000"/>
              </a:schemeClr>
            </a:gs>
            <a:gs pos="50000">
              <a:schemeClr val="accent2">
                <a:hueOff val="9339567"/>
                <a:satOff val="22134"/>
                <a:lumOff val="-12744"/>
                <a:alphaOff val="0"/>
                <a:satMod val="89000"/>
                <a:lumMod val="91000"/>
              </a:schemeClr>
            </a:gs>
            <a:gs pos="100000">
              <a:schemeClr val="accent2">
                <a:hueOff val="9339567"/>
                <a:satOff val="22134"/>
                <a:lumOff val="-12744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9C93DC2-A353-40B5-A4DC-7793F25F5771}">
      <dsp:nvSpPr>
        <dsp:cNvPr id="0" name=""/>
        <dsp:cNvSpPr/>
      </dsp:nvSpPr>
      <dsp:spPr>
        <a:xfrm>
          <a:off x="1369208" y="551577"/>
          <a:ext cx="3781255" cy="3781255"/>
        </a:xfrm>
        <a:prstGeom prst="blockArc">
          <a:avLst>
            <a:gd name="adj1" fmla="val 9000000"/>
            <a:gd name="adj2" fmla="val 12600000"/>
            <a:gd name="adj3" fmla="val 4515"/>
          </a:avLst>
        </a:prstGeom>
        <a:gradFill rotWithShape="0">
          <a:gsLst>
            <a:gs pos="0">
              <a:schemeClr val="accent2">
                <a:hueOff val="7471654"/>
                <a:satOff val="17707"/>
                <a:lumOff val="-10195"/>
                <a:alphaOff val="0"/>
                <a:satMod val="103000"/>
                <a:lumMod val="118000"/>
              </a:schemeClr>
            </a:gs>
            <a:gs pos="50000">
              <a:schemeClr val="accent2">
                <a:hueOff val="7471654"/>
                <a:satOff val="17707"/>
                <a:lumOff val="-10195"/>
                <a:alphaOff val="0"/>
                <a:satMod val="89000"/>
                <a:lumMod val="91000"/>
              </a:schemeClr>
            </a:gs>
            <a:gs pos="100000">
              <a:schemeClr val="accent2">
                <a:hueOff val="7471654"/>
                <a:satOff val="17707"/>
                <a:lumOff val="-10195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0DE9B5E-8ECB-4D66-A2E4-939291AC4E3B}">
      <dsp:nvSpPr>
        <dsp:cNvPr id="0" name=""/>
        <dsp:cNvSpPr/>
      </dsp:nvSpPr>
      <dsp:spPr>
        <a:xfrm>
          <a:off x="1369208" y="551577"/>
          <a:ext cx="3781255" cy="3781255"/>
        </a:xfrm>
        <a:prstGeom prst="blockArc">
          <a:avLst>
            <a:gd name="adj1" fmla="val 5400000"/>
            <a:gd name="adj2" fmla="val 9000000"/>
            <a:gd name="adj3" fmla="val 4515"/>
          </a:avLst>
        </a:prstGeom>
        <a:gradFill rotWithShape="0">
          <a:gsLst>
            <a:gs pos="0">
              <a:schemeClr val="accent2">
                <a:hueOff val="5603741"/>
                <a:satOff val="13280"/>
                <a:lumOff val="-7646"/>
                <a:alphaOff val="0"/>
                <a:satMod val="103000"/>
                <a:lumMod val="118000"/>
              </a:schemeClr>
            </a:gs>
            <a:gs pos="50000">
              <a:schemeClr val="accent2">
                <a:hueOff val="5603741"/>
                <a:satOff val="13280"/>
                <a:lumOff val="-7646"/>
                <a:alphaOff val="0"/>
                <a:satMod val="89000"/>
                <a:lumMod val="91000"/>
              </a:schemeClr>
            </a:gs>
            <a:gs pos="100000">
              <a:schemeClr val="accent2">
                <a:hueOff val="5603741"/>
                <a:satOff val="13280"/>
                <a:lumOff val="-7646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332A942-A832-41A7-8A5E-95471AD80F1A}">
      <dsp:nvSpPr>
        <dsp:cNvPr id="0" name=""/>
        <dsp:cNvSpPr/>
      </dsp:nvSpPr>
      <dsp:spPr>
        <a:xfrm>
          <a:off x="1369208" y="551577"/>
          <a:ext cx="3781255" cy="3781255"/>
        </a:xfrm>
        <a:prstGeom prst="blockArc">
          <a:avLst>
            <a:gd name="adj1" fmla="val 1800000"/>
            <a:gd name="adj2" fmla="val 5400000"/>
            <a:gd name="adj3" fmla="val 4515"/>
          </a:avLst>
        </a:prstGeom>
        <a:gradFill rotWithShape="0">
          <a:gsLst>
            <a:gs pos="0">
              <a:schemeClr val="accent2">
                <a:hueOff val="3735827"/>
                <a:satOff val="8854"/>
                <a:lumOff val="-5098"/>
                <a:alphaOff val="0"/>
                <a:satMod val="103000"/>
                <a:lumMod val="118000"/>
              </a:schemeClr>
            </a:gs>
            <a:gs pos="50000">
              <a:schemeClr val="accent2">
                <a:hueOff val="3735827"/>
                <a:satOff val="8854"/>
                <a:lumOff val="-5098"/>
                <a:alphaOff val="0"/>
                <a:satMod val="89000"/>
                <a:lumMod val="91000"/>
              </a:schemeClr>
            </a:gs>
            <a:gs pos="100000">
              <a:schemeClr val="accent2">
                <a:hueOff val="3735827"/>
                <a:satOff val="8854"/>
                <a:lumOff val="-5098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82788C6-CA76-4260-80C4-2C8BC43EA160}">
      <dsp:nvSpPr>
        <dsp:cNvPr id="0" name=""/>
        <dsp:cNvSpPr/>
      </dsp:nvSpPr>
      <dsp:spPr>
        <a:xfrm>
          <a:off x="1369208" y="551577"/>
          <a:ext cx="3781255" cy="3781255"/>
        </a:xfrm>
        <a:prstGeom prst="blockArc">
          <a:avLst>
            <a:gd name="adj1" fmla="val 19800000"/>
            <a:gd name="adj2" fmla="val 1800000"/>
            <a:gd name="adj3" fmla="val 4515"/>
          </a:avLst>
        </a:prstGeom>
        <a:gradFill rotWithShape="0">
          <a:gsLst>
            <a:gs pos="0">
              <a:schemeClr val="accent2">
                <a:hueOff val="1867913"/>
                <a:satOff val="4427"/>
                <a:lumOff val="-2549"/>
                <a:alphaOff val="0"/>
                <a:satMod val="103000"/>
                <a:lumMod val="118000"/>
              </a:schemeClr>
            </a:gs>
            <a:gs pos="50000">
              <a:schemeClr val="accent2">
                <a:hueOff val="1867913"/>
                <a:satOff val="4427"/>
                <a:lumOff val="-2549"/>
                <a:alphaOff val="0"/>
                <a:satMod val="89000"/>
                <a:lumMod val="91000"/>
              </a:schemeClr>
            </a:gs>
            <a:gs pos="100000">
              <a:schemeClr val="accent2">
                <a:hueOff val="1867913"/>
                <a:satOff val="4427"/>
                <a:lumOff val="-2549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3693F87-BFCE-45E2-BEFD-9E13F824E0F7}">
      <dsp:nvSpPr>
        <dsp:cNvPr id="0" name=""/>
        <dsp:cNvSpPr/>
      </dsp:nvSpPr>
      <dsp:spPr>
        <a:xfrm>
          <a:off x="1369208" y="551577"/>
          <a:ext cx="3781255" cy="3781255"/>
        </a:xfrm>
        <a:prstGeom prst="blockArc">
          <a:avLst>
            <a:gd name="adj1" fmla="val 16200000"/>
            <a:gd name="adj2" fmla="val 19800000"/>
            <a:gd name="adj3" fmla="val 4515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B37C4B8-82F7-4E8F-BDC9-21D1A2A948B9}">
      <dsp:nvSpPr>
        <dsp:cNvPr id="0" name=""/>
        <dsp:cNvSpPr/>
      </dsp:nvSpPr>
      <dsp:spPr>
        <a:xfrm>
          <a:off x="2413042" y="1595411"/>
          <a:ext cx="1693586" cy="16935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Hospital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Environment</a:t>
          </a:r>
        </a:p>
      </dsp:txBody>
      <dsp:txXfrm>
        <a:off x="2661062" y="1843431"/>
        <a:ext cx="1197546" cy="1197546"/>
      </dsp:txXfrm>
    </dsp:sp>
    <dsp:sp modelId="{40DEDDB3-C928-49BB-A214-05C54C76141C}">
      <dsp:nvSpPr>
        <dsp:cNvPr id="0" name=""/>
        <dsp:cNvSpPr/>
      </dsp:nvSpPr>
      <dsp:spPr>
        <a:xfrm>
          <a:off x="2667080" y="1500"/>
          <a:ext cx="1185510" cy="118551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Physician Shortages</a:t>
          </a:r>
        </a:p>
      </dsp:txBody>
      <dsp:txXfrm>
        <a:off x="2840694" y="175114"/>
        <a:ext cx="838282" cy="838282"/>
      </dsp:txXfrm>
    </dsp:sp>
    <dsp:sp modelId="{737B8B45-A16A-4524-8081-F02184AF2702}">
      <dsp:nvSpPr>
        <dsp:cNvPr id="0" name=""/>
        <dsp:cNvSpPr/>
      </dsp:nvSpPr>
      <dsp:spPr>
        <a:xfrm>
          <a:off x="4267451" y="925474"/>
          <a:ext cx="1185510" cy="1185510"/>
        </a:xfrm>
        <a:prstGeom prst="ellipse">
          <a:avLst/>
        </a:prstGeom>
        <a:gradFill rotWithShape="0">
          <a:gsLst>
            <a:gs pos="0">
              <a:schemeClr val="accent2">
                <a:hueOff val="1867913"/>
                <a:satOff val="4427"/>
                <a:lumOff val="-2549"/>
                <a:alphaOff val="0"/>
                <a:satMod val="103000"/>
                <a:lumMod val="118000"/>
              </a:schemeClr>
            </a:gs>
            <a:gs pos="50000">
              <a:schemeClr val="accent2">
                <a:hueOff val="1867913"/>
                <a:satOff val="4427"/>
                <a:lumOff val="-2549"/>
                <a:alphaOff val="0"/>
                <a:satMod val="89000"/>
                <a:lumMod val="91000"/>
              </a:schemeClr>
            </a:gs>
            <a:gs pos="100000">
              <a:schemeClr val="accent2">
                <a:hueOff val="1867913"/>
                <a:satOff val="4427"/>
                <a:lumOff val="-2549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Bidding War</a:t>
          </a:r>
        </a:p>
      </dsp:txBody>
      <dsp:txXfrm>
        <a:off x="4441065" y="1099088"/>
        <a:ext cx="838282" cy="838282"/>
      </dsp:txXfrm>
    </dsp:sp>
    <dsp:sp modelId="{BA409084-2A1D-4D71-AB9F-24B9E037BF68}">
      <dsp:nvSpPr>
        <dsp:cNvPr id="0" name=""/>
        <dsp:cNvSpPr/>
      </dsp:nvSpPr>
      <dsp:spPr>
        <a:xfrm>
          <a:off x="4267451" y="2773424"/>
          <a:ext cx="1185510" cy="1185510"/>
        </a:xfrm>
        <a:prstGeom prst="ellipse">
          <a:avLst/>
        </a:prstGeom>
        <a:gradFill rotWithShape="0">
          <a:gsLst>
            <a:gs pos="0">
              <a:schemeClr val="accent2">
                <a:hueOff val="3735827"/>
                <a:satOff val="8854"/>
                <a:lumOff val="-5098"/>
                <a:alphaOff val="0"/>
                <a:satMod val="103000"/>
                <a:lumMod val="118000"/>
              </a:schemeClr>
            </a:gs>
            <a:gs pos="50000">
              <a:schemeClr val="accent2">
                <a:hueOff val="3735827"/>
                <a:satOff val="8854"/>
                <a:lumOff val="-5098"/>
                <a:alphaOff val="0"/>
                <a:satMod val="89000"/>
                <a:lumMod val="91000"/>
              </a:schemeClr>
            </a:gs>
            <a:gs pos="100000">
              <a:schemeClr val="accent2">
                <a:hueOff val="3735827"/>
                <a:satOff val="8854"/>
                <a:lumOff val="-5098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All position competition</a:t>
          </a:r>
        </a:p>
      </dsp:txBody>
      <dsp:txXfrm>
        <a:off x="4441065" y="2947038"/>
        <a:ext cx="838282" cy="838282"/>
      </dsp:txXfrm>
    </dsp:sp>
    <dsp:sp modelId="{B1721272-5C37-487B-866A-216F44B615D9}">
      <dsp:nvSpPr>
        <dsp:cNvPr id="0" name=""/>
        <dsp:cNvSpPr/>
      </dsp:nvSpPr>
      <dsp:spPr>
        <a:xfrm>
          <a:off x="2667080" y="3697399"/>
          <a:ext cx="1185510" cy="1185510"/>
        </a:xfrm>
        <a:prstGeom prst="ellipse">
          <a:avLst/>
        </a:prstGeom>
        <a:gradFill rotWithShape="0">
          <a:gsLst>
            <a:gs pos="0">
              <a:schemeClr val="accent2">
                <a:hueOff val="5603741"/>
                <a:satOff val="13280"/>
                <a:lumOff val="-7646"/>
                <a:alphaOff val="0"/>
                <a:satMod val="103000"/>
                <a:lumMod val="118000"/>
              </a:schemeClr>
            </a:gs>
            <a:gs pos="50000">
              <a:schemeClr val="accent2">
                <a:hueOff val="5603741"/>
                <a:satOff val="13280"/>
                <a:lumOff val="-7646"/>
                <a:alphaOff val="0"/>
                <a:satMod val="89000"/>
                <a:lumMod val="91000"/>
              </a:schemeClr>
            </a:gs>
            <a:gs pos="100000">
              <a:schemeClr val="accent2">
                <a:hueOff val="5603741"/>
                <a:satOff val="13280"/>
                <a:lumOff val="-7646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Regulation</a:t>
          </a:r>
        </a:p>
      </dsp:txBody>
      <dsp:txXfrm>
        <a:off x="2840694" y="3871013"/>
        <a:ext cx="838282" cy="838282"/>
      </dsp:txXfrm>
    </dsp:sp>
    <dsp:sp modelId="{B5AF4237-ED91-4D9B-9A9A-594604D972F9}">
      <dsp:nvSpPr>
        <dsp:cNvPr id="0" name=""/>
        <dsp:cNvSpPr/>
      </dsp:nvSpPr>
      <dsp:spPr>
        <a:xfrm>
          <a:off x="1066709" y="2773424"/>
          <a:ext cx="1185510" cy="1185510"/>
        </a:xfrm>
        <a:prstGeom prst="ellipse">
          <a:avLst/>
        </a:prstGeom>
        <a:gradFill rotWithShape="0">
          <a:gsLst>
            <a:gs pos="0">
              <a:schemeClr val="accent2">
                <a:hueOff val="7471654"/>
                <a:satOff val="17707"/>
                <a:lumOff val="-10195"/>
                <a:alphaOff val="0"/>
                <a:satMod val="103000"/>
                <a:lumMod val="118000"/>
              </a:schemeClr>
            </a:gs>
            <a:gs pos="50000">
              <a:schemeClr val="accent2">
                <a:hueOff val="7471654"/>
                <a:satOff val="17707"/>
                <a:lumOff val="-10195"/>
                <a:alphaOff val="0"/>
                <a:satMod val="89000"/>
                <a:lumMod val="91000"/>
              </a:schemeClr>
            </a:gs>
            <a:gs pos="100000">
              <a:schemeClr val="accent2">
                <a:hueOff val="7471654"/>
                <a:satOff val="17707"/>
                <a:lumOff val="-10195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New Competitors</a:t>
          </a:r>
        </a:p>
      </dsp:txBody>
      <dsp:txXfrm>
        <a:off x="1240323" y="2947038"/>
        <a:ext cx="838282" cy="838282"/>
      </dsp:txXfrm>
    </dsp:sp>
    <dsp:sp modelId="{25642C68-E5D3-487D-B033-4218E60E21A2}">
      <dsp:nvSpPr>
        <dsp:cNvPr id="0" name=""/>
        <dsp:cNvSpPr/>
      </dsp:nvSpPr>
      <dsp:spPr>
        <a:xfrm>
          <a:off x="1066709" y="925474"/>
          <a:ext cx="1185510" cy="1185510"/>
        </a:xfrm>
        <a:prstGeom prst="ellipse">
          <a:avLst/>
        </a:prstGeom>
        <a:gradFill rotWithShape="0">
          <a:gsLst>
            <a:gs pos="0">
              <a:schemeClr val="accent2">
                <a:hueOff val="9339567"/>
                <a:satOff val="22134"/>
                <a:lumOff val="-12744"/>
                <a:alphaOff val="0"/>
                <a:satMod val="103000"/>
                <a:lumMod val="118000"/>
              </a:schemeClr>
            </a:gs>
            <a:gs pos="50000">
              <a:schemeClr val="accent2">
                <a:hueOff val="9339567"/>
                <a:satOff val="22134"/>
                <a:lumOff val="-12744"/>
                <a:alphaOff val="0"/>
                <a:satMod val="89000"/>
                <a:lumMod val="91000"/>
              </a:schemeClr>
            </a:gs>
            <a:gs pos="100000">
              <a:schemeClr val="accent2">
                <a:hueOff val="9339567"/>
                <a:satOff val="22134"/>
                <a:lumOff val="-12744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Access Challenges </a:t>
          </a:r>
        </a:p>
      </dsp:txBody>
      <dsp:txXfrm>
        <a:off x="1240323" y="1099088"/>
        <a:ext cx="838282" cy="8382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77AD3-16BB-4051-9FC0-D7D55DEA8639}">
      <dsp:nvSpPr>
        <dsp:cNvPr id="0" name=""/>
        <dsp:cNvSpPr/>
      </dsp:nvSpPr>
      <dsp:spPr>
        <a:xfrm>
          <a:off x="1905474" y="365760"/>
          <a:ext cx="4551680" cy="4551680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/>
            <a:t>DER</a:t>
          </a:r>
        </a:p>
      </dsp:txBody>
      <dsp:txXfrm>
        <a:off x="4380179" y="1205653"/>
        <a:ext cx="1544320" cy="1517226"/>
      </dsp:txXfrm>
    </dsp:sp>
    <dsp:sp modelId="{6580D9B8-D082-495F-AAED-8BFB3F792922}">
      <dsp:nvSpPr>
        <dsp:cNvPr id="0" name=""/>
        <dsp:cNvSpPr/>
      </dsp:nvSpPr>
      <dsp:spPr>
        <a:xfrm>
          <a:off x="1670845" y="501226"/>
          <a:ext cx="4551680" cy="4551680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/>
            <a:t>DB</a:t>
          </a:r>
        </a:p>
      </dsp:txBody>
      <dsp:txXfrm>
        <a:off x="2917139" y="3373120"/>
        <a:ext cx="2059093" cy="1408853"/>
      </dsp:txXfrm>
    </dsp:sp>
    <dsp:sp modelId="{DE5A0FFA-C4B5-4F83-89FD-7C37AF80CD7C}">
      <dsp:nvSpPr>
        <dsp:cNvPr id="0" name=""/>
        <dsp:cNvSpPr/>
      </dsp:nvSpPr>
      <dsp:spPr>
        <a:xfrm>
          <a:off x="1670845" y="501226"/>
          <a:ext cx="4551680" cy="4551680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/>
            <a:t>DC</a:t>
          </a:r>
        </a:p>
      </dsp:txBody>
      <dsp:txXfrm>
        <a:off x="2158525" y="1395306"/>
        <a:ext cx="1544320" cy="15172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77AD3-16BB-4051-9FC0-D7D55DEA8639}">
      <dsp:nvSpPr>
        <dsp:cNvPr id="0" name=""/>
        <dsp:cNvSpPr/>
      </dsp:nvSpPr>
      <dsp:spPr>
        <a:xfrm>
          <a:off x="1905474" y="365760"/>
          <a:ext cx="4551680" cy="4551680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Dual Executive Reward</a:t>
          </a:r>
        </a:p>
      </dsp:txBody>
      <dsp:txXfrm>
        <a:off x="4380179" y="1205653"/>
        <a:ext cx="1544320" cy="1517226"/>
      </dsp:txXfrm>
    </dsp:sp>
    <dsp:sp modelId="{6580D9B8-D082-495F-AAED-8BFB3F792922}">
      <dsp:nvSpPr>
        <dsp:cNvPr id="0" name=""/>
        <dsp:cNvSpPr/>
      </dsp:nvSpPr>
      <dsp:spPr>
        <a:xfrm>
          <a:off x="1670845" y="501226"/>
          <a:ext cx="4551680" cy="4551680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Executive Bonus</a:t>
          </a:r>
        </a:p>
      </dsp:txBody>
      <dsp:txXfrm>
        <a:off x="2917139" y="3373120"/>
        <a:ext cx="2059093" cy="1408853"/>
      </dsp:txXfrm>
    </dsp:sp>
    <dsp:sp modelId="{DE5A0FFA-C4B5-4F83-89FD-7C37AF80CD7C}">
      <dsp:nvSpPr>
        <dsp:cNvPr id="0" name=""/>
        <dsp:cNvSpPr/>
      </dsp:nvSpPr>
      <dsp:spPr>
        <a:xfrm>
          <a:off x="1670845" y="501226"/>
          <a:ext cx="4551680" cy="4551680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NQDC</a:t>
          </a:r>
        </a:p>
      </dsp:txBody>
      <dsp:txXfrm>
        <a:off x="2158525" y="1395306"/>
        <a:ext cx="1544320" cy="15172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B79B8-D961-49D4-8A7B-87F5774131D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F3D3C-7DE1-4F40-BFA7-1B0C6A80F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41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80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Rob/Brett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F3D3C-7DE1-4F40-BFA7-1B0C6A80FF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77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Rob tee up Brett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F3D3C-7DE1-4F40-BFA7-1B0C6A80FF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84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Brett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F3D3C-7DE1-4F40-BFA7-1B0C6A80FF0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125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Brett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F3D3C-7DE1-4F40-BFA7-1B0C6A80FF0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0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Rob tee up Brett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F3D3C-7DE1-4F40-BFA7-1B0C6A80FF0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240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Rob tee up Brett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F3D3C-7DE1-4F40-BFA7-1B0C6A80FF0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37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May require more than one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79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11000">
              <a:schemeClr val="accent3">
                <a:alpha val="39000"/>
              </a:schemeClr>
            </a:gs>
            <a:gs pos="44000">
              <a:schemeClr val="bg1">
                <a:alpha val="0"/>
              </a:schemeClr>
            </a:gs>
            <a:gs pos="75000">
              <a:schemeClr val="accent3">
                <a:lumMod val="100000"/>
                <a:alpha val="32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295400"/>
            <a:ext cx="9144002" cy="11430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438400"/>
            <a:ext cx="9144002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EB7B6800-918F-A493-11CC-48D79B9D76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51300"/>
            <a:ext cx="12192000" cy="2806700"/>
          </a:xfrm>
          <a:prstGeom prst="rect">
            <a:avLst/>
          </a:prstGeom>
        </p:spPr>
      </p:pic>
      <p:pic>
        <p:nvPicPr>
          <p:cNvPr id="14" name="Picture 1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26780C7-07F9-BB83-DEA9-54EBF01FCA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6172200"/>
            <a:ext cx="2533756" cy="36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26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11EAACC7-3B3F-47D1-959A-EF58926E955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7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11EAACC7-3B3F-47D1-959A-EF58926E955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0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C03B7-28CE-4478-8DA2-B289B71A0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521C85-8101-4684-BC97-1D9076E503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CBC5E-838B-41F1-A67D-7DDB3D09D6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856C5E-9B54-4041-9B76-4374C5707DF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8200" y="1112838"/>
            <a:ext cx="10515600" cy="4999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3261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0D78A-4B0B-0F71-A8BF-B92E5547F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54380-8451-FDA1-1364-8E342F1E20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6F3A7-2E93-C5C7-934A-222727E56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7EDE-F638-4698-8FC1-8349D6976614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9ED02-28B2-D0CC-FA8F-FFF00C8EE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D48D4-7880-2ECB-5B76-96017007C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8DA3-7237-41AA-9C4E-7CE30DA7F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97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25F65-D2F0-E4AF-6C60-E02DE11B9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48D2F-DAFC-82D7-CCBF-FEA9EE859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0781E-5154-263D-7505-EC03BDBC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DF9B9-E09F-496E-83D9-C16F5A89C7AE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8FD77-51C6-2F53-E7F7-3554D4115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5A501-42AD-9421-88F7-C4E6571C2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8DA3-7237-41AA-9C4E-7CE30DA7F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48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9BE93-2252-7E8F-209C-B502B3BC4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D5863-C30F-6082-DB1F-A1DA1C20F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372EC-ECCE-1FB4-BDE4-DC789C130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9430-DE44-41A0-A83C-47F401BA33DC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87478-377F-A981-76C4-BD48B69AE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A131E-FF0C-9393-CB0D-2C716FD18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8DA3-7237-41AA-9C4E-7CE30DA7F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4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6EF51-E803-3296-5FFC-7842116D9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BFA6C-6465-248A-D9EF-B374A0CABE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3865CA-C5E3-98FE-E301-7E231B08B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C73EA9-3618-A883-71C5-3E3A4CC7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7FEB-1096-4D16-A9A7-2C0EFF9182F9}" type="datetime1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A63703-2153-7C9A-8822-2E7C98D30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F01D79-306B-7C09-1E45-D224B85F9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8DA3-7237-41AA-9C4E-7CE30DA7F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474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CE661-C0EF-0508-A57C-6D6EF927D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95F448-0281-B32B-0D90-22982FB7A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047D2-E3E6-C092-E815-B517D8BC7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CD3D3-7126-0633-B48B-69E330C1DA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7CD6B4-4493-20FD-3CB9-EDB02FB86F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D72741-7F88-734D-FDA5-46E6AA3D2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E0F58-06C7-4824-9FF5-F9ACB2C17446}" type="datetime1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728810-BB7D-FCE9-0A0D-2C3B399FD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2C7A3A-6992-81DD-FC3F-DE1C405A9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8DA3-7237-41AA-9C4E-7CE30DA7F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4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55F7C-B13C-F60D-6B64-C3D913135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24AF67-9697-0F80-F1AD-11BAB291D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19E9-AD67-4926-A6BA-E1A247059B0C}" type="datetime1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7E7830-DB11-8CC3-EA87-9272B6AD1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F400C2-77A2-253A-E63C-5D745E4BD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8DA3-7237-41AA-9C4E-7CE30DA7F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301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E92CCA-B0C2-0F1B-E4F1-B4E4CF865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50F63-920A-4D07-9D10-C888805F624C}" type="datetime1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CE18E1-CF13-967C-2A81-F3664E943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C741ED-94A4-95BF-0E20-C9D419114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8DA3-7237-41AA-9C4E-7CE30DA7F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0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9509760" cy="5994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94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72A4C-8EFF-40A3-4DE6-EE5C9E6B2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D5F5C-D351-30D6-27C8-22E0751DC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4D24D8-36AB-0467-56FB-29191CCA09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7CDA1F-6CC4-E0EE-254B-A1C4C5130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8C38-4957-415A-BCEC-EEA03BAD6E99}" type="datetime1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5EABE5-849D-2E66-4D3D-180E5B4F7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E6DB9-CFC2-B67F-B863-A5689CC7A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8DA3-7237-41AA-9C4E-7CE30DA7F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12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7A4DE-BC1E-CB1B-9C9E-D2744756A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482BEA-0FA1-ED7F-AACA-AF136868DF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0FB8F8-F215-429D-9B2C-F966488A4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01A867-2398-437E-6ED3-E3D3848FA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3276-035F-47C4-AC6F-E208DA830509}" type="datetime1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7D851-879E-5ED2-2E3D-70C058A9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3F2CF-D36D-AA53-BD8F-EEA6BBB58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8DA3-7237-41AA-9C4E-7CE30DA7F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850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40AE8-775D-4137-4374-1BCFB4564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444708-ACDD-3D03-D727-95B0B8EF4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11676-123C-5C16-3884-0615311A1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19DA-46AC-439B-A39B-8DF0CA8E44D8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DC11A-97EF-E7C9-E5DF-234327D45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02166-1E3B-06C4-EAA9-43F0057F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8DA3-7237-41AA-9C4E-7CE30DA7F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62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329C7C-66C0-886D-ECAA-9073B1147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484A2F-B775-DD43-2CB5-028F37095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22A9D-7756-2449-4ED1-660962C54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46AD-4E87-4A69-92B6-35FA26F7B99C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74F00-ECA4-ABE4-746C-5480D7BFF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FE457-9950-CE03-0218-91DD5B30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8DA3-7237-41AA-9C4E-7CE30DA7F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5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11EAACC7-3B3F-47D1-959A-EF58926E955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284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e Section Header">
    <p:bg>
      <p:bgPr>
        <a:solidFill>
          <a:srgbClr val="0D66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1">
                <a:solidFill>
                  <a:schemeClr val="tx1"/>
                </a:solidFill>
                <a:latin typeface="Seafor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  <a:latin typeface="Seaford" panose="00000500000000000000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93439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afor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11EAACC7-3B3F-47D1-959A-EF58926E955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2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11EAACC7-3B3F-47D1-959A-EF58926E955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23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11EAACC7-3B3F-47D1-959A-EF58926E955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7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EAACC7-3B3F-47D1-959A-EF58926E955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1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4212" y="685800"/>
            <a:ext cx="7239001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11EAACC7-3B3F-47D1-959A-EF58926E955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1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109AAA73-FA1E-931C-C40A-31B0A352AEB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1841"/>
            <a:ext cx="12192000" cy="60959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9509760" cy="5994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6152"/>
            <a:ext cx="11049000" cy="4952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30000" y="654862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/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8CC58286-E92A-3BAD-14CD-C6C4D606C0B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27768"/>
            <a:ext cx="2086367" cy="303502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13BDF0-FB8D-AA1E-2BCD-E59F4E283CE9}"/>
              </a:ext>
            </a:extLst>
          </p:cNvPr>
          <p:cNvCxnSpPr/>
          <p:nvPr/>
        </p:nvCxnSpPr>
        <p:spPr>
          <a:xfrm>
            <a:off x="381000" y="931270"/>
            <a:ext cx="9448800" cy="0"/>
          </a:xfrm>
          <a:prstGeom prst="line">
            <a:avLst/>
          </a:prstGeom>
          <a:ln w="12700">
            <a:solidFill>
              <a:srgbClr val="0A4E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34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b="1" kern="1200">
          <a:solidFill>
            <a:schemeClr val="tx2">
              <a:lumMod val="75000"/>
            </a:schemeClr>
          </a:solidFill>
          <a:latin typeface="Seaford" panose="00000500000000000000" pitchFamily="2" charset="0"/>
          <a:ea typeface="+mj-ea"/>
          <a:cs typeface="+mj-cs"/>
        </a:defRPr>
      </a:lvl1pPr>
    </p:titleStyle>
    <p:bodyStyle>
      <a:lvl1pPr marL="233363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1">
              <a:lumMod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90563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1">
              <a:lumMod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7763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1">
              <a:lumMod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4963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1">
              <a:lumMod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62163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1">
              <a:lumMod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409A63-0681-BB47-F302-E0FEFF8E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146AD0-20E6-4875-FF96-010FD4164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CA7EB-25F4-4391-F13E-E36C64D5FA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2F55A-2510-44AC-AE48-7E94C47CB311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480EF-F5E0-49FF-70C5-C0F6CA3952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5CF0F-B1A7-946D-53D8-957E952D6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68DA3-7237-41AA-9C4E-7CE30DA7F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3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5.png"/><Relationship Id="rId12" Type="http://schemas.openxmlformats.org/officeDocument/2006/relationships/image" Target="../media/image31.sv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33.sv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svg"/><Relationship Id="rId11" Type="http://schemas.openxmlformats.org/officeDocument/2006/relationships/image" Target="../media/image30.png"/><Relationship Id="rId5" Type="http://schemas.openxmlformats.org/officeDocument/2006/relationships/image" Target="../media/image15.png"/><Relationship Id="rId15" Type="http://schemas.openxmlformats.org/officeDocument/2006/relationships/image" Target="../media/image32.png"/><Relationship Id="rId10" Type="http://schemas.openxmlformats.org/officeDocument/2006/relationships/image" Target="../media/image29.svg"/><Relationship Id="rId4" Type="http://schemas.openxmlformats.org/officeDocument/2006/relationships/image" Target="../media/image14.svg"/><Relationship Id="rId9" Type="http://schemas.openxmlformats.org/officeDocument/2006/relationships/image" Target="../media/image28.png"/><Relationship Id="rId14" Type="http://schemas.openxmlformats.org/officeDocument/2006/relationships/image" Target="../media/image8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34.png"/><Relationship Id="rId3" Type="http://schemas.openxmlformats.org/officeDocument/2006/relationships/image" Target="../media/image13.png"/><Relationship Id="rId7" Type="http://schemas.openxmlformats.org/officeDocument/2006/relationships/image" Target="../media/image5.png"/><Relationship Id="rId12" Type="http://schemas.openxmlformats.org/officeDocument/2006/relationships/image" Target="../media/image8.sv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37.sv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svg"/><Relationship Id="rId11" Type="http://schemas.openxmlformats.org/officeDocument/2006/relationships/image" Target="../media/image7.png"/><Relationship Id="rId5" Type="http://schemas.openxmlformats.org/officeDocument/2006/relationships/image" Target="../media/image15.png"/><Relationship Id="rId15" Type="http://schemas.openxmlformats.org/officeDocument/2006/relationships/image" Target="../media/image36.png"/><Relationship Id="rId10" Type="http://schemas.openxmlformats.org/officeDocument/2006/relationships/image" Target="../media/image29.svg"/><Relationship Id="rId4" Type="http://schemas.openxmlformats.org/officeDocument/2006/relationships/image" Target="../media/image14.svg"/><Relationship Id="rId9" Type="http://schemas.openxmlformats.org/officeDocument/2006/relationships/image" Target="../media/image28.png"/><Relationship Id="rId14" Type="http://schemas.openxmlformats.org/officeDocument/2006/relationships/image" Target="../media/image35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0.jpg"/><Relationship Id="rId4" Type="http://schemas.openxmlformats.org/officeDocument/2006/relationships/image" Target="../media/image39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svg"/><Relationship Id="rId3" Type="http://schemas.openxmlformats.org/officeDocument/2006/relationships/image" Target="../media/image8.svg"/><Relationship Id="rId7" Type="http://schemas.openxmlformats.org/officeDocument/2006/relationships/image" Target="../media/image20.svg"/><Relationship Id="rId12" Type="http://schemas.openxmlformats.org/officeDocument/2006/relationships/image" Target="../media/image2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svg"/><Relationship Id="rId5" Type="http://schemas.openxmlformats.org/officeDocument/2006/relationships/image" Target="../media/image18.sv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34155-759C-3E93-07A4-3440098343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161668"/>
            <a:ext cx="9144002" cy="894799"/>
          </a:xfrm>
        </p:spPr>
        <p:txBody>
          <a:bodyPr>
            <a:noAutofit/>
          </a:bodyPr>
          <a:lstStyle/>
          <a:p>
            <a:r>
              <a:rPr lang="en-US" sz="4000" b="0" dirty="0">
                <a:solidFill>
                  <a:srgbClr val="0D0D0D"/>
                </a:solidFill>
                <a:latin typeface="Bierstadt"/>
              </a:rPr>
              <a:t>LEVERAGING DERs FOR RECRUITING AND RETENTION</a:t>
            </a:r>
            <a:endParaRPr lang="en-US" sz="4000" b="0" dirty="0">
              <a:solidFill>
                <a:srgbClr val="0D0D0D"/>
              </a:solidFill>
              <a:latin typeface="Bierstadt" panose="020B00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B3D2D8-A1B2-C2E9-780B-1A4F5594D420}"/>
              </a:ext>
            </a:extLst>
          </p:cNvPr>
          <p:cNvSpPr txBox="1"/>
          <p:nvPr/>
        </p:nvSpPr>
        <p:spPr>
          <a:xfrm>
            <a:off x="5407742" y="4267200"/>
            <a:ext cx="1320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ierstadt" panose="020B0004020202020204" pitchFamily="34" charset="0"/>
              </a:rPr>
              <a:t>May,1 2024</a:t>
            </a:r>
          </a:p>
        </p:txBody>
      </p:sp>
    </p:spTree>
    <p:extLst>
      <p:ext uri="{BB962C8B-B14F-4D97-AF65-F5344CB8AC3E}">
        <p14:creationId xmlns:p14="http://schemas.microsoft.com/office/powerpoint/2010/main" val="213116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EDCFE-790E-3AC3-891F-E6DE65B79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Seaford"/>
              </a:rPr>
              <a:t>Customize it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02403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>
            <a:extLst>
              <a:ext uri="{FF2B5EF4-FFF2-40B4-BE49-F238E27FC236}">
                <a16:creationId xmlns:a16="http://schemas.microsoft.com/office/drawing/2014/main" id="{7B314D1C-D066-B898-C210-1EDB3D764712}"/>
              </a:ext>
            </a:extLst>
          </p:cNvPr>
          <p:cNvSpPr/>
          <p:nvPr/>
        </p:nvSpPr>
        <p:spPr>
          <a:xfrm>
            <a:off x="11282981" y="3288313"/>
            <a:ext cx="794005" cy="79400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2CF6C0-279C-1E8B-50D0-989586BB8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Align Strategy and Incentives</a:t>
            </a:r>
          </a:p>
        </p:txBody>
      </p:sp>
      <p:pic>
        <p:nvPicPr>
          <p:cNvPr id="48" name="Content Placeholder 47" descr="Medical with solid fill">
            <a:extLst>
              <a:ext uri="{FF2B5EF4-FFF2-40B4-BE49-F238E27FC236}">
                <a16:creationId xmlns:a16="http://schemas.microsoft.com/office/drawing/2014/main" id="{45B12AFE-6B59-B770-3EE1-775601E9ACD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70238" y="3506787"/>
            <a:ext cx="914400" cy="914400"/>
          </a:xfrm>
        </p:spPr>
      </p:pic>
      <p:sp>
        <p:nvSpPr>
          <p:cNvPr id="49" name="Content Placeholder 48">
            <a:extLst>
              <a:ext uri="{FF2B5EF4-FFF2-40B4-BE49-F238E27FC236}">
                <a16:creationId xmlns:a16="http://schemas.microsoft.com/office/drawing/2014/main" id="{4B870160-BFC5-AD84-E8BE-33E059D16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401" y="1380251"/>
            <a:ext cx="5445780" cy="477538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33045"/>
            <a:r>
              <a:rPr lang="en-US" dirty="0">
                <a:latin typeface="Calibri"/>
                <a:ea typeface="Calibri"/>
                <a:cs typeface="Calibri"/>
              </a:rPr>
              <a:t>Provide contributions in excess of 5% of salary to generate meaningful "golden handcuffs" </a:t>
            </a:r>
            <a:br>
              <a:rPr lang="en-US" dirty="0">
                <a:latin typeface="Calibri"/>
                <a:ea typeface="Calibri"/>
                <a:cs typeface="Calibri"/>
              </a:rPr>
            </a:br>
            <a:endParaRPr lang="en-US" dirty="0">
              <a:latin typeface="Calibri"/>
              <a:ea typeface="Calibri"/>
              <a:cs typeface="Calibri"/>
            </a:endParaRPr>
          </a:p>
          <a:p>
            <a:pPr marL="233045"/>
            <a:r>
              <a:rPr lang="en-US" dirty="0">
                <a:latin typeface="Calibri"/>
                <a:ea typeface="Calibri"/>
                <a:cs typeface="Calibri"/>
              </a:rPr>
              <a:t>Plan structure should create incentives for retention. Utilize a long vesting schedule.</a:t>
            </a:r>
            <a:endParaRPr lang="en-US" dirty="0">
              <a:solidFill>
                <a:srgbClr val="404040"/>
              </a:solidFill>
              <a:latin typeface="Calibri"/>
              <a:ea typeface="Calibri"/>
              <a:cs typeface="Calibri"/>
            </a:endParaRPr>
          </a:p>
          <a:p>
            <a:pPr marL="233045"/>
            <a:endParaRPr lang="en-US" dirty="0">
              <a:latin typeface="Calibri"/>
              <a:ea typeface="Calibri"/>
              <a:cs typeface="Calibri"/>
            </a:endParaRPr>
          </a:p>
          <a:p>
            <a:pPr marL="233045"/>
            <a:r>
              <a:rPr lang="en-US" dirty="0">
                <a:latin typeface="Calibri"/>
                <a:cs typeface="Calibri"/>
              </a:rPr>
              <a:t>Seek an administratively friendly platform; unfunded commitments breed animosity</a:t>
            </a:r>
            <a:br>
              <a:rPr lang="en-US" dirty="0">
                <a:latin typeface="Calibri"/>
                <a:cs typeface="Calibri"/>
              </a:rPr>
            </a:br>
            <a:endParaRPr lang="en-US" dirty="0"/>
          </a:p>
          <a:p>
            <a:pPr marL="233045"/>
            <a:r>
              <a:rPr lang="en-US" dirty="0">
                <a:latin typeface="Calibri"/>
                <a:ea typeface="Calibri"/>
                <a:cs typeface="Calibri"/>
              </a:rPr>
              <a:t>Education of the employees is essential; most have no exposure to lesser-known options</a:t>
            </a:r>
          </a:p>
          <a:p>
            <a:pPr marL="233045"/>
            <a:endParaRPr lang="en-US" dirty="0">
              <a:latin typeface="Calibri"/>
              <a:ea typeface="Calibri"/>
              <a:cs typeface="Calibri"/>
            </a:endParaRPr>
          </a:p>
          <a:p>
            <a:pPr marL="233045"/>
            <a:r>
              <a:rPr lang="en-US" dirty="0">
                <a:latin typeface="Calibri"/>
                <a:ea typeface="Calibri"/>
                <a:cs typeface="Calibri"/>
              </a:rPr>
              <a:t>Life insurance component provides peace of mind for employees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928530D-A7EC-7C11-DCA4-6A7FF750A3A5}"/>
              </a:ext>
            </a:extLst>
          </p:cNvPr>
          <p:cNvGrpSpPr/>
          <p:nvPr/>
        </p:nvGrpSpPr>
        <p:grpSpPr>
          <a:xfrm>
            <a:off x="5565576" y="1221881"/>
            <a:ext cx="5940624" cy="4606263"/>
            <a:chOff x="633573" y="1393831"/>
            <a:chExt cx="6034030" cy="468303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3F2E94A-112F-6E38-DE44-3E2E38933EFB}"/>
                </a:ext>
              </a:extLst>
            </p:cNvPr>
            <p:cNvSpPr/>
            <p:nvPr/>
          </p:nvSpPr>
          <p:spPr>
            <a:xfrm>
              <a:off x="1169413" y="2660383"/>
              <a:ext cx="2476500" cy="2476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Block Arc 7">
              <a:extLst>
                <a:ext uri="{FF2B5EF4-FFF2-40B4-BE49-F238E27FC236}">
                  <a16:creationId xmlns:a16="http://schemas.microsoft.com/office/drawing/2014/main" id="{07C9B54E-EEEB-81A2-310E-B4D2957433F8}"/>
                </a:ext>
              </a:extLst>
            </p:cNvPr>
            <p:cNvSpPr/>
            <p:nvPr/>
          </p:nvSpPr>
          <p:spPr>
            <a:xfrm rot="5400000">
              <a:off x="633573" y="2156344"/>
              <a:ext cx="3564289" cy="3564289"/>
            </a:xfrm>
            <a:prstGeom prst="blockArc">
              <a:avLst>
                <a:gd name="adj1" fmla="val 10800000"/>
                <a:gd name="adj2" fmla="val 0"/>
                <a:gd name="adj3" fmla="val 1983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6CB59C1-7B9C-B3B1-5CBC-A2201AF7B783}"/>
                </a:ext>
              </a:extLst>
            </p:cNvPr>
            <p:cNvSpPr/>
            <p:nvPr/>
          </p:nvSpPr>
          <p:spPr>
            <a:xfrm>
              <a:off x="2366176" y="2103392"/>
              <a:ext cx="166255" cy="16625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5501F37-A2AA-CE28-90CA-764BBEA00AD7}"/>
                </a:ext>
              </a:extLst>
            </p:cNvPr>
            <p:cNvSpPr/>
            <p:nvPr/>
          </p:nvSpPr>
          <p:spPr>
            <a:xfrm>
              <a:off x="2366176" y="5594181"/>
              <a:ext cx="166255" cy="16625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E3860C2-C6C8-ECB3-22E3-7B9C8DC0E847}"/>
                </a:ext>
              </a:extLst>
            </p:cNvPr>
            <p:cNvSpPr/>
            <p:nvPr/>
          </p:nvSpPr>
          <p:spPr>
            <a:xfrm>
              <a:off x="4078954" y="3848419"/>
              <a:ext cx="166255" cy="16625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2A9122F-48CE-C6C6-6971-7B3B24DBCB32}"/>
                </a:ext>
              </a:extLst>
            </p:cNvPr>
            <p:cNvSpPr/>
            <p:nvPr/>
          </p:nvSpPr>
          <p:spPr>
            <a:xfrm>
              <a:off x="3644901" y="2701180"/>
              <a:ext cx="166255" cy="16625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8D80338-C23A-AFA6-0F18-3F0AE2339DBB}"/>
                </a:ext>
              </a:extLst>
            </p:cNvPr>
            <p:cNvSpPr/>
            <p:nvPr/>
          </p:nvSpPr>
          <p:spPr>
            <a:xfrm>
              <a:off x="3662973" y="4985515"/>
              <a:ext cx="166255" cy="16625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9BCB9AE-BE39-EC94-9665-630EB6962C2A}"/>
                </a:ext>
              </a:extLst>
            </p:cNvPr>
            <p:cNvSpPr/>
            <p:nvPr/>
          </p:nvSpPr>
          <p:spPr>
            <a:xfrm>
              <a:off x="4731470" y="1393831"/>
              <a:ext cx="794005" cy="794005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9F6C7E2-C586-F69F-C4D5-8A6FC33E3044}"/>
                </a:ext>
              </a:extLst>
            </p:cNvPr>
            <p:cNvSpPr/>
            <p:nvPr/>
          </p:nvSpPr>
          <p:spPr>
            <a:xfrm>
              <a:off x="5869153" y="2309337"/>
              <a:ext cx="794005" cy="79400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42A22E9-724D-9802-8CEC-DFC001E09E94}"/>
                </a:ext>
              </a:extLst>
            </p:cNvPr>
            <p:cNvCxnSpPr>
              <a:cxnSpLocks/>
              <a:endCxn id="11" idx="6"/>
            </p:cNvCxnSpPr>
            <p:nvPr/>
          </p:nvCxnSpPr>
          <p:spPr>
            <a:xfrm flipH="1">
              <a:off x="4245208" y="3931547"/>
              <a:ext cx="2195667" cy="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AF340F7-249B-DA95-3F1D-1EC8DF6D8AD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10135" y="2772289"/>
              <a:ext cx="2059018" cy="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DDBCB61-8667-C4E0-9941-27B39355AD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76007" y="1778259"/>
              <a:ext cx="2057400" cy="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9D64D8E-76A8-D892-0DF9-82DB8C13452A}"/>
                </a:ext>
              </a:extLst>
            </p:cNvPr>
            <p:cNvCxnSpPr>
              <a:cxnSpLocks/>
              <a:endCxn id="9" idx="0"/>
            </p:cNvCxnSpPr>
            <p:nvPr/>
          </p:nvCxnSpPr>
          <p:spPr>
            <a:xfrm flipH="1">
              <a:off x="2449304" y="1768928"/>
              <a:ext cx="242592" cy="334464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07D4360-DB7E-3187-24C7-A271CE57E5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11753" y="5064027"/>
              <a:ext cx="2057400" cy="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38F0ACA-FD12-5710-6244-A522DE9E81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77928" y="6065852"/>
              <a:ext cx="2057400" cy="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ADC2686-EB9C-C15A-9F02-ECF3B8613D8C}"/>
                </a:ext>
              </a:extLst>
            </p:cNvPr>
            <p:cNvCxnSpPr>
              <a:cxnSpLocks/>
              <a:endCxn id="10" idx="4"/>
            </p:cNvCxnSpPr>
            <p:nvPr/>
          </p:nvCxnSpPr>
          <p:spPr>
            <a:xfrm flipH="1" flipV="1">
              <a:off x="2449304" y="5760435"/>
              <a:ext cx="233021" cy="314748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925AE76-F6BB-AF42-33BE-7F63F682B009}"/>
                </a:ext>
              </a:extLst>
            </p:cNvPr>
            <p:cNvSpPr txBox="1"/>
            <p:nvPr/>
          </p:nvSpPr>
          <p:spPr>
            <a:xfrm>
              <a:off x="3083995" y="1399910"/>
              <a:ext cx="1648984" cy="312907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b" anchorCtr="0">
              <a:spAutoFit/>
            </a:bodyPr>
            <a:lstStyle/>
            <a:p>
              <a:r>
                <a:rPr lang="en-US" sz="1400" b="1" dirty="0">
                  <a:solidFill>
                    <a:schemeClr val="tx2"/>
                  </a:solidFill>
                  <a:latin typeface="Calibri"/>
                  <a:ea typeface="League Spartan" charset="0"/>
                  <a:cs typeface="Calibri"/>
                </a:rPr>
                <a:t>Retirment Planning</a:t>
              </a:r>
              <a:endParaRPr lang="en-US" sz="1400" b="1" dirty="0">
                <a:solidFill>
                  <a:schemeClr val="tx2"/>
                </a:solidFill>
                <a:latin typeface="Calibri" panose="020F0502020204030204" pitchFamily="34" charset="0"/>
                <a:ea typeface="League Spartan" charset="0"/>
                <a:cs typeface="Calibri" panose="020F050202020403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C56A8E5-2287-73D1-86CC-F46957B28B0F}"/>
                </a:ext>
              </a:extLst>
            </p:cNvPr>
            <p:cNvSpPr txBox="1"/>
            <p:nvPr/>
          </p:nvSpPr>
          <p:spPr>
            <a:xfrm>
              <a:off x="2955816" y="5763962"/>
              <a:ext cx="1350240" cy="312907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b" anchorCtr="0">
              <a:spAutoFit/>
            </a:bodyPr>
            <a:lstStyle/>
            <a:p>
              <a:r>
                <a:rPr lang="en-US" sz="1400" b="1" dirty="0">
                  <a:solidFill>
                    <a:schemeClr val="tx2"/>
                  </a:solidFill>
                  <a:latin typeface="Calibri"/>
                  <a:ea typeface="League Spartan" charset="0"/>
                  <a:cs typeface="Calibri"/>
                </a:rPr>
                <a:t>Protection now</a:t>
              </a:r>
              <a:endParaRPr lang="en-US" sz="1400" b="1" dirty="0">
                <a:solidFill>
                  <a:schemeClr val="tx2"/>
                </a:solidFill>
                <a:latin typeface="Calibri" panose="020F0502020204030204" pitchFamily="34" charset="0"/>
                <a:ea typeface="League Spartan" charset="0"/>
                <a:cs typeface="Calibri" panose="020F050202020403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9CD23A5-031F-424C-434B-84750F8B0011}"/>
                </a:ext>
              </a:extLst>
            </p:cNvPr>
            <p:cNvSpPr txBox="1"/>
            <p:nvPr/>
          </p:nvSpPr>
          <p:spPr>
            <a:xfrm>
              <a:off x="4742950" y="2471093"/>
              <a:ext cx="930358" cy="312907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b" anchorCtr="0">
              <a:spAutoFit/>
            </a:bodyPr>
            <a:lstStyle/>
            <a:p>
              <a:r>
                <a:rPr lang="en-US" sz="1400" b="1" dirty="0">
                  <a:solidFill>
                    <a:schemeClr val="tx2"/>
                  </a:solidFill>
                  <a:latin typeface="Calibri"/>
                  <a:cs typeface="Calibri"/>
                </a:rPr>
                <a:t>Retention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2C6F245-1DA1-63DF-E8AA-DC888FDC1C17}"/>
                </a:ext>
              </a:extLst>
            </p:cNvPr>
            <p:cNvSpPr txBox="1"/>
            <p:nvPr/>
          </p:nvSpPr>
          <p:spPr>
            <a:xfrm>
              <a:off x="4888918" y="4715667"/>
              <a:ext cx="937653" cy="312907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b" anchorCtr="0">
              <a:spAutoFit/>
            </a:bodyPr>
            <a:lstStyle/>
            <a:p>
              <a:r>
                <a:rPr lang="en-US" sz="1400" b="1" dirty="0">
                  <a:solidFill>
                    <a:schemeClr val="tx2"/>
                  </a:solidFill>
                  <a:latin typeface="Calibri" panose="020F0502020204030204" pitchFamily="34" charset="0"/>
                  <a:ea typeface="League Spartan" charset="0"/>
                  <a:cs typeface="Calibri" panose="020F0502020204030204" pitchFamily="34" charset="0"/>
                </a:rPr>
                <a:t>Education</a:t>
              </a:r>
              <a:endParaRPr lang="en-US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715509F-7C15-3111-453E-DD5C952F2594}"/>
                </a:ext>
              </a:extLst>
            </p:cNvPr>
            <p:cNvSpPr txBox="1"/>
            <p:nvPr/>
          </p:nvSpPr>
          <p:spPr>
            <a:xfrm>
              <a:off x="4550504" y="3585418"/>
              <a:ext cx="1500362" cy="312907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b" anchorCtr="0">
              <a:spAutoFit/>
            </a:bodyPr>
            <a:lstStyle/>
            <a:p>
              <a:r>
                <a:rPr lang="en-US" sz="1400" b="1" dirty="0">
                  <a:solidFill>
                    <a:schemeClr val="tx2"/>
                  </a:solidFill>
                  <a:latin typeface="Calibri"/>
                  <a:ea typeface="League Spartan" charset="0"/>
                  <a:cs typeface="Calibri"/>
                </a:rPr>
                <a:t>Friendly Platform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D2B5F6A-6597-6FBE-440E-8D08EA7B79F7}"/>
                </a:ext>
              </a:extLst>
            </p:cNvPr>
            <p:cNvSpPr/>
            <p:nvPr/>
          </p:nvSpPr>
          <p:spPr>
            <a:xfrm>
              <a:off x="1258667" y="2759268"/>
              <a:ext cx="2288311" cy="228831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EF94905-D322-2068-1FAF-408C2625CDFC}"/>
                </a:ext>
              </a:extLst>
            </p:cNvPr>
            <p:cNvSpPr/>
            <p:nvPr/>
          </p:nvSpPr>
          <p:spPr>
            <a:xfrm>
              <a:off x="5873598" y="4648869"/>
              <a:ext cx="794005" cy="79400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33" name="Graphic 32" descr="Dollar with solid fill">
              <a:extLst>
                <a:ext uri="{FF2B5EF4-FFF2-40B4-BE49-F238E27FC236}">
                  <a16:creationId xmlns:a16="http://schemas.microsoft.com/office/drawing/2014/main" id="{B8CBDCDC-31AD-2A4F-2510-FB50CF8619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828309" y="1515685"/>
              <a:ext cx="616684" cy="616684"/>
            </a:xfrm>
            <a:prstGeom prst="rect">
              <a:avLst/>
            </a:prstGeom>
          </p:spPr>
        </p:pic>
        <p:pic>
          <p:nvPicPr>
            <p:cNvPr id="29" name="Graphic 28" descr="Boardroom with solid fill">
              <a:extLst>
                <a:ext uri="{FF2B5EF4-FFF2-40B4-BE49-F238E27FC236}">
                  <a16:creationId xmlns:a16="http://schemas.microsoft.com/office/drawing/2014/main" id="{54C115D1-5467-7793-23EF-9244CE4C865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922529" y="4704127"/>
              <a:ext cx="729029" cy="729029"/>
            </a:xfrm>
            <a:prstGeom prst="rect">
              <a:avLst/>
            </a:prstGeom>
          </p:spPr>
        </p:pic>
      </p:grpSp>
      <p:sp>
        <p:nvSpPr>
          <p:cNvPr id="34" name="Oval 33">
            <a:extLst>
              <a:ext uri="{FF2B5EF4-FFF2-40B4-BE49-F238E27FC236}">
                <a16:creationId xmlns:a16="http://schemas.microsoft.com/office/drawing/2014/main" id="{7254AC2E-5A00-72E0-4EE2-B93F22C27D7F}"/>
              </a:ext>
            </a:extLst>
          </p:cNvPr>
          <p:cNvSpPr/>
          <p:nvPr/>
        </p:nvSpPr>
        <p:spPr>
          <a:xfrm>
            <a:off x="9601944" y="5420306"/>
            <a:ext cx="794005" cy="79400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0" name="Graphic 39" descr="Folder Search with solid fill">
            <a:extLst>
              <a:ext uri="{FF2B5EF4-FFF2-40B4-BE49-F238E27FC236}">
                <a16:creationId xmlns:a16="http://schemas.microsoft.com/office/drawing/2014/main" id="{05BA0BAA-1B4B-851C-BE2B-CBD7CEE3B63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797428" y="2255679"/>
            <a:ext cx="634161" cy="634161"/>
          </a:xfrm>
          <a:prstGeom prst="rect">
            <a:avLst/>
          </a:prstGeom>
        </p:spPr>
      </p:pic>
      <p:pic>
        <p:nvPicPr>
          <p:cNvPr id="42" name="Graphic 41" descr="Aspiration with solid fill">
            <a:extLst>
              <a:ext uri="{FF2B5EF4-FFF2-40B4-BE49-F238E27FC236}">
                <a16:creationId xmlns:a16="http://schemas.microsoft.com/office/drawing/2014/main" id="{C313BC50-2C10-EFCB-E548-10A8A97C240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749331" y="3171054"/>
            <a:ext cx="914400" cy="914400"/>
          </a:xfrm>
          <a:prstGeom prst="rect">
            <a:avLst/>
          </a:prstGeom>
        </p:spPr>
      </p:pic>
      <p:pic>
        <p:nvPicPr>
          <p:cNvPr id="3" name="Graphic 2" descr="Clipboard All Crosses outline">
            <a:extLst>
              <a:ext uri="{FF2B5EF4-FFF2-40B4-BE49-F238E27FC236}">
                <a16:creationId xmlns:a16="http://schemas.microsoft.com/office/drawing/2014/main" id="{FA4B9CA9-0CCB-1345-49DE-112D8CED657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1343930" y="3342267"/>
            <a:ext cx="677883" cy="677883"/>
          </a:xfrm>
          <a:prstGeom prst="rect">
            <a:avLst/>
          </a:prstGeom>
        </p:spPr>
      </p:pic>
      <p:pic>
        <p:nvPicPr>
          <p:cNvPr id="4" name="Graphic 3" descr="Suburban scene with solid fill">
            <a:extLst>
              <a:ext uri="{FF2B5EF4-FFF2-40B4-BE49-F238E27FC236}">
                <a16:creationId xmlns:a16="http://schemas.microsoft.com/office/drawing/2014/main" id="{A00442EC-F253-AD57-02B1-84F4D7CF484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702800" y="5445947"/>
            <a:ext cx="585141" cy="70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729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>
            <a:extLst>
              <a:ext uri="{FF2B5EF4-FFF2-40B4-BE49-F238E27FC236}">
                <a16:creationId xmlns:a16="http://schemas.microsoft.com/office/drawing/2014/main" id="{7B314D1C-D066-B898-C210-1EDB3D764712}"/>
              </a:ext>
            </a:extLst>
          </p:cNvPr>
          <p:cNvSpPr/>
          <p:nvPr/>
        </p:nvSpPr>
        <p:spPr>
          <a:xfrm>
            <a:off x="11282981" y="3288313"/>
            <a:ext cx="794005" cy="79400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2CF6C0-279C-1E8B-50D0-989586BB8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 Custom Options for Each Employee</a:t>
            </a:r>
          </a:p>
        </p:txBody>
      </p:sp>
      <p:pic>
        <p:nvPicPr>
          <p:cNvPr id="48" name="Content Placeholder 47" descr="Medical with solid fill">
            <a:extLst>
              <a:ext uri="{FF2B5EF4-FFF2-40B4-BE49-F238E27FC236}">
                <a16:creationId xmlns:a16="http://schemas.microsoft.com/office/drawing/2014/main" id="{45B12AFE-6B59-B770-3EE1-775601E9ACD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70238" y="3506787"/>
            <a:ext cx="914400" cy="914400"/>
          </a:xfrm>
        </p:spPr>
      </p:pic>
      <p:sp>
        <p:nvSpPr>
          <p:cNvPr id="49" name="Content Placeholder 48">
            <a:extLst>
              <a:ext uri="{FF2B5EF4-FFF2-40B4-BE49-F238E27FC236}">
                <a16:creationId xmlns:a16="http://schemas.microsoft.com/office/drawing/2014/main" id="{4B870160-BFC5-AD84-E8BE-33E059D16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401" y="1380251"/>
            <a:ext cx="5445780" cy="477538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233045"/>
            <a:r>
              <a:rPr lang="en-US" dirty="0">
                <a:latin typeface="Calibri"/>
                <a:ea typeface="Calibri"/>
                <a:cs typeface="Calibri"/>
              </a:rPr>
              <a:t>Each individual employee can be provided either a set dollar contribution or a percent of salary for their benefit. </a:t>
            </a:r>
            <a:br>
              <a:rPr lang="en-US" dirty="0">
                <a:latin typeface="Calibri"/>
                <a:ea typeface="Calibri"/>
                <a:cs typeface="Calibri"/>
              </a:rPr>
            </a:br>
            <a:endParaRPr lang="en-US" dirty="0">
              <a:latin typeface="Calibri"/>
              <a:ea typeface="Calibri"/>
              <a:cs typeface="Calibri"/>
            </a:endParaRPr>
          </a:p>
          <a:p>
            <a:pPr marL="233045"/>
            <a:r>
              <a:rPr lang="en-US" dirty="0">
                <a:latin typeface="Calibri"/>
                <a:ea typeface="Calibri"/>
                <a:cs typeface="Calibri"/>
              </a:rPr>
              <a:t>Vesting schedules can be done across the board or made for each class of employees offered the benefit. </a:t>
            </a:r>
            <a:endParaRPr lang="en-US" dirty="0">
              <a:solidFill>
                <a:srgbClr val="404040"/>
              </a:solidFill>
              <a:latin typeface="Calibri"/>
              <a:ea typeface="Calibri"/>
              <a:cs typeface="Calibri"/>
            </a:endParaRPr>
          </a:p>
          <a:p>
            <a:pPr marL="233045"/>
            <a:endParaRPr lang="en-US" dirty="0">
              <a:latin typeface="Calibri"/>
              <a:ea typeface="Calibri"/>
              <a:cs typeface="Calibri"/>
            </a:endParaRPr>
          </a:p>
          <a:p>
            <a:pPr marL="233045"/>
            <a:r>
              <a:rPr lang="en-US" dirty="0">
                <a:latin typeface="Calibri"/>
                <a:cs typeface="Calibri"/>
              </a:rPr>
              <a:t>For Employees they are given an opportunity to get life insurance with little to no underwriting. </a:t>
            </a:r>
            <a:br>
              <a:rPr lang="en-US" dirty="0">
                <a:latin typeface="Calibri"/>
                <a:cs typeface="Calibri"/>
              </a:rPr>
            </a:br>
            <a:endParaRPr lang="en-US" dirty="0"/>
          </a:p>
          <a:p>
            <a:pPr marL="233045"/>
            <a:r>
              <a:rPr lang="en-US" dirty="0">
                <a:latin typeface="Calibri"/>
                <a:ea typeface="Calibri"/>
                <a:cs typeface="Calibri"/>
              </a:rPr>
              <a:t>Employees who pass away during the vesting schedule will have their beneficiary share in the death benefit.</a:t>
            </a:r>
          </a:p>
          <a:p>
            <a:pPr marL="233045"/>
            <a:endParaRPr lang="en-US" dirty="0">
              <a:latin typeface="Calibri"/>
              <a:ea typeface="Calibri"/>
              <a:cs typeface="Calibri"/>
            </a:endParaRPr>
          </a:p>
          <a:p>
            <a:pPr marL="233045"/>
            <a:r>
              <a:rPr lang="en-US" dirty="0">
                <a:latin typeface="Calibri"/>
                <a:ea typeface="Calibri"/>
                <a:cs typeface="Calibri"/>
              </a:rPr>
              <a:t>Employees who don’t meet the vesting schedule give hospitals the opportunity to use those funds for recruiting by transferring funds to the new employee.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928530D-A7EC-7C11-DCA4-6A7FF750A3A5}"/>
              </a:ext>
            </a:extLst>
          </p:cNvPr>
          <p:cNvGrpSpPr/>
          <p:nvPr/>
        </p:nvGrpSpPr>
        <p:grpSpPr>
          <a:xfrm>
            <a:off x="5565576" y="1221881"/>
            <a:ext cx="5940624" cy="4606263"/>
            <a:chOff x="633573" y="1393831"/>
            <a:chExt cx="6034030" cy="468303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3F2E94A-112F-6E38-DE44-3E2E38933EFB}"/>
                </a:ext>
              </a:extLst>
            </p:cNvPr>
            <p:cNvSpPr/>
            <p:nvPr/>
          </p:nvSpPr>
          <p:spPr>
            <a:xfrm>
              <a:off x="1169413" y="2660383"/>
              <a:ext cx="2476500" cy="2476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Block Arc 7">
              <a:extLst>
                <a:ext uri="{FF2B5EF4-FFF2-40B4-BE49-F238E27FC236}">
                  <a16:creationId xmlns:a16="http://schemas.microsoft.com/office/drawing/2014/main" id="{07C9B54E-EEEB-81A2-310E-B4D2957433F8}"/>
                </a:ext>
              </a:extLst>
            </p:cNvPr>
            <p:cNvSpPr/>
            <p:nvPr/>
          </p:nvSpPr>
          <p:spPr>
            <a:xfrm rot="5400000">
              <a:off x="633573" y="2156344"/>
              <a:ext cx="3564289" cy="3564289"/>
            </a:xfrm>
            <a:prstGeom prst="blockArc">
              <a:avLst>
                <a:gd name="adj1" fmla="val 10800000"/>
                <a:gd name="adj2" fmla="val 0"/>
                <a:gd name="adj3" fmla="val 1983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6CB59C1-7B9C-B3B1-5CBC-A2201AF7B783}"/>
                </a:ext>
              </a:extLst>
            </p:cNvPr>
            <p:cNvSpPr/>
            <p:nvPr/>
          </p:nvSpPr>
          <p:spPr>
            <a:xfrm>
              <a:off x="2366176" y="2103392"/>
              <a:ext cx="166255" cy="16625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5501F37-A2AA-CE28-90CA-764BBEA00AD7}"/>
                </a:ext>
              </a:extLst>
            </p:cNvPr>
            <p:cNvSpPr/>
            <p:nvPr/>
          </p:nvSpPr>
          <p:spPr>
            <a:xfrm>
              <a:off x="2366176" y="5594181"/>
              <a:ext cx="166255" cy="16625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E3860C2-C6C8-ECB3-22E3-7B9C8DC0E847}"/>
                </a:ext>
              </a:extLst>
            </p:cNvPr>
            <p:cNvSpPr/>
            <p:nvPr/>
          </p:nvSpPr>
          <p:spPr>
            <a:xfrm>
              <a:off x="4078954" y="3848419"/>
              <a:ext cx="166255" cy="16625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2A9122F-48CE-C6C6-6971-7B3B24DBCB32}"/>
                </a:ext>
              </a:extLst>
            </p:cNvPr>
            <p:cNvSpPr/>
            <p:nvPr/>
          </p:nvSpPr>
          <p:spPr>
            <a:xfrm>
              <a:off x="3644901" y="2701180"/>
              <a:ext cx="166255" cy="16625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8D80338-C23A-AFA6-0F18-3F0AE2339DBB}"/>
                </a:ext>
              </a:extLst>
            </p:cNvPr>
            <p:cNvSpPr/>
            <p:nvPr/>
          </p:nvSpPr>
          <p:spPr>
            <a:xfrm>
              <a:off x="3662973" y="4985515"/>
              <a:ext cx="166255" cy="16625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9BCB9AE-BE39-EC94-9665-630EB6962C2A}"/>
                </a:ext>
              </a:extLst>
            </p:cNvPr>
            <p:cNvSpPr/>
            <p:nvPr/>
          </p:nvSpPr>
          <p:spPr>
            <a:xfrm>
              <a:off x="4731470" y="1393831"/>
              <a:ext cx="794005" cy="794005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9F6C7E2-C586-F69F-C4D5-8A6FC33E3044}"/>
                </a:ext>
              </a:extLst>
            </p:cNvPr>
            <p:cNvSpPr/>
            <p:nvPr/>
          </p:nvSpPr>
          <p:spPr>
            <a:xfrm>
              <a:off x="5869153" y="2309337"/>
              <a:ext cx="794005" cy="79400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42A22E9-724D-9802-8CEC-DFC001E09E94}"/>
                </a:ext>
              </a:extLst>
            </p:cNvPr>
            <p:cNvCxnSpPr>
              <a:cxnSpLocks/>
              <a:endCxn id="11" idx="6"/>
            </p:cNvCxnSpPr>
            <p:nvPr/>
          </p:nvCxnSpPr>
          <p:spPr>
            <a:xfrm flipH="1">
              <a:off x="4245208" y="3931547"/>
              <a:ext cx="2195667" cy="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AF340F7-249B-DA95-3F1D-1EC8DF6D8AD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10135" y="2772289"/>
              <a:ext cx="2059018" cy="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DDBCB61-8667-C4E0-9941-27B39355AD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76007" y="1778259"/>
              <a:ext cx="2057400" cy="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9D64D8E-76A8-D892-0DF9-82DB8C13452A}"/>
                </a:ext>
              </a:extLst>
            </p:cNvPr>
            <p:cNvCxnSpPr>
              <a:cxnSpLocks/>
              <a:endCxn id="9" idx="0"/>
            </p:cNvCxnSpPr>
            <p:nvPr/>
          </p:nvCxnSpPr>
          <p:spPr>
            <a:xfrm flipH="1">
              <a:off x="2449304" y="1768928"/>
              <a:ext cx="242592" cy="334464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07D4360-DB7E-3187-24C7-A271CE57E5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11753" y="5064027"/>
              <a:ext cx="2057400" cy="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38F0ACA-FD12-5710-6244-A522DE9E81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77928" y="6065852"/>
              <a:ext cx="2057400" cy="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ADC2686-EB9C-C15A-9F02-ECF3B8613D8C}"/>
                </a:ext>
              </a:extLst>
            </p:cNvPr>
            <p:cNvCxnSpPr>
              <a:cxnSpLocks/>
              <a:endCxn id="10" idx="4"/>
            </p:cNvCxnSpPr>
            <p:nvPr/>
          </p:nvCxnSpPr>
          <p:spPr>
            <a:xfrm flipH="1" flipV="1">
              <a:off x="2449304" y="5760435"/>
              <a:ext cx="233021" cy="314748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925AE76-F6BB-AF42-33BE-7F63F682B009}"/>
                </a:ext>
              </a:extLst>
            </p:cNvPr>
            <p:cNvSpPr txBox="1"/>
            <p:nvPr/>
          </p:nvSpPr>
          <p:spPr>
            <a:xfrm>
              <a:off x="3090662" y="1488943"/>
              <a:ext cx="1438945" cy="312907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b" anchorCtr="0">
              <a:spAutoFit/>
            </a:bodyPr>
            <a:lstStyle/>
            <a:p>
              <a:r>
                <a:rPr lang="en-US" sz="1400" b="1" dirty="0">
                  <a:solidFill>
                    <a:schemeClr val="tx2"/>
                  </a:solidFill>
                  <a:latin typeface="Calibri"/>
                  <a:ea typeface="League Spartan" charset="0"/>
                  <a:cs typeface="Calibri"/>
                </a:rPr>
                <a:t>Percent of Comp</a:t>
              </a:r>
              <a:endParaRPr lang="en-US" sz="1400" b="1" dirty="0">
                <a:solidFill>
                  <a:schemeClr val="tx2"/>
                </a:solidFill>
                <a:latin typeface="Calibri" panose="020F0502020204030204" pitchFamily="34" charset="0"/>
                <a:ea typeface="League Spartan" charset="0"/>
                <a:cs typeface="Calibri" panose="020F050202020403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C56A8E5-2287-73D1-86CC-F46957B28B0F}"/>
                </a:ext>
              </a:extLst>
            </p:cNvPr>
            <p:cNvSpPr txBox="1"/>
            <p:nvPr/>
          </p:nvSpPr>
          <p:spPr>
            <a:xfrm>
              <a:off x="2955816" y="5763962"/>
              <a:ext cx="187636" cy="312907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b" anchorCtr="0">
              <a:spAutoFit/>
            </a:bodyPr>
            <a:lstStyle/>
            <a:p>
              <a:endParaRPr lang="en-US" sz="1400" b="1" dirty="0">
                <a:solidFill>
                  <a:schemeClr val="tx2"/>
                </a:solidFill>
                <a:latin typeface="Calibri" panose="020F0502020204030204" pitchFamily="34" charset="0"/>
                <a:ea typeface="League Spartan" charset="0"/>
                <a:cs typeface="Calibri" panose="020F050202020403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9CD23A5-031F-424C-434B-84750F8B0011}"/>
                </a:ext>
              </a:extLst>
            </p:cNvPr>
            <p:cNvSpPr txBox="1"/>
            <p:nvPr/>
          </p:nvSpPr>
          <p:spPr>
            <a:xfrm>
              <a:off x="4154919" y="2490195"/>
              <a:ext cx="1465713" cy="312907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b" anchorCtr="0">
              <a:spAutoFit/>
            </a:bodyPr>
            <a:lstStyle/>
            <a:p>
              <a:r>
                <a:rPr lang="en-US" sz="1400" b="1" dirty="0">
                  <a:solidFill>
                    <a:schemeClr val="tx2"/>
                  </a:solidFill>
                  <a:latin typeface="Calibri"/>
                  <a:cs typeface="Calibri"/>
                </a:rPr>
                <a:t>Vesting Schedule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2C6F245-1DA1-63DF-E8AA-DC888FDC1C17}"/>
                </a:ext>
              </a:extLst>
            </p:cNvPr>
            <p:cNvSpPr txBox="1"/>
            <p:nvPr/>
          </p:nvSpPr>
          <p:spPr>
            <a:xfrm>
              <a:off x="4313594" y="4777765"/>
              <a:ext cx="1513256" cy="312907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b" anchorCtr="0">
              <a:spAutoFit/>
            </a:bodyPr>
            <a:lstStyle/>
            <a:p>
              <a:r>
                <a:rPr lang="en-US" sz="1400" b="1" dirty="0">
                  <a:solidFill>
                    <a:schemeClr val="tx2"/>
                  </a:solidFill>
                  <a:latin typeface="Calibri" panose="020F0502020204030204" pitchFamily="34" charset="0"/>
                  <a:ea typeface="League Spartan" charset="0"/>
                  <a:cs typeface="Calibri" panose="020F0502020204030204" pitchFamily="34" charset="0"/>
                </a:rPr>
                <a:t>Family Protection</a:t>
              </a:r>
              <a:endParaRPr lang="en-US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715509F-7C15-3111-453E-DD5C952F2594}"/>
                </a:ext>
              </a:extLst>
            </p:cNvPr>
            <p:cNvSpPr txBox="1"/>
            <p:nvPr/>
          </p:nvSpPr>
          <p:spPr>
            <a:xfrm>
              <a:off x="4546585" y="3631307"/>
              <a:ext cx="1503357" cy="312907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b" anchorCtr="0">
              <a:spAutoFit/>
            </a:bodyPr>
            <a:lstStyle/>
            <a:p>
              <a:r>
                <a:rPr lang="en-US" sz="1400" b="1" dirty="0">
                  <a:solidFill>
                    <a:schemeClr val="tx2"/>
                  </a:solidFill>
                  <a:latin typeface="Calibri"/>
                  <a:ea typeface="League Spartan" charset="0"/>
                  <a:cs typeface="Calibri"/>
                </a:rPr>
                <a:t>Guaranteed Issue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D2B5F6A-6597-6FBE-440E-8D08EA7B79F7}"/>
                </a:ext>
              </a:extLst>
            </p:cNvPr>
            <p:cNvSpPr/>
            <p:nvPr/>
          </p:nvSpPr>
          <p:spPr>
            <a:xfrm>
              <a:off x="1258667" y="2759268"/>
              <a:ext cx="2288311" cy="228831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EF94905-D322-2068-1FAF-408C2625CDFC}"/>
                </a:ext>
              </a:extLst>
            </p:cNvPr>
            <p:cNvSpPr/>
            <p:nvPr/>
          </p:nvSpPr>
          <p:spPr>
            <a:xfrm>
              <a:off x="5873598" y="4648869"/>
              <a:ext cx="794005" cy="79400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33" name="Graphic 32" descr="Dollar with solid fill">
              <a:extLst>
                <a:ext uri="{FF2B5EF4-FFF2-40B4-BE49-F238E27FC236}">
                  <a16:creationId xmlns:a16="http://schemas.microsoft.com/office/drawing/2014/main" id="{B8CBDCDC-31AD-2A4F-2510-FB50CF8619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828309" y="1515685"/>
              <a:ext cx="616684" cy="616684"/>
            </a:xfrm>
            <a:prstGeom prst="rect">
              <a:avLst/>
            </a:prstGeom>
          </p:spPr>
        </p:pic>
        <p:pic>
          <p:nvPicPr>
            <p:cNvPr id="29" name="Graphic 28" descr="Boardroom with solid fill">
              <a:extLst>
                <a:ext uri="{FF2B5EF4-FFF2-40B4-BE49-F238E27FC236}">
                  <a16:creationId xmlns:a16="http://schemas.microsoft.com/office/drawing/2014/main" id="{54C115D1-5467-7793-23EF-9244CE4C865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922529" y="4704127"/>
              <a:ext cx="729029" cy="729029"/>
            </a:xfrm>
            <a:prstGeom prst="rect">
              <a:avLst/>
            </a:prstGeom>
          </p:spPr>
        </p:pic>
      </p:grpSp>
      <p:sp>
        <p:nvSpPr>
          <p:cNvPr id="34" name="Oval 33">
            <a:extLst>
              <a:ext uri="{FF2B5EF4-FFF2-40B4-BE49-F238E27FC236}">
                <a16:creationId xmlns:a16="http://schemas.microsoft.com/office/drawing/2014/main" id="{7254AC2E-5A00-72E0-4EE2-B93F22C27D7F}"/>
              </a:ext>
            </a:extLst>
          </p:cNvPr>
          <p:cNvSpPr/>
          <p:nvPr/>
        </p:nvSpPr>
        <p:spPr>
          <a:xfrm>
            <a:off x="9586744" y="5420305"/>
            <a:ext cx="794005" cy="79400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0" name="Graphic 39" descr="Folder Search with solid fill">
            <a:extLst>
              <a:ext uri="{FF2B5EF4-FFF2-40B4-BE49-F238E27FC236}">
                <a16:creationId xmlns:a16="http://schemas.microsoft.com/office/drawing/2014/main" id="{05BA0BAA-1B4B-851C-BE2B-CBD7CEE3B63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797428" y="2255679"/>
            <a:ext cx="634161" cy="634161"/>
          </a:xfrm>
          <a:prstGeom prst="rect">
            <a:avLst/>
          </a:prstGeom>
        </p:spPr>
      </p:pic>
      <p:pic>
        <p:nvPicPr>
          <p:cNvPr id="3" name="Graphic 2" descr="Clipboard All Crosses outline">
            <a:extLst>
              <a:ext uri="{FF2B5EF4-FFF2-40B4-BE49-F238E27FC236}">
                <a16:creationId xmlns:a16="http://schemas.microsoft.com/office/drawing/2014/main" id="{FA4B9CA9-0CCB-1345-49DE-112D8CED657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1343930" y="3342267"/>
            <a:ext cx="677883" cy="6778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BEA11F-C25A-4C22-1ACD-40AD9280C91E}"/>
              </a:ext>
            </a:extLst>
          </p:cNvPr>
          <p:cNvSpPr txBox="1"/>
          <p:nvPr/>
        </p:nvSpPr>
        <p:spPr>
          <a:xfrm>
            <a:off x="7524000" y="5558406"/>
            <a:ext cx="2165529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b" anchorCtr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 Exchange Options</a:t>
            </a:r>
            <a:endParaRPr lang="en-US" dirty="0"/>
          </a:p>
        </p:txBody>
      </p:sp>
      <p:pic>
        <p:nvPicPr>
          <p:cNvPr id="37" name="Graphic 36" descr="Medical outline">
            <a:extLst>
              <a:ext uri="{FF2B5EF4-FFF2-40B4-BE49-F238E27FC236}">
                <a16:creationId xmlns:a16="http://schemas.microsoft.com/office/drawing/2014/main" id="{8FBED030-043F-60F1-6912-743F977AE04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633130" y="5435133"/>
            <a:ext cx="715529" cy="715529"/>
          </a:xfrm>
          <a:prstGeom prst="rect">
            <a:avLst/>
          </a:prstGeom>
        </p:spPr>
      </p:pic>
      <p:pic>
        <p:nvPicPr>
          <p:cNvPr id="39" name="Graphic 38" descr="Acorn outline">
            <a:extLst>
              <a:ext uri="{FF2B5EF4-FFF2-40B4-BE49-F238E27FC236}">
                <a16:creationId xmlns:a16="http://schemas.microsoft.com/office/drawing/2014/main" id="{529B9945-9856-5A0E-D826-72CEE545F7B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725699" y="3129387"/>
            <a:ext cx="1172549" cy="117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59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EF3D8F7-8457-4454-8310-6676E66E0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Every Situation is Different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FB1527-B8DD-4C7D-913F-9AACC1CC3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6152"/>
            <a:ext cx="5054600" cy="4952999"/>
          </a:xfrm>
        </p:spPr>
        <p:txBody>
          <a:bodyPr>
            <a:noAutofit/>
          </a:bodyPr>
          <a:lstStyle/>
          <a:p>
            <a:pPr marL="230188" indent="-230188">
              <a:buSzPct val="70000"/>
              <a:tabLst>
                <a:tab pos="914400" algn="l"/>
              </a:tabLst>
              <a:defRPr/>
            </a:pPr>
            <a:r>
              <a:rPr lang="en-US" dirty="0">
                <a:solidFill>
                  <a:schemeClr val="tx2"/>
                </a:solidFill>
                <a:ea typeface="Calibri" panose="020F0502020204030204" pitchFamily="34" charset="0"/>
              </a:rPr>
              <a:t>DER plans allow for a range of different solutions for each hospital to choose from. </a:t>
            </a:r>
          </a:p>
          <a:p>
            <a:pPr marL="230188" indent="-230188">
              <a:buSzPct val="70000"/>
              <a:tabLst>
                <a:tab pos="914400" algn="l"/>
              </a:tabLst>
              <a:defRPr/>
            </a:pPr>
            <a:r>
              <a:rPr lang="en-US" dirty="0">
                <a:solidFill>
                  <a:schemeClr val="tx2"/>
                </a:solidFill>
                <a:ea typeface="Calibri" panose="020F0502020204030204" pitchFamily="34" charset="0"/>
              </a:rPr>
              <a:t>Non-Qualified Deferred Comp plans allow hospitals with select highly compensated employees that want to defer alongside hospital offered benefits. </a:t>
            </a:r>
          </a:p>
          <a:p>
            <a:pPr marL="230188" lvl="6" indent="-230188">
              <a:spcBef>
                <a:spcPts val="0"/>
              </a:spcBef>
              <a:spcAft>
                <a:spcPts val="600"/>
              </a:spcAft>
              <a:buSzPct val="70000"/>
              <a:tabLst>
                <a:tab pos="914400" algn="l"/>
              </a:tabLst>
              <a:defRPr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Executive Bonus plans allow hospitals to offer improved benefits with or without a vesting schedule and in the employee's name so that it is not an asset carried by the hospital.</a:t>
            </a:r>
          </a:p>
          <a:p>
            <a:pPr marL="230188" lvl="6" indent="-230188">
              <a:spcBef>
                <a:spcPts val="0"/>
              </a:spcBef>
              <a:spcAft>
                <a:spcPts val="600"/>
              </a:spcAft>
              <a:buSzPct val="70000"/>
              <a:tabLst>
                <a:tab pos="914400" algn="l"/>
              </a:tabLst>
              <a:defRPr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Dual Executive Reward allows the hospital to carry the benefit on their books and set strict vesting schedules as well as wide ranging offerings for employees.</a:t>
            </a:r>
          </a:p>
          <a:p>
            <a:pPr marL="460375" indent="0">
              <a:buNone/>
            </a:pPr>
            <a:endParaRPr lang="en-US" dirty="0">
              <a:solidFill>
                <a:srgbClr val="0A4E1F"/>
              </a:solidFill>
            </a:endParaRPr>
          </a:p>
          <a:p>
            <a:pPr marL="460375" indent="0">
              <a:buNone/>
            </a:pPr>
            <a:r>
              <a:rPr lang="en-US" dirty="0">
                <a:solidFill>
                  <a:srgbClr val="0A4E1F"/>
                </a:solidFill>
              </a:rPr>
              <a:t>Use the different options to compare your current retirement solution to what is available.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0058C9-B052-DAC6-DDF4-6E9C50175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13" y="5256098"/>
            <a:ext cx="934373" cy="38575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9F9F97-74E8-7DB0-812C-5E97CE00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8D9AD5-F248-4919-864A-CFD76CC027D6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E5E8E8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E5E8E8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D7D42312-EC5E-362F-D08C-7D77C8F6B2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9517501"/>
              </p:ext>
            </p:extLst>
          </p:nvPr>
        </p:nvGraphicFramePr>
        <p:xfrm>
          <a:off x="4648740" y="79577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73041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7056F-81CA-9794-C74C-C93BC1D2B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Example at 40 Years 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D6D58-BCF0-E78A-A2CA-50B0B224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6152"/>
            <a:ext cx="2883310" cy="495299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33045"/>
            <a:r>
              <a:rPr lang="en-US" dirty="0">
                <a:latin typeface="Calibri"/>
                <a:ea typeface="Calibri"/>
                <a:cs typeface="Calibri"/>
              </a:rPr>
              <a:t>With an average annual rate of return at 7.5% compounding each year the employees receive the contribution plus the growth after vesting. </a:t>
            </a:r>
          </a:p>
          <a:p>
            <a:pPr marL="233045"/>
            <a:r>
              <a:rPr lang="en-US" dirty="0">
                <a:latin typeface="Calibri"/>
                <a:ea typeface="Calibri"/>
                <a:cs typeface="Calibri"/>
              </a:rPr>
              <a:t>Upon reaching the vesting point employees accounts are taxed and then left to either take out or continue to grow tax free with no personal expense.</a:t>
            </a:r>
          </a:p>
          <a:p>
            <a:pPr marL="233045"/>
            <a:r>
              <a:rPr lang="en-US" dirty="0">
                <a:latin typeface="Calibri"/>
                <a:ea typeface="Calibri"/>
                <a:cs typeface="Calibri"/>
              </a:rPr>
              <a:t>Employees can take loans, withdraw funds and use these accounts without penalty or taxes.</a:t>
            </a:r>
          </a:p>
          <a:p>
            <a:pPr marL="233045"/>
            <a:endParaRPr lang="en-US" dirty="0">
              <a:latin typeface="Calibri"/>
              <a:ea typeface="Calibri"/>
              <a:cs typeface="Calibri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7777631-91EB-9B55-3324-BAF109BC7FBD}"/>
              </a:ext>
            </a:extLst>
          </p:cNvPr>
          <p:cNvGraphicFramePr/>
          <p:nvPr/>
        </p:nvGraphicFramePr>
        <p:xfrm>
          <a:off x="5545143" y="1092876"/>
          <a:ext cx="6646857" cy="507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FF281FD-F7B3-9FFD-38D1-02983745CC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159275"/>
              </p:ext>
            </p:extLst>
          </p:nvPr>
        </p:nvGraphicFramePr>
        <p:xfrm>
          <a:off x="4218040" y="1399014"/>
          <a:ext cx="7423356" cy="3242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839">
                  <a:extLst>
                    <a:ext uri="{9D8B030D-6E8A-4147-A177-3AD203B41FA5}">
                      <a16:colId xmlns:a16="http://schemas.microsoft.com/office/drawing/2014/main" val="2243403111"/>
                    </a:ext>
                  </a:extLst>
                </a:gridCol>
                <a:gridCol w="1855839">
                  <a:extLst>
                    <a:ext uri="{9D8B030D-6E8A-4147-A177-3AD203B41FA5}">
                      <a16:colId xmlns:a16="http://schemas.microsoft.com/office/drawing/2014/main" val="2113757168"/>
                    </a:ext>
                  </a:extLst>
                </a:gridCol>
                <a:gridCol w="1855839">
                  <a:extLst>
                    <a:ext uri="{9D8B030D-6E8A-4147-A177-3AD203B41FA5}">
                      <a16:colId xmlns:a16="http://schemas.microsoft.com/office/drawing/2014/main" val="3968311052"/>
                    </a:ext>
                  </a:extLst>
                </a:gridCol>
                <a:gridCol w="1855839">
                  <a:extLst>
                    <a:ext uri="{9D8B030D-6E8A-4147-A177-3AD203B41FA5}">
                      <a16:colId xmlns:a16="http://schemas.microsoft.com/office/drawing/2014/main" val="3107062340"/>
                    </a:ext>
                  </a:extLst>
                </a:gridCol>
              </a:tblGrid>
              <a:tr h="55072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Employee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Employee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Employee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483736"/>
                  </a:ext>
                </a:extLst>
              </a:tr>
              <a:tr h="55072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$300,000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524517"/>
                  </a:ext>
                </a:extLst>
              </a:tr>
              <a:tr h="950558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Average Rate of Return 2024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7.5%</a:t>
                      </a:r>
                    </a:p>
                    <a:p>
                      <a:endParaRPr lang="en-US" dirty="0"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925953"/>
                  </a:ext>
                </a:extLst>
              </a:tr>
              <a:tr h="550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Vesting Schedule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 years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47073"/>
                  </a:ext>
                </a:extLst>
              </a:tr>
              <a:tr h="55072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Normal Retirement Value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$82,183.88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$246,551.65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$410,919.42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04809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C8BB5D7-2BDC-D37A-2BBA-D64023129B15}"/>
              </a:ext>
            </a:extLst>
          </p:cNvPr>
          <p:cNvSpPr txBox="1"/>
          <p:nvPr/>
        </p:nvSpPr>
        <p:spPr>
          <a:xfrm>
            <a:off x="4414684" y="4837471"/>
            <a:ext cx="6429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Assumptions based on five percent of salary for a ten-year period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355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7056F-81CA-9794-C74C-C93BC1D2B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IPERS Example at 40 Years 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D6D58-BCF0-E78A-A2CA-50B0B224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6152"/>
            <a:ext cx="2883310" cy="495299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33045"/>
            <a:r>
              <a:rPr lang="en-US" dirty="0">
                <a:latin typeface="Calibri"/>
                <a:ea typeface="Calibri"/>
                <a:cs typeface="Calibri"/>
              </a:rPr>
              <a:t>Many municipal owned facilities utilize the state pension fund to give them a competitive advantage. </a:t>
            </a:r>
          </a:p>
          <a:p>
            <a:pPr marL="233045"/>
            <a:r>
              <a:rPr lang="en-US" dirty="0">
                <a:latin typeface="Calibri"/>
                <a:ea typeface="Calibri"/>
                <a:cs typeface="Calibri"/>
              </a:rPr>
              <a:t>To compare against a local competitor for Nebraska hospitals we used the Iowa state pension program that only six total hospitals in Iowa are not utilizing. </a:t>
            </a:r>
          </a:p>
          <a:p>
            <a:pPr marL="233045"/>
            <a:r>
              <a:rPr lang="en-US" dirty="0">
                <a:latin typeface="Calibri"/>
                <a:ea typeface="Calibri"/>
                <a:cs typeface="Calibri"/>
              </a:rPr>
              <a:t>The ability to match the state pensions on a per person basis to provide for key employees helps to create the golden handcuffs we are looking for to retain top talent. </a:t>
            </a:r>
          </a:p>
          <a:p>
            <a:pPr marL="233045"/>
            <a:endParaRPr lang="en-US" dirty="0">
              <a:latin typeface="Calibri"/>
              <a:ea typeface="Calibri"/>
              <a:cs typeface="Calibri"/>
            </a:endParaRPr>
          </a:p>
          <a:p>
            <a:pPr marL="233045"/>
            <a:endParaRPr lang="en-US" dirty="0">
              <a:latin typeface="Calibri"/>
              <a:ea typeface="Calibri"/>
              <a:cs typeface="Calibri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7777631-91EB-9B55-3324-BAF109BC7FBD}"/>
              </a:ext>
            </a:extLst>
          </p:cNvPr>
          <p:cNvGraphicFramePr/>
          <p:nvPr/>
        </p:nvGraphicFramePr>
        <p:xfrm>
          <a:off x="5545143" y="1092876"/>
          <a:ext cx="6646857" cy="507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FF281FD-F7B3-9FFD-38D1-02983745CC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499808"/>
              </p:ext>
            </p:extLst>
          </p:nvPr>
        </p:nvGraphicFramePr>
        <p:xfrm>
          <a:off x="4218040" y="1399014"/>
          <a:ext cx="7423356" cy="3421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839">
                  <a:extLst>
                    <a:ext uri="{9D8B030D-6E8A-4147-A177-3AD203B41FA5}">
                      <a16:colId xmlns:a16="http://schemas.microsoft.com/office/drawing/2014/main" val="2243403111"/>
                    </a:ext>
                  </a:extLst>
                </a:gridCol>
                <a:gridCol w="1855839">
                  <a:extLst>
                    <a:ext uri="{9D8B030D-6E8A-4147-A177-3AD203B41FA5}">
                      <a16:colId xmlns:a16="http://schemas.microsoft.com/office/drawing/2014/main" val="2113757168"/>
                    </a:ext>
                  </a:extLst>
                </a:gridCol>
                <a:gridCol w="1855839">
                  <a:extLst>
                    <a:ext uri="{9D8B030D-6E8A-4147-A177-3AD203B41FA5}">
                      <a16:colId xmlns:a16="http://schemas.microsoft.com/office/drawing/2014/main" val="3968311052"/>
                    </a:ext>
                  </a:extLst>
                </a:gridCol>
                <a:gridCol w="1855839">
                  <a:extLst>
                    <a:ext uri="{9D8B030D-6E8A-4147-A177-3AD203B41FA5}">
                      <a16:colId xmlns:a16="http://schemas.microsoft.com/office/drawing/2014/main" val="3107062340"/>
                    </a:ext>
                  </a:extLst>
                </a:gridCol>
              </a:tblGrid>
              <a:tr h="55072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Employee A IPERS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Employee B </a:t>
                      </a:r>
                    </a:p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401k/403B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Employee C </a:t>
                      </a:r>
                    </a:p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483736"/>
                  </a:ext>
                </a:extLst>
              </a:tr>
              <a:tr h="55072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524517"/>
                  </a:ext>
                </a:extLst>
              </a:tr>
              <a:tr h="950558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Percent of Salary Employer Contribution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3-5%*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925953"/>
                  </a:ext>
                </a:extLst>
              </a:tr>
              <a:tr h="550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Vesting Schedule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N/A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5-year cliff customizable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 years </a:t>
                      </a:r>
                    </a:p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customizable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47073"/>
                  </a:ext>
                </a:extLst>
              </a:tr>
              <a:tr h="55072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Contribution Dollars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$46,700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$15,000-25,000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$46,700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04809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C8BB5D7-2BDC-D37A-2BBA-D64023129B15}"/>
              </a:ext>
            </a:extLst>
          </p:cNvPr>
          <p:cNvSpPr txBox="1"/>
          <p:nvPr/>
        </p:nvSpPr>
        <p:spPr>
          <a:xfrm>
            <a:off x="4414684" y="4837471"/>
            <a:ext cx="7226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*Discrimination testing and highly compensated employee testing limit the contributions that can be made on their behalf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24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A4E1CF48-D285-4025-9FAC-236546591806}"/>
              </a:ext>
            </a:extLst>
          </p:cNvPr>
          <p:cNvSpPr txBox="1"/>
          <p:nvPr/>
        </p:nvSpPr>
        <p:spPr>
          <a:xfrm>
            <a:off x="5212080" y="1216152"/>
            <a:ext cx="2347546" cy="2492990"/>
          </a:xfrm>
          <a:prstGeom prst="rect">
            <a:avLst/>
          </a:prstGeom>
          <a:solidFill>
            <a:srgbClr val="0A4E1F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Dual Executive Reward 5% 250k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Employee receives $12,500 per year additional benefit.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Employee has life insurance benefit determined by $12,500 annual premium.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Employee has no contribution but has custom vesting schedule.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After vesting employee receives full cash value minus their tax rate.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discrimination testing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B6779E-9DF7-4C29-919A-EDE14409C07C}"/>
              </a:ext>
            </a:extLst>
          </p:cNvPr>
          <p:cNvSpPr txBox="1"/>
          <p:nvPr/>
        </p:nvSpPr>
        <p:spPr>
          <a:xfrm>
            <a:off x="7896531" y="3860827"/>
            <a:ext cx="2286000" cy="2308324"/>
          </a:xfrm>
          <a:prstGeom prst="rect">
            <a:avLst/>
          </a:prstGeom>
          <a:solidFill>
            <a:schemeClr val="tx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Employee Bonus</a:t>
            </a:r>
          </a:p>
          <a:p>
            <a:pPr marL="171450" marR="0" lvl="0" indent="-171450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Employee owns the policy and rolls it out at termination. </a:t>
            </a:r>
          </a:p>
          <a:p>
            <a:pPr marL="171450" marR="0" lvl="0" indent="-171450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Employer creates contract with employer to contribute to a life insurance benefit that grows with guarantees. </a:t>
            </a:r>
          </a:p>
          <a:p>
            <a:pPr marL="171450" indent="-171450" defTabSz="45720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Employee can access the funds throughout the contract.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marR="0" lvl="0" indent="-171450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Employer can include vesting schedule within the contract that limits access to the funds.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10C725-CB81-4366-AB99-20F46C4A1084}"/>
              </a:ext>
            </a:extLst>
          </p:cNvPr>
          <p:cNvSpPr txBox="1"/>
          <p:nvPr/>
        </p:nvSpPr>
        <p:spPr>
          <a:xfrm>
            <a:off x="5212080" y="3860827"/>
            <a:ext cx="2347546" cy="2308324"/>
          </a:xfrm>
          <a:prstGeom prst="rect">
            <a:avLst/>
          </a:prstGeom>
          <a:solidFill>
            <a:schemeClr val="accent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NQDC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Employee and employer can contribute.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Employee can defer up to 100% of income.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Employer carries the liability and asset on their books.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Employer elects the vesting of employer contribution.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Employee elect's rollout date.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Employee can direct investments day to day.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20F345-2E72-4670-A925-10698DF32990}"/>
              </a:ext>
            </a:extLst>
          </p:cNvPr>
          <p:cNvSpPr txBox="1"/>
          <p:nvPr/>
        </p:nvSpPr>
        <p:spPr>
          <a:xfrm>
            <a:off x="7896531" y="1216152"/>
            <a:ext cx="2286000" cy="2492990"/>
          </a:xfrm>
          <a:prstGeom prst="rect">
            <a:avLst/>
          </a:prstGeom>
          <a:solidFill>
            <a:schemeClr val="bg2">
              <a:lumMod val="5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Traditional 401k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Employee max deferral is $23,000 annually.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Employer match doesn’t count towards limit.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Employee is subject to discrimination and highly compensated testing annually.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Highly compensated employees cannot account for 60% or more of the 401k balance.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Cannot customize benefit.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48E6630-C016-BDF2-4F62-906734F96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Traditional Retirement and DER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1A4B86-4988-9D55-2CD8-EA037EAC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8D9AD5-F248-4919-864A-CFD76CC027D6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E5E8E8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E5E8E8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97A631D6-28E0-9DAA-DCF7-1DEA57B58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6152"/>
            <a:ext cx="4014019" cy="4952999"/>
          </a:xfrm>
        </p:spPr>
        <p:txBody>
          <a:bodyPr>
            <a:noAutofit/>
          </a:bodyPr>
          <a:lstStyle/>
          <a:p>
            <a:pPr marL="230188" indent="-230188">
              <a:buSzPct val="70000"/>
              <a:tabLst>
                <a:tab pos="914400" algn="l"/>
              </a:tabLst>
              <a:defRPr/>
            </a:pPr>
            <a:r>
              <a:rPr lang="en-US" dirty="0">
                <a:solidFill>
                  <a:schemeClr val="tx2"/>
                </a:solidFill>
                <a:ea typeface="Calibri" panose="020F0502020204030204" pitchFamily="34" charset="0"/>
              </a:rPr>
              <a:t>Traditional Retirement plans are often skewed towards highly compensated employees.</a:t>
            </a:r>
          </a:p>
          <a:p>
            <a:pPr marL="230188" indent="-230188">
              <a:buSzPct val="70000"/>
              <a:tabLst>
                <a:tab pos="914400" algn="l"/>
              </a:tabLst>
              <a:defRPr/>
            </a:pPr>
            <a:r>
              <a:rPr lang="en-US" dirty="0">
                <a:solidFill>
                  <a:schemeClr val="tx2"/>
                </a:solidFill>
                <a:ea typeface="Calibri" panose="020F0502020204030204" pitchFamily="34" charset="0"/>
              </a:rPr>
              <a:t>If highly compensated employees are 60% or more of assets in 401k the employer must give 3% of salary across the board to all non-highly compensated. </a:t>
            </a:r>
          </a:p>
          <a:p>
            <a:pPr marL="230188" indent="-230188">
              <a:buSzPct val="70000"/>
              <a:tabLst>
                <a:tab pos="914400" algn="l"/>
              </a:tabLst>
              <a:defRPr/>
            </a:pPr>
            <a:r>
              <a:rPr lang="en-US" dirty="0">
                <a:solidFill>
                  <a:schemeClr val="tx2"/>
                </a:solidFill>
                <a:ea typeface="Calibri" panose="020F0502020204030204" pitchFamily="34" charset="0"/>
              </a:rPr>
              <a:t>Percentage based DER contributions allow for increasing benefit in line with employee's salary.</a:t>
            </a:r>
          </a:p>
          <a:p>
            <a:pPr marL="230188" indent="-230188">
              <a:buSzPct val="70000"/>
              <a:tabLst>
                <a:tab pos="914400" algn="l"/>
              </a:tabLst>
              <a:defRPr/>
            </a:pPr>
            <a:r>
              <a:rPr lang="en-US" dirty="0">
                <a:solidFill>
                  <a:schemeClr val="tx2"/>
                </a:solidFill>
                <a:ea typeface="Calibri" panose="020F0502020204030204" pitchFamily="34" charset="0"/>
              </a:rPr>
              <a:t>DER requires no discrimination testing and only requires a one-time online IRS filing for top-hat rules. </a:t>
            </a:r>
          </a:p>
          <a:p>
            <a:pPr marL="230188" indent="-230188">
              <a:buSzPct val="70000"/>
              <a:tabLst>
                <a:tab pos="914400" algn="l"/>
              </a:tabLst>
              <a:defRPr/>
            </a:pPr>
            <a:r>
              <a:rPr lang="en-US" dirty="0">
                <a:solidFill>
                  <a:schemeClr val="tx2"/>
                </a:solidFill>
                <a:ea typeface="Calibri" panose="020F0502020204030204" pitchFamily="34" charset="0"/>
              </a:rPr>
              <a:t>DER plans allow for full customization of benefit amounts and vesting schedules for each employee. </a:t>
            </a:r>
          </a:p>
          <a:p>
            <a:pPr marL="460375" indent="0">
              <a:buNone/>
            </a:pPr>
            <a:endParaRPr lang="en-US" dirty="0">
              <a:solidFill>
                <a:srgbClr val="0A4E1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31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F8EEA14-1FBA-E941-3BBF-65F385740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7895" y="4838572"/>
            <a:ext cx="2993409" cy="735649"/>
          </a:xfrm>
        </p:spPr>
        <p:txBody>
          <a:bodyPr>
            <a:normAutofit fontScale="90000"/>
          </a:bodyPr>
          <a:lstStyle/>
          <a:p>
            <a:r>
              <a:rPr lang="en-US" sz="1400" b="0" dirty="0"/>
              <a:t>Rob Bloom, CPA, Principal</a:t>
            </a:r>
            <a:br>
              <a:rPr lang="en-US" sz="1400" b="0" dirty="0"/>
            </a:br>
            <a:r>
              <a:rPr lang="en-US" sz="1400" b="0" dirty="0"/>
              <a:t>rbloom@wintergreenme.com</a:t>
            </a:r>
            <a:br>
              <a:rPr lang="en-US" sz="1400" b="0" dirty="0"/>
            </a:br>
            <a:r>
              <a:rPr lang="en-US" sz="1400" b="0" dirty="0"/>
              <a:t>o: (207) 280-6497</a:t>
            </a:r>
            <a:br>
              <a:rPr lang="en-US" sz="1400" b="0" dirty="0"/>
            </a:br>
            <a:r>
              <a:rPr lang="en-US" sz="1400" b="0" dirty="0"/>
              <a:t>c: (315) 405-1535</a:t>
            </a: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38CAB1F-6A3E-8827-9239-A99193C3A5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028" y="3928504"/>
            <a:ext cx="3114038" cy="452996"/>
          </a:xfrm>
          <a:prstGeom prst="rect">
            <a:avLst/>
          </a:prstGeom>
        </p:spPr>
      </p:pic>
      <p:sp>
        <p:nvSpPr>
          <p:cNvPr id="8" name="Title 6">
            <a:extLst>
              <a:ext uri="{FF2B5EF4-FFF2-40B4-BE49-F238E27FC236}">
                <a16:creationId xmlns:a16="http://schemas.microsoft.com/office/drawing/2014/main" id="{DC19F1E1-1F1A-E94D-4918-AFC074C9DB14}"/>
              </a:ext>
            </a:extLst>
          </p:cNvPr>
          <p:cNvSpPr txBox="1">
            <a:spLocks/>
          </p:cNvSpPr>
          <p:nvPr/>
        </p:nvSpPr>
        <p:spPr>
          <a:xfrm>
            <a:off x="6877157" y="4838572"/>
            <a:ext cx="2993409" cy="7356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5200" b="1" kern="1200">
                <a:solidFill>
                  <a:schemeClr val="tx1"/>
                </a:solidFill>
                <a:latin typeface="Seaford" panose="00000500000000000000" pitchFamily="2" charset="0"/>
                <a:ea typeface="+mj-ea"/>
                <a:cs typeface="+mj-cs"/>
              </a:defRPr>
            </a:lvl1pPr>
          </a:lstStyle>
          <a:p>
            <a:r>
              <a:rPr lang="en-US" sz="1400" b="0"/>
              <a:t>Brett Shippee, COO</a:t>
            </a:r>
          </a:p>
          <a:p>
            <a:r>
              <a:rPr lang="en-US" sz="1400" b="0"/>
              <a:t>Brett@upallc.com</a:t>
            </a:r>
            <a:br>
              <a:rPr lang="en-US" sz="1400" b="0"/>
            </a:br>
            <a:r>
              <a:rPr lang="en-US" sz="1400" b="0"/>
              <a:t>o: (315) 779-0700</a:t>
            </a:r>
            <a:br>
              <a:rPr lang="en-US" sz="1400" b="0"/>
            </a:br>
            <a:r>
              <a:rPr lang="en-US" sz="1400" b="0"/>
              <a:t>c: (315) 408-8074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4BBFC643-0049-CB26-E1DF-A84C6108D2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342" y="3563150"/>
            <a:ext cx="2985630" cy="915900"/>
          </a:xfrm>
          <a:prstGeom prst="rect">
            <a:avLst/>
          </a:prstGeom>
        </p:spPr>
      </p:pic>
      <p:pic>
        <p:nvPicPr>
          <p:cNvPr id="5" name="Picture 4" descr="A red and black logo&#10;&#10;Description automatically generated">
            <a:extLst>
              <a:ext uri="{FF2B5EF4-FFF2-40B4-BE49-F238E27FC236}">
                <a16:creationId xmlns:a16="http://schemas.microsoft.com/office/drawing/2014/main" id="{E12E84EF-2797-F927-DBEA-71DDAA9E53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710" y="650547"/>
            <a:ext cx="2420579" cy="1266463"/>
          </a:xfrm>
          <a:prstGeom prst="rect">
            <a:avLst/>
          </a:prstGeom>
        </p:spPr>
      </p:pic>
      <p:sp>
        <p:nvSpPr>
          <p:cNvPr id="6" name="Title 6">
            <a:extLst>
              <a:ext uri="{FF2B5EF4-FFF2-40B4-BE49-F238E27FC236}">
                <a16:creationId xmlns:a16="http://schemas.microsoft.com/office/drawing/2014/main" id="{A4561E6E-CF07-BCB3-32E7-A8D11D713897}"/>
              </a:ext>
            </a:extLst>
          </p:cNvPr>
          <p:cNvSpPr txBox="1">
            <a:spLocks/>
          </p:cNvSpPr>
          <p:nvPr/>
        </p:nvSpPr>
        <p:spPr>
          <a:xfrm>
            <a:off x="4599294" y="2467979"/>
            <a:ext cx="2993409" cy="7356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5200" b="1" kern="1200">
                <a:solidFill>
                  <a:schemeClr val="tx1"/>
                </a:solidFill>
                <a:latin typeface="Seaford" panose="00000500000000000000" pitchFamily="2" charset="0"/>
                <a:ea typeface="+mj-ea"/>
                <a:cs typeface="+mj-cs"/>
              </a:defRPr>
            </a:lvl1pPr>
          </a:lstStyle>
          <a:p>
            <a:r>
              <a:rPr lang="en-US" sz="1200" b="0" dirty="0"/>
              <a:t>Troy Branch, JD, CLU, </a:t>
            </a:r>
            <a:r>
              <a:rPr lang="en-US" sz="1200" b="0" dirty="0" err="1"/>
              <a:t>ChFC</a:t>
            </a:r>
            <a:r>
              <a:rPr lang="en-US" sz="1200" b="0" dirty="0"/>
              <a:t> |   Ameritas ®  |  2nd Vice President, Advanced Planning</a:t>
            </a:r>
          </a:p>
          <a:p>
            <a:endParaRPr lang="en-US" sz="1200" b="0" dirty="0"/>
          </a:p>
          <a:p>
            <a:r>
              <a:rPr lang="en-US" sz="1200" b="0" dirty="0"/>
              <a:t>5900 O Street, Lincoln, NE 68510  | p: 402-325-4150  | f: 402-467-7152 | troy.branch@ameritas.com</a:t>
            </a:r>
          </a:p>
        </p:txBody>
      </p:sp>
    </p:spTree>
    <p:extLst>
      <p:ext uri="{BB962C8B-B14F-4D97-AF65-F5344CB8AC3E}">
        <p14:creationId xmlns:p14="http://schemas.microsoft.com/office/powerpoint/2010/main" val="414636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EDCFE-790E-3AC3-891F-E6DE65B79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Seaford"/>
              </a:rPr>
              <a:t>We Have To Start Thinking Differently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9923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D2BE67CD-F353-8049-93A1-5E609D2D0240}"/>
              </a:ext>
            </a:extLst>
          </p:cNvPr>
          <p:cNvSpPr/>
          <p:nvPr/>
        </p:nvSpPr>
        <p:spPr>
          <a:xfrm>
            <a:off x="1169413" y="2660383"/>
            <a:ext cx="2476500" cy="24765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Block Arc 2">
            <a:extLst>
              <a:ext uri="{FF2B5EF4-FFF2-40B4-BE49-F238E27FC236}">
                <a16:creationId xmlns:a16="http://schemas.microsoft.com/office/drawing/2014/main" id="{056E6E8B-8D2B-014A-9981-AD544025EB0A}"/>
              </a:ext>
            </a:extLst>
          </p:cNvPr>
          <p:cNvSpPr/>
          <p:nvPr/>
        </p:nvSpPr>
        <p:spPr>
          <a:xfrm rot="5400000">
            <a:off x="633573" y="2156344"/>
            <a:ext cx="3564289" cy="3564289"/>
          </a:xfrm>
          <a:prstGeom prst="blockArc">
            <a:avLst>
              <a:gd name="adj1" fmla="val 10800000"/>
              <a:gd name="adj2" fmla="val 0"/>
              <a:gd name="adj3" fmla="val 1983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81DA796-1651-FA4D-83E2-9A12364E4468}"/>
              </a:ext>
            </a:extLst>
          </p:cNvPr>
          <p:cNvSpPr/>
          <p:nvPr/>
        </p:nvSpPr>
        <p:spPr>
          <a:xfrm>
            <a:off x="2366176" y="2103392"/>
            <a:ext cx="166255" cy="16625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577A117-98C3-9D4F-AF1A-CC2C17D2F742}"/>
              </a:ext>
            </a:extLst>
          </p:cNvPr>
          <p:cNvSpPr/>
          <p:nvPr/>
        </p:nvSpPr>
        <p:spPr>
          <a:xfrm>
            <a:off x="2366176" y="5594181"/>
            <a:ext cx="166255" cy="16625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FB45D48-E485-6944-BFFD-06F122DC56B7}"/>
              </a:ext>
            </a:extLst>
          </p:cNvPr>
          <p:cNvSpPr/>
          <p:nvPr/>
        </p:nvSpPr>
        <p:spPr>
          <a:xfrm>
            <a:off x="4078954" y="3848419"/>
            <a:ext cx="166255" cy="16625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E97B2B-DDAE-E441-A6BA-7575C3855F98}"/>
              </a:ext>
            </a:extLst>
          </p:cNvPr>
          <p:cNvSpPr/>
          <p:nvPr/>
        </p:nvSpPr>
        <p:spPr>
          <a:xfrm>
            <a:off x="3644901" y="2701180"/>
            <a:ext cx="166255" cy="16625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EC32694-D9AD-1546-AA1F-299DD58A92A7}"/>
              </a:ext>
            </a:extLst>
          </p:cNvPr>
          <p:cNvSpPr/>
          <p:nvPr/>
        </p:nvSpPr>
        <p:spPr>
          <a:xfrm>
            <a:off x="3662973" y="4985515"/>
            <a:ext cx="166255" cy="16625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23867DD-1BF1-374A-B903-7054DF20DEFC}"/>
              </a:ext>
            </a:extLst>
          </p:cNvPr>
          <p:cNvSpPr/>
          <p:nvPr/>
        </p:nvSpPr>
        <p:spPr>
          <a:xfrm>
            <a:off x="4731470" y="1393831"/>
            <a:ext cx="794005" cy="79400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AD9E390-9BEB-FB40-A69F-E399B85D84B8}"/>
              </a:ext>
            </a:extLst>
          </p:cNvPr>
          <p:cNvSpPr/>
          <p:nvPr/>
        </p:nvSpPr>
        <p:spPr>
          <a:xfrm>
            <a:off x="4731470" y="5675116"/>
            <a:ext cx="794005" cy="79400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7E2E2CF-9C70-B047-81B3-0F0615220027}"/>
              </a:ext>
            </a:extLst>
          </p:cNvPr>
          <p:cNvSpPr/>
          <p:nvPr/>
        </p:nvSpPr>
        <p:spPr>
          <a:xfrm>
            <a:off x="6501562" y="3547695"/>
            <a:ext cx="794005" cy="79400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E762A3-0E82-A440-AFED-0F650DC329A9}"/>
              </a:ext>
            </a:extLst>
          </p:cNvPr>
          <p:cNvSpPr/>
          <p:nvPr/>
        </p:nvSpPr>
        <p:spPr>
          <a:xfrm>
            <a:off x="5869153" y="2309337"/>
            <a:ext cx="794005" cy="794005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007DEB1-2C70-5B4B-9278-5FADC327F6B9}"/>
              </a:ext>
            </a:extLst>
          </p:cNvPr>
          <p:cNvCxnSpPr>
            <a:cxnSpLocks/>
            <a:stCxn id="15" idx="2"/>
            <a:endCxn id="6" idx="6"/>
          </p:cNvCxnSpPr>
          <p:nvPr/>
        </p:nvCxnSpPr>
        <p:spPr>
          <a:xfrm flipH="1" flipV="1">
            <a:off x="4245209" y="3931547"/>
            <a:ext cx="2256354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488058-4292-364E-84C4-6C5F1379355A}"/>
              </a:ext>
            </a:extLst>
          </p:cNvPr>
          <p:cNvCxnSpPr>
            <a:cxnSpLocks/>
          </p:cNvCxnSpPr>
          <p:nvPr/>
        </p:nvCxnSpPr>
        <p:spPr>
          <a:xfrm flipH="1">
            <a:off x="3810135" y="2772289"/>
            <a:ext cx="2059018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68712DF-AF03-5D46-9A69-0611CF29F1EE}"/>
              </a:ext>
            </a:extLst>
          </p:cNvPr>
          <p:cNvCxnSpPr>
            <a:cxnSpLocks/>
          </p:cNvCxnSpPr>
          <p:nvPr/>
        </p:nvCxnSpPr>
        <p:spPr>
          <a:xfrm flipH="1">
            <a:off x="2676007" y="1778259"/>
            <a:ext cx="205740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7314615-E749-E241-9502-B107BEF4B0E8}"/>
              </a:ext>
            </a:extLst>
          </p:cNvPr>
          <p:cNvCxnSpPr>
            <a:cxnSpLocks/>
            <a:endCxn id="4" idx="0"/>
          </p:cNvCxnSpPr>
          <p:nvPr/>
        </p:nvCxnSpPr>
        <p:spPr>
          <a:xfrm flipH="1">
            <a:off x="2449304" y="1768928"/>
            <a:ext cx="242592" cy="334464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DBCB8F6-BF98-EF42-A02A-8D29E49874D2}"/>
              </a:ext>
            </a:extLst>
          </p:cNvPr>
          <p:cNvCxnSpPr>
            <a:cxnSpLocks/>
          </p:cNvCxnSpPr>
          <p:nvPr/>
        </p:nvCxnSpPr>
        <p:spPr>
          <a:xfrm flipH="1">
            <a:off x="3811753" y="5064027"/>
            <a:ext cx="205740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341D8D0-FEAB-F247-AA8B-E25BAABBC11D}"/>
              </a:ext>
            </a:extLst>
          </p:cNvPr>
          <p:cNvCxnSpPr>
            <a:cxnSpLocks/>
          </p:cNvCxnSpPr>
          <p:nvPr/>
        </p:nvCxnSpPr>
        <p:spPr>
          <a:xfrm flipH="1">
            <a:off x="2677928" y="6065852"/>
            <a:ext cx="205740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B9D0266-B1E1-554C-B548-997F30876E77}"/>
              </a:ext>
            </a:extLst>
          </p:cNvPr>
          <p:cNvCxnSpPr>
            <a:cxnSpLocks/>
            <a:endCxn id="5" idx="4"/>
          </p:cNvCxnSpPr>
          <p:nvPr/>
        </p:nvCxnSpPr>
        <p:spPr>
          <a:xfrm flipH="1" flipV="1">
            <a:off x="2449304" y="5760435"/>
            <a:ext cx="233021" cy="314748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3E97916-F494-B147-A7D5-A3B95B4CB176}"/>
              </a:ext>
            </a:extLst>
          </p:cNvPr>
          <p:cNvSpPr txBox="1"/>
          <p:nvPr/>
        </p:nvSpPr>
        <p:spPr>
          <a:xfrm>
            <a:off x="2715953" y="1462424"/>
            <a:ext cx="1948162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1400" b="1">
                <a:solidFill>
                  <a:schemeClr val="tx2"/>
                </a:solidFill>
                <a:latin typeface="Calibri" panose="020F0502020204030204" pitchFamily="34" charset="0"/>
                <a:ea typeface="League Spartan" charset="0"/>
                <a:cs typeface="Calibri" panose="020F0502020204030204" pitchFamily="34" charset="0"/>
              </a:rPr>
              <a:t>Recruitment Challenges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0924B73-6C6B-674E-A7A5-D65AF03A1D71}"/>
              </a:ext>
            </a:extLst>
          </p:cNvPr>
          <p:cNvSpPr txBox="1"/>
          <p:nvPr/>
        </p:nvSpPr>
        <p:spPr>
          <a:xfrm>
            <a:off x="3209865" y="5769092"/>
            <a:ext cx="145706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1400" b="1">
                <a:solidFill>
                  <a:schemeClr val="tx2"/>
                </a:solidFill>
                <a:latin typeface="Calibri" panose="020F0502020204030204" pitchFamily="34" charset="0"/>
                <a:ea typeface="League Spartan" charset="0"/>
                <a:cs typeface="Calibri" panose="020F0502020204030204" pitchFamily="34" charset="0"/>
              </a:rPr>
              <a:t>Checking the Box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67E9A06-C697-9C4C-A724-57D39E7FAC87}"/>
              </a:ext>
            </a:extLst>
          </p:cNvPr>
          <p:cNvSpPr txBox="1"/>
          <p:nvPr/>
        </p:nvSpPr>
        <p:spPr>
          <a:xfrm>
            <a:off x="4188221" y="2476223"/>
            <a:ext cx="148508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1400" b="1">
                <a:solidFill>
                  <a:schemeClr val="tx2"/>
                </a:solidFill>
                <a:latin typeface="Calibri" panose="020F0502020204030204" pitchFamily="34" charset="0"/>
                <a:ea typeface="League Spartan" charset="0"/>
                <a:cs typeface="Calibri" panose="020F0502020204030204" pitchFamily="34" charset="0"/>
              </a:rPr>
              <a:t>New Competitors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39C9235-39C0-A245-8916-03A41002D267}"/>
              </a:ext>
            </a:extLst>
          </p:cNvPr>
          <p:cNvSpPr txBox="1"/>
          <p:nvPr/>
        </p:nvSpPr>
        <p:spPr>
          <a:xfrm>
            <a:off x="4436446" y="4720797"/>
            <a:ext cx="1390125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1400" b="1">
                <a:solidFill>
                  <a:schemeClr val="tx2"/>
                </a:solidFill>
                <a:latin typeface="Calibri" panose="020F0502020204030204" pitchFamily="34" charset="0"/>
                <a:ea typeface="League Spartan" charset="0"/>
                <a:cs typeface="Calibri" panose="020F0502020204030204" pitchFamily="34" charset="0"/>
              </a:rPr>
              <a:t>Cost Constraints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9D1720-F769-4843-9D7E-F69D9A3F9A01}"/>
              </a:ext>
            </a:extLst>
          </p:cNvPr>
          <p:cNvSpPr txBox="1"/>
          <p:nvPr/>
        </p:nvSpPr>
        <p:spPr>
          <a:xfrm>
            <a:off x="4710338" y="3590548"/>
            <a:ext cx="173053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1400" b="1">
                <a:solidFill>
                  <a:schemeClr val="tx2"/>
                </a:solidFill>
                <a:latin typeface="Calibri" panose="020F0502020204030204" pitchFamily="34" charset="0"/>
                <a:ea typeface="League Spartan" charset="0"/>
                <a:cs typeface="Calibri" panose="020F0502020204030204" pitchFamily="34" charset="0"/>
              </a:rPr>
              <a:t>Changing Workforce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837EEBAB-ECFD-874C-A65D-D934EF5CF8B2}"/>
              </a:ext>
            </a:extLst>
          </p:cNvPr>
          <p:cNvSpPr txBox="1">
            <a:spLocks/>
          </p:cNvSpPr>
          <p:nvPr/>
        </p:nvSpPr>
        <p:spPr>
          <a:xfrm>
            <a:off x="7398170" y="3695712"/>
            <a:ext cx="3859521" cy="587277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00"/>
              </a:lnSpc>
              <a:spcAft>
                <a:spcPts val="600"/>
              </a:spcAft>
            </a:pPr>
            <a:r>
              <a:rPr lang="en-US"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 evolution and communication platforms are changing the expectations of the existing and potential workforce.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E5F8B8D1-3667-9041-BC21-3299723708C8}"/>
              </a:ext>
            </a:extLst>
          </p:cNvPr>
          <p:cNvSpPr txBox="1">
            <a:spLocks/>
          </p:cNvSpPr>
          <p:nvPr/>
        </p:nvSpPr>
        <p:spPr>
          <a:xfrm>
            <a:off x="6845105" y="2465346"/>
            <a:ext cx="3859521" cy="587277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00"/>
              </a:lnSpc>
              <a:spcAft>
                <a:spcPts val="600"/>
              </a:spcAft>
            </a:pPr>
            <a:r>
              <a:rPr lang="en-US"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Competition is multi dimensional: regional, national, disruptors, and new industries all compete for rural resources.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1652400B-F8F2-1F42-8400-9D2321139C39}"/>
              </a:ext>
            </a:extLst>
          </p:cNvPr>
          <p:cNvSpPr txBox="1">
            <a:spLocks/>
          </p:cNvSpPr>
          <p:nvPr/>
        </p:nvSpPr>
        <p:spPr>
          <a:xfrm>
            <a:off x="6681167" y="4737768"/>
            <a:ext cx="3859521" cy="587277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00"/>
              </a:lnSpc>
            </a:pPr>
            <a:r>
              <a:rPr lang="en-US"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Reimbursement pressures and unfunded mandates mean that the issue can’t be solved by throwing money at the problem.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5420940E-17B6-9241-83E8-B55834CB9D0E}"/>
              </a:ext>
            </a:extLst>
          </p:cNvPr>
          <p:cNvSpPr txBox="1">
            <a:spLocks/>
          </p:cNvSpPr>
          <p:nvPr/>
        </p:nvSpPr>
        <p:spPr>
          <a:xfrm>
            <a:off x="5654551" y="5817834"/>
            <a:ext cx="3859521" cy="414472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00"/>
              </a:lnSpc>
            </a:pPr>
            <a:r>
              <a:rPr lang="en-US"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Historically, most hospitals have a very similar menu of benefit options with little in the way of ingenuity</a:t>
            </a:r>
            <a:r>
              <a:rPr lang="en-US" sz="1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43C61D05-D04E-0749-9266-DC920175D7FE}"/>
              </a:ext>
            </a:extLst>
          </p:cNvPr>
          <p:cNvSpPr txBox="1">
            <a:spLocks/>
          </p:cNvSpPr>
          <p:nvPr/>
        </p:nvSpPr>
        <p:spPr>
          <a:xfrm>
            <a:off x="5684047" y="1450782"/>
            <a:ext cx="3859521" cy="587277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00"/>
              </a:lnSpc>
              <a:spcAft>
                <a:spcPts val="600"/>
              </a:spcAft>
            </a:pPr>
            <a:r>
              <a:rPr lang="en-US" sz="1400" b="0" i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Hospitals are facing personnel shortages across nearly all positions, not just clinical.  This represents an increase in effort and complexity.</a:t>
            </a:r>
            <a:endParaRPr lang="en-US" sz="1400">
              <a:solidFill>
                <a:schemeClr val="tx1"/>
              </a:solidFill>
              <a:latin typeface="Calibri" panose="020F0502020204030204" pitchFamily="34" charset="0"/>
              <a:ea typeface="Lato Light" panose="020F0502020204030203" pitchFamily="34" charset="0"/>
              <a:cs typeface="Calibri" panose="020F0502020204030204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CB894A11-A2DE-8748-8174-09319F3FC813}"/>
              </a:ext>
            </a:extLst>
          </p:cNvPr>
          <p:cNvSpPr/>
          <p:nvPr/>
        </p:nvSpPr>
        <p:spPr>
          <a:xfrm>
            <a:off x="1258667" y="2759268"/>
            <a:ext cx="2288311" cy="2288311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C965AE7-85C1-BC60-243E-CC9B1E507144}"/>
              </a:ext>
            </a:extLst>
          </p:cNvPr>
          <p:cNvSpPr txBox="1">
            <a:spLocks/>
          </p:cNvSpPr>
          <p:nvPr/>
        </p:nvSpPr>
        <p:spPr>
          <a:xfrm>
            <a:off x="457200" y="274320"/>
            <a:ext cx="9509760" cy="59944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1" kern="1200">
                <a:solidFill>
                  <a:schemeClr val="tx2">
                    <a:lumMod val="75000"/>
                  </a:schemeClr>
                </a:solidFill>
                <a:latin typeface="Seaford" panose="00000500000000000000" pitchFamily="2" charset="0"/>
                <a:ea typeface="+mj-ea"/>
                <a:cs typeface="+mj-cs"/>
              </a:defRPr>
            </a:lvl1pPr>
          </a:lstStyle>
          <a:p>
            <a:r>
              <a:rPr lang="en-US"/>
              <a:t>People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Graphic 15" descr="Boardroom with solid fill">
            <a:extLst>
              <a:ext uri="{FF2B5EF4-FFF2-40B4-BE49-F238E27FC236}">
                <a16:creationId xmlns:a16="http://schemas.microsoft.com/office/drawing/2014/main" id="{E17FDACA-F04B-C42B-8C62-D90CC6211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77005" y="1388007"/>
            <a:ext cx="729029" cy="729029"/>
          </a:xfrm>
          <a:prstGeom prst="rect">
            <a:avLst/>
          </a:prstGeom>
        </p:spPr>
      </p:pic>
      <p:pic>
        <p:nvPicPr>
          <p:cNvPr id="21" name="Graphic 20" descr="Clipboard All Crosses outline">
            <a:extLst>
              <a:ext uri="{FF2B5EF4-FFF2-40B4-BE49-F238E27FC236}">
                <a16:creationId xmlns:a16="http://schemas.microsoft.com/office/drawing/2014/main" id="{4C9E3FD0-12DA-3E08-CFCA-D3BD58785B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8151" y="5734697"/>
            <a:ext cx="677883" cy="677883"/>
          </a:xfrm>
          <a:prstGeom prst="rect">
            <a:avLst/>
          </a:prstGeom>
        </p:spPr>
      </p:pic>
      <p:pic>
        <p:nvPicPr>
          <p:cNvPr id="38" name="Graphic 37" descr="Users with solid fill">
            <a:extLst>
              <a:ext uri="{FF2B5EF4-FFF2-40B4-BE49-F238E27FC236}">
                <a16:creationId xmlns:a16="http://schemas.microsoft.com/office/drawing/2014/main" id="{0CF791DC-6E3D-5005-E24E-C279422AFBF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92614" y="3664615"/>
            <a:ext cx="611899" cy="611899"/>
          </a:xfrm>
          <a:prstGeom prst="rect">
            <a:avLst/>
          </a:prstGeom>
        </p:spPr>
      </p:pic>
      <p:pic>
        <p:nvPicPr>
          <p:cNvPr id="40" name="Graphic 39" descr="Competition with solid fill">
            <a:extLst>
              <a:ext uri="{FF2B5EF4-FFF2-40B4-BE49-F238E27FC236}">
                <a16:creationId xmlns:a16="http://schemas.microsoft.com/office/drawing/2014/main" id="{1000F593-0601-B9D1-9ED6-F46C356132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55098" y="2378132"/>
            <a:ext cx="679133" cy="679133"/>
          </a:xfrm>
          <a:prstGeom prst="rect">
            <a:avLst/>
          </a:prstGeom>
        </p:spPr>
      </p:pic>
      <p:pic>
        <p:nvPicPr>
          <p:cNvPr id="42" name="Graphic 41" descr="Medical with solid fill">
            <a:extLst>
              <a:ext uri="{FF2B5EF4-FFF2-40B4-BE49-F238E27FC236}">
                <a16:creationId xmlns:a16="http://schemas.microsoft.com/office/drawing/2014/main" id="{20E96F8F-AF6C-0C48-3626-70F04695AA3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729364" y="3271194"/>
            <a:ext cx="1302594" cy="1302594"/>
          </a:xfrm>
          <a:prstGeom prst="rect">
            <a:avLst/>
          </a:prstGeom>
        </p:spPr>
      </p:pic>
      <p:sp>
        <p:nvSpPr>
          <p:cNvPr id="45" name="Oval 44">
            <a:extLst>
              <a:ext uri="{FF2B5EF4-FFF2-40B4-BE49-F238E27FC236}">
                <a16:creationId xmlns:a16="http://schemas.microsoft.com/office/drawing/2014/main" id="{FAFEE04E-B386-1166-5C4D-54378DFC1675}"/>
              </a:ext>
            </a:extLst>
          </p:cNvPr>
          <p:cNvSpPr/>
          <p:nvPr/>
        </p:nvSpPr>
        <p:spPr>
          <a:xfrm>
            <a:off x="5873598" y="4648869"/>
            <a:ext cx="794005" cy="794005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1" name="Graphic 50" descr="Dollar with solid fill">
            <a:extLst>
              <a:ext uri="{FF2B5EF4-FFF2-40B4-BE49-F238E27FC236}">
                <a16:creationId xmlns:a16="http://schemas.microsoft.com/office/drawing/2014/main" id="{08FD5082-F69B-4F94-435B-5FFC8071757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955098" y="4753962"/>
            <a:ext cx="616684" cy="616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17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88805-8792-F991-6045-94513E80F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Recruitment and Retention Aren’t Easy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9F105-E4A2-5377-B15F-B4041BA21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340762"/>
            <a:ext cx="5304864" cy="495299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33045"/>
            <a:r>
              <a:rPr lang="en-US">
                <a:latin typeface="Calibri"/>
                <a:ea typeface="Calibri"/>
                <a:cs typeface="Calibri"/>
              </a:rPr>
              <a:t>The largest expense on the income statement of rural hospitals is labor related. </a:t>
            </a:r>
            <a:endParaRPr lang="en-US"/>
          </a:p>
          <a:p>
            <a:pPr marL="233045"/>
            <a:r>
              <a:rPr lang="en-US">
                <a:latin typeface="Calibri"/>
                <a:ea typeface="Calibri"/>
                <a:cs typeface="Calibri"/>
              </a:rPr>
              <a:t>Less than 10% of US physicians practice in rural communities despite rural composing 20% of the US population. </a:t>
            </a:r>
            <a:endParaRPr lang="en-US">
              <a:ea typeface="Calibri"/>
            </a:endParaRPr>
          </a:p>
          <a:p>
            <a:pPr marL="233045"/>
            <a:r>
              <a:rPr lang="en-US">
                <a:latin typeface="Calibri"/>
                <a:ea typeface="Calibri"/>
                <a:cs typeface="Calibri"/>
              </a:rPr>
              <a:t>Labor costs continue to challenge economic viability and remains the biggest driver of margin pressure.</a:t>
            </a:r>
          </a:p>
          <a:p>
            <a:pPr marL="233045"/>
            <a:r>
              <a:rPr lang="en-US">
                <a:latin typeface="Calibri"/>
                <a:ea typeface="Calibri"/>
                <a:cs typeface="Calibri"/>
              </a:rPr>
              <a:t>Vacant positions generally mean something isn’t getting accomplished under optimal conditions; from care to administrative tasks.</a:t>
            </a:r>
          </a:p>
          <a:p>
            <a:pPr marL="233045"/>
            <a:r>
              <a:rPr lang="en-US">
                <a:latin typeface="Calibri"/>
                <a:ea typeface="Calibri"/>
                <a:cs typeface="Calibri"/>
              </a:rPr>
              <a:t>Many employers are passing on healthcare cost increases to employees due to a perceived inability to control price.</a:t>
            </a:r>
          </a:p>
          <a:p>
            <a:pPr marL="233045"/>
            <a:r>
              <a:rPr lang="en-US">
                <a:latin typeface="Calibri"/>
                <a:ea typeface="Calibri"/>
                <a:cs typeface="Calibri"/>
              </a:rPr>
              <a:t>Benchmarking to other healthcare providers doesn’t truly represent market position.</a:t>
            </a:r>
          </a:p>
          <a:p>
            <a:pPr marL="233045"/>
            <a:r>
              <a:rPr lang="en-US" b="1">
                <a:latin typeface="Calibri"/>
                <a:ea typeface="Calibri"/>
                <a:cs typeface="Calibri"/>
              </a:rPr>
              <a:t>Hospitals must reevaluate their current employee benefit packages and make changes necessary to be competitive.</a:t>
            </a:r>
            <a:endParaRPr lang="en-US">
              <a:latin typeface="Calibri"/>
              <a:ea typeface="Calibri"/>
              <a:cs typeface="Calibri"/>
            </a:endParaRPr>
          </a:p>
          <a:p>
            <a:pPr marL="233045"/>
            <a:endParaRPr lang="en-US">
              <a:ea typeface="Calibri" panose="020F0502020204030204" pitchFamily="34" charset="0"/>
            </a:endParaRPr>
          </a:p>
          <a:p>
            <a:pPr marL="233045"/>
            <a:endParaRPr lang="en-US">
              <a:ea typeface="Calibri" panose="020F0502020204030204" pitchFamily="3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3D8F834-176C-3D70-0235-1717E9D056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822640"/>
              </p:ext>
            </p:extLst>
          </p:nvPr>
        </p:nvGraphicFramePr>
        <p:xfrm>
          <a:off x="5481918" y="986795"/>
          <a:ext cx="6519672" cy="4884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263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7056F-81CA-9794-C74C-C93BC1D2B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Strategic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D6D58-BCF0-E78A-A2CA-50B0B224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6152"/>
            <a:ext cx="4471416" cy="495299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33045"/>
            <a:r>
              <a:rPr lang="en-US">
                <a:latin typeface="Calibri"/>
                <a:ea typeface="Calibri"/>
                <a:cs typeface="Calibri"/>
              </a:rPr>
              <a:t>Money doesn’t care how it’s spent.</a:t>
            </a:r>
          </a:p>
          <a:p>
            <a:pPr marL="233045"/>
            <a:r>
              <a:rPr lang="en-US">
                <a:latin typeface="Calibri"/>
                <a:ea typeface="Calibri"/>
                <a:cs typeface="Calibri"/>
              </a:rPr>
              <a:t>Ultimately, dollars spent on benefits, reduce the amount of dollars available for salary.</a:t>
            </a:r>
          </a:p>
          <a:p>
            <a:pPr marL="233045"/>
            <a:r>
              <a:rPr lang="en-US">
                <a:latin typeface="Calibri"/>
                <a:ea typeface="Calibri"/>
                <a:cs typeface="Calibri"/>
              </a:rPr>
              <a:t>Value to the employee must be the focus.</a:t>
            </a:r>
          </a:p>
          <a:p>
            <a:pPr marL="233045"/>
            <a:r>
              <a:rPr lang="en-US">
                <a:latin typeface="Calibri"/>
                <a:ea typeface="Calibri"/>
                <a:cs typeface="Calibri"/>
              </a:rPr>
              <a:t>Carrying costs of benefit packages reduce employee value; they represent payments to other organizations.</a:t>
            </a:r>
          </a:p>
          <a:p>
            <a:pPr marL="233045"/>
            <a:r>
              <a:rPr lang="en-US">
                <a:latin typeface="Calibri"/>
                <a:ea typeface="Calibri"/>
                <a:cs typeface="Calibri"/>
              </a:rPr>
              <a:t>Reductions in carrying costs create an opportunity to take savings or pass on savings as pay increases.</a:t>
            </a:r>
          </a:p>
          <a:p>
            <a:pPr marL="690245" lvl="1"/>
            <a:r>
              <a:rPr lang="en-US" sz="1800">
                <a:latin typeface="Calibri"/>
                <a:ea typeface="Calibri"/>
                <a:cs typeface="Calibri"/>
              </a:rPr>
              <a:t>Value creation</a:t>
            </a:r>
          </a:p>
          <a:p>
            <a:pPr marL="690245" lvl="1"/>
            <a:r>
              <a:rPr lang="en-US" sz="1800">
                <a:latin typeface="Calibri"/>
                <a:ea typeface="Calibri"/>
                <a:cs typeface="Calibri"/>
              </a:rPr>
              <a:t>Double value opportunity: </a:t>
            </a:r>
            <a:endParaRPr lang="en-US" sz="1800">
              <a:ea typeface="Calibri"/>
            </a:endParaRPr>
          </a:p>
          <a:p>
            <a:pPr marL="1147445" lvl="2"/>
            <a:r>
              <a:rPr lang="en-US" sz="1800">
                <a:latin typeface="Calibri"/>
                <a:ea typeface="Calibri"/>
                <a:cs typeface="Calibri"/>
              </a:rPr>
              <a:t>Reduction in administrative overhead</a:t>
            </a:r>
          </a:p>
          <a:p>
            <a:pPr marL="1147445" lvl="2"/>
            <a:r>
              <a:rPr lang="en-US" sz="1800">
                <a:latin typeface="Calibri"/>
                <a:ea typeface="Calibri"/>
                <a:cs typeface="Calibri"/>
              </a:rPr>
              <a:t>Reduction in total costs </a:t>
            </a:r>
            <a:endParaRPr lang="en-US" sz="1800">
              <a:ea typeface="Calibri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7777631-91EB-9B55-3324-BAF109BC7F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5403643"/>
              </p:ext>
            </p:extLst>
          </p:nvPr>
        </p:nvGraphicFramePr>
        <p:xfrm>
          <a:off x="5545143" y="1092876"/>
          <a:ext cx="6646857" cy="507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4239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EDCFE-790E-3AC3-891F-E6DE65B79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Structure As A Strategy</a:t>
            </a:r>
          </a:p>
        </p:txBody>
      </p:sp>
    </p:spTree>
    <p:extLst>
      <p:ext uri="{BB962C8B-B14F-4D97-AF65-F5344CB8AC3E}">
        <p14:creationId xmlns:p14="http://schemas.microsoft.com/office/powerpoint/2010/main" val="146708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623867DD-1BF1-374A-B903-7054DF20DEFC}"/>
              </a:ext>
            </a:extLst>
          </p:cNvPr>
          <p:cNvSpPr/>
          <p:nvPr/>
        </p:nvSpPr>
        <p:spPr>
          <a:xfrm>
            <a:off x="4731470" y="1393831"/>
            <a:ext cx="794005" cy="79400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488058-4292-364E-84C4-6C5F1379355A}"/>
              </a:ext>
            </a:extLst>
          </p:cNvPr>
          <p:cNvCxnSpPr>
            <a:cxnSpLocks/>
          </p:cNvCxnSpPr>
          <p:nvPr/>
        </p:nvCxnSpPr>
        <p:spPr>
          <a:xfrm flipH="1">
            <a:off x="4064234" y="3345383"/>
            <a:ext cx="2059018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DBCB8F6-BF98-EF42-A02A-8D29E49874D2}"/>
              </a:ext>
            </a:extLst>
          </p:cNvPr>
          <p:cNvCxnSpPr>
            <a:cxnSpLocks/>
            <a:stCxn id="45" idx="2"/>
          </p:cNvCxnSpPr>
          <p:nvPr/>
        </p:nvCxnSpPr>
        <p:spPr>
          <a:xfrm flipH="1">
            <a:off x="2810827" y="5661815"/>
            <a:ext cx="2315754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2BE67CD-F353-8049-93A1-5E609D2D0240}"/>
              </a:ext>
            </a:extLst>
          </p:cNvPr>
          <p:cNvSpPr/>
          <p:nvPr/>
        </p:nvSpPr>
        <p:spPr>
          <a:xfrm>
            <a:off x="1169413" y="2660383"/>
            <a:ext cx="2476500" cy="24765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Block Arc 2">
            <a:extLst>
              <a:ext uri="{FF2B5EF4-FFF2-40B4-BE49-F238E27FC236}">
                <a16:creationId xmlns:a16="http://schemas.microsoft.com/office/drawing/2014/main" id="{056E6E8B-8D2B-014A-9981-AD544025EB0A}"/>
              </a:ext>
            </a:extLst>
          </p:cNvPr>
          <p:cNvSpPr/>
          <p:nvPr/>
        </p:nvSpPr>
        <p:spPr>
          <a:xfrm rot="5400000">
            <a:off x="633573" y="2156344"/>
            <a:ext cx="3564289" cy="3564289"/>
          </a:xfrm>
          <a:prstGeom prst="blockArc">
            <a:avLst>
              <a:gd name="adj1" fmla="val 10800000"/>
              <a:gd name="adj2" fmla="val 0"/>
              <a:gd name="adj3" fmla="val 1983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81DA796-1651-FA4D-83E2-9A12364E4468}"/>
              </a:ext>
            </a:extLst>
          </p:cNvPr>
          <p:cNvSpPr/>
          <p:nvPr/>
        </p:nvSpPr>
        <p:spPr>
          <a:xfrm>
            <a:off x="2366176" y="2103392"/>
            <a:ext cx="166255" cy="16625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FB45D48-E485-6944-BFFD-06F122DC56B7}"/>
              </a:ext>
            </a:extLst>
          </p:cNvPr>
          <p:cNvSpPr/>
          <p:nvPr/>
        </p:nvSpPr>
        <p:spPr>
          <a:xfrm>
            <a:off x="4000477" y="4341700"/>
            <a:ext cx="166255" cy="16625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E97B2B-DDAE-E441-A6BA-7575C3855F98}"/>
              </a:ext>
            </a:extLst>
          </p:cNvPr>
          <p:cNvSpPr/>
          <p:nvPr/>
        </p:nvSpPr>
        <p:spPr>
          <a:xfrm>
            <a:off x="3997947" y="3252832"/>
            <a:ext cx="166255" cy="16625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EC32694-D9AD-1546-AA1F-299DD58A92A7}"/>
              </a:ext>
            </a:extLst>
          </p:cNvPr>
          <p:cNvSpPr/>
          <p:nvPr/>
        </p:nvSpPr>
        <p:spPr>
          <a:xfrm>
            <a:off x="2332589" y="5578688"/>
            <a:ext cx="166255" cy="16625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7E2E2CF-9C70-B047-81B3-0F0615220027}"/>
              </a:ext>
            </a:extLst>
          </p:cNvPr>
          <p:cNvSpPr/>
          <p:nvPr/>
        </p:nvSpPr>
        <p:spPr>
          <a:xfrm>
            <a:off x="6040665" y="4027824"/>
            <a:ext cx="794005" cy="79400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E762A3-0E82-A440-AFED-0F650DC329A9}"/>
              </a:ext>
            </a:extLst>
          </p:cNvPr>
          <p:cNvSpPr>
            <a:spLocks/>
          </p:cNvSpPr>
          <p:nvPr/>
        </p:nvSpPr>
        <p:spPr>
          <a:xfrm>
            <a:off x="6114303" y="2872657"/>
            <a:ext cx="794005" cy="794005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007DEB1-2C70-5B4B-9278-5FADC327F6B9}"/>
              </a:ext>
            </a:extLst>
          </p:cNvPr>
          <p:cNvCxnSpPr>
            <a:cxnSpLocks/>
            <a:stCxn id="15" idx="2"/>
            <a:endCxn id="6" idx="6"/>
          </p:cNvCxnSpPr>
          <p:nvPr/>
        </p:nvCxnSpPr>
        <p:spPr>
          <a:xfrm flipH="1">
            <a:off x="4166732" y="4424827"/>
            <a:ext cx="1873933" cy="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68712DF-AF03-5D46-9A69-0611CF29F1EE}"/>
              </a:ext>
            </a:extLst>
          </p:cNvPr>
          <p:cNvCxnSpPr>
            <a:cxnSpLocks/>
          </p:cNvCxnSpPr>
          <p:nvPr/>
        </p:nvCxnSpPr>
        <p:spPr>
          <a:xfrm flipH="1">
            <a:off x="2676007" y="1778259"/>
            <a:ext cx="205740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7314615-E749-E241-9502-B107BEF4B0E8}"/>
              </a:ext>
            </a:extLst>
          </p:cNvPr>
          <p:cNvCxnSpPr>
            <a:cxnSpLocks/>
            <a:endCxn id="4" idx="0"/>
          </p:cNvCxnSpPr>
          <p:nvPr/>
        </p:nvCxnSpPr>
        <p:spPr>
          <a:xfrm flipH="1">
            <a:off x="2449304" y="1768928"/>
            <a:ext cx="242592" cy="334464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3E97916-F494-B147-A7D5-A3B95B4CB176}"/>
              </a:ext>
            </a:extLst>
          </p:cNvPr>
          <p:cNvSpPr txBox="1"/>
          <p:nvPr/>
        </p:nvSpPr>
        <p:spPr>
          <a:xfrm>
            <a:off x="2759298" y="1462424"/>
            <a:ext cx="190481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1400" b="1" dirty="0">
                <a:solidFill>
                  <a:schemeClr val="tx2"/>
                </a:solidFill>
                <a:latin typeface="Calibri" panose="020F0502020204030204" pitchFamily="34" charset="0"/>
                <a:ea typeface="League Spartan" charset="0"/>
                <a:cs typeface="Calibri" panose="020F0502020204030204" pitchFamily="34" charset="0"/>
              </a:rPr>
              <a:t>Traditional Retirement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67E9A06-C697-9C4C-A724-57D39E7FAC87}"/>
              </a:ext>
            </a:extLst>
          </p:cNvPr>
          <p:cNvSpPr txBox="1"/>
          <p:nvPr/>
        </p:nvSpPr>
        <p:spPr>
          <a:xfrm>
            <a:off x="4264834" y="3013263"/>
            <a:ext cx="162890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1400" b="1">
                <a:solidFill>
                  <a:schemeClr val="tx2"/>
                </a:solidFill>
                <a:latin typeface="Calibri" panose="020F0502020204030204" pitchFamily="34" charset="0"/>
                <a:ea typeface="League Spartan" charset="0"/>
                <a:cs typeface="Calibri" panose="020F0502020204030204" pitchFamily="34" charset="0"/>
              </a:rPr>
              <a:t>457 Deferred Comp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39C9235-39C0-A245-8916-03A41002D267}"/>
              </a:ext>
            </a:extLst>
          </p:cNvPr>
          <p:cNvSpPr txBox="1"/>
          <p:nvPr/>
        </p:nvSpPr>
        <p:spPr>
          <a:xfrm>
            <a:off x="3318849" y="5366416"/>
            <a:ext cx="1568122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1400" b="1" dirty="0">
                <a:solidFill>
                  <a:schemeClr val="tx2"/>
                </a:solidFill>
                <a:latin typeface="Calibri" panose="020F0502020204030204" pitchFamily="34" charset="0"/>
                <a:ea typeface="League Spartan" charset="0"/>
                <a:cs typeface="Calibri" panose="020F0502020204030204" pitchFamily="34" charset="0"/>
              </a:rPr>
              <a:t>Key Employee DER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9D1720-F769-4843-9D7E-F69D9A3F9A01}"/>
              </a:ext>
            </a:extLst>
          </p:cNvPr>
          <p:cNvSpPr txBox="1"/>
          <p:nvPr/>
        </p:nvSpPr>
        <p:spPr>
          <a:xfrm>
            <a:off x="4262952" y="4072437"/>
            <a:ext cx="1421095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1400" b="1">
                <a:solidFill>
                  <a:schemeClr val="tx2"/>
                </a:solidFill>
                <a:latin typeface="Calibri" panose="020F0502020204030204" pitchFamily="34" charset="0"/>
                <a:ea typeface="League Spartan" charset="0"/>
                <a:cs typeface="Calibri" panose="020F0502020204030204" pitchFamily="34" charset="0"/>
              </a:rPr>
              <a:t>Defined Benefits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837EEBAB-ECFD-874C-A65D-D934EF5CF8B2}"/>
              </a:ext>
            </a:extLst>
          </p:cNvPr>
          <p:cNvSpPr txBox="1">
            <a:spLocks/>
          </p:cNvSpPr>
          <p:nvPr/>
        </p:nvSpPr>
        <p:spPr>
          <a:xfrm>
            <a:off x="6897279" y="4010737"/>
            <a:ext cx="3859521" cy="917815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Defined benefit plans offer a fixed retirement income, based on a formula which factors in years of service and average salary. The hospital bares both the funding and investment risks within the defined benefit plan. 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E5F8B8D1-3667-9041-BC21-3299723708C8}"/>
              </a:ext>
            </a:extLst>
          </p:cNvPr>
          <p:cNvSpPr txBox="1">
            <a:spLocks/>
          </p:cNvSpPr>
          <p:nvPr/>
        </p:nvSpPr>
        <p:spPr>
          <a:xfrm>
            <a:off x="7024308" y="2789272"/>
            <a:ext cx="3859521" cy="917815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Employees contribute a portion of their salary to the account, often matched by the employer up to IRS limits for deferred compensation. The employee guides the investments and is responsible for performance. 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1652400B-F8F2-1F42-8400-9D2321139C39}"/>
              </a:ext>
            </a:extLst>
          </p:cNvPr>
          <p:cNvSpPr txBox="1">
            <a:spLocks/>
          </p:cNvSpPr>
          <p:nvPr/>
        </p:nvSpPr>
        <p:spPr>
          <a:xfrm>
            <a:off x="6103160" y="5311079"/>
            <a:ext cx="3859521" cy="764312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00"/>
              </a:lnSpc>
            </a:pPr>
            <a:r>
              <a:rPr lang="en-US"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Employee DER plans allow hospitals to provide a significant benefit to key employees while avoiding discrimination testing, attached to a vesting schedule that drives retention rates and rewards employees that stay.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CB894A11-A2DE-8748-8174-09319F3FC813}"/>
              </a:ext>
            </a:extLst>
          </p:cNvPr>
          <p:cNvSpPr/>
          <p:nvPr/>
        </p:nvSpPr>
        <p:spPr>
          <a:xfrm>
            <a:off x="1258667" y="2759268"/>
            <a:ext cx="2288311" cy="2288311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C965AE7-85C1-BC60-243E-CC9B1E507144}"/>
              </a:ext>
            </a:extLst>
          </p:cNvPr>
          <p:cNvSpPr txBox="1">
            <a:spLocks/>
          </p:cNvSpPr>
          <p:nvPr/>
        </p:nvSpPr>
        <p:spPr>
          <a:xfrm>
            <a:off x="457200" y="274320"/>
            <a:ext cx="9509760" cy="59944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1" kern="1200">
                <a:solidFill>
                  <a:schemeClr val="tx2">
                    <a:lumMod val="75000"/>
                  </a:schemeClr>
                </a:solidFill>
                <a:latin typeface="Seaford" panose="00000500000000000000" pitchFamily="2" charset="0"/>
                <a:ea typeface="+mj-ea"/>
                <a:cs typeface="+mj-cs"/>
              </a:defRPr>
            </a:lvl1pPr>
          </a:lstStyle>
          <a:p>
            <a:r>
              <a:rPr lang="en-US"/>
              <a:t>Healthcare Retirement Overview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1" name="Graphic 20" descr="Clipboard All Crosses outline">
            <a:extLst>
              <a:ext uri="{FF2B5EF4-FFF2-40B4-BE49-F238E27FC236}">
                <a16:creationId xmlns:a16="http://schemas.microsoft.com/office/drawing/2014/main" id="{4C9E3FD0-12DA-3E08-CFCA-D3BD58785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28151" y="5734697"/>
            <a:ext cx="677883" cy="677883"/>
          </a:xfrm>
          <a:prstGeom prst="rect">
            <a:avLst/>
          </a:prstGeom>
        </p:spPr>
      </p:pic>
      <p:sp>
        <p:nvSpPr>
          <p:cNvPr id="45" name="Oval 44">
            <a:extLst>
              <a:ext uri="{FF2B5EF4-FFF2-40B4-BE49-F238E27FC236}">
                <a16:creationId xmlns:a16="http://schemas.microsoft.com/office/drawing/2014/main" id="{FAFEE04E-B386-1166-5C4D-54378DFC1675}"/>
              </a:ext>
            </a:extLst>
          </p:cNvPr>
          <p:cNvSpPr/>
          <p:nvPr/>
        </p:nvSpPr>
        <p:spPr>
          <a:xfrm>
            <a:off x="5126581" y="5264812"/>
            <a:ext cx="794005" cy="794005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2" name="Graphic 21" descr="Safe outline">
            <a:extLst>
              <a:ext uri="{FF2B5EF4-FFF2-40B4-BE49-F238E27FC236}">
                <a16:creationId xmlns:a16="http://schemas.microsoft.com/office/drawing/2014/main" id="{898FE16F-06AE-C9C5-E168-866A9999A5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666128" y="3075915"/>
            <a:ext cx="1461711" cy="1461711"/>
          </a:xfrm>
          <a:prstGeom prst="rect">
            <a:avLst/>
          </a:prstGeom>
        </p:spPr>
      </p:pic>
      <p:pic>
        <p:nvPicPr>
          <p:cNvPr id="35" name="Graphic 34" descr="Cycle with people outline">
            <a:extLst>
              <a:ext uri="{FF2B5EF4-FFF2-40B4-BE49-F238E27FC236}">
                <a16:creationId xmlns:a16="http://schemas.microsoft.com/office/drawing/2014/main" id="{84500007-BF4C-6CEC-9601-92DA42034C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84053" y="5222677"/>
            <a:ext cx="800130" cy="800130"/>
          </a:xfrm>
          <a:prstGeom prst="rect">
            <a:avLst/>
          </a:prstGeom>
        </p:spPr>
      </p:pic>
      <p:pic>
        <p:nvPicPr>
          <p:cNvPr id="37" name="Graphic 36" descr="Acorn with solid fill">
            <a:extLst>
              <a:ext uri="{FF2B5EF4-FFF2-40B4-BE49-F238E27FC236}">
                <a16:creationId xmlns:a16="http://schemas.microsoft.com/office/drawing/2014/main" id="{453C9522-03C8-D54B-B7BA-C4C4C5E0DC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6223884" y="2987275"/>
            <a:ext cx="574844" cy="574844"/>
          </a:xfrm>
          <a:prstGeom prst="rect">
            <a:avLst/>
          </a:prstGeom>
        </p:spPr>
      </p:pic>
      <p:pic>
        <p:nvPicPr>
          <p:cNvPr id="41" name="Graphic 40" descr="Periodic Graph with solid fill">
            <a:extLst>
              <a:ext uri="{FF2B5EF4-FFF2-40B4-BE49-F238E27FC236}">
                <a16:creationId xmlns:a16="http://schemas.microsoft.com/office/drawing/2014/main" id="{CAFC2EAC-C161-CADA-E7CC-9C02467CB92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6112346" y="4072437"/>
            <a:ext cx="650642" cy="650642"/>
          </a:xfrm>
          <a:prstGeom prst="rect">
            <a:avLst/>
          </a:prstGeom>
        </p:spPr>
      </p:pic>
      <p:pic>
        <p:nvPicPr>
          <p:cNvPr id="50" name="Graphic 49" descr="Piggy Bank with solid fill">
            <a:extLst>
              <a:ext uri="{FF2B5EF4-FFF2-40B4-BE49-F238E27FC236}">
                <a16:creationId xmlns:a16="http://schemas.microsoft.com/office/drawing/2014/main" id="{DB639010-08AE-78BF-EED6-0D1A49DE23F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4771275" y="1353040"/>
            <a:ext cx="821555" cy="821555"/>
          </a:xfrm>
          <a:prstGeom prst="rect">
            <a:avLst/>
          </a:prstGeom>
        </p:spPr>
      </p:pic>
      <p:sp>
        <p:nvSpPr>
          <p:cNvPr id="53" name="Subtitle 2">
            <a:extLst>
              <a:ext uri="{FF2B5EF4-FFF2-40B4-BE49-F238E27FC236}">
                <a16:creationId xmlns:a16="http://schemas.microsoft.com/office/drawing/2014/main" id="{E21407F2-E5C9-8562-3888-BBCB46913D6F}"/>
              </a:ext>
            </a:extLst>
          </p:cNvPr>
          <p:cNvSpPr txBox="1">
            <a:spLocks/>
          </p:cNvSpPr>
          <p:nvPr/>
        </p:nvSpPr>
        <p:spPr>
          <a:xfrm>
            <a:off x="5684047" y="1328097"/>
            <a:ext cx="3859521" cy="1138517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401k and 403b plans are tax-advantaged retirement accounts, allowing employees to save for retirement with pre-tax contributions. Highly compensated employees will struggle with low annual maximum contributions and discrimination testing.</a:t>
            </a:r>
          </a:p>
        </p:txBody>
      </p:sp>
    </p:spTree>
    <p:extLst>
      <p:ext uri="{BB962C8B-B14F-4D97-AF65-F5344CB8AC3E}">
        <p14:creationId xmlns:p14="http://schemas.microsoft.com/office/powerpoint/2010/main" val="321835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EF3D8F7-8457-4454-8310-6676E66E0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ea typeface="Calibri" panose="020F0502020204030204" pitchFamily="34" charset="0"/>
                <a:cs typeface="Calibri" panose="020F0502020204030204" pitchFamily="34" charset="0"/>
              </a:rPr>
              <a:t>Complete the retirement pie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FB1527-B8DD-4C7D-913F-9AACC1CC3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6152"/>
            <a:ext cx="5054600" cy="4952999"/>
          </a:xfrm>
        </p:spPr>
        <p:txBody>
          <a:bodyPr>
            <a:noAutofit/>
          </a:bodyPr>
          <a:lstStyle/>
          <a:p>
            <a:pPr marL="230188" indent="-230188">
              <a:buSzPct val="70000"/>
              <a:tabLst>
                <a:tab pos="914400" algn="l"/>
              </a:tabLst>
              <a:defRPr/>
            </a:pPr>
            <a:r>
              <a:rPr lang="en-US" dirty="0">
                <a:solidFill>
                  <a:schemeClr val="tx2"/>
                </a:solidFill>
                <a:ea typeface="Calibri" panose="020F0502020204030204" pitchFamily="34" charset="0"/>
              </a:rPr>
              <a:t>As defined benefit plans became too expensive, most hospitals have lost a competitive edge in retirement benefits</a:t>
            </a:r>
          </a:p>
          <a:p>
            <a:pPr marL="230188" indent="-230188">
              <a:buSzPct val="70000"/>
              <a:tabLst>
                <a:tab pos="914400" algn="l"/>
              </a:tabLst>
              <a:defRPr/>
            </a:pPr>
            <a:endParaRPr lang="en-US" dirty="0">
              <a:solidFill>
                <a:schemeClr val="tx2"/>
              </a:solidFill>
              <a:ea typeface="Calibri" panose="020F0502020204030204" pitchFamily="34" charset="0"/>
            </a:endParaRPr>
          </a:p>
          <a:p>
            <a:pPr marL="230188" indent="-230188">
              <a:buSzPct val="70000"/>
              <a:tabLst>
                <a:tab pos="914400" algn="l"/>
              </a:tabLst>
              <a:defRPr/>
            </a:pPr>
            <a:r>
              <a:rPr lang="en-US" dirty="0">
                <a:solidFill>
                  <a:schemeClr val="tx2"/>
                </a:solidFill>
                <a:ea typeface="Calibri" panose="020F0502020204030204" pitchFamily="34" charset="0"/>
              </a:rPr>
              <a:t>Most hospital sponsored programs will not support employees in retirement</a:t>
            </a:r>
          </a:p>
          <a:p>
            <a:pPr marL="230188" indent="-230188">
              <a:buSzPct val="70000"/>
              <a:tabLst>
                <a:tab pos="914400" algn="l"/>
              </a:tabLst>
              <a:defRPr/>
            </a:pPr>
            <a:endParaRPr lang="en-US" dirty="0">
              <a:solidFill>
                <a:schemeClr val="tx2"/>
              </a:solidFill>
              <a:ea typeface="Calibri" panose="020F0502020204030204" pitchFamily="34" charset="0"/>
            </a:endParaRPr>
          </a:p>
          <a:p>
            <a:pPr marL="230188" lvl="6" indent="-230188">
              <a:spcBef>
                <a:spcPts val="0"/>
              </a:spcBef>
              <a:spcAft>
                <a:spcPts val="600"/>
              </a:spcAft>
              <a:buSzPct val="70000"/>
              <a:tabLst>
                <a:tab pos="914400" algn="l"/>
              </a:tabLst>
              <a:defRPr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Competition for key employees requires innovation to ensure adequate staffing levels and access to top performers</a:t>
            </a:r>
          </a:p>
          <a:p>
            <a:pPr marL="0" lvl="6" indent="0">
              <a:spcBef>
                <a:spcPts val="0"/>
              </a:spcBef>
              <a:spcAft>
                <a:spcPts val="600"/>
              </a:spcAft>
              <a:buSzPct val="70000"/>
              <a:buNone/>
              <a:tabLst>
                <a:tab pos="914400" algn="l"/>
              </a:tabLst>
              <a:defRPr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30188" lvl="6" indent="-230188">
              <a:spcBef>
                <a:spcPts val="0"/>
              </a:spcBef>
              <a:spcAft>
                <a:spcPts val="600"/>
              </a:spcAft>
              <a:buSzPct val="70000"/>
              <a:tabLst>
                <a:tab pos="914400" algn="l"/>
              </a:tabLst>
              <a:defRPr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Traditional Retirement platforms struggle to provide benefits for both highly comped and non-highly comped employees. </a:t>
            </a:r>
          </a:p>
          <a:p>
            <a:pPr marL="460375" indent="0">
              <a:buNone/>
            </a:pPr>
            <a:r>
              <a:rPr lang="en-US" dirty="0">
                <a:solidFill>
                  <a:srgbClr val="0A4E1F"/>
                </a:solidFill>
              </a:rPr>
              <a:t>Enhance employee retirement benefits to enhance competitive edge for recruiting and retention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0058C9-B052-DAC6-DDF4-6E9C50175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13" y="5256098"/>
            <a:ext cx="934373" cy="38575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9F9F97-74E8-7DB0-812C-5E97CE00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8D9AD5-F248-4919-864A-CFD76CC027D6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E5E8E8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E5E8E8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D7D42312-EC5E-362F-D08C-7D77C8F6B20E}"/>
              </a:ext>
            </a:extLst>
          </p:cNvPr>
          <p:cNvGraphicFramePr/>
          <p:nvPr/>
        </p:nvGraphicFramePr>
        <p:xfrm>
          <a:off x="4648740" y="79577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8762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C44A969-6A96-9423-A67F-95254454C660}"/>
              </a:ext>
            </a:extLst>
          </p:cNvPr>
          <p:cNvGrpSpPr/>
          <p:nvPr/>
        </p:nvGrpSpPr>
        <p:grpSpPr>
          <a:xfrm>
            <a:off x="4363547" y="2247470"/>
            <a:ext cx="3531459" cy="3531459"/>
            <a:chOff x="4363547" y="2247470"/>
            <a:chExt cx="3531459" cy="3531459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0F90DAC-6052-FA2A-2DF9-F8C0703E80C6}"/>
                </a:ext>
              </a:extLst>
            </p:cNvPr>
            <p:cNvSpPr/>
            <p:nvPr/>
          </p:nvSpPr>
          <p:spPr>
            <a:xfrm>
              <a:off x="4363547" y="2247470"/>
              <a:ext cx="1725871" cy="1725871"/>
            </a:xfrm>
            <a:custGeom>
              <a:avLst/>
              <a:gdLst>
                <a:gd name="connsiteX0" fmla="*/ 0 w 1725871"/>
                <a:gd name="connsiteY0" fmla="*/ 1725871 h 1725871"/>
                <a:gd name="connsiteX1" fmla="*/ 1725871 w 1725871"/>
                <a:gd name="connsiteY1" fmla="*/ 0 h 1725871"/>
                <a:gd name="connsiteX2" fmla="*/ 1725871 w 1725871"/>
                <a:gd name="connsiteY2" fmla="*/ 1725871 h 1725871"/>
                <a:gd name="connsiteX3" fmla="*/ 0 w 1725871"/>
                <a:gd name="connsiteY3" fmla="*/ 1725871 h 1725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5871" h="1725871">
                  <a:moveTo>
                    <a:pt x="0" y="1725871"/>
                  </a:moveTo>
                  <a:cubicBezTo>
                    <a:pt x="0" y="772699"/>
                    <a:pt x="772699" y="0"/>
                    <a:pt x="1725871" y="0"/>
                  </a:cubicBezTo>
                  <a:lnTo>
                    <a:pt x="1725871" y="1725871"/>
                  </a:lnTo>
                  <a:lnTo>
                    <a:pt x="0" y="1725871"/>
                  </a:lnTo>
                  <a:close/>
                </a:path>
              </a:pathLst>
            </a:custGeom>
            <a:solidFill>
              <a:srgbClr val="0A4E1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19288" tIns="619288" rIns="113792" bIns="113792" numCol="1" spcCol="1270" anchor="ctr" anchorCtr="0"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aford" panose="00000500000000000000" pitchFamily="2" charset="0"/>
                  <a:ea typeface="+mn-ea"/>
                  <a:cs typeface="+mn-cs"/>
                </a:rPr>
                <a:t>Employee Retention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DDB753EB-3616-834E-F419-1F2996A3F9D1}"/>
                </a:ext>
              </a:extLst>
            </p:cNvPr>
            <p:cNvSpPr/>
            <p:nvPr/>
          </p:nvSpPr>
          <p:spPr>
            <a:xfrm>
              <a:off x="6169135" y="2247470"/>
              <a:ext cx="1725871" cy="1725871"/>
            </a:xfrm>
            <a:custGeom>
              <a:avLst/>
              <a:gdLst>
                <a:gd name="connsiteX0" fmla="*/ 0 w 1725871"/>
                <a:gd name="connsiteY0" fmla="*/ 1725871 h 1725871"/>
                <a:gd name="connsiteX1" fmla="*/ 1725871 w 1725871"/>
                <a:gd name="connsiteY1" fmla="*/ 0 h 1725871"/>
                <a:gd name="connsiteX2" fmla="*/ 1725871 w 1725871"/>
                <a:gd name="connsiteY2" fmla="*/ 1725871 h 1725871"/>
                <a:gd name="connsiteX3" fmla="*/ 0 w 1725871"/>
                <a:gd name="connsiteY3" fmla="*/ 1725871 h 1725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5871" h="1725871">
                  <a:moveTo>
                    <a:pt x="0" y="0"/>
                  </a:moveTo>
                  <a:cubicBezTo>
                    <a:pt x="953172" y="0"/>
                    <a:pt x="1725871" y="772699"/>
                    <a:pt x="1725871" y="1725871"/>
                  </a:cubicBezTo>
                  <a:lnTo>
                    <a:pt x="0" y="17258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1176922"/>
                <a:satOff val="-22933"/>
                <a:lumOff val="379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2" tIns="619288" rIns="619288" bIns="113792" numCol="1" spcCol="1270" anchor="ctr" anchorCtr="0"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aford" panose="00000500000000000000" pitchFamily="2" charset="0"/>
                  <a:ea typeface="+mn-ea"/>
                  <a:cs typeface="+mn-cs"/>
                </a:rPr>
                <a:t>Key Employee Solutions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621A273-8016-7D64-07A3-060A3499EBFD}"/>
                </a:ext>
              </a:extLst>
            </p:cNvPr>
            <p:cNvSpPr/>
            <p:nvPr/>
          </p:nvSpPr>
          <p:spPr>
            <a:xfrm rot="21600000">
              <a:off x="6169135" y="4053057"/>
              <a:ext cx="1725871" cy="1725872"/>
            </a:xfrm>
            <a:custGeom>
              <a:avLst/>
              <a:gdLst>
                <a:gd name="connsiteX0" fmla="*/ 0 w 1725871"/>
                <a:gd name="connsiteY0" fmla="*/ 1725871 h 1725871"/>
                <a:gd name="connsiteX1" fmla="*/ 1725871 w 1725871"/>
                <a:gd name="connsiteY1" fmla="*/ 0 h 1725871"/>
                <a:gd name="connsiteX2" fmla="*/ 1725871 w 1725871"/>
                <a:gd name="connsiteY2" fmla="*/ 1725871 h 1725871"/>
                <a:gd name="connsiteX3" fmla="*/ 0 w 1725871"/>
                <a:gd name="connsiteY3" fmla="*/ 1725871 h 1725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5871" h="1725871">
                  <a:moveTo>
                    <a:pt x="1725871" y="0"/>
                  </a:moveTo>
                  <a:cubicBezTo>
                    <a:pt x="1725871" y="953172"/>
                    <a:pt x="953172" y="1725871"/>
                    <a:pt x="0" y="1725871"/>
                  </a:cubicBezTo>
                  <a:lnTo>
                    <a:pt x="0" y="0"/>
                  </a:lnTo>
                  <a:lnTo>
                    <a:pt x="1725871" y="0"/>
                  </a:lnTo>
                  <a:close/>
                </a:path>
              </a:pathLst>
            </a:custGeom>
            <a:solidFill>
              <a:schemeClr val="tx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2353843"/>
                <a:satOff val="-45867"/>
                <a:lumOff val="75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2" tIns="113793" rIns="619287" bIns="619288" numCol="1" spcCol="1270" anchor="ctr" anchorCtr="0"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aford" panose="00000500000000000000" pitchFamily="2" charset="0"/>
                  <a:ea typeface="+mn-ea"/>
                  <a:cs typeface="+mn-cs"/>
                </a:rPr>
                <a:t>Employee Recruiting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D21C2E-1CB6-0FEA-664F-59DEEE9160F3}"/>
                </a:ext>
              </a:extLst>
            </p:cNvPr>
            <p:cNvSpPr/>
            <p:nvPr/>
          </p:nvSpPr>
          <p:spPr>
            <a:xfrm rot="21600000">
              <a:off x="4363547" y="4053058"/>
              <a:ext cx="1725871" cy="1725871"/>
            </a:xfrm>
            <a:custGeom>
              <a:avLst/>
              <a:gdLst>
                <a:gd name="connsiteX0" fmla="*/ 0 w 1725871"/>
                <a:gd name="connsiteY0" fmla="*/ 1725871 h 1725871"/>
                <a:gd name="connsiteX1" fmla="*/ 1725871 w 1725871"/>
                <a:gd name="connsiteY1" fmla="*/ 0 h 1725871"/>
                <a:gd name="connsiteX2" fmla="*/ 1725871 w 1725871"/>
                <a:gd name="connsiteY2" fmla="*/ 1725871 h 1725871"/>
                <a:gd name="connsiteX3" fmla="*/ 0 w 1725871"/>
                <a:gd name="connsiteY3" fmla="*/ 1725871 h 1725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5871" h="1725871">
                  <a:moveTo>
                    <a:pt x="1725871" y="1725871"/>
                  </a:moveTo>
                  <a:cubicBezTo>
                    <a:pt x="772699" y="1725871"/>
                    <a:pt x="0" y="953172"/>
                    <a:pt x="0" y="0"/>
                  </a:cubicBezTo>
                  <a:lnTo>
                    <a:pt x="1725871" y="0"/>
                  </a:lnTo>
                  <a:lnTo>
                    <a:pt x="1725871" y="172587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3530765"/>
                <a:satOff val="-68800"/>
                <a:lumOff val="1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19288" tIns="113792" rIns="113792" bIns="619288" numCol="1" spcCol="1270" anchor="ctr" anchorCtr="0"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aford" panose="00000500000000000000" pitchFamily="2" charset="0"/>
                  <a:ea typeface="+mn-ea"/>
                  <a:cs typeface="+mn-cs"/>
                </a:rPr>
                <a:t>Hospital Flexibility</a:t>
              </a:r>
            </a:p>
          </p:txBody>
        </p:sp>
        <p:sp>
          <p:nvSpPr>
            <p:cNvPr id="14" name="Arrow: Circular 13">
              <a:extLst>
                <a:ext uri="{FF2B5EF4-FFF2-40B4-BE49-F238E27FC236}">
                  <a16:creationId xmlns:a16="http://schemas.microsoft.com/office/drawing/2014/main" id="{BAFFA015-4C10-8945-78D0-0852E10E97F2}"/>
                </a:ext>
              </a:extLst>
            </p:cNvPr>
            <p:cNvSpPr/>
            <p:nvPr/>
          </p:nvSpPr>
          <p:spPr>
            <a:xfrm>
              <a:off x="5831335" y="3654473"/>
              <a:ext cx="595884" cy="518160"/>
            </a:xfrm>
            <a:prstGeom prst="circularArrow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40404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5" name="Arrow: Circular 14">
              <a:extLst>
                <a:ext uri="{FF2B5EF4-FFF2-40B4-BE49-F238E27FC236}">
                  <a16:creationId xmlns:a16="http://schemas.microsoft.com/office/drawing/2014/main" id="{26DADE46-ED76-D06C-D5A5-538362AC42CE}"/>
                </a:ext>
              </a:extLst>
            </p:cNvPr>
            <p:cNvSpPr/>
            <p:nvPr/>
          </p:nvSpPr>
          <p:spPr>
            <a:xfrm rot="10800000">
              <a:off x="5831335" y="3853766"/>
              <a:ext cx="595884" cy="518160"/>
            </a:xfrm>
            <a:prstGeom prst="circularArrow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40404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D2883A15-10F4-48FA-9420-49EF5FAEDD97}"/>
              </a:ext>
            </a:extLst>
          </p:cNvPr>
          <p:cNvSpPr txBox="1"/>
          <p:nvPr/>
        </p:nvSpPr>
        <p:spPr>
          <a:xfrm>
            <a:off x="1906990" y="1429475"/>
            <a:ext cx="8378020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DERs provide a solution for each of the four identified areas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E1CF48-D285-4025-9FAC-236546591806}"/>
              </a:ext>
            </a:extLst>
          </p:cNvPr>
          <p:cNvSpPr txBox="1"/>
          <p:nvPr/>
        </p:nvSpPr>
        <p:spPr>
          <a:xfrm>
            <a:off x="1938277" y="2323744"/>
            <a:ext cx="2347546" cy="1569660"/>
          </a:xfrm>
          <a:prstGeom prst="rect">
            <a:avLst/>
          </a:prstGeom>
          <a:solidFill>
            <a:srgbClr val="0A4E1F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Recruiting/retention asset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Creates financial incentives for employees to meet 10-year vesting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baseline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Lump sum benefit that 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transfers</a:t>
            </a:r>
            <a:r>
              <a:rPr lang="en-US" sz="1200" b="0" i="0" baseline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upon vesting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Provides life insurance for employee beneficiaries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B6779E-9DF7-4C29-919A-EDE14409C07C}"/>
              </a:ext>
            </a:extLst>
          </p:cNvPr>
          <p:cNvSpPr txBox="1"/>
          <p:nvPr/>
        </p:nvSpPr>
        <p:spPr>
          <a:xfrm>
            <a:off x="7958077" y="4145068"/>
            <a:ext cx="2347546" cy="1831271"/>
          </a:xfrm>
          <a:prstGeom prst="rect">
            <a:avLst/>
          </a:prstGeom>
          <a:solidFill>
            <a:schemeClr val="tx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marL="182880" marR="0" lvl="0" indent="-18288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urnover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during the vesting schedule </a:t>
            </a:r>
            <a:r>
              <a:rPr lang="en-US" sz="12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generates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funds available to be </a:t>
            </a:r>
            <a:r>
              <a:rPr lang="en-US" sz="12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reinvested in retention/recruitment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2880" marR="0" lvl="0" indent="-18288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Sets hospital apart with a unique program designed to solve hospital recruiting challenges</a:t>
            </a:r>
          </a:p>
          <a:p>
            <a:pPr marL="182880" marR="0" lvl="0" indent="-18288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Keep long-term key employees  with flexible</a:t>
            </a:r>
            <a:r>
              <a:rPr lang="en-US" sz="12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vesting schedules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10C725-CB81-4366-AB99-20F46C4A1084}"/>
              </a:ext>
            </a:extLst>
          </p:cNvPr>
          <p:cNvSpPr txBox="1"/>
          <p:nvPr/>
        </p:nvSpPr>
        <p:spPr>
          <a:xfrm>
            <a:off x="1938277" y="4150818"/>
            <a:ext cx="2347546" cy="1754326"/>
          </a:xfrm>
          <a:prstGeom prst="rect">
            <a:avLst/>
          </a:prstGeom>
          <a:solidFill>
            <a:schemeClr val="accent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 improve financial liquidity of the hospital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Opportunity to leverage endowed funds of the Hospital/Foundation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Employer owns and can utilize all funds until vesting is met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Investment is protected via split of the life benefit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20F345-2E72-4670-A925-10698DF32990}"/>
              </a:ext>
            </a:extLst>
          </p:cNvPr>
          <p:cNvSpPr txBox="1"/>
          <p:nvPr/>
        </p:nvSpPr>
        <p:spPr>
          <a:xfrm>
            <a:off x="7967805" y="2304288"/>
            <a:ext cx="2286000" cy="1569660"/>
          </a:xfrm>
          <a:prstGeom prst="rect">
            <a:avLst/>
          </a:prstGeom>
          <a:solidFill>
            <a:schemeClr val="bg2">
              <a:lumMod val="5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Tax sheltered investment vehicle for highly compensated employees.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Solves ERISA challenges related to highly compensated employees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 Funding Strategies allow for discrimination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48E6630-C016-BDF2-4F62-906734F96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Key Employee DER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1A4B86-4988-9D55-2CD8-EA037EAC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8D9AD5-F248-4919-864A-CFD76CC027D6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E5E8E8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E5E8E8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189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theme/theme1.xml><?xml version="1.0" encoding="utf-8"?>
<a:theme xmlns:a="http://schemas.openxmlformats.org/drawingml/2006/main" name="Northstar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thstar" id="{7E401CFE-D1C0-4B37-8C76-0811653963C1}" vid="{3989B683-0EA0-40F4-960D-11F6246309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Northstar</Template>
  <TotalTime>29900</TotalTime>
  <Words>1741</Words>
  <Application>Microsoft Office PowerPoint</Application>
  <PresentationFormat>Widescreen</PresentationFormat>
  <Paragraphs>230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Aptos</vt:lpstr>
      <vt:lpstr>Arial</vt:lpstr>
      <vt:lpstr>Bierstadt</vt:lpstr>
      <vt:lpstr>Calibri</vt:lpstr>
      <vt:lpstr>Calibri Light</vt:lpstr>
      <vt:lpstr>Corbel</vt:lpstr>
      <vt:lpstr>Euphemia</vt:lpstr>
      <vt:lpstr>Seaford</vt:lpstr>
      <vt:lpstr>Wingdings</vt:lpstr>
      <vt:lpstr>Northstar</vt:lpstr>
      <vt:lpstr>Office Theme</vt:lpstr>
      <vt:lpstr>LEVERAGING DERs FOR RECRUITING AND RETENTION</vt:lpstr>
      <vt:lpstr>We Have To Start Thinking Differently</vt:lpstr>
      <vt:lpstr>PowerPoint Presentation</vt:lpstr>
      <vt:lpstr>Recruitment and Retention Aren’t Easy</vt:lpstr>
      <vt:lpstr>Strategic Reality</vt:lpstr>
      <vt:lpstr>Structure As A Strategy</vt:lpstr>
      <vt:lpstr>PowerPoint Presentation</vt:lpstr>
      <vt:lpstr>Complete the retirement pie</vt:lpstr>
      <vt:lpstr>Key Employee DER</vt:lpstr>
      <vt:lpstr>Customize it</vt:lpstr>
      <vt:lpstr>Align Strategy and Incentives</vt:lpstr>
      <vt:lpstr>Fully Custom Options for Each Employee</vt:lpstr>
      <vt:lpstr>Every Situation is Different</vt:lpstr>
      <vt:lpstr>Employee Example at 40 Years Old</vt:lpstr>
      <vt:lpstr>IPERS Example at 40 Years Old</vt:lpstr>
      <vt:lpstr>Traditional Retirement and DER </vt:lpstr>
      <vt:lpstr>Rob Bloom, CPA, Principal rbloom@wintergreenme.com o: (207) 280-6497 c: (315) 405-1535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Leveraging Unique Employee Benefits for Recruitment, Retention, and Cost Savings in Rural Healthcare</dc:title>
  <dc:creator>Brett Shippee</dc:creator>
  <cp:lastModifiedBy>Rob Bloom</cp:lastModifiedBy>
  <cp:revision>6</cp:revision>
  <dcterms:created xsi:type="dcterms:W3CDTF">2024-04-01T16:22:58Z</dcterms:created>
  <dcterms:modified xsi:type="dcterms:W3CDTF">2024-05-20T16:58:42Z</dcterms:modified>
</cp:coreProperties>
</file>