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67" r:id="rId2"/>
    <p:sldId id="266" r:id="rId3"/>
    <p:sldId id="265" r:id="rId4"/>
    <p:sldId id="268" r:id="rId5"/>
    <p:sldId id="269" r:id="rId6"/>
    <p:sldId id="272" r:id="rId7"/>
    <p:sldId id="271" r:id="rId8"/>
    <p:sldId id="291" r:id="rId9"/>
    <p:sldId id="270" r:id="rId10"/>
    <p:sldId id="273" r:id="rId11"/>
    <p:sldId id="274" r:id="rId12"/>
    <p:sldId id="275" r:id="rId13"/>
    <p:sldId id="280" r:id="rId14"/>
    <p:sldId id="276" r:id="rId15"/>
    <p:sldId id="278" r:id="rId16"/>
    <p:sldId id="281" r:id="rId17"/>
    <p:sldId id="277" r:id="rId18"/>
    <p:sldId id="279" r:id="rId19"/>
    <p:sldId id="282" r:id="rId20"/>
    <p:sldId id="283" r:id="rId21"/>
    <p:sldId id="284" r:id="rId22"/>
    <p:sldId id="285" r:id="rId23"/>
    <p:sldId id="286" r:id="rId24"/>
    <p:sldId id="287" r:id="rId25"/>
    <p:sldId id="288" r:id="rId26"/>
    <p:sldId id="289" r:id="rId27"/>
    <p:sldId id="290" r:id="rId28"/>
    <p:sldId id="292" r:id="rId29"/>
    <p:sldId id="26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41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27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0A61B3-A439-B549-AE99-B4C5F3B71305}" type="datetimeFigureOut">
              <a:rPr lang="en-US" smtClean="0"/>
              <a:t>8/16/2018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3A19E-C3C6-F84C-AEB8-68418A8AB874}" type="slidenum">
              <a:rPr lang="en-US" smtClean="0"/>
              <a:t>‹#›</a:t>
            </a:fld>
            <a:endParaRPr lang="en-US"/>
          </a:p>
        </p:txBody>
      </p:sp>
    </p:spTree>
    <p:extLst>
      <p:ext uri="{BB962C8B-B14F-4D97-AF65-F5344CB8AC3E}">
        <p14:creationId xmlns:p14="http://schemas.microsoft.com/office/powerpoint/2010/main" val="10805874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CFF643-A30E-4884-A81E-798953269D67}" type="slidenum">
              <a:rPr lang="en-US" smtClean="0"/>
              <a:pPr/>
              <a:t>28</a:t>
            </a:fld>
            <a:endParaRPr lang="en-US"/>
          </a:p>
        </p:txBody>
      </p:sp>
    </p:spTree>
    <p:extLst>
      <p:ext uri="{BB962C8B-B14F-4D97-AF65-F5344CB8AC3E}">
        <p14:creationId xmlns:p14="http://schemas.microsoft.com/office/powerpoint/2010/main" val="3689416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PPT background_logo_Titl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p>
            <a:fld id="{BE2E89E3-9012-754D-ACFE-6D3D94DB23F1}"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8" name="Subtitle 2"/>
          <p:cNvSpPr>
            <a:spLocks noGrp="1"/>
          </p:cNvSpPr>
          <p:nvPr>
            <p:ph type="subTitle" idx="1"/>
          </p:nvPr>
        </p:nvSpPr>
        <p:spPr>
          <a:xfrm>
            <a:off x="3764640" y="3285951"/>
            <a:ext cx="4693557" cy="1687575"/>
          </a:xfrm>
          <a:prstGeom prst="rect">
            <a:avLst/>
          </a:prstGeom>
        </p:spPr>
        <p:txBody>
          <a:bodyPr>
            <a:normAutofit/>
          </a:bodyPr>
          <a:lstStyle>
            <a:lvl1pPr marL="0" indent="0" algn="ctr">
              <a:buNone/>
              <a:defRPr sz="3000">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1"/>
          <p:cNvSpPr>
            <a:spLocks noGrp="1"/>
          </p:cNvSpPr>
          <p:nvPr>
            <p:ph type="ctrTitle"/>
          </p:nvPr>
        </p:nvSpPr>
        <p:spPr>
          <a:xfrm>
            <a:off x="3764641" y="1460196"/>
            <a:ext cx="4693557" cy="1388236"/>
          </a:xfrm>
          <a:prstGeom prst="rect">
            <a:avLst/>
          </a:prstGeom>
        </p:spPr>
        <p:txBody>
          <a:bodyPr>
            <a:noAutofit/>
          </a:bodyPr>
          <a:lstStyle>
            <a:lvl1pPr>
              <a:defRPr sz="5500" baseline="0">
                <a:solidFill>
                  <a:srgbClr val="533F7E"/>
                </a:solidFill>
                <a:latin typeface="Arial"/>
                <a:cs typeface="Arial"/>
              </a:defRPr>
            </a:lvl1pPr>
          </a:lstStyle>
          <a:p>
            <a:r>
              <a:rPr lang="en-US" dirty="0"/>
              <a:t>Click to edit Master title style</a:t>
            </a:r>
          </a:p>
        </p:txBody>
      </p:sp>
    </p:spTree>
    <p:extLst>
      <p:ext uri="{BB962C8B-B14F-4D97-AF65-F5344CB8AC3E}">
        <p14:creationId xmlns:p14="http://schemas.microsoft.com/office/powerpoint/2010/main" val="210860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Frame">
    <p:spTree>
      <p:nvGrpSpPr>
        <p:cNvPr id="1" name=""/>
        <p:cNvGrpSpPr/>
        <p:nvPr/>
      </p:nvGrpSpPr>
      <p:grpSpPr>
        <a:xfrm>
          <a:off x="0" y="0"/>
          <a:ext cx="0" cy="0"/>
          <a:chOff x="0" y="0"/>
          <a:chExt cx="0" cy="0"/>
        </a:xfrm>
      </p:grpSpPr>
      <p:pic>
        <p:nvPicPr>
          <p:cNvPr id="7" name="Picture 6" descr="PPT background_E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Date Placeholder 2"/>
          <p:cNvSpPr>
            <a:spLocks noGrp="1"/>
          </p:cNvSpPr>
          <p:nvPr>
            <p:ph type="dt" sz="half" idx="10"/>
          </p:nvPr>
        </p:nvSpPr>
        <p:spPr/>
        <p:txBody>
          <a:bodyPr/>
          <a:lstStyle/>
          <a:p>
            <a:fld id="{BE2E89E3-9012-754D-ACFE-6D3D94DB23F1}" type="datetimeFigureOut">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4F592-7035-BC42-B961-96A5B059A853}" type="slidenum">
              <a:rPr lang="en-US" smtClean="0"/>
              <a:t>‹#›</a:t>
            </a:fld>
            <a:endParaRPr lang="en-US"/>
          </a:p>
        </p:txBody>
      </p:sp>
    </p:spTree>
    <p:extLst>
      <p:ext uri="{BB962C8B-B14F-4D97-AF65-F5344CB8AC3E}">
        <p14:creationId xmlns:p14="http://schemas.microsoft.com/office/powerpoint/2010/main" val="241351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endParaRPr lang="en-US"/>
          </a:p>
        </p:txBody>
      </p:sp>
      <p:sp>
        <p:nvSpPr>
          <p:cNvPr id="9" name="Content Placeholder 2"/>
          <p:cNvSpPr>
            <a:spLocks noGrp="1"/>
          </p:cNvSpPr>
          <p:nvPr>
            <p:ph idx="1"/>
          </p:nvPr>
        </p:nvSpPr>
        <p:spPr>
          <a:xfrm>
            <a:off x="457200" y="1632857"/>
            <a:ext cx="8229600" cy="4296457"/>
          </a:xfrm>
          <a:prstGeom prst="rect">
            <a:avLst/>
          </a:prstGeom>
        </p:spPr>
        <p:txBody>
          <a:bodyPr/>
          <a:lstStyle>
            <a:lvl1pPr>
              <a:defRPr sz="3200">
                <a:latin typeface=""/>
              </a:defRPr>
            </a:lvl1pPr>
            <a:lvl2pPr>
              <a:defRPr sz="2800">
                <a:latin typeface=""/>
              </a:defRPr>
            </a:lvl2pPr>
            <a:lvl3pPr>
              <a:defRPr sz="2400">
                <a:latin typeface=""/>
              </a:defRPr>
            </a:lvl3pPr>
            <a:lvl4pPr>
              <a:defRPr sz="2000">
                <a:latin typeface=""/>
              </a:defRPr>
            </a:lvl4pPr>
            <a:lvl5pPr>
              <a:defRPr sz="2000">
                <a:latin typeface=""/>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sp>
        <p:nvSpPr>
          <p:cNvPr id="12" name="Title 1"/>
          <p:cNvSpPr>
            <a:spLocks noGrp="1"/>
          </p:cNvSpPr>
          <p:nvPr>
            <p:ph type="title"/>
          </p:nvPr>
        </p:nvSpPr>
        <p:spPr>
          <a:xfrm>
            <a:off x="457200" y="245443"/>
            <a:ext cx="8229600" cy="969466"/>
          </a:xfrm>
        </p:spPr>
        <p:txBody>
          <a:bodyPr anchor="b">
            <a:normAutofit/>
          </a:bodyPr>
          <a:lstStyle>
            <a:lvl1pPr algn="l">
              <a:defRPr sz="4400" b="0" i="0" baseline="0">
                <a:solidFill>
                  <a:srgbClr val="533F7E"/>
                </a:solidFill>
                <a:latin typeface="Arial"/>
              </a:defRPr>
            </a:lvl1pPr>
          </a:lstStyle>
          <a:p>
            <a:r>
              <a:rPr lang="en-US"/>
              <a:t>Click to edit Master title style</a:t>
            </a:r>
            <a:endParaRPr lang="en-US" dirty="0"/>
          </a:p>
        </p:txBody>
      </p:sp>
      <p:pic>
        <p:nvPicPr>
          <p:cNvPr id="8" name="Picture 7"/>
          <p:cNvPicPr>
            <a:picLocks noChangeAspect="1"/>
          </p:cNvPicPr>
          <p:nvPr userDrawn="1"/>
        </p:nvPicPr>
        <p:blipFill>
          <a:blip r:embed="rId3"/>
          <a:stretch>
            <a:fillRect/>
          </a:stretch>
        </p:blipFill>
        <p:spPr>
          <a:xfrm>
            <a:off x="457200" y="1307826"/>
            <a:ext cx="8229600" cy="50800"/>
          </a:xfrm>
          <a:prstGeom prst="rect">
            <a:avLst/>
          </a:prstGeom>
        </p:spPr>
      </p:pic>
    </p:spTree>
    <p:extLst>
      <p:ext uri="{BB962C8B-B14F-4D97-AF65-F5344CB8AC3E}">
        <p14:creationId xmlns:p14="http://schemas.microsoft.com/office/powerpoint/2010/main" val="268992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pic>
        <p:nvPicPr>
          <p:cNvPr id="9"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endParaRPr lang="en-US"/>
          </a:p>
        </p:txBody>
      </p:sp>
      <p:sp>
        <p:nvSpPr>
          <p:cNvPr id="6" name="Title 1"/>
          <p:cNvSpPr>
            <a:spLocks noGrp="1"/>
          </p:cNvSpPr>
          <p:nvPr>
            <p:ph type="title"/>
          </p:nvPr>
        </p:nvSpPr>
        <p:spPr>
          <a:xfrm>
            <a:off x="457200" y="245443"/>
            <a:ext cx="8229600" cy="969466"/>
          </a:xfrm>
        </p:spPr>
        <p:txBody>
          <a:bodyPr anchor="b">
            <a:normAutofit/>
          </a:bodyPr>
          <a:lstStyle>
            <a:lvl1pPr algn="l">
              <a:defRPr sz="4400" b="0" i="0" baseline="0">
                <a:solidFill>
                  <a:srgbClr val="533F7E"/>
                </a:solidFill>
                <a:latin typeface="Arial"/>
              </a:defRPr>
            </a:lvl1pPr>
          </a:lstStyle>
          <a:p>
            <a:r>
              <a:rPr lang="en-US"/>
              <a:t>Click to edit Master title style</a:t>
            </a:r>
            <a:endParaRPr lang="en-US" dirty="0"/>
          </a:p>
        </p:txBody>
      </p:sp>
      <p:sp>
        <p:nvSpPr>
          <p:cNvPr id="7" name="Text Placeholder 3"/>
          <p:cNvSpPr>
            <a:spLocks noGrp="1"/>
          </p:cNvSpPr>
          <p:nvPr>
            <p:ph type="body" sz="half" idx="2"/>
          </p:nvPr>
        </p:nvSpPr>
        <p:spPr>
          <a:xfrm>
            <a:off x="457200" y="1132073"/>
            <a:ext cx="8229600" cy="387263"/>
          </a:xfrm>
        </p:spPr>
        <p:txBody>
          <a:bodyPr>
            <a:normAutofit/>
          </a:bodyPr>
          <a:lstStyle>
            <a:lvl1pPr marL="0" indent="0">
              <a:buNone/>
              <a:defRPr sz="18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idx="1"/>
          </p:nvPr>
        </p:nvSpPr>
        <p:spPr>
          <a:xfrm>
            <a:off x="457200" y="1632857"/>
            <a:ext cx="8229600" cy="4296457"/>
          </a:xfrm>
          <a:prstGeom prst="rect">
            <a:avLst/>
          </a:prstGeom>
        </p:spPr>
        <p:txBody>
          <a:bodyPr/>
          <a:lstStyle>
            <a:lvl1pPr>
              <a:defRPr sz="3200">
                <a:latin typeface=""/>
              </a:defRPr>
            </a:lvl1pPr>
            <a:lvl2pPr>
              <a:defRPr sz="2800">
                <a:latin typeface=""/>
              </a:defRPr>
            </a:lvl2pPr>
            <a:lvl3pPr>
              <a:defRPr sz="2400">
                <a:latin typeface=""/>
              </a:defRPr>
            </a:lvl3pPr>
            <a:lvl4pPr>
              <a:defRPr sz="2000">
                <a:latin typeface=""/>
              </a:defRPr>
            </a:lvl4pPr>
            <a:lvl5pPr>
              <a:defRPr sz="2000">
                <a:latin typeface=""/>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pic>
        <p:nvPicPr>
          <p:cNvPr id="11" name="Picture 10"/>
          <p:cNvPicPr>
            <a:picLocks noChangeAspect="1"/>
          </p:cNvPicPr>
          <p:nvPr userDrawn="1"/>
        </p:nvPicPr>
        <p:blipFill>
          <a:blip r:embed="rId3"/>
          <a:stretch>
            <a:fillRect/>
          </a:stretch>
        </p:blipFill>
        <p:spPr>
          <a:xfrm>
            <a:off x="457200" y="1543587"/>
            <a:ext cx="8229600" cy="50800"/>
          </a:xfrm>
          <a:prstGeom prst="rect">
            <a:avLst/>
          </a:prstGeom>
        </p:spPr>
      </p:pic>
    </p:spTree>
    <p:extLst>
      <p:ext uri="{BB962C8B-B14F-4D97-AF65-F5344CB8AC3E}">
        <p14:creationId xmlns:p14="http://schemas.microsoft.com/office/powerpoint/2010/main" val="411292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E2E89E3-9012-754D-ACFE-6D3D94DB23F1}"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4F592-7035-BC42-B961-96A5B059A853}" type="slidenum">
              <a:rPr lang="en-US" smtClean="0"/>
              <a:t>‹#›</a:t>
            </a:fld>
            <a:endParaRPr lang="en-US"/>
          </a:p>
        </p:txBody>
      </p:sp>
    </p:spTree>
    <p:extLst>
      <p:ext uri="{BB962C8B-B14F-4D97-AF65-F5344CB8AC3E}">
        <p14:creationId xmlns:p14="http://schemas.microsoft.com/office/powerpoint/2010/main" val="400497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a:lstStyle>
            <a:lvl1pPr marL="0" algn="l" defTabSz="457200" rtl="0" eaLnBrk="0" fontAlgn="base" latinLnBrk="0" hangingPunct="0">
              <a:spcBef>
                <a:spcPct val="0"/>
              </a:spcBef>
              <a:spcAft>
                <a:spcPct val="0"/>
              </a:spcAft>
              <a:defRPr lang="en-US" sz="4400" b="0" i="0" kern="1200" baseline="0" dirty="0">
                <a:solidFill>
                  <a:srgbClr val="533F7E"/>
                </a:solidFill>
                <a:latin typeface="Arial"/>
                <a:ea typeface="ＭＳ Ｐゴシック" charset="0"/>
                <a:cs typeface="ＭＳ Ｐゴシック"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a:p>
        </p:txBody>
      </p:sp>
      <p:sp>
        <p:nvSpPr>
          <p:cNvPr id="12"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pic>
        <p:nvPicPr>
          <p:cNvPr id="8" name="Picture 7"/>
          <p:cNvPicPr>
            <a:picLocks noChangeAspect="1"/>
          </p:cNvPicPr>
          <p:nvPr userDrawn="1"/>
        </p:nvPicPr>
        <p:blipFill>
          <a:blip r:embed="rId3"/>
          <a:stretch>
            <a:fillRect/>
          </a:stretch>
        </p:blipFill>
        <p:spPr>
          <a:xfrm>
            <a:off x="457200" y="1307826"/>
            <a:ext cx="8229600" cy="50800"/>
          </a:xfrm>
          <a:prstGeom prst="rect">
            <a:avLst/>
          </a:prstGeom>
        </p:spPr>
      </p:pic>
    </p:spTree>
    <p:extLst>
      <p:ext uri="{BB962C8B-B14F-4D97-AF65-F5344CB8AC3E}">
        <p14:creationId xmlns:p14="http://schemas.microsoft.com/office/powerpoint/2010/main" val="8369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
              </a:defRPr>
            </a:lvl1pPr>
            <a:lvl2pPr>
              <a:defRPr sz="2000">
                <a:latin typeface=""/>
              </a:defRPr>
            </a:lvl2pPr>
            <a:lvl3pPr>
              <a:defRPr sz="1800">
                <a:latin typeface=""/>
              </a:defRPr>
            </a:lvl3pPr>
            <a:lvl4pPr>
              <a:defRPr sz="1600">
                <a:latin typeface=""/>
              </a:defRPr>
            </a:lvl4pPr>
            <a:lvl5pPr>
              <a:defRPr sz="1600">
                <a:latin typeface=""/>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Arial"/>
              </a:defRPr>
            </a:lvl1pPr>
            <a:lvl2pPr>
              <a:defRPr sz="2000">
                <a:latin typeface="Arial"/>
              </a:defRPr>
            </a:lvl2pPr>
            <a:lvl3pPr>
              <a:defRPr sz="1800">
                <a:latin typeface="Arial"/>
              </a:defRPr>
            </a:lvl3pPr>
            <a:lvl4pPr>
              <a:defRPr sz="1600">
                <a:latin typeface="Arial"/>
              </a:defRPr>
            </a:lvl4pPr>
            <a:lvl5pPr>
              <a:defRPr sz="1600">
                <a:latin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a:p>
        </p:txBody>
      </p:sp>
      <p:sp>
        <p:nvSpPr>
          <p:cNvPr id="12"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pic>
        <p:nvPicPr>
          <p:cNvPr id="11" name="Picture 10"/>
          <p:cNvPicPr>
            <a:picLocks noChangeAspect="1"/>
          </p:cNvPicPr>
          <p:nvPr userDrawn="1"/>
        </p:nvPicPr>
        <p:blipFill>
          <a:blip r:embed="rId3"/>
          <a:stretch>
            <a:fillRect/>
          </a:stretch>
        </p:blipFill>
        <p:spPr>
          <a:xfrm>
            <a:off x="457200" y="1307826"/>
            <a:ext cx="8229600" cy="50800"/>
          </a:xfrm>
          <a:prstGeom prst="rect">
            <a:avLst/>
          </a:prstGeom>
        </p:spPr>
      </p:pic>
    </p:spTree>
    <p:extLst>
      <p:ext uri="{BB962C8B-B14F-4D97-AF65-F5344CB8AC3E}">
        <p14:creationId xmlns:p14="http://schemas.microsoft.com/office/powerpoint/2010/main" val="50418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6" descr="PPT background_logo_Titl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Date Placeholder 2"/>
          <p:cNvSpPr>
            <a:spLocks noGrp="1"/>
          </p:cNvSpPr>
          <p:nvPr>
            <p:ph type="dt" sz="half" idx="10"/>
          </p:nvPr>
        </p:nvSpPr>
        <p:spPr/>
        <p:txBody>
          <a:bodyPr/>
          <a:lstStyle/>
          <a:p>
            <a:fld id="{BE2E89E3-9012-754D-ACFE-6D3D94DB23F1}" type="datetimeFigureOut">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9" name="Title 1"/>
          <p:cNvSpPr>
            <a:spLocks noGrp="1"/>
          </p:cNvSpPr>
          <p:nvPr>
            <p:ph type="ctrTitle"/>
          </p:nvPr>
        </p:nvSpPr>
        <p:spPr>
          <a:xfrm>
            <a:off x="3764641" y="1870769"/>
            <a:ext cx="4693557" cy="1388236"/>
          </a:xfrm>
          <a:prstGeom prst="rect">
            <a:avLst/>
          </a:prstGeom>
        </p:spPr>
        <p:txBody>
          <a:bodyPr>
            <a:noAutofit/>
          </a:bodyPr>
          <a:lstStyle>
            <a:lvl1pPr>
              <a:defRPr sz="5500" baseline="0">
                <a:solidFill>
                  <a:srgbClr val="533F7E"/>
                </a:solidFill>
                <a:latin typeface="Arial"/>
                <a:cs typeface="Arial"/>
              </a:defRPr>
            </a:lvl1pPr>
          </a:lstStyle>
          <a:p>
            <a:r>
              <a:rPr lang="en-US" dirty="0"/>
              <a:t>Click to edit Master title style</a:t>
            </a:r>
          </a:p>
        </p:txBody>
      </p:sp>
    </p:spTree>
    <p:extLst>
      <p:ext uri="{BB962C8B-B14F-4D97-AF65-F5344CB8AC3E}">
        <p14:creationId xmlns:p14="http://schemas.microsoft.com/office/powerpoint/2010/main" val="90532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E89E3-9012-754D-ACFE-6D3D94DB23F1}" type="datetimeFigureOut">
              <a:rPr lang="en-US" smtClean="0"/>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4F592-7035-BC42-B961-96A5B059A853}" type="slidenum">
              <a:rPr lang="en-US" smtClean="0"/>
              <a:t>‹#›</a:t>
            </a:fld>
            <a:endParaRPr lang="en-US"/>
          </a:p>
        </p:txBody>
      </p:sp>
    </p:spTree>
    <p:extLst>
      <p:ext uri="{BB962C8B-B14F-4D97-AF65-F5344CB8AC3E}">
        <p14:creationId xmlns:p14="http://schemas.microsoft.com/office/powerpoint/2010/main" val="193381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Arial"/>
              </a:defRPr>
            </a:lvl1pPr>
            <a:lvl2pPr>
              <a:defRPr sz="2800">
                <a:latin typeface="Arial"/>
              </a:defRPr>
            </a:lvl2pPr>
            <a:lvl3pPr>
              <a:defRPr sz="2400">
                <a:latin typeface="Arial"/>
              </a:defRPr>
            </a:lvl3pPr>
            <a:lvl4pPr>
              <a:defRPr sz="2000">
                <a:latin typeface="Arial"/>
              </a:defRPr>
            </a:lvl4pPr>
            <a:lvl5pPr>
              <a:defRPr sz="2000">
                <a:latin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10"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spTree>
    <p:extLst>
      <p:ext uri="{BB962C8B-B14F-4D97-AF65-F5344CB8AC3E}">
        <p14:creationId xmlns:p14="http://schemas.microsoft.com/office/powerpoint/2010/main" val="178055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E89E3-9012-754D-ACFE-6D3D94DB23F1}" type="datetimeFigureOut">
              <a:rPr lang="en-US" smtClean="0"/>
              <a:t>8/16/2018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4F592-7035-BC42-B961-96A5B059A853}" type="slidenum">
              <a:rPr lang="en-US" smtClean="0"/>
              <a:t>‹#›</a:t>
            </a:fld>
            <a:endParaRPr lang="en-US"/>
          </a:p>
        </p:txBody>
      </p:sp>
      <p:sp>
        <p:nvSpPr>
          <p:cNvPr id="9"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1885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lvl1pPr algn="ctr" defTabSz="457200" rtl="0" eaLnBrk="1" latinLnBrk="0" hangingPunct="1">
        <a:spcBef>
          <a:spcPct val="0"/>
        </a:spcBef>
        <a:buNone/>
        <a:defRPr lang="en-US" sz="4400" b="0" i="0" kern="1200" baseline="0" dirty="0">
          <a:solidFill>
            <a:srgbClr val="533F7E"/>
          </a:solidFill>
          <a:latin typeface="Arial"/>
          <a:ea typeface="ＭＳ Ｐゴシック" charset="0"/>
          <a:cs typeface="ＭＳ Ｐゴシック" charset="0"/>
        </a:defRPr>
      </a:lvl1pPr>
    </p:titleStyle>
    <p:body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099561" y="2706067"/>
            <a:ext cx="4693557" cy="1388236"/>
          </a:xfrm>
        </p:spPr>
        <p:txBody>
          <a:bodyPr/>
          <a:lstStyle/>
          <a:p>
            <a:r>
              <a:rPr lang="en-US" dirty="0">
                <a:solidFill>
                  <a:srgbClr val="7030A0"/>
                </a:solidFill>
                <a:ea typeface="ＭＳ Ｐゴシック" pitchFamily="-109" charset="-128"/>
              </a:rPr>
              <a:t>Recruitment, Selection, and                Performance Management</a:t>
            </a:r>
            <a:br>
              <a:rPr lang="en-US" dirty="0">
                <a:solidFill>
                  <a:schemeClr val="tx2"/>
                </a:solidFill>
                <a:ea typeface="ＭＳ Ｐゴシック" pitchFamily="-109" charset="-128"/>
                <a:cs typeface="ＭＳ Ｐゴシック" pitchFamily="-109" charset="-128"/>
              </a:rPr>
            </a:br>
            <a:endParaRPr lang="en-US" dirty="0"/>
          </a:p>
        </p:txBody>
      </p:sp>
    </p:spTree>
    <p:extLst>
      <p:ext uri="{BB962C8B-B14F-4D97-AF65-F5344CB8AC3E}">
        <p14:creationId xmlns:p14="http://schemas.microsoft.com/office/powerpoint/2010/main" val="182769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Selection – Interviewing</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a:spLocks noGrp="1"/>
          </p:cNvSpPr>
          <p:nvPr>
            <p:ph idx="1"/>
          </p:nvPr>
        </p:nvSpPr>
        <p:spPr>
          <a:xfrm>
            <a:off x="457200" y="1828800"/>
            <a:ext cx="8001000" cy="4114800"/>
          </a:xfrm>
        </p:spPr>
        <p:txBody>
          <a:bodyPr>
            <a:normAutofit fontScale="85000" lnSpcReduction="10000"/>
          </a:bodyPr>
          <a:lstStyle/>
          <a:p>
            <a:pPr indent="0">
              <a:buNone/>
            </a:pPr>
            <a:r>
              <a:rPr lang="en-US" sz="3300" dirty="0">
                <a:latin typeface="Verdana" pitchFamily="34" charset="0"/>
                <a:cs typeface="Arial" pitchFamily="34" charset="0"/>
              </a:rPr>
              <a:t>Do’s:</a:t>
            </a:r>
          </a:p>
          <a:p>
            <a:pPr marL="457200" indent="-457200"/>
            <a:r>
              <a:rPr lang="en-US" dirty="0">
                <a:latin typeface="Verdana" pitchFamily="34" charset="0"/>
                <a:cs typeface="Arial" pitchFamily="34" charset="0"/>
              </a:rPr>
              <a:t>Be aware of applicable employment laws</a:t>
            </a:r>
          </a:p>
          <a:p>
            <a:pPr marL="457200" indent="-457200"/>
            <a:r>
              <a:rPr lang="en-US" dirty="0">
                <a:latin typeface="Verdana" pitchFamily="34" charset="0"/>
                <a:cs typeface="Arial" pitchFamily="34" charset="0"/>
              </a:rPr>
              <a:t>Introduce yourself and other interviewers</a:t>
            </a:r>
          </a:p>
          <a:p>
            <a:pPr marL="457200" indent="-457200"/>
            <a:r>
              <a:rPr lang="en-US" dirty="0">
                <a:latin typeface="Verdana" pitchFamily="34" charset="0"/>
                <a:cs typeface="Arial" pitchFamily="34" charset="0"/>
              </a:rPr>
              <a:t>Provide an “agenda” for the candidate</a:t>
            </a:r>
          </a:p>
          <a:p>
            <a:pPr marL="457200" indent="-457200"/>
            <a:r>
              <a:rPr lang="en-US" dirty="0">
                <a:latin typeface="Verdana" pitchFamily="34" charset="0"/>
                <a:cs typeface="Arial" pitchFamily="34" charset="0"/>
              </a:rPr>
              <a:t>Be consistent – ask the same basic questions </a:t>
            </a:r>
          </a:p>
          <a:p>
            <a:pPr marL="457200" indent="-457200"/>
            <a:r>
              <a:rPr lang="en-US" dirty="0">
                <a:latin typeface="Verdana" pitchFamily="34" charset="0"/>
                <a:cs typeface="Arial" pitchFamily="34" charset="0"/>
              </a:rPr>
              <a:t>Conclude with the process/timeline</a:t>
            </a:r>
          </a:p>
          <a:p>
            <a:pPr marL="457200" indent="-457200"/>
            <a:r>
              <a:rPr lang="en-US" dirty="0">
                <a:latin typeface="Verdana" pitchFamily="34" charset="0"/>
                <a:cs typeface="Arial" pitchFamily="34" charset="0"/>
              </a:rPr>
              <a:t>Document the interview</a:t>
            </a:r>
          </a:p>
          <a:p>
            <a:pPr marL="457200" indent="-457200"/>
            <a:r>
              <a:rPr lang="en-US" dirty="0">
                <a:latin typeface="Verdana" pitchFamily="34" charset="0"/>
                <a:cs typeface="Arial" pitchFamily="34" charset="0"/>
              </a:rPr>
              <a:t>Follow up with status</a:t>
            </a:r>
          </a:p>
          <a:p>
            <a:pPr marL="457200" indent="-457200"/>
            <a:endParaRPr lang="en-US" dirty="0">
              <a:latin typeface="Verdana" pitchFamily="34" charset="0"/>
              <a:cs typeface="Arial" pitchFamily="34" charset="0"/>
            </a:endParaRPr>
          </a:p>
        </p:txBody>
      </p:sp>
    </p:spTree>
    <p:extLst>
      <p:ext uri="{BB962C8B-B14F-4D97-AF65-F5344CB8AC3E}">
        <p14:creationId xmlns:p14="http://schemas.microsoft.com/office/powerpoint/2010/main" val="82958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Selection – Interviewing</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457200" y="1632858"/>
            <a:ext cx="8229600" cy="4424374"/>
          </a:xfrm>
        </p:spPr>
        <p:txBody>
          <a:bodyPr/>
          <a:lstStyle/>
          <a:p>
            <a:pPr indent="0">
              <a:buNone/>
            </a:pPr>
            <a:r>
              <a:rPr lang="en-US" sz="3000" dirty="0">
                <a:latin typeface="Verdana" pitchFamily="34" charset="0"/>
                <a:cs typeface="Arial" pitchFamily="34" charset="0"/>
              </a:rPr>
              <a:t>Don’ts:</a:t>
            </a:r>
          </a:p>
          <a:p>
            <a:pPr marL="457200" indent="-457200"/>
            <a:r>
              <a:rPr lang="en-US" sz="3000" dirty="0">
                <a:latin typeface="Verdana" pitchFamily="34" charset="0"/>
                <a:cs typeface="Arial" pitchFamily="34" charset="0"/>
              </a:rPr>
              <a:t>Ask any questions that are not relevant to the job </a:t>
            </a:r>
          </a:p>
          <a:p>
            <a:pPr marL="457200" indent="-457200"/>
            <a:r>
              <a:rPr lang="en-US" sz="3000" dirty="0">
                <a:latin typeface="Verdana" pitchFamily="34" charset="0"/>
                <a:cs typeface="Arial" pitchFamily="34" charset="0"/>
              </a:rPr>
              <a:t>Ask any questions that relate to national origin, race, color, religion, marital status, dependents, disability or medical condition (including pregnancy) </a:t>
            </a:r>
          </a:p>
          <a:p>
            <a:pPr marL="457200" indent="-457200"/>
            <a:r>
              <a:rPr lang="en-US" sz="3000" dirty="0">
                <a:latin typeface="Verdana" pitchFamily="34" charset="0"/>
                <a:cs typeface="Arial" pitchFamily="34" charset="0"/>
              </a:rPr>
              <a:t>Make any promises you can’t keep</a:t>
            </a:r>
          </a:p>
          <a:p>
            <a:pPr marL="0" indent="0">
              <a:buNone/>
            </a:pPr>
            <a:endParaRPr lang="en-US" dirty="0"/>
          </a:p>
        </p:txBody>
      </p:sp>
    </p:spTree>
    <p:extLst>
      <p:ext uri="{BB962C8B-B14F-4D97-AF65-F5344CB8AC3E}">
        <p14:creationId xmlns:p14="http://schemas.microsoft.com/office/powerpoint/2010/main" val="3923042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Selection – Documentation</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3" name="Content Placeholder 2"/>
          <p:cNvSpPr>
            <a:spLocks noGrp="1"/>
          </p:cNvSpPr>
          <p:nvPr>
            <p:ph idx="1"/>
          </p:nvPr>
        </p:nvSpPr>
        <p:spPr/>
        <p:txBody>
          <a:bodyPr>
            <a:normAutofit/>
          </a:bodyPr>
          <a:lstStyle/>
          <a:p>
            <a:pPr marL="457200" indent="-457200"/>
            <a:r>
              <a:rPr lang="en-US" dirty="0">
                <a:latin typeface="Verdana" pitchFamily="34" charset="0"/>
                <a:cs typeface="Arial" pitchFamily="34" charset="0"/>
              </a:rPr>
              <a:t>Do’s</a:t>
            </a:r>
          </a:p>
          <a:p>
            <a:pPr marL="900684" lvl="1" indent="-342900">
              <a:buFontTx/>
              <a:buChar char="-"/>
            </a:pPr>
            <a:r>
              <a:rPr lang="en-US" dirty="0">
                <a:latin typeface="Verdana" pitchFamily="34" charset="0"/>
                <a:cs typeface="Arial" pitchFamily="34" charset="0"/>
              </a:rPr>
              <a:t>Record basic answers to questions</a:t>
            </a:r>
          </a:p>
          <a:p>
            <a:pPr marL="900684" lvl="1" indent="-342900">
              <a:buFontTx/>
              <a:buChar char="-"/>
            </a:pPr>
            <a:r>
              <a:rPr lang="en-US" dirty="0">
                <a:latin typeface="Verdana" pitchFamily="34" charset="0"/>
                <a:cs typeface="Arial" pitchFamily="34" charset="0"/>
              </a:rPr>
              <a:t>Relevant observations</a:t>
            </a:r>
          </a:p>
          <a:p>
            <a:pPr marL="900684" lvl="1" indent="-342900">
              <a:buFontTx/>
              <a:buChar char="-"/>
            </a:pPr>
            <a:r>
              <a:rPr lang="en-US" dirty="0">
                <a:latin typeface="Verdana" pitchFamily="34" charset="0"/>
                <a:cs typeface="Arial" pitchFamily="34" charset="0"/>
              </a:rPr>
              <a:t>Comments on job/cultural fit</a:t>
            </a:r>
          </a:p>
          <a:p>
            <a:pPr marL="900684" lvl="1" indent="-342900">
              <a:buFontTx/>
              <a:buChar char="-"/>
            </a:pPr>
            <a:r>
              <a:rPr lang="en-US" dirty="0">
                <a:latin typeface="Verdana" pitchFamily="34" charset="0"/>
                <a:cs typeface="Arial" pitchFamily="34" charset="0"/>
              </a:rPr>
              <a:t>Overall score</a:t>
            </a:r>
          </a:p>
          <a:p>
            <a:pPr marL="457200" indent="-457200"/>
            <a:r>
              <a:rPr lang="en-US" dirty="0">
                <a:latin typeface="Verdana" pitchFamily="34" charset="0"/>
                <a:cs typeface="Arial" pitchFamily="34" charset="0"/>
              </a:rPr>
              <a:t>Don’ts</a:t>
            </a:r>
          </a:p>
          <a:p>
            <a:pPr marL="900684" lvl="1" indent="-342900">
              <a:buFontTx/>
              <a:buChar char="-"/>
            </a:pPr>
            <a:r>
              <a:rPr lang="en-US" dirty="0">
                <a:latin typeface="Verdana" pitchFamily="34" charset="0"/>
                <a:cs typeface="Arial" pitchFamily="34" charset="0"/>
              </a:rPr>
              <a:t>Record non-relevant information </a:t>
            </a:r>
          </a:p>
          <a:p>
            <a:pPr marL="900684" lvl="1" indent="-342900">
              <a:buFontTx/>
              <a:buChar char="-"/>
            </a:pPr>
            <a:r>
              <a:rPr lang="en-US" dirty="0">
                <a:latin typeface="Verdana" pitchFamily="34" charset="0"/>
                <a:cs typeface="Arial" pitchFamily="34" charset="0"/>
              </a:rPr>
              <a:t>Comments on non-relevant appearance </a:t>
            </a:r>
          </a:p>
        </p:txBody>
      </p:sp>
    </p:spTree>
    <p:extLst>
      <p:ext uri="{BB962C8B-B14F-4D97-AF65-F5344CB8AC3E}">
        <p14:creationId xmlns:p14="http://schemas.microsoft.com/office/powerpoint/2010/main" val="3092497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Performance Management</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6" name="Content Placeholder 5"/>
          <p:cNvSpPr>
            <a:spLocks noGrp="1"/>
          </p:cNvSpPr>
          <p:nvPr>
            <p:ph idx="1"/>
          </p:nvPr>
        </p:nvSpPr>
        <p:spPr>
          <a:xfrm>
            <a:off x="457200" y="1632857"/>
            <a:ext cx="8229600" cy="4665893"/>
          </a:xfrm>
          <a:prstGeom prst="rect">
            <a:avLst/>
          </a:prstGeom>
        </p:spPr>
        <p:txBody>
          <a:bodyPr wrap="square">
            <a:spAutoFit/>
          </a:bodyPr>
          <a:lstStyle/>
          <a:p>
            <a:pPr marL="0" indent="0">
              <a:buNone/>
            </a:pPr>
            <a:r>
              <a:rPr lang="en-US" sz="2800" dirty="0"/>
              <a:t>I think people want to be magnificent.  It is the job of the leader to bring out that magnificence in people and to create an environment where they feel safe and supported and ready to do the best job possible in accomplishing key goals.</a:t>
            </a:r>
          </a:p>
          <a:p>
            <a:pPr marL="0" indent="0">
              <a:buNone/>
            </a:pPr>
            <a:endParaRPr lang="en-US" sz="900" dirty="0"/>
          </a:p>
          <a:p>
            <a:pPr marL="0" indent="0">
              <a:buNone/>
            </a:pPr>
            <a:r>
              <a:rPr lang="en-US" sz="2800" dirty="0"/>
              <a:t>This responsibility is a sacred trust that should not be violated.  The opportunity to guide others to their fullest potential is an honor and one that should not be taken lightly. </a:t>
            </a:r>
          </a:p>
          <a:p>
            <a:pPr marL="0" indent="0">
              <a:buNone/>
            </a:pPr>
            <a:r>
              <a:rPr lang="en-US" sz="2400" i="1" dirty="0"/>
              <a:t>                                                             – Ken Blanchard </a:t>
            </a:r>
          </a:p>
        </p:txBody>
      </p:sp>
    </p:spTree>
    <p:extLst>
      <p:ext uri="{BB962C8B-B14F-4D97-AF65-F5344CB8AC3E}">
        <p14:creationId xmlns:p14="http://schemas.microsoft.com/office/powerpoint/2010/main" val="57875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Performance Management</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4" name="Content Placeholder 3"/>
          <p:cNvSpPr>
            <a:spLocks noGrp="1"/>
          </p:cNvSpPr>
          <p:nvPr>
            <p:ph idx="1"/>
          </p:nvPr>
        </p:nvSpPr>
        <p:spPr/>
        <p:txBody>
          <a:bodyPr/>
          <a:lstStyle/>
          <a:p>
            <a:pPr indent="0">
              <a:buFont typeface="Wingdings 2" pitchFamily="18" charset="2"/>
              <a:buNone/>
            </a:pPr>
            <a:r>
              <a:rPr lang="en-US" dirty="0">
                <a:latin typeface="Verdana" pitchFamily="34" charset="0"/>
                <a:ea typeface="ＭＳ Ｐゴシック" pitchFamily="-109" charset="-128"/>
                <a:cs typeface="ＭＳ Ｐゴシック" pitchFamily="-109" charset="-128"/>
              </a:rPr>
              <a:t>Basics:</a:t>
            </a:r>
          </a:p>
          <a:p>
            <a:pPr marL="457200" indent="-457200"/>
            <a:r>
              <a:rPr lang="en-US" dirty="0">
                <a:latin typeface="Verdana" pitchFamily="34" charset="0"/>
                <a:ea typeface="ＭＳ Ｐゴシック" pitchFamily="-109" charset="-128"/>
                <a:cs typeface="ＭＳ Ｐゴシック" pitchFamily="-109" charset="-128"/>
              </a:rPr>
              <a:t>Create the right environment</a:t>
            </a:r>
          </a:p>
          <a:p>
            <a:r>
              <a:rPr lang="en-US" dirty="0">
                <a:latin typeface="Verdana" pitchFamily="34" charset="0"/>
                <a:ea typeface="ＭＳ Ｐゴシック" pitchFamily="-109" charset="-128"/>
                <a:cs typeface="ＭＳ Ｐゴシック" pitchFamily="-109" charset="-128"/>
              </a:rPr>
              <a:t> Know what motivates your   </a:t>
            </a:r>
          </a:p>
          <a:p>
            <a:pPr marL="0" indent="0">
              <a:buNone/>
            </a:pPr>
            <a:r>
              <a:rPr lang="en-US" dirty="0">
                <a:latin typeface="Verdana" pitchFamily="34" charset="0"/>
                <a:ea typeface="ＭＳ Ｐゴシック" pitchFamily="-109" charset="-128"/>
                <a:cs typeface="ＭＳ Ｐゴシック" pitchFamily="-109" charset="-128"/>
              </a:rPr>
              <a:t>   employees</a:t>
            </a:r>
          </a:p>
          <a:p>
            <a:pPr marL="457200" indent="-457200"/>
            <a:r>
              <a:rPr lang="en-US" dirty="0">
                <a:latin typeface="Verdana" pitchFamily="34" charset="0"/>
                <a:ea typeface="ＭＳ Ｐゴシック" pitchFamily="-109" charset="-128"/>
                <a:cs typeface="ＭＳ Ｐゴシック" pitchFamily="-109" charset="-128"/>
              </a:rPr>
              <a:t>Management vs. Assessment</a:t>
            </a:r>
          </a:p>
          <a:p>
            <a:pPr marL="457200" indent="-457200"/>
            <a:r>
              <a:rPr lang="en-US" dirty="0">
                <a:latin typeface="Verdana" pitchFamily="34" charset="0"/>
                <a:ea typeface="ＭＳ Ｐゴシック" pitchFamily="-109" charset="-128"/>
                <a:cs typeface="ＭＳ Ｐゴシック" pitchFamily="-109" charset="-128"/>
              </a:rPr>
              <a:t>Performance Management Grid</a:t>
            </a:r>
          </a:p>
          <a:p>
            <a:pPr marL="0" indent="0">
              <a:buNone/>
            </a:pPr>
            <a:endParaRPr lang="en-US" dirty="0"/>
          </a:p>
        </p:txBody>
      </p:sp>
    </p:spTree>
    <p:extLst>
      <p:ext uri="{BB962C8B-B14F-4D97-AF65-F5344CB8AC3E}">
        <p14:creationId xmlns:p14="http://schemas.microsoft.com/office/powerpoint/2010/main" val="2904156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Performance Management</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6" name="Content Placeholder 2"/>
          <p:cNvSpPr txBox="1">
            <a:spLocks noGrp="1"/>
          </p:cNvSpPr>
          <p:nvPr>
            <p:ph idx="1"/>
          </p:nvPr>
        </p:nvSpPr>
        <p:spPr>
          <a:xfrm>
            <a:off x="457200" y="1632857"/>
            <a:ext cx="8229600" cy="4563942"/>
          </a:xfrm>
          <a:prstGeom prst="rect">
            <a:avLst/>
          </a:prstGeom>
        </p:spPr>
        <p:txBody>
          <a:bodyPr lIns="45720" rIns="45720">
            <a:normAutofit fontScale="85000" lnSpcReduction="20000"/>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sz="3300" dirty="0">
                <a:latin typeface="Verdana" pitchFamily="34" charset="0"/>
                <a:ea typeface="ＭＳ Ｐゴシック" pitchFamily="-109" charset="-128"/>
                <a:cs typeface="ＭＳ Ｐゴシック" pitchFamily="-109" charset="-128"/>
              </a:rPr>
              <a:t>Create the Right Environment</a:t>
            </a:r>
          </a:p>
          <a:p>
            <a:pPr marL="457200" indent="-457200"/>
            <a:r>
              <a:rPr lang="en-US" sz="3300" dirty="0">
                <a:latin typeface="Verdana" pitchFamily="34" charset="0"/>
                <a:ea typeface="ＭＳ Ｐゴシック" pitchFamily="-109" charset="-128"/>
                <a:cs typeface="ＭＳ Ｐゴシック" pitchFamily="-109" charset="-128"/>
              </a:rPr>
              <a:t>Assume good intentions</a:t>
            </a:r>
          </a:p>
          <a:p>
            <a:pPr marL="457200" indent="-457200"/>
            <a:r>
              <a:rPr lang="en-US" sz="3300" dirty="0">
                <a:latin typeface="Verdana" pitchFamily="34" charset="0"/>
                <a:ea typeface="ＭＳ Ｐゴシック" pitchFamily="-109" charset="-128"/>
                <a:cs typeface="ＭＳ Ｐゴシック" pitchFamily="-109" charset="-128"/>
              </a:rPr>
              <a:t>Be supportive</a:t>
            </a:r>
          </a:p>
          <a:p>
            <a:pPr marL="457200" indent="-457200"/>
            <a:r>
              <a:rPr lang="en-US" sz="3300" dirty="0">
                <a:latin typeface="Verdana" pitchFamily="34" charset="0"/>
                <a:ea typeface="ＭＳ Ｐゴシック" pitchFamily="-109" charset="-128"/>
                <a:cs typeface="ＭＳ Ｐゴシック" pitchFamily="-109" charset="-128"/>
              </a:rPr>
              <a:t>Communicate openly</a:t>
            </a:r>
          </a:p>
          <a:p>
            <a:pPr marL="457200" indent="-457200"/>
            <a:r>
              <a:rPr lang="en-US" sz="3300" dirty="0">
                <a:latin typeface="Verdana" pitchFamily="34" charset="0"/>
                <a:ea typeface="ＭＳ Ｐゴシック" pitchFamily="-109" charset="-128"/>
                <a:cs typeface="ＭＳ Ｐゴシック" pitchFamily="-109" charset="-128"/>
              </a:rPr>
              <a:t>Be fair and consistent</a:t>
            </a:r>
          </a:p>
          <a:p>
            <a:pPr indent="0">
              <a:buNone/>
            </a:pPr>
            <a:endParaRPr lang="en-US" sz="3300" dirty="0">
              <a:latin typeface="Verdana" pitchFamily="34" charset="0"/>
              <a:ea typeface="ＭＳ Ｐゴシック" pitchFamily="-109" charset="-128"/>
              <a:cs typeface="ＭＳ Ｐゴシック" pitchFamily="-109" charset="-128"/>
            </a:endParaRPr>
          </a:p>
          <a:p>
            <a:pPr indent="0">
              <a:buNone/>
            </a:pPr>
            <a:r>
              <a:rPr lang="en-US" sz="3300" dirty="0">
                <a:latin typeface="Verdana" pitchFamily="34" charset="0"/>
                <a:ea typeface="ＭＳ Ｐゴシック" pitchFamily="-109" charset="-128"/>
                <a:cs typeface="ＭＳ Ｐゴシック" pitchFamily="-109" charset="-128"/>
              </a:rPr>
              <a:t>*GOAL - Build trust</a:t>
            </a:r>
          </a:p>
          <a:p>
            <a:pPr marL="457200" indent="-457200"/>
            <a:endParaRPr lang="en-US" sz="2600" dirty="0">
              <a:latin typeface="Verdana" pitchFamily="34" charset="0"/>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1920107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Performance Management</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51172"/>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sz="3600" dirty="0">
              <a:latin typeface="Verdana" pitchFamily="34" charset="0"/>
              <a:cs typeface="Arial" pitchFamily="34" charset="0"/>
            </a:endParaRPr>
          </a:p>
        </p:txBody>
      </p:sp>
      <p:sp>
        <p:nvSpPr>
          <p:cNvPr id="10" name="Content Placeholder 2"/>
          <p:cNvSpPr>
            <a:spLocks noGrp="1"/>
          </p:cNvSpPr>
          <p:nvPr>
            <p:ph idx="1"/>
          </p:nvPr>
        </p:nvSpPr>
        <p:spPr>
          <a:xfrm>
            <a:off x="0" y="2246313"/>
            <a:ext cx="8229600" cy="4296457"/>
          </a:xfrm>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33" name="Rectangle 7"/>
          <p:cNvSpPr>
            <a:spLocks noChangeArrowheads="1"/>
          </p:cNvSpPr>
          <p:nvPr/>
        </p:nvSpPr>
        <p:spPr bwMode="auto">
          <a:xfrm>
            <a:off x="1798638" y="1882775"/>
            <a:ext cx="20828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1</a:t>
            </a:r>
          </a:p>
        </p:txBody>
      </p:sp>
      <p:sp>
        <p:nvSpPr>
          <p:cNvPr id="34" name="Rectangle 8"/>
          <p:cNvSpPr>
            <a:spLocks noChangeArrowheads="1"/>
          </p:cNvSpPr>
          <p:nvPr/>
        </p:nvSpPr>
        <p:spPr bwMode="auto">
          <a:xfrm>
            <a:off x="3881438" y="1882775"/>
            <a:ext cx="2452687"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dirty="0"/>
              <a:t>Good wages</a:t>
            </a:r>
          </a:p>
        </p:txBody>
      </p:sp>
      <p:sp>
        <p:nvSpPr>
          <p:cNvPr id="35" name="Rectangle 9"/>
          <p:cNvSpPr>
            <a:spLocks noChangeArrowheads="1"/>
          </p:cNvSpPr>
          <p:nvPr/>
        </p:nvSpPr>
        <p:spPr bwMode="auto">
          <a:xfrm>
            <a:off x="6334125" y="1882775"/>
            <a:ext cx="20828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5</a:t>
            </a:r>
          </a:p>
        </p:txBody>
      </p:sp>
      <p:sp>
        <p:nvSpPr>
          <p:cNvPr id="36" name="Rectangle 10"/>
          <p:cNvSpPr>
            <a:spLocks noChangeArrowheads="1"/>
          </p:cNvSpPr>
          <p:nvPr/>
        </p:nvSpPr>
        <p:spPr bwMode="auto">
          <a:xfrm>
            <a:off x="1798638" y="2246313"/>
            <a:ext cx="2082800"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2</a:t>
            </a:r>
          </a:p>
        </p:txBody>
      </p:sp>
      <p:sp>
        <p:nvSpPr>
          <p:cNvPr id="37" name="Rectangle 11"/>
          <p:cNvSpPr>
            <a:spLocks noChangeArrowheads="1"/>
          </p:cNvSpPr>
          <p:nvPr/>
        </p:nvSpPr>
        <p:spPr bwMode="auto">
          <a:xfrm>
            <a:off x="3881438" y="2246313"/>
            <a:ext cx="2452687"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dirty="0"/>
              <a:t>Job security</a:t>
            </a:r>
          </a:p>
        </p:txBody>
      </p:sp>
      <p:sp>
        <p:nvSpPr>
          <p:cNvPr id="38" name="Rectangle 12"/>
          <p:cNvSpPr>
            <a:spLocks noChangeArrowheads="1"/>
          </p:cNvSpPr>
          <p:nvPr/>
        </p:nvSpPr>
        <p:spPr bwMode="auto">
          <a:xfrm>
            <a:off x="6334125" y="2246313"/>
            <a:ext cx="2082800"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4</a:t>
            </a:r>
          </a:p>
        </p:txBody>
      </p:sp>
      <p:sp>
        <p:nvSpPr>
          <p:cNvPr id="39" name="Rectangle 13"/>
          <p:cNvSpPr>
            <a:spLocks noChangeArrowheads="1"/>
          </p:cNvSpPr>
          <p:nvPr/>
        </p:nvSpPr>
        <p:spPr bwMode="auto">
          <a:xfrm>
            <a:off x="1798638" y="2609850"/>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3</a:t>
            </a:r>
          </a:p>
        </p:txBody>
      </p:sp>
      <p:sp>
        <p:nvSpPr>
          <p:cNvPr id="40" name="Rectangle 14"/>
          <p:cNvSpPr>
            <a:spLocks noChangeArrowheads="1"/>
          </p:cNvSpPr>
          <p:nvPr/>
        </p:nvSpPr>
        <p:spPr bwMode="auto">
          <a:xfrm>
            <a:off x="3881438" y="2609850"/>
            <a:ext cx="2452687"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dirty="0"/>
              <a:t>Promotion and growth </a:t>
            </a:r>
          </a:p>
        </p:txBody>
      </p:sp>
      <p:sp>
        <p:nvSpPr>
          <p:cNvPr id="41" name="Rectangle 15"/>
          <p:cNvSpPr>
            <a:spLocks noChangeArrowheads="1"/>
          </p:cNvSpPr>
          <p:nvPr/>
        </p:nvSpPr>
        <p:spPr bwMode="auto">
          <a:xfrm>
            <a:off x="6334125" y="2609850"/>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7</a:t>
            </a:r>
          </a:p>
        </p:txBody>
      </p:sp>
      <p:sp>
        <p:nvSpPr>
          <p:cNvPr id="42" name="Rectangle 16"/>
          <p:cNvSpPr>
            <a:spLocks noChangeArrowheads="1"/>
          </p:cNvSpPr>
          <p:nvPr/>
        </p:nvSpPr>
        <p:spPr bwMode="auto">
          <a:xfrm>
            <a:off x="1798638" y="2974975"/>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4</a:t>
            </a:r>
          </a:p>
        </p:txBody>
      </p:sp>
      <p:sp>
        <p:nvSpPr>
          <p:cNvPr id="43" name="Rectangle 17"/>
          <p:cNvSpPr>
            <a:spLocks noChangeArrowheads="1"/>
          </p:cNvSpPr>
          <p:nvPr/>
        </p:nvSpPr>
        <p:spPr bwMode="auto">
          <a:xfrm>
            <a:off x="3881438" y="2974975"/>
            <a:ext cx="2452687"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a:t>Good working conditions</a:t>
            </a:r>
          </a:p>
        </p:txBody>
      </p:sp>
      <p:sp>
        <p:nvSpPr>
          <p:cNvPr id="44" name="Rectangle 18"/>
          <p:cNvSpPr>
            <a:spLocks noChangeArrowheads="1"/>
          </p:cNvSpPr>
          <p:nvPr/>
        </p:nvSpPr>
        <p:spPr bwMode="auto">
          <a:xfrm>
            <a:off x="6334125" y="2974975"/>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9</a:t>
            </a:r>
          </a:p>
        </p:txBody>
      </p:sp>
      <p:sp>
        <p:nvSpPr>
          <p:cNvPr id="45" name="Rectangle 19"/>
          <p:cNvSpPr>
            <a:spLocks noChangeArrowheads="1"/>
          </p:cNvSpPr>
          <p:nvPr/>
        </p:nvSpPr>
        <p:spPr bwMode="auto">
          <a:xfrm>
            <a:off x="1798638" y="3340100"/>
            <a:ext cx="20828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5</a:t>
            </a:r>
          </a:p>
        </p:txBody>
      </p:sp>
      <p:sp>
        <p:nvSpPr>
          <p:cNvPr id="46" name="Rectangle 20"/>
          <p:cNvSpPr>
            <a:spLocks noChangeArrowheads="1"/>
          </p:cNvSpPr>
          <p:nvPr/>
        </p:nvSpPr>
        <p:spPr bwMode="auto">
          <a:xfrm>
            <a:off x="3881438" y="3340100"/>
            <a:ext cx="2452687"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a:t>Interesting work</a:t>
            </a:r>
          </a:p>
        </p:txBody>
      </p:sp>
      <p:sp>
        <p:nvSpPr>
          <p:cNvPr id="47" name="Rectangle 21"/>
          <p:cNvSpPr>
            <a:spLocks noChangeArrowheads="1"/>
          </p:cNvSpPr>
          <p:nvPr/>
        </p:nvSpPr>
        <p:spPr bwMode="auto">
          <a:xfrm>
            <a:off x="6334125" y="3340100"/>
            <a:ext cx="20828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6</a:t>
            </a:r>
          </a:p>
        </p:txBody>
      </p:sp>
      <p:sp>
        <p:nvSpPr>
          <p:cNvPr id="48" name="Rectangle 22"/>
          <p:cNvSpPr>
            <a:spLocks noChangeArrowheads="1"/>
          </p:cNvSpPr>
          <p:nvPr/>
        </p:nvSpPr>
        <p:spPr bwMode="auto">
          <a:xfrm>
            <a:off x="1798638" y="3703638"/>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6</a:t>
            </a:r>
          </a:p>
        </p:txBody>
      </p:sp>
      <p:sp>
        <p:nvSpPr>
          <p:cNvPr id="49" name="Rectangle 23"/>
          <p:cNvSpPr>
            <a:spLocks noChangeArrowheads="1"/>
          </p:cNvSpPr>
          <p:nvPr/>
        </p:nvSpPr>
        <p:spPr bwMode="auto">
          <a:xfrm>
            <a:off x="3881438" y="3703638"/>
            <a:ext cx="2452687"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a:t>Personal loyalty</a:t>
            </a:r>
          </a:p>
        </p:txBody>
      </p:sp>
      <p:sp>
        <p:nvSpPr>
          <p:cNvPr id="50" name="Rectangle 24"/>
          <p:cNvSpPr>
            <a:spLocks noChangeArrowheads="1"/>
          </p:cNvSpPr>
          <p:nvPr/>
        </p:nvSpPr>
        <p:spPr bwMode="auto">
          <a:xfrm>
            <a:off x="6334125" y="3703638"/>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8</a:t>
            </a:r>
          </a:p>
        </p:txBody>
      </p:sp>
      <p:sp>
        <p:nvSpPr>
          <p:cNvPr id="51" name="Rectangle 25"/>
          <p:cNvSpPr>
            <a:spLocks noChangeArrowheads="1"/>
          </p:cNvSpPr>
          <p:nvPr/>
        </p:nvSpPr>
        <p:spPr bwMode="auto">
          <a:xfrm>
            <a:off x="1798638" y="4068763"/>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7</a:t>
            </a:r>
          </a:p>
        </p:txBody>
      </p:sp>
      <p:sp>
        <p:nvSpPr>
          <p:cNvPr id="52" name="Rectangle 26"/>
          <p:cNvSpPr>
            <a:spLocks noChangeArrowheads="1"/>
          </p:cNvSpPr>
          <p:nvPr/>
        </p:nvSpPr>
        <p:spPr bwMode="auto">
          <a:xfrm>
            <a:off x="3881438" y="4068763"/>
            <a:ext cx="2452687"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a:t>Tactful discipline</a:t>
            </a:r>
          </a:p>
        </p:txBody>
      </p:sp>
      <p:sp>
        <p:nvSpPr>
          <p:cNvPr id="53" name="Rectangle 27"/>
          <p:cNvSpPr>
            <a:spLocks noChangeArrowheads="1"/>
          </p:cNvSpPr>
          <p:nvPr/>
        </p:nvSpPr>
        <p:spPr bwMode="auto">
          <a:xfrm>
            <a:off x="6334125" y="4068763"/>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10</a:t>
            </a:r>
          </a:p>
        </p:txBody>
      </p:sp>
      <p:sp>
        <p:nvSpPr>
          <p:cNvPr id="54" name="Rectangle 28"/>
          <p:cNvSpPr>
            <a:spLocks noChangeArrowheads="1"/>
          </p:cNvSpPr>
          <p:nvPr/>
        </p:nvSpPr>
        <p:spPr bwMode="auto">
          <a:xfrm>
            <a:off x="1798638" y="4433888"/>
            <a:ext cx="2082800"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8</a:t>
            </a:r>
          </a:p>
        </p:txBody>
      </p:sp>
      <p:sp>
        <p:nvSpPr>
          <p:cNvPr id="55" name="Rectangle 29"/>
          <p:cNvSpPr>
            <a:spLocks noChangeArrowheads="1"/>
          </p:cNvSpPr>
          <p:nvPr/>
        </p:nvSpPr>
        <p:spPr bwMode="auto">
          <a:xfrm>
            <a:off x="3881438" y="4433888"/>
            <a:ext cx="2452687"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a:t>Feedback and recognition</a:t>
            </a:r>
          </a:p>
        </p:txBody>
      </p:sp>
      <p:sp>
        <p:nvSpPr>
          <p:cNvPr id="56" name="Rectangle 30"/>
          <p:cNvSpPr>
            <a:spLocks noChangeArrowheads="1"/>
          </p:cNvSpPr>
          <p:nvPr/>
        </p:nvSpPr>
        <p:spPr bwMode="auto">
          <a:xfrm>
            <a:off x="6334125" y="4433888"/>
            <a:ext cx="2082800"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1</a:t>
            </a:r>
          </a:p>
        </p:txBody>
      </p:sp>
      <p:sp>
        <p:nvSpPr>
          <p:cNvPr id="57" name="Rectangle 31"/>
          <p:cNvSpPr>
            <a:spLocks noChangeArrowheads="1"/>
          </p:cNvSpPr>
          <p:nvPr/>
        </p:nvSpPr>
        <p:spPr bwMode="auto">
          <a:xfrm>
            <a:off x="1798638" y="4797425"/>
            <a:ext cx="20828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9</a:t>
            </a:r>
          </a:p>
        </p:txBody>
      </p:sp>
      <p:sp>
        <p:nvSpPr>
          <p:cNvPr id="58" name="Rectangle 32"/>
          <p:cNvSpPr>
            <a:spLocks noChangeArrowheads="1"/>
          </p:cNvSpPr>
          <p:nvPr/>
        </p:nvSpPr>
        <p:spPr bwMode="auto">
          <a:xfrm>
            <a:off x="3881438" y="4797425"/>
            <a:ext cx="2452687"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dirty="0"/>
              <a:t>Work/life balance</a:t>
            </a:r>
          </a:p>
        </p:txBody>
      </p:sp>
      <p:sp>
        <p:nvSpPr>
          <p:cNvPr id="59" name="Rectangle 33"/>
          <p:cNvSpPr>
            <a:spLocks noChangeArrowheads="1"/>
          </p:cNvSpPr>
          <p:nvPr/>
        </p:nvSpPr>
        <p:spPr bwMode="auto">
          <a:xfrm>
            <a:off x="6334125" y="4797425"/>
            <a:ext cx="20828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3</a:t>
            </a:r>
          </a:p>
        </p:txBody>
      </p:sp>
      <p:sp>
        <p:nvSpPr>
          <p:cNvPr id="60" name="Rectangle 34"/>
          <p:cNvSpPr>
            <a:spLocks noChangeArrowheads="1"/>
          </p:cNvSpPr>
          <p:nvPr/>
        </p:nvSpPr>
        <p:spPr bwMode="auto">
          <a:xfrm>
            <a:off x="1798638" y="5160963"/>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dirty="0"/>
              <a:t>10</a:t>
            </a:r>
          </a:p>
        </p:txBody>
      </p:sp>
      <p:sp>
        <p:nvSpPr>
          <p:cNvPr id="61" name="Rectangle 35"/>
          <p:cNvSpPr>
            <a:spLocks noChangeArrowheads="1"/>
          </p:cNvSpPr>
          <p:nvPr/>
        </p:nvSpPr>
        <p:spPr bwMode="auto">
          <a:xfrm>
            <a:off x="3881438" y="5160963"/>
            <a:ext cx="2452687"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200" b="1"/>
              <a:t>Feeling “in” on things</a:t>
            </a:r>
          </a:p>
        </p:txBody>
      </p:sp>
      <p:sp>
        <p:nvSpPr>
          <p:cNvPr id="62" name="Rectangle 36"/>
          <p:cNvSpPr>
            <a:spLocks noChangeArrowheads="1"/>
          </p:cNvSpPr>
          <p:nvPr/>
        </p:nvSpPr>
        <p:spPr bwMode="auto">
          <a:xfrm>
            <a:off x="6334125" y="5160963"/>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spcBef>
                <a:spcPct val="50000"/>
              </a:spcBef>
            </a:pPr>
            <a:r>
              <a:rPr lang="en-US" sz="1200" b="1"/>
              <a:t>2</a:t>
            </a:r>
          </a:p>
        </p:txBody>
      </p:sp>
      <p:sp>
        <p:nvSpPr>
          <p:cNvPr id="63" name="Line 39"/>
          <p:cNvSpPr>
            <a:spLocks noChangeShapeType="1"/>
          </p:cNvSpPr>
          <p:nvPr/>
        </p:nvSpPr>
        <p:spPr bwMode="auto">
          <a:xfrm>
            <a:off x="1839913" y="1882775"/>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64" name="Line 40"/>
          <p:cNvSpPr>
            <a:spLocks noChangeShapeType="1"/>
          </p:cNvSpPr>
          <p:nvPr/>
        </p:nvSpPr>
        <p:spPr bwMode="auto">
          <a:xfrm>
            <a:off x="1798638" y="2246313"/>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65" name="Line 41"/>
          <p:cNvSpPr>
            <a:spLocks noChangeShapeType="1"/>
          </p:cNvSpPr>
          <p:nvPr/>
        </p:nvSpPr>
        <p:spPr bwMode="auto">
          <a:xfrm>
            <a:off x="1798638" y="2609850"/>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66" name="Line 42"/>
          <p:cNvSpPr>
            <a:spLocks noChangeShapeType="1"/>
          </p:cNvSpPr>
          <p:nvPr/>
        </p:nvSpPr>
        <p:spPr bwMode="auto">
          <a:xfrm>
            <a:off x="1798638" y="2974975"/>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67" name="Line 43"/>
          <p:cNvSpPr>
            <a:spLocks noChangeShapeType="1"/>
          </p:cNvSpPr>
          <p:nvPr/>
        </p:nvSpPr>
        <p:spPr bwMode="auto">
          <a:xfrm>
            <a:off x="1798638" y="3340100"/>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68" name="Line 44"/>
          <p:cNvSpPr>
            <a:spLocks noChangeShapeType="1"/>
          </p:cNvSpPr>
          <p:nvPr/>
        </p:nvSpPr>
        <p:spPr bwMode="auto">
          <a:xfrm>
            <a:off x="1798638" y="3703638"/>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69" name="Line 45"/>
          <p:cNvSpPr>
            <a:spLocks noChangeShapeType="1"/>
          </p:cNvSpPr>
          <p:nvPr/>
        </p:nvSpPr>
        <p:spPr bwMode="auto">
          <a:xfrm>
            <a:off x="1798638" y="4068763"/>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70" name="Line 46"/>
          <p:cNvSpPr>
            <a:spLocks noChangeShapeType="1"/>
          </p:cNvSpPr>
          <p:nvPr/>
        </p:nvSpPr>
        <p:spPr bwMode="auto">
          <a:xfrm>
            <a:off x="1798638" y="4433888"/>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71" name="Line 47"/>
          <p:cNvSpPr>
            <a:spLocks noChangeShapeType="1"/>
          </p:cNvSpPr>
          <p:nvPr/>
        </p:nvSpPr>
        <p:spPr bwMode="auto">
          <a:xfrm>
            <a:off x="1798638" y="4797425"/>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72" name="Line 48"/>
          <p:cNvSpPr>
            <a:spLocks noChangeShapeType="1"/>
          </p:cNvSpPr>
          <p:nvPr/>
        </p:nvSpPr>
        <p:spPr bwMode="auto">
          <a:xfrm>
            <a:off x="1798638" y="5160963"/>
            <a:ext cx="661828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73" name="Line 52"/>
          <p:cNvSpPr>
            <a:spLocks noChangeShapeType="1"/>
          </p:cNvSpPr>
          <p:nvPr/>
        </p:nvSpPr>
        <p:spPr bwMode="auto">
          <a:xfrm>
            <a:off x="1798638" y="5526088"/>
            <a:ext cx="6618287" cy="0"/>
          </a:xfrm>
          <a:prstGeom prst="line">
            <a:avLst/>
          </a:prstGeom>
          <a:noFill/>
          <a:ln w="28575"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 name="Rectangle 3"/>
          <p:cNvSpPr/>
          <p:nvPr/>
        </p:nvSpPr>
        <p:spPr>
          <a:xfrm>
            <a:off x="1798638" y="1513443"/>
            <a:ext cx="1825627" cy="369332"/>
          </a:xfrm>
          <a:prstGeom prst="rect">
            <a:avLst/>
          </a:prstGeom>
        </p:spPr>
        <p:txBody>
          <a:bodyPr wrap="none">
            <a:spAutoFit/>
          </a:bodyPr>
          <a:lstStyle/>
          <a:p>
            <a:pPr>
              <a:spcBef>
                <a:spcPct val="50000"/>
              </a:spcBef>
            </a:pPr>
            <a:r>
              <a:rPr lang="en-US" dirty="0"/>
              <a:t>Manager Ranking</a:t>
            </a:r>
          </a:p>
        </p:txBody>
      </p:sp>
      <p:sp>
        <p:nvSpPr>
          <p:cNvPr id="74" name="Rectangle 5"/>
          <p:cNvSpPr>
            <a:spLocks noChangeArrowheads="1"/>
          </p:cNvSpPr>
          <p:nvPr/>
        </p:nvSpPr>
        <p:spPr bwMode="auto">
          <a:xfrm>
            <a:off x="3881438" y="1517650"/>
            <a:ext cx="2452687"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600" dirty="0"/>
              <a:t>Item</a:t>
            </a:r>
          </a:p>
        </p:txBody>
      </p:sp>
      <p:sp>
        <p:nvSpPr>
          <p:cNvPr id="75" name="Rectangle 6"/>
          <p:cNvSpPr>
            <a:spLocks noChangeArrowheads="1"/>
          </p:cNvSpPr>
          <p:nvPr/>
        </p:nvSpPr>
        <p:spPr bwMode="auto">
          <a:xfrm>
            <a:off x="6334125" y="1517650"/>
            <a:ext cx="2082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Bef>
                <a:spcPct val="50000"/>
              </a:spcBef>
            </a:pPr>
            <a:r>
              <a:rPr lang="en-US" sz="1600" dirty="0"/>
              <a:t>Employee Ranking</a:t>
            </a:r>
          </a:p>
        </p:txBody>
      </p:sp>
    </p:spTree>
    <p:extLst>
      <p:ext uri="{BB962C8B-B14F-4D97-AF65-F5344CB8AC3E}">
        <p14:creationId xmlns:p14="http://schemas.microsoft.com/office/powerpoint/2010/main" val="50275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20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2000"/>
                                        <p:tgtEl>
                                          <p:spTgt spid="3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2000"/>
                                        <p:tgtEl>
                                          <p:spTgt spid="4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20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2000"/>
                                        <p:tgtEl>
                                          <p:spTgt spid="4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fade">
                                      <p:cBhvr>
                                        <p:cTn id="44" dur="2000"/>
                                        <p:tgtEl>
                                          <p:spTgt spid="5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2000"/>
                                        <p:tgtEl>
                                          <p:spTgt spid="5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fade">
                                      <p:cBhvr>
                                        <p:cTn id="50" dur="2000"/>
                                        <p:tgtEl>
                                          <p:spTgt spid="5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fade">
                                      <p:cBhvr>
                                        <p:cTn id="53" dur="2000"/>
                                        <p:tgtEl>
                                          <p:spTgt spid="5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2"/>
                                        </p:tgtEl>
                                        <p:attrNameLst>
                                          <p:attrName>style.visibility</p:attrName>
                                        </p:attrNameLst>
                                      </p:cBhvr>
                                      <p:to>
                                        <p:strVal val="visible"/>
                                      </p:to>
                                    </p:set>
                                    <p:animEffect transition="in" filter="fade">
                                      <p:cBhvr>
                                        <p:cTn id="56" dur="2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6" grpId="0"/>
      <p:bldP spid="38" grpId="0"/>
      <p:bldP spid="39" grpId="0"/>
      <p:bldP spid="41" grpId="0"/>
      <p:bldP spid="42" grpId="0"/>
      <p:bldP spid="44" grpId="0"/>
      <p:bldP spid="45" grpId="0"/>
      <p:bldP spid="47" grpId="0"/>
      <p:bldP spid="48" grpId="0"/>
      <p:bldP spid="50" grpId="0"/>
      <p:bldP spid="51" grpId="0"/>
      <p:bldP spid="53" grpId="0"/>
      <p:bldP spid="54" grpId="0"/>
      <p:bldP spid="56" grpId="0"/>
      <p:bldP spid="57" grpId="0"/>
      <p:bldP spid="59" grpId="0"/>
      <p:bldP spid="60" grpId="0"/>
      <p:bldP spid="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100" y="245443"/>
            <a:ext cx="8407700" cy="969466"/>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Performance Management </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6" name="Content Placeholder 2"/>
          <p:cNvSpPr txBox="1">
            <a:spLocks noGrp="1"/>
          </p:cNvSpPr>
          <p:nvPr>
            <p:ph idx="1"/>
          </p:nvPr>
        </p:nvSpPr>
        <p:spPr>
          <a:prstGeom prst="rect">
            <a:avLst/>
          </a:prstGeom>
        </p:spPr>
        <p:txBody>
          <a:bodyPr lIns="45720" rIns="45720">
            <a:normAutofit/>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sz="2600" dirty="0">
                <a:latin typeface="Verdana" pitchFamily="34" charset="0"/>
                <a:ea typeface="ＭＳ Ｐゴシック" pitchFamily="-109" charset="-128"/>
                <a:cs typeface="ＭＳ Ｐゴシック" pitchFamily="-109" charset="-128"/>
              </a:rPr>
              <a:t>Management vs. Assessment</a:t>
            </a:r>
          </a:p>
        </p:txBody>
      </p:sp>
      <p:sp>
        <p:nvSpPr>
          <p:cNvPr id="7" name="Content Placeholder 2"/>
          <p:cNvSpPr txBox="1">
            <a:spLocks/>
          </p:cNvSpPr>
          <p:nvPr/>
        </p:nvSpPr>
        <p:spPr bwMode="auto">
          <a:xfrm>
            <a:off x="1295400" y="2209800"/>
            <a:ext cx="7315200" cy="243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a:latin typeface="Verdana" pitchFamily="34" charset="0"/>
              <a:cs typeface="Arial" pitchFamily="34" charset="0"/>
            </a:endParaRPr>
          </a:p>
          <a:p>
            <a:pPr indent="0">
              <a:buFont typeface="Arial"/>
              <a:buNone/>
            </a:pPr>
            <a:endParaRPr lang="en-US">
              <a:latin typeface="Verdana" pitchFamily="34" charset="0"/>
              <a:cs typeface="Arial" pitchFamily="34" charset="0"/>
            </a:endParaRPr>
          </a:p>
          <a:p>
            <a:pPr indent="0">
              <a:buFont typeface="Arial"/>
              <a:buNone/>
            </a:pPr>
            <a:r>
              <a:rPr lang="en-US">
                <a:latin typeface="Verdana" pitchFamily="34" charset="0"/>
                <a:cs typeface="Arial" pitchFamily="34" charset="0"/>
              </a:rPr>
              <a:t>    </a:t>
            </a:r>
            <a:endParaRPr lang="en-US" dirty="0">
              <a:latin typeface="Verdana" pitchFamily="34" charset="0"/>
              <a:cs typeface="Arial" pitchFamily="34" charset="0"/>
            </a:endParaRPr>
          </a:p>
        </p:txBody>
      </p:sp>
      <p:sp>
        <p:nvSpPr>
          <p:cNvPr id="9" name="Content Placeholder 2"/>
          <p:cNvSpPr txBox="1">
            <a:spLocks/>
          </p:cNvSpPr>
          <p:nvPr/>
        </p:nvSpPr>
        <p:spPr bwMode="auto">
          <a:xfrm>
            <a:off x="1447800" y="2362200"/>
            <a:ext cx="7315200" cy="243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a:latin typeface="Verdana" pitchFamily="34" charset="0"/>
              <a:cs typeface="Arial" pitchFamily="34" charset="0"/>
            </a:endParaRPr>
          </a:p>
          <a:p>
            <a:pPr indent="0">
              <a:buFont typeface="Arial"/>
              <a:buNone/>
            </a:pPr>
            <a:endParaRPr lang="en-US">
              <a:latin typeface="Verdana" pitchFamily="34" charset="0"/>
              <a:cs typeface="Arial" pitchFamily="34" charset="0"/>
            </a:endParaRPr>
          </a:p>
          <a:p>
            <a:pPr indent="0">
              <a:buFont typeface="Arial"/>
              <a:buNone/>
            </a:pPr>
            <a:r>
              <a:rPr lang="en-US">
                <a:latin typeface="Verdana" pitchFamily="34" charset="0"/>
                <a:cs typeface="Arial" pitchFamily="34" charset="0"/>
              </a:rPr>
              <a:t>    </a:t>
            </a:r>
            <a:endParaRPr lang="en-US" dirty="0">
              <a:latin typeface="Verdana" pitchFamily="34" charset="0"/>
              <a:cs typeface="Arial" pitchFamily="34" charset="0"/>
            </a:endParaRPr>
          </a:p>
        </p:txBody>
      </p:sp>
      <p:sp>
        <p:nvSpPr>
          <p:cNvPr id="10" name="Content Placeholder 2"/>
          <p:cNvSpPr txBox="1">
            <a:spLocks/>
          </p:cNvSpPr>
          <p:nvPr/>
        </p:nvSpPr>
        <p:spPr bwMode="auto">
          <a:xfrm>
            <a:off x="1600200" y="2514600"/>
            <a:ext cx="7315200" cy="243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a:latin typeface="Verdana" pitchFamily="34" charset="0"/>
              <a:cs typeface="Arial" pitchFamily="34" charset="0"/>
            </a:endParaRPr>
          </a:p>
          <a:p>
            <a:pPr indent="0">
              <a:buFont typeface="Arial"/>
              <a:buNone/>
            </a:pPr>
            <a:endParaRPr lang="en-US">
              <a:latin typeface="Verdana" pitchFamily="34" charset="0"/>
              <a:cs typeface="Arial" pitchFamily="34" charset="0"/>
            </a:endParaRPr>
          </a:p>
          <a:p>
            <a:pPr indent="0">
              <a:buFont typeface="Arial"/>
              <a:buNone/>
            </a:pPr>
            <a:r>
              <a:rPr lang="en-US">
                <a:latin typeface="Verdana" pitchFamily="34" charset="0"/>
                <a:cs typeface="Arial" pitchFamily="34" charset="0"/>
              </a:rPr>
              <a:t>    </a:t>
            </a:r>
            <a:endParaRPr lang="en-US" dirty="0">
              <a:latin typeface="Verdana"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38941164"/>
              </p:ext>
            </p:extLst>
          </p:nvPr>
        </p:nvGraphicFramePr>
        <p:xfrm>
          <a:off x="2117842" y="2381250"/>
          <a:ext cx="5486400" cy="3486150"/>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tblGrid>
              <a:tr h="59055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sng" strike="noStrike" cap="none" normalizeH="0" baseline="0" dirty="0">
                          <a:ln>
                            <a:noFill/>
                          </a:ln>
                          <a:solidFill>
                            <a:schemeClr val="tx1"/>
                          </a:solidFill>
                          <a:effectLst/>
                          <a:latin typeface="Arial" charset="0"/>
                          <a:ea typeface="ＭＳ Ｐゴシック" pitchFamily="34" charset="-128"/>
                        </a:rPr>
                        <a:t>Management</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sng" strike="noStrike" cap="none" normalizeH="0" baseline="0" dirty="0">
                          <a:ln>
                            <a:noFill/>
                          </a:ln>
                          <a:solidFill>
                            <a:schemeClr val="tx1"/>
                          </a:solidFill>
                          <a:effectLst/>
                          <a:latin typeface="Arial" charset="0"/>
                          <a:ea typeface="ＭＳ Ｐゴシック" pitchFamily="34" charset="-128"/>
                        </a:rPr>
                        <a:t>Assessment</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Ongoing</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One time event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Prospective</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Retrospective</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Long term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Short term</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6096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Progress steps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Results oriented</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334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Planning/goal setting</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ea typeface="ＭＳ Ｐゴシック" pitchFamily="34" charset="-128"/>
                        </a:rPr>
                        <a:t>Completing form</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20107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Performance Management Grid</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02687"/>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6" name="Content Placeholder 2"/>
          <p:cNvSpPr txBox="1">
            <a:spLocks noGrp="1"/>
          </p:cNvSpPr>
          <p:nvPr>
            <p:ph idx="1"/>
          </p:nvPr>
        </p:nvSpPr>
        <p:spPr bwMode="auto">
          <a:xfrm>
            <a:off x="152400" y="1671897"/>
            <a:ext cx="1143000" cy="4615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5720" tIns="45720" rIns="45720" bIns="45720" numCol="1" anchor="t" anchorCtr="0" compatLnSpc="1">
            <a:prstTxWarp prst="textNoShape">
              <a:avLst/>
            </a:prstTxWarp>
            <a:normAutofit fontScale="92500" lnSpcReduction="10000"/>
          </a:bodyPr>
          <a:lstStyle/>
          <a:p>
            <a:pPr marL="0" indent="0" fontAlgn="t">
              <a:buNone/>
            </a:pPr>
            <a:r>
              <a:rPr lang="en-US" sz="2800" dirty="0">
                <a:latin typeface="Verdana"/>
                <a:cs typeface="Verdana"/>
              </a:rPr>
              <a:t>  </a:t>
            </a:r>
            <a:r>
              <a:rPr lang="en-US" sz="2600" dirty="0">
                <a:latin typeface="Verdana"/>
                <a:cs typeface="Verdana"/>
              </a:rPr>
              <a:t>High</a:t>
            </a:r>
            <a:endParaRPr lang="en-US" sz="2600" dirty="0"/>
          </a:p>
        </p:txBody>
      </p:sp>
      <p:graphicFrame>
        <p:nvGraphicFramePr>
          <p:cNvPr id="5" name="Table 4"/>
          <p:cNvGraphicFramePr>
            <a:graphicFrameLocks noGrp="1"/>
          </p:cNvGraphicFramePr>
          <p:nvPr>
            <p:extLst>
              <p:ext uri="{D42A27DB-BD31-4B8C-83A1-F6EECF244321}">
                <p14:modId xmlns:p14="http://schemas.microsoft.com/office/powerpoint/2010/main" val="2599217470"/>
              </p:ext>
            </p:extLst>
          </p:nvPr>
        </p:nvGraphicFramePr>
        <p:xfrm>
          <a:off x="1768968" y="1632857"/>
          <a:ext cx="6096000" cy="3556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1778000">
                <a:tc>
                  <a:txBody>
                    <a:bodyPr/>
                    <a:lstStyle/>
                    <a:p>
                      <a:endParaRPr lang="en-US" sz="2000" dirty="0">
                        <a:latin typeface="Verdana"/>
                        <a:cs typeface="Verdana"/>
                      </a:endParaRPr>
                    </a:p>
                    <a:p>
                      <a:endParaRPr lang="en-US" sz="2000" dirty="0">
                        <a:latin typeface="Verdana"/>
                        <a:cs typeface="Verdana"/>
                      </a:endParaRPr>
                    </a:p>
                    <a:p>
                      <a:r>
                        <a:rPr lang="en-US" sz="2000" dirty="0">
                          <a:latin typeface="Verdana"/>
                          <a:cs typeface="Verdana"/>
                        </a:rPr>
                        <a:t>     </a:t>
                      </a:r>
                      <a:r>
                        <a:rPr lang="en-US" sz="2000" dirty="0">
                          <a:solidFill>
                            <a:srgbClr val="000000"/>
                          </a:solidFill>
                          <a:latin typeface="Verdana"/>
                          <a:cs typeface="Verdana"/>
                        </a:rPr>
                        <a:t> Want</a:t>
                      </a:r>
                      <a:r>
                        <a:rPr lang="en-US" sz="2000" baseline="0" dirty="0">
                          <a:solidFill>
                            <a:srgbClr val="000000"/>
                          </a:solidFill>
                          <a:latin typeface="Verdana"/>
                          <a:cs typeface="Verdana"/>
                        </a:rPr>
                        <a:t>s to do</a:t>
                      </a:r>
                      <a:endParaRPr lang="en-US" sz="2000" dirty="0">
                        <a:solidFill>
                          <a:srgbClr val="000000"/>
                        </a:solidFill>
                        <a:latin typeface="Verdana"/>
                        <a:cs typeface="Verdana"/>
                      </a:endParaRPr>
                    </a:p>
                  </a:txBody>
                  <a:tcPr>
                    <a:solidFill>
                      <a:srgbClr val="CCFFCC"/>
                    </a:solidFill>
                  </a:tcPr>
                </a:tc>
                <a:tc>
                  <a:txBody>
                    <a:bodyPr/>
                    <a:lstStyle/>
                    <a:p>
                      <a:endParaRPr lang="en-US" sz="2000" dirty="0">
                        <a:latin typeface="Verdana"/>
                        <a:cs typeface="Verdana"/>
                      </a:endParaRPr>
                    </a:p>
                    <a:p>
                      <a:endParaRPr lang="en-US" sz="2000" dirty="0">
                        <a:latin typeface="Verdana"/>
                        <a:cs typeface="Verdana"/>
                      </a:endParaRPr>
                    </a:p>
                    <a:p>
                      <a:r>
                        <a:rPr lang="en-US" sz="2000" dirty="0">
                          <a:latin typeface="Verdana"/>
                          <a:cs typeface="Verdana"/>
                        </a:rPr>
                        <a:t>         </a:t>
                      </a:r>
                      <a:r>
                        <a:rPr lang="en-US" sz="2000" b="1" dirty="0">
                          <a:latin typeface="Verdana"/>
                          <a:cs typeface="Verdana"/>
                        </a:rPr>
                        <a:t> </a:t>
                      </a:r>
                      <a:r>
                        <a:rPr lang="en-US" sz="2000" b="1" dirty="0">
                          <a:solidFill>
                            <a:schemeClr val="tx1"/>
                          </a:solidFill>
                          <a:latin typeface="Verdana"/>
                          <a:cs typeface="Verdana"/>
                        </a:rPr>
                        <a:t>Is</a:t>
                      </a:r>
                      <a:r>
                        <a:rPr lang="en-US" sz="2000" b="1" baseline="0" dirty="0">
                          <a:solidFill>
                            <a:schemeClr val="tx1"/>
                          </a:solidFill>
                          <a:latin typeface="Verdana"/>
                          <a:cs typeface="Verdana"/>
                        </a:rPr>
                        <a:t> doing</a:t>
                      </a:r>
                      <a:endParaRPr lang="en-US" sz="2000" b="1" dirty="0">
                        <a:solidFill>
                          <a:schemeClr val="tx1"/>
                        </a:solidFill>
                        <a:latin typeface="Verdana"/>
                        <a:cs typeface="Verdana"/>
                      </a:endParaRPr>
                    </a:p>
                  </a:txBody>
                  <a:tcPr>
                    <a:solidFill>
                      <a:srgbClr val="CCFFCC"/>
                    </a:solidFill>
                  </a:tcPr>
                </a:tc>
                <a:extLst>
                  <a:ext uri="{0D108BD9-81ED-4DB2-BD59-A6C34878D82A}">
                    <a16:rowId xmlns:a16="http://schemas.microsoft.com/office/drawing/2014/main" val="10000"/>
                  </a:ext>
                </a:extLst>
              </a:tr>
              <a:tr h="1778000">
                <a:tc>
                  <a:txBody>
                    <a:bodyPr/>
                    <a:lstStyle/>
                    <a:p>
                      <a:endParaRPr lang="en-US" sz="2000" dirty="0">
                        <a:latin typeface="Verdana"/>
                        <a:cs typeface="Verdana"/>
                      </a:endParaRPr>
                    </a:p>
                    <a:p>
                      <a:endParaRPr lang="en-US" sz="2000" b="1" dirty="0">
                        <a:latin typeface="Verdana"/>
                        <a:cs typeface="Verdana"/>
                      </a:endParaRPr>
                    </a:p>
                    <a:p>
                      <a:r>
                        <a:rPr lang="en-US" sz="2000" b="1" baseline="0" dirty="0">
                          <a:latin typeface="Verdana"/>
                          <a:cs typeface="Verdana"/>
                        </a:rPr>
                        <a:t>  Can’t do/won’t do</a:t>
                      </a:r>
                      <a:endParaRPr lang="en-US" sz="2000" b="1" dirty="0">
                        <a:latin typeface="Verdana"/>
                        <a:cs typeface="Verdana"/>
                      </a:endParaRPr>
                    </a:p>
                  </a:txBody>
                  <a:tcPr/>
                </a:tc>
                <a:tc>
                  <a:txBody>
                    <a:bodyPr/>
                    <a:lstStyle/>
                    <a:p>
                      <a:endParaRPr lang="en-US" sz="2000" dirty="0">
                        <a:latin typeface="Verdana"/>
                        <a:cs typeface="Verdana"/>
                      </a:endParaRPr>
                    </a:p>
                    <a:p>
                      <a:endParaRPr lang="en-US" sz="2000" dirty="0">
                        <a:latin typeface="Verdana"/>
                        <a:cs typeface="Verdana"/>
                      </a:endParaRPr>
                    </a:p>
                    <a:p>
                      <a:r>
                        <a:rPr lang="en-US" sz="2000" dirty="0">
                          <a:latin typeface="Verdana"/>
                          <a:cs typeface="Verdana"/>
                        </a:rPr>
                        <a:t>   </a:t>
                      </a:r>
                      <a:r>
                        <a:rPr lang="en-US" sz="2000" b="1" dirty="0">
                          <a:latin typeface="Verdana"/>
                          <a:cs typeface="Verdana"/>
                        </a:rPr>
                        <a:t>Can</a:t>
                      </a:r>
                      <a:r>
                        <a:rPr lang="en-US" sz="2000" b="1" baseline="0" dirty="0">
                          <a:latin typeface="Verdana"/>
                          <a:cs typeface="Verdana"/>
                        </a:rPr>
                        <a:t> do/won’t do</a:t>
                      </a:r>
                      <a:endParaRPr lang="en-US" sz="2000" b="1" dirty="0">
                        <a:latin typeface="Verdana"/>
                        <a:cs typeface="Verdana"/>
                      </a:endParaRPr>
                    </a:p>
                    <a:p>
                      <a:endParaRPr lang="en-US" sz="2000" dirty="0">
                        <a:latin typeface="Verdana"/>
                        <a:cs typeface="Verdana"/>
                      </a:endParaRPr>
                    </a:p>
                  </a:txBody>
                  <a:tcPr/>
                </a:tc>
                <a:extLst>
                  <a:ext uri="{0D108BD9-81ED-4DB2-BD59-A6C34878D82A}">
                    <a16:rowId xmlns:a16="http://schemas.microsoft.com/office/drawing/2014/main" val="10001"/>
                  </a:ext>
                </a:extLst>
              </a:tr>
            </a:tbl>
          </a:graphicData>
        </a:graphic>
      </p:graphicFrame>
      <p:sp>
        <p:nvSpPr>
          <p:cNvPr id="9" name="Up Arrow 8"/>
          <p:cNvSpPr/>
          <p:nvPr/>
        </p:nvSpPr>
        <p:spPr>
          <a:xfrm flipH="1">
            <a:off x="1295400" y="1614112"/>
            <a:ext cx="304800" cy="3435674"/>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accent2">
                  <a:lumMod val="60000"/>
                  <a:lumOff val="40000"/>
                </a:schemeClr>
              </a:solidFill>
            </a:endParaRPr>
          </a:p>
        </p:txBody>
      </p:sp>
      <p:sp>
        <p:nvSpPr>
          <p:cNvPr id="11" name="TextBox 10"/>
          <p:cNvSpPr txBox="1"/>
          <p:nvPr/>
        </p:nvSpPr>
        <p:spPr>
          <a:xfrm rot="16200000">
            <a:off x="214953" y="3120826"/>
            <a:ext cx="1329897" cy="830997"/>
          </a:xfrm>
          <a:prstGeom prst="rect">
            <a:avLst/>
          </a:prstGeom>
          <a:noFill/>
        </p:spPr>
        <p:txBody>
          <a:bodyPr wrap="square" rtlCol="0">
            <a:spAutoFit/>
          </a:bodyPr>
          <a:lstStyle/>
          <a:p>
            <a:r>
              <a:rPr lang="en-US" sz="2400" b="1" dirty="0">
                <a:latin typeface="Verdana"/>
                <a:cs typeface="Verdana"/>
              </a:rPr>
              <a:t>Effort</a:t>
            </a:r>
          </a:p>
          <a:p>
            <a:endParaRPr lang="en-US" sz="2400" b="1" dirty="0">
              <a:latin typeface="Verdana"/>
              <a:cs typeface="Verdana"/>
            </a:endParaRPr>
          </a:p>
        </p:txBody>
      </p:sp>
      <p:sp>
        <p:nvSpPr>
          <p:cNvPr id="13" name="TextBox 12"/>
          <p:cNvSpPr txBox="1"/>
          <p:nvPr/>
        </p:nvSpPr>
        <p:spPr>
          <a:xfrm>
            <a:off x="865209" y="5188857"/>
            <a:ext cx="979920" cy="461665"/>
          </a:xfrm>
          <a:prstGeom prst="rect">
            <a:avLst/>
          </a:prstGeom>
          <a:noFill/>
        </p:spPr>
        <p:txBody>
          <a:bodyPr wrap="square" rtlCol="0">
            <a:spAutoFit/>
          </a:bodyPr>
          <a:lstStyle/>
          <a:p>
            <a:r>
              <a:rPr lang="en-US" sz="2400" dirty="0">
                <a:latin typeface="Verdana"/>
                <a:cs typeface="Verdana"/>
              </a:rPr>
              <a:t>Low</a:t>
            </a:r>
          </a:p>
        </p:txBody>
      </p:sp>
      <p:sp>
        <p:nvSpPr>
          <p:cNvPr id="14" name="Right Arrow 13"/>
          <p:cNvSpPr/>
          <p:nvPr/>
        </p:nvSpPr>
        <p:spPr>
          <a:xfrm flipV="1">
            <a:off x="1845129" y="5319714"/>
            <a:ext cx="6019839"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3800261" y="5698481"/>
            <a:ext cx="2971800" cy="461665"/>
          </a:xfrm>
          <a:prstGeom prst="rect">
            <a:avLst/>
          </a:prstGeom>
          <a:noFill/>
        </p:spPr>
        <p:txBody>
          <a:bodyPr wrap="square" rtlCol="0">
            <a:spAutoFit/>
          </a:bodyPr>
          <a:lstStyle/>
          <a:p>
            <a:r>
              <a:rPr lang="en-US" sz="2400" b="1" dirty="0">
                <a:latin typeface="Verdana"/>
                <a:cs typeface="Verdana"/>
              </a:rPr>
              <a:t>Ability</a:t>
            </a:r>
          </a:p>
        </p:txBody>
      </p:sp>
      <p:sp>
        <p:nvSpPr>
          <p:cNvPr id="17" name="Content Placeholder 2"/>
          <p:cNvSpPr txBox="1">
            <a:spLocks/>
          </p:cNvSpPr>
          <p:nvPr/>
        </p:nvSpPr>
        <p:spPr bwMode="auto">
          <a:xfrm rot="10800000" flipV="1">
            <a:off x="7864968" y="5319714"/>
            <a:ext cx="1104826" cy="5353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5720" tIns="45720" rIns="4572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Font typeface="Arial"/>
              <a:buNone/>
            </a:pPr>
            <a:r>
              <a:rPr lang="en-US" sz="2800" dirty="0">
                <a:latin typeface="Verdana"/>
                <a:cs typeface="Verdana"/>
              </a:rPr>
              <a:t>  </a:t>
            </a:r>
            <a:r>
              <a:rPr lang="en-US" sz="2400" dirty="0">
                <a:latin typeface="Verdana"/>
                <a:cs typeface="Verdana"/>
              </a:rPr>
              <a:t>High</a:t>
            </a:r>
            <a:endParaRPr lang="en-US" sz="2400" dirty="0"/>
          </a:p>
        </p:txBody>
      </p:sp>
    </p:spTree>
    <p:extLst>
      <p:ext uri="{BB962C8B-B14F-4D97-AF65-F5344CB8AC3E}">
        <p14:creationId xmlns:p14="http://schemas.microsoft.com/office/powerpoint/2010/main" val="1920107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5" name="Content Placeholder 2"/>
          <p:cNvSpPr txBox="1">
            <a:spLocks/>
          </p:cNvSpPr>
          <p:nvPr/>
        </p:nvSpPr>
        <p:spPr>
          <a:xfrm>
            <a:off x="685800" y="1524000"/>
            <a:ext cx="8229600" cy="4572000"/>
          </a:xfrm>
          <a:prstGeom prst="rect">
            <a:avLst/>
          </a:prstGeom>
        </p:spPr>
        <p:txBody>
          <a:bodyPr lIns="45720" rIns="45720">
            <a:normAutofit/>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sz="3200" dirty="0">
                <a:latin typeface="Verdana" pitchFamily="34" charset="0"/>
                <a:ea typeface="ＭＳ Ｐゴシック" pitchFamily="-109" charset="-128"/>
                <a:cs typeface="ＭＳ Ｐゴシック" pitchFamily="-109" charset="-128"/>
              </a:rPr>
              <a:t>Annual Process:</a:t>
            </a:r>
          </a:p>
          <a:p>
            <a:pPr marL="457200" indent="-457200"/>
            <a:r>
              <a:rPr lang="en-US" sz="3200" dirty="0">
                <a:latin typeface="Verdana" pitchFamily="34" charset="0"/>
                <a:ea typeface="ＭＳ Ｐゴシック" pitchFamily="-109" charset="-128"/>
                <a:cs typeface="ＭＳ Ｐゴシック" pitchFamily="-109" charset="-128"/>
              </a:rPr>
              <a:t>Set and communicate goals</a:t>
            </a:r>
          </a:p>
          <a:p>
            <a:r>
              <a:rPr lang="en-US" sz="3200" dirty="0">
                <a:latin typeface="Verdana" pitchFamily="34" charset="0"/>
                <a:ea typeface="ＭＳ Ｐゴシック" pitchFamily="-109" charset="-128"/>
                <a:cs typeface="ＭＳ Ｐゴシック" pitchFamily="-109" charset="-128"/>
              </a:rPr>
              <a:t> Measure and document performance</a:t>
            </a:r>
          </a:p>
          <a:p>
            <a:r>
              <a:rPr lang="en-US" sz="3200" dirty="0">
                <a:latin typeface="Verdana" pitchFamily="34" charset="0"/>
                <a:ea typeface="ＭＳ Ｐゴシック" pitchFamily="-109" charset="-128"/>
                <a:cs typeface="ＭＳ Ｐゴシック" pitchFamily="-109" charset="-128"/>
              </a:rPr>
              <a:t> Facilitate discussions on development </a:t>
            </a:r>
          </a:p>
        </p:txBody>
      </p:sp>
      <p:sp>
        <p:nvSpPr>
          <p:cNvPr id="9" name="Title 1"/>
          <p:cNvSpPr>
            <a:spLocks noGrp="1"/>
          </p:cNvSpPr>
          <p:nvPr>
            <p:ph type="title"/>
          </p:nvPr>
        </p:nvSpPr>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320794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soft" dir="t">
                <a:rot lat="0" lon="0" rev="10800000"/>
              </a:lightRig>
            </a:scene3d>
            <a:sp3d>
              <a:bevelT w="27940" h="12700"/>
              <a:contourClr>
                <a:srgbClr val="DDDDDD"/>
              </a:contourClr>
            </a:sp3d>
          </a:bodyPr>
          <a:lstStyle/>
          <a:p>
            <a:r>
              <a:rPr lang="en-US" b="1" spc="150" dirty="0">
                <a:ln w="11430"/>
                <a:solidFill>
                  <a:srgbClr val="F8F8F8"/>
                </a:solidFill>
                <a:effectLst>
                  <a:outerShdw blurRad="25400" algn="tl" rotWithShape="0">
                    <a:srgbClr val="000000">
                      <a:alpha val="43000"/>
                    </a:srgbClr>
                  </a:outerShdw>
                </a:effectLst>
                <a:latin typeface="Arial" pitchFamily="34" charset="0"/>
                <a:ea typeface="ＭＳ Ｐゴシック" pitchFamily="-109" charset="-128"/>
                <a:cs typeface="Arial" pitchFamily="34" charset="0"/>
              </a:rPr>
              <a:t>     </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ＭＳ Ｐゴシック" pitchFamily="-109" charset="-128"/>
                <a:cs typeface="Arial" pitchFamily="34" charset="0"/>
              </a:rPr>
              <a:t> </a:t>
            </a:r>
            <a:r>
              <a:rPr lang="en-US" b="1" dirty="0">
                <a:solidFill>
                  <a:srgbClr val="7030A0"/>
                </a:solidFill>
                <a:latin typeface="Arial" pitchFamily="34" charset="0"/>
                <a:ea typeface="ＭＳ Ｐゴシック" pitchFamily="-109" charset="-128"/>
                <a:cs typeface="Arial" pitchFamily="34" charset="0"/>
              </a:rPr>
              <a:t>???? Recruitment ????</a:t>
            </a:r>
            <a:endParaRPr lang="en-US" b="1" spc="150" dirty="0">
              <a:ln w="11430"/>
              <a:solidFill>
                <a:srgbClr val="F8F8F8"/>
              </a:solidFill>
              <a:effectLst>
                <a:outerShdw blurRad="25400" algn="tl" rotWithShape="0">
                  <a:srgbClr val="000000">
                    <a:alpha val="43000"/>
                  </a:srgbClr>
                </a:outerShdw>
              </a:effectLst>
            </a:endParaRPr>
          </a:p>
        </p:txBody>
      </p:sp>
      <p:sp>
        <p:nvSpPr>
          <p:cNvPr id="5" name="Content Placeholder 4"/>
          <p:cNvSpPr txBox="1">
            <a:spLocks noGrp="1"/>
          </p:cNvSpPr>
          <p:nvPr>
            <p:ph idx="1"/>
          </p:nvPr>
        </p:nvSpPr>
        <p:spPr>
          <a:xfrm rot="20895528">
            <a:off x="1851765" y="2093004"/>
            <a:ext cx="3893439" cy="523220"/>
          </a:xfrm>
          <a:prstGeom prst="rect">
            <a:avLst/>
          </a:prstGeom>
          <a:noFill/>
        </p:spPr>
        <p:txBody>
          <a:bodyPr wrap="square" rtlCol="0">
            <a:spAutoFit/>
          </a:bodyPr>
          <a:lstStyle/>
          <a:p>
            <a:pPr marL="0" indent="0">
              <a:buNone/>
            </a:pPr>
            <a:r>
              <a:rPr lang="en-US" sz="2800" dirty="0"/>
              <a:t>Where do I start?</a:t>
            </a:r>
          </a:p>
        </p:txBody>
      </p:sp>
      <p:sp>
        <p:nvSpPr>
          <p:cNvPr id="6" name="TextBox 5"/>
          <p:cNvSpPr txBox="1"/>
          <p:nvPr/>
        </p:nvSpPr>
        <p:spPr>
          <a:xfrm rot="19530757">
            <a:off x="266700" y="3683392"/>
            <a:ext cx="2819400" cy="1384995"/>
          </a:xfrm>
          <a:prstGeom prst="rect">
            <a:avLst/>
          </a:prstGeom>
          <a:noFill/>
        </p:spPr>
        <p:txBody>
          <a:bodyPr wrap="square" rtlCol="0">
            <a:spAutoFit/>
          </a:bodyPr>
          <a:lstStyle/>
          <a:p>
            <a:r>
              <a:rPr lang="en-US" sz="2800" dirty="0"/>
              <a:t>What shouldn’t I ask a job candidate?</a:t>
            </a:r>
          </a:p>
        </p:txBody>
      </p:sp>
      <p:sp>
        <p:nvSpPr>
          <p:cNvPr id="7" name="TextBox 6"/>
          <p:cNvSpPr txBox="1"/>
          <p:nvPr/>
        </p:nvSpPr>
        <p:spPr>
          <a:xfrm rot="20901015">
            <a:off x="2648171" y="3569840"/>
            <a:ext cx="3312471" cy="954107"/>
          </a:xfrm>
          <a:prstGeom prst="rect">
            <a:avLst/>
          </a:prstGeom>
          <a:noFill/>
        </p:spPr>
        <p:txBody>
          <a:bodyPr wrap="square" rtlCol="0">
            <a:spAutoFit/>
          </a:bodyPr>
          <a:lstStyle/>
          <a:p>
            <a:r>
              <a:rPr lang="en-US" sz="2800" dirty="0"/>
              <a:t>How do I document the interview?</a:t>
            </a:r>
          </a:p>
        </p:txBody>
      </p:sp>
      <p:sp>
        <p:nvSpPr>
          <p:cNvPr id="8" name="TextBox 7"/>
          <p:cNvSpPr txBox="1"/>
          <p:nvPr/>
        </p:nvSpPr>
        <p:spPr>
          <a:xfrm rot="1723163">
            <a:off x="5984282" y="3772250"/>
            <a:ext cx="2658427" cy="1815882"/>
          </a:xfrm>
          <a:prstGeom prst="rect">
            <a:avLst/>
          </a:prstGeom>
          <a:noFill/>
        </p:spPr>
        <p:txBody>
          <a:bodyPr wrap="square" rtlCol="0">
            <a:spAutoFit/>
          </a:bodyPr>
          <a:lstStyle/>
          <a:p>
            <a:r>
              <a:rPr lang="en-US" sz="2800" dirty="0"/>
              <a:t>How can I tell if the job candidate is being honest?</a:t>
            </a:r>
          </a:p>
        </p:txBody>
      </p:sp>
      <p:sp>
        <p:nvSpPr>
          <p:cNvPr id="9" name="TextBox 8"/>
          <p:cNvSpPr txBox="1"/>
          <p:nvPr/>
        </p:nvSpPr>
        <p:spPr>
          <a:xfrm rot="1898419">
            <a:off x="6484115" y="1915433"/>
            <a:ext cx="2038433" cy="1384995"/>
          </a:xfrm>
          <a:prstGeom prst="rect">
            <a:avLst/>
          </a:prstGeom>
          <a:noFill/>
        </p:spPr>
        <p:txBody>
          <a:bodyPr wrap="square" rtlCol="0">
            <a:spAutoFit/>
          </a:bodyPr>
          <a:lstStyle/>
          <a:p>
            <a:r>
              <a:rPr lang="en-US" sz="2800" dirty="0"/>
              <a:t>What can I ask a job candidate?</a:t>
            </a:r>
          </a:p>
        </p:txBody>
      </p:sp>
    </p:spTree>
    <p:extLst>
      <p:ext uri="{BB962C8B-B14F-4D97-AF65-F5344CB8AC3E}">
        <p14:creationId xmlns:p14="http://schemas.microsoft.com/office/powerpoint/2010/main" val="77325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5" name="Content Placeholder 2"/>
          <p:cNvSpPr txBox="1">
            <a:spLocks/>
          </p:cNvSpPr>
          <p:nvPr/>
        </p:nvSpPr>
        <p:spPr>
          <a:xfrm>
            <a:off x="685800" y="1523999"/>
            <a:ext cx="8229600" cy="4826323"/>
          </a:xfrm>
          <a:prstGeom prst="rect">
            <a:avLst/>
          </a:prstGeom>
        </p:spPr>
        <p:txBody>
          <a:bodyPr lIns="45720" rIns="45720">
            <a:normAutofit/>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dirty="0">
                <a:latin typeface="Verdana" pitchFamily="34" charset="0"/>
                <a:ea typeface="ＭＳ Ｐゴシック" pitchFamily="-109" charset="-128"/>
                <a:cs typeface="ＭＳ Ｐゴシック" pitchFamily="-109" charset="-128"/>
              </a:rPr>
              <a:t>Set and Communicate Goals:</a:t>
            </a:r>
          </a:p>
          <a:p>
            <a:pPr indent="0">
              <a:buNone/>
            </a:pPr>
            <a:r>
              <a:rPr lang="en-US" dirty="0">
                <a:latin typeface="Verdana" pitchFamily="34" charset="0"/>
                <a:ea typeface="ＭＳ Ｐゴシック" pitchFamily="-109" charset="-128"/>
                <a:cs typeface="ＭＳ Ｐゴシック" pitchFamily="-109" charset="-128"/>
              </a:rPr>
              <a:t>Ideally, goals should be SMART</a:t>
            </a:r>
          </a:p>
          <a:p>
            <a:pPr indent="0">
              <a:buNone/>
            </a:pPr>
            <a:r>
              <a:rPr lang="en-US" dirty="0">
                <a:latin typeface="Verdana" pitchFamily="34" charset="0"/>
                <a:ea typeface="ＭＳ Ｐゴシック" pitchFamily="-109" charset="-128"/>
                <a:cs typeface="ＭＳ Ｐゴシック" pitchFamily="-109" charset="-128"/>
              </a:rPr>
              <a:t> - Specific</a:t>
            </a:r>
          </a:p>
          <a:p>
            <a:pPr indent="0">
              <a:buNone/>
            </a:pPr>
            <a:r>
              <a:rPr lang="en-US" dirty="0">
                <a:latin typeface="Verdana" pitchFamily="34" charset="0"/>
                <a:ea typeface="ＭＳ Ｐゴシック" pitchFamily="-109" charset="-128"/>
                <a:cs typeface="ＭＳ Ｐゴシック" pitchFamily="-109" charset="-128"/>
              </a:rPr>
              <a:t> - Measurable</a:t>
            </a:r>
          </a:p>
          <a:p>
            <a:pPr indent="0">
              <a:buNone/>
            </a:pPr>
            <a:r>
              <a:rPr lang="en-US" dirty="0">
                <a:latin typeface="Verdana" pitchFamily="34" charset="0"/>
                <a:ea typeface="ＭＳ Ｐゴシック" pitchFamily="-109" charset="-128"/>
                <a:cs typeface="ＭＳ Ｐゴシック" pitchFamily="-109" charset="-128"/>
              </a:rPr>
              <a:t> - Attainable</a:t>
            </a:r>
          </a:p>
          <a:p>
            <a:pPr indent="0">
              <a:buNone/>
            </a:pPr>
            <a:r>
              <a:rPr lang="en-US" dirty="0">
                <a:latin typeface="Verdana" pitchFamily="34" charset="0"/>
                <a:ea typeface="ＭＳ Ｐゴシック" pitchFamily="-109" charset="-128"/>
                <a:cs typeface="ＭＳ Ｐゴシック" pitchFamily="-109" charset="-128"/>
              </a:rPr>
              <a:t> - Relevant</a:t>
            </a:r>
          </a:p>
          <a:p>
            <a:pPr indent="0">
              <a:buNone/>
            </a:pPr>
            <a:r>
              <a:rPr lang="en-US" dirty="0">
                <a:latin typeface="Verdana" pitchFamily="34" charset="0"/>
                <a:ea typeface="ＭＳ Ｐゴシック" pitchFamily="-109" charset="-128"/>
                <a:cs typeface="ＭＳ Ｐゴシック" pitchFamily="-109" charset="-128"/>
              </a:rPr>
              <a:t> - Time-Based</a:t>
            </a:r>
          </a:p>
        </p:txBody>
      </p:sp>
      <p:sp>
        <p:nvSpPr>
          <p:cNvPr id="7" name="Title 1"/>
          <p:cNvSpPr txBox="1">
            <a:spLocks noGrp="1"/>
          </p:cNvSpPr>
          <p:nvPr>
            <p:ph type="title"/>
          </p:nvPr>
        </p:nvSpPr>
        <p:spPr bwMode="auto">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defTabSz="457200" rtl="0" eaLnBrk="1" latinLnBrk="0" hangingPunct="1">
              <a:spcBef>
                <a:spcPct val="0"/>
              </a:spcBef>
              <a:buNone/>
              <a:defRPr lang="en-US" sz="4400" b="0" i="0" kern="1200" baseline="0">
                <a:solidFill>
                  <a:srgbClr val="533F7E"/>
                </a:solidFill>
                <a:latin typeface="Arial"/>
                <a:ea typeface="ＭＳ Ｐゴシック" charset="0"/>
                <a:cs typeface="ＭＳ Ｐゴシック" charset="0"/>
              </a:defRPr>
            </a:lvl1p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320794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5" name="Content Placeholder 2"/>
          <p:cNvSpPr txBox="1">
            <a:spLocks/>
          </p:cNvSpPr>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r>
              <a:rPr lang="en-US" sz="3600" dirty="0">
                <a:latin typeface="Verdana"/>
                <a:cs typeface="Verdana"/>
              </a:rPr>
              <a:t>Measure Performance:</a:t>
            </a:r>
          </a:p>
          <a:p>
            <a:pPr indent="0">
              <a:buFont typeface="Arial"/>
              <a:buNone/>
            </a:pPr>
            <a:endParaRPr lang="en-US" dirty="0">
              <a:latin typeface="Verdana"/>
              <a:cs typeface="Verdana"/>
            </a:endParaRPr>
          </a:p>
          <a:p>
            <a:pPr marL="457200" indent="-457200"/>
            <a:r>
              <a:rPr lang="en-US" dirty="0">
                <a:latin typeface="Verdana"/>
                <a:cs typeface="Verdana"/>
              </a:rPr>
              <a:t>Quantity/productivity/goal metrics</a:t>
            </a:r>
          </a:p>
          <a:p>
            <a:pPr marL="457200" indent="-457200"/>
            <a:r>
              <a:rPr lang="en-US" dirty="0">
                <a:latin typeface="Verdana"/>
                <a:cs typeface="Verdana"/>
              </a:rPr>
              <a:t>Quality/behavioral observations/feedback</a:t>
            </a:r>
          </a:p>
          <a:p>
            <a:pPr marL="457200" indent="-457200"/>
            <a:r>
              <a:rPr lang="en-US" dirty="0">
                <a:latin typeface="Verdana"/>
                <a:cs typeface="Verdana"/>
              </a:rPr>
              <a:t>Other “notable” activities</a:t>
            </a:r>
          </a:p>
          <a:p>
            <a:pPr marL="457200" indent="-457200"/>
            <a:r>
              <a:rPr lang="en-US" dirty="0">
                <a:latin typeface="Verdana"/>
                <a:cs typeface="Verdana"/>
              </a:rPr>
              <a:t>Be aware of pitfalls</a:t>
            </a:r>
          </a:p>
          <a:p>
            <a:pPr marL="457200" indent="-457200"/>
            <a:endParaRPr lang="en-US" dirty="0">
              <a:latin typeface="Verdana"/>
              <a:cs typeface="Verdana"/>
            </a:endParaRPr>
          </a:p>
        </p:txBody>
      </p:sp>
      <p:sp>
        <p:nvSpPr>
          <p:cNvPr id="7" name="Title 1"/>
          <p:cNvSpPr txBox="1">
            <a:spLocks noGrp="1"/>
          </p:cNvSpPr>
          <p:nvPr>
            <p:ph type="title"/>
          </p:nvPr>
        </p:nvSpPr>
        <p:spPr bwMode="auto">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defTabSz="457200" rtl="0" eaLnBrk="1" latinLnBrk="0" hangingPunct="1">
              <a:spcBef>
                <a:spcPct val="0"/>
              </a:spcBef>
              <a:buNone/>
              <a:defRPr lang="en-US" sz="4400" b="0" i="0" kern="1200" baseline="0">
                <a:solidFill>
                  <a:srgbClr val="533F7E"/>
                </a:solidFill>
                <a:latin typeface="Arial"/>
                <a:ea typeface="ＭＳ Ｐゴシック" charset="0"/>
                <a:cs typeface="ＭＳ Ｐゴシック" charset="0"/>
              </a:defRPr>
            </a:lvl1p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320794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5" name="Content Placeholder 2"/>
          <p:cNvSpPr txBox="1">
            <a:spLocks/>
          </p:cNvSpPr>
          <p:nvPr/>
        </p:nvSpPr>
        <p:spPr>
          <a:xfrm>
            <a:off x="685800" y="1524000"/>
            <a:ext cx="8229600" cy="4572000"/>
          </a:xfrm>
          <a:prstGeom prst="rect">
            <a:avLst/>
          </a:prstGeom>
        </p:spPr>
        <p:txBody>
          <a:bodyPr lIns="45720" rIns="45720">
            <a:normAutofit lnSpcReduction="10000"/>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sz="3600" dirty="0">
                <a:latin typeface="Verdana" pitchFamily="34" charset="0"/>
                <a:ea typeface="ＭＳ Ｐゴシック" pitchFamily="-109" charset="-128"/>
                <a:cs typeface="ＭＳ Ｐゴシック" pitchFamily="-109" charset="-128"/>
              </a:rPr>
              <a:t>Pitfalls:</a:t>
            </a:r>
          </a:p>
          <a:p>
            <a:r>
              <a:rPr lang="en-US" sz="3200" dirty="0">
                <a:latin typeface="Verdana" pitchFamily="34" charset="0"/>
                <a:ea typeface="ＭＳ Ｐゴシック" pitchFamily="-109" charset="-128"/>
                <a:cs typeface="ＭＳ Ｐゴシック" pitchFamily="-109" charset="-128"/>
              </a:rPr>
              <a:t>  </a:t>
            </a:r>
            <a:r>
              <a:rPr lang="en-US" sz="3200" dirty="0" err="1">
                <a:latin typeface="Verdana" pitchFamily="34" charset="0"/>
                <a:ea typeface="ＭＳ Ｐゴシック" pitchFamily="-109" charset="-128"/>
                <a:cs typeface="ＭＳ Ｐゴシック" pitchFamily="-109" charset="-128"/>
              </a:rPr>
              <a:t>Recency</a:t>
            </a:r>
            <a:r>
              <a:rPr lang="en-US" sz="3200" dirty="0">
                <a:latin typeface="Verdana" pitchFamily="34" charset="0"/>
                <a:ea typeface="ＭＳ Ｐゴシック" pitchFamily="-109" charset="-128"/>
                <a:cs typeface="ＭＳ Ｐゴシック" pitchFamily="-109" charset="-128"/>
              </a:rPr>
              <a:t> Errors</a:t>
            </a:r>
          </a:p>
          <a:p>
            <a:r>
              <a:rPr lang="en-US" sz="3200" dirty="0">
                <a:latin typeface="Verdana" pitchFamily="34" charset="0"/>
                <a:ea typeface="ＭＳ Ｐゴシック" pitchFamily="-109" charset="-128"/>
                <a:cs typeface="ＭＳ Ｐゴシック" pitchFamily="-109" charset="-128"/>
              </a:rPr>
              <a:t>  Halo/Horns Effect</a:t>
            </a:r>
          </a:p>
          <a:p>
            <a:r>
              <a:rPr lang="en-US" sz="3200" dirty="0">
                <a:latin typeface="Verdana" pitchFamily="34" charset="0"/>
                <a:ea typeface="ＭＳ Ｐゴシック" pitchFamily="-109" charset="-128"/>
                <a:cs typeface="ＭＳ Ｐゴシック" pitchFamily="-109" charset="-128"/>
              </a:rPr>
              <a:t>  Central Tendency</a:t>
            </a:r>
          </a:p>
          <a:p>
            <a:r>
              <a:rPr lang="en-US" sz="3200" dirty="0">
                <a:latin typeface="Verdana" pitchFamily="34" charset="0"/>
                <a:ea typeface="ＭＳ Ｐゴシック" pitchFamily="-109" charset="-128"/>
                <a:cs typeface="ＭＳ Ｐゴシック" pitchFamily="-109" charset="-128"/>
              </a:rPr>
              <a:t>  Negative/Positive Leniency</a:t>
            </a:r>
          </a:p>
          <a:p>
            <a:r>
              <a:rPr lang="en-US" sz="3200" dirty="0">
                <a:latin typeface="Verdana" pitchFamily="34" charset="0"/>
                <a:ea typeface="ＭＳ Ｐゴシック" pitchFamily="-109" charset="-128"/>
                <a:cs typeface="ＭＳ Ｐゴシック" pitchFamily="-109" charset="-128"/>
              </a:rPr>
              <a:t>  Similar to Me</a:t>
            </a:r>
          </a:p>
        </p:txBody>
      </p:sp>
      <p:sp>
        <p:nvSpPr>
          <p:cNvPr id="7" name="Title 1"/>
          <p:cNvSpPr txBox="1">
            <a:spLocks noGrp="1"/>
          </p:cNvSpPr>
          <p:nvPr>
            <p:ph type="title"/>
          </p:nvPr>
        </p:nvSpPr>
        <p:spPr bwMode="auto">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defTabSz="457200" rtl="0" eaLnBrk="1" latinLnBrk="0" hangingPunct="1">
              <a:spcBef>
                <a:spcPct val="0"/>
              </a:spcBef>
              <a:buNone/>
              <a:defRPr lang="en-US" sz="4400" b="0" i="0" kern="1200" baseline="0">
                <a:solidFill>
                  <a:srgbClr val="533F7E"/>
                </a:solidFill>
                <a:latin typeface="Arial"/>
                <a:ea typeface="ＭＳ Ｐゴシック" charset="0"/>
                <a:cs typeface="ＭＳ Ｐゴシック" charset="0"/>
              </a:defRPr>
            </a:lvl1p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63587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5" name="Content Placeholder 2"/>
          <p:cNvSpPr txBox="1">
            <a:spLocks/>
          </p:cNvSpPr>
          <p:nvPr/>
        </p:nvSpPr>
        <p:spPr>
          <a:xfrm>
            <a:off x="685800" y="1524000"/>
            <a:ext cx="8229600" cy="4572000"/>
          </a:xfrm>
          <a:prstGeom prst="rect">
            <a:avLst/>
          </a:prstGeom>
        </p:spPr>
        <p:txBody>
          <a:bodyPr lIns="45720" rIns="45720">
            <a:normAutofit/>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sz="3200" dirty="0">
                <a:latin typeface="Verdana" pitchFamily="34" charset="0"/>
                <a:ea typeface="ＭＳ Ｐゴシック" pitchFamily="-109" charset="-128"/>
                <a:cs typeface="ＭＳ Ｐゴシック" pitchFamily="-109" charset="-128"/>
              </a:rPr>
              <a:t>Facilitate discussions for improvement:</a:t>
            </a:r>
          </a:p>
          <a:p>
            <a:pPr marL="457200" indent="-457200"/>
            <a:r>
              <a:rPr lang="en-US" sz="3200" dirty="0">
                <a:latin typeface="Verdana" pitchFamily="34" charset="0"/>
                <a:ea typeface="ＭＳ Ｐゴシック" pitchFamily="-109" charset="-128"/>
                <a:cs typeface="ＭＳ Ｐゴシック" pitchFamily="-109" charset="-128"/>
              </a:rPr>
              <a:t>Pre-meeting </a:t>
            </a:r>
          </a:p>
          <a:p>
            <a:r>
              <a:rPr lang="en-US" sz="3200" dirty="0">
                <a:latin typeface="Verdana" pitchFamily="34" charset="0"/>
                <a:ea typeface="ＭＳ Ｐゴシック" pitchFamily="-109" charset="-128"/>
                <a:cs typeface="ＭＳ Ｐゴシック" pitchFamily="-109" charset="-128"/>
              </a:rPr>
              <a:t>  During the meeting</a:t>
            </a:r>
          </a:p>
          <a:p>
            <a:r>
              <a:rPr lang="en-US" sz="3200" dirty="0">
                <a:latin typeface="Verdana" pitchFamily="34" charset="0"/>
                <a:ea typeface="ＭＳ Ｐゴシック" pitchFamily="-109" charset="-128"/>
                <a:cs typeface="ＭＳ Ｐゴシック" pitchFamily="-109" charset="-128"/>
              </a:rPr>
              <a:t>  Acknowledgment </a:t>
            </a:r>
          </a:p>
        </p:txBody>
      </p:sp>
      <p:sp>
        <p:nvSpPr>
          <p:cNvPr id="7" name="Title 1"/>
          <p:cNvSpPr txBox="1">
            <a:spLocks noGrp="1"/>
          </p:cNvSpPr>
          <p:nvPr>
            <p:ph type="title"/>
          </p:nvPr>
        </p:nvSpPr>
        <p:spPr bwMode="auto">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defTabSz="457200" rtl="0" eaLnBrk="1" latinLnBrk="0" hangingPunct="1">
              <a:spcBef>
                <a:spcPct val="0"/>
              </a:spcBef>
              <a:buNone/>
              <a:defRPr lang="en-US" sz="4400" b="0" i="0" kern="1200" baseline="0">
                <a:solidFill>
                  <a:srgbClr val="533F7E"/>
                </a:solidFill>
                <a:latin typeface="Arial"/>
                <a:ea typeface="ＭＳ Ｐゴシック" charset="0"/>
                <a:cs typeface="ＭＳ Ｐゴシック" charset="0"/>
              </a:defRPr>
            </a:lvl1p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635873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5" name="Content Placeholder 2"/>
          <p:cNvSpPr txBox="1">
            <a:spLocks/>
          </p:cNvSpPr>
          <p:nvPr/>
        </p:nvSpPr>
        <p:spPr>
          <a:xfrm>
            <a:off x="533400" y="1676400"/>
            <a:ext cx="8229600" cy="4572000"/>
          </a:xfrm>
          <a:prstGeom prst="rect">
            <a:avLst/>
          </a:prstGeom>
        </p:spPr>
        <p:txBody>
          <a:bodyPr lIns="45720" rIns="45720">
            <a:normAutofit/>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dirty="0">
                <a:latin typeface="Verdana" pitchFamily="34" charset="0"/>
                <a:ea typeface="ＭＳ Ｐゴシック" pitchFamily="-109" charset="-128"/>
                <a:cs typeface="ＭＳ Ｐゴシック" pitchFamily="-109" charset="-128"/>
              </a:rPr>
              <a:t>Pre-Meeting:</a:t>
            </a:r>
          </a:p>
          <a:p>
            <a:pPr marL="457200" indent="-457200"/>
            <a:r>
              <a:rPr lang="en-US" dirty="0">
                <a:latin typeface="Verdana" pitchFamily="34" charset="0"/>
                <a:ea typeface="ＭＳ Ｐゴシック" pitchFamily="-109" charset="-128"/>
                <a:cs typeface="ＭＳ Ｐゴシック" pitchFamily="-109" charset="-128"/>
              </a:rPr>
              <a:t>Notify the employee of the purpose</a:t>
            </a:r>
          </a:p>
          <a:p>
            <a:r>
              <a:rPr lang="en-US" dirty="0">
                <a:latin typeface="Verdana" pitchFamily="34" charset="0"/>
                <a:ea typeface="ＭＳ Ｐゴシック" pitchFamily="-109" charset="-128"/>
                <a:cs typeface="ＭＳ Ｐゴシック" pitchFamily="-109" charset="-128"/>
              </a:rPr>
              <a:t>  Anticipate dialogue/reactions</a:t>
            </a:r>
          </a:p>
          <a:p>
            <a:r>
              <a:rPr lang="en-US" dirty="0">
                <a:latin typeface="Verdana" pitchFamily="34" charset="0"/>
                <a:ea typeface="ＭＳ Ｐゴシック" pitchFamily="-109" charset="-128"/>
                <a:cs typeface="ＭＳ Ｐゴシック" pitchFamily="-109" charset="-128"/>
              </a:rPr>
              <a:t>  Prepare all related documents</a:t>
            </a:r>
          </a:p>
          <a:p>
            <a:r>
              <a:rPr lang="en-US" dirty="0">
                <a:latin typeface="Verdana" pitchFamily="34" charset="0"/>
                <a:ea typeface="ＭＳ Ｐゴシック" pitchFamily="-109" charset="-128"/>
                <a:cs typeface="ＭＳ Ｐゴシック" pitchFamily="-109" charset="-128"/>
              </a:rPr>
              <a:t>  Arrange for a private room</a:t>
            </a:r>
          </a:p>
        </p:txBody>
      </p:sp>
      <p:sp>
        <p:nvSpPr>
          <p:cNvPr id="3" name="Title 2"/>
          <p:cNvSpPr>
            <a:spLocks noGrp="1"/>
          </p:cNvSpPr>
          <p:nvPr>
            <p:ph type="title"/>
          </p:nvPr>
        </p:nvSpPr>
        <p:spPr/>
        <p:txBody>
          <a:bodyPr/>
          <a:lstStyle/>
          <a:p>
            <a:endParaRPr lang="en-US" dirty="0"/>
          </a:p>
        </p:txBody>
      </p:sp>
      <p:sp>
        <p:nvSpPr>
          <p:cNvPr id="7" name="Title 1"/>
          <p:cNvSpPr txBox="1">
            <a:spLocks/>
          </p:cNvSpPr>
          <p:nvPr/>
        </p:nvSpPr>
        <p:spPr bwMode="auto">
          <a:xfrm>
            <a:off x="567050" y="362599"/>
            <a:ext cx="8229600" cy="9694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normAutofit fontScale="82500" lnSpcReduction="2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defTabSz="457200" rtl="0" eaLnBrk="1" latinLnBrk="0" hangingPunct="1">
              <a:spcBef>
                <a:spcPct val="0"/>
              </a:spcBef>
              <a:buNone/>
              <a:defRPr lang="en-US" sz="4400" b="0" i="0" kern="1200" baseline="0">
                <a:solidFill>
                  <a:srgbClr val="533F7E"/>
                </a:solidFill>
                <a:latin typeface="Arial"/>
                <a:ea typeface="ＭＳ Ｐゴシック" charset="0"/>
                <a:cs typeface="ＭＳ Ｐゴシック" charset="0"/>
              </a:defRPr>
            </a:lvl1p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635873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5" name="Content Placeholder 2"/>
          <p:cNvSpPr txBox="1">
            <a:spLocks/>
          </p:cNvSpPr>
          <p:nvPr/>
        </p:nvSpPr>
        <p:spPr>
          <a:xfrm>
            <a:off x="533400" y="1676400"/>
            <a:ext cx="8229600" cy="4572000"/>
          </a:xfrm>
          <a:prstGeom prst="rect">
            <a:avLst/>
          </a:prstGeom>
        </p:spPr>
        <p:txBody>
          <a:bodyPr lIns="45720" rIns="45720">
            <a:normAutofit/>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dirty="0">
                <a:latin typeface="Verdana" pitchFamily="34" charset="0"/>
                <a:ea typeface="ＭＳ Ｐゴシック" pitchFamily="-109" charset="-128"/>
                <a:cs typeface="ＭＳ Ｐゴシック" pitchFamily="-109" charset="-128"/>
              </a:rPr>
              <a:t>During the Meeting:</a:t>
            </a:r>
          </a:p>
          <a:p>
            <a:pPr marL="457200" indent="-457200"/>
            <a:r>
              <a:rPr lang="en-US" dirty="0">
                <a:latin typeface="Verdana" pitchFamily="34" charset="0"/>
                <a:ea typeface="ＭＳ Ｐゴシック" pitchFamily="-109" charset="-128"/>
                <a:cs typeface="ＭＳ Ｐゴシック" pitchFamily="-109" charset="-128"/>
              </a:rPr>
              <a:t>Deliver the feedback</a:t>
            </a:r>
          </a:p>
          <a:p>
            <a:pPr marL="457200" indent="-457200"/>
            <a:r>
              <a:rPr lang="en-US" dirty="0">
                <a:latin typeface="Verdana" pitchFamily="34" charset="0"/>
                <a:ea typeface="ＭＳ Ｐゴシック" pitchFamily="-109" charset="-128"/>
                <a:cs typeface="ＭＳ Ｐゴシック" pitchFamily="-109" charset="-128"/>
              </a:rPr>
              <a:t>Stay focused on topic(s)</a:t>
            </a:r>
          </a:p>
          <a:p>
            <a:r>
              <a:rPr lang="en-US" dirty="0">
                <a:latin typeface="Verdana" pitchFamily="34" charset="0"/>
                <a:ea typeface="ＭＳ Ｐゴシック" pitchFamily="-109" charset="-128"/>
                <a:cs typeface="ＭＳ Ｐゴシック" pitchFamily="-109" charset="-128"/>
              </a:rPr>
              <a:t>  Encourage two-way communication</a:t>
            </a:r>
          </a:p>
          <a:p>
            <a:r>
              <a:rPr lang="en-US" dirty="0">
                <a:latin typeface="Verdana" pitchFamily="34" charset="0"/>
                <a:ea typeface="ＭＳ Ｐゴシック" pitchFamily="-109" charset="-128"/>
                <a:cs typeface="ＭＳ Ｐゴシック" pitchFamily="-109" charset="-128"/>
              </a:rPr>
              <a:t>  End positively </a:t>
            </a:r>
          </a:p>
        </p:txBody>
      </p:sp>
      <p:sp>
        <p:nvSpPr>
          <p:cNvPr id="7" name="Title 1"/>
          <p:cNvSpPr txBox="1">
            <a:spLocks noGrp="1"/>
          </p:cNvSpPr>
          <p:nvPr>
            <p:ph type="title"/>
          </p:nvPr>
        </p:nvSpPr>
        <p:spPr bwMode="auto">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defTabSz="457200" rtl="0" eaLnBrk="1" latinLnBrk="0" hangingPunct="1">
              <a:spcBef>
                <a:spcPct val="0"/>
              </a:spcBef>
              <a:buNone/>
              <a:defRPr lang="en-US" sz="4400" b="0" i="0" kern="1200" baseline="0">
                <a:solidFill>
                  <a:srgbClr val="533F7E"/>
                </a:solidFill>
                <a:latin typeface="Arial"/>
                <a:ea typeface="ＭＳ Ｐゴシック" charset="0"/>
                <a:cs typeface="ＭＳ Ｐゴシック" charset="0"/>
              </a:defRPr>
            </a:lvl1p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635873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5" name="Content Placeholder 2"/>
          <p:cNvSpPr txBox="1">
            <a:spLocks/>
          </p:cNvSpPr>
          <p:nvPr/>
        </p:nvSpPr>
        <p:spPr>
          <a:xfrm>
            <a:off x="533400" y="1676400"/>
            <a:ext cx="8229600" cy="4572000"/>
          </a:xfrm>
          <a:prstGeom prst="rect">
            <a:avLst/>
          </a:prstGeom>
        </p:spPr>
        <p:txBody>
          <a:bodyPr lIns="45720" rIns="45720">
            <a:normAutofit/>
          </a:bodyPr>
          <a:lstStyle>
            <a:defPPr>
              <a:defRPr>
                <a:solidFill>
                  <a:schemeClr val="tx1"/>
                </a:solidFill>
                <a:latin typeface="+mn-lt"/>
                <a:ea typeface="+mn-ea"/>
                <a:cs typeface="+mn-cs"/>
              </a:defRPr>
            </a:defPPr>
            <a:lvl1pPr marL="0" indent="-274320" algn="l" eaLnBrk="1" hangingPunct="1">
              <a:lnSpc>
                <a:spcPct val="150000"/>
              </a:lnSpc>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lnSpc>
                <a:spcPct val="150000"/>
              </a:lnSpc>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lnSpc>
                <a:spcPct val="150000"/>
              </a:lnSpc>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lnSpc>
                <a:spcPct val="150000"/>
              </a:lnSpc>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lnSpc>
                <a:spcPct val="150000"/>
              </a:lnSpc>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indent="0">
              <a:buFont typeface="Wingdings 2" pitchFamily="18" charset="2"/>
              <a:buNone/>
            </a:pPr>
            <a:r>
              <a:rPr lang="en-US" dirty="0">
                <a:latin typeface="Verdana" pitchFamily="34" charset="0"/>
                <a:ea typeface="ＭＳ Ｐゴシック" pitchFamily="-109" charset="-128"/>
                <a:cs typeface="ＭＳ Ｐゴシック" pitchFamily="-109" charset="-128"/>
              </a:rPr>
              <a:t>Difficult Reactions - ACE:</a:t>
            </a:r>
          </a:p>
          <a:p>
            <a:pPr marL="457200" indent="-457200"/>
            <a:r>
              <a:rPr lang="en-US" dirty="0">
                <a:latin typeface="Verdana" pitchFamily="34" charset="0"/>
                <a:ea typeface="ＭＳ Ｐゴシック" pitchFamily="-109" charset="-128"/>
                <a:cs typeface="ＭＳ Ｐゴシック" pitchFamily="-109" charset="-128"/>
              </a:rPr>
              <a:t>Acknowledge</a:t>
            </a:r>
          </a:p>
          <a:p>
            <a:pPr marL="457200" indent="-457200"/>
            <a:r>
              <a:rPr lang="en-US" dirty="0">
                <a:latin typeface="Verdana" pitchFamily="34" charset="0"/>
                <a:ea typeface="ＭＳ Ｐゴシック" pitchFamily="-109" charset="-128"/>
                <a:cs typeface="ＭＳ Ｐゴシック" pitchFamily="-109" charset="-128"/>
              </a:rPr>
              <a:t>Continue</a:t>
            </a:r>
          </a:p>
          <a:p>
            <a:r>
              <a:rPr lang="en-US" dirty="0">
                <a:latin typeface="Verdana" pitchFamily="34" charset="0"/>
                <a:ea typeface="ＭＳ Ｐゴシック" pitchFamily="-109" charset="-128"/>
                <a:cs typeface="ＭＳ Ｐゴシック" pitchFamily="-109" charset="-128"/>
              </a:rPr>
              <a:t> Express support</a:t>
            </a:r>
          </a:p>
        </p:txBody>
      </p:sp>
      <p:sp>
        <p:nvSpPr>
          <p:cNvPr id="7" name="Title 1"/>
          <p:cNvSpPr txBox="1">
            <a:spLocks/>
          </p:cNvSpPr>
          <p:nvPr/>
        </p:nvSpPr>
        <p:spPr bwMode="auto">
          <a:xfrm>
            <a:off x="567050" y="362599"/>
            <a:ext cx="8229600" cy="9694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normAutofit fontScale="82500" lnSpcReduction="2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defTabSz="457200" rtl="0" eaLnBrk="1" latinLnBrk="0" hangingPunct="1">
              <a:spcBef>
                <a:spcPct val="0"/>
              </a:spcBef>
              <a:buNone/>
              <a:defRPr lang="en-US" sz="4400" b="0" i="0" kern="1200" baseline="0">
                <a:solidFill>
                  <a:srgbClr val="533F7E"/>
                </a:solidFill>
                <a:latin typeface="Arial"/>
                <a:ea typeface="ＭＳ Ｐゴシック" charset="0"/>
                <a:cs typeface="ＭＳ Ｐゴシック" charset="0"/>
              </a:defRPr>
            </a:lvl1p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635873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050" y="362599"/>
            <a:ext cx="8229600" cy="969466"/>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4000" b="1" dirty="0">
                <a:solidFill>
                  <a:srgbClr val="7030A0"/>
                </a:solidFill>
                <a:ea typeface="ＭＳ Ｐゴシック" pitchFamily="-109" charset="-128"/>
                <a:cs typeface="ＭＳ Ｐゴシック" pitchFamily="-109" charset="-128"/>
              </a:rPr>
              <a:t>         Performance Management – </a:t>
            </a:r>
            <a:br>
              <a:rPr lang="en-US" sz="4000" b="1" dirty="0">
                <a:solidFill>
                  <a:srgbClr val="7030A0"/>
                </a:solidFill>
                <a:ea typeface="ＭＳ Ｐゴシック" pitchFamily="-109" charset="-128"/>
                <a:cs typeface="ＭＳ Ｐゴシック" pitchFamily="-109" charset="-128"/>
              </a:rPr>
            </a:br>
            <a:r>
              <a:rPr lang="en-US" sz="4000" b="1" dirty="0">
                <a:solidFill>
                  <a:srgbClr val="7030A0"/>
                </a:solidFill>
                <a:ea typeface="ＭＳ Ｐゴシック" pitchFamily="-109" charset="-128"/>
                <a:cs typeface="ＭＳ Ｐゴシック" pitchFamily="-109" charset="-128"/>
              </a:rPr>
              <a:t>                Annual Process</a:t>
            </a:r>
            <a:r>
              <a:rPr lang="en-US" b="1" dirty="0">
                <a:solidFill>
                  <a:srgbClr val="7030A0"/>
                </a:solidFill>
                <a:ea typeface="ＭＳ Ｐゴシック" pitchFamily="-109" charset="-128"/>
                <a:cs typeface="ＭＳ Ｐゴシック" pitchFamily="-109" charset="-128"/>
              </a:rPr>
              <a:t>  </a:t>
            </a:r>
            <a:endParaRPr lang="en-US"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bwMode="auto">
          <a:xfrm>
            <a:off x="457200" y="1905000"/>
            <a:ext cx="8001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p:txBody>
      </p:sp>
      <p:sp>
        <p:nvSpPr>
          <p:cNvPr id="10" name="Content Placeholder 2"/>
          <p:cNvSpPr>
            <a:spLocks noGrp="1"/>
          </p:cNvSpPr>
          <p:nvPr>
            <p:ph idx="1"/>
          </p:nvPr>
        </p:nvSpPr>
        <p:spPr/>
        <p:txBody>
          <a:bodyPr>
            <a:normAutofit/>
          </a:bodyPr>
          <a:lstStyle/>
          <a:p>
            <a:pPr indent="0" algn="ctr">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a:t>
            </a:r>
          </a:p>
        </p:txBody>
      </p:sp>
      <p:sp>
        <p:nvSpPr>
          <p:cNvPr id="3" name="TextBox 2"/>
          <p:cNvSpPr txBox="1"/>
          <p:nvPr/>
        </p:nvSpPr>
        <p:spPr>
          <a:xfrm>
            <a:off x="8135753" y="823448"/>
            <a:ext cx="184666" cy="369332"/>
          </a:xfrm>
          <a:prstGeom prst="rect">
            <a:avLst/>
          </a:prstGeom>
          <a:noFill/>
        </p:spPr>
        <p:txBody>
          <a:bodyPr wrap="none" rtlCol="0">
            <a:spAutoFit/>
          </a:bodyPr>
          <a:lstStyle/>
          <a:p>
            <a:endParaRPr lang="en-US" dirty="0"/>
          </a:p>
        </p:txBody>
      </p:sp>
      <p:sp>
        <p:nvSpPr>
          <p:cNvPr id="6" name="Content Placeholder 2"/>
          <p:cNvSpPr txBox="1">
            <a:spLocks/>
          </p:cNvSpPr>
          <p:nvPr/>
        </p:nvSpPr>
        <p:spPr bwMode="auto">
          <a:xfrm>
            <a:off x="0" y="1905000"/>
            <a:ext cx="9144000" cy="243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buFont typeface="Arial"/>
              <a:buNone/>
            </a:pPr>
            <a:endParaRPr lang="en-US" dirty="0">
              <a:latin typeface="Verdana" pitchFamily="34" charset="0"/>
              <a:cs typeface="Arial" pitchFamily="34" charset="0"/>
            </a:endParaRPr>
          </a:p>
          <a:p>
            <a:pPr indent="0">
              <a:buFont typeface="Arial"/>
              <a:buNone/>
            </a:pPr>
            <a:endParaRPr lang="en-US" dirty="0">
              <a:latin typeface="Verdana" pitchFamily="34" charset="0"/>
              <a:cs typeface="Arial" pitchFamily="34" charset="0"/>
            </a:endParaRPr>
          </a:p>
          <a:p>
            <a:pPr indent="0">
              <a:buFont typeface="Arial"/>
              <a:buNone/>
            </a:pPr>
            <a:r>
              <a:rPr lang="en-US" dirty="0">
                <a:latin typeface="Verdana" pitchFamily="34" charset="0"/>
                <a:cs typeface="Arial" pitchFamily="34" charset="0"/>
              </a:rPr>
              <a:t>Managing Performance Reactions Activity</a:t>
            </a:r>
          </a:p>
          <a:p>
            <a:pPr indent="0">
              <a:buFont typeface="Arial"/>
              <a:buNone/>
            </a:pPr>
            <a:r>
              <a:rPr lang="en-US" dirty="0">
                <a:latin typeface="Verdana" pitchFamily="34" charset="0"/>
                <a:cs typeface="Arial" pitchFamily="34" charset="0"/>
              </a:rPr>
              <a:t>                     15-20 minutes</a:t>
            </a:r>
          </a:p>
        </p:txBody>
      </p:sp>
    </p:spTree>
    <p:extLst>
      <p:ext uri="{BB962C8B-B14F-4D97-AF65-F5344CB8AC3E}">
        <p14:creationId xmlns:p14="http://schemas.microsoft.com/office/powerpoint/2010/main" val="635873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81000" y="191121"/>
            <a:ext cx="8229600" cy="1066800"/>
          </a:xfrm>
        </p:spPr>
        <p:txBody>
          <a:bodyPr>
            <a:normAutofit fontScale="90000"/>
          </a:bodyPr>
          <a:lstStyle/>
          <a:p>
            <a:r>
              <a:rPr lang="en-US" sz="4400" dirty="0">
                <a:solidFill>
                  <a:srgbClr val="7030A0"/>
                </a:solidFill>
                <a:ea typeface="ＭＳ Ｐゴシック" pitchFamily="-109" charset="-128"/>
                <a:cs typeface="ＭＳ Ｐゴシック" pitchFamily="-109" charset="-128"/>
              </a:rPr>
              <a:t>        Recruitment, Selection &amp;       		    Performance Management</a:t>
            </a:r>
            <a:endParaRPr lang="en-US" sz="4400"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2743200" y="1524000"/>
            <a:ext cx="7315200" cy="2438400"/>
          </a:xfrm>
        </p:spPr>
        <p:txBody>
          <a:bodyPr>
            <a:normAutofit/>
          </a:bodyPr>
          <a:lstStyle/>
          <a:p>
            <a:pPr indent="0">
              <a:buNone/>
            </a:pPr>
            <a:endParaRPr lang="en-US" dirty="0">
              <a:latin typeface="Verdana" pitchFamily="34" charset="0"/>
              <a:cs typeface="Arial" pitchFamily="34" charset="0"/>
            </a:endParaRPr>
          </a:p>
          <a:p>
            <a:pPr indent="0">
              <a:buNone/>
            </a:pPr>
            <a:endParaRPr lang="en-US" dirty="0">
              <a:latin typeface="Verdana" pitchFamily="34" charset="0"/>
              <a:cs typeface="Arial" pitchFamily="34" charset="0"/>
            </a:endParaRPr>
          </a:p>
          <a:p>
            <a:pPr indent="0">
              <a:buNone/>
            </a:pPr>
            <a:r>
              <a:rPr lang="en-US" dirty="0">
                <a:latin typeface="Verdana" pitchFamily="34" charset="0"/>
                <a:cs typeface="Arial" pitchFamily="34" charset="0"/>
              </a:rPr>
              <a:t>    Q &amp; A?</a:t>
            </a:r>
          </a:p>
        </p:txBody>
      </p:sp>
    </p:spTree>
    <p:extLst>
      <p:ext uri="{BB962C8B-B14F-4D97-AF65-F5344CB8AC3E}">
        <p14:creationId xmlns:p14="http://schemas.microsoft.com/office/powerpoint/2010/main" val="2644149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457200" y="3462338"/>
            <a:ext cx="8229600" cy="241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1600" dirty="0">
                <a:solidFill>
                  <a:srgbClr val="3B413F"/>
                </a:solidFill>
                <a:latin typeface="Arial" charset="0"/>
                <a:cs typeface="Arial" charset="0"/>
              </a:rPr>
              <a:t>A private, non-profit institution founded in 1966, Bellevue University is </a:t>
            </a:r>
            <a:br>
              <a:rPr lang="en-US" sz="1600" dirty="0">
                <a:solidFill>
                  <a:srgbClr val="3B413F"/>
                </a:solidFill>
                <a:latin typeface="Arial" charset="0"/>
                <a:cs typeface="Arial" charset="0"/>
              </a:rPr>
            </a:br>
            <a:r>
              <a:rPr lang="en-US" sz="1600" dirty="0">
                <a:solidFill>
                  <a:srgbClr val="3B413F"/>
                </a:solidFill>
                <a:latin typeface="Arial" charset="0"/>
                <a:cs typeface="Arial" charset="0"/>
              </a:rPr>
              <a:t>accredited by the Higher Learning Commission through the U.S. Department of Education. For general information, please call 800.756.7920.</a:t>
            </a:r>
            <a:br>
              <a:rPr lang="en-US" sz="1600" dirty="0">
                <a:solidFill>
                  <a:srgbClr val="3B413F"/>
                </a:solidFill>
                <a:latin typeface="Arial" charset="0"/>
                <a:cs typeface="Arial" charset="0"/>
              </a:rPr>
            </a:br>
            <a:br>
              <a:rPr lang="en-US" sz="1600" dirty="0">
                <a:solidFill>
                  <a:srgbClr val="3B413F"/>
                </a:solidFill>
                <a:latin typeface="Arial" charset="0"/>
                <a:cs typeface="Arial" charset="0"/>
              </a:rPr>
            </a:br>
            <a:endParaRPr lang="en-US" sz="1600" dirty="0">
              <a:solidFill>
                <a:srgbClr val="593D82"/>
              </a:solidFill>
              <a:latin typeface="Arial" charset="0"/>
              <a:cs typeface="Arial" charset="0"/>
            </a:endParaRPr>
          </a:p>
        </p:txBody>
      </p:sp>
    </p:spTree>
    <p:extLst>
      <p:ext uri="{BB962C8B-B14F-4D97-AF65-F5344CB8AC3E}">
        <p14:creationId xmlns:p14="http://schemas.microsoft.com/office/powerpoint/2010/main" val="62413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a:solidFill>
                  <a:srgbClr val="7030A0"/>
                </a:solidFill>
                <a:latin typeface="Arial" pitchFamily="34" charset="0"/>
                <a:ea typeface="ＭＳ Ｐゴシック" pitchFamily="-109" charset="-128"/>
                <a:cs typeface="Arial" pitchFamily="34" charset="0"/>
              </a:rPr>
              <a:t>???? Recruitment ????</a:t>
            </a:r>
            <a:endParaRPr lang="en-US" dirty="0"/>
          </a:p>
        </p:txBody>
      </p:sp>
      <p:sp>
        <p:nvSpPr>
          <p:cNvPr id="6" name="Content Placeholder 2"/>
          <p:cNvSpPr>
            <a:spLocks noGrp="1"/>
          </p:cNvSpPr>
          <p:nvPr>
            <p:ph idx="1"/>
          </p:nvPr>
        </p:nvSpPr>
        <p:spPr>
          <a:xfrm>
            <a:off x="457200" y="1521203"/>
            <a:ext cx="8229600" cy="4787250"/>
          </a:xfrm>
        </p:spPr>
        <p:txBody>
          <a:bodyPr>
            <a:normAutofit/>
          </a:bodyPr>
          <a:lstStyle/>
          <a:p>
            <a:r>
              <a:rPr lang="en-US" dirty="0">
                <a:ea typeface="ＭＳ Ｐゴシック" pitchFamily="-109" charset="-128"/>
                <a:cs typeface="ＭＳ Ｐゴシック" pitchFamily="-109" charset="-128"/>
              </a:rPr>
              <a:t> </a:t>
            </a:r>
            <a:r>
              <a:rPr lang="en-US" dirty="0">
                <a:latin typeface="Verdana" pitchFamily="34" charset="0"/>
                <a:ea typeface="ＭＳ Ｐゴシック" pitchFamily="-109" charset="-128"/>
                <a:cs typeface="ＭＳ Ｐゴシック" pitchFamily="-109" charset="-128"/>
              </a:rPr>
              <a:t>Job Analysis</a:t>
            </a:r>
          </a:p>
          <a:p>
            <a:pPr indent="0">
              <a:buNone/>
            </a:pPr>
            <a:r>
              <a:rPr lang="en-US" dirty="0">
                <a:latin typeface="Verdana" pitchFamily="34" charset="0"/>
                <a:ea typeface="ＭＳ Ｐゴシック" pitchFamily="-109" charset="-128"/>
                <a:cs typeface="ＭＳ Ｐゴシック" pitchFamily="-109" charset="-128"/>
              </a:rPr>
              <a:t>	- New or Replacement?</a:t>
            </a:r>
          </a:p>
          <a:p>
            <a:r>
              <a:rPr lang="en-US" dirty="0">
                <a:latin typeface="Verdana" pitchFamily="34" charset="0"/>
                <a:ea typeface="ＭＳ Ｐゴシック" pitchFamily="-109" charset="-128"/>
                <a:cs typeface="ＭＳ Ｐゴシック" pitchFamily="-109" charset="-128"/>
              </a:rPr>
              <a:t>Job Description Review </a:t>
            </a:r>
          </a:p>
          <a:p>
            <a:pPr indent="0">
              <a:buNone/>
            </a:pPr>
            <a:r>
              <a:rPr lang="en-US" dirty="0">
                <a:latin typeface="Verdana" pitchFamily="34" charset="0"/>
                <a:ea typeface="ＭＳ Ｐゴシック" pitchFamily="-109" charset="-128"/>
                <a:cs typeface="ＭＳ Ｐゴシック" pitchFamily="-109" charset="-128"/>
              </a:rPr>
              <a:t> - What should be included?</a:t>
            </a:r>
          </a:p>
          <a:p>
            <a:pPr indent="0">
              <a:buNone/>
            </a:pPr>
            <a:r>
              <a:rPr lang="en-US" dirty="0">
                <a:latin typeface="Verdana" pitchFamily="34" charset="0"/>
                <a:ea typeface="ＭＳ Ｐゴシック" pitchFamily="-109" charset="-128"/>
                <a:cs typeface="ＭＳ Ｐゴシック" pitchFamily="-109" charset="-128"/>
              </a:rPr>
              <a:t>	- What should not be included?</a:t>
            </a:r>
          </a:p>
          <a:p>
            <a:pPr marL="342900" indent="-342900"/>
            <a:r>
              <a:rPr lang="en-US" dirty="0">
                <a:ea typeface="ＭＳ Ｐゴシック" pitchFamily="-109" charset="-128"/>
                <a:cs typeface="ＭＳ Ｐゴシック" pitchFamily="-109" charset="-128"/>
              </a:rPr>
              <a:t> </a:t>
            </a:r>
            <a:r>
              <a:rPr lang="en-US" dirty="0">
                <a:latin typeface="Verdana" pitchFamily="34" charset="0"/>
                <a:ea typeface="ＭＳ Ｐゴシック" pitchFamily="-109" charset="-128"/>
                <a:cs typeface="ＭＳ Ｐゴシック" pitchFamily="-109" charset="-128"/>
              </a:rPr>
              <a:t>Advertising</a:t>
            </a:r>
          </a:p>
          <a:p>
            <a:pPr indent="0">
              <a:buNone/>
            </a:pPr>
            <a:r>
              <a:rPr lang="en-US" dirty="0">
                <a:latin typeface="Verdana" pitchFamily="34" charset="0"/>
                <a:ea typeface="ＭＳ Ｐゴシック" pitchFamily="-109" charset="-128"/>
                <a:cs typeface="ＭＳ Ｐゴシック" pitchFamily="-109" charset="-128"/>
              </a:rPr>
              <a:t> - Internal, External or Both?</a:t>
            </a:r>
          </a:p>
          <a:p>
            <a:pPr indent="0">
              <a:buNone/>
            </a:pPr>
            <a:r>
              <a:rPr lang="en-US" dirty="0">
                <a:latin typeface="Verdana" pitchFamily="34" charset="0"/>
                <a:ea typeface="ＭＳ Ｐゴシック" pitchFamily="-109" charset="-128"/>
                <a:cs typeface="ＭＳ Ｐゴシック" pitchFamily="-109" charset="-128"/>
              </a:rPr>
              <a:t> - Use of Social Media?</a:t>
            </a:r>
          </a:p>
          <a:p>
            <a:pPr indent="0">
              <a:buNone/>
            </a:pPr>
            <a:endParaRPr lang="en-US" dirty="0">
              <a:latin typeface="Verdana" pitchFamily="34" charset="0"/>
              <a:ea typeface="ＭＳ Ｐゴシック" pitchFamily="-109" charset="-128"/>
              <a:cs typeface="ＭＳ Ｐゴシック" pitchFamily="-109" charset="-128"/>
            </a:endParaRPr>
          </a:p>
          <a:p>
            <a:pPr indent="0">
              <a:buNone/>
            </a:pPr>
            <a:endParaRPr lang="en-US" sz="2600" dirty="0">
              <a:latin typeface="Verdana" pitchFamily="34" charset="0"/>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383765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a:solidFill>
                  <a:srgbClr val="7030A0"/>
                </a:solidFill>
                <a:latin typeface="Arial" pitchFamily="34" charset="0"/>
                <a:ea typeface="ＭＳ Ｐゴシック" pitchFamily="-109" charset="-128"/>
                <a:cs typeface="Arial" pitchFamily="34" charset="0"/>
              </a:rPr>
              <a:t>Recruitment - Process</a:t>
            </a:r>
            <a:endParaRPr lang="en-US" b="1" dirty="0"/>
          </a:p>
        </p:txBody>
      </p:sp>
      <p:sp>
        <p:nvSpPr>
          <p:cNvPr id="6" name="Content Placeholder 2"/>
          <p:cNvSpPr>
            <a:spLocks noGrp="1"/>
          </p:cNvSpPr>
          <p:nvPr>
            <p:ph idx="1"/>
          </p:nvPr>
        </p:nvSpPr>
        <p:spPr>
          <a:xfrm>
            <a:off x="457200" y="1632857"/>
            <a:ext cx="8229600" cy="4452288"/>
          </a:xfrm>
        </p:spPr>
        <p:txBody>
          <a:bodyPr>
            <a:normAutofit lnSpcReduction="10000"/>
          </a:bodyPr>
          <a:lstStyle/>
          <a:p>
            <a:pPr marL="800100" indent="-457200"/>
            <a:r>
              <a:rPr lang="en-US" sz="2800" dirty="0">
                <a:latin typeface="Verdana" pitchFamily="34" charset="0"/>
                <a:ea typeface="ＭＳ Ｐゴシック" pitchFamily="-109" charset="-128"/>
                <a:cs typeface="ＭＳ Ｐゴシック" pitchFamily="-109" charset="-128"/>
              </a:rPr>
              <a:t>Job Descriptions should have:</a:t>
            </a:r>
          </a:p>
          <a:p>
            <a:pPr indent="0">
              <a:buNone/>
            </a:pPr>
            <a:r>
              <a:rPr lang="en-US" sz="2800" dirty="0">
                <a:latin typeface="Verdana" pitchFamily="34" charset="0"/>
                <a:ea typeface="ＭＳ Ｐゴシック" pitchFamily="-109" charset="-128"/>
                <a:cs typeface="ＭＳ Ｐゴシック" pitchFamily="-109" charset="-128"/>
              </a:rPr>
              <a:t>		- Essential Job Functions</a:t>
            </a:r>
          </a:p>
          <a:p>
            <a:pPr indent="0">
              <a:buNone/>
            </a:pPr>
            <a:r>
              <a:rPr lang="en-US" sz="2800" dirty="0">
                <a:latin typeface="Verdana" pitchFamily="34" charset="0"/>
                <a:ea typeface="ＭＳ Ｐゴシック" pitchFamily="-109" charset="-128"/>
                <a:cs typeface="ＭＳ Ｐゴシック" pitchFamily="-109" charset="-128"/>
              </a:rPr>
              <a:t>		- Knowledge, Skills &amp; Abilities (KSA’s)</a:t>
            </a:r>
          </a:p>
          <a:p>
            <a:pPr indent="0">
              <a:buNone/>
            </a:pPr>
            <a:r>
              <a:rPr lang="en-US" sz="2800" dirty="0">
                <a:latin typeface="Verdana" pitchFamily="34" charset="0"/>
                <a:ea typeface="ＭＳ Ｐゴシック" pitchFamily="-109" charset="-128"/>
                <a:cs typeface="ＭＳ Ｐゴシック" pitchFamily="-109" charset="-128"/>
              </a:rPr>
              <a:t>		- Job Requirements</a:t>
            </a:r>
          </a:p>
          <a:p>
            <a:pPr indent="0">
              <a:buNone/>
            </a:pPr>
            <a:endParaRPr lang="en-US" sz="2800" dirty="0">
              <a:latin typeface="Verdana" pitchFamily="34" charset="0"/>
              <a:ea typeface="ＭＳ Ｐゴシック" pitchFamily="-109" charset="-128"/>
              <a:cs typeface="ＭＳ Ｐゴシック" pitchFamily="-109" charset="-128"/>
            </a:endParaRPr>
          </a:p>
          <a:p>
            <a:pPr marL="800100" indent="-457200"/>
            <a:r>
              <a:rPr lang="en-US" sz="2800" dirty="0">
                <a:latin typeface="Verdana" pitchFamily="34" charset="0"/>
                <a:ea typeface="ＭＳ Ｐゴシック" pitchFamily="-109" charset="-128"/>
                <a:cs typeface="ＭＳ Ｐゴシック" pitchFamily="-109" charset="-128"/>
              </a:rPr>
              <a:t>Job Descriptions should not have:</a:t>
            </a:r>
          </a:p>
          <a:p>
            <a:pPr indent="0">
              <a:buNone/>
            </a:pPr>
            <a:r>
              <a:rPr lang="en-US" sz="2800" dirty="0">
                <a:latin typeface="Verdana" pitchFamily="34" charset="0"/>
                <a:ea typeface="ＭＳ Ｐゴシック" pitchFamily="-109" charset="-128"/>
                <a:cs typeface="ＭＳ Ｐゴシック" pitchFamily="-109" charset="-128"/>
              </a:rPr>
              <a:t>     - Any information that is not accurate </a:t>
            </a:r>
          </a:p>
          <a:p>
            <a:pPr indent="0">
              <a:buNone/>
            </a:pPr>
            <a:r>
              <a:rPr lang="en-US" sz="2800" dirty="0">
                <a:latin typeface="Verdana" pitchFamily="34" charset="0"/>
                <a:ea typeface="ＭＳ Ｐゴシック" pitchFamily="-109" charset="-128"/>
                <a:cs typeface="ＭＳ Ｐゴシック" pitchFamily="-109" charset="-128"/>
              </a:rPr>
              <a:t>     - Any information/requirements that   		   are not applicable to the job</a:t>
            </a:r>
          </a:p>
          <a:p>
            <a:pPr marL="0" indent="0">
              <a:buNone/>
            </a:pPr>
            <a:endParaRPr lang="en-US" sz="2600" dirty="0">
              <a:latin typeface="Verdana" pitchFamily="34" charset="0"/>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2040671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a:solidFill>
                  <a:srgbClr val="7030A0"/>
                </a:solidFill>
                <a:latin typeface="Arial" pitchFamily="34" charset="0"/>
                <a:ea typeface="ＭＳ Ｐゴシック" pitchFamily="-109" charset="-128"/>
                <a:cs typeface="Arial" pitchFamily="34" charset="0"/>
              </a:rPr>
              <a:t>Recruitment - Process</a:t>
            </a:r>
            <a:endParaRPr lang="en-US" b="1" dirty="0"/>
          </a:p>
        </p:txBody>
      </p:sp>
      <p:sp>
        <p:nvSpPr>
          <p:cNvPr id="6" name="Content Placeholder 2"/>
          <p:cNvSpPr>
            <a:spLocks noGrp="1"/>
          </p:cNvSpPr>
          <p:nvPr>
            <p:ph idx="1"/>
          </p:nvPr>
        </p:nvSpPr>
        <p:spPr/>
        <p:txBody>
          <a:bodyPr>
            <a:normAutofit/>
          </a:bodyPr>
          <a:lstStyle/>
          <a:p>
            <a:pPr indent="0">
              <a:buNone/>
            </a:pPr>
            <a:r>
              <a:rPr lang="en-US" dirty="0">
                <a:latin typeface="Verdana" pitchFamily="34" charset="0"/>
                <a:ea typeface="ＭＳ Ｐゴシック" pitchFamily="-109" charset="-128"/>
                <a:cs typeface="ＭＳ Ｐゴシック" pitchFamily="-109" charset="-128"/>
              </a:rPr>
              <a:t>Advertising:</a:t>
            </a:r>
          </a:p>
          <a:p>
            <a:pPr indent="0">
              <a:buNone/>
            </a:pPr>
            <a:endParaRPr lang="en-US" dirty="0">
              <a:latin typeface="Verdana" pitchFamily="34" charset="0"/>
              <a:ea typeface="ＭＳ Ｐゴシック" pitchFamily="-109" charset="-128"/>
              <a:cs typeface="ＭＳ Ｐゴシック" pitchFamily="-109" charset="-128"/>
            </a:endParaRPr>
          </a:p>
          <a:p>
            <a:pPr marL="457200" indent="-457200"/>
            <a:r>
              <a:rPr lang="en-US" dirty="0">
                <a:latin typeface="Verdana" pitchFamily="34" charset="0"/>
                <a:ea typeface="ＭＳ Ｐゴシック" pitchFamily="-109" charset="-128"/>
                <a:cs typeface="ＭＳ Ｐゴシック" pitchFamily="-109" charset="-128"/>
              </a:rPr>
              <a:t>Internal</a:t>
            </a:r>
          </a:p>
          <a:p>
            <a:pPr indent="0">
              <a:buNone/>
            </a:pPr>
            <a:endParaRPr lang="en-US" dirty="0">
              <a:latin typeface="Verdana" pitchFamily="34" charset="0"/>
              <a:ea typeface="ＭＳ Ｐゴシック" pitchFamily="-109" charset="-128"/>
              <a:cs typeface="ＭＳ Ｐゴシック" pitchFamily="-109" charset="-128"/>
            </a:endParaRPr>
          </a:p>
          <a:p>
            <a:pPr marL="457200" indent="-457200"/>
            <a:r>
              <a:rPr lang="en-US" dirty="0">
                <a:latin typeface="Verdana" pitchFamily="34" charset="0"/>
                <a:ea typeface="ＭＳ Ｐゴシック" pitchFamily="-109" charset="-128"/>
                <a:cs typeface="ＭＳ Ｐゴシック" pitchFamily="-109" charset="-128"/>
              </a:rPr>
              <a:t>External</a:t>
            </a:r>
          </a:p>
          <a:p>
            <a:pPr indent="0">
              <a:buNone/>
            </a:pPr>
            <a:endParaRPr lang="en-US" dirty="0">
              <a:latin typeface="Verdana" pitchFamily="34" charset="0"/>
              <a:ea typeface="ＭＳ Ｐゴシック" pitchFamily="-109" charset="-128"/>
              <a:cs typeface="ＭＳ Ｐゴシック" pitchFamily="-109" charset="-128"/>
            </a:endParaRPr>
          </a:p>
          <a:p>
            <a:pPr marL="457200" indent="-457200"/>
            <a:r>
              <a:rPr lang="en-US" dirty="0">
                <a:latin typeface="Verdana" pitchFamily="34" charset="0"/>
                <a:ea typeface="ＭＳ Ｐゴシック" pitchFamily="-109" charset="-128"/>
                <a:cs typeface="ＭＳ Ｐゴシック" pitchFamily="-109" charset="-128"/>
              </a:rPr>
              <a:t>Both</a:t>
            </a:r>
          </a:p>
          <a:p>
            <a:pPr marL="0" indent="0">
              <a:buNone/>
            </a:pPr>
            <a:endParaRPr lang="en-US" sz="2600" dirty="0">
              <a:latin typeface="Verdana" pitchFamily="34" charset="0"/>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321329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solidFill>
                  <a:srgbClr val="7030A0"/>
                </a:solidFill>
                <a:latin typeface="Arial" pitchFamily="34" charset="0"/>
                <a:ea typeface="ＭＳ Ｐゴシック" pitchFamily="-109" charset="-128"/>
                <a:cs typeface="Arial" pitchFamily="34" charset="0"/>
              </a:rPr>
              <a:t>Selection – Internal Process</a:t>
            </a:r>
            <a:endParaRPr lang="en-US" b="1" dirty="0"/>
          </a:p>
        </p:txBody>
      </p:sp>
      <p:sp>
        <p:nvSpPr>
          <p:cNvPr id="6" name="Content Placeholder 2"/>
          <p:cNvSpPr>
            <a:spLocks noGrp="1"/>
          </p:cNvSpPr>
          <p:nvPr>
            <p:ph idx="1"/>
          </p:nvPr>
        </p:nvSpPr>
        <p:spPr/>
        <p:txBody>
          <a:bodyPr>
            <a:normAutofit fontScale="85000" lnSpcReduction="20000"/>
          </a:bodyPr>
          <a:lstStyle/>
          <a:p>
            <a:r>
              <a:rPr lang="en-US" sz="2600" dirty="0">
                <a:latin typeface="Verdana" pitchFamily="34" charset="0"/>
                <a:ea typeface="ＭＳ Ｐゴシック" pitchFamily="-109" charset="-128"/>
                <a:cs typeface="ＭＳ Ｐゴシック" pitchFamily="-109" charset="-128"/>
              </a:rPr>
              <a:t>“</a:t>
            </a:r>
            <a:r>
              <a:rPr lang="en-US" sz="3000" dirty="0">
                <a:latin typeface="Verdana" pitchFamily="34" charset="0"/>
                <a:ea typeface="ＭＳ Ｐゴシック" pitchFamily="-109" charset="-128"/>
                <a:cs typeface="ＭＳ Ｐゴシック" pitchFamily="-109" charset="-128"/>
              </a:rPr>
              <a:t>Interest” form is completed </a:t>
            </a:r>
          </a:p>
          <a:p>
            <a:pPr marL="0" indent="0">
              <a:buNone/>
            </a:pPr>
            <a:endParaRPr lang="en-US" sz="3000" dirty="0">
              <a:latin typeface="Verdana" pitchFamily="34" charset="0"/>
              <a:ea typeface="ＭＳ Ｐゴシック" pitchFamily="-109" charset="-128"/>
              <a:cs typeface="ＭＳ Ｐゴシック" pitchFamily="-109" charset="-128"/>
            </a:endParaRPr>
          </a:p>
          <a:p>
            <a:r>
              <a:rPr lang="en-US" sz="3000" dirty="0">
                <a:latin typeface="Verdana" pitchFamily="34" charset="0"/>
                <a:ea typeface="ＭＳ Ｐゴシック" pitchFamily="-109" charset="-128"/>
                <a:cs typeface="ＭＳ Ｐゴシック" pitchFamily="-109" charset="-128"/>
              </a:rPr>
              <a:t>In-person interviews/second interviews are    </a:t>
            </a:r>
          </a:p>
          <a:p>
            <a:pPr indent="0">
              <a:buNone/>
            </a:pPr>
            <a:r>
              <a:rPr lang="en-US" sz="3000" dirty="0">
                <a:latin typeface="Verdana" pitchFamily="34" charset="0"/>
                <a:ea typeface="ＭＳ Ｐゴシック" pitchFamily="-109" charset="-128"/>
                <a:cs typeface="ＭＳ Ｐゴシック" pitchFamily="-109" charset="-128"/>
              </a:rPr>
              <a:t>conducted</a:t>
            </a:r>
          </a:p>
          <a:p>
            <a:pPr indent="0">
              <a:buNone/>
            </a:pPr>
            <a:endParaRPr lang="en-US" sz="3000" dirty="0">
              <a:latin typeface="Verdana" pitchFamily="34" charset="0"/>
              <a:ea typeface="ＭＳ Ｐゴシック" pitchFamily="-109" charset="-128"/>
              <a:cs typeface="ＭＳ Ｐゴシック" pitchFamily="-109" charset="-128"/>
            </a:endParaRPr>
          </a:p>
          <a:p>
            <a:r>
              <a:rPr lang="en-US" sz="3000" dirty="0">
                <a:latin typeface="Verdana" pitchFamily="34" charset="0"/>
                <a:ea typeface="ＭＳ Ｐゴシック" pitchFamily="-109" charset="-128"/>
                <a:cs typeface="ＭＳ Ｐゴシック" pitchFamily="-109" charset="-128"/>
              </a:rPr>
              <a:t>Final candidates are determined</a:t>
            </a:r>
          </a:p>
          <a:p>
            <a:endParaRPr lang="en-US" sz="3000" dirty="0">
              <a:latin typeface="Verdana" pitchFamily="34" charset="0"/>
              <a:ea typeface="ＭＳ Ｐゴシック" pitchFamily="-109" charset="-128"/>
              <a:cs typeface="ＭＳ Ｐゴシック" pitchFamily="-109" charset="-128"/>
            </a:endParaRPr>
          </a:p>
          <a:p>
            <a:r>
              <a:rPr lang="en-US" sz="3000" dirty="0">
                <a:latin typeface="Verdana" pitchFamily="34" charset="0"/>
                <a:ea typeface="ＭＳ Ｐゴシック" pitchFamily="-109" charset="-128"/>
                <a:cs typeface="ＭＳ Ｐゴシック" pitchFamily="-109" charset="-128"/>
              </a:rPr>
              <a:t>Job offer is made</a:t>
            </a:r>
          </a:p>
          <a:p>
            <a:endParaRPr lang="en-US" sz="3000" dirty="0">
              <a:latin typeface="Verdana" pitchFamily="34" charset="0"/>
              <a:ea typeface="ＭＳ Ｐゴシック" pitchFamily="-109" charset="-128"/>
              <a:cs typeface="ＭＳ Ｐゴシック" pitchFamily="-109" charset="-128"/>
            </a:endParaRPr>
          </a:p>
          <a:p>
            <a:r>
              <a:rPr lang="en-US" sz="3000" dirty="0">
                <a:latin typeface="Verdana" pitchFamily="34" charset="0"/>
                <a:ea typeface="ＭＳ Ｐゴシック" pitchFamily="-109" charset="-128"/>
                <a:cs typeface="ＭＳ Ｐゴシック" pitchFamily="-109" charset="-128"/>
              </a:rPr>
              <a:t>Transition plans are determined</a:t>
            </a:r>
          </a:p>
          <a:p>
            <a:pPr marL="0" indent="0">
              <a:buNone/>
            </a:pPr>
            <a:endParaRPr lang="en-US" sz="2600" dirty="0">
              <a:latin typeface="Verdana" pitchFamily="34" charset="0"/>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182789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solidFill>
                  <a:srgbClr val="7030A0"/>
                </a:solidFill>
                <a:latin typeface="Arial" pitchFamily="34" charset="0"/>
                <a:ea typeface="ＭＳ Ｐゴシック" pitchFamily="-109" charset="-128"/>
                <a:cs typeface="Arial" pitchFamily="34" charset="0"/>
              </a:rPr>
              <a:t>Selection – External Process</a:t>
            </a:r>
            <a:endParaRPr lang="en-US" b="1" dirty="0"/>
          </a:p>
        </p:txBody>
      </p:sp>
      <p:sp>
        <p:nvSpPr>
          <p:cNvPr id="6" name="Content Placeholder 2"/>
          <p:cNvSpPr>
            <a:spLocks noGrp="1"/>
          </p:cNvSpPr>
          <p:nvPr>
            <p:ph idx="1"/>
          </p:nvPr>
        </p:nvSpPr>
        <p:spPr>
          <a:xfrm>
            <a:off x="457200" y="1507163"/>
            <a:ext cx="8229600" cy="4731423"/>
          </a:xfrm>
        </p:spPr>
        <p:txBody>
          <a:bodyPr>
            <a:normAutofit fontScale="85000" lnSpcReduction="20000"/>
          </a:bodyPr>
          <a:lstStyle/>
          <a:p>
            <a:r>
              <a:rPr lang="en-US" sz="3300" dirty="0">
                <a:latin typeface="Verdana" pitchFamily="34" charset="0"/>
                <a:ea typeface="ＭＳ Ｐゴシック" pitchFamily="-109" charset="-128"/>
                <a:cs typeface="ＭＳ Ｐゴシック" pitchFamily="-109" charset="-128"/>
              </a:rPr>
              <a:t>Initial screening of resumes</a:t>
            </a:r>
          </a:p>
          <a:p>
            <a:pPr marL="0" indent="0">
              <a:buNone/>
            </a:pPr>
            <a:endParaRPr lang="en-US" sz="3300" dirty="0">
              <a:latin typeface="Verdana" pitchFamily="34" charset="0"/>
              <a:ea typeface="ＭＳ Ｐゴシック" pitchFamily="-109" charset="-128"/>
              <a:cs typeface="ＭＳ Ｐゴシック" pitchFamily="-109" charset="-128"/>
            </a:endParaRPr>
          </a:p>
          <a:p>
            <a:r>
              <a:rPr lang="en-US" sz="3300" dirty="0">
                <a:latin typeface="Verdana" pitchFamily="34" charset="0"/>
                <a:ea typeface="ＭＳ Ｐゴシック" pitchFamily="-109" charset="-128"/>
                <a:cs typeface="ＭＳ Ｐゴシック" pitchFamily="-109" charset="-128"/>
              </a:rPr>
              <a:t>Phone interviews</a:t>
            </a:r>
          </a:p>
          <a:p>
            <a:endParaRPr lang="en-US" sz="3300" dirty="0">
              <a:latin typeface="Verdana" pitchFamily="34" charset="0"/>
              <a:ea typeface="ＭＳ Ｐゴシック" pitchFamily="-109" charset="-128"/>
              <a:cs typeface="ＭＳ Ｐゴシック" pitchFamily="-109" charset="-128"/>
            </a:endParaRPr>
          </a:p>
          <a:p>
            <a:r>
              <a:rPr lang="en-US" sz="3300" dirty="0">
                <a:latin typeface="Verdana" pitchFamily="34" charset="0"/>
                <a:ea typeface="ＭＳ Ｐゴシック" pitchFamily="-109" charset="-128"/>
                <a:cs typeface="ＭＳ Ｐゴシック" pitchFamily="-109" charset="-128"/>
              </a:rPr>
              <a:t>In-person interviews/second interviews</a:t>
            </a:r>
          </a:p>
          <a:p>
            <a:endParaRPr lang="en-US" sz="3300" dirty="0">
              <a:latin typeface="Verdana" pitchFamily="34" charset="0"/>
              <a:ea typeface="ＭＳ Ｐゴシック" pitchFamily="-109" charset="-128"/>
              <a:cs typeface="ＭＳ Ｐゴシック" pitchFamily="-109" charset="-128"/>
            </a:endParaRPr>
          </a:p>
          <a:p>
            <a:r>
              <a:rPr lang="en-US" sz="3300" dirty="0">
                <a:latin typeface="Verdana" pitchFamily="34" charset="0"/>
                <a:ea typeface="ＭＳ Ｐゴシック" pitchFamily="-109" charset="-128"/>
                <a:cs typeface="ＭＳ Ｐゴシック" pitchFamily="-109" charset="-128"/>
              </a:rPr>
              <a:t>Final candidates are determined</a:t>
            </a:r>
          </a:p>
          <a:p>
            <a:endParaRPr lang="en-US" sz="3300" dirty="0">
              <a:latin typeface="Verdana" pitchFamily="34" charset="0"/>
              <a:ea typeface="ＭＳ Ｐゴシック" pitchFamily="-109" charset="-128"/>
              <a:cs typeface="ＭＳ Ｐゴシック" pitchFamily="-109" charset="-128"/>
            </a:endParaRPr>
          </a:p>
          <a:p>
            <a:r>
              <a:rPr lang="en-US" sz="3300" dirty="0">
                <a:latin typeface="Verdana" pitchFamily="34" charset="0"/>
                <a:ea typeface="ＭＳ Ｐゴシック" pitchFamily="-109" charset="-128"/>
                <a:cs typeface="ＭＳ Ｐゴシック" pitchFamily="-109" charset="-128"/>
              </a:rPr>
              <a:t>Background checks</a:t>
            </a:r>
          </a:p>
          <a:p>
            <a:endParaRPr lang="en-US" sz="3300" dirty="0">
              <a:latin typeface="Verdana" pitchFamily="34" charset="0"/>
              <a:ea typeface="ＭＳ Ｐゴシック" pitchFamily="-109" charset="-128"/>
              <a:cs typeface="ＭＳ Ｐゴシック" pitchFamily="-109" charset="-128"/>
            </a:endParaRPr>
          </a:p>
          <a:p>
            <a:r>
              <a:rPr lang="en-US" sz="3300" dirty="0">
                <a:latin typeface="Verdana" pitchFamily="34" charset="0"/>
                <a:ea typeface="ＭＳ Ｐゴシック" pitchFamily="-109" charset="-128"/>
                <a:cs typeface="ＭＳ Ｐゴシック" pitchFamily="-109" charset="-128"/>
              </a:rPr>
              <a:t>Offer is made</a:t>
            </a:r>
          </a:p>
          <a:p>
            <a:pPr marL="0" indent="0">
              <a:buNone/>
            </a:pPr>
            <a:endParaRPr lang="en-US" sz="2600" dirty="0">
              <a:latin typeface="Verdana" pitchFamily="34" charset="0"/>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622240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a:solidFill>
                  <a:srgbClr val="7030A0"/>
                </a:solidFill>
                <a:latin typeface="Arial" pitchFamily="34" charset="0"/>
                <a:ea typeface="ＭＳ Ｐゴシック" pitchFamily="-109" charset="-128"/>
                <a:cs typeface="Arial" pitchFamily="34" charset="0"/>
              </a:rPr>
              <a:t>Recruitment - Process</a:t>
            </a:r>
            <a:endParaRPr lang="en-US" b="1" dirty="0"/>
          </a:p>
        </p:txBody>
      </p:sp>
      <p:sp>
        <p:nvSpPr>
          <p:cNvPr id="6" name="Content Placeholder 2"/>
          <p:cNvSpPr>
            <a:spLocks noGrp="1"/>
          </p:cNvSpPr>
          <p:nvPr>
            <p:ph idx="1"/>
          </p:nvPr>
        </p:nvSpPr>
        <p:spPr/>
        <p:txBody>
          <a:bodyPr>
            <a:normAutofit/>
          </a:bodyPr>
          <a:lstStyle/>
          <a:p>
            <a:pPr indent="0">
              <a:buNone/>
            </a:pPr>
            <a:r>
              <a:rPr lang="en-US" dirty="0">
                <a:latin typeface="Verdana" pitchFamily="34" charset="0"/>
                <a:ea typeface="ＭＳ Ｐゴシック" pitchFamily="-109" charset="-128"/>
                <a:cs typeface="ＭＳ Ｐゴシック" pitchFamily="-109" charset="-128"/>
              </a:rPr>
              <a:t>Social Media</a:t>
            </a:r>
          </a:p>
          <a:p>
            <a:pPr indent="0">
              <a:buNone/>
            </a:pPr>
            <a:endParaRPr lang="en-US" dirty="0">
              <a:latin typeface="Verdana" pitchFamily="34" charset="0"/>
              <a:ea typeface="ＭＳ Ｐゴシック" pitchFamily="-109" charset="-128"/>
              <a:cs typeface="ＭＳ Ｐゴシック" pitchFamily="-109" charset="-128"/>
            </a:endParaRPr>
          </a:p>
          <a:p>
            <a:pPr marL="457200" indent="-457200"/>
            <a:r>
              <a:rPr lang="en-US" dirty="0">
                <a:latin typeface="Verdana" pitchFamily="34" charset="0"/>
                <a:ea typeface="ＭＳ Ｐゴシック" pitchFamily="-109" charset="-128"/>
                <a:cs typeface="ＭＳ Ｐゴシック" pitchFamily="-109" charset="-128"/>
              </a:rPr>
              <a:t>Can we use information from Social Media?</a:t>
            </a:r>
          </a:p>
          <a:p>
            <a:pPr indent="0">
              <a:buNone/>
            </a:pPr>
            <a:endParaRPr lang="en-US" dirty="0">
              <a:latin typeface="Verdana" pitchFamily="34" charset="0"/>
              <a:ea typeface="ＭＳ Ｐゴシック" pitchFamily="-109" charset="-128"/>
              <a:cs typeface="ＭＳ Ｐゴシック" pitchFamily="-109" charset="-128"/>
            </a:endParaRPr>
          </a:p>
          <a:p>
            <a:pPr marL="457200" indent="-457200"/>
            <a:r>
              <a:rPr lang="en-US" dirty="0">
                <a:latin typeface="Verdana" pitchFamily="34" charset="0"/>
                <a:ea typeface="ＭＳ Ｐゴシック" pitchFamily="-109" charset="-128"/>
                <a:cs typeface="ＭＳ Ｐゴシック" pitchFamily="-109" charset="-128"/>
              </a:rPr>
              <a:t>Should we use that information from Social Media?</a:t>
            </a:r>
          </a:p>
          <a:p>
            <a:pPr marL="0" indent="0">
              <a:buNone/>
            </a:pPr>
            <a:endParaRPr lang="en-US" sz="2600" dirty="0">
              <a:latin typeface="Verdana" pitchFamily="34" charset="0"/>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1706401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325" y="245443"/>
            <a:ext cx="8934675" cy="969466"/>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a:solidFill>
                  <a:srgbClr val="7030A0"/>
                </a:solidFill>
                <a:ea typeface="ＭＳ Ｐゴシック" pitchFamily="-109" charset="-128"/>
                <a:cs typeface="ＭＳ Ｐゴシック" pitchFamily="-109" charset="-128"/>
              </a:rPr>
              <a:t>   </a:t>
            </a:r>
            <a:r>
              <a:rPr lang="en-US" sz="4900" b="1" dirty="0">
                <a:solidFill>
                  <a:srgbClr val="7030A0"/>
                </a:solidFill>
                <a:ea typeface="ＭＳ Ｐゴシック" pitchFamily="-109" charset="-128"/>
                <a:cs typeface="ＭＳ Ｐゴシック" pitchFamily="-109" charset="-128"/>
              </a:rPr>
              <a:t>Selection – Resume Screening</a:t>
            </a:r>
            <a:endParaRPr lang="en-US" sz="49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Content Placeholder 2"/>
          <p:cNvSpPr>
            <a:spLocks noGrp="1"/>
          </p:cNvSpPr>
          <p:nvPr>
            <p:ph idx="1"/>
          </p:nvPr>
        </p:nvSpPr>
        <p:spPr>
          <a:xfrm>
            <a:off x="1457176" y="2562442"/>
            <a:ext cx="7933231" cy="1772591"/>
          </a:xfrm>
        </p:spPr>
        <p:txBody>
          <a:bodyPr>
            <a:normAutofit/>
          </a:bodyPr>
          <a:lstStyle/>
          <a:p>
            <a:pPr indent="0">
              <a:buNone/>
            </a:pPr>
            <a:r>
              <a:rPr lang="en-US" sz="3600" dirty="0">
                <a:latin typeface="Verdana" pitchFamily="34" charset="0"/>
                <a:cs typeface="Arial" pitchFamily="34" charset="0"/>
              </a:rPr>
              <a:t>Resume Critique Activity</a:t>
            </a:r>
          </a:p>
          <a:p>
            <a:pPr indent="0">
              <a:buNone/>
            </a:pPr>
            <a:r>
              <a:rPr lang="en-US" sz="3600" dirty="0">
                <a:latin typeface="Verdana" pitchFamily="34" charset="0"/>
                <a:cs typeface="Arial" pitchFamily="34" charset="0"/>
              </a:rPr>
              <a:t>	      10-15 minutes</a:t>
            </a:r>
          </a:p>
          <a:p>
            <a:pPr marL="0" indent="0">
              <a:buNone/>
            </a:pPr>
            <a:endParaRPr lang="en-US" sz="3600" dirty="0">
              <a:latin typeface="Verdana" pitchFamily="34" charset="0"/>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39299737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INFO" val="&lt;ThreeDShapeInfo&gt;&lt;uuid val=&quot;{9CDBD1CB-D591-487C-A5FF-40E4940043CA}&quot;/&gt;&lt;filename val=&quot;C:\DOCUME~1\mmurphy\LOCALS~1\Temp\PR\data\asimages\{9CDBD1CB-D591-487C-A5FF-40E4940043CA}.png&quot;/&gt;&lt;hasEffects val=&quot;1&quot;/&gt;&lt;left val=&quot;35.28&quot;/&gt;&lt;top val=&quot;23.28&quot;/&gt;&lt;width val=&quot;650.64&quot;/&gt;&lt;height val=&quot;114.36&quot;/&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TotalTime>
  <Words>770</Words>
  <Application>Microsoft Office PowerPoint</Application>
  <PresentationFormat>On-screen Show (4:3)</PresentationFormat>
  <Paragraphs>274</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Calibri</vt:lpstr>
      <vt:lpstr>Verdana</vt:lpstr>
      <vt:lpstr>Wingdings 2</vt:lpstr>
      <vt:lpstr>Office Theme</vt:lpstr>
      <vt:lpstr>Recruitment, Selection, and                Performance Management </vt:lpstr>
      <vt:lpstr>      ???? Recruitment ????</vt:lpstr>
      <vt:lpstr>      ???? Recruitment ????</vt:lpstr>
      <vt:lpstr>      Recruitment - Process</vt:lpstr>
      <vt:lpstr>      Recruitment - Process</vt:lpstr>
      <vt:lpstr>      Selection – Internal Process</vt:lpstr>
      <vt:lpstr>      Selection – External Process</vt:lpstr>
      <vt:lpstr>      Recruitment - Process</vt:lpstr>
      <vt:lpstr>   Selection – Resume Screening</vt:lpstr>
      <vt:lpstr>   Selection – Interviewing</vt:lpstr>
      <vt:lpstr>   Selection – Interviewing</vt:lpstr>
      <vt:lpstr>   Selection – Documentation</vt:lpstr>
      <vt:lpstr>   Performance Management</vt:lpstr>
      <vt:lpstr>   Performance Management</vt:lpstr>
      <vt:lpstr>   Performance Management</vt:lpstr>
      <vt:lpstr>   Performance Management</vt:lpstr>
      <vt:lpstr>   Performance Management </vt:lpstr>
      <vt:lpstr>   Performance Management Grid</vt:lpstr>
      <vt:lpstr>         Performance Management –                  Annual Process  </vt:lpstr>
      <vt:lpstr>         Performance Management –                  Annual Process  </vt:lpstr>
      <vt:lpstr>         Performance Management –                  Annual Process  </vt:lpstr>
      <vt:lpstr>         Performance Management –                  Annual Process  </vt:lpstr>
      <vt:lpstr>         Performance Management –                  Annual Process  </vt:lpstr>
      <vt:lpstr>PowerPoint Presentation</vt:lpstr>
      <vt:lpstr>         Performance Management –                  Annual Process  </vt:lpstr>
      <vt:lpstr>  </vt:lpstr>
      <vt:lpstr>         Performance Management –                  Annual Process  </vt:lpstr>
      <vt:lpstr>        Recruitment, Selection &amp;             Performance Management</vt:lpstr>
      <vt:lpstr>PowerPoint Presentation</vt:lpstr>
    </vt:vector>
  </TitlesOfParts>
  <Company>Bailey Lauerman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Jiear Vang</dc:creator>
  <cp:lastModifiedBy>Angela Longe</cp:lastModifiedBy>
  <cp:revision>28</cp:revision>
  <dcterms:created xsi:type="dcterms:W3CDTF">2015-02-06T15:48:06Z</dcterms:created>
  <dcterms:modified xsi:type="dcterms:W3CDTF">2018-08-16T14:40:56Z</dcterms:modified>
</cp:coreProperties>
</file>