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67" r:id="rId3"/>
    <p:sldId id="260" r:id="rId4"/>
    <p:sldId id="257" r:id="rId5"/>
    <p:sldId id="259" r:id="rId6"/>
    <p:sldId id="261" r:id="rId7"/>
    <p:sldId id="258" r:id="rId8"/>
    <p:sldId id="262" r:id="rId9"/>
    <p:sldId id="264" r:id="rId10"/>
    <p:sldId id="265" r:id="rId11"/>
    <p:sldId id="263" r:id="rId12"/>
  </p:sldIdLst>
  <p:sldSz cx="18288000" cy="10287000"/>
  <p:notesSz cx="6858000" cy="9144000"/>
  <p:embeddedFontLst>
    <p:embeddedFont>
      <p:font typeface="Amasis MT Pro Medium" panose="02040604050005020304" pitchFamily="18" charset="0"/>
      <p:regular r:id="rId14"/>
      <p:italic r:id="rId15"/>
    </p:embeddedFont>
    <p:embeddedFont>
      <p:font typeface="Calibri" panose="020F0502020204030204" pitchFamily="34" charset="0"/>
      <p:regular r:id="rId16"/>
      <p:bold r:id="rId17"/>
      <p:italic r:id="rId18"/>
      <p:boldItalic r:id="rId19"/>
    </p:embeddedFont>
    <p:embeddedFont>
      <p:font typeface="Montserrat Classic" panose="020B0604020202020204" charset="0"/>
      <p:regular r:id="rId20"/>
    </p:embeddedFont>
    <p:embeddedFont>
      <p:font typeface="Montserrat Extra-Bold" panose="020B0604020202020204" charset="0"/>
      <p:regular r:id="rId21"/>
    </p:embeddedFont>
    <p:embeddedFont>
      <p:font typeface="Montserrat Extra-Bold Bold"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B61D7-AD71-41E2-A813-8EA5A8A4EB3C}" type="datetimeFigureOut">
              <a:rPr lang="en-US" smtClean="0"/>
              <a:t>11/3/2023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589A14-05FB-4D79-A334-D64063DB7E5A}" type="slidenum">
              <a:rPr lang="en-US" smtClean="0"/>
              <a:t>‹#›</a:t>
            </a:fld>
            <a:endParaRPr lang="en-US" dirty="0"/>
          </a:p>
        </p:txBody>
      </p:sp>
    </p:spTree>
    <p:extLst>
      <p:ext uri="{BB962C8B-B14F-4D97-AF65-F5344CB8AC3E}">
        <p14:creationId xmlns:p14="http://schemas.microsoft.com/office/powerpoint/2010/main" val="3571783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3200" b="0" i="0" u="none" strike="noStrike" kern="1200" cap="none" spc="0" normalizeH="0" baseline="0" noProof="0" dirty="0">
                <a:ln>
                  <a:noFill/>
                </a:ln>
                <a:solidFill>
                  <a:prstClr val="black"/>
                </a:solidFill>
                <a:effectLst/>
                <a:uLnTx/>
                <a:uFillTx/>
                <a:latin typeface="Calibri"/>
                <a:ea typeface="+mn-ea"/>
                <a:cs typeface="+mn-cs"/>
              </a:rPr>
              <a:t>Prior to this year there had been a lot of turn over in the quality team, metrics were tracked on excel spreadsheets and occurrences were on paper making it difficult ability to communicate with all involved parties due to the manual process.  Papers were passed from one leader to another often sitting on someone’s desk for an extended period of time.</a:t>
            </a:r>
            <a:endParaRPr lang="en-US" dirty="0"/>
          </a:p>
        </p:txBody>
      </p:sp>
      <p:sp>
        <p:nvSpPr>
          <p:cNvPr id="4" name="Slide Number Placeholder 3"/>
          <p:cNvSpPr>
            <a:spLocks noGrp="1"/>
          </p:cNvSpPr>
          <p:nvPr>
            <p:ph type="sldNum" sz="quarter" idx="5"/>
          </p:nvPr>
        </p:nvSpPr>
        <p:spPr/>
        <p:txBody>
          <a:bodyPr/>
          <a:lstStyle/>
          <a:p>
            <a:fld id="{04589A14-05FB-4D79-A334-D64063DB7E5A}" type="slidenum">
              <a:rPr lang="en-US" smtClean="0"/>
              <a:t>4</a:t>
            </a:fld>
            <a:endParaRPr lang="en-US" dirty="0"/>
          </a:p>
        </p:txBody>
      </p:sp>
    </p:spTree>
    <p:extLst>
      <p:ext uri="{BB962C8B-B14F-4D97-AF65-F5344CB8AC3E}">
        <p14:creationId xmlns:p14="http://schemas.microsoft.com/office/powerpoint/2010/main" val="3752717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mailto:kbailey@gothenburghealth.org" TargetMode="External"/><Relationship Id="rId2" Type="http://schemas.openxmlformats.org/officeDocument/2006/relationships/hyperlink" Target="mailto:Acrown@gothenburghealth.org" TargetMode="External"/><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5" name="Group 5"/>
          <p:cNvGrpSpPr/>
          <p:nvPr/>
        </p:nvGrpSpPr>
        <p:grpSpPr>
          <a:xfrm>
            <a:off x="14500955" y="1866623"/>
            <a:ext cx="2758345" cy="245871"/>
            <a:chOff x="0" y="0"/>
            <a:chExt cx="726478" cy="64756"/>
          </a:xfrm>
        </p:grpSpPr>
        <p:sp>
          <p:nvSpPr>
            <p:cNvPr id="6" name="Freeform 6"/>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dirty="0"/>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00955" y="1252087"/>
            <a:ext cx="2758345" cy="412279"/>
          </a:xfrm>
          <a:prstGeom prst="rect">
            <a:avLst/>
          </a:prstGeom>
        </p:spPr>
      </p:pic>
      <p:sp>
        <p:nvSpPr>
          <p:cNvPr id="9" name="TextBox 9"/>
          <p:cNvSpPr txBox="1"/>
          <p:nvPr/>
        </p:nvSpPr>
        <p:spPr>
          <a:xfrm>
            <a:off x="2829775" y="4088040"/>
            <a:ext cx="13248425" cy="1359346"/>
          </a:xfrm>
          <a:prstGeom prst="rect">
            <a:avLst/>
          </a:prstGeom>
        </p:spPr>
        <p:txBody>
          <a:bodyPr wrap="square" lIns="0" tIns="0" rIns="0" bIns="0" rtlCol="0" anchor="t">
            <a:spAutoFit/>
          </a:bodyPr>
          <a:lstStyle/>
          <a:p>
            <a:pPr>
              <a:lnSpc>
                <a:spcPts val="10560"/>
              </a:lnSpc>
            </a:pPr>
            <a:r>
              <a:rPr lang="en-US" sz="9600" dirty="0">
                <a:solidFill>
                  <a:srgbClr val="1E3262"/>
                </a:solidFill>
                <a:latin typeface="Montserrat Extra-Bold"/>
              </a:rPr>
              <a:t>Quality Residency</a:t>
            </a:r>
          </a:p>
        </p:txBody>
      </p:sp>
      <p:sp>
        <p:nvSpPr>
          <p:cNvPr id="10" name="TextBox 10"/>
          <p:cNvSpPr txBox="1"/>
          <p:nvPr/>
        </p:nvSpPr>
        <p:spPr>
          <a:xfrm>
            <a:off x="2829775" y="5238750"/>
            <a:ext cx="12181625" cy="1359346"/>
          </a:xfrm>
          <a:prstGeom prst="rect">
            <a:avLst/>
          </a:prstGeom>
        </p:spPr>
        <p:txBody>
          <a:bodyPr wrap="square" lIns="0" tIns="0" rIns="0" bIns="0" rtlCol="0" anchor="t">
            <a:spAutoFit/>
          </a:bodyPr>
          <a:lstStyle/>
          <a:p>
            <a:pPr>
              <a:lnSpc>
                <a:spcPts val="10560"/>
              </a:lnSpc>
            </a:pPr>
            <a:r>
              <a:rPr lang="en-US" sz="9600" dirty="0">
                <a:solidFill>
                  <a:srgbClr val="BFD734"/>
                </a:solidFill>
                <a:latin typeface="Montserrat Extra-Bold"/>
              </a:rPr>
              <a:t>Capstone Project</a:t>
            </a:r>
          </a:p>
        </p:txBody>
      </p:sp>
      <p:sp>
        <p:nvSpPr>
          <p:cNvPr id="11" name="TextBox 11"/>
          <p:cNvSpPr txBox="1"/>
          <p:nvPr/>
        </p:nvSpPr>
        <p:spPr>
          <a:xfrm rot="-5400000">
            <a:off x="-746525" y="6928250"/>
            <a:ext cx="3974630" cy="481330"/>
          </a:xfrm>
          <a:prstGeom prst="rect">
            <a:avLst/>
          </a:prstGeom>
        </p:spPr>
        <p:txBody>
          <a:bodyPr lIns="0" tIns="0" rIns="0" bIns="0" rtlCol="0" anchor="t">
            <a:spAutoFit/>
          </a:bodyPr>
          <a:lstStyle/>
          <a:p>
            <a:pPr>
              <a:lnSpc>
                <a:spcPts val="3920"/>
              </a:lnSpc>
            </a:pPr>
            <a:r>
              <a:rPr lang="en-US" sz="2800" dirty="0">
                <a:solidFill>
                  <a:srgbClr val="25B1DD"/>
                </a:solidFill>
                <a:latin typeface="Montserrat Classic"/>
              </a:rPr>
              <a:t>nebraskahospitals.org</a:t>
            </a:r>
          </a:p>
        </p:txBody>
      </p:sp>
      <p:sp>
        <p:nvSpPr>
          <p:cNvPr id="12" name="TextBox 12"/>
          <p:cNvSpPr txBox="1"/>
          <p:nvPr/>
        </p:nvSpPr>
        <p:spPr>
          <a:xfrm>
            <a:off x="2829775" y="7008131"/>
            <a:ext cx="9288593" cy="944874"/>
          </a:xfrm>
          <a:prstGeom prst="rect">
            <a:avLst/>
          </a:prstGeom>
        </p:spPr>
        <p:txBody>
          <a:bodyPr lIns="0" tIns="0" rIns="0" bIns="0" rtlCol="0" anchor="t">
            <a:spAutoFit/>
          </a:bodyPr>
          <a:lstStyle/>
          <a:p>
            <a:pPr>
              <a:lnSpc>
                <a:spcPts val="3920"/>
              </a:lnSpc>
            </a:pPr>
            <a:r>
              <a:rPr lang="en-US" sz="2800" spc="963" dirty="0">
                <a:solidFill>
                  <a:srgbClr val="25B1DD"/>
                </a:solidFill>
                <a:latin typeface="Montserrat Classic"/>
              </a:rPr>
              <a:t>Alisa Crown and Kristin Bailey, Gothenburg Health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500955" y="2413635"/>
            <a:ext cx="2758345" cy="245871"/>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dirty="0"/>
          </a:p>
        </p:txBody>
      </p:sp>
      <p:sp>
        <p:nvSpPr>
          <p:cNvPr id="7" name="TextBox 7"/>
          <p:cNvSpPr txBox="1"/>
          <p:nvPr/>
        </p:nvSpPr>
        <p:spPr>
          <a:xfrm>
            <a:off x="1485900" y="1913128"/>
            <a:ext cx="157734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Spreading / Sustaining / Maintaining / Replicating</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18" name="TextBox 17">
            <a:extLst>
              <a:ext uri="{FF2B5EF4-FFF2-40B4-BE49-F238E27FC236}">
                <a16:creationId xmlns:a16="http://schemas.microsoft.com/office/drawing/2014/main" id="{A3625C02-4935-4C92-3FAA-5D727F0CF65A}"/>
              </a:ext>
            </a:extLst>
          </p:cNvPr>
          <p:cNvSpPr txBox="1"/>
          <p:nvPr/>
        </p:nvSpPr>
        <p:spPr>
          <a:xfrm>
            <a:off x="1071562" y="3060674"/>
            <a:ext cx="15773400" cy="5693866"/>
          </a:xfrm>
          <a:prstGeom prst="rect">
            <a:avLst/>
          </a:prstGeom>
          <a:noFill/>
        </p:spPr>
        <p:txBody>
          <a:bodyPr wrap="square">
            <a:spAutoFit/>
          </a:bodyPr>
          <a:lstStyle/>
          <a:p>
            <a:endParaRPr lang="en-US" sz="3200" dirty="0">
              <a:latin typeface="Montserrat Classic" panose="020B0604020202020204" charset="0"/>
            </a:endParaRPr>
          </a:p>
          <a:p>
            <a:endParaRPr lang="en-US" sz="2000" dirty="0">
              <a:latin typeface="Montserrat Classic" panose="020B0604020202020204" charset="0"/>
            </a:endParaRPr>
          </a:p>
          <a:p>
            <a:r>
              <a:rPr lang="en-US" sz="2400" dirty="0">
                <a:latin typeface="Montserrat Classic" panose="020B0604020202020204" charset="0"/>
              </a:rPr>
              <a:t>SQSS is a system with many other options such as tracking tasks within the organization for compliance, performance metrics and completing provider score cards.  As these modules are implemented we will begin to see an increase in ROI and save many staff hours transitioning from paper/manual process to computer entry.</a:t>
            </a:r>
          </a:p>
          <a:p>
            <a:endParaRPr lang="en-US" sz="2400" dirty="0">
              <a:latin typeface="Montserrat Classic" panose="020B0604020202020204" charset="0"/>
            </a:endParaRPr>
          </a:p>
          <a:p>
            <a:r>
              <a:rPr lang="en-US" sz="2400" dirty="0">
                <a:latin typeface="Montserrat Classic" panose="020B0604020202020204" charset="0"/>
              </a:rPr>
              <a:t>Next Steps:</a:t>
            </a:r>
          </a:p>
          <a:p>
            <a:endParaRPr lang="en-US" sz="2400" dirty="0">
              <a:latin typeface="Montserrat Classic" panose="020B0604020202020204" charset="0"/>
            </a:endParaRPr>
          </a:p>
          <a:p>
            <a:pPr marL="342900" indent="-342900">
              <a:buFont typeface="Wingdings" panose="05000000000000000000" pitchFamily="2" charset="2"/>
              <a:buChar char="v"/>
            </a:pPr>
            <a:r>
              <a:rPr lang="en-US" sz="2400" dirty="0">
                <a:latin typeface="Montserrat Classic" panose="020B0604020202020204" charset="0"/>
              </a:rPr>
              <a:t>All Quality Metrics from Dashboard</a:t>
            </a:r>
          </a:p>
          <a:p>
            <a:endParaRPr lang="en-US" sz="2400" dirty="0">
              <a:latin typeface="Montserrat Classic" panose="020B0604020202020204" charset="0"/>
            </a:endParaRPr>
          </a:p>
          <a:p>
            <a:pPr marL="342900" indent="-342900">
              <a:buFont typeface="Wingdings" panose="05000000000000000000" pitchFamily="2" charset="2"/>
              <a:buChar char="v"/>
            </a:pPr>
            <a:r>
              <a:rPr lang="en-US" sz="2400" dirty="0">
                <a:latin typeface="Montserrat Classic" panose="020B0604020202020204" charset="0"/>
              </a:rPr>
              <a:t>Physician Profiles/Score Card</a:t>
            </a:r>
          </a:p>
          <a:p>
            <a:endParaRPr lang="en-US" sz="2400" dirty="0">
              <a:latin typeface="Montserrat Classic" panose="020B0604020202020204" charset="0"/>
            </a:endParaRPr>
          </a:p>
          <a:p>
            <a:pPr marL="342900" indent="-342900">
              <a:buFont typeface="Wingdings" panose="05000000000000000000" pitchFamily="2" charset="2"/>
              <a:buChar char="v"/>
            </a:pPr>
            <a:r>
              <a:rPr lang="en-US" sz="2400" dirty="0">
                <a:latin typeface="Montserrat Classic" panose="020B0604020202020204" charset="0"/>
              </a:rPr>
              <a:t>Tasks</a:t>
            </a:r>
          </a:p>
          <a:p>
            <a:endParaRPr lang="en-US" sz="2400" dirty="0">
              <a:latin typeface="Montserrat Classic" panose="020B0604020202020204" charset="0"/>
            </a:endParaRPr>
          </a:p>
        </p:txBody>
      </p:sp>
      <p:pic>
        <p:nvPicPr>
          <p:cNvPr id="3" name="Picture 2">
            <a:extLst>
              <a:ext uri="{FF2B5EF4-FFF2-40B4-BE49-F238E27FC236}">
                <a16:creationId xmlns:a16="http://schemas.microsoft.com/office/drawing/2014/main" id="{B7DBF6C8-8BA8-5D2F-0B26-75FE628B060C}"/>
              </a:ext>
            </a:extLst>
          </p:cNvPr>
          <p:cNvPicPr>
            <a:picLocks noChangeAspect="1"/>
          </p:cNvPicPr>
          <p:nvPr/>
        </p:nvPicPr>
        <p:blipFill>
          <a:blip r:embed="rId4"/>
          <a:stretch>
            <a:fillRect/>
          </a:stretch>
        </p:blipFill>
        <p:spPr>
          <a:xfrm>
            <a:off x="9144001" y="6057899"/>
            <a:ext cx="6781800" cy="3657601"/>
          </a:xfrm>
          <a:prstGeom prst="rect">
            <a:avLst/>
          </a:prstGeom>
        </p:spPr>
      </p:pic>
    </p:spTree>
    <p:extLst>
      <p:ext uri="{BB962C8B-B14F-4D97-AF65-F5344CB8AC3E}">
        <p14:creationId xmlns:p14="http://schemas.microsoft.com/office/powerpoint/2010/main" val="1815087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0790" y="0"/>
            <a:ext cx="212090" cy="5143500"/>
            <a:chOff x="0" y="0"/>
            <a:chExt cx="55859" cy="1354667"/>
          </a:xfrm>
        </p:grpSpPr>
        <p:sp>
          <p:nvSpPr>
            <p:cNvPr id="3" name="Freeform 3"/>
            <p:cNvSpPr/>
            <p:nvPr/>
          </p:nvSpPr>
          <p:spPr>
            <a:xfrm>
              <a:off x="0" y="0"/>
              <a:ext cx="55859" cy="1354667"/>
            </a:xfrm>
            <a:custGeom>
              <a:avLst/>
              <a:gdLst/>
              <a:ahLst/>
              <a:cxnLst/>
              <a:rect l="l" t="t" r="r" b="b"/>
              <a:pathLst>
                <a:path w="55859" h="1354667">
                  <a:moveTo>
                    <a:pt x="0" y="0"/>
                  </a:moveTo>
                  <a:lnTo>
                    <a:pt x="55859" y="0"/>
                  </a:lnTo>
                  <a:lnTo>
                    <a:pt x="55859" y="1354667"/>
                  </a:lnTo>
                  <a:lnTo>
                    <a:pt x="0" y="1354667"/>
                  </a:lnTo>
                  <a:close/>
                </a:path>
              </a:pathLst>
            </a:custGeom>
            <a:solidFill>
              <a:srgbClr val="BFD734"/>
            </a:solidFill>
          </p:spPr>
          <p:txBody>
            <a:bodyPr/>
            <a:lstStyle/>
            <a:p>
              <a:endParaRPr lang="en-US"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sp>
        <p:nvSpPr>
          <p:cNvPr id="5" name="TextBox 5"/>
          <p:cNvSpPr txBox="1"/>
          <p:nvPr/>
        </p:nvSpPr>
        <p:spPr>
          <a:xfrm>
            <a:off x="1905001" y="4105507"/>
            <a:ext cx="16078200" cy="1359346"/>
          </a:xfrm>
          <a:prstGeom prst="rect">
            <a:avLst/>
          </a:prstGeom>
        </p:spPr>
        <p:txBody>
          <a:bodyPr wrap="square" lIns="0" tIns="0" rIns="0" bIns="0" rtlCol="0" anchor="t">
            <a:spAutoFit/>
          </a:bodyPr>
          <a:lstStyle/>
          <a:p>
            <a:pPr>
              <a:lnSpc>
                <a:spcPts val="10560"/>
              </a:lnSpc>
            </a:pPr>
            <a:r>
              <a:rPr lang="en-US" sz="9600" dirty="0">
                <a:solidFill>
                  <a:srgbClr val="1E3262"/>
                </a:solidFill>
                <a:latin typeface="Montserrat Extra-Bold"/>
              </a:rPr>
              <a:t>THANK YOU/QUESTIONS</a:t>
            </a:r>
          </a:p>
        </p:txBody>
      </p:sp>
      <p:sp>
        <p:nvSpPr>
          <p:cNvPr id="6" name="TextBox 6"/>
          <p:cNvSpPr txBox="1"/>
          <p:nvPr/>
        </p:nvSpPr>
        <p:spPr>
          <a:xfrm rot="-5400000">
            <a:off x="-775100" y="6890150"/>
            <a:ext cx="3974630" cy="481330"/>
          </a:xfrm>
          <a:prstGeom prst="rect">
            <a:avLst/>
          </a:prstGeom>
        </p:spPr>
        <p:txBody>
          <a:bodyPr lIns="0" tIns="0" rIns="0" bIns="0" rtlCol="0" anchor="t">
            <a:spAutoFit/>
          </a:bodyPr>
          <a:lstStyle/>
          <a:p>
            <a:pPr>
              <a:lnSpc>
                <a:spcPts val="3920"/>
              </a:lnSpc>
            </a:pPr>
            <a:r>
              <a:rPr lang="en-US" sz="2800" dirty="0">
                <a:solidFill>
                  <a:srgbClr val="25B1DD"/>
                </a:solidFill>
                <a:latin typeface="Montserrat Classic"/>
              </a:rPr>
              <a:t>nebraskahospitals.org</a:t>
            </a:r>
          </a:p>
        </p:txBody>
      </p:sp>
      <p:sp>
        <p:nvSpPr>
          <p:cNvPr id="7" name="TextBox 7"/>
          <p:cNvSpPr txBox="1"/>
          <p:nvPr/>
        </p:nvSpPr>
        <p:spPr>
          <a:xfrm>
            <a:off x="2794627" y="5795414"/>
            <a:ext cx="9288593" cy="2445285"/>
          </a:xfrm>
          <a:prstGeom prst="rect">
            <a:avLst/>
          </a:prstGeom>
        </p:spPr>
        <p:txBody>
          <a:bodyPr lIns="0" tIns="0" rIns="0" bIns="0" rtlCol="0" anchor="t">
            <a:spAutoFit/>
          </a:bodyPr>
          <a:lstStyle/>
          <a:p>
            <a:pPr>
              <a:lnSpc>
                <a:spcPts val="3920"/>
              </a:lnSpc>
            </a:pPr>
            <a:r>
              <a:rPr lang="en-US" sz="2800" spc="963" dirty="0">
                <a:solidFill>
                  <a:srgbClr val="101010"/>
                </a:solidFill>
                <a:latin typeface="Montserrat Classic"/>
              </a:rPr>
              <a:t>Alisa Crown </a:t>
            </a:r>
            <a:r>
              <a:rPr lang="en-US" sz="2800" spc="963" dirty="0">
                <a:solidFill>
                  <a:srgbClr val="101010"/>
                </a:solidFill>
                <a:latin typeface="Montserrat Classic"/>
                <a:hlinkClick r:id="rId2"/>
              </a:rPr>
              <a:t>Acrown@gothenburghealth.org</a:t>
            </a:r>
            <a:endParaRPr lang="en-US" sz="2800" spc="963" dirty="0">
              <a:solidFill>
                <a:srgbClr val="101010"/>
              </a:solidFill>
              <a:latin typeface="Montserrat Classic"/>
            </a:endParaRPr>
          </a:p>
          <a:p>
            <a:pPr>
              <a:lnSpc>
                <a:spcPts val="3920"/>
              </a:lnSpc>
            </a:pPr>
            <a:endParaRPr lang="en-US" sz="2800" spc="963" dirty="0">
              <a:solidFill>
                <a:srgbClr val="101010"/>
              </a:solidFill>
              <a:latin typeface="Montserrat Classic"/>
            </a:endParaRPr>
          </a:p>
          <a:p>
            <a:pPr>
              <a:lnSpc>
                <a:spcPts val="3920"/>
              </a:lnSpc>
            </a:pPr>
            <a:r>
              <a:rPr lang="en-US" sz="2800" spc="963" dirty="0">
                <a:solidFill>
                  <a:srgbClr val="101010"/>
                </a:solidFill>
                <a:latin typeface="Montserrat Classic"/>
              </a:rPr>
              <a:t>Kristin Bailey</a:t>
            </a:r>
          </a:p>
          <a:p>
            <a:pPr>
              <a:lnSpc>
                <a:spcPts val="3920"/>
              </a:lnSpc>
            </a:pPr>
            <a:r>
              <a:rPr lang="en-US" sz="2800" spc="963" dirty="0">
                <a:solidFill>
                  <a:srgbClr val="101010"/>
                </a:solidFill>
                <a:latin typeface="Montserrat Classic"/>
                <a:hlinkClick r:id="rId3"/>
              </a:rPr>
              <a:t>Kbailey@gothenburghealth.org</a:t>
            </a:r>
            <a:endParaRPr lang="en-US" sz="2800" spc="963" dirty="0">
              <a:solidFill>
                <a:srgbClr val="101010"/>
              </a:solidFill>
              <a:latin typeface="Montserrat Classic"/>
            </a:endParaRPr>
          </a:p>
        </p:txBody>
      </p:sp>
      <p:grpSp>
        <p:nvGrpSpPr>
          <p:cNvPr id="8" name="Group 8"/>
          <p:cNvGrpSpPr/>
          <p:nvPr/>
        </p:nvGrpSpPr>
        <p:grpSpPr>
          <a:xfrm>
            <a:off x="14500955" y="1866623"/>
            <a:ext cx="2758345" cy="245871"/>
            <a:chOff x="0" y="0"/>
            <a:chExt cx="726478" cy="64756"/>
          </a:xfrm>
        </p:grpSpPr>
        <p:sp>
          <p:nvSpPr>
            <p:cNvPr id="9" name="Freeform 9"/>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dirty="0"/>
            </a:p>
          </p:txBody>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00955" y="1252087"/>
            <a:ext cx="2758345" cy="41227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2720" y="2345952"/>
            <a:ext cx="9065280" cy="7941049"/>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CB6FFAAC-8A48-4FBF-BAFE-BAD367694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5592" y="2548821"/>
            <a:ext cx="8862409" cy="7738179"/>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Oval 19">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5801" y="2575090"/>
            <a:ext cx="6858000" cy="6858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440EF577-B6F8-4C57-B956-AB860B388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541" y="2780829"/>
            <a:ext cx="6446520" cy="644652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33181" cy="7268295"/>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E6FAE32-AB12-4E77-A677-F6BD5D71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25648" cy="7077970"/>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Picture 5">
            <a:extLst>
              <a:ext uri="{FF2B5EF4-FFF2-40B4-BE49-F238E27FC236}">
                <a16:creationId xmlns:a16="http://schemas.microsoft.com/office/drawing/2014/main" id="{4CBC3F03-6FE9-1413-F01D-3A899D15333C}"/>
              </a:ext>
            </a:extLst>
          </p:cNvPr>
          <p:cNvPicPr>
            <a:picLocks noChangeAspect="1"/>
          </p:cNvPicPr>
          <p:nvPr/>
        </p:nvPicPr>
        <p:blipFill>
          <a:blip r:embed="rId2"/>
          <a:stretch>
            <a:fillRect/>
          </a:stretch>
        </p:blipFill>
        <p:spPr>
          <a:xfrm>
            <a:off x="381001" y="443616"/>
            <a:ext cx="5070288" cy="5074876"/>
          </a:xfrm>
          <a:prstGeom prst="rect">
            <a:avLst/>
          </a:prstGeom>
        </p:spPr>
      </p:pic>
      <p:pic>
        <p:nvPicPr>
          <p:cNvPr id="4" name="Picture 3">
            <a:extLst>
              <a:ext uri="{FF2B5EF4-FFF2-40B4-BE49-F238E27FC236}">
                <a16:creationId xmlns:a16="http://schemas.microsoft.com/office/drawing/2014/main" id="{59C404DD-907D-DDF6-203E-2F982FAABB65}"/>
              </a:ext>
            </a:extLst>
          </p:cNvPr>
          <p:cNvPicPr>
            <a:picLocks noChangeAspect="1"/>
          </p:cNvPicPr>
          <p:nvPr/>
        </p:nvPicPr>
        <p:blipFill>
          <a:blip r:embed="rId3"/>
          <a:stretch>
            <a:fillRect/>
          </a:stretch>
        </p:blipFill>
        <p:spPr>
          <a:xfrm>
            <a:off x="8331606" y="1229722"/>
            <a:ext cx="3040258" cy="450657"/>
          </a:xfrm>
          <a:prstGeom prst="rect">
            <a:avLst/>
          </a:prstGeom>
        </p:spPr>
      </p:pic>
      <p:pic>
        <p:nvPicPr>
          <p:cNvPr id="5" name="Picture 4">
            <a:extLst>
              <a:ext uri="{FF2B5EF4-FFF2-40B4-BE49-F238E27FC236}">
                <a16:creationId xmlns:a16="http://schemas.microsoft.com/office/drawing/2014/main" id="{666C4517-6BFE-83E9-AA61-8803DB6F6BFB}"/>
              </a:ext>
            </a:extLst>
          </p:cNvPr>
          <p:cNvPicPr>
            <a:picLocks noChangeAspect="1"/>
          </p:cNvPicPr>
          <p:nvPr/>
        </p:nvPicPr>
        <p:blipFill>
          <a:blip r:embed="rId4"/>
          <a:stretch>
            <a:fillRect/>
          </a:stretch>
        </p:blipFill>
        <p:spPr>
          <a:xfrm>
            <a:off x="6643234" y="5379324"/>
            <a:ext cx="4262786" cy="2358856"/>
          </a:xfrm>
          <a:prstGeom prst="rect">
            <a:avLst/>
          </a:prstGeom>
        </p:spPr>
      </p:pic>
      <p:sp>
        <p:nvSpPr>
          <p:cNvPr id="28" name="Freeform: Shape 27">
            <a:extLst>
              <a:ext uri="{FF2B5EF4-FFF2-40B4-BE49-F238E27FC236}">
                <a16:creationId xmlns:a16="http://schemas.microsoft.com/office/drawing/2014/main" id="{2F6B32C1-BA91-470A-8C1B-33264F8B21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43469" y="-1"/>
            <a:ext cx="6666144" cy="4817681"/>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30" name="Freeform: Shape 29">
            <a:extLst>
              <a:ext uri="{FF2B5EF4-FFF2-40B4-BE49-F238E27FC236}">
                <a16:creationId xmlns:a16="http://schemas.microsoft.com/office/drawing/2014/main" id="{459570ED-BE4C-49E8-86BC-A81140CFE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93050" y="-1"/>
            <a:ext cx="6416566" cy="4568102"/>
          </a:xfrm>
          <a:custGeom>
            <a:avLst/>
            <a:gdLst>
              <a:gd name="connsiteX0" fmla="*/ 5102 w 4277711"/>
              <a:gd name="connsiteY0" fmla="*/ 0 h 3045402"/>
              <a:gd name="connsiteX1" fmla="*/ 4277711 w 4277711"/>
              <a:gd name="connsiteY1" fmla="*/ 0 h 3045402"/>
              <a:gd name="connsiteX2" fmla="*/ 4277711 w 4277711"/>
              <a:gd name="connsiteY2" fmla="*/ 2723810 h 3045402"/>
              <a:gd name="connsiteX3" fmla="*/ 4090449 w 4277711"/>
              <a:gd name="connsiteY3" fmla="*/ 2814019 h 3045402"/>
              <a:gd name="connsiteX4" fmla="*/ 2944368 w 4277711"/>
              <a:gd name="connsiteY4" fmla="*/ 3045402 h 3045402"/>
              <a:gd name="connsiteX5" fmla="*/ 0 w 4277711"/>
              <a:gd name="connsiteY5" fmla="*/ 101034 h 304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Picture 10">
            <a:extLst>
              <a:ext uri="{FF2B5EF4-FFF2-40B4-BE49-F238E27FC236}">
                <a16:creationId xmlns:a16="http://schemas.microsoft.com/office/drawing/2014/main" id="{0DE8F77D-ECC5-B098-25AF-CD93EBBB58A3}"/>
              </a:ext>
            </a:extLst>
          </p:cNvPr>
          <p:cNvPicPr>
            <a:picLocks noChangeAspect="1"/>
          </p:cNvPicPr>
          <p:nvPr/>
        </p:nvPicPr>
        <p:blipFill>
          <a:blip r:embed="rId5"/>
          <a:stretch>
            <a:fillRect/>
          </a:stretch>
        </p:blipFill>
        <p:spPr>
          <a:xfrm>
            <a:off x="13589742" y="1181072"/>
            <a:ext cx="4060407" cy="1286312"/>
          </a:xfrm>
          <a:prstGeom prst="rect">
            <a:avLst/>
          </a:prstGeom>
        </p:spPr>
      </p:pic>
      <p:pic>
        <p:nvPicPr>
          <p:cNvPr id="9" name="Picture 8">
            <a:extLst>
              <a:ext uri="{FF2B5EF4-FFF2-40B4-BE49-F238E27FC236}">
                <a16:creationId xmlns:a16="http://schemas.microsoft.com/office/drawing/2014/main" id="{AD7D250E-229F-6B06-A28E-D685B1B6ED34}"/>
              </a:ext>
            </a:extLst>
          </p:cNvPr>
          <p:cNvPicPr>
            <a:picLocks noChangeAspect="1"/>
          </p:cNvPicPr>
          <p:nvPr/>
        </p:nvPicPr>
        <p:blipFill>
          <a:blip r:embed="rId6"/>
          <a:stretch>
            <a:fillRect/>
          </a:stretch>
        </p:blipFill>
        <p:spPr>
          <a:xfrm>
            <a:off x="381000" y="7468736"/>
            <a:ext cx="4675455" cy="2703963"/>
          </a:xfrm>
          <a:prstGeom prst="rect">
            <a:avLst/>
          </a:prstGeom>
        </p:spPr>
      </p:pic>
      <p:pic>
        <p:nvPicPr>
          <p:cNvPr id="10" name="Picture 9">
            <a:extLst>
              <a:ext uri="{FF2B5EF4-FFF2-40B4-BE49-F238E27FC236}">
                <a16:creationId xmlns:a16="http://schemas.microsoft.com/office/drawing/2014/main" id="{80EF0ADF-05FB-7513-97C7-3774C50C4C59}"/>
              </a:ext>
            </a:extLst>
          </p:cNvPr>
          <p:cNvPicPr>
            <a:picLocks noChangeAspect="1"/>
          </p:cNvPicPr>
          <p:nvPr/>
        </p:nvPicPr>
        <p:blipFill>
          <a:blip r:embed="rId7"/>
          <a:stretch>
            <a:fillRect/>
          </a:stretch>
        </p:blipFill>
        <p:spPr>
          <a:xfrm>
            <a:off x="12061060" y="5523934"/>
            <a:ext cx="5769740" cy="4267766"/>
          </a:xfrm>
          <a:prstGeom prst="rect">
            <a:avLst/>
          </a:prstGeom>
        </p:spPr>
      </p:pic>
      <p:sp>
        <p:nvSpPr>
          <p:cNvPr id="12" name="TextBox 11">
            <a:extLst>
              <a:ext uri="{FF2B5EF4-FFF2-40B4-BE49-F238E27FC236}">
                <a16:creationId xmlns:a16="http://schemas.microsoft.com/office/drawing/2014/main" id="{BC24D08B-7C5F-968C-EFC4-7274CE94FC5A}"/>
              </a:ext>
            </a:extLst>
          </p:cNvPr>
          <p:cNvSpPr txBox="1"/>
          <p:nvPr/>
        </p:nvSpPr>
        <p:spPr>
          <a:xfrm flipH="1">
            <a:off x="6248400" y="5981701"/>
            <a:ext cx="4495800" cy="2554545"/>
          </a:xfrm>
          <a:prstGeom prst="rect">
            <a:avLst/>
          </a:prstGeom>
          <a:noFill/>
        </p:spPr>
        <p:txBody>
          <a:bodyPr wrap="square" rtlCol="0">
            <a:spAutoFit/>
          </a:bodyPr>
          <a:lstStyle/>
          <a:p>
            <a:pPr algn="ctr"/>
            <a:r>
              <a:rPr lang="en-US" sz="3200" b="1" dirty="0">
                <a:solidFill>
                  <a:srgbClr val="0070C0"/>
                </a:solidFill>
                <a:latin typeface="Amasis MT Pro Medium" panose="020F0502020204030204" pitchFamily="18" charset="0"/>
                <a:cs typeface="Aharoni" panose="02010803020104030203" pitchFamily="2" charset="-79"/>
              </a:rPr>
              <a:t>15 Bed Critical Access Hospital located in Gothenburg, Nebraska</a:t>
            </a:r>
          </a:p>
          <a:p>
            <a:endParaRPr lang="en-US" sz="3200" dirty="0"/>
          </a:p>
          <a:p>
            <a:endParaRPr lang="en-US" sz="3200" dirty="0"/>
          </a:p>
        </p:txBody>
      </p:sp>
      <p:sp>
        <p:nvSpPr>
          <p:cNvPr id="14" name="TextBox 13">
            <a:extLst>
              <a:ext uri="{FF2B5EF4-FFF2-40B4-BE49-F238E27FC236}">
                <a16:creationId xmlns:a16="http://schemas.microsoft.com/office/drawing/2014/main" id="{43191B4B-421A-FB42-DC79-BAB914C8D7E3}"/>
              </a:ext>
            </a:extLst>
          </p:cNvPr>
          <p:cNvSpPr txBox="1"/>
          <p:nvPr/>
        </p:nvSpPr>
        <p:spPr>
          <a:xfrm>
            <a:off x="381000" y="1130595"/>
            <a:ext cx="5663809" cy="5293757"/>
          </a:xfrm>
          <a:prstGeom prst="rect">
            <a:avLst/>
          </a:prstGeom>
          <a:noFill/>
        </p:spPr>
        <p:txBody>
          <a:bodyPr wrap="square">
            <a:spAutoFit/>
          </a:bodyPr>
          <a:lstStyle/>
          <a:p>
            <a:r>
              <a:rPr lang="en-US" sz="2600" dirty="0">
                <a:solidFill>
                  <a:srgbClr val="002060"/>
                </a:solidFill>
                <a:latin typeface="Amasis MT Pro Medium" panose="02040604050005020304" pitchFamily="18" charset="0"/>
              </a:rPr>
              <a:t>Mission: </a:t>
            </a:r>
          </a:p>
          <a:p>
            <a:pPr algn="l"/>
            <a:r>
              <a:rPr lang="en-US" sz="2600" dirty="0">
                <a:solidFill>
                  <a:srgbClr val="002060"/>
                </a:solidFill>
                <a:latin typeface="Amasis MT Pro Medium" panose="02040604050005020304" pitchFamily="18" charset="0"/>
              </a:rPr>
              <a:t>We exist to be healthcare leaders with unparalleled passion, helping people to live their best lives because we care and we can.</a:t>
            </a:r>
            <a:r>
              <a:rPr lang="en-US" sz="2600" i="0" u="none" strike="noStrike" dirty="0">
                <a:solidFill>
                  <a:srgbClr val="002060"/>
                </a:solidFill>
                <a:effectLst/>
                <a:latin typeface="Amasis MT Pro Medium" panose="02040604050005020304" pitchFamily="18" charset="0"/>
              </a:rPr>
              <a:t> </a:t>
            </a:r>
          </a:p>
          <a:p>
            <a:pPr algn="l"/>
            <a:r>
              <a:rPr lang="en-US" sz="2600" i="0" u="none" strike="noStrike" dirty="0">
                <a:solidFill>
                  <a:srgbClr val="002060"/>
                </a:solidFill>
                <a:effectLst/>
                <a:latin typeface="Amasis MT Pro Medium" panose="02040604050005020304" pitchFamily="18" charset="0"/>
              </a:rPr>
              <a:t>Vision: </a:t>
            </a:r>
          </a:p>
          <a:p>
            <a:pPr algn="l"/>
            <a:r>
              <a:rPr lang="en-US" sz="2600" i="0" dirty="0">
                <a:solidFill>
                  <a:srgbClr val="002060"/>
                </a:solidFill>
                <a:effectLst/>
                <a:latin typeface="Amasis MT Pro Medium" panose="02040604050005020304" pitchFamily="18" charset="0"/>
              </a:rPr>
              <a:t>Gothenburg health leverages our Innovative Culture to optimize Health Communities</a:t>
            </a:r>
          </a:p>
          <a:p>
            <a:r>
              <a:rPr lang="en-US" sz="2600" dirty="0">
                <a:solidFill>
                  <a:srgbClr val="002060"/>
                </a:solidFill>
                <a:latin typeface="Amasis MT Pro Medium" panose="02040604050005020304" pitchFamily="18" charset="0"/>
              </a:rPr>
              <a:t>Core Values:</a:t>
            </a:r>
          </a:p>
          <a:p>
            <a:r>
              <a:rPr lang="en-US" sz="2600" dirty="0">
                <a:solidFill>
                  <a:srgbClr val="002060"/>
                </a:solidFill>
                <a:latin typeface="Amasis MT Pro Medium" panose="02040604050005020304" pitchFamily="18" charset="0"/>
              </a:rPr>
              <a:t>ICARE: Integrity—Compassion—Accountability—Respect—Excellence</a:t>
            </a:r>
          </a:p>
        </p:txBody>
      </p:sp>
      <p:sp>
        <p:nvSpPr>
          <p:cNvPr id="15" name="TextBox 14">
            <a:extLst>
              <a:ext uri="{FF2B5EF4-FFF2-40B4-BE49-F238E27FC236}">
                <a16:creationId xmlns:a16="http://schemas.microsoft.com/office/drawing/2014/main" id="{A1A3C451-EDA4-485D-5D23-C1195B937D11}"/>
              </a:ext>
            </a:extLst>
          </p:cNvPr>
          <p:cNvSpPr txBox="1"/>
          <p:nvPr/>
        </p:nvSpPr>
        <p:spPr>
          <a:xfrm>
            <a:off x="6219636" y="4881251"/>
            <a:ext cx="4736414" cy="584775"/>
          </a:xfrm>
          <a:prstGeom prst="rect">
            <a:avLst/>
          </a:prstGeom>
          <a:noFill/>
        </p:spPr>
        <p:txBody>
          <a:bodyPr wrap="square" rtlCol="0">
            <a:spAutoFit/>
          </a:bodyPr>
          <a:lstStyle/>
          <a:p>
            <a:pPr algn="ctr"/>
            <a:r>
              <a:rPr lang="en-US" sz="3200" b="1" i="1" dirty="0">
                <a:solidFill>
                  <a:srgbClr val="002060"/>
                </a:solidFill>
              </a:rPr>
              <a:t>Our Organization:</a:t>
            </a:r>
          </a:p>
        </p:txBody>
      </p:sp>
    </p:spTree>
    <p:extLst>
      <p:ext uri="{BB962C8B-B14F-4D97-AF65-F5344CB8AC3E}">
        <p14:creationId xmlns:p14="http://schemas.microsoft.com/office/powerpoint/2010/main" val="620199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4500955" y="2413635"/>
            <a:ext cx="2758345" cy="245871"/>
            <a:chOff x="0" y="0"/>
            <a:chExt cx="726478" cy="64756"/>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dirty="0"/>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sp>
        <p:nvSpPr>
          <p:cNvPr id="7" name="TextBox 7"/>
          <p:cNvSpPr txBox="1"/>
          <p:nvPr/>
        </p:nvSpPr>
        <p:spPr>
          <a:xfrm>
            <a:off x="1447800" y="1943100"/>
            <a:ext cx="7162800" cy="527196"/>
          </a:xfrm>
          <a:prstGeom prst="rect">
            <a:avLst/>
          </a:prstGeom>
        </p:spPr>
        <p:txBody>
          <a:bodyPr wrap="square" lIns="0" tIns="0" rIns="0" bIns="0" rtlCol="0" anchor="t">
            <a:spAutoFit/>
          </a:bodyPr>
          <a:lstStyle/>
          <a:p>
            <a:pPr>
              <a:lnSpc>
                <a:spcPts val="3947"/>
              </a:lnSpc>
            </a:pPr>
            <a:r>
              <a:rPr lang="en-US" sz="4800" dirty="0">
                <a:solidFill>
                  <a:srgbClr val="1E3262"/>
                </a:solidFill>
                <a:latin typeface="Montserrat Extra-Bold Bold"/>
              </a:rPr>
              <a:t>Selecting Changes</a:t>
            </a:r>
          </a:p>
        </p:txBody>
      </p:sp>
      <p:sp>
        <p:nvSpPr>
          <p:cNvPr id="14" name="Freeform 14"/>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18" name="TextBox 17">
            <a:extLst>
              <a:ext uri="{FF2B5EF4-FFF2-40B4-BE49-F238E27FC236}">
                <a16:creationId xmlns:a16="http://schemas.microsoft.com/office/drawing/2014/main" id="{BF845833-5AC4-DE77-417A-A8BF6936C596}"/>
              </a:ext>
            </a:extLst>
          </p:cNvPr>
          <p:cNvSpPr txBox="1"/>
          <p:nvPr/>
        </p:nvSpPr>
        <p:spPr>
          <a:xfrm>
            <a:off x="8915400" y="3658020"/>
            <a:ext cx="8915400" cy="6370975"/>
          </a:xfrm>
          <a:prstGeom prst="rect">
            <a:avLst/>
          </a:prstGeom>
          <a:noFill/>
        </p:spPr>
        <p:txBody>
          <a:bodyPr wrap="square">
            <a:spAutoFit/>
          </a:bodyPr>
          <a:lstStyle/>
          <a:p>
            <a:r>
              <a:rPr lang="en-US" sz="3000" dirty="0">
                <a:latin typeface="Montserrat Classic" panose="020B0604020202020204" charset="0"/>
              </a:rPr>
              <a:t>What changes will be made to work towards improvement goals?</a:t>
            </a:r>
          </a:p>
          <a:p>
            <a:endParaRPr lang="en-US" sz="2400" dirty="0">
              <a:latin typeface="Montserrat Classic" panose="020B0604020202020204" charset="0"/>
            </a:endParaRPr>
          </a:p>
          <a:p>
            <a:pPr marL="800100" lvl="1" indent="-342900">
              <a:buFont typeface="Arial" panose="020B0604020202020204" pitchFamily="34" charset="0"/>
              <a:buChar char="•"/>
            </a:pPr>
            <a:r>
              <a:rPr lang="en-US" sz="3000" dirty="0">
                <a:latin typeface="Montserrat Classic" panose="020B0604020202020204" charset="0"/>
              </a:rPr>
              <a:t>Team evaluated many different systems for quality and simplicity</a:t>
            </a:r>
          </a:p>
          <a:p>
            <a:pPr marL="800100" lvl="1" indent="-342900">
              <a:buFont typeface="Arial" panose="020B0604020202020204" pitchFamily="34" charset="0"/>
              <a:buChar char="•"/>
            </a:pPr>
            <a:r>
              <a:rPr lang="en-US" sz="3000" dirty="0">
                <a:latin typeface="Montserrat Classic" panose="020B0604020202020204" charset="0"/>
              </a:rPr>
              <a:t>Chose a system and team was educated on administration of the programs</a:t>
            </a:r>
          </a:p>
          <a:p>
            <a:pPr marL="800100" lvl="1" indent="-342900">
              <a:buFont typeface="Arial" panose="020B0604020202020204" pitchFamily="34" charset="0"/>
              <a:buChar char="•"/>
            </a:pPr>
            <a:r>
              <a:rPr lang="en-US" sz="3000" dirty="0">
                <a:latin typeface="Montserrat Classic" panose="020B0604020202020204" charset="0"/>
              </a:rPr>
              <a:t>Education was rolled out to entire staff on occurrences and leaders for QI initiatives</a:t>
            </a:r>
          </a:p>
          <a:p>
            <a:pPr marL="800100" lvl="1" indent="-342900">
              <a:buFont typeface="Arial" panose="020B0604020202020204" pitchFamily="34" charset="0"/>
              <a:buChar char="•"/>
            </a:pPr>
            <a:r>
              <a:rPr lang="en-US" sz="3000" dirty="0">
                <a:latin typeface="Montserrat Classic" panose="020B0604020202020204" charset="0"/>
              </a:rPr>
              <a:t>Training was documented and had 100% participation</a:t>
            </a:r>
          </a:p>
          <a:p>
            <a:pPr marL="800100" lvl="1" indent="-342900">
              <a:buFont typeface="Arial" panose="020B0604020202020204" pitchFamily="34" charset="0"/>
              <a:buChar char="•"/>
            </a:pPr>
            <a:r>
              <a:rPr lang="en-US" sz="3000" dirty="0">
                <a:latin typeface="Montserrat Classic" panose="020B0604020202020204" charset="0"/>
              </a:rPr>
              <a:t>Orientation manual developed</a:t>
            </a:r>
          </a:p>
          <a:p>
            <a:pPr marL="800100" lvl="1" indent="-342900">
              <a:buFont typeface="Arial" panose="020B0604020202020204" pitchFamily="34" charset="0"/>
              <a:buChar char="•"/>
            </a:pPr>
            <a:endParaRPr lang="en-US" sz="2400" dirty="0">
              <a:latin typeface="Montserrat Classic" panose="020B0604020202020204" charset="0"/>
            </a:endParaRPr>
          </a:p>
        </p:txBody>
      </p:sp>
      <p:pic>
        <p:nvPicPr>
          <p:cNvPr id="2" name="Picture 1">
            <a:extLst>
              <a:ext uri="{FF2B5EF4-FFF2-40B4-BE49-F238E27FC236}">
                <a16:creationId xmlns:a16="http://schemas.microsoft.com/office/drawing/2014/main" id="{DDB7E82E-46CB-3402-02F4-1BB3DAE33C56}"/>
              </a:ext>
            </a:extLst>
          </p:cNvPr>
          <p:cNvPicPr>
            <a:picLocks noChangeAspect="1"/>
          </p:cNvPicPr>
          <p:nvPr/>
        </p:nvPicPr>
        <p:blipFill>
          <a:blip r:embed="rId4"/>
          <a:stretch>
            <a:fillRect/>
          </a:stretch>
        </p:blipFill>
        <p:spPr>
          <a:xfrm>
            <a:off x="838200" y="3228973"/>
            <a:ext cx="7315200" cy="63709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71600" y="2016705"/>
            <a:ext cx="14554200" cy="508152"/>
          </a:xfrm>
          <a:prstGeom prst="rect">
            <a:avLst/>
          </a:prstGeom>
        </p:spPr>
        <p:txBody>
          <a:bodyPr wrap="square" lIns="0" tIns="0" rIns="0" bIns="0" rtlCol="0" anchor="t">
            <a:spAutoFit/>
          </a:bodyPr>
          <a:lstStyle/>
          <a:p>
            <a:pPr algn="ctr">
              <a:lnSpc>
                <a:spcPts val="3947"/>
              </a:lnSpc>
            </a:pPr>
            <a:r>
              <a:rPr lang="en-US" sz="4200" dirty="0">
                <a:solidFill>
                  <a:srgbClr val="1E3262"/>
                </a:solidFill>
                <a:latin typeface="Montserrat Extra-Bold Bold"/>
              </a:rPr>
              <a:t>Introduction to our Project and the Team</a:t>
            </a:r>
          </a:p>
        </p:txBody>
      </p:sp>
      <p:sp>
        <p:nvSpPr>
          <p:cNvPr id="4" name="TextBox 4"/>
          <p:cNvSpPr txBox="1"/>
          <p:nvPr/>
        </p:nvSpPr>
        <p:spPr>
          <a:xfrm>
            <a:off x="9258300" y="3167660"/>
            <a:ext cx="8001000" cy="5668218"/>
          </a:xfrm>
          <a:prstGeom prst="rect">
            <a:avLst/>
          </a:prstGeom>
        </p:spPr>
        <p:txBody>
          <a:bodyPr wrap="square" lIns="0" tIns="0" rIns="0" bIns="0" rtlCol="0" anchor="t">
            <a:spAutoFit/>
          </a:bodyPr>
          <a:lstStyle/>
          <a:p>
            <a:pPr>
              <a:lnSpc>
                <a:spcPts val="3359"/>
              </a:lnSpc>
            </a:pPr>
            <a:r>
              <a:rPr lang="en-US" sz="3200" dirty="0">
                <a:solidFill>
                  <a:srgbClr val="2D262A"/>
                </a:solidFill>
              </a:rPr>
              <a:t>Our team consisted of Kristin Bailey, Chief Quality Officer; Alisa Crown, Director of Population Health and Infection Prevention; Sherry Hughes, Data Analyst; Liz Grisell, Project Manager; and Stacy Flesnar, Informatics.  We developed this team based on the roles in Quality throughout the organization, the CQO responsible for overall quality, Population Health and Infection Prevention leading clinic quality,  the data analyst reviewing and entering all data, Informatics to assist with implementation and education and then added project manager once she was hired.</a:t>
            </a:r>
          </a:p>
        </p:txBody>
      </p:sp>
      <p:grpSp>
        <p:nvGrpSpPr>
          <p:cNvPr id="10" name="Group 10"/>
          <p:cNvGrpSpPr/>
          <p:nvPr/>
        </p:nvGrpSpPr>
        <p:grpSpPr>
          <a:xfrm>
            <a:off x="14500955" y="1642919"/>
            <a:ext cx="2758345" cy="336144"/>
            <a:chOff x="0" y="0"/>
            <a:chExt cx="726478" cy="64756"/>
          </a:xfrm>
        </p:grpSpPr>
        <p:sp>
          <p:nvSpPr>
            <p:cNvPr id="11" name="Freeform 11"/>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dirty="0"/>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15" name="Group 15"/>
          <p:cNvGrpSpPr/>
          <p:nvPr/>
        </p:nvGrpSpPr>
        <p:grpSpPr>
          <a:xfrm>
            <a:off x="1028700" y="1595293"/>
            <a:ext cx="2758345" cy="47625"/>
            <a:chOff x="0" y="0"/>
            <a:chExt cx="726478" cy="12543"/>
          </a:xfrm>
        </p:grpSpPr>
        <p:sp>
          <p:nvSpPr>
            <p:cNvPr id="16" name="Freeform 16"/>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76843"/>
            <a:ext cx="2758345" cy="412279"/>
          </a:xfrm>
          <a:prstGeom prst="rect">
            <a:avLst/>
          </a:prstGeom>
        </p:spPr>
      </p:pic>
      <p:sp>
        <p:nvSpPr>
          <p:cNvPr id="3" name="TextBox 2">
            <a:extLst>
              <a:ext uri="{FF2B5EF4-FFF2-40B4-BE49-F238E27FC236}">
                <a16:creationId xmlns:a16="http://schemas.microsoft.com/office/drawing/2014/main" id="{60BB36A2-391F-C321-7C29-E6F1181EDEB8}"/>
              </a:ext>
            </a:extLst>
          </p:cNvPr>
          <p:cNvSpPr txBox="1"/>
          <p:nvPr/>
        </p:nvSpPr>
        <p:spPr>
          <a:xfrm>
            <a:off x="152400" y="3090933"/>
            <a:ext cx="8305800" cy="2062103"/>
          </a:xfrm>
          <a:prstGeom prst="rect">
            <a:avLst/>
          </a:prstGeom>
          <a:noFill/>
        </p:spPr>
        <p:txBody>
          <a:bodyPr wrap="square" rtlCol="0">
            <a:spAutoFit/>
          </a:bodyPr>
          <a:lstStyle/>
          <a:p>
            <a:r>
              <a:rPr lang="en-US" sz="3200" dirty="0"/>
              <a:t>We chose to do a project on revamping the quality program, looking at better ways to track occurrence reporting and quality metrics throughout the organization.  </a:t>
            </a:r>
          </a:p>
        </p:txBody>
      </p:sp>
      <p:pic>
        <p:nvPicPr>
          <p:cNvPr id="5" name="Picture 4">
            <a:extLst>
              <a:ext uri="{FF2B5EF4-FFF2-40B4-BE49-F238E27FC236}">
                <a16:creationId xmlns:a16="http://schemas.microsoft.com/office/drawing/2014/main" id="{F4E84089-F7D6-DEF8-F75C-560CF8A434B0}"/>
              </a:ext>
            </a:extLst>
          </p:cNvPr>
          <p:cNvPicPr>
            <a:picLocks noChangeAspect="1"/>
          </p:cNvPicPr>
          <p:nvPr/>
        </p:nvPicPr>
        <p:blipFill>
          <a:blip r:embed="rId5"/>
          <a:stretch>
            <a:fillRect/>
          </a:stretch>
        </p:blipFill>
        <p:spPr>
          <a:xfrm>
            <a:off x="1219200" y="5719112"/>
            <a:ext cx="5715000" cy="384398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957773" y="958920"/>
            <a:ext cx="10287000" cy="836916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89809" y="592809"/>
            <a:ext cx="9519314" cy="836412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93361" y="4228451"/>
            <a:ext cx="3752969" cy="836412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7503" y="1279190"/>
            <a:ext cx="10287002" cy="7728618"/>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228130" y="1692746"/>
            <a:ext cx="6477455" cy="6477455"/>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7"/>
          <p:cNvSpPr txBox="1"/>
          <p:nvPr/>
        </p:nvSpPr>
        <p:spPr>
          <a:xfrm>
            <a:off x="1239594" y="880282"/>
            <a:ext cx="6345150" cy="5081246"/>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6000" kern="1200" dirty="0">
                <a:solidFill>
                  <a:srgbClr val="FFFFFF"/>
                </a:solidFill>
                <a:latin typeface="+mj-lt"/>
                <a:ea typeface="+mj-ea"/>
                <a:cs typeface="+mj-cs"/>
              </a:rPr>
              <a:t>Measuring Success</a:t>
            </a:r>
          </a:p>
        </p:txBody>
      </p:sp>
      <p:sp>
        <p:nvSpPr>
          <p:cNvPr id="26" name="TextBox 26"/>
          <p:cNvSpPr txBox="1"/>
          <p:nvPr/>
        </p:nvSpPr>
        <p:spPr>
          <a:xfrm>
            <a:off x="9754737" y="974220"/>
            <a:ext cx="7293670" cy="8319070"/>
          </a:xfrm>
          <a:prstGeom prst="rect">
            <a:avLst/>
          </a:prstGeom>
        </p:spPr>
        <p:txBody>
          <a:bodyPr vert="horz" lIns="91440" tIns="45720" rIns="91440" bIns="45720" rtlCol="0" anchor="ctr">
            <a:normAutofit/>
          </a:bodyPr>
          <a:lstStyle/>
          <a:p>
            <a:pPr>
              <a:lnSpc>
                <a:spcPct val="90000"/>
              </a:lnSpc>
              <a:spcAft>
                <a:spcPts val="600"/>
              </a:spcAft>
            </a:pPr>
            <a:r>
              <a:rPr lang="en-US" sz="3000" dirty="0"/>
              <a:t>The Quality Team chose to purchase and implement SQSS to house all metrics and occurrences.  By entering all data into one system, the quality department tracks compliance of data entry in one place and all involved departments can see incidents at the same time.</a:t>
            </a:r>
          </a:p>
          <a:p>
            <a:pPr indent="-228600">
              <a:lnSpc>
                <a:spcPct val="90000"/>
              </a:lnSpc>
              <a:spcAft>
                <a:spcPts val="600"/>
              </a:spcAft>
              <a:buFont typeface="Arial" panose="020B0604020202020204" pitchFamily="34" charset="0"/>
              <a:buChar char="•"/>
            </a:pPr>
            <a:endParaRPr lang="en-US" sz="3000" dirty="0"/>
          </a:p>
          <a:p>
            <a:pPr>
              <a:lnSpc>
                <a:spcPct val="90000"/>
              </a:lnSpc>
              <a:spcAft>
                <a:spcPts val="600"/>
              </a:spcAft>
            </a:pPr>
            <a:r>
              <a:rPr lang="en-US" sz="3000" dirty="0"/>
              <a:t>  We measured our success by looking at:</a:t>
            </a:r>
          </a:p>
          <a:p>
            <a:pPr indent="-228600">
              <a:lnSpc>
                <a:spcPct val="90000"/>
              </a:lnSpc>
              <a:spcAft>
                <a:spcPts val="600"/>
              </a:spcAft>
              <a:buFont typeface="Arial" panose="020B0604020202020204" pitchFamily="34" charset="0"/>
              <a:buChar char="•"/>
            </a:pPr>
            <a:endParaRPr lang="en-US" sz="3000" i="1" dirty="0"/>
          </a:p>
          <a:p>
            <a:pPr marL="1143000" lvl="1" indent="-457200">
              <a:lnSpc>
                <a:spcPct val="90000"/>
              </a:lnSpc>
              <a:spcAft>
                <a:spcPts val="600"/>
              </a:spcAft>
              <a:buFont typeface="Wingdings" panose="05000000000000000000" pitchFamily="2" charset="2"/>
              <a:buChar char="ü"/>
            </a:pPr>
            <a:r>
              <a:rPr lang="en-US" sz="3000" dirty="0"/>
              <a:t>Looking at time to close occurrences </a:t>
            </a:r>
          </a:p>
          <a:p>
            <a:pPr marL="1143000" lvl="1" indent="-457200">
              <a:lnSpc>
                <a:spcPct val="90000"/>
              </a:lnSpc>
              <a:spcAft>
                <a:spcPts val="600"/>
              </a:spcAft>
              <a:buFont typeface="Wingdings" panose="05000000000000000000" pitchFamily="2" charset="2"/>
              <a:buChar char="ü"/>
            </a:pPr>
            <a:r>
              <a:rPr lang="en-US" sz="3000" dirty="0"/>
              <a:t>Monthly data entry compliance </a:t>
            </a:r>
          </a:p>
          <a:p>
            <a:pPr marL="1143000" lvl="1" indent="-457200">
              <a:lnSpc>
                <a:spcPct val="90000"/>
              </a:lnSpc>
              <a:spcAft>
                <a:spcPts val="600"/>
              </a:spcAft>
              <a:buFont typeface="Wingdings" panose="05000000000000000000" pitchFamily="2" charset="2"/>
              <a:buChar char="ü"/>
            </a:pPr>
            <a:r>
              <a:rPr lang="en-US" sz="3000" dirty="0"/>
              <a:t>Estimated time saved by quality team for transfer of data</a:t>
            </a:r>
          </a:p>
          <a:p>
            <a:pPr indent="-228600">
              <a:lnSpc>
                <a:spcPct val="90000"/>
              </a:lnSpc>
              <a:spcAft>
                <a:spcPts val="600"/>
              </a:spcAft>
              <a:buFont typeface="Arial" panose="020B0604020202020204" pitchFamily="34" charset="0"/>
              <a:buChar char="•"/>
            </a:pPr>
            <a:endParaRPr lang="en-US" sz="3000" dirty="0"/>
          </a:p>
          <a:p>
            <a:pPr indent="-228600">
              <a:lnSpc>
                <a:spcPct val="90000"/>
              </a:lnSpc>
              <a:spcAft>
                <a:spcPts val="600"/>
              </a:spcAft>
              <a:buFont typeface="Arial" panose="020B0604020202020204" pitchFamily="34" charset="0"/>
              <a:buChar char="•"/>
            </a:pPr>
            <a:endParaRPr lang="en-US" sz="3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00955" y="9012429"/>
            <a:ext cx="2758345" cy="245871"/>
            <a:chOff x="0" y="0"/>
            <a:chExt cx="726478" cy="64756"/>
          </a:xfrm>
        </p:grpSpPr>
        <p:sp>
          <p:nvSpPr>
            <p:cNvPr id="3" name="Freeform 3"/>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dirty="0"/>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sp>
        <p:nvSpPr>
          <p:cNvPr id="19" name="TextBox 19"/>
          <p:cNvSpPr txBox="1"/>
          <p:nvPr/>
        </p:nvSpPr>
        <p:spPr>
          <a:xfrm>
            <a:off x="1143000" y="3086100"/>
            <a:ext cx="10972800" cy="6647974"/>
          </a:xfrm>
          <a:prstGeom prst="rect">
            <a:avLst/>
          </a:prstGeom>
        </p:spPr>
        <p:txBody>
          <a:bodyPr wrap="square" lIns="0" tIns="0" rIns="0" bIns="0" rtlCol="0" anchor="t">
            <a:spAutoFit/>
          </a:bodyPr>
          <a:lstStyle/>
          <a:p>
            <a:pPr algn="l"/>
            <a:r>
              <a:rPr lang="en-US" sz="2400" b="1" i="0" dirty="0">
                <a:solidFill>
                  <a:srgbClr val="1B1B1B"/>
                </a:solidFill>
                <a:effectLst/>
                <a:latin typeface="Montserrat Classic" panose="020B0604020202020204" charset="0"/>
              </a:rPr>
              <a:t>Plan</a:t>
            </a:r>
          </a:p>
          <a:p>
            <a:pPr marL="342900" indent="-342900" algn="l">
              <a:buFont typeface="Wingdings" panose="05000000000000000000" pitchFamily="2" charset="2"/>
              <a:buChar char="ü"/>
            </a:pPr>
            <a:r>
              <a:rPr lang="en-US" sz="2400" i="0" dirty="0">
                <a:solidFill>
                  <a:srgbClr val="1B1B1B"/>
                </a:solidFill>
                <a:effectLst/>
                <a:latin typeface="Montserrat Classic" panose="020B0604020202020204" charset="0"/>
              </a:rPr>
              <a:t>I plan to</a:t>
            </a:r>
            <a:r>
              <a:rPr lang="en-US" sz="2400" dirty="0">
                <a:solidFill>
                  <a:srgbClr val="1B1B1B"/>
                </a:solidFill>
                <a:latin typeface="Montserrat Classic" panose="020B0604020202020204" charset="0"/>
              </a:rPr>
              <a:t> implement a quality system</a:t>
            </a:r>
            <a:endParaRPr lang="en-US" sz="2400" i="0" dirty="0">
              <a:solidFill>
                <a:srgbClr val="1B1B1B"/>
              </a:solidFill>
              <a:effectLst/>
              <a:latin typeface="Montserrat Classic" panose="020B0604020202020204" charset="0"/>
            </a:endParaRPr>
          </a:p>
          <a:p>
            <a:pPr marL="342900" indent="-342900" algn="l">
              <a:buFont typeface="Wingdings" panose="05000000000000000000" pitchFamily="2" charset="2"/>
              <a:buChar char="ü"/>
            </a:pPr>
            <a:r>
              <a:rPr lang="en-US" sz="2400" dirty="0">
                <a:solidFill>
                  <a:srgbClr val="1B1B1B"/>
                </a:solidFill>
                <a:latin typeface="Montserrat Classic" panose="020B0604020202020204" charset="0"/>
              </a:rPr>
              <a:t>Work</a:t>
            </a:r>
            <a:r>
              <a:rPr lang="en-US" sz="2400" i="0" dirty="0">
                <a:solidFill>
                  <a:srgbClr val="1B1B1B"/>
                </a:solidFill>
                <a:effectLst/>
                <a:latin typeface="Montserrat Classic" panose="020B0604020202020204" charset="0"/>
              </a:rPr>
              <a:t> t</a:t>
            </a:r>
            <a:r>
              <a:rPr lang="en-US" sz="2400" dirty="0">
                <a:solidFill>
                  <a:srgbClr val="1B1B1B"/>
                </a:solidFill>
                <a:latin typeface="Montserrat Classic" panose="020B0604020202020204" charset="0"/>
              </a:rPr>
              <a:t>o</a:t>
            </a:r>
            <a:r>
              <a:rPr lang="en-US" sz="2400" i="0" dirty="0">
                <a:solidFill>
                  <a:srgbClr val="1B1B1B"/>
                </a:solidFill>
                <a:effectLst/>
                <a:latin typeface="Montserrat Classic" panose="020B0604020202020204" charset="0"/>
              </a:rPr>
              <a:t> produces</a:t>
            </a:r>
            <a:r>
              <a:rPr lang="en-US" sz="2400" dirty="0">
                <a:solidFill>
                  <a:srgbClr val="1B1B1B"/>
                </a:solidFill>
                <a:latin typeface="Montserrat Classic" panose="020B0604020202020204" charset="0"/>
              </a:rPr>
              <a:t> better reports, easier to understand and use</a:t>
            </a:r>
            <a:endParaRPr lang="en-US" sz="2400" i="0" dirty="0">
              <a:solidFill>
                <a:srgbClr val="1B1B1B"/>
              </a:solidFill>
              <a:effectLst/>
              <a:latin typeface="Montserrat Classic" panose="020B0604020202020204" charset="0"/>
            </a:endParaRPr>
          </a:p>
          <a:p>
            <a:pPr marL="342900" indent="-342900" algn="l">
              <a:buFont typeface="Wingdings" panose="05000000000000000000" pitchFamily="2" charset="2"/>
              <a:buChar char="ü"/>
            </a:pPr>
            <a:r>
              <a:rPr lang="en-US" sz="2400" i="0" dirty="0">
                <a:solidFill>
                  <a:srgbClr val="1B1B1B"/>
                </a:solidFill>
                <a:effectLst/>
                <a:latin typeface="Montserrat Classic" panose="020B0604020202020204" charset="0"/>
              </a:rPr>
              <a:t>Steps to execute the system include purchasing a system, implementation of system, education to staff and ongoing support</a:t>
            </a:r>
          </a:p>
          <a:p>
            <a:pPr algn="l"/>
            <a:r>
              <a:rPr lang="en-US" sz="2400" b="1" i="0" dirty="0">
                <a:solidFill>
                  <a:srgbClr val="1B1B1B"/>
                </a:solidFill>
                <a:effectLst/>
                <a:latin typeface="Montserrat Classic" panose="020B0604020202020204" charset="0"/>
              </a:rPr>
              <a:t>Do</a:t>
            </a:r>
          </a:p>
          <a:p>
            <a:pPr marL="342900" indent="-342900" algn="l">
              <a:buFont typeface="Wingdings" panose="05000000000000000000" pitchFamily="2" charset="2"/>
              <a:buChar char="ü"/>
            </a:pPr>
            <a:r>
              <a:rPr lang="en-US" sz="2400" dirty="0">
                <a:solidFill>
                  <a:srgbClr val="1B1B1B"/>
                </a:solidFill>
                <a:latin typeface="Montserrat Classic" panose="020B0604020202020204" charset="0"/>
              </a:rPr>
              <a:t> We will track and review metrics for the fiscal year 2024</a:t>
            </a:r>
            <a:endParaRPr lang="en-US" sz="2400" i="0" dirty="0">
              <a:solidFill>
                <a:srgbClr val="1B1B1B"/>
              </a:solidFill>
              <a:effectLst/>
              <a:latin typeface="Montserrat Classic" panose="020B0604020202020204" charset="0"/>
            </a:endParaRPr>
          </a:p>
          <a:p>
            <a:pPr marL="342900" indent="-342900" algn="l">
              <a:buFont typeface="Wingdings" panose="05000000000000000000" pitchFamily="2" charset="2"/>
              <a:buChar char="ü"/>
            </a:pPr>
            <a:r>
              <a:rPr lang="en-US" sz="2400" dirty="0">
                <a:solidFill>
                  <a:srgbClr val="1B1B1B"/>
                </a:solidFill>
                <a:latin typeface="Montserrat Classic" panose="020B0604020202020204" charset="0"/>
              </a:rPr>
              <a:t> Compliance, time to report and time to close occurrences</a:t>
            </a:r>
            <a:endParaRPr lang="en-US" sz="2400" i="0" dirty="0">
              <a:solidFill>
                <a:srgbClr val="1B1B1B"/>
              </a:solidFill>
              <a:effectLst/>
              <a:latin typeface="Montserrat Classic" panose="020B0604020202020204" charset="0"/>
            </a:endParaRPr>
          </a:p>
          <a:p>
            <a:pPr algn="l"/>
            <a:r>
              <a:rPr lang="en-US" sz="2400" b="1" i="0" dirty="0">
                <a:solidFill>
                  <a:srgbClr val="1B1B1B"/>
                </a:solidFill>
                <a:effectLst/>
                <a:latin typeface="Montserrat Classic" panose="020B0604020202020204" charset="0"/>
              </a:rPr>
              <a:t>Study</a:t>
            </a:r>
          </a:p>
          <a:p>
            <a:pPr marL="342900" indent="-342900" algn="l">
              <a:buFont typeface="Wingdings" panose="05000000000000000000" pitchFamily="2" charset="2"/>
              <a:buChar char="ü"/>
            </a:pPr>
            <a:r>
              <a:rPr lang="en-US" sz="2400" dirty="0">
                <a:solidFill>
                  <a:srgbClr val="1B1B1B"/>
                </a:solidFill>
                <a:latin typeface="Montserrat Classic" panose="020B0604020202020204" charset="0"/>
              </a:rPr>
              <a:t>We are able to spend more time on analyzing data and less on tracking down information.</a:t>
            </a:r>
            <a:r>
              <a:rPr lang="en-US" sz="2400" i="0" dirty="0">
                <a:solidFill>
                  <a:srgbClr val="1B1B1B"/>
                </a:solidFill>
                <a:effectLst/>
                <a:latin typeface="Montserrat Classic" panose="020B0604020202020204" charset="0"/>
              </a:rPr>
              <a:t> </a:t>
            </a:r>
          </a:p>
          <a:p>
            <a:pPr marL="342900" indent="-342900" algn="l">
              <a:buFont typeface="Wingdings" panose="05000000000000000000" pitchFamily="2" charset="2"/>
              <a:buChar char="ü"/>
            </a:pPr>
            <a:r>
              <a:rPr lang="en-US" sz="2400" dirty="0">
                <a:solidFill>
                  <a:srgbClr val="1B1B1B"/>
                </a:solidFill>
                <a:latin typeface="Montserrat Classic" panose="020B0604020202020204" charset="0"/>
              </a:rPr>
              <a:t>Continuing to monitor through June 2024</a:t>
            </a:r>
            <a:endParaRPr lang="en-US" sz="2400" i="0" dirty="0">
              <a:solidFill>
                <a:srgbClr val="1B1B1B"/>
              </a:solidFill>
              <a:effectLst/>
              <a:latin typeface="Montserrat Classic" panose="020B0604020202020204" charset="0"/>
            </a:endParaRPr>
          </a:p>
          <a:p>
            <a:pPr algn="l"/>
            <a:endParaRPr lang="en-US" sz="2400" i="0" dirty="0">
              <a:solidFill>
                <a:srgbClr val="1B1B1B"/>
              </a:solidFill>
              <a:effectLst/>
              <a:latin typeface="Montserrat Classic" panose="020B0604020202020204" charset="0"/>
            </a:endParaRPr>
          </a:p>
          <a:p>
            <a:pPr algn="l"/>
            <a:r>
              <a:rPr lang="en-US" sz="2400" b="1" i="0" dirty="0">
                <a:solidFill>
                  <a:srgbClr val="1B1B1B"/>
                </a:solidFill>
                <a:effectLst/>
                <a:latin typeface="Montserrat Classic" panose="020B0604020202020204" charset="0"/>
              </a:rPr>
              <a:t>Act</a:t>
            </a:r>
          </a:p>
          <a:p>
            <a:pPr marL="342900" indent="-342900" algn="l">
              <a:buFont typeface="Wingdings" panose="05000000000000000000" pitchFamily="2" charset="2"/>
              <a:buChar char="ü"/>
            </a:pPr>
            <a:r>
              <a:rPr lang="en-US" sz="2400" i="0" dirty="0">
                <a:solidFill>
                  <a:srgbClr val="1B1B1B"/>
                </a:solidFill>
                <a:effectLst/>
                <a:latin typeface="Montserrat Classic" panose="020B0604020202020204" charset="0"/>
              </a:rPr>
              <a:t>We are able to react to data quickly and imp</a:t>
            </a:r>
            <a:r>
              <a:rPr lang="en-US" sz="2400" dirty="0">
                <a:solidFill>
                  <a:srgbClr val="1B1B1B"/>
                </a:solidFill>
                <a:latin typeface="Montserrat Classic" panose="020B0604020202020204" charset="0"/>
              </a:rPr>
              <a:t>lement</a:t>
            </a:r>
          </a:p>
          <a:p>
            <a:pPr algn="l"/>
            <a:r>
              <a:rPr lang="en-US" sz="2400" dirty="0">
                <a:solidFill>
                  <a:srgbClr val="1B1B1B"/>
                </a:solidFill>
                <a:latin typeface="Montserrat Classic" panose="020B0604020202020204" charset="0"/>
              </a:rPr>
              <a:t>     rapid cycle improvements needed.</a:t>
            </a:r>
            <a:endParaRPr lang="en-US" sz="2400" i="0" dirty="0">
              <a:solidFill>
                <a:srgbClr val="1B1B1B"/>
              </a:solidFill>
              <a:effectLst/>
              <a:latin typeface="Montserrat Classic" panose="020B0604020202020204" charset="0"/>
            </a:endParaRPr>
          </a:p>
          <a:p>
            <a:pPr marL="342900" indent="-342900" algn="l">
              <a:buFont typeface="Wingdings" panose="05000000000000000000" pitchFamily="2" charset="2"/>
              <a:buChar char="ü"/>
            </a:pPr>
            <a:r>
              <a:rPr lang="en-US" sz="2400" dirty="0">
                <a:solidFill>
                  <a:srgbClr val="1B1B1B"/>
                </a:solidFill>
                <a:latin typeface="Montserrat Classic" panose="020B0604020202020204" charset="0"/>
              </a:rPr>
              <a:t>SQSS is sustainable and plan to implement more</a:t>
            </a:r>
          </a:p>
          <a:p>
            <a:pPr algn="l"/>
            <a:endParaRPr lang="en-US" sz="2400" i="0" dirty="0">
              <a:solidFill>
                <a:srgbClr val="1B1B1B"/>
              </a:solidFill>
              <a:effectLst/>
              <a:latin typeface="Montserrat Classic" panose="020B0604020202020204" charset="0"/>
            </a:endParaRPr>
          </a:p>
        </p:txBody>
      </p:sp>
      <p:sp>
        <p:nvSpPr>
          <p:cNvPr id="26" name="Freeform 26"/>
          <p:cNvSpPr/>
          <p:nvPr/>
        </p:nvSpPr>
        <p:spPr>
          <a:xfrm>
            <a:off x="1028700" y="1595293"/>
            <a:ext cx="2758345" cy="47625"/>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pic>
        <p:nvPicPr>
          <p:cNvPr id="28" name="Picture 2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29" name="TextBox 7">
            <a:extLst>
              <a:ext uri="{FF2B5EF4-FFF2-40B4-BE49-F238E27FC236}">
                <a16:creationId xmlns:a16="http://schemas.microsoft.com/office/drawing/2014/main" id="{B313D652-9C39-7482-6AFD-DA9FBABC230A}"/>
              </a:ext>
            </a:extLst>
          </p:cNvPr>
          <p:cNvSpPr txBox="1"/>
          <p:nvPr/>
        </p:nvSpPr>
        <p:spPr>
          <a:xfrm>
            <a:off x="1600200" y="2396393"/>
            <a:ext cx="7620000"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Plan ~ Do ~ Study ~ Act</a:t>
            </a:r>
          </a:p>
        </p:txBody>
      </p:sp>
      <p:pic>
        <p:nvPicPr>
          <p:cNvPr id="31" name="Picture 30" descr="A diagram of a diagram&#10;&#10;Description automatically generated">
            <a:extLst>
              <a:ext uri="{FF2B5EF4-FFF2-40B4-BE49-F238E27FC236}">
                <a16:creationId xmlns:a16="http://schemas.microsoft.com/office/drawing/2014/main" id="{D39FB019-C70B-6DDB-ECEA-95FB029A55C2}"/>
              </a:ext>
            </a:extLst>
          </p:cNvPr>
          <p:cNvPicPr>
            <a:picLocks noChangeAspect="1"/>
          </p:cNvPicPr>
          <p:nvPr/>
        </p:nvPicPr>
        <p:blipFill>
          <a:blip r:embed="rId4"/>
          <a:stretch>
            <a:fillRect/>
          </a:stretch>
        </p:blipFill>
        <p:spPr>
          <a:xfrm>
            <a:off x="12877800" y="3086099"/>
            <a:ext cx="3505200" cy="51816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3"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TextBox 15"/>
          <p:cNvSpPr txBox="1"/>
          <p:nvPr/>
        </p:nvSpPr>
        <p:spPr>
          <a:xfrm>
            <a:off x="747214" y="684517"/>
            <a:ext cx="4769894" cy="5334146"/>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6000" b="1" dirty="0">
                <a:solidFill>
                  <a:srgbClr val="FFFFFF"/>
                </a:solidFill>
                <a:latin typeface="+mj-lt"/>
                <a:ea typeface="+mj-ea"/>
                <a:cs typeface="+mj-cs"/>
              </a:rPr>
              <a:t>AIM Statement</a:t>
            </a:r>
          </a:p>
        </p:txBody>
      </p:sp>
      <p:pic>
        <p:nvPicPr>
          <p:cNvPr id="8" name="Picture 7">
            <a:extLst>
              <a:ext uri="{FF2B5EF4-FFF2-40B4-BE49-F238E27FC236}">
                <a16:creationId xmlns:a16="http://schemas.microsoft.com/office/drawing/2014/main" id="{77269599-074D-EDF2-181A-721307A9B985}"/>
              </a:ext>
            </a:extLst>
          </p:cNvPr>
          <p:cNvPicPr>
            <a:picLocks noChangeAspect="1"/>
          </p:cNvPicPr>
          <p:nvPr/>
        </p:nvPicPr>
        <p:blipFill>
          <a:blip r:embed="rId2"/>
          <a:stretch>
            <a:fillRect/>
          </a:stretch>
        </p:blipFill>
        <p:spPr>
          <a:xfrm>
            <a:off x="8343159" y="3936106"/>
            <a:ext cx="3615597" cy="2579420"/>
          </a:xfrm>
          <a:prstGeom prst="rect">
            <a:avLst/>
          </a:prstGeom>
        </p:spPr>
      </p:pic>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429645" y="3936106"/>
            <a:ext cx="4498048" cy="672306"/>
          </a:xfrm>
          <a:prstGeom prst="rect">
            <a:avLst/>
          </a:prstGeom>
        </p:spPr>
      </p:pic>
      <p:sp>
        <p:nvSpPr>
          <p:cNvPr id="7" name="TextBox 6">
            <a:extLst>
              <a:ext uri="{FF2B5EF4-FFF2-40B4-BE49-F238E27FC236}">
                <a16:creationId xmlns:a16="http://schemas.microsoft.com/office/drawing/2014/main" id="{CA450683-70F5-9100-6EA8-90B07A589264}"/>
              </a:ext>
            </a:extLst>
          </p:cNvPr>
          <p:cNvSpPr txBox="1"/>
          <p:nvPr/>
        </p:nvSpPr>
        <p:spPr>
          <a:xfrm>
            <a:off x="7357578" y="6998736"/>
            <a:ext cx="9725937" cy="2541048"/>
          </a:xfrm>
          <a:prstGeom prst="rect">
            <a:avLst/>
          </a:prstGeom>
        </p:spPr>
        <p:txBody>
          <a:bodyPr vert="horz" lIns="91440" tIns="45720" rIns="91440" bIns="45720" rtlCol="0" anchor="ctr">
            <a:normAutofit/>
          </a:bodyPr>
          <a:lstStyle/>
          <a:p>
            <a:pPr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3000" b="0" i="0" u="none" strike="noStrike" cap="none" spc="0" normalizeH="0" baseline="0" noProof="0" dirty="0">
                <a:ln>
                  <a:noFill/>
                </a:ln>
                <a:effectLst/>
                <a:uLnTx/>
                <a:uFillTx/>
              </a:rPr>
              <a:t>The aim of this project is to increase department compliance of quality metric tracking to 100% and decrease occurrence closing time to less than 21 days by the end of fiscal year 2024.  </a:t>
            </a:r>
          </a:p>
        </p:txBody>
      </p:sp>
      <p:sp>
        <p:nvSpPr>
          <p:cNvPr id="17" name="TextBox 17"/>
          <p:cNvSpPr txBox="1"/>
          <p:nvPr/>
        </p:nvSpPr>
        <p:spPr>
          <a:xfrm>
            <a:off x="533401" y="2370331"/>
            <a:ext cx="12573000" cy="2438553"/>
          </a:xfrm>
          <a:prstGeom prst="rect">
            <a:avLst/>
          </a:prstGeom>
        </p:spPr>
        <p:txBody>
          <a:bodyPr wrap="square" lIns="0" tIns="0" rIns="0" bIns="0" rtlCol="0" anchor="t">
            <a:spAutoFit/>
          </a:bodyPr>
          <a:lstStyle/>
          <a:p>
            <a:pPr>
              <a:lnSpc>
                <a:spcPts val="3359"/>
              </a:lnSpc>
              <a:spcAft>
                <a:spcPts val="600"/>
              </a:spcAft>
            </a:pPr>
            <a:endParaRPr lang="en-US" sz="3600" dirty="0">
              <a:solidFill>
                <a:srgbClr val="2D262A"/>
              </a:solidFill>
              <a:latin typeface="Montserrat Classic"/>
            </a:endParaRPr>
          </a:p>
          <a:p>
            <a:pPr>
              <a:lnSpc>
                <a:spcPts val="3359"/>
              </a:lnSpc>
              <a:spcAft>
                <a:spcPts val="600"/>
              </a:spcAft>
            </a:pPr>
            <a:endParaRPr lang="en-US" sz="3600" dirty="0">
              <a:solidFill>
                <a:srgbClr val="2D262A"/>
              </a:solidFill>
              <a:latin typeface="Montserrat Classic"/>
            </a:endParaRPr>
          </a:p>
          <a:p>
            <a:pPr>
              <a:lnSpc>
                <a:spcPts val="3359"/>
              </a:lnSpc>
              <a:spcAft>
                <a:spcPts val="600"/>
              </a:spcAft>
            </a:pPr>
            <a:endParaRPr lang="en-US" sz="2400" dirty="0">
              <a:solidFill>
                <a:srgbClr val="2D262A"/>
              </a:solidFill>
              <a:latin typeface="Montserrat Classic"/>
            </a:endParaRPr>
          </a:p>
          <a:p>
            <a:pPr>
              <a:lnSpc>
                <a:spcPts val="3359"/>
              </a:lnSpc>
              <a:spcAft>
                <a:spcPts val="600"/>
              </a:spcAft>
            </a:pPr>
            <a:endParaRPr lang="en-US" sz="2400" dirty="0">
              <a:solidFill>
                <a:srgbClr val="2D262A"/>
              </a:solidFill>
              <a:latin typeface="Montserrat Classic"/>
            </a:endParaRPr>
          </a:p>
          <a:p>
            <a:pPr>
              <a:lnSpc>
                <a:spcPts val="3359"/>
              </a:lnSpc>
              <a:spcAft>
                <a:spcPts val="600"/>
              </a:spcAft>
            </a:pPr>
            <a:endParaRPr lang="en-US" sz="2400" dirty="0">
              <a:solidFill>
                <a:srgbClr val="2D262A"/>
              </a:solidFill>
              <a:latin typeface="Montserrat Classic"/>
            </a:endParaRPr>
          </a:p>
        </p:txBody>
      </p:sp>
      <p:grpSp>
        <p:nvGrpSpPr>
          <p:cNvPr id="4" name="Group 4"/>
          <p:cNvGrpSpPr/>
          <p:nvPr/>
        </p:nvGrpSpPr>
        <p:grpSpPr>
          <a:xfrm>
            <a:off x="12429645" y="873477"/>
            <a:ext cx="2520167" cy="2579414"/>
            <a:chOff x="0" y="-38100"/>
            <a:chExt cx="812800" cy="850900"/>
          </a:xfrm>
        </p:grpSpPr>
        <p:sp>
          <p:nvSpPr>
            <p:cNvPr id="5" name="Freeform 5"/>
            <p:cNvSpPr/>
            <p:nvPr/>
          </p:nvSpPr>
          <p:spPr>
            <a:xfrm>
              <a:off x="0" y="0"/>
              <a:ext cx="726478" cy="64756"/>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dirty="0"/>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1" name="Group 21"/>
          <p:cNvGrpSpPr/>
          <p:nvPr/>
        </p:nvGrpSpPr>
        <p:grpSpPr>
          <a:xfrm>
            <a:off x="9494869" y="873476"/>
            <a:ext cx="2463887" cy="2579428"/>
            <a:chOff x="0" y="-38100"/>
            <a:chExt cx="812800" cy="850900"/>
          </a:xfrm>
        </p:grpSpPr>
        <p:sp>
          <p:nvSpPr>
            <p:cNvPr id="22" name="Freeform 22"/>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2449352" y="1796715"/>
            <a:ext cx="4809949" cy="222585"/>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dirty="0"/>
          </a:p>
        </p:txBody>
      </p:sp>
      <p:sp>
        <p:nvSpPr>
          <p:cNvPr id="7" name="TextBox 7"/>
          <p:cNvSpPr txBox="1"/>
          <p:nvPr/>
        </p:nvSpPr>
        <p:spPr>
          <a:xfrm>
            <a:off x="685800" y="1796714"/>
            <a:ext cx="7079028"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Data and Trends</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18" name="TextBox 17">
            <a:extLst>
              <a:ext uri="{FF2B5EF4-FFF2-40B4-BE49-F238E27FC236}">
                <a16:creationId xmlns:a16="http://schemas.microsoft.com/office/drawing/2014/main" id="{A3625C02-4935-4C92-3FAA-5D727F0CF65A}"/>
              </a:ext>
            </a:extLst>
          </p:cNvPr>
          <p:cNvSpPr txBox="1"/>
          <p:nvPr/>
        </p:nvSpPr>
        <p:spPr>
          <a:xfrm>
            <a:off x="1350514" y="3666172"/>
            <a:ext cx="3297686" cy="2031325"/>
          </a:xfrm>
          <a:prstGeom prst="rect">
            <a:avLst/>
          </a:prstGeom>
          <a:noFill/>
        </p:spPr>
        <p:txBody>
          <a:bodyPr wrap="square">
            <a:spAutoFit/>
          </a:bodyPr>
          <a:lstStyle/>
          <a:p>
            <a:endParaRPr lang="en-US" sz="3000" dirty="0">
              <a:latin typeface="Montserrat Classic" panose="020B0604020202020204" charset="0"/>
            </a:endParaRPr>
          </a:p>
          <a:p>
            <a:endParaRPr lang="en-US" sz="2400" dirty="0">
              <a:latin typeface="Montserrat Classic" panose="020B0604020202020204" charset="0"/>
            </a:endParaRPr>
          </a:p>
          <a:p>
            <a:pPr lvl="1"/>
            <a:endParaRPr lang="en-US" sz="2400" dirty="0">
              <a:latin typeface="Montserrat Classic" panose="020B0604020202020204" charset="0"/>
            </a:endParaRPr>
          </a:p>
          <a:p>
            <a:pPr lvl="1"/>
            <a:endParaRPr lang="en-US" sz="2400" dirty="0">
              <a:latin typeface="Montserrat Classic" panose="020B0604020202020204" charset="0"/>
            </a:endParaRPr>
          </a:p>
          <a:p>
            <a:pPr marL="800100" lvl="1" indent="-342900">
              <a:buFont typeface="Arial" panose="020B0604020202020204" pitchFamily="34" charset="0"/>
              <a:buChar char="•"/>
            </a:pPr>
            <a:endParaRPr lang="en-US" sz="2400" dirty="0">
              <a:latin typeface="Montserrat Classic" panose="020B0604020202020204" charset="0"/>
            </a:endParaRPr>
          </a:p>
        </p:txBody>
      </p:sp>
      <p:pic>
        <p:nvPicPr>
          <p:cNvPr id="3" name="Picture 2">
            <a:extLst>
              <a:ext uri="{FF2B5EF4-FFF2-40B4-BE49-F238E27FC236}">
                <a16:creationId xmlns:a16="http://schemas.microsoft.com/office/drawing/2014/main" id="{B8A4A498-9F47-3FD5-56B1-448D88598F58}"/>
              </a:ext>
            </a:extLst>
          </p:cNvPr>
          <p:cNvPicPr>
            <a:picLocks noChangeAspect="1"/>
          </p:cNvPicPr>
          <p:nvPr/>
        </p:nvPicPr>
        <p:blipFill>
          <a:blip r:embed="rId4"/>
          <a:stretch>
            <a:fillRect/>
          </a:stretch>
        </p:blipFill>
        <p:spPr>
          <a:xfrm>
            <a:off x="838201" y="2857501"/>
            <a:ext cx="5333999" cy="4137255"/>
          </a:xfrm>
          <a:prstGeom prst="rect">
            <a:avLst/>
          </a:prstGeom>
        </p:spPr>
      </p:pic>
      <p:pic>
        <p:nvPicPr>
          <p:cNvPr id="4" name="Picture 3">
            <a:extLst>
              <a:ext uri="{FF2B5EF4-FFF2-40B4-BE49-F238E27FC236}">
                <a16:creationId xmlns:a16="http://schemas.microsoft.com/office/drawing/2014/main" id="{2915C495-B7D1-8BD8-E3B5-2DF7F1775396}"/>
              </a:ext>
            </a:extLst>
          </p:cNvPr>
          <p:cNvPicPr>
            <a:picLocks noChangeAspect="1"/>
          </p:cNvPicPr>
          <p:nvPr/>
        </p:nvPicPr>
        <p:blipFill>
          <a:blip r:embed="rId5"/>
          <a:stretch>
            <a:fillRect/>
          </a:stretch>
        </p:blipFill>
        <p:spPr>
          <a:xfrm>
            <a:off x="6515100" y="4681444"/>
            <a:ext cx="5448299" cy="4272055"/>
          </a:xfrm>
          <a:prstGeom prst="rect">
            <a:avLst/>
          </a:prstGeom>
        </p:spPr>
      </p:pic>
      <p:pic>
        <p:nvPicPr>
          <p:cNvPr id="6" name="Picture 5">
            <a:extLst>
              <a:ext uri="{FF2B5EF4-FFF2-40B4-BE49-F238E27FC236}">
                <a16:creationId xmlns:a16="http://schemas.microsoft.com/office/drawing/2014/main" id="{B00E1896-3245-A945-30E1-56F360E1159D}"/>
              </a:ext>
            </a:extLst>
          </p:cNvPr>
          <p:cNvPicPr>
            <a:picLocks noChangeAspect="1"/>
          </p:cNvPicPr>
          <p:nvPr/>
        </p:nvPicPr>
        <p:blipFill>
          <a:blip r:embed="rId6"/>
          <a:stretch>
            <a:fillRect/>
          </a:stretch>
        </p:blipFill>
        <p:spPr>
          <a:xfrm>
            <a:off x="12306299" y="2857502"/>
            <a:ext cx="5295901" cy="4343398"/>
          </a:xfrm>
          <a:prstGeom prst="rect">
            <a:avLst/>
          </a:prstGeom>
        </p:spPr>
      </p:pic>
      <p:sp>
        <p:nvSpPr>
          <p:cNvPr id="8" name="TextBox 7">
            <a:extLst>
              <a:ext uri="{FF2B5EF4-FFF2-40B4-BE49-F238E27FC236}">
                <a16:creationId xmlns:a16="http://schemas.microsoft.com/office/drawing/2014/main" id="{CAC60A79-F12B-91C7-DE97-324C96D3BCC3}"/>
              </a:ext>
            </a:extLst>
          </p:cNvPr>
          <p:cNvSpPr txBox="1"/>
          <p:nvPr/>
        </p:nvSpPr>
        <p:spPr>
          <a:xfrm>
            <a:off x="6858000" y="2304866"/>
            <a:ext cx="4725214" cy="2123658"/>
          </a:xfrm>
          <a:prstGeom prst="rect">
            <a:avLst/>
          </a:prstGeom>
          <a:noFill/>
        </p:spPr>
        <p:txBody>
          <a:bodyPr wrap="square" rtlCol="0">
            <a:spAutoFit/>
          </a:bodyPr>
          <a:lstStyle/>
          <a:p>
            <a:pPr algn="ctr"/>
            <a:r>
              <a:rPr lang="en-US" sz="4400" b="1" dirty="0">
                <a:solidFill>
                  <a:srgbClr val="002060"/>
                </a:solidFill>
              </a:rPr>
              <a:t>SQSS implementation started July 2023</a:t>
            </a:r>
          </a:p>
        </p:txBody>
      </p:sp>
      <p:pic>
        <p:nvPicPr>
          <p:cNvPr id="2" name="Picture 1">
            <a:extLst>
              <a:ext uri="{FF2B5EF4-FFF2-40B4-BE49-F238E27FC236}">
                <a16:creationId xmlns:a16="http://schemas.microsoft.com/office/drawing/2014/main" id="{378DF75D-00B4-CD33-E03B-B8D8F1EBD439}"/>
              </a:ext>
            </a:extLst>
          </p:cNvPr>
          <p:cNvPicPr>
            <a:picLocks noChangeAspect="1"/>
          </p:cNvPicPr>
          <p:nvPr/>
        </p:nvPicPr>
        <p:blipFill>
          <a:blip r:embed="rId7"/>
          <a:stretch>
            <a:fillRect/>
          </a:stretch>
        </p:blipFill>
        <p:spPr>
          <a:xfrm>
            <a:off x="685800" y="7810500"/>
            <a:ext cx="4343400" cy="1905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4500955" y="2413635"/>
            <a:ext cx="2758345" cy="245871"/>
          </a:xfrm>
          <a:custGeom>
            <a:avLst/>
            <a:gdLst/>
            <a:ahLst/>
            <a:cxnLst/>
            <a:rect l="l" t="t" r="r" b="b"/>
            <a:pathLst>
              <a:path w="726478" h="64756">
                <a:moveTo>
                  <a:pt x="0" y="0"/>
                </a:moveTo>
                <a:lnTo>
                  <a:pt x="726478" y="0"/>
                </a:lnTo>
                <a:lnTo>
                  <a:pt x="726478" y="64756"/>
                </a:lnTo>
                <a:lnTo>
                  <a:pt x="0" y="64756"/>
                </a:lnTo>
                <a:close/>
              </a:path>
            </a:pathLst>
          </a:custGeom>
          <a:solidFill>
            <a:srgbClr val="BFD734"/>
          </a:solidFill>
        </p:spPr>
        <p:txBody>
          <a:bodyPr/>
          <a:lstStyle/>
          <a:p>
            <a:endParaRPr lang="en-US" dirty="0"/>
          </a:p>
        </p:txBody>
      </p:sp>
      <p:sp>
        <p:nvSpPr>
          <p:cNvPr id="7" name="TextBox 7"/>
          <p:cNvSpPr txBox="1"/>
          <p:nvPr/>
        </p:nvSpPr>
        <p:spPr>
          <a:xfrm>
            <a:off x="1371600" y="2413635"/>
            <a:ext cx="9580722" cy="508152"/>
          </a:xfrm>
          <a:prstGeom prst="rect">
            <a:avLst/>
          </a:prstGeom>
        </p:spPr>
        <p:txBody>
          <a:bodyPr wrap="square" lIns="0" tIns="0" rIns="0" bIns="0" rtlCol="0" anchor="t">
            <a:spAutoFit/>
          </a:bodyPr>
          <a:lstStyle/>
          <a:p>
            <a:pPr>
              <a:lnSpc>
                <a:spcPts val="3947"/>
              </a:lnSpc>
            </a:pPr>
            <a:r>
              <a:rPr lang="en-US" sz="4200" dirty="0">
                <a:solidFill>
                  <a:srgbClr val="1E3262"/>
                </a:solidFill>
                <a:latin typeface="Montserrat Extra-Bold Bold"/>
              </a:rPr>
              <a:t>Return on Investment (ROI)</a:t>
            </a:r>
          </a:p>
        </p:txBody>
      </p:sp>
      <p:grpSp>
        <p:nvGrpSpPr>
          <p:cNvPr id="13" name="Group 13"/>
          <p:cNvGrpSpPr/>
          <p:nvPr/>
        </p:nvGrpSpPr>
        <p:grpSpPr>
          <a:xfrm>
            <a:off x="1028700" y="1595293"/>
            <a:ext cx="2758345" cy="47625"/>
            <a:chOff x="0" y="0"/>
            <a:chExt cx="726478" cy="12543"/>
          </a:xfrm>
        </p:grpSpPr>
        <p:sp>
          <p:nvSpPr>
            <p:cNvPr id="14" name="Freeform 14"/>
            <p:cNvSpPr/>
            <p:nvPr/>
          </p:nvSpPr>
          <p:spPr>
            <a:xfrm>
              <a:off x="0" y="0"/>
              <a:ext cx="726478" cy="12543"/>
            </a:xfrm>
            <a:custGeom>
              <a:avLst/>
              <a:gdLst/>
              <a:ahLst/>
              <a:cxnLst/>
              <a:rect l="l" t="t" r="r" b="b"/>
              <a:pathLst>
                <a:path w="726478" h="12543">
                  <a:moveTo>
                    <a:pt x="0" y="0"/>
                  </a:moveTo>
                  <a:lnTo>
                    <a:pt x="726478" y="0"/>
                  </a:lnTo>
                  <a:lnTo>
                    <a:pt x="726478" y="12543"/>
                  </a:lnTo>
                  <a:lnTo>
                    <a:pt x="0" y="12543"/>
                  </a:lnTo>
                  <a:close/>
                </a:path>
              </a:pathLst>
            </a:custGeom>
            <a:solidFill>
              <a:srgbClr val="BFD734"/>
            </a:solidFill>
          </p:spPr>
          <p:txBody>
            <a:bodyPr/>
            <a:lstStyle/>
            <a:p>
              <a:endParaRPr lang="en-US" dirty="0"/>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076843"/>
            <a:ext cx="2758345" cy="412279"/>
          </a:xfrm>
          <a:prstGeom prst="rect">
            <a:avLst/>
          </a:prstGeom>
        </p:spPr>
      </p:pic>
      <p:sp>
        <p:nvSpPr>
          <p:cNvPr id="18" name="TextBox 17">
            <a:extLst>
              <a:ext uri="{FF2B5EF4-FFF2-40B4-BE49-F238E27FC236}">
                <a16:creationId xmlns:a16="http://schemas.microsoft.com/office/drawing/2014/main" id="{A3625C02-4935-4C92-3FAA-5D727F0CF65A}"/>
              </a:ext>
            </a:extLst>
          </p:cNvPr>
          <p:cNvSpPr txBox="1"/>
          <p:nvPr/>
        </p:nvSpPr>
        <p:spPr>
          <a:xfrm>
            <a:off x="1371600" y="3088721"/>
            <a:ext cx="15773400" cy="5386090"/>
          </a:xfrm>
          <a:prstGeom prst="rect">
            <a:avLst/>
          </a:prstGeom>
          <a:noFill/>
        </p:spPr>
        <p:txBody>
          <a:bodyPr wrap="square">
            <a:spAutoFit/>
          </a:bodyPr>
          <a:lstStyle/>
          <a:p>
            <a:r>
              <a:rPr lang="en-US" sz="3200" dirty="0">
                <a:latin typeface="Montserrat Classic" panose="020B0604020202020204" charset="0"/>
              </a:rPr>
              <a:t>Explore the financial implications of the project:</a:t>
            </a:r>
          </a:p>
          <a:p>
            <a:endParaRPr lang="en-US" sz="3200" dirty="0">
              <a:latin typeface="Montserrat Classic" panose="020B0604020202020204" charset="0"/>
            </a:endParaRPr>
          </a:p>
          <a:p>
            <a:r>
              <a:rPr lang="en-US" sz="2400" dirty="0">
                <a:latin typeface="Montserrat Classic" panose="020B0604020202020204" charset="0"/>
              </a:rPr>
              <a:t>Will costs/expenses be incurred to make noted changes?</a:t>
            </a:r>
          </a:p>
          <a:p>
            <a:endParaRPr lang="en-US" sz="2400" dirty="0">
              <a:latin typeface="Montserrat Classic" panose="020B0604020202020204" charset="0"/>
            </a:endParaRPr>
          </a:p>
          <a:p>
            <a:pPr marL="800100" lvl="1" indent="-342900">
              <a:buFont typeface="Courier New" panose="02070309020205020404" pitchFamily="49" charset="0"/>
              <a:buChar char="o"/>
            </a:pPr>
            <a:r>
              <a:rPr lang="en-US" sz="2000" dirty="0">
                <a:latin typeface="Montserrat Classic" panose="020B0604020202020204" charset="0"/>
              </a:rPr>
              <a:t>No additional staff required</a:t>
            </a:r>
          </a:p>
          <a:p>
            <a:pPr marL="800100" lvl="1" indent="-342900">
              <a:buFont typeface="Courier New" panose="02070309020205020404" pitchFamily="49" charset="0"/>
              <a:buChar char="o"/>
            </a:pPr>
            <a:r>
              <a:rPr lang="en-US" sz="2000" dirty="0">
                <a:latin typeface="Montserrat Classic" panose="020B0604020202020204" charset="0"/>
              </a:rPr>
              <a:t>Initial implementation estimated 32 hours x2 people for total of $2560</a:t>
            </a:r>
          </a:p>
          <a:p>
            <a:pPr marL="800100" lvl="1" indent="-342900">
              <a:buFont typeface="Courier New" panose="02070309020205020404" pitchFamily="49" charset="0"/>
              <a:buChar char="o"/>
            </a:pPr>
            <a:r>
              <a:rPr lang="en-US" sz="2000" dirty="0">
                <a:latin typeface="Montserrat Classic" panose="020B0604020202020204" charset="0"/>
              </a:rPr>
              <a:t>No additional equipment needed</a:t>
            </a:r>
          </a:p>
          <a:p>
            <a:pPr marL="800100" lvl="1" indent="-342900">
              <a:buFont typeface="Courier New" panose="02070309020205020404" pitchFamily="49" charset="0"/>
              <a:buChar char="o"/>
            </a:pPr>
            <a:r>
              <a:rPr lang="en-US" sz="2000" dirty="0">
                <a:latin typeface="Montserrat Classic" panose="020B0604020202020204" charset="0"/>
              </a:rPr>
              <a:t>$6800 a year for subscription</a:t>
            </a:r>
          </a:p>
          <a:p>
            <a:pPr marL="800100" lvl="1" indent="-342900">
              <a:buFont typeface="Courier New" panose="02070309020205020404" pitchFamily="49" charset="0"/>
              <a:buChar char="o"/>
            </a:pPr>
            <a:endParaRPr lang="en-US" sz="2000" dirty="0">
              <a:latin typeface="Montserrat Classic" panose="020B0604020202020204" charset="0"/>
            </a:endParaRPr>
          </a:p>
          <a:p>
            <a:r>
              <a:rPr lang="en-US" sz="2400" dirty="0">
                <a:latin typeface="Montserrat Classic" panose="020B0604020202020204" charset="0"/>
              </a:rPr>
              <a:t>What savings/revenue will be noted?</a:t>
            </a:r>
          </a:p>
          <a:p>
            <a:endParaRPr lang="en-US" sz="2400" dirty="0">
              <a:latin typeface="Montserrat Classic" panose="020B0604020202020204" charset="0"/>
            </a:endParaRPr>
          </a:p>
          <a:p>
            <a:pPr marL="800100" lvl="1" indent="-342900">
              <a:buFont typeface="Courier New" panose="02070309020205020404" pitchFamily="49" charset="0"/>
              <a:buChar char="o"/>
            </a:pPr>
            <a:r>
              <a:rPr lang="en-US" sz="2000" dirty="0">
                <a:latin typeface="Montserrat Classic" panose="020B0604020202020204" charset="0"/>
              </a:rPr>
              <a:t>Decreased harms; able to identify issues sooner and fix issues that arise so they are not repeated.</a:t>
            </a:r>
          </a:p>
          <a:p>
            <a:pPr marL="800100" lvl="1" indent="-342900">
              <a:buFont typeface="Courier New" panose="02070309020205020404" pitchFamily="49" charset="0"/>
              <a:buChar char="o"/>
            </a:pPr>
            <a:r>
              <a:rPr lang="en-US" sz="2000" dirty="0">
                <a:latin typeface="Montserrat Classic" panose="020B0604020202020204" charset="0"/>
              </a:rPr>
              <a:t>Decreased staff hours-9.4 hours of nursing time for 2 staff x 12 months= $9024.</a:t>
            </a:r>
          </a:p>
          <a:p>
            <a:pPr marL="800100" lvl="1" indent="-342900">
              <a:buFont typeface="Courier New" panose="02070309020205020404" pitchFamily="49" charset="0"/>
              <a:buChar char="o"/>
            </a:pPr>
            <a:r>
              <a:rPr lang="en-US" sz="2000" dirty="0">
                <a:latin typeface="Montserrat Classic" panose="020B0604020202020204" charset="0"/>
              </a:rPr>
              <a:t>ROI is favorable at an extremely small net gain of $336.</a:t>
            </a:r>
          </a:p>
          <a:p>
            <a:endParaRPr lang="en-US" sz="2400" dirty="0">
              <a:latin typeface="Montserrat Classic" panose="020B0604020202020204" charset="0"/>
            </a:endParaRPr>
          </a:p>
        </p:txBody>
      </p:sp>
      <p:sp>
        <p:nvSpPr>
          <p:cNvPr id="2" name="TextBox 10">
            <a:extLst>
              <a:ext uri="{FF2B5EF4-FFF2-40B4-BE49-F238E27FC236}">
                <a16:creationId xmlns:a16="http://schemas.microsoft.com/office/drawing/2014/main" id="{21D048D8-078B-74B4-4540-46D9282EF535}"/>
              </a:ext>
            </a:extLst>
          </p:cNvPr>
          <p:cNvSpPr txBox="1"/>
          <p:nvPr/>
        </p:nvSpPr>
        <p:spPr>
          <a:xfrm>
            <a:off x="1371600" y="8598131"/>
            <a:ext cx="14630400" cy="976614"/>
          </a:xfrm>
          <a:prstGeom prst="rect">
            <a:avLst/>
          </a:prstGeom>
        </p:spPr>
        <p:txBody>
          <a:bodyPr wrap="square" lIns="0" tIns="0" rIns="0" bIns="0" rtlCol="0" anchor="t">
            <a:spAutoFit/>
          </a:bodyPr>
          <a:lstStyle/>
          <a:p>
            <a:pPr algn="ctr">
              <a:lnSpc>
                <a:spcPts val="3947"/>
              </a:lnSpc>
            </a:pPr>
            <a:r>
              <a:rPr lang="en-US" sz="3200" dirty="0">
                <a:solidFill>
                  <a:srgbClr val="25B1DD"/>
                </a:solidFill>
                <a:latin typeface="Montserrat Extra-Bold Bold"/>
              </a:rPr>
              <a:t>Total Savings/Revenue – Total Costs/Expenses = Total ROI</a:t>
            </a:r>
          </a:p>
          <a:p>
            <a:pPr algn="ctr">
              <a:lnSpc>
                <a:spcPts val="3947"/>
              </a:lnSpc>
            </a:pPr>
            <a:r>
              <a:rPr lang="en-US" sz="3200" dirty="0">
                <a:solidFill>
                  <a:srgbClr val="25B1DD"/>
                </a:solidFill>
                <a:latin typeface="Montserrat Extra-Bold Bold"/>
              </a:rPr>
              <a:t>Positive ROI = Dollars Earned ~~ Negative ROI = Dollars Lost</a:t>
            </a:r>
          </a:p>
        </p:txBody>
      </p:sp>
    </p:spTree>
    <p:extLst>
      <p:ext uri="{BB962C8B-B14F-4D97-AF65-F5344CB8AC3E}">
        <p14:creationId xmlns:p14="http://schemas.microsoft.com/office/powerpoint/2010/main" val="30926797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4953</TotalTime>
  <Words>805</Words>
  <Application>Microsoft Office PowerPoint</Application>
  <PresentationFormat>Custom</PresentationFormat>
  <Paragraphs>94</Paragraphs>
  <Slides>11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Montserrat Classic</vt:lpstr>
      <vt:lpstr>Amasis MT Pro Medium</vt:lpstr>
      <vt:lpstr>Wingdings</vt:lpstr>
      <vt:lpstr>Montserrat Extra-Bold Bold</vt:lpstr>
      <vt:lpstr>Courier New</vt:lpstr>
      <vt:lpstr>Calibri</vt:lpstr>
      <vt:lpstr>Arial</vt:lpstr>
      <vt:lpstr>Montserrat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Kristin Bailey</dc:creator>
  <cp:lastModifiedBy>Kristin Bailey</cp:lastModifiedBy>
  <cp:revision>27</cp:revision>
  <dcterms:created xsi:type="dcterms:W3CDTF">2006-08-16T00:00:00Z</dcterms:created>
  <dcterms:modified xsi:type="dcterms:W3CDTF">2023-11-03T11:28:16Z</dcterms:modified>
  <dc:identifier>DAFdG9NIIkM</dc:identifier>
</cp:coreProperties>
</file>