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803" r:id="rId5"/>
  </p:sldMasterIdLst>
  <p:notesMasterIdLst>
    <p:notesMasterId r:id="rId33"/>
  </p:notesMasterIdLst>
  <p:handoutMasterIdLst>
    <p:handoutMasterId r:id="rId34"/>
  </p:handoutMasterIdLst>
  <p:sldIdLst>
    <p:sldId id="265" r:id="rId6"/>
    <p:sldId id="274" r:id="rId7"/>
    <p:sldId id="800" r:id="rId8"/>
    <p:sldId id="799" r:id="rId9"/>
    <p:sldId id="4875" r:id="rId10"/>
    <p:sldId id="287" r:id="rId11"/>
    <p:sldId id="4850" r:id="rId12"/>
    <p:sldId id="4854" r:id="rId13"/>
    <p:sldId id="4856" r:id="rId14"/>
    <p:sldId id="273" r:id="rId15"/>
    <p:sldId id="4857" r:id="rId16"/>
    <p:sldId id="4866" r:id="rId17"/>
    <p:sldId id="4858" r:id="rId18"/>
    <p:sldId id="4867" r:id="rId19"/>
    <p:sldId id="4869" r:id="rId20"/>
    <p:sldId id="4859" r:id="rId21"/>
    <p:sldId id="4860" r:id="rId22"/>
    <p:sldId id="4861" r:id="rId23"/>
    <p:sldId id="4862" r:id="rId24"/>
    <p:sldId id="4872" r:id="rId25"/>
    <p:sldId id="4863" r:id="rId26"/>
    <p:sldId id="4870" r:id="rId27"/>
    <p:sldId id="4871" r:id="rId28"/>
    <p:sldId id="272" r:id="rId29"/>
    <p:sldId id="4873" r:id="rId30"/>
    <p:sldId id="286" r:id="rId31"/>
    <p:sldId id="4874" r:id="rId32"/>
  </p:sldIdLst>
  <p:sldSz cx="12192000" cy="6858000"/>
  <p:notesSz cx="7010400" cy="9223375"/>
  <p:embeddedFontLst>
    <p:embeddedFont>
      <p:font typeface="Arial Bold" panose="020B0704020202020204" pitchFamily="34" charset="0"/>
      <p:bold r:id="rId35"/>
    </p:embeddedFont>
    <p:embeddedFont>
      <p:font typeface="Calibri" panose="020F0502020204030204" pitchFamily="34" charset="0"/>
      <p:regular r:id="rId36"/>
      <p:bold r:id="rId37"/>
      <p:italic r:id="rId38"/>
      <p:boldItalic r:id="rId39"/>
    </p:embeddedFont>
    <p:embeddedFont>
      <p:font typeface="Gisha" panose="020B0502040204020203" pitchFamily="34" charset="-79"/>
      <p:regular r:id="rId40"/>
      <p:bold r:id="rId41"/>
    </p:embeddedFont>
    <p:embeddedFont>
      <p:font typeface="Montserrat" panose="00000500000000000000" pitchFamily="50" charset="0"/>
      <p:regular r:id="rId42"/>
      <p:bold r:id="rId43"/>
      <p:italic r:id="rId44"/>
      <p:boldItalic r:id="rId45"/>
    </p:embeddedFont>
    <p:embeddedFont>
      <p:font typeface="Montserrat Black" panose="00000A00000000000000" pitchFamily="50" charset="0"/>
      <p:bold r:id="rId46"/>
      <p:boldItalic r:id="rId47"/>
    </p:embeddedFont>
    <p:embeddedFont>
      <p:font typeface="Montserrat Semi Bold" panose="00000700000000000000" pitchFamily="50" charset="0"/>
      <p:bold r:id="rId48"/>
    </p:embeddedFont>
    <p:embeddedFont>
      <p:font typeface="Roboto" panose="02000000000000000000" pitchFamily="2" charset="0"/>
      <p:regular r:id="rId49"/>
      <p:bold r:id="rId50"/>
      <p:italic r:id="rId51"/>
      <p:boldItalic r:id="rId52"/>
    </p:embeddedFont>
    <p:embeddedFont>
      <p:font typeface="Roboto Black" panose="02000000000000000000" pitchFamily="2" charset="0"/>
      <p:bold r:id="rId53"/>
      <p:boldItalic r:id="rId54"/>
    </p:embeddedFont>
    <p:embeddedFont>
      <p:font typeface="Wingdings 3" panose="05040102010807070707" pitchFamily="18" charset="2"/>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6080"/>
    <a:srgbClr val="7E99A9"/>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5794" autoAdjust="0"/>
  </p:normalViewPr>
  <p:slideViewPr>
    <p:cSldViewPr snapToGrid="0">
      <p:cViewPr varScale="1">
        <p:scale>
          <a:sx n="90" d="100"/>
          <a:sy n="90" d="100"/>
        </p:scale>
        <p:origin x="90" y="978"/>
      </p:cViewPr>
      <p:guideLst/>
    </p:cSldViewPr>
  </p:slideViewPr>
  <p:outlineViewPr>
    <p:cViewPr>
      <p:scale>
        <a:sx n="33" d="100"/>
        <a:sy n="33" d="100"/>
      </p:scale>
      <p:origin x="0" y="-69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7" d="100"/>
          <a:sy n="67" d="100"/>
        </p:scale>
        <p:origin x="41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10/11/2022</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10/11/2022</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a:t>
            </a:fld>
            <a:endParaRPr lang="en-US" dirty="0"/>
          </a:p>
        </p:txBody>
      </p:sp>
    </p:spTree>
    <p:extLst>
      <p:ext uri="{BB962C8B-B14F-4D97-AF65-F5344CB8AC3E}">
        <p14:creationId xmlns:p14="http://schemas.microsoft.com/office/powerpoint/2010/main" val="2415757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11</a:t>
            </a:fld>
            <a:endParaRPr lang="en-US"/>
          </a:p>
        </p:txBody>
      </p:sp>
      <p:sp>
        <p:nvSpPr>
          <p:cNvPr id="3" name="Notes Placeholder 2">
            <a:extLst>
              <a:ext uri="{FF2B5EF4-FFF2-40B4-BE49-F238E27FC236}">
                <a16:creationId xmlns:a16="http://schemas.microsoft.com/office/drawing/2014/main" id="{334C1CDF-1515-4BDB-F052-DBF9E4C232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351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12</a:t>
            </a:fld>
            <a:endParaRPr lang="en-US"/>
          </a:p>
        </p:txBody>
      </p:sp>
    </p:spTree>
    <p:extLst>
      <p:ext uri="{BB962C8B-B14F-4D97-AF65-F5344CB8AC3E}">
        <p14:creationId xmlns:p14="http://schemas.microsoft.com/office/powerpoint/2010/main" val="401351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13</a:t>
            </a:fld>
            <a:endParaRPr lang="en-US"/>
          </a:p>
        </p:txBody>
      </p:sp>
    </p:spTree>
    <p:extLst>
      <p:ext uri="{BB962C8B-B14F-4D97-AF65-F5344CB8AC3E}">
        <p14:creationId xmlns:p14="http://schemas.microsoft.com/office/powerpoint/2010/main" val="182754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14</a:t>
            </a:fld>
            <a:endParaRPr lang="en-US"/>
          </a:p>
        </p:txBody>
      </p:sp>
      <p:sp>
        <p:nvSpPr>
          <p:cNvPr id="3" name="Notes Placeholder 2">
            <a:extLst>
              <a:ext uri="{FF2B5EF4-FFF2-40B4-BE49-F238E27FC236}">
                <a16:creationId xmlns:a16="http://schemas.microsoft.com/office/drawing/2014/main" id="{F21E6BBD-6A25-C244-A657-8256203CFA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6804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15</a:t>
            </a:fld>
            <a:endParaRPr lang="en-US"/>
          </a:p>
        </p:txBody>
      </p:sp>
      <p:sp>
        <p:nvSpPr>
          <p:cNvPr id="3" name="Notes Placeholder 2">
            <a:extLst>
              <a:ext uri="{FF2B5EF4-FFF2-40B4-BE49-F238E27FC236}">
                <a16:creationId xmlns:a16="http://schemas.microsoft.com/office/drawing/2014/main" id="{42BED52B-D127-BC8E-AC96-7DF4E0A088A3}"/>
              </a:ext>
            </a:extLst>
          </p:cNvPr>
          <p:cNvSpPr>
            <a:spLocks noGrp="1"/>
          </p:cNvSpPr>
          <p:nvPr>
            <p:ph type="body" idx="1"/>
          </p:nvPr>
        </p:nvSpPr>
        <p:spPr/>
        <p:txBody>
          <a:bodyPr/>
          <a:lstStyle/>
          <a:p>
            <a:r>
              <a:rPr lang="en-US" dirty="0"/>
              <a:t>Survey results?? </a:t>
            </a:r>
          </a:p>
        </p:txBody>
      </p:sp>
    </p:spTree>
    <p:extLst>
      <p:ext uri="{BB962C8B-B14F-4D97-AF65-F5344CB8AC3E}">
        <p14:creationId xmlns:p14="http://schemas.microsoft.com/office/powerpoint/2010/main" val="32659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16</a:t>
            </a:fld>
            <a:endParaRPr lang="en-US"/>
          </a:p>
        </p:txBody>
      </p:sp>
      <p:sp>
        <p:nvSpPr>
          <p:cNvPr id="3" name="Notes Placeholder 2">
            <a:extLst>
              <a:ext uri="{FF2B5EF4-FFF2-40B4-BE49-F238E27FC236}">
                <a16:creationId xmlns:a16="http://schemas.microsoft.com/office/drawing/2014/main" id="{33D8C07F-A734-BD29-F2FB-8458D35C342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987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17</a:t>
            </a:fld>
            <a:endParaRPr lang="en-US"/>
          </a:p>
        </p:txBody>
      </p:sp>
    </p:spTree>
    <p:extLst>
      <p:ext uri="{BB962C8B-B14F-4D97-AF65-F5344CB8AC3E}">
        <p14:creationId xmlns:p14="http://schemas.microsoft.com/office/powerpoint/2010/main" val="419912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18</a:t>
            </a:fld>
            <a:endParaRPr lang="en-US"/>
          </a:p>
        </p:txBody>
      </p:sp>
    </p:spTree>
    <p:extLst>
      <p:ext uri="{BB962C8B-B14F-4D97-AF65-F5344CB8AC3E}">
        <p14:creationId xmlns:p14="http://schemas.microsoft.com/office/powerpoint/2010/main" val="2565650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19</a:t>
            </a:fld>
            <a:endParaRPr lang="en-US" dirty="0"/>
          </a:p>
        </p:txBody>
      </p:sp>
    </p:spTree>
    <p:extLst>
      <p:ext uri="{BB962C8B-B14F-4D97-AF65-F5344CB8AC3E}">
        <p14:creationId xmlns:p14="http://schemas.microsoft.com/office/powerpoint/2010/main" val="1144041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20</a:t>
            </a:fld>
            <a:endParaRPr lang="en-US" dirty="0"/>
          </a:p>
        </p:txBody>
      </p:sp>
    </p:spTree>
    <p:extLst>
      <p:ext uri="{BB962C8B-B14F-4D97-AF65-F5344CB8AC3E}">
        <p14:creationId xmlns:p14="http://schemas.microsoft.com/office/powerpoint/2010/main" val="282052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a:t>
            </a:fld>
            <a:endParaRPr lang="en-US" dirty="0"/>
          </a:p>
        </p:txBody>
      </p:sp>
    </p:spTree>
    <p:extLst>
      <p:ext uri="{BB962C8B-B14F-4D97-AF65-F5344CB8AC3E}">
        <p14:creationId xmlns:p14="http://schemas.microsoft.com/office/powerpoint/2010/main" val="289254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21</a:t>
            </a:fld>
            <a:endParaRPr lang="en-US" dirty="0"/>
          </a:p>
        </p:txBody>
      </p:sp>
    </p:spTree>
    <p:extLst>
      <p:ext uri="{BB962C8B-B14F-4D97-AF65-F5344CB8AC3E}">
        <p14:creationId xmlns:p14="http://schemas.microsoft.com/office/powerpoint/2010/main" val="2350215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22</a:t>
            </a:fld>
            <a:endParaRPr lang="en-US" dirty="0"/>
          </a:p>
        </p:txBody>
      </p:sp>
      <p:sp>
        <p:nvSpPr>
          <p:cNvPr id="3" name="Notes Placeholder 2">
            <a:extLst>
              <a:ext uri="{FF2B5EF4-FFF2-40B4-BE49-F238E27FC236}">
                <a16:creationId xmlns:a16="http://schemas.microsoft.com/office/drawing/2014/main" id="{D8830928-3563-1110-37F9-973E1D4D52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2627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23</a:t>
            </a:fld>
            <a:endParaRPr lang="en-US" dirty="0"/>
          </a:p>
        </p:txBody>
      </p:sp>
    </p:spTree>
    <p:extLst>
      <p:ext uri="{BB962C8B-B14F-4D97-AF65-F5344CB8AC3E}">
        <p14:creationId xmlns:p14="http://schemas.microsoft.com/office/powerpoint/2010/main" val="4254999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24</a:t>
            </a:fld>
            <a:endParaRPr lang="en-US"/>
          </a:p>
        </p:txBody>
      </p:sp>
    </p:spTree>
    <p:extLst>
      <p:ext uri="{BB962C8B-B14F-4D97-AF65-F5344CB8AC3E}">
        <p14:creationId xmlns:p14="http://schemas.microsoft.com/office/powerpoint/2010/main" val="1909628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25</a:t>
            </a:fld>
            <a:endParaRPr lang="en-US" dirty="0"/>
          </a:p>
        </p:txBody>
      </p:sp>
    </p:spTree>
    <p:extLst>
      <p:ext uri="{BB962C8B-B14F-4D97-AF65-F5344CB8AC3E}">
        <p14:creationId xmlns:p14="http://schemas.microsoft.com/office/powerpoint/2010/main" val="2352489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Include your name and contact information (email and phone number) on this slide.  </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Also, please encourage your audience to follow DHHS on social media and mention the DHHS website.</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27</a:t>
            </a:fld>
            <a:endParaRPr lang="en-US" dirty="0"/>
          </a:p>
        </p:txBody>
      </p:sp>
    </p:spTree>
    <p:extLst>
      <p:ext uri="{BB962C8B-B14F-4D97-AF65-F5344CB8AC3E}">
        <p14:creationId xmlns:p14="http://schemas.microsoft.com/office/powerpoint/2010/main" val="389288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Helping People Live better Lives.</a:t>
            </a:r>
          </a:p>
        </p:txBody>
      </p:sp>
      <p:sp>
        <p:nvSpPr>
          <p:cNvPr id="5" name="Slide Number Placeholder 4"/>
          <p:cNvSpPr>
            <a:spLocks noGrp="1"/>
          </p:cNvSpPr>
          <p:nvPr>
            <p:ph type="sldNum" sz="quarter" idx="5"/>
          </p:nvPr>
        </p:nvSpPr>
        <p:spPr/>
        <p:txBody>
          <a:bodyPr/>
          <a:lstStyle/>
          <a:p>
            <a:fld id="{A06937D5-D888-482B-A8AA-31593E913E0B}" type="slidenum">
              <a:rPr lang="en-US" smtClean="0"/>
              <a:t>3</a:t>
            </a:fld>
            <a:endParaRPr lang="en-US"/>
          </a:p>
        </p:txBody>
      </p:sp>
    </p:spTree>
    <p:extLst>
      <p:ext uri="{BB962C8B-B14F-4D97-AF65-F5344CB8AC3E}">
        <p14:creationId xmlns:p14="http://schemas.microsoft.com/office/powerpoint/2010/main" val="153756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Helping People Live better Lives.</a:t>
            </a:r>
          </a:p>
        </p:txBody>
      </p:sp>
      <p:sp>
        <p:nvSpPr>
          <p:cNvPr id="5" name="Slide Number Placeholder 4"/>
          <p:cNvSpPr>
            <a:spLocks noGrp="1"/>
          </p:cNvSpPr>
          <p:nvPr>
            <p:ph type="sldNum" sz="quarter" idx="5"/>
          </p:nvPr>
        </p:nvSpPr>
        <p:spPr/>
        <p:txBody>
          <a:bodyPr/>
          <a:lstStyle/>
          <a:p>
            <a:fld id="{A06937D5-D888-482B-A8AA-31593E913E0B}" type="slidenum">
              <a:rPr lang="en-US" smtClean="0"/>
              <a:t>4</a:t>
            </a:fld>
            <a:endParaRPr lang="en-US"/>
          </a:p>
        </p:txBody>
      </p:sp>
    </p:spTree>
    <p:extLst>
      <p:ext uri="{BB962C8B-B14F-4D97-AF65-F5344CB8AC3E}">
        <p14:creationId xmlns:p14="http://schemas.microsoft.com/office/powerpoint/2010/main" val="1041192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a:t>
            </a:fld>
            <a:endParaRPr lang="en-US" dirty="0"/>
          </a:p>
        </p:txBody>
      </p:sp>
      <p:sp>
        <p:nvSpPr>
          <p:cNvPr id="3" name="Notes Placeholder 2">
            <a:extLst>
              <a:ext uri="{FF2B5EF4-FFF2-40B4-BE49-F238E27FC236}">
                <a16:creationId xmlns:a16="http://schemas.microsoft.com/office/drawing/2014/main" id="{BD36796B-8A28-F00A-EFD3-9F36345F6D17}"/>
              </a:ext>
            </a:extLst>
          </p:cNvPr>
          <p:cNvSpPr>
            <a:spLocks noGrp="1"/>
          </p:cNvSpPr>
          <p:nvPr>
            <p:ph type="body" idx="1"/>
          </p:nvPr>
        </p:nvSpPr>
        <p:spPr/>
        <p:txBody>
          <a:bodyPr/>
          <a:lstStyle/>
          <a:p>
            <a:r>
              <a:rPr lang="en-US" dirty="0"/>
              <a:t>For Pillar 2 – Integration</a:t>
            </a:r>
          </a:p>
          <a:p>
            <a:pPr marL="0" marR="0" algn="l">
              <a:spcBef>
                <a:spcPts val="0"/>
              </a:spcBef>
              <a:spcAft>
                <a:spcPts val="0"/>
              </a:spcAft>
            </a:pPr>
            <a:r>
              <a:rPr lang="en-US" sz="1800" b="0" i="0" dirty="0">
                <a:solidFill>
                  <a:srgbClr val="201F1E"/>
                </a:solidFill>
                <a:effectLst/>
                <a:latin typeface="Calibri" panose="020F0502020204030204" pitchFamily="34" charset="0"/>
              </a:rPr>
              <a:t>1) 44% agreed and 30% disagreed that primary health care providers recognize the need for care coordination w/BH care providers.  (may not be true for hospitals but impacts aftercare).</a:t>
            </a:r>
          </a:p>
          <a:p>
            <a:pPr marL="0" marR="0" algn="l">
              <a:spcBef>
                <a:spcPts val="0"/>
              </a:spcBef>
              <a:spcAft>
                <a:spcPts val="0"/>
              </a:spcAft>
            </a:pPr>
            <a:r>
              <a:rPr lang="en-US" sz="1800" b="0" i="0" dirty="0">
                <a:solidFill>
                  <a:srgbClr val="201F1E"/>
                </a:solidFill>
                <a:effectLst/>
                <a:latin typeface="Calibri" panose="020F0502020204030204" pitchFamily="34" charset="0"/>
              </a:rPr>
              <a:t>2) 50% of respondents disagreed that BH providers are integrated into primary care settings.</a:t>
            </a:r>
          </a:p>
          <a:p>
            <a:pPr marL="0" marR="0" algn="l">
              <a:spcBef>
                <a:spcPts val="0"/>
              </a:spcBef>
              <a:spcAft>
                <a:spcPts val="0"/>
              </a:spcAft>
            </a:pPr>
            <a:r>
              <a:rPr lang="en-US" sz="1800" b="0" i="0" dirty="0">
                <a:solidFill>
                  <a:srgbClr val="201F1E"/>
                </a:solidFill>
                <a:effectLst/>
                <a:latin typeface="Calibri" panose="020F0502020204030204" pitchFamily="34" charset="0"/>
              </a:rPr>
              <a:t>3) 37% agreed and 36% disagreed that BH prevention, such as screening for substance use and MH are used in primary care settings.</a:t>
            </a:r>
          </a:p>
          <a:p>
            <a:pPr marL="0" marR="0" algn="l">
              <a:spcBef>
                <a:spcPts val="0"/>
              </a:spcBef>
              <a:spcAft>
                <a:spcPts val="0"/>
              </a:spcAft>
            </a:pPr>
            <a:r>
              <a:rPr lang="en-US" sz="1800" b="0" i="0" dirty="0">
                <a:solidFill>
                  <a:srgbClr val="201F1E"/>
                </a:solidFill>
                <a:effectLst/>
                <a:latin typeface="Calibri" panose="020F0502020204030204" pitchFamily="34" charset="0"/>
              </a:rPr>
              <a:t>4) 29% agreed and 32% disagreed that BH services are integrated into hospital ER rooms.</a:t>
            </a:r>
          </a:p>
          <a:p>
            <a:endParaRPr lang="en-US" dirty="0"/>
          </a:p>
        </p:txBody>
      </p:sp>
    </p:spTree>
    <p:extLst>
      <p:ext uri="{BB962C8B-B14F-4D97-AF65-F5344CB8AC3E}">
        <p14:creationId xmlns:p14="http://schemas.microsoft.com/office/powerpoint/2010/main" val="203695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7</a:t>
            </a:fld>
            <a:endParaRPr lang="en-US" dirty="0"/>
          </a:p>
        </p:txBody>
      </p:sp>
    </p:spTree>
    <p:extLst>
      <p:ext uri="{BB962C8B-B14F-4D97-AF65-F5344CB8AC3E}">
        <p14:creationId xmlns:p14="http://schemas.microsoft.com/office/powerpoint/2010/main" val="252051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8</a:t>
            </a:fld>
            <a:endParaRPr lang="en-US" dirty="0"/>
          </a:p>
        </p:txBody>
      </p:sp>
    </p:spTree>
    <p:extLst>
      <p:ext uri="{BB962C8B-B14F-4D97-AF65-F5344CB8AC3E}">
        <p14:creationId xmlns:p14="http://schemas.microsoft.com/office/powerpoint/2010/main" val="14954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9</a:t>
            </a:fld>
            <a:endParaRPr lang="en-US"/>
          </a:p>
        </p:txBody>
      </p:sp>
    </p:spTree>
    <p:extLst>
      <p:ext uri="{BB962C8B-B14F-4D97-AF65-F5344CB8AC3E}">
        <p14:creationId xmlns:p14="http://schemas.microsoft.com/office/powerpoint/2010/main" val="424242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10</a:t>
            </a:fld>
            <a:endParaRPr lang="en-US"/>
          </a:p>
        </p:txBody>
      </p:sp>
    </p:spTree>
    <p:extLst>
      <p:ext uri="{BB962C8B-B14F-4D97-AF65-F5344CB8AC3E}">
        <p14:creationId xmlns:p14="http://schemas.microsoft.com/office/powerpoint/2010/main" val="3759696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hyperlink" Target="dhhs.ne.gov" TargetMode="External"/><Relationship Id="rId5" Type="http://schemas.openxmlformats.org/officeDocument/2006/relationships/hyperlink" Target="mailto:First.Last@nebraska.gov" TargetMode="External"/><Relationship Id="rId4"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1905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1-column / photos">
    <p:spTree>
      <p:nvGrpSpPr>
        <p:cNvPr id="1" name=""/>
        <p:cNvGrpSpPr/>
        <p:nvPr/>
      </p:nvGrpSpPr>
      <p:grpSpPr>
        <a:xfrm>
          <a:off x="0" y="0"/>
          <a:ext cx="0" cy="0"/>
          <a:chOff x="0" y="0"/>
          <a:chExt cx="0" cy="0"/>
        </a:xfrm>
      </p:grpSpPr>
      <p:sp>
        <p:nvSpPr>
          <p:cNvPr id="4" name="Smaller Body Text"/>
          <p:cNvSpPr>
            <a:spLocks noGrp="1"/>
          </p:cNvSpPr>
          <p:nvPr>
            <p:ph type="body" sz="quarter" idx="11" hasCustomPrompt="1"/>
          </p:nvPr>
        </p:nvSpPr>
        <p:spPr>
          <a:xfrm>
            <a:off x="373488" y="1081210"/>
            <a:ext cx="4178022" cy="4955448"/>
          </a:xfrm>
          <a:prstGeom prst="rect">
            <a:avLst/>
          </a:prstGeom>
        </p:spPr>
        <p:txBody>
          <a:bodyPr spcCol="274320">
            <a:normAutofit/>
          </a:bodyPr>
          <a:lstStyle>
            <a:lvl1pPr marL="0" indent="0" algn="l">
              <a:buNone/>
              <a:defRPr sz="2000">
                <a:solidFill>
                  <a:schemeClr val="tx1"/>
                </a:solidFill>
                <a:latin typeface="+mn-lt"/>
              </a:defRPr>
            </a:lvl1pPr>
          </a:lstStyle>
          <a:p>
            <a:pPr lvl="0"/>
            <a:r>
              <a:rPr lang="en-US" dirty="0"/>
              <a:t>1-column text</a:t>
            </a:r>
          </a:p>
        </p:txBody>
      </p:sp>
      <p:sp>
        <p:nvSpPr>
          <p:cNvPr id="5" name="Picture Placeholder 12"/>
          <p:cNvSpPr>
            <a:spLocks noGrp="1"/>
          </p:cNvSpPr>
          <p:nvPr>
            <p:ph type="pic" sz="quarter" idx="12" hasCustomPrompt="1"/>
          </p:nvPr>
        </p:nvSpPr>
        <p:spPr>
          <a:xfrm>
            <a:off x="7043895" y="1085118"/>
            <a:ext cx="4808380" cy="3818910"/>
          </a:xfrm>
          <a:prstGeom prst="rect">
            <a:avLst/>
          </a:prstGeom>
        </p:spPr>
        <p:txBody>
          <a:bodyPr/>
          <a:lstStyle>
            <a:lvl1pPr>
              <a:defRPr>
                <a:solidFill>
                  <a:srgbClr val="FFC843"/>
                </a:solidFill>
                <a:latin typeface="+mn-lt"/>
              </a:defRPr>
            </a:lvl1pPr>
          </a:lstStyle>
          <a:p>
            <a:r>
              <a:rPr lang="en-US" dirty="0"/>
              <a:t>photo</a:t>
            </a:r>
          </a:p>
        </p:txBody>
      </p:sp>
      <p:sp>
        <p:nvSpPr>
          <p:cNvPr id="6" name="Picture Placeholder 14"/>
          <p:cNvSpPr>
            <a:spLocks noGrp="1"/>
          </p:cNvSpPr>
          <p:nvPr>
            <p:ph type="pic" sz="quarter" idx="13" hasCustomPrompt="1"/>
          </p:nvPr>
        </p:nvSpPr>
        <p:spPr>
          <a:xfrm>
            <a:off x="4732338" y="1085118"/>
            <a:ext cx="2130729" cy="1819288"/>
          </a:xfrm>
          <a:prstGeom prst="rect">
            <a:avLst/>
          </a:prstGeom>
        </p:spPr>
        <p:txBody>
          <a:bodyPr/>
          <a:lstStyle>
            <a:lvl1pPr>
              <a:defRPr>
                <a:solidFill>
                  <a:srgbClr val="FFC843"/>
                </a:solidFill>
                <a:latin typeface="+mn-lt"/>
              </a:defRPr>
            </a:lvl1pPr>
          </a:lstStyle>
          <a:p>
            <a:r>
              <a:rPr lang="en-US" dirty="0"/>
              <a:t>photo</a:t>
            </a:r>
          </a:p>
        </p:txBody>
      </p:sp>
      <p:sp>
        <p:nvSpPr>
          <p:cNvPr id="7" name="Picture Placeholder 16"/>
          <p:cNvSpPr>
            <a:spLocks noGrp="1"/>
          </p:cNvSpPr>
          <p:nvPr>
            <p:ph type="pic" sz="quarter" idx="14" hasCustomPrompt="1"/>
          </p:nvPr>
        </p:nvSpPr>
        <p:spPr>
          <a:xfrm>
            <a:off x="4732338" y="3094901"/>
            <a:ext cx="2160587" cy="1809128"/>
          </a:xfrm>
          <a:prstGeom prst="rect">
            <a:avLst/>
          </a:prstGeom>
        </p:spPr>
        <p:txBody>
          <a:bodyPr/>
          <a:lstStyle>
            <a:lvl1pPr>
              <a:defRPr>
                <a:solidFill>
                  <a:srgbClr val="FFC843"/>
                </a:solidFill>
                <a:latin typeface="+mn-lt"/>
              </a:defRPr>
            </a:lvl1pPr>
          </a:lstStyle>
          <a:p>
            <a:r>
              <a:rPr lang="en-US" dirty="0"/>
              <a:t>photo</a:t>
            </a:r>
          </a:p>
        </p:txBody>
      </p:sp>
      <p:sp>
        <p:nvSpPr>
          <p:cNvPr id="8" name="Title 1"/>
          <p:cNvSpPr>
            <a:spLocks noGrp="1"/>
          </p:cNvSpPr>
          <p:nvPr>
            <p:ph type="title" hasCustomPrompt="1"/>
          </p:nvPr>
        </p:nvSpPr>
        <p:spPr>
          <a:xfrm>
            <a:off x="373488" y="365126"/>
            <a:ext cx="11478084"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userDrawn="1"/>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69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 1-column bullet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456174" y="6356350"/>
            <a:ext cx="2283542" cy="365125"/>
          </a:xfrm>
          <a:prstGeom prst="rect">
            <a:avLst/>
          </a:prstGeom>
        </p:spPr>
        <p:txBody>
          <a:bodyPr/>
          <a:lstStyle/>
          <a:p>
            <a:fld id="{07E7C557-6977-4010-A8B0-973A074F99DE}" type="slidenum">
              <a:rPr lang="en-US" smtClean="0"/>
              <a:pPr/>
              <a:t>‹#›</a:t>
            </a:fld>
            <a:endParaRPr lang="en-US" dirty="0"/>
          </a:p>
        </p:txBody>
      </p:sp>
      <p:sp>
        <p:nvSpPr>
          <p:cNvPr id="5" name="Text Placeholder 3"/>
          <p:cNvSpPr>
            <a:spLocks noGrp="1"/>
          </p:cNvSpPr>
          <p:nvPr>
            <p:ph type="body" sz="quarter" idx="11" hasCustomPrompt="1"/>
          </p:nvPr>
        </p:nvSpPr>
        <p:spPr>
          <a:xfrm>
            <a:off x="365097" y="1081210"/>
            <a:ext cx="11560739" cy="4716953"/>
          </a:xfrm>
          <a:prstGeom prst="rect">
            <a:avLst/>
          </a:prstGeom>
        </p:spPr>
        <p:txBody>
          <a:bodyPr spcCol="274320"/>
          <a:lstStyle>
            <a:lvl2pPr marL="685800" indent="-22860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810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4109839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3558784"/>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1122363"/>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3703120"/>
            <a:ext cx="10515600" cy="1925893"/>
          </a:xfrm>
          <a:prstGeom prst="rect">
            <a:avLst/>
          </a:prstGeom>
        </p:spPr>
        <p:txBody>
          <a:bodyPr vert="horz" lIns="91440" tIns="45720" rIns="91440" bIns="45720" rtlCol="0">
            <a:normAutofit/>
          </a:bodyPr>
          <a:lstStyle>
            <a:lvl1pPr algn="ctr">
              <a:defRPr sz="320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1456310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197393"/>
            <a:ext cx="11552349" cy="4390607"/>
          </a:xfrm>
          <a:prstGeom prst="rect">
            <a:avLst/>
          </a:prstGeom>
        </p:spPr>
        <p:txBody>
          <a:bodyPr/>
          <a:lstStyle>
            <a:lvl1pPr marL="0" indent="0" algn="l">
              <a:buNone/>
              <a:defRPr sz="2000">
                <a:solidFill>
                  <a:schemeClr val="tx1"/>
                </a:solidFill>
              </a:defRPr>
            </a:lvl1pPr>
          </a:lstStyle>
          <a:p>
            <a:pPr lvl="0"/>
            <a:r>
              <a:rPr lang="en-US" dirty="0"/>
              <a:t>Click to edit text</a:t>
            </a:r>
          </a:p>
        </p:txBody>
      </p: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a:t>Click to edit Master title style</a:t>
            </a:r>
            <a:endParaRPr lang="en-US" dirty="0"/>
          </a:p>
        </p:txBody>
      </p:sp>
      <p:cxnSp>
        <p:nvCxnSpPr>
          <p:cNvPr id="5" name="Title Page Rule Line"/>
          <p:cNvCxnSpPr/>
          <p:nvPr/>
        </p:nvCxnSpPr>
        <p:spPr>
          <a:xfrm>
            <a:off x="373487" y="106481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5129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200087"/>
            <a:ext cx="11552349" cy="4424858"/>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2233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787178"/>
            <a:ext cx="11552349" cy="3819295"/>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
        <p:nvSpPr>
          <p:cNvPr id="11" name="Page Subhead Bold"/>
          <p:cNvSpPr>
            <a:spLocks noGrp="1"/>
          </p:cNvSpPr>
          <p:nvPr>
            <p:ph type="body" sz="quarter" idx="12" hasCustomPrompt="1"/>
          </p:nvPr>
        </p:nvSpPr>
        <p:spPr>
          <a:xfrm>
            <a:off x="365097" y="121388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74152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
        <p:nvSpPr>
          <p:cNvPr id="6" name="Bulleted Text"/>
          <p:cNvSpPr>
            <a:spLocks noGrp="1"/>
          </p:cNvSpPr>
          <p:nvPr>
            <p:ph type="body" sz="quarter" idx="12" hasCustomPrompt="1"/>
          </p:nvPr>
        </p:nvSpPr>
        <p:spPr>
          <a:xfrm>
            <a:off x="365098" y="1206627"/>
            <a:ext cx="11552349" cy="4362900"/>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cxnSp>
        <p:nvCxnSpPr>
          <p:cNvPr id="10" name="Title Page Rule Line"/>
          <p:cNvCxnSpPr/>
          <p:nvPr/>
        </p:nvCxnSpPr>
        <p:spPr>
          <a:xfrm>
            <a:off x="373487" y="106481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602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20008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364502"/>
            <a:ext cx="11552349" cy="3230755"/>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4" name="Title Page Rule Line"/>
          <p:cNvCxnSpPr/>
          <p:nvPr/>
        </p:nvCxnSpPr>
        <p:spPr>
          <a:xfrm>
            <a:off x="36509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80108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Tree>
    <p:extLst>
      <p:ext uri="{BB962C8B-B14F-4D97-AF65-F5344CB8AC3E}">
        <p14:creationId xmlns:p14="http://schemas.microsoft.com/office/powerpoint/2010/main" val="148973415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740925"/>
            <a:ext cx="11552349" cy="3810789"/>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11591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2344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32049876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642199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238132"/>
            <a:ext cx="4178022" cy="4907973"/>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238132"/>
            <a:ext cx="4808380" cy="3988210"/>
          </a:xfrm>
          <a:prstGeom prst="rect">
            <a:avLst/>
          </a:prstGeom>
        </p:spPr>
        <p:txBody>
          <a:bodyPr/>
          <a:lstStyle/>
          <a:p>
            <a:r>
              <a:rPr lang="en-US"/>
              <a:t>Click icon to add picture</a:t>
            </a:r>
            <a:endParaRPr lang="en-US" dirty="0"/>
          </a:p>
        </p:txBody>
      </p:sp>
      <p:sp>
        <p:nvSpPr>
          <p:cNvPr id="15" name="Picture Placeholder 14"/>
          <p:cNvSpPr>
            <a:spLocks noGrp="1"/>
          </p:cNvSpPr>
          <p:nvPr>
            <p:ph type="pic" sz="quarter" idx="13"/>
          </p:nvPr>
        </p:nvSpPr>
        <p:spPr>
          <a:xfrm>
            <a:off x="4732338" y="1238132"/>
            <a:ext cx="2130729" cy="1966546"/>
          </a:xfrm>
          <a:prstGeom prst="rect">
            <a:avLst/>
          </a:prstGeom>
        </p:spPr>
        <p:txBody>
          <a:bodyPr/>
          <a:lstStyle/>
          <a:p>
            <a:r>
              <a:rPr lang="en-US"/>
              <a:t>Click icon to add picture</a:t>
            </a:r>
          </a:p>
        </p:txBody>
      </p:sp>
      <p:sp>
        <p:nvSpPr>
          <p:cNvPr id="17" name="Picture Placeholder 16"/>
          <p:cNvSpPr>
            <a:spLocks noGrp="1"/>
          </p:cNvSpPr>
          <p:nvPr>
            <p:ph type="pic" sz="quarter" idx="14"/>
          </p:nvPr>
        </p:nvSpPr>
        <p:spPr>
          <a:xfrm>
            <a:off x="4732338" y="3374906"/>
            <a:ext cx="2160587" cy="1851435"/>
          </a:xfrm>
          <a:prstGeom prst="rect">
            <a:avLst/>
          </a:prstGeom>
        </p:spPr>
        <p:txBody>
          <a:bodyPr/>
          <a:lstStyle/>
          <a:p>
            <a:r>
              <a:rPr lang="en-US"/>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0605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grpSp>
        <p:nvGrpSpPr>
          <p:cNvPr id="4" name="Group 3"/>
          <p:cNvGrpSpPr/>
          <p:nvPr/>
        </p:nvGrpSpPr>
        <p:grpSpPr>
          <a:xfrm>
            <a:off x="508289" y="6065378"/>
            <a:ext cx="1675916" cy="438850"/>
            <a:chOff x="4913982" y="5342258"/>
            <a:chExt cx="1675916" cy="463617"/>
          </a:xfrm>
          <a:effectLst>
            <a:reflection stA="41000" endPos="65000" dist="50800" dir="5400000" sy="-100000" algn="bl" rotWithShape="0"/>
          </a:effectLst>
        </p:grpSpPr>
        <p:pic>
          <p:nvPicPr>
            <p:cNvPr id="5" name="Twit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982" y="5342258"/>
              <a:ext cx="467498" cy="457200"/>
            </a:xfrm>
            <a:prstGeom prst="rect">
              <a:avLst/>
            </a:prstGeom>
          </p:spPr>
        </p:pic>
        <p:pic>
          <p:nvPicPr>
            <p:cNvPr id="6" name="You Tub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001" y="5348675"/>
              <a:ext cx="457200" cy="457200"/>
            </a:xfrm>
            <a:prstGeom prst="rect">
              <a:avLst/>
            </a:prstGeom>
          </p:spPr>
        </p:pic>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698" y="5342258"/>
              <a:ext cx="457200" cy="457200"/>
            </a:xfrm>
            <a:prstGeom prst="rect">
              <a:avLst/>
            </a:prstGeom>
          </p:spPr>
        </p:pic>
      </p:grpSp>
      <p:sp>
        <p:nvSpPr>
          <p:cNvPr id="11" name="Page Subhead Bold"/>
          <p:cNvSpPr>
            <a:spLocks noGrp="1"/>
          </p:cNvSpPr>
          <p:nvPr>
            <p:ph type="body" sz="quarter" idx="12" hasCustomPrompt="1"/>
          </p:nvPr>
        </p:nvSpPr>
        <p:spPr>
          <a:xfrm>
            <a:off x="838200" y="2240666"/>
            <a:ext cx="10478729" cy="469563"/>
          </a:xfrm>
          <a:prstGeom prst="rect">
            <a:avLst/>
          </a:prstGeom>
          <a:solidFill>
            <a:srgbClr val="BABF33"/>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28162"/>
            <a:ext cx="10478729" cy="657500"/>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644144"/>
            <a:ext cx="10478729" cy="405055"/>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5"/>
              </a:rPr>
              <a:t>First.Last@nebraska.gov</a:t>
            </a:r>
            <a:endParaRPr lang="en-US" dirty="0"/>
          </a:p>
        </p:txBody>
      </p:sp>
      <p:sp>
        <p:nvSpPr>
          <p:cNvPr id="16" name="Website"/>
          <p:cNvSpPr txBox="1">
            <a:spLocks/>
          </p:cNvSpPr>
          <p:nvPr/>
        </p:nvSpPr>
        <p:spPr>
          <a:xfrm>
            <a:off x="2318151" y="6123375"/>
            <a:ext cx="2148581" cy="427153"/>
          </a:xfrm>
          <a:prstGeom prst="rect">
            <a:avLst/>
          </a:prstGeom>
          <a:noFill/>
          <a:ln>
            <a:solidFill>
              <a:srgbClr val="5690E2"/>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36080"/>
                </a:solidFill>
                <a:latin typeface="Gisha" panose="020B0502040204020203" pitchFamily="34" charset="-79"/>
                <a:cs typeface="Gisha" panose="020B0502040204020203" pitchFamily="34" charset="-79"/>
                <a:hlinkClick r:id="rId6"/>
              </a:rPr>
              <a:t>dhhs.ne.gov</a:t>
            </a:r>
            <a:endParaRPr lang="en-US" sz="2400" b="1" dirty="0">
              <a:solidFill>
                <a:srgbClr val="036080"/>
              </a:solidFill>
              <a:latin typeface="Gisha" panose="020B0502040204020203" pitchFamily="34" charset="-79"/>
              <a:cs typeface="Gisha" panose="020B0502040204020203" pitchFamily="34" charset="-79"/>
            </a:endParaRPr>
          </a:p>
        </p:txBody>
      </p:sp>
      <p:sp>
        <p:nvSpPr>
          <p:cNvPr id="18" name="Website"/>
          <p:cNvSpPr txBox="1">
            <a:spLocks/>
          </p:cNvSpPr>
          <p:nvPr/>
        </p:nvSpPr>
        <p:spPr>
          <a:xfrm>
            <a:off x="5012550" y="5402453"/>
            <a:ext cx="2148581" cy="438851"/>
          </a:xfrm>
          <a:prstGeom prst="rect">
            <a:avLst/>
          </a:prstGeom>
          <a:noFill/>
          <a:ln>
            <a:no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pPr>
            <a:r>
              <a:rPr lang="en-US" sz="1400" b="1" dirty="0">
                <a:solidFill>
                  <a:schemeClr val="tx2"/>
                </a:solidFill>
                <a:latin typeface="Gisha" panose="020B0502040204020203" pitchFamily="34" charset="-79"/>
                <a:cs typeface="Gisha" panose="020B0502040204020203" pitchFamily="34" charset="-79"/>
              </a:rPr>
              <a:t>DHHS Helpline:</a:t>
            </a:r>
          </a:p>
          <a:p>
            <a:pPr>
              <a:lnSpc>
                <a:spcPts val="1200"/>
              </a:lnSpc>
            </a:pPr>
            <a:r>
              <a:rPr lang="en-US" sz="1050" b="0" dirty="0">
                <a:solidFill>
                  <a:schemeClr val="tx2"/>
                </a:solidFill>
                <a:latin typeface="Gisha" panose="020B0502040204020203" pitchFamily="34" charset="-79"/>
                <a:cs typeface="Gisha" panose="020B0502040204020203" pitchFamily="34" charset="-79"/>
              </a:rPr>
              <a:t>800-254-4202</a:t>
            </a:r>
          </a:p>
          <a:p>
            <a:pPr>
              <a:lnSpc>
                <a:spcPts val="1200"/>
              </a:lnSpc>
            </a:pPr>
            <a:r>
              <a:rPr lang="en-US" sz="1050" b="0" dirty="0">
                <a:solidFill>
                  <a:schemeClr val="tx2"/>
                </a:solidFill>
                <a:latin typeface="Gisha" panose="020B0502040204020203" pitchFamily="34" charset="-79"/>
                <a:cs typeface="Gisha" panose="020B0502040204020203" pitchFamily="34" charset="-79"/>
              </a:rPr>
              <a:t>DHHS.helpline@Nebraska.gov</a:t>
            </a:r>
          </a:p>
        </p:txBody>
      </p:sp>
      <p:sp>
        <p:nvSpPr>
          <p:cNvPr id="15" name="Phone"/>
          <p:cNvSpPr txBox="1"/>
          <p:nvPr/>
        </p:nvSpPr>
        <p:spPr>
          <a:xfrm>
            <a:off x="846763" y="4109007"/>
            <a:ext cx="10478729" cy="461665"/>
          </a:xfrm>
          <a:prstGeom prst="rect">
            <a:avLst/>
          </a:prstGeom>
          <a:noFill/>
        </p:spPr>
        <p:txBody>
          <a:bodyPr wrap="square" rtlCol="0">
            <a:spAutoFit/>
          </a:bodyPr>
          <a:lstStyle/>
          <a:p>
            <a:pPr algn="ctr"/>
            <a:r>
              <a:rPr lang="en-US" sz="2400" dirty="0">
                <a:solidFill>
                  <a:schemeClr val="tx2"/>
                </a:solidFill>
                <a:latin typeface="Montserrat Black" panose="00000A00000000000000" pitchFamily="50" charset="0"/>
              </a:rPr>
              <a:t>000-000-0000</a:t>
            </a:r>
          </a:p>
        </p:txBody>
      </p:sp>
    </p:spTree>
    <p:extLst>
      <p:ext uri="{BB962C8B-B14F-4D97-AF65-F5344CB8AC3E}">
        <p14:creationId xmlns:p14="http://schemas.microsoft.com/office/powerpoint/2010/main" val="30663161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1495192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6362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2153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28568093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39690055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entered / n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16191"/>
          </a:xfrm>
          <a:prstGeom prst="rect">
            <a:avLst/>
          </a:prstGeom>
        </p:spPr>
        <p:txBody>
          <a:bodyPr/>
          <a:lstStyle>
            <a:lvl1pPr>
              <a:defRPr baseline="0">
                <a:latin typeface="+mj-lt"/>
                <a:cs typeface="Arial" panose="020B0604020202020204" pitchFamily="34" charset="0"/>
              </a:defRPr>
            </a:lvl1pPr>
          </a:lstStyle>
          <a:p>
            <a:r>
              <a:rPr lang="en-US" dirty="0"/>
              <a:t>Master Headline</a:t>
            </a:r>
          </a:p>
        </p:txBody>
      </p:sp>
    </p:spTree>
    <p:extLst>
      <p:ext uri="{BB962C8B-B14F-4D97-AF65-F5344CB8AC3E}">
        <p14:creationId xmlns:p14="http://schemas.microsoft.com/office/powerpoint/2010/main" val="327099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Title Page Rule Line"/>
          <p:cNvCxnSpPr/>
          <p:nvPr userDrawn="1"/>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5"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latin typeface="+mj-lt"/>
              </a:defRPr>
            </a:lvl1pPr>
          </a:lstStyle>
          <a:p>
            <a:r>
              <a:rPr lang="en-US" dirty="0"/>
              <a:t>Headline</a:t>
            </a:r>
          </a:p>
        </p:txBody>
      </p:sp>
      <p:sp>
        <p:nvSpPr>
          <p:cNvPr id="6"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mn-lt"/>
                <a:ea typeface="Roboto" panose="02000000000000000000" pitchFamily="2" charset="0"/>
                <a:cs typeface="Roboto" panose="02000000000000000000" pitchFamily="2" charset="0"/>
              </a:defRPr>
            </a:lvl1pPr>
          </a:lstStyle>
          <a:p>
            <a:pPr lvl="0"/>
            <a:r>
              <a:rPr lang="en-US" dirty="0"/>
              <a:t>Subtitle</a:t>
            </a:r>
          </a:p>
        </p:txBody>
      </p:sp>
    </p:spTree>
    <p:extLst>
      <p:ext uri="{BB962C8B-B14F-4D97-AF65-F5344CB8AC3E}">
        <p14:creationId xmlns:p14="http://schemas.microsoft.com/office/powerpoint/2010/main" val="3889951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77126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354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87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2-column / bulleted">
    <p:spTree>
      <p:nvGrpSpPr>
        <p:cNvPr id="1" name=""/>
        <p:cNvGrpSpPr/>
        <p:nvPr/>
      </p:nvGrpSpPr>
      <p:grpSpPr>
        <a:xfrm>
          <a:off x="0" y="0"/>
          <a:ext cx="0" cy="0"/>
          <a:chOff x="0" y="0"/>
          <a:chExt cx="0" cy="0"/>
        </a:xfrm>
      </p:grpSpPr>
      <p:sp>
        <p:nvSpPr>
          <p:cNvPr id="8" name="Body Text 3-col"/>
          <p:cNvSpPr>
            <a:spLocks noGrp="1"/>
          </p:cNvSpPr>
          <p:nvPr>
            <p:ph type="body" sz="quarter" idx="11" hasCustomPrompt="1"/>
          </p:nvPr>
        </p:nvSpPr>
        <p:spPr>
          <a:xfrm>
            <a:off x="365097" y="1081210"/>
            <a:ext cx="11560739" cy="4936131"/>
          </a:xfrm>
          <a:prstGeom prst="rect">
            <a:avLst/>
          </a:prstGeom>
        </p:spPr>
        <p:txBody>
          <a:bodyPr wrap="none" numCol="2"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2-column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536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jpeg"/><Relationship Id="rId2" Type="http://schemas.openxmlformats.org/officeDocument/2006/relationships/slideLayout" Target="../slideLayouts/slideLayout14.xml"/><Relationship Id="rId16" Type="http://schemas.openxmlformats.org/officeDocument/2006/relationships/image" Target="../media/image8.w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
        <p:nvSpPr>
          <p:cNvPr id="8"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
        <p:nvSpPr>
          <p:cNvPr id="4"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7" r:id="rId1"/>
    <p:sldLayoutId id="2147483801" r:id="rId2"/>
    <p:sldLayoutId id="2147483802" r:id="rId3"/>
    <p:sldLayoutId id="2147483789" r:id="rId4"/>
    <p:sldLayoutId id="2147483798" r:id="rId5"/>
    <p:sldLayoutId id="2147483790" r:id="rId6"/>
    <p:sldLayoutId id="2147483792" r:id="rId7"/>
    <p:sldLayoutId id="2147483793" r:id="rId8"/>
    <p:sldLayoutId id="2147483795" r:id="rId9"/>
    <p:sldLayoutId id="2147483796" r:id="rId10"/>
    <p:sldLayoutId id="2147483797" r:id="rId11"/>
    <p:sldLayoutId id="2147483799" r:id="rId12"/>
  </p:sldLayoutIdLst>
  <p:hf hdr="0" ftr="0" dt="0"/>
  <p:txStyles>
    <p:titleStyle>
      <a:lvl1pPr algn="ctr" defTabSz="914400" rtl="0" eaLnBrk="1" latinLnBrk="0" hangingPunct="1">
        <a:lnSpc>
          <a:spcPct val="90000"/>
        </a:lnSpc>
        <a:spcBef>
          <a:spcPct val="0"/>
        </a:spcBef>
        <a:buNone/>
        <a:defRPr sz="4400" kern="1200">
          <a:solidFill>
            <a:srgbClr val="0360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sp>
        <p:nvSpPr>
          <p:cNvPr id="7" name="Rectangle 6"/>
          <p:cNvSpPr/>
          <p:nvPr/>
        </p:nvSpPr>
        <p:spPr>
          <a:xfrm>
            <a:off x="4777503" y="6278948"/>
            <a:ext cx="2644790" cy="278371"/>
          </a:xfrm>
          <a:prstGeom prst="rect">
            <a:avLst/>
          </a:prstGeom>
        </p:spPr>
        <p:txBody>
          <a:bodyPr wrap="square">
            <a:spAutoFit/>
          </a:bodyPr>
          <a:lstStyle/>
          <a:p>
            <a:r>
              <a:rPr lang="en-US" sz="1200" i="1" dirty="0">
                <a:solidFill>
                  <a:srgbClr val="036080"/>
                </a:solidFill>
              </a:rPr>
              <a:t>Helping People Live better Lives.</a:t>
            </a:r>
          </a:p>
        </p:txBody>
      </p:sp>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9" name="Rectangle 8"/>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
        <p:nvSpPr>
          <p:cNvPr id="10"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Tree>
    <p:extLst>
      <p:ext uri="{BB962C8B-B14F-4D97-AF65-F5344CB8AC3E}">
        <p14:creationId xmlns:p14="http://schemas.microsoft.com/office/powerpoint/2010/main" val="35362831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ftr="0" dt="0"/>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justice.gov/cgi-bin/outside.cgi?http://www.law.cornell.edu/supct/html/98-536.Z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hhs.ne.gov/Pages/Behavioral-Health.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hhs.ne.gov/Pages/988.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23900" y="365125"/>
            <a:ext cx="10744200" cy="1325563"/>
          </a:xfrm>
        </p:spPr>
        <p:txBody>
          <a:bodyPr>
            <a:normAutofit/>
          </a:bodyPr>
          <a:lstStyle/>
          <a:p>
            <a:r>
              <a:rPr lang="en-US" sz="4000" dirty="0"/>
              <a:t>Nebraska Behavioral Health Landscape 2.0</a:t>
            </a:r>
          </a:p>
        </p:txBody>
      </p:sp>
      <p:sp>
        <p:nvSpPr>
          <p:cNvPr id="3" name="TextBox 2">
            <a:extLst>
              <a:ext uri="{FF2B5EF4-FFF2-40B4-BE49-F238E27FC236}">
                <a16:creationId xmlns:a16="http://schemas.microsoft.com/office/drawing/2014/main" id="{8365ED6A-F4B1-CDDA-BD4B-AEDF69AFAD96}"/>
              </a:ext>
            </a:extLst>
          </p:cNvPr>
          <p:cNvSpPr txBox="1"/>
          <p:nvPr/>
        </p:nvSpPr>
        <p:spPr>
          <a:xfrm>
            <a:off x="1200150" y="1459855"/>
            <a:ext cx="9791700" cy="461665"/>
          </a:xfrm>
          <a:prstGeom prst="rect">
            <a:avLst/>
          </a:prstGeom>
          <a:noFill/>
        </p:spPr>
        <p:txBody>
          <a:bodyPr wrap="square" rtlCol="0">
            <a:spAutoFit/>
          </a:bodyPr>
          <a:lstStyle/>
          <a:p>
            <a:r>
              <a:rPr lang="en-US" sz="2400" b="1" i="1" dirty="0">
                <a:solidFill>
                  <a:srgbClr val="036080"/>
                </a:solidFill>
              </a:rPr>
              <a:t>Strategic Planning:  Accomplishments and Moving Forward</a:t>
            </a:r>
          </a:p>
        </p:txBody>
      </p:sp>
      <p:sp>
        <p:nvSpPr>
          <p:cNvPr id="4" name="TextBox 3">
            <a:extLst>
              <a:ext uri="{FF2B5EF4-FFF2-40B4-BE49-F238E27FC236}">
                <a16:creationId xmlns:a16="http://schemas.microsoft.com/office/drawing/2014/main" id="{74DE0E99-A643-804B-0472-8AB5A5F79221}"/>
              </a:ext>
            </a:extLst>
          </p:cNvPr>
          <p:cNvSpPr txBox="1"/>
          <p:nvPr/>
        </p:nvSpPr>
        <p:spPr>
          <a:xfrm>
            <a:off x="3619500" y="4722595"/>
            <a:ext cx="4953000" cy="646331"/>
          </a:xfrm>
          <a:prstGeom prst="rect">
            <a:avLst/>
          </a:prstGeom>
          <a:noFill/>
        </p:spPr>
        <p:txBody>
          <a:bodyPr wrap="square" rtlCol="0">
            <a:spAutoFit/>
          </a:bodyPr>
          <a:lstStyle/>
          <a:p>
            <a:pPr algn="ctr"/>
            <a:r>
              <a:rPr lang="en-US" b="1" dirty="0">
                <a:solidFill>
                  <a:srgbClr val="036080"/>
                </a:solidFill>
              </a:rPr>
              <a:t>Nebraska Hospital Association</a:t>
            </a:r>
          </a:p>
          <a:p>
            <a:pPr algn="ctr"/>
            <a:r>
              <a:rPr lang="en-US" b="1" dirty="0">
                <a:solidFill>
                  <a:srgbClr val="036080"/>
                </a:solidFill>
              </a:rPr>
              <a:t>October 20, 2022</a:t>
            </a:r>
          </a:p>
        </p:txBody>
      </p:sp>
      <p:pic>
        <p:nvPicPr>
          <p:cNvPr id="5" name="Picture 4">
            <a:extLst>
              <a:ext uri="{FF2B5EF4-FFF2-40B4-BE49-F238E27FC236}">
                <a16:creationId xmlns:a16="http://schemas.microsoft.com/office/drawing/2014/main" id="{EC9CEF18-CF86-3150-EBF9-DA316F084C86}"/>
              </a:ext>
            </a:extLst>
          </p:cNvPr>
          <p:cNvPicPr>
            <a:picLocks noChangeAspect="1"/>
          </p:cNvPicPr>
          <p:nvPr/>
        </p:nvPicPr>
        <p:blipFill>
          <a:blip r:embed="rId3"/>
          <a:stretch>
            <a:fillRect/>
          </a:stretch>
        </p:blipFill>
        <p:spPr>
          <a:xfrm>
            <a:off x="0" y="2970785"/>
            <a:ext cx="2176206" cy="1215940"/>
          </a:xfrm>
          <a:prstGeom prst="rect">
            <a:avLst/>
          </a:prstGeom>
          <a:ln w="57150">
            <a:solidFill>
              <a:srgbClr val="FFC843"/>
            </a:solidFill>
          </a:ln>
        </p:spPr>
      </p:pic>
      <p:pic>
        <p:nvPicPr>
          <p:cNvPr id="6" name="Picture 5">
            <a:extLst>
              <a:ext uri="{FF2B5EF4-FFF2-40B4-BE49-F238E27FC236}">
                <a16:creationId xmlns:a16="http://schemas.microsoft.com/office/drawing/2014/main" id="{1D273E0A-149E-FC58-69F1-D09927084257}"/>
              </a:ext>
            </a:extLst>
          </p:cNvPr>
          <p:cNvPicPr>
            <a:picLocks noChangeAspect="1"/>
          </p:cNvPicPr>
          <p:nvPr/>
        </p:nvPicPr>
        <p:blipFill>
          <a:blip r:embed="rId4"/>
          <a:stretch>
            <a:fillRect/>
          </a:stretch>
        </p:blipFill>
        <p:spPr>
          <a:xfrm>
            <a:off x="2303331" y="2970785"/>
            <a:ext cx="2176207" cy="1215324"/>
          </a:xfrm>
          <a:prstGeom prst="rect">
            <a:avLst/>
          </a:prstGeom>
          <a:ln w="57150">
            <a:solidFill>
              <a:srgbClr val="036080"/>
            </a:solidFill>
          </a:ln>
        </p:spPr>
      </p:pic>
      <p:pic>
        <p:nvPicPr>
          <p:cNvPr id="7" name="Picture 6">
            <a:extLst>
              <a:ext uri="{FF2B5EF4-FFF2-40B4-BE49-F238E27FC236}">
                <a16:creationId xmlns:a16="http://schemas.microsoft.com/office/drawing/2014/main" id="{8ACC2ABE-6BF8-69C0-0EB0-5E369BE9906A}"/>
              </a:ext>
            </a:extLst>
          </p:cNvPr>
          <p:cNvPicPr>
            <a:picLocks noChangeAspect="1"/>
          </p:cNvPicPr>
          <p:nvPr/>
        </p:nvPicPr>
        <p:blipFill>
          <a:blip r:embed="rId5"/>
          <a:stretch>
            <a:fillRect/>
          </a:stretch>
        </p:blipFill>
        <p:spPr>
          <a:xfrm>
            <a:off x="4606663" y="2977259"/>
            <a:ext cx="3228975" cy="1256623"/>
          </a:xfrm>
          <a:prstGeom prst="rect">
            <a:avLst/>
          </a:prstGeom>
          <a:ln w="57150">
            <a:solidFill>
              <a:srgbClr val="FFC843"/>
            </a:solidFill>
          </a:ln>
        </p:spPr>
      </p:pic>
      <p:pic>
        <p:nvPicPr>
          <p:cNvPr id="8" name="Picture 7">
            <a:extLst>
              <a:ext uri="{FF2B5EF4-FFF2-40B4-BE49-F238E27FC236}">
                <a16:creationId xmlns:a16="http://schemas.microsoft.com/office/drawing/2014/main" id="{A58380A2-EB01-BA5D-77D4-6582C95FCD0C}"/>
              </a:ext>
            </a:extLst>
          </p:cNvPr>
          <p:cNvPicPr>
            <a:picLocks noChangeAspect="1"/>
          </p:cNvPicPr>
          <p:nvPr/>
        </p:nvPicPr>
        <p:blipFill>
          <a:blip r:embed="rId6"/>
          <a:stretch>
            <a:fillRect/>
          </a:stretch>
        </p:blipFill>
        <p:spPr>
          <a:xfrm>
            <a:off x="7962763" y="2993501"/>
            <a:ext cx="2176207" cy="1227681"/>
          </a:xfrm>
          <a:prstGeom prst="rect">
            <a:avLst/>
          </a:prstGeom>
          <a:ln w="57150">
            <a:solidFill>
              <a:srgbClr val="036080"/>
            </a:solidFill>
          </a:ln>
        </p:spPr>
      </p:pic>
      <p:pic>
        <p:nvPicPr>
          <p:cNvPr id="10" name="Picture 9">
            <a:extLst>
              <a:ext uri="{FF2B5EF4-FFF2-40B4-BE49-F238E27FC236}">
                <a16:creationId xmlns:a16="http://schemas.microsoft.com/office/drawing/2014/main" id="{9B5B16F7-5C23-1222-BC17-B663B00EF2E5}"/>
              </a:ext>
            </a:extLst>
          </p:cNvPr>
          <p:cNvPicPr>
            <a:picLocks noChangeAspect="1"/>
          </p:cNvPicPr>
          <p:nvPr/>
        </p:nvPicPr>
        <p:blipFill>
          <a:blip r:embed="rId7"/>
          <a:stretch>
            <a:fillRect/>
          </a:stretch>
        </p:blipFill>
        <p:spPr>
          <a:xfrm>
            <a:off x="10253395" y="3009900"/>
            <a:ext cx="1938605" cy="1240224"/>
          </a:xfrm>
          <a:prstGeom prst="rect">
            <a:avLst/>
          </a:prstGeom>
          <a:ln w="57150">
            <a:solidFill>
              <a:srgbClr val="FFC843"/>
            </a:solidFill>
          </a:ln>
        </p:spPr>
      </p:pic>
    </p:spTree>
    <p:extLst>
      <p:ext uri="{BB962C8B-B14F-4D97-AF65-F5344CB8AC3E}">
        <p14:creationId xmlns:p14="http://schemas.microsoft.com/office/powerpoint/2010/main" val="255405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8831" y="339001"/>
            <a:ext cx="11552349" cy="696420"/>
          </a:xfrm>
        </p:spPr>
        <p:txBody>
          <a:bodyPr>
            <a:normAutofit/>
          </a:bodyPr>
          <a:lstStyle/>
          <a:p>
            <a:r>
              <a:rPr lang="en-US" sz="4400" dirty="0"/>
              <a:t>Strategic Plan YR 1: Accomplishments</a:t>
            </a:r>
          </a:p>
        </p:txBody>
      </p:sp>
      <p:sp>
        <p:nvSpPr>
          <p:cNvPr id="3" name="TextBox 2">
            <a:extLst>
              <a:ext uri="{FF2B5EF4-FFF2-40B4-BE49-F238E27FC236}">
                <a16:creationId xmlns:a16="http://schemas.microsoft.com/office/drawing/2014/main" id="{7570E438-A5AA-20CC-2EE1-35C06194D0FF}"/>
              </a:ext>
            </a:extLst>
          </p:cNvPr>
          <p:cNvSpPr txBox="1"/>
          <p:nvPr/>
        </p:nvSpPr>
        <p:spPr>
          <a:xfrm>
            <a:off x="528830" y="914919"/>
            <a:ext cx="11663170" cy="954107"/>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Outpatient Competency Restoration (OCR)</a:t>
            </a:r>
            <a:r>
              <a:rPr lang="en-US" sz="3200" b="1" dirty="0">
                <a:solidFill>
                  <a:srgbClr val="036080"/>
                </a:solidFill>
                <a:latin typeface="Arial" panose="020B0604020202020204" pitchFamily="34" charset="0"/>
                <a:cs typeface="Arial" panose="020B0604020202020204" pitchFamily="34" charset="0"/>
              </a:rPr>
              <a:t>  </a:t>
            </a:r>
          </a:p>
          <a:p>
            <a:r>
              <a:rPr lang="en-US" sz="2400" b="1" dirty="0">
                <a:solidFill>
                  <a:srgbClr val="036080"/>
                </a:solidFill>
                <a:latin typeface="Arial" panose="020B0604020202020204" pitchFamily="34" charset="0"/>
                <a:cs typeface="Arial" panose="020B0604020202020204" pitchFamily="34" charset="0"/>
              </a:rPr>
              <a:t>                 Strategic Pillar(s):  </a:t>
            </a:r>
            <a:r>
              <a:rPr lang="en-US" sz="2400" b="1" dirty="0">
                <a:solidFill>
                  <a:srgbClr val="00B050"/>
                </a:solidFill>
                <a:latin typeface="Arial" panose="020B0604020202020204" pitchFamily="34" charset="0"/>
                <a:cs typeface="Arial" panose="020B0604020202020204" pitchFamily="34" charset="0"/>
              </a:rPr>
              <a:t>Inclusion, Innovation, Integration, Value</a:t>
            </a:r>
          </a:p>
        </p:txBody>
      </p:sp>
      <p:sp>
        <p:nvSpPr>
          <p:cNvPr id="8" name="TextBox 7">
            <a:extLst>
              <a:ext uri="{FF2B5EF4-FFF2-40B4-BE49-F238E27FC236}">
                <a16:creationId xmlns:a16="http://schemas.microsoft.com/office/drawing/2014/main" id="{CE46DD09-F999-C449-D123-207ACFA57D80}"/>
              </a:ext>
            </a:extLst>
          </p:cNvPr>
          <p:cNvSpPr txBox="1"/>
          <p:nvPr/>
        </p:nvSpPr>
        <p:spPr>
          <a:xfrm>
            <a:off x="528831" y="1869026"/>
            <a:ext cx="8732735"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OCR effective July 2021 – DHHS direct contract</a:t>
            </a:r>
          </a:p>
          <a:p>
            <a:pPr marL="285750" indent="-285750">
              <a:buFont typeface="Arial" panose="020B0604020202020204" pitchFamily="34" charset="0"/>
              <a:buChar char="•"/>
            </a:pPr>
            <a:r>
              <a:rPr lang="en-US" b="1" dirty="0">
                <a:solidFill>
                  <a:srgbClr val="036080"/>
                </a:solidFill>
              </a:rPr>
              <a:t>Focused Justice/Behavioral Health Reorganization</a:t>
            </a:r>
          </a:p>
          <a:p>
            <a:pPr marL="285750" indent="-285750">
              <a:buFont typeface="Arial" panose="020B0604020202020204" pitchFamily="34" charset="0"/>
              <a:buChar char="•"/>
            </a:pPr>
            <a:r>
              <a:rPr lang="en-US" b="1" dirty="0">
                <a:solidFill>
                  <a:srgbClr val="036080"/>
                </a:solidFill>
              </a:rPr>
              <a:t>Addresses LRC waitlist efficiencies  </a:t>
            </a:r>
          </a:p>
        </p:txBody>
      </p:sp>
      <p:pic>
        <p:nvPicPr>
          <p:cNvPr id="10" name="Picture 9">
            <a:extLst>
              <a:ext uri="{FF2B5EF4-FFF2-40B4-BE49-F238E27FC236}">
                <a16:creationId xmlns:a16="http://schemas.microsoft.com/office/drawing/2014/main" id="{E5DD3C9C-E368-114A-B962-B8127DEE939C}"/>
              </a:ext>
            </a:extLst>
          </p:cNvPr>
          <p:cNvPicPr>
            <a:picLocks noChangeAspect="1"/>
          </p:cNvPicPr>
          <p:nvPr/>
        </p:nvPicPr>
        <p:blipFill>
          <a:blip r:embed="rId3"/>
          <a:stretch>
            <a:fillRect/>
          </a:stretch>
        </p:blipFill>
        <p:spPr>
          <a:xfrm>
            <a:off x="284031" y="2944002"/>
            <a:ext cx="5442280" cy="2699151"/>
          </a:xfrm>
          <a:prstGeom prst="rect">
            <a:avLst/>
          </a:prstGeom>
        </p:spPr>
      </p:pic>
      <p:pic>
        <p:nvPicPr>
          <p:cNvPr id="12" name="Picture 11">
            <a:extLst>
              <a:ext uri="{FF2B5EF4-FFF2-40B4-BE49-F238E27FC236}">
                <a16:creationId xmlns:a16="http://schemas.microsoft.com/office/drawing/2014/main" id="{D0E484E2-B324-1A0E-2B1A-991943521393}"/>
              </a:ext>
            </a:extLst>
          </p:cNvPr>
          <p:cNvPicPr>
            <a:picLocks noChangeAspect="1"/>
          </p:cNvPicPr>
          <p:nvPr/>
        </p:nvPicPr>
        <p:blipFill>
          <a:blip r:embed="rId4"/>
          <a:stretch>
            <a:fillRect/>
          </a:stretch>
        </p:blipFill>
        <p:spPr>
          <a:xfrm>
            <a:off x="528831" y="5781156"/>
            <a:ext cx="1590675" cy="323850"/>
          </a:xfrm>
          <a:prstGeom prst="rect">
            <a:avLst/>
          </a:prstGeom>
        </p:spPr>
      </p:pic>
      <p:sp>
        <p:nvSpPr>
          <p:cNvPr id="13" name="TextBox 12">
            <a:extLst>
              <a:ext uri="{FF2B5EF4-FFF2-40B4-BE49-F238E27FC236}">
                <a16:creationId xmlns:a16="http://schemas.microsoft.com/office/drawing/2014/main" id="{FC8108B4-B436-4A52-AFB6-340BF4E03E20}"/>
              </a:ext>
            </a:extLst>
          </p:cNvPr>
          <p:cNvSpPr txBox="1"/>
          <p:nvPr/>
        </p:nvSpPr>
        <p:spPr>
          <a:xfrm>
            <a:off x="7262405" y="1974215"/>
            <a:ext cx="4400764" cy="646331"/>
          </a:xfrm>
          <a:prstGeom prst="rect">
            <a:avLst/>
          </a:prstGeom>
          <a:noFill/>
          <a:scene3d>
            <a:camera prst="orthographicFront"/>
            <a:lightRig rig="threePt" dir="t"/>
          </a:scene3d>
          <a:sp3d>
            <a:bevelT w="165100" prst="coolSlan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6080"/>
                </a:solidFill>
                <a:effectLst/>
                <a:uLnTx/>
                <a:uFillTx/>
                <a:latin typeface="Arial"/>
                <a:ea typeface="+mn-ea"/>
                <a:cs typeface="+mn-cs"/>
              </a:rPr>
              <a:t>Outpatient Competency Restoration:  Providers by Region/County served</a:t>
            </a:r>
          </a:p>
        </p:txBody>
      </p:sp>
      <p:graphicFrame>
        <p:nvGraphicFramePr>
          <p:cNvPr id="14" name="Table 13">
            <a:extLst>
              <a:ext uri="{FF2B5EF4-FFF2-40B4-BE49-F238E27FC236}">
                <a16:creationId xmlns:a16="http://schemas.microsoft.com/office/drawing/2014/main" id="{6778863D-A439-76AA-0A0E-B4F7E7A44E99}"/>
              </a:ext>
            </a:extLst>
          </p:cNvPr>
          <p:cNvGraphicFramePr>
            <a:graphicFrameLocks noGrp="1"/>
          </p:cNvGraphicFramePr>
          <p:nvPr>
            <p:extLst>
              <p:ext uri="{D42A27DB-BD31-4B8C-83A1-F6EECF244321}">
                <p14:modId xmlns:p14="http://schemas.microsoft.com/office/powerpoint/2010/main" val="3146547983"/>
              </p:ext>
            </p:extLst>
          </p:nvPr>
        </p:nvGraphicFramePr>
        <p:xfrm>
          <a:off x="6217920" y="2702632"/>
          <a:ext cx="5690048" cy="3541412"/>
        </p:xfrm>
        <a:graphic>
          <a:graphicData uri="http://schemas.openxmlformats.org/drawingml/2006/table">
            <a:tbl>
              <a:tblPr/>
              <a:tblGrid>
                <a:gridCol w="953255">
                  <a:extLst>
                    <a:ext uri="{9D8B030D-6E8A-4147-A177-3AD203B41FA5}">
                      <a16:colId xmlns:a16="http://schemas.microsoft.com/office/drawing/2014/main" val="363827726"/>
                    </a:ext>
                  </a:extLst>
                </a:gridCol>
                <a:gridCol w="1433336">
                  <a:extLst>
                    <a:ext uri="{9D8B030D-6E8A-4147-A177-3AD203B41FA5}">
                      <a16:colId xmlns:a16="http://schemas.microsoft.com/office/drawing/2014/main" val="4231488458"/>
                    </a:ext>
                  </a:extLst>
                </a:gridCol>
                <a:gridCol w="3303457">
                  <a:extLst>
                    <a:ext uri="{9D8B030D-6E8A-4147-A177-3AD203B41FA5}">
                      <a16:colId xmlns:a16="http://schemas.microsoft.com/office/drawing/2014/main" val="1350972610"/>
                    </a:ext>
                  </a:extLst>
                </a:gridCol>
              </a:tblGrid>
              <a:tr h="293207">
                <a:tc>
                  <a:txBody>
                    <a:bodyPr/>
                    <a:lstStyle/>
                    <a:p>
                      <a:pPr algn="ctr" fontAlgn="b"/>
                      <a:r>
                        <a:rPr lang="en-US" sz="1100" b="1" i="0" u="none" strike="noStrike" dirty="0">
                          <a:solidFill>
                            <a:schemeClr val="tx2">
                              <a:lumMod val="75000"/>
                            </a:schemeClr>
                          </a:solidFill>
                          <a:effectLst/>
                          <a:latin typeface="Calibri" panose="020F0502020204030204" pitchFamily="34" charset="0"/>
                        </a:rPr>
                        <a:t>Region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tc>
                  <a:txBody>
                    <a:bodyPr/>
                    <a:lstStyle/>
                    <a:p>
                      <a:pPr algn="ctr" fontAlgn="b"/>
                      <a:r>
                        <a:rPr lang="en-US" sz="1100" b="1" i="0" u="none" strike="noStrike" dirty="0">
                          <a:solidFill>
                            <a:schemeClr val="tx2">
                              <a:lumMod val="75000"/>
                            </a:schemeClr>
                          </a:solidFill>
                          <a:effectLst/>
                          <a:latin typeface="Calibri" panose="020F0502020204030204" pitchFamily="34" charset="0"/>
                        </a:rPr>
                        <a:t>Provider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tc>
                  <a:txBody>
                    <a:bodyPr/>
                    <a:lstStyle/>
                    <a:p>
                      <a:pPr algn="ctr" fontAlgn="b"/>
                      <a:r>
                        <a:rPr lang="en-US" sz="1100" b="1" i="0" u="none" strike="noStrike" dirty="0">
                          <a:solidFill>
                            <a:schemeClr val="tx2">
                              <a:lumMod val="75000"/>
                            </a:schemeClr>
                          </a:solidFill>
                          <a:effectLst/>
                          <a:latin typeface="Calibri" panose="020F0502020204030204" pitchFamily="34" charset="0"/>
                        </a:rPr>
                        <a:t>County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2777058300"/>
                  </a:ext>
                </a:extLst>
              </a:tr>
              <a:tr h="200920">
                <a:tc>
                  <a:txBody>
                    <a:bodyPr/>
                    <a:lstStyle/>
                    <a:p>
                      <a:pPr algn="ctr" fontAlgn="b"/>
                      <a:r>
                        <a:rPr lang="en-US" sz="1100" b="1" i="0" u="none" strike="noStrike" dirty="0">
                          <a:solidFill>
                            <a:schemeClr val="tx2">
                              <a:lumMod val="75000"/>
                            </a:schemeClr>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3B"/>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A Touch of Hope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3B"/>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Box Butte, Dawes, Sheridan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3B"/>
                    </a:solidFill>
                  </a:tcPr>
                </a:tc>
                <a:extLst>
                  <a:ext uri="{0D108BD9-81ED-4DB2-BD59-A6C34878D82A}">
                    <a16:rowId xmlns:a16="http://schemas.microsoft.com/office/drawing/2014/main" val="920484828"/>
                  </a:ext>
                </a:extLst>
              </a:tr>
              <a:tr h="376725">
                <a:tc>
                  <a:txBody>
                    <a:bodyPr/>
                    <a:lstStyle/>
                    <a:p>
                      <a:pPr algn="ctr" fontAlgn="b"/>
                      <a:r>
                        <a:rPr lang="en-US" sz="1100" b="1" i="0" u="none" strike="noStrike" dirty="0">
                          <a:solidFill>
                            <a:schemeClr val="tx2">
                              <a:lumMod val="75000"/>
                            </a:schemeClr>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BF33"/>
                    </a:solidFill>
                  </a:tcPr>
                </a:tc>
                <a:tc>
                  <a:txBody>
                    <a:bodyPr/>
                    <a:lstStyle/>
                    <a:p>
                      <a:pPr algn="l" fontAlgn="ctr"/>
                      <a:r>
                        <a:rPr lang="en-US" sz="1100" b="1" i="0" u="none" strike="noStrike" dirty="0">
                          <a:solidFill>
                            <a:schemeClr val="tx2">
                              <a:lumMod val="75000"/>
                            </a:schemeClr>
                          </a:solidFill>
                          <a:effectLst/>
                          <a:latin typeface="Calibri" panose="020F0502020204030204" pitchFamily="34" charset="0"/>
                        </a:rPr>
                        <a:t>Insight Counseling &amp; Recovery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BF33"/>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Buffalo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BF33"/>
                    </a:solidFill>
                  </a:tcPr>
                </a:tc>
                <a:extLst>
                  <a:ext uri="{0D108BD9-81ED-4DB2-BD59-A6C34878D82A}">
                    <a16:rowId xmlns:a16="http://schemas.microsoft.com/office/drawing/2014/main" val="3284923184"/>
                  </a:ext>
                </a:extLst>
              </a:tr>
              <a:tr h="560901">
                <a:tc>
                  <a:txBody>
                    <a:bodyPr/>
                    <a:lstStyle/>
                    <a:p>
                      <a:pPr algn="ctr" fontAlgn="b"/>
                      <a:r>
                        <a:rPr lang="en-US" sz="1100" b="1" i="0" u="none" strike="noStrike" dirty="0">
                          <a:solidFill>
                            <a:schemeClr val="tx2">
                              <a:lumMod val="75000"/>
                            </a:schemeClr>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C8D3"/>
                    </a:solidFill>
                  </a:tcPr>
                </a:tc>
                <a:tc>
                  <a:txBody>
                    <a:bodyPr/>
                    <a:lstStyle/>
                    <a:p>
                      <a:pPr algn="l" fontAlgn="ctr"/>
                      <a:r>
                        <a:rPr lang="en-US" sz="1100" b="1" i="0" u="none" strike="noStrike" dirty="0">
                          <a:solidFill>
                            <a:schemeClr val="tx2">
                              <a:lumMod val="75000"/>
                            </a:schemeClr>
                          </a:solidFill>
                          <a:effectLst/>
                          <a:latin typeface="Calibri" panose="020F0502020204030204" pitchFamily="34" charset="0"/>
                        </a:rPr>
                        <a:t>Good Life Counseling and Support*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C8D3"/>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Boone, Madison, Platte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C8D3"/>
                    </a:solidFill>
                  </a:tcPr>
                </a:tc>
                <a:extLst>
                  <a:ext uri="{0D108BD9-81ED-4DB2-BD59-A6C34878D82A}">
                    <a16:rowId xmlns:a16="http://schemas.microsoft.com/office/drawing/2014/main" val="3296947200"/>
                  </a:ext>
                </a:extLst>
              </a:tr>
              <a:tr h="401839">
                <a:tc>
                  <a:txBody>
                    <a:bodyPr/>
                    <a:lstStyle/>
                    <a:p>
                      <a:pPr algn="ctr" fontAlgn="b"/>
                      <a:r>
                        <a:rPr lang="en-US" sz="1100" b="1" i="0" u="none" strike="noStrike" dirty="0">
                          <a:solidFill>
                            <a:schemeClr val="tx2">
                              <a:lumMod val="75000"/>
                            </a:schemeClr>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tc>
                  <a:txBody>
                    <a:bodyPr/>
                    <a:lstStyle/>
                    <a:p>
                      <a:pPr algn="l" fontAlgn="ctr"/>
                      <a:r>
                        <a:rPr lang="en-US" sz="1100" b="1" i="0" u="none" strike="noStrike">
                          <a:solidFill>
                            <a:schemeClr val="tx2">
                              <a:lumMod val="75000"/>
                            </a:schemeClr>
                          </a:solidFill>
                          <a:effectLst/>
                          <a:latin typeface="Calibri" panose="020F0502020204030204" pitchFamily="34" charset="0"/>
                        </a:rPr>
                        <a:t>Blue Valley Behavioral Health*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Butler, Filmore, Gage, Jefferson, Lancaster, Nemaha, Otoe,  Richardson, Seward,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extLst>
                  <a:ext uri="{0D108BD9-81ED-4DB2-BD59-A6C34878D82A}">
                    <a16:rowId xmlns:a16="http://schemas.microsoft.com/office/drawing/2014/main" val="3457510539"/>
                  </a:ext>
                </a:extLst>
              </a:tr>
              <a:tr h="376725">
                <a:tc>
                  <a:txBody>
                    <a:bodyPr/>
                    <a:lstStyle/>
                    <a:p>
                      <a:pPr algn="ctr" fontAlgn="b"/>
                      <a:r>
                        <a:rPr lang="en-US" sz="1100" b="1" i="0" u="none" strike="noStrike" dirty="0">
                          <a:solidFill>
                            <a:schemeClr val="tx2">
                              <a:lumMod val="75000"/>
                            </a:schemeClr>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tc>
                  <a:txBody>
                    <a:bodyPr/>
                    <a:lstStyle/>
                    <a:p>
                      <a:pPr algn="l" fontAlgn="ctr"/>
                      <a:r>
                        <a:rPr lang="en-US" sz="1100" b="1" i="0" u="none" strike="noStrike">
                          <a:solidFill>
                            <a:schemeClr val="tx2">
                              <a:lumMod val="75000"/>
                            </a:schemeClr>
                          </a:solidFill>
                          <a:effectLst/>
                          <a:latin typeface="Calibri" panose="020F0502020204030204" pitchFamily="34" charset="0"/>
                        </a:rPr>
                        <a:t>Capstone Behavioral Health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Saunders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extLst>
                  <a:ext uri="{0D108BD9-81ED-4DB2-BD59-A6C34878D82A}">
                    <a16:rowId xmlns:a16="http://schemas.microsoft.com/office/drawing/2014/main" val="3112082183"/>
                  </a:ext>
                </a:extLst>
              </a:tr>
              <a:tr h="200920">
                <a:tc>
                  <a:txBody>
                    <a:bodyPr/>
                    <a:lstStyle/>
                    <a:p>
                      <a:pPr algn="ctr" fontAlgn="b"/>
                      <a:r>
                        <a:rPr lang="en-US" sz="1100" b="1" i="0" u="none" strike="noStrike" dirty="0">
                          <a:solidFill>
                            <a:schemeClr val="tx2">
                              <a:lumMod val="75000"/>
                            </a:schemeClr>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tc>
                  <a:txBody>
                    <a:bodyPr/>
                    <a:lstStyle/>
                    <a:p>
                      <a:pPr algn="l" fontAlgn="ctr"/>
                      <a:r>
                        <a:rPr lang="en-US" sz="1100" b="1" i="0" u="none" strike="noStrike" dirty="0">
                          <a:solidFill>
                            <a:schemeClr val="tx2">
                              <a:lumMod val="75000"/>
                            </a:schemeClr>
                          </a:solidFill>
                          <a:effectLst/>
                          <a:latin typeface="Calibri" panose="020F0502020204030204" pitchFamily="34" charset="0"/>
                        </a:rPr>
                        <a:t>Paradigm, Inc*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Fillmore, Gage, Lancaster, Seward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extLst>
                  <a:ext uri="{0D108BD9-81ED-4DB2-BD59-A6C34878D82A}">
                    <a16:rowId xmlns:a16="http://schemas.microsoft.com/office/drawing/2014/main" val="124898296"/>
                  </a:ext>
                </a:extLst>
              </a:tr>
              <a:tr h="376725">
                <a:tc>
                  <a:txBody>
                    <a:bodyPr/>
                    <a:lstStyle/>
                    <a:p>
                      <a:pPr algn="ctr" fontAlgn="b"/>
                      <a:r>
                        <a:rPr lang="en-US" sz="1100" b="1" i="0" u="none" strike="noStrike" dirty="0">
                          <a:solidFill>
                            <a:schemeClr val="tx2">
                              <a:lumMod val="75000"/>
                            </a:schemeClr>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tc>
                  <a:txBody>
                    <a:bodyPr/>
                    <a:lstStyle/>
                    <a:p>
                      <a:pPr algn="l" fontAlgn="ctr"/>
                      <a:r>
                        <a:rPr lang="en-US" sz="1100" b="1" i="0" u="none" strike="noStrike" dirty="0">
                          <a:solidFill>
                            <a:schemeClr val="tx2">
                              <a:lumMod val="75000"/>
                            </a:schemeClr>
                          </a:solidFill>
                          <a:effectLst/>
                          <a:latin typeface="Calibri" panose="020F0502020204030204" pitchFamily="34" charset="0"/>
                        </a:rPr>
                        <a:t>Pine Lake Behavioral Health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Lancaster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AB"/>
                    </a:solidFill>
                  </a:tcPr>
                </a:tc>
                <a:extLst>
                  <a:ext uri="{0D108BD9-81ED-4DB2-BD59-A6C34878D82A}">
                    <a16:rowId xmlns:a16="http://schemas.microsoft.com/office/drawing/2014/main" val="2140216138"/>
                  </a:ext>
                </a:extLst>
              </a:tr>
              <a:tr h="376725">
                <a:tc>
                  <a:txBody>
                    <a:bodyPr/>
                    <a:lstStyle/>
                    <a:p>
                      <a:pPr algn="ctr" fontAlgn="b"/>
                      <a:r>
                        <a:rPr lang="en-US" sz="1100" b="1" i="0" u="none" strike="noStrike" dirty="0">
                          <a:solidFill>
                            <a:schemeClr val="tx2">
                              <a:lumMod val="75000"/>
                            </a:schemeClr>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18F"/>
                    </a:solidFill>
                  </a:tcPr>
                </a:tc>
                <a:tc>
                  <a:txBody>
                    <a:bodyPr/>
                    <a:lstStyle/>
                    <a:p>
                      <a:pPr algn="l" fontAlgn="ctr"/>
                      <a:r>
                        <a:rPr lang="en-US" sz="1100" b="1" i="0" u="none" strike="noStrike" dirty="0">
                          <a:solidFill>
                            <a:schemeClr val="tx2">
                              <a:lumMod val="75000"/>
                            </a:schemeClr>
                          </a:solidFill>
                          <a:effectLst/>
                          <a:latin typeface="Calibri" panose="020F0502020204030204" pitchFamily="34" charset="0"/>
                        </a:rPr>
                        <a:t>Capstone Behavioral Health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18F"/>
                    </a:solidFill>
                  </a:tcPr>
                </a:tc>
                <a:tc>
                  <a:txBody>
                    <a:bodyPr/>
                    <a:lstStyle/>
                    <a:p>
                      <a:pPr algn="l" fontAlgn="b"/>
                      <a:r>
                        <a:rPr lang="en-US" sz="1100" b="1" i="0" u="none" strike="noStrike" dirty="0">
                          <a:solidFill>
                            <a:schemeClr val="tx2">
                              <a:lumMod val="75000"/>
                            </a:schemeClr>
                          </a:solidFill>
                          <a:effectLst/>
                          <a:latin typeface="Calibri" panose="020F0502020204030204" pitchFamily="34" charset="0"/>
                        </a:rPr>
                        <a:t>Cass, Dodge, Douglas, Sarpy, Washington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18F"/>
                    </a:solidFill>
                  </a:tcPr>
                </a:tc>
                <a:extLst>
                  <a:ext uri="{0D108BD9-81ED-4DB2-BD59-A6C34878D82A}">
                    <a16:rowId xmlns:a16="http://schemas.microsoft.com/office/drawing/2014/main" val="616263493"/>
                  </a:ext>
                </a:extLst>
              </a:tr>
              <a:tr h="376725">
                <a:tc>
                  <a:txBody>
                    <a:bodyPr/>
                    <a:lstStyle/>
                    <a:p>
                      <a:pPr algn="ctr" fontAlgn="b"/>
                      <a:r>
                        <a:rPr lang="en-US" sz="1100" b="1" i="0" u="none" strike="noStrike" dirty="0">
                          <a:solidFill>
                            <a:schemeClr val="tx2">
                              <a:lumMod val="75000"/>
                            </a:schemeClr>
                          </a:solidFill>
                          <a:effectLst/>
                          <a:highlight>
                            <a:srgbClr val="FFFF00"/>
                          </a:highligh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18F"/>
                    </a:solidFill>
                  </a:tcPr>
                </a:tc>
                <a:tc>
                  <a:txBody>
                    <a:bodyPr/>
                    <a:lstStyle/>
                    <a:p>
                      <a:pPr algn="l" fontAlgn="ctr"/>
                      <a:r>
                        <a:rPr lang="en-US" sz="1100" b="1" i="0" u="none" strike="noStrike" dirty="0">
                          <a:solidFill>
                            <a:schemeClr val="tx2">
                              <a:lumMod val="75000"/>
                            </a:schemeClr>
                          </a:solidFill>
                          <a:effectLst/>
                          <a:highlight>
                            <a:srgbClr val="FFFF00"/>
                          </a:highlight>
                          <a:latin typeface="Calibri" panose="020F0502020204030204" pitchFamily="34" charset="0"/>
                        </a:rPr>
                        <a:t>Blue Valley Behavioral Health*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18F"/>
                    </a:solidFill>
                  </a:tcPr>
                </a:tc>
                <a:tc>
                  <a:txBody>
                    <a:bodyPr/>
                    <a:lstStyle/>
                    <a:p>
                      <a:pPr algn="l" fontAlgn="b"/>
                      <a:r>
                        <a:rPr lang="en-US" sz="1100" b="1" i="0" u="none" strike="noStrike" dirty="0">
                          <a:solidFill>
                            <a:schemeClr val="tx2">
                              <a:lumMod val="75000"/>
                            </a:schemeClr>
                          </a:solidFill>
                          <a:effectLst/>
                          <a:highlight>
                            <a:srgbClr val="FFFF00"/>
                          </a:highlight>
                          <a:latin typeface="Calibri" panose="020F0502020204030204" pitchFamily="34" charset="0"/>
                        </a:rPr>
                        <a:t>Sarpy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18F"/>
                    </a:solidFill>
                  </a:tcPr>
                </a:tc>
                <a:extLst>
                  <a:ext uri="{0D108BD9-81ED-4DB2-BD59-A6C34878D82A}">
                    <a16:rowId xmlns:a16="http://schemas.microsoft.com/office/drawing/2014/main" val="2672266363"/>
                  </a:ext>
                </a:extLst>
              </a:tr>
            </a:tbl>
          </a:graphicData>
        </a:graphic>
      </p:graphicFrame>
    </p:spTree>
    <p:extLst>
      <p:ext uri="{BB962C8B-B14F-4D97-AF65-F5344CB8AC3E}">
        <p14:creationId xmlns:p14="http://schemas.microsoft.com/office/powerpoint/2010/main" val="298641029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728A42-78C1-5CD5-8EF1-BB08C97E9B16}"/>
              </a:ext>
            </a:extLst>
          </p:cNvPr>
          <p:cNvSpPr txBox="1"/>
          <p:nvPr/>
        </p:nvSpPr>
        <p:spPr>
          <a:xfrm>
            <a:off x="9197788" y="4582758"/>
            <a:ext cx="2764716" cy="1307348"/>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7570E438-A5AA-20CC-2EE1-35C06194D0FF}"/>
              </a:ext>
            </a:extLst>
          </p:cNvPr>
          <p:cNvSpPr txBox="1"/>
          <p:nvPr/>
        </p:nvSpPr>
        <p:spPr>
          <a:xfrm>
            <a:off x="546677" y="967894"/>
            <a:ext cx="11116492" cy="1231106"/>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Workforce Data Analysis and Pandemic Relief </a:t>
            </a:r>
          </a:p>
          <a:p>
            <a:r>
              <a:rPr lang="en-US" sz="2400" b="1" dirty="0">
                <a:solidFill>
                  <a:srgbClr val="036080"/>
                </a:solidFill>
                <a:latin typeface="Arial" panose="020B0604020202020204" pitchFamily="34" charset="0"/>
                <a:cs typeface="Arial" panose="020B0604020202020204" pitchFamily="34" charset="0"/>
              </a:rPr>
              <a:t>                          Strategic Pillar(s):  </a:t>
            </a:r>
            <a:r>
              <a:rPr lang="en-US" sz="2400" b="1" dirty="0">
                <a:solidFill>
                  <a:srgbClr val="00B050"/>
                </a:solidFill>
                <a:latin typeface="Arial" panose="020B0604020202020204" pitchFamily="34" charset="0"/>
                <a:cs typeface="Arial" panose="020B0604020202020204" pitchFamily="34" charset="0"/>
              </a:rPr>
              <a:t>Value</a:t>
            </a:r>
            <a:r>
              <a:rPr lang="en-US" sz="2400" b="1" dirty="0">
                <a:solidFill>
                  <a:srgbClr val="036080"/>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n-US" b="1" dirty="0">
              <a:solidFill>
                <a:srgbClr val="036080"/>
              </a:solidFill>
              <a:latin typeface="Arial" panose="020B0604020202020204" pitchFamily="34" charset="0"/>
              <a:cs typeface="Arial" panose="020B0604020202020204" pitchFamily="34" charset="0"/>
            </a:endParaRPr>
          </a:p>
        </p:txBody>
      </p:sp>
      <p:sp>
        <p:nvSpPr>
          <p:cNvPr id="11" name="Title 4">
            <a:extLst>
              <a:ext uri="{FF2B5EF4-FFF2-40B4-BE49-F238E27FC236}">
                <a16:creationId xmlns:a16="http://schemas.microsoft.com/office/drawing/2014/main" id="{F67C2812-098C-4CAF-B3CB-AE3DA4745019}"/>
              </a:ext>
            </a:extLst>
          </p:cNvPr>
          <p:cNvSpPr>
            <a:spLocks noGrp="1"/>
          </p:cNvSpPr>
          <p:nvPr>
            <p:ph type="title"/>
          </p:nvPr>
        </p:nvSpPr>
        <p:spPr>
          <a:xfrm>
            <a:off x="528831" y="339001"/>
            <a:ext cx="11552349" cy="696420"/>
          </a:xfrm>
        </p:spPr>
        <p:txBody>
          <a:bodyPr>
            <a:noAutofit/>
          </a:bodyPr>
          <a:lstStyle/>
          <a:p>
            <a:r>
              <a:rPr lang="en-US" sz="4000" dirty="0"/>
              <a:t>Strategic Plan YR 1: Accomplishments</a:t>
            </a:r>
          </a:p>
        </p:txBody>
      </p:sp>
      <p:pic>
        <p:nvPicPr>
          <p:cNvPr id="13" name="Picture 12">
            <a:extLst>
              <a:ext uri="{FF2B5EF4-FFF2-40B4-BE49-F238E27FC236}">
                <a16:creationId xmlns:a16="http://schemas.microsoft.com/office/drawing/2014/main" id="{BF2440EE-733F-A8E2-7262-DAA1BD470975}"/>
              </a:ext>
            </a:extLst>
          </p:cNvPr>
          <p:cNvPicPr>
            <a:picLocks noChangeAspect="1"/>
          </p:cNvPicPr>
          <p:nvPr/>
        </p:nvPicPr>
        <p:blipFill>
          <a:blip r:embed="rId3"/>
          <a:stretch>
            <a:fillRect/>
          </a:stretch>
        </p:blipFill>
        <p:spPr>
          <a:xfrm>
            <a:off x="10133704" y="4066087"/>
            <a:ext cx="1338084" cy="1714331"/>
          </a:xfrm>
          <a:prstGeom prst="rect">
            <a:avLst/>
          </a:prstGeom>
          <a:ln w="76200">
            <a:solidFill>
              <a:schemeClr val="accent6"/>
            </a:solidFill>
          </a:ln>
        </p:spPr>
      </p:pic>
      <p:sp>
        <p:nvSpPr>
          <p:cNvPr id="8" name="TextBox 7">
            <a:extLst>
              <a:ext uri="{FF2B5EF4-FFF2-40B4-BE49-F238E27FC236}">
                <a16:creationId xmlns:a16="http://schemas.microsoft.com/office/drawing/2014/main" id="{277A6BFE-AD18-42F3-8A01-C8541F28EE90}"/>
              </a:ext>
            </a:extLst>
          </p:cNvPr>
          <p:cNvSpPr txBox="1"/>
          <p:nvPr/>
        </p:nvSpPr>
        <p:spPr>
          <a:xfrm>
            <a:off x="6858384" y="1990672"/>
            <a:ext cx="4822631" cy="1200329"/>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36080"/>
                </a:solidFill>
              </a:rPr>
              <a:t>Workforce = Access</a:t>
            </a:r>
          </a:p>
          <a:p>
            <a:pPr marL="285750" indent="-285750">
              <a:buFont typeface="Arial" panose="020B0604020202020204" pitchFamily="34" charset="0"/>
              <a:buChar char="•"/>
            </a:pPr>
            <a:r>
              <a:rPr lang="en-US" b="1" dirty="0">
                <a:solidFill>
                  <a:srgbClr val="036080"/>
                </a:solidFill>
              </a:rPr>
              <a:t>Percentage change FY19 to FY22 in</a:t>
            </a:r>
          </a:p>
          <a:p>
            <a:r>
              <a:rPr lang="en-US" b="1" dirty="0">
                <a:solidFill>
                  <a:srgbClr val="036080"/>
                </a:solidFill>
              </a:rPr>
              <a:t>    workforce</a:t>
            </a:r>
          </a:p>
          <a:p>
            <a:pPr marL="742950" lvl="1" indent="-285750">
              <a:buFont typeface="Arial" panose="020B0604020202020204" pitchFamily="34" charset="0"/>
              <a:buChar char="•"/>
            </a:pPr>
            <a:endParaRPr lang="en-US" dirty="0"/>
          </a:p>
        </p:txBody>
      </p:sp>
      <p:graphicFrame>
        <p:nvGraphicFramePr>
          <p:cNvPr id="6" name="Table 5">
            <a:extLst>
              <a:ext uri="{FF2B5EF4-FFF2-40B4-BE49-F238E27FC236}">
                <a16:creationId xmlns:a16="http://schemas.microsoft.com/office/drawing/2014/main" id="{08DC6814-E635-45B5-A2EE-33DEBAED8254}"/>
              </a:ext>
            </a:extLst>
          </p:cNvPr>
          <p:cNvGraphicFramePr>
            <a:graphicFrameLocks noGrp="1"/>
          </p:cNvGraphicFramePr>
          <p:nvPr>
            <p:extLst>
              <p:ext uri="{D42A27DB-BD31-4B8C-83A1-F6EECF244321}">
                <p14:modId xmlns:p14="http://schemas.microsoft.com/office/powerpoint/2010/main" val="993512381"/>
              </p:ext>
            </p:extLst>
          </p:nvPr>
        </p:nvGraphicFramePr>
        <p:xfrm>
          <a:off x="720212" y="1990672"/>
          <a:ext cx="5780796" cy="4062340"/>
        </p:xfrm>
        <a:graphic>
          <a:graphicData uri="http://schemas.openxmlformats.org/drawingml/2006/table">
            <a:tbl>
              <a:tblPr firstRow="1" firstCol="1" bandRow="1">
                <a:tableStyleId>{5C22544A-7EE6-4342-B048-85BDC9FD1C3A}</a:tableStyleId>
              </a:tblPr>
              <a:tblGrid>
                <a:gridCol w="2424204">
                  <a:extLst>
                    <a:ext uri="{9D8B030D-6E8A-4147-A177-3AD203B41FA5}">
                      <a16:colId xmlns:a16="http://schemas.microsoft.com/office/drawing/2014/main" val="1955220688"/>
                    </a:ext>
                  </a:extLst>
                </a:gridCol>
                <a:gridCol w="1091603">
                  <a:extLst>
                    <a:ext uri="{9D8B030D-6E8A-4147-A177-3AD203B41FA5}">
                      <a16:colId xmlns:a16="http://schemas.microsoft.com/office/drawing/2014/main" val="2598729620"/>
                    </a:ext>
                  </a:extLst>
                </a:gridCol>
                <a:gridCol w="1146125">
                  <a:extLst>
                    <a:ext uri="{9D8B030D-6E8A-4147-A177-3AD203B41FA5}">
                      <a16:colId xmlns:a16="http://schemas.microsoft.com/office/drawing/2014/main" val="3976926302"/>
                    </a:ext>
                  </a:extLst>
                </a:gridCol>
                <a:gridCol w="1118864">
                  <a:extLst>
                    <a:ext uri="{9D8B030D-6E8A-4147-A177-3AD203B41FA5}">
                      <a16:colId xmlns:a16="http://schemas.microsoft.com/office/drawing/2014/main" val="836727429"/>
                    </a:ext>
                  </a:extLst>
                </a:gridCol>
              </a:tblGrid>
              <a:tr h="219069">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100">
                          <a:effectLst/>
                        </a:rPr>
                        <a:t>Urban</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100">
                          <a:effectLst/>
                        </a:rPr>
                        <a:t>Statewide</a:t>
                      </a:r>
                      <a:endParaRPr lang="en-US"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979236634"/>
                  </a:ext>
                </a:extLst>
              </a:tr>
              <a:tr h="657208">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400" b="1" dirty="0">
                          <a:solidFill>
                            <a:srgbClr val="036080"/>
                          </a:solidFill>
                          <a:effectLst/>
                        </a:rPr>
                        <a:t>Change FY19 v Fy22</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solidFill>
                            <a:srgbClr val="036080"/>
                          </a:solidFill>
                          <a:effectLst/>
                        </a:rPr>
                        <a:t>Change FY19 v Fy22</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solidFill>
                            <a:srgbClr val="036080"/>
                          </a:solidFill>
                          <a:effectLst/>
                        </a:rPr>
                        <a:t>Change FY19 V FY22</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76049920"/>
                  </a:ext>
                </a:extLst>
              </a:tr>
              <a:tr h="372418">
                <a:tc>
                  <a:txBody>
                    <a:bodyPr/>
                    <a:lstStyle/>
                    <a:p>
                      <a:pPr marL="0" marR="0">
                        <a:spcBef>
                          <a:spcPts val="0"/>
                        </a:spcBef>
                        <a:spcAft>
                          <a:spcPts val="0"/>
                        </a:spcAft>
                      </a:pPr>
                      <a:r>
                        <a:rPr lang="en-US" sz="1400" dirty="0">
                          <a:effectLst/>
                        </a:rPr>
                        <a:t>Total Licensed FTE positions</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b="1" dirty="0">
                          <a:solidFill>
                            <a:srgbClr val="036080"/>
                          </a:solidFill>
                          <a:effectLst/>
                        </a:rPr>
                        <a:t>6.79%</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a:solidFill>
                            <a:srgbClr val="036080"/>
                          </a:solidFill>
                          <a:effectLst/>
                        </a:rPr>
                        <a:t>11.93%</a:t>
                      </a:r>
                      <a:endParaRPr lang="en-US" sz="1400" b="1">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9.13%</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204078809"/>
                  </a:ext>
                </a:extLst>
              </a:tr>
              <a:tr h="569580">
                <a:tc>
                  <a:txBody>
                    <a:bodyPr/>
                    <a:lstStyle/>
                    <a:p>
                      <a:pPr marL="0" marR="0">
                        <a:spcBef>
                          <a:spcPts val="0"/>
                        </a:spcBef>
                        <a:spcAft>
                          <a:spcPts val="0"/>
                        </a:spcAft>
                      </a:pPr>
                      <a:r>
                        <a:rPr lang="en-US" sz="1400" dirty="0">
                          <a:effectLst/>
                        </a:rPr>
                        <a:t># of employed Licensed Treatment FTEs</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b="1" dirty="0">
                          <a:solidFill>
                            <a:srgbClr val="036080"/>
                          </a:solidFill>
                          <a:effectLst/>
                        </a:rPr>
                        <a:t>-13.12%</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a:solidFill>
                            <a:srgbClr val="036080"/>
                          </a:solidFill>
                          <a:effectLst/>
                        </a:rPr>
                        <a:t>-6.32%</a:t>
                      </a:r>
                      <a:endParaRPr lang="en-US" sz="1400" b="1">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-10.11%</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228066180"/>
                  </a:ext>
                </a:extLst>
              </a:tr>
              <a:tr h="372418">
                <a:tc>
                  <a:txBody>
                    <a:bodyPr/>
                    <a:lstStyle/>
                    <a:p>
                      <a:pPr marL="0" marR="0">
                        <a:spcBef>
                          <a:spcPts val="0"/>
                        </a:spcBef>
                        <a:spcAft>
                          <a:spcPts val="0"/>
                        </a:spcAft>
                      </a:pPr>
                      <a:r>
                        <a:rPr lang="en-US" sz="1400" dirty="0">
                          <a:effectLst/>
                        </a:rPr>
                        <a:t># of vacant Licensed Treatment FTEs</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b="1" dirty="0">
                          <a:solidFill>
                            <a:srgbClr val="036080"/>
                          </a:solidFill>
                          <a:effectLst/>
                        </a:rPr>
                        <a:t>219.11%</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a:solidFill>
                            <a:srgbClr val="036080"/>
                          </a:solidFill>
                          <a:effectLst/>
                        </a:rPr>
                        <a:t>114.81%</a:t>
                      </a:r>
                      <a:endParaRPr lang="en-US" sz="1400" b="1">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166.03%</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803713746"/>
                  </a:ext>
                </a:extLst>
              </a:tr>
              <a:tr h="219069">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b="1" dirty="0">
                          <a:solidFill>
                            <a:srgbClr val="036080"/>
                          </a:solidFill>
                          <a:effectLst/>
                        </a:rPr>
                        <a:t> </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b="1" dirty="0">
                          <a:solidFill>
                            <a:srgbClr val="036080"/>
                          </a:solidFill>
                          <a:effectLst/>
                        </a:rPr>
                        <a:t> </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b="1" dirty="0">
                          <a:solidFill>
                            <a:srgbClr val="036080"/>
                          </a:solidFill>
                          <a:effectLst/>
                        </a:rPr>
                        <a:t> </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32383828"/>
                  </a:ext>
                </a:extLst>
              </a:tr>
              <a:tr h="372418">
                <a:tc>
                  <a:txBody>
                    <a:bodyPr/>
                    <a:lstStyle/>
                    <a:p>
                      <a:pPr marL="0" marR="0">
                        <a:spcBef>
                          <a:spcPts val="0"/>
                        </a:spcBef>
                        <a:spcAft>
                          <a:spcPts val="0"/>
                        </a:spcAft>
                      </a:pPr>
                      <a:r>
                        <a:rPr lang="en-US" sz="1400">
                          <a:effectLst/>
                        </a:rPr>
                        <a:t>Total Non-Licensed FTE positions</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b="1" dirty="0">
                          <a:solidFill>
                            <a:srgbClr val="036080"/>
                          </a:solidFill>
                          <a:effectLst/>
                        </a:rPr>
                        <a:t>-1.73%</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4.49%</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0.80%</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30507717"/>
                  </a:ext>
                </a:extLst>
              </a:tr>
              <a:tr h="558627">
                <a:tc>
                  <a:txBody>
                    <a:bodyPr/>
                    <a:lstStyle/>
                    <a:p>
                      <a:pPr marL="0" marR="0">
                        <a:spcBef>
                          <a:spcPts val="0"/>
                        </a:spcBef>
                        <a:spcAft>
                          <a:spcPts val="0"/>
                        </a:spcAft>
                      </a:pPr>
                      <a:r>
                        <a:rPr lang="en-US" sz="1400">
                          <a:effectLst/>
                        </a:rPr>
                        <a:t># of employed non-Licensed Treatment FTEs</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b="1">
                          <a:solidFill>
                            <a:srgbClr val="036080"/>
                          </a:solidFill>
                          <a:effectLst/>
                        </a:rPr>
                        <a:t>-11.58%</a:t>
                      </a:r>
                      <a:endParaRPr lang="en-US" sz="1400" b="1">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-11.13%</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-11.40%</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4120946242"/>
                  </a:ext>
                </a:extLst>
              </a:tr>
              <a:tr h="558627">
                <a:tc>
                  <a:txBody>
                    <a:bodyPr/>
                    <a:lstStyle/>
                    <a:p>
                      <a:pPr marL="0" marR="0">
                        <a:spcBef>
                          <a:spcPts val="0"/>
                        </a:spcBef>
                        <a:spcAft>
                          <a:spcPts val="0"/>
                        </a:spcAft>
                      </a:pPr>
                      <a:r>
                        <a:rPr lang="en-US" sz="1400">
                          <a:effectLst/>
                        </a:rPr>
                        <a:t># of vacant non-Licensed Treatment FTEs</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b="1">
                          <a:solidFill>
                            <a:srgbClr val="036080"/>
                          </a:solidFill>
                          <a:effectLst/>
                        </a:rPr>
                        <a:t>63.95%</a:t>
                      </a:r>
                      <a:endParaRPr lang="en-US" sz="1400" b="1">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50.18%</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400" b="1" dirty="0">
                          <a:solidFill>
                            <a:srgbClr val="036080"/>
                          </a:solidFill>
                          <a:effectLst/>
                        </a:rPr>
                        <a:t>57.93%</a:t>
                      </a:r>
                      <a:endParaRPr lang="en-US" sz="1400" b="1" dirty="0">
                        <a:solidFill>
                          <a:srgbClr val="03608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443165272"/>
                  </a:ext>
                </a:extLst>
              </a:tr>
            </a:tbl>
          </a:graphicData>
        </a:graphic>
      </p:graphicFrame>
    </p:spTree>
    <p:extLst>
      <p:ext uri="{BB962C8B-B14F-4D97-AF65-F5344CB8AC3E}">
        <p14:creationId xmlns:p14="http://schemas.microsoft.com/office/powerpoint/2010/main" val="299459020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DBD63A-F3BF-A25A-18B9-865F70DAA907}"/>
              </a:ext>
            </a:extLst>
          </p:cNvPr>
          <p:cNvSpPr txBox="1"/>
          <p:nvPr/>
        </p:nvSpPr>
        <p:spPr>
          <a:xfrm>
            <a:off x="9391426" y="4765638"/>
            <a:ext cx="2441986" cy="1124468"/>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7570E438-A5AA-20CC-2EE1-35C06194D0FF}"/>
              </a:ext>
            </a:extLst>
          </p:cNvPr>
          <p:cNvSpPr txBox="1"/>
          <p:nvPr/>
        </p:nvSpPr>
        <p:spPr>
          <a:xfrm>
            <a:off x="546676" y="967894"/>
            <a:ext cx="11534503" cy="954107"/>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Alternative Service Delivery with Expansion of Telehealth </a:t>
            </a:r>
          </a:p>
          <a:p>
            <a:r>
              <a:rPr lang="en-US" sz="2400" b="1" dirty="0">
                <a:solidFill>
                  <a:srgbClr val="036080"/>
                </a:solidFill>
                <a:latin typeface="Arial" panose="020B0604020202020204" pitchFamily="34" charset="0"/>
                <a:cs typeface="Arial" panose="020B0604020202020204" pitchFamily="34" charset="0"/>
              </a:rPr>
              <a:t>                          Strategic Pillar(s):   </a:t>
            </a:r>
            <a:r>
              <a:rPr lang="en-US" sz="2400" b="1" dirty="0">
                <a:solidFill>
                  <a:srgbClr val="00B050"/>
                </a:solidFill>
                <a:latin typeface="Arial" panose="020B0604020202020204" pitchFamily="34" charset="0"/>
                <a:cs typeface="Arial" panose="020B0604020202020204" pitchFamily="34" charset="0"/>
              </a:rPr>
              <a:t>Innovation</a:t>
            </a:r>
            <a:endParaRPr lang="en-US" b="1" dirty="0">
              <a:solidFill>
                <a:srgbClr val="036080"/>
              </a:solidFill>
              <a:latin typeface="Arial" panose="020B0604020202020204" pitchFamily="34" charset="0"/>
              <a:cs typeface="Arial" panose="020B0604020202020204" pitchFamily="34" charset="0"/>
            </a:endParaRPr>
          </a:p>
        </p:txBody>
      </p:sp>
      <p:sp>
        <p:nvSpPr>
          <p:cNvPr id="11" name="Title 4">
            <a:extLst>
              <a:ext uri="{FF2B5EF4-FFF2-40B4-BE49-F238E27FC236}">
                <a16:creationId xmlns:a16="http://schemas.microsoft.com/office/drawing/2014/main" id="{F67C2812-098C-4CAF-B3CB-AE3DA4745019}"/>
              </a:ext>
            </a:extLst>
          </p:cNvPr>
          <p:cNvSpPr>
            <a:spLocks noGrp="1"/>
          </p:cNvSpPr>
          <p:nvPr>
            <p:ph type="title"/>
          </p:nvPr>
        </p:nvSpPr>
        <p:spPr>
          <a:xfrm>
            <a:off x="528831" y="339001"/>
            <a:ext cx="11552349" cy="696420"/>
          </a:xfrm>
        </p:spPr>
        <p:txBody>
          <a:bodyPr>
            <a:noAutofit/>
          </a:bodyPr>
          <a:lstStyle/>
          <a:p>
            <a:r>
              <a:rPr lang="en-US" sz="4000" dirty="0"/>
              <a:t>Strategic Plan YR 1: Accomplishments</a:t>
            </a:r>
          </a:p>
        </p:txBody>
      </p:sp>
      <p:pic>
        <p:nvPicPr>
          <p:cNvPr id="2" name="Picture 1">
            <a:extLst>
              <a:ext uri="{FF2B5EF4-FFF2-40B4-BE49-F238E27FC236}">
                <a16:creationId xmlns:a16="http://schemas.microsoft.com/office/drawing/2014/main" id="{07577550-CCFA-5BD1-CD96-3CDF6A064274}"/>
              </a:ext>
            </a:extLst>
          </p:cNvPr>
          <p:cNvPicPr>
            <a:picLocks noChangeAspect="1"/>
          </p:cNvPicPr>
          <p:nvPr/>
        </p:nvPicPr>
        <p:blipFill>
          <a:blip r:embed="rId3"/>
          <a:stretch>
            <a:fillRect/>
          </a:stretch>
        </p:blipFill>
        <p:spPr>
          <a:xfrm>
            <a:off x="10498388" y="4039364"/>
            <a:ext cx="1335024" cy="1710411"/>
          </a:xfrm>
          <a:prstGeom prst="rect">
            <a:avLst/>
          </a:prstGeom>
          <a:ln w="76200">
            <a:solidFill>
              <a:schemeClr val="accent6"/>
            </a:solidFill>
          </a:ln>
        </p:spPr>
      </p:pic>
      <p:sp>
        <p:nvSpPr>
          <p:cNvPr id="4" name="TextBox 3">
            <a:extLst>
              <a:ext uri="{FF2B5EF4-FFF2-40B4-BE49-F238E27FC236}">
                <a16:creationId xmlns:a16="http://schemas.microsoft.com/office/drawing/2014/main" id="{F7F5EF41-D621-4D0E-35EB-699468A62AF3}"/>
              </a:ext>
            </a:extLst>
          </p:cNvPr>
          <p:cNvSpPr txBox="1"/>
          <p:nvPr/>
        </p:nvSpPr>
        <p:spPr>
          <a:xfrm>
            <a:off x="677731" y="1922001"/>
            <a:ext cx="8969189" cy="418576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Assessed and analyzed alternative service delivery for trends.</a:t>
            </a:r>
          </a:p>
          <a:p>
            <a:pPr marL="742950" lvl="1" indent="-285750">
              <a:buFont typeface="Arial" panose="020B0604020202020204" pitchFamily="34" charset="0"/>
              <a:buChar char="•"/>
            </a:pPr>
            <a:r>
              <a:rPr lang="en-US" sz="1400" dirty="0">
                <a:solidFill>
                  <a:srgbClr val="036080"/>
                </a:solidFill>
              </a:rPr>
              <a:t>Tracked service route of delivery (phone, telehealth, traditional, mix)</a:t>
            </a:r>
          </a:p>
          <a:p>
            <a:pPr marL="742950" lvl="1" indent="-285750">
              <a:buFont typeface="Arial" panose="020B0604020202020204" pitchFamily="34" charset="0"/>
              <a:buChar char="•"/>
            </a:pPr>
            <a:r>
              <a:rPr lang="en-US" sz="1400" dirty="0">
                <a:solidFill>
                  <a:srgbClr val="036080"/>
                </a:solidFill>
              </a:rPr>
              <a:t>1-6/2021 </a:t>
            </a:r>
          </a:p>
          <a:p>
            <a:pPr marL="1200150" lvl="2" indent="-285750">
              <a:buFont typeface="Arial" panose="020B0604020202020204" pitchFamily="34" charset="0"/>
              <a:buChar char="•"/>
            </a:pPr>
            <a:r>
              <a:rPr lang="en-US" sz="1400" dirty="0">
                <a:solidFill>
                  <a:srgbClr val="036080"/>
                </a:solidFill>
              </a:rPr>
              <a:t>9.1% service delivery by phone only, 23.1% telehealth only and 62.6% traditional only</a:t>
            </a:r>
          </a:p>
          <a:p>
            <a:pPr marL="742950" lvl="1" indent="-285750">
              <a:buFont typeface="Arial" panose="020B0604020202020204" pitchFamily="34" charset="0"/>
              <a:buChar char="•"/>
            </a:pPr>
            <a:r>
              <a:rPr lang="en-US" sz="1400" dirty="0">
                <a:solidFill>
                  <a:srgbClr val="036080"/>
                </a:solidFill>
              </a:rPr>
              <a:t>1-6/2022</a:t>
            </a:r>
          </a:p>
          <a:p>
            <a:pPr marL="1200150" lvl="2" indent="-285750">
              <a:buFont typeface="Arial" panose="020B0604020202020204" pitchFamily="34" charset="0"/>
              <a:buChar char="•"/>
            </a:pPr>
            <a:r>
              <a:rPr lang="en-US" sz="1400" dirty="0">
                <a:solidFill>
                  <a:srgbClr val="036080"/>
                </a:solidFill>
              </a:rPr>
              <a:t>2.7% service delivery by phone only, 12.9% telehealth only and 81.2% traditional only</a:t>
            </a:r>
          </a:p>
          <a:p>
            <a:pPr marL="742950" lvl="1" indent="-285750">
              <a:buFont typeface="Arial" panose="020B0604020202020204" pitchFamily="34" charset="0"/>
              <a:buChar char="•"/>
            </a:pPr>
            <a:r>
              <a:rPr lang="en-US" sz="1400" dirty="0">
                <a:solidFill>
                  <a:srgbClr val="036080"/>
                </a:solidFill>
              </a:rPr>
              <a:t>Services with highest delivery by one route:  Telehealth only – MH Outpatient Psychotherapy and Medication Management; Phone only – Opioid Treatment Program (2021) and Recovery Support – MH (2022) and Traditional only – Children’s Wrap-Around</a:t>
            </a:r>
          </a:p>
          <a:p>
            <a:pPr marL="1657350" lvl="3"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2021 Annual Consumer Survey</a:t>
            </a:r>
            <a:endParaRPr lang="en-US" dirty="0">
              <a:solidFill>
                <a:srgbClr val="036080"/>
              </a:solidFill>
            </a:endParaRPr>
          </a:p>
          <a:p>
            <a:pPr marL="742950" lvl="1" indent="-285750">
              <a:buFont typeface="Arial" panose="020B0604020202020204" pitchFamily="34" charset="0"/>
              <a:buChar char="•"/>
            </a:pPr>
            <a:r>
              <a:rPr lang="en-US" sz="1400" dirty="0">
                <a:solidFill>
                  <a:srgbClr val="036080"/>
                </a:solidFill>
              </a:rPr>
              <a:t>74% of adults, 69% of youth reported as receiving telehealth services and likely or very likely to recommend the service to others.</a:t>
            </a:r>
          </a:p>
          <a:p>
            <a:pPr marL="1657350" lvl="3" indent="-285750">
              <a:buFont typeface="Arial" panose="020B0604020202020204" pitchFamily="34" charset="0"/>
              <a:buChar char="•"/>
            </a:pPr>
            <a:endParaRPr lang="en-US" dirty="0">
              <a:solidFill>
                <a:srgbClr val="036080"/>
              </a:solidFill>
            </a:endParaRPr>
          </a:p>
          <a:p>
            <a:pPr marL="285750" indent="-285750">
              <a:buFont typeface="Arial" panose="020B0604020202020204" pitchFamily="34" charset="0"/>
              <a:buChar char="•"/>
            </a:pPr>
            <a:r>
              <a:rPr lang="en-US" b="1" dirty="0">
                <a:solidFill>
                  <a:srgbClr val="036080"/>
                </a:solidFill>
              </a:rPr>
              <a:t>Identifying Evidence-Base Practices best delivered via telehealth.</a:t>
            </a:r>
          </a:p>
          <a:p>
            <a:pPr marL="742950" lvl="1" indent="-285750">
              <a:buFont typeface="Arial" panose="020B0604020202020204" pitchFamily="34" charset="0"/>
              <a:buChar char="•"/>
            </a:pPr>
            <a:r>
              <a:rPr lang="en-US" sz="1400" dirty="0">
                <a:solidFill>
                  <a:srgbClr val="036080"/>
                </a:solidFill>
              </a:rPr>
              <a:t>2022 survey underway re: EBPs </a:t>
            </a:r>
            <a:r>
              <a:rPr lang="en-US" sz="1400" i="1" dirty="0">
                <a:solidFill>
                  <a:srgbClr val="036080"/>
                </a:solidFill>
              </a:rPr>
              <a:t>with fidelity </a:t>
            </a:r>
            <a:r>
              <a:rPr lang="en-US" sz="1400" dirty="0">
                <a:solidFill>
                  <a:srgbClr val="036080"/>
                </a:solidFill>
              </a:rPr>
              <a:t>delivered via telehealth</a:t>
            </a:r>
          </a:p>
          <a:p>
            <a:pPr marL="285750" indent="-285750">
              <a:buFont typeface="Arial" panose="020B0604020202020204" pitchFamily="34" charset="0"/>
              <a:buChar char="•"/>
            </a:pPr>
            <a:endParaRPr lang="en-US" b="1" dirty="0">
              <a:solidFill>
                <a:srgbClr val="036080"/>
              </a:solidFill>
            </a:endParaRPr>
          </a:p>
        </p:txBody>
      </p:sp>
    </p:spTree>
    <p:extLst>
      <p:ext uri="{BB962C8B-B14F-4D97-AF65-F5344CB8AC3E}">
        <p14:creationId xmlns:p14="http://schemas.microsoft.com/office/powerpoint/2010/main" val="11765687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01166-B445-4BE2-B2C8-08C83814288C}"/>
              </a:ext>
            </a:extLst>
          </p:cNvPr>
          <p:cNvSpPr txBox="1"/>
          <p:nvPr/>
        </p:nvSpPr>
        <p:spPr>
          <a:xfrm>
            <a:off x="9294607" y="4690334"/>
            <a:ext cx="2786573" cy="1231106"/>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7570E438-A5AA-20CC-2EE1-35C06194D0FF}"/>
              </a:ext>
            </a:extLst>
          </p:cNvPr>
          <p:cNvSpPr txBox="1"/>
          <p:nvPr/>
        </p:nvSpPr>
        <p:spPr>
          <a:xfrm>
            <a:off x="414638" y="1016091"/>
            <a:ext cx="11362723" cy="1231106"/>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DHHS Cross Division Infrastructure &amp; Service Continuum</a:t>
            </a:r>
            <a:r>
              <a:rPr lang="en-US" sz="3200" b="1" dirty="0">
                <a:solidFill>
                  <a:srgbClr val="036080"/>
                </a:solidFill>
                <a:latin typeface="Arial" panose="020B0604020202020204" pitchFamily="34" charset="0"/>
                <a:cs typeface="Arial" panose="020B0604020202020204" pitchFamily="34" charset="0"/>
              </a:rPr>
              <a:t> </a:t>
            </a:r>
          </a:p>
          <a:p>
            <a:r>
              <a:rPr lang="en-US" b="1" dirty="0">
                <a:solidFill>
                  <a:srgbClr val="036080"/>
                </a:solidFill>
                <a:latin typeface="Arial" panose="020B0604020202020204" pitchFamily="34" charset="0"/>
                <a:cs typeface="Arial" panose="020B0604020202020204" pitchFamily="34" charset="0"/>
              </a:rPr>
              <a:t>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Influence, Integration, Inclusion</a:t>
            </a:r>
            <a:r>
              <a:rPr lang="en-US" sz="2400" b="1" dirty="0">
                <a:solidFill>
                  <a:srgbClr val="036080"/>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n-US" b="1" dirty="0">
              <a:solidFill>
                <a:srgbClr val="036080"/>
              </a:solidFill>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7ED0B611-7535-29FE-B85C-6A2A47F9DC99}"/>
              </a:ext>
            </a:extLst>
          </p:cNvPr>
          <p:cNvSpPr>
            <a:spLocks noGrp="1"/>
          </p:cNvSpPr>
          <p:nvPr>
            <p:ph type="title"/>
          </p:nvPr>
        </p:nvSpPr>
        <p:spPr>
          <a:xfrm>
            <a:off x="528831" y="339001"/>
            <a:ext cx="11552349" cy="696420"/>
          </a:xfrm>
        </p:spPr>
        <p:txBody>
          <a:bodyPr>
            <a:noAutofit/>
          </a:bodyPr>
          <a:lstStyle/>
          <a:p>
            <a:r>
              <a:rPr lang="en-US" sz="4000" dirty="0"/>
              <a:t>Strategic Plan YR 1: Accomplishments</a:t>
            </a:r>
          </a:p>
        </p:txBody>
      </p:sp>
      <p:pic>
        <p:nvPicPr>
          <p:cNvPr id="12" name="Picture 11">
            <a:extLst>
              <a:ext uri="{FF2B5EF4-FFF2-40B4-BE49-F238E27FC236}">
                <a16:creationId xmlns:a16="http://schemas.microsoft.com/office/drawing/2014/main" id="{DD29BB79-E5C9-963E-1351-1FAC2F3F55EF}"/>
              </a:ext>
            </a:extLst>
          </p:cNvPr>
          <p:cNvPicPr>
            <a:picLocks noChangeAspect="1"/>
          </p:cNvPicPr>
          <p:nvPr/>
        </p:nvPicPr>
        <p:blipFill>
          <a:blip r:embed="rId3"/>
          <a:stretch>
            <a:fillRect/>
          </a:stretch>
        </p:blipFill>
        <p:spPr>
          <a:xfrm>
            <a:off x="10302579" y="4027155"/>
            <a:ext cx="1335024" cy="1710411"/>
          </a:xfrm>
          <a:prstGeom prst="rect">
            <a:avLst/>
          </a:prstGeom>
          <a:ln w="76200">
            <a:solidFill>
              <a:schemeClr val="accent6"/>
            </a:solidFill>
          </a:ln>
        </p:spPr>
      </p:pic>
      <p:sp>
        <p:nvSpPr>
          <p:cNvPr id="2" name="TextBox 1">
            <a:extLst>
              <a:ext uri="{FF2B5EF4-FFF2-40B4-BE49-F238E27FC236}">
                <a16:creationId xmlns:a16="http://schemas.microsoft.com/office/drawing/2014/main" id="{EDA9437B-283A-E4A9-ED67-EA26B3963034}"/>
              </a:ext>
            </a:extLst>
          </p:cNvPr>
          <p:cNvSpPr txBox="1"/>
          <p:nvPr/>
        </p:nvSpPr>
        <p:spPr>
          <a:xfrm>
            <a:off x="634170" y="2342113"/>
            <a:ext cx="8992811" cy="366254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Cross-Agency leadership team convened – Behavioral Health Collaborative</a:t>
            </a:r>
          </a:p>
          <a:p>
            <a:r>
              <a:rPr lang="en-US" b="1" dirty="0">
                <a:solidFill>
                  <a:srgbClr val="036080"/>
                </a:solidFill>
              </a:rPr>
              <a:t> </a:t>
            </a:r>
          </a:p>
          <a:p>
            <a:pPr marL="285750" indent="-285750">
              <a:buFont typeface="Arial" panose="020B0604020202020204" pitchFamily="34" charset="0"/>
              <a:buChar char="•"/>
            </a:pPr>
            <a:r>
              <a:rPr lang="en-US" b="1" dirty="0">
                <a:solidFill>
                  <a:srgbClr val="036080"/>
                </a:solidFill>
              </a:rPr>
              <a:t>Framework / matrix of Continuum of Care established with and cross-walked with DHHS Divisions</a:t>
            </a:r>
          </a:p>
          <a:p>
            <a:pPr marL="1200150" lvl="2" indent="-285750">
              <a:buFont typeface="Arial" panose="020B0604020202020204" pitchFamily="34" charset="0"/>
              <a:buChar char="•"/>
            </a:pPr>
            <a:r>
              <a:rPr lang="en-US" dirty="0">
                <a:solidFill>
                  <a:srgbClr val="036080"/>
                </a:solidFill>
              </a:rPr>
              <a:t>Framework/matrix:  services/supports, ages, populations, needs/gaps, crisis services, Evidenced-based practices and outcomes</a:t>
            </a:r>
          </a:p>
          <a:p>
            <a:pPr lvl="2"/>
            <a:endParaRPr lang="en-US" dirty="0">
              <a:solidFill>
                <a:srgbClr val="036080"/>
              </a:solidFill>
            </a:endParaRPr>
          </a:p>
          <a:p>
            <a:pPr marL="290513" lvl="2" indent="-290513">
              <a:buFont typeface="Arial" panose="020B0604020202020204" pitchFamily="34" charset="0"/>
              <a:buChar char="•"/>
            </a:pPr>
            <a:r>
              <a:rPr lang="en-US" b="1" dirty="0">
                <a:solidFill>
                  <a:srgbClr val="036080"/>
                </a:solidFill>
              </a:rPr>
              <a:t>Identified shared / new services for potential funding, waiver application</a:t>
            </a:r>
          </a:p>
          <a:p>
            <a:pPr marL="290513" lvl="2" indent="-290513">
              <a:buFont typeface="Arial" panose="020B0604020202020204" pitchFamily="34" charset="0"/>
              <a:buChar char="•"/>
            </a:pPr>
            <a:endParaRPr lang="en-US" b="1" dirty="0">
              <a:solidFill>
                <a:srgbClr val="036080"/>
              </a:solidFill>
            </a:endParaRPr>
          </a:p>
          <a:p>
            <a:pPr marL="290513" lvl="2" indent="-290513">
              <a:buFont typeface="Arial" panose="020B0604020202020204" pitchFamily="34" charset="0"/>
              <a:buChar char="•"/>
            </a:pPr>
            <a:r>
              <a:rPr lang="en-US" b="1" dirty="0">
                <a:solidFill>
                  <a:srgbClr val="036080"/>
                </a:solidFill>
              </a:rPr>
              <a:t>Complex Care Collaborative </a:t>
            </a:r>
            <a:endParaRPr lang="en-US" sz="1600" dirty="0">
              <a:solidFill>
                <a:srgbClr val="036080"/>
              </a:solidFill>
            </a:endParaRPr>
          </a:p>
          <a:p>
            <a:pPr marL="0" lvl="2"/>
            <a:endParaRPr lang="en-US" sz="1600" dirty="0">
              <a:solidFill>
                <a:srgbClr val="036080"/>
              </a:solidFill>
            </a:endParaRPr>
          </a:p>
          <a:p>
            <a:pPr marL="285750" indent="-285750">
              <a:buFont typeface="Arial" panose="020B0604020202020204" pitchFamily="34" charset="0"/>
              <a:buChar char="•"/>
            </a:pPr>
            <a:endParaRPr lang="en-US" dirty="0">
              <a:solidFill>
                <a:srgbClr val="036080"/>
              </a:solidFill>
            </a:endParaRPr>
          </a:p>
          <a:p>
            <a:pPr marL="285750" indent="-285750">
              <a:buFont typeface="Arial" panose="020B0604020202020204" pitchFamily="34" charset="0"/>
              <a:buChar char="•"/>
            </a:pPr>
            <a:endParaRPr lang="en-US" b="1" dirty="0">
              <a:solidFill>
                <a:srgbClr val="036080"/>
              </a:solidFill>
            </a:endParaRPr>
          </a:p>
        </p:txBody>
      </p:sp>
    </p:spTree>
    <p:extLst>
      <p:ext uri="{BB962C8B-B14F-4D97-AF65-F5344CB8AC3E}">
        <p14:creationId xmlns:p14="http://schemas.microsoft.com/office/powerpoint/2010/main" val="34753176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1E8506-51B7-657A-1643-49054EBCCF61}"/>
              </a:ext>
            </a:extLst>
          </p:cNvPr>
          <p:cNvSpPr txBox="1"/>
          <p:nvPr/>
        </p:nvSpPr>
        <p:spPr>
          <a:xfrm>
            <a:off x="9305365" y="4744122"/>
            <a:ext cx="2571077" cy="1231106"/>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7570E438-A5AA-20CC-2EE1-35C06194D0FF}"/>
              </a:ext>
            </a:extLst>
          </p:cNvPr>
          <p:cNvSpPr txBox="1"/>
          <p:nvPr/>
        </p:nvSpPr>
        <p:spPr>
          <a:xfrm>
            <a:off x="414638" y="1016091"/>
            <a:ext cx="11362723" cy="954107"/>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Safe and Affordable Housing Investment</a:t>
            </a:r>
            <a:r>
              <a:rPr lang="en-US" sz="3200" b="1" dirty="0">
                <a:solidFill>
                  <a:srgbClr val="036080"/>
                </a:solidFill>
                <a:latin typeface="Arial" panose="020B0604020202020204" pitchFamily="34" charset="0"/>
                <a:cs typeface="Arial" panose="020B0604020202020204" pitchFamily="34" charset="0"/>
              </a:rPr>
              <a:t> </a:t>
            </a:r>
          </a:p>
          <a:p>
            <a:r>
              <a:rPr lang="en-US" b="1" dirty="0">
                <a:solidFill>
                  <a:srgbClr val="036080"/>
                </a:solidFill>
                <a:latin typeface="Arial" panose="020B0604020202020204" pitchFamily="34" charset="0"/>
                <a:cs typeface="Arial" panose="020B0604020202020204" pitchFamily="34" charset="0"/>
              </a:rPr>
              <a:t>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Influence</a:t>
            </a:r>
            <a:r>
              <a:rPr lang="en-US" sz="2400" b="1" dirty="0">
                <a:solidFill>
                  <a:srgbClr val="036080"/>
                </a:solidFill>
                <a:latin typeface="Arial" panose="020B0604020202020204" pitchFamily="34" charset="0"/>
                <a:cs typeface="Arial" panose="020B0604020202020204" pitchFamily="34" charset="0"/>
              </a:rPr>
              <a:t> </a:t>
            </a:r>
            <a:endParaRPr lang="en-US" b="1" dirty="0">
              <a:solidFill>
                <a:srgbClr val="036080"/>
              </a:solidFill>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7ED0B611-7535-29FE-B85C-6A2A47F9DC99}"/>
              </a:ext>
            </a:extLst>
          </p:cNvPr>
          <p:cNvSpPr>
            <a:spLocks noGrp="1"/>
          </p:cNvSpPr>
          <p:nvPr>
            <p:ph type="title"/>
          </p:nvPr>
        </p:nvSpPr>
        <p:spPr>
          <a:xfrm>
            <a:off x="528831" y="339001"/>
            <a:ext cx="11552349" cy="696420"/>
          </a:xfrm>
        </p:spPr>
        <p:txBody>
          <a:bodyPr>
            <a:noAutofit/>
          </a:bodyPr>
          <a:lstStyle/>
          <a:p>
            <a:r>
              <a:rPr lang="en-US" sz="4000" dirty="0"/>
              <a:t>Strategic Plan YR 1: Accomplishments</a:t>
            </a:r>
          </a:p>
        </p:txBody>
      </p:sp>
      <p:pic>
        <p:nvPicPr>
          <p:cNvPr id="2" name="Picture 1">
            <a:extLst>
              <a:ext uri="{FF2B5EF4-FFF2-40B4-BE49-F238E27FC236}">
                <a16:creationId xmlns:a16="http://schemas.microsoft.com/office/drawing/2014/main" id="{AD1A820D-3C20-D2C5-50F7-029F5547EF4E}"/>
              </a:ext>
            </a:extLst>
          </p:cNvPr>
          <p:cNvPicPr>
            <a:picLocks noChangeAspect="1"/>
          </p:cNvPicPr>
          <p:nvPr/>
        </p:nvPicPr>
        <p:blipFill>
          <a:blip r:embed="rId3"/>
          <a:stretch>
            <a:fillRect/>
          </a:stretch>
        </p:blipFill>
        <p:spPr>
          <a:xfrm>
            <a:off x="10205760" y="3994882"/>
            <a:ext cx="1335024" cy="1710411"/>
          </a:xfrm>
          <a:prstGeom prst="rect">
            <a:avLst/>
          </a:prstGeom>
          <a:ln w="76200">
            <a:solidFill>
              <a:schemeClr val="accent6"/>
            </a:solidFill>
          </a:ln>
        </p:spPr>
      </p:pic>
      <p:sp>
        <p:nvSpPr>
          <p:cNvPr id="7" name="TextBox 6">
            <a:extLst>
              <a:ext uri="{FF2B5EF4-FFF2-40B4-BE49-F238E27FC236}">
                <a16:creationId xmlns:a16="http://schemas.microsoft.com/office/drawing/2014/main" id="{51CC5D0A-A73C-434B-A287-7A7279731332}"/>
              </a:ext>
            </a:extLst>
          </p:cNvPr>
          <p:cNvSpPr txBox="1"/>
          <p:nvPr/>
        </p:nvSpPr>
        <p:spPr>
          <a:xfrm>
            <a:off x="651216" y="2011974"/>
            <a:ext cx="8656357" cy="3416320"/>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36080"/>
                </a:solidFill>
              </a:rPr>
              <a:t>Increased funding to rehabilitate or acquire additional housing units for very low-income individuals with serious mental illness</a:t>
            </a:r>
          </a:p>
          <a:p>
            <a:pPr marL="742950" lvl="1" indent="-285750">
              <a:buFont typeface="Arial" panose="020B0604020202020204" pitchFamily="34" charset="0"/>
              <a:buChar char="•"/>
            </a:pPr>
            <a:r>
              <a:rPr lang="en-US" dirty="0">
                <a:solidFill>
                  <a:srgbClr val="036080"/>
                </a:solidFill>
              </a:rPr>
              <a:t>FY20 $800,000</a:t>
            </a:r>
          </a:p>
          <a:p>
            <a:pPr marL="742950" lvl="1" indent="-285750">
              <a:buFont typeface="Arial" panose="020B0604020202020204" pitchFamily="34" charset="0"/>
              <a:buChar char="•"/>
            </a:pPr>
            <a:r>
              <a:rPr lang="en-US" dirty="0">
                <a:solidFill>
                  <a:srgbClr val="036080"/>
                </a:solidFill>
              </a:rPr>
              <a:t>FY22 $1M</a:t>
            </a:r>
          </a:p>
          <a:p>
            <a:pPr marL="742950" lvl="1" indent="-285750">
              <a:buFont typeface="Arial" panose="020B0604020202020204" pitchFamily="34" charset="0"/>
              <a:buChar char="•"/>
            </a:pPr>
            <a:r>
              <a:rPr lang="en-US" dirty="0">
                <a:solidFill>
                  <a:srgbClr val="036080"/>
                </a:solidFill>
              </a:rPr>
              <a:t>FY23 $1M </a:t>
            </a:r>
          </a:p>
          <a:p>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Partnering NIFA and award-winning CRANE projects (Collaborative Resources Allocation for Nebraska)</a:t>
            </a:r>
          </a:p>
          <a:p>
            <a:pPr marL="742950" lvl="1" indent="-285750">
              <a:buFont typeface="Arial" panose="020B0604020202020204" pitchFamily="34" charset="0"/>
              <a:buChar char="•"/>
            </a:pPr>
            <a:r>
              <a:rPr lang="en-US" dirty="0">
                <a:solidFill>
                  <a:srgbClr val="036080"/>
                </a:solidFill>
              </a:rPr>
              <a:t>Strategic allocation process between NIFA, DED and other resource providers to accomplish targeted, difficult projects.</a:t>
            </a:r>
          </a:p>
          <a:p>
            <a:pPr lvl="2"/>
            <a:endParaRPr lang="en-US" dirty="0">
              <a:solidFill>
                <a:srgbClr val="036080"/>
              </a:solidFill>
            </a:endParaRPr>
          </a:p>
          <a:p>
            <a:pPr marL="285750" indent="-285750">
              <a:buFont typeface="Arial" panose="020B0604020202020204" pitchFamily="34" charset="0"/>
              <a:buChar char="•"/>
            </a:pPr>
            <a:r>
              <a:rPr lang="en-US" b="1" dirty="0">
                <a:solidFill>
                  <a:srgbClr val="036080"/>
                </a:solidFill>
              </a:rPr>
              <a:t>FY21: 876 unique persons served with Supported Housing funding</a:t>
            </a:r>
          </a:p>
        </p:txBody>
      </p:sp>
    </p:spTree>
    <p:extLst>
      <p:ext uri="{BB962C8B-B14F-4D97-AF65-F5344CB8AC3E}">
        <p14:creationId xmlns:p14="http://schemas.microsoft.com/office/powerpoint/2010/main" val="327543684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163356-2DDF-C231-5A99-CE53F2E9140B}"/>
              </a:ext>
            </a:extLst>
          </p:cNvPr>
          <p:cNvSpPr txBox="1"/>
          <p:nvPr/>
        </p:nvSpPr>
        <p:spPr>
          <a:xfrm>
            <a:off x="9348395" y="4690334"/>
            <a:ext cx="2618592" cy="1231106"/>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7570E438-A5AA-20CC-2EE1-35C06194D0FF}"/>
              </a:ext>
            </a:extLst>
          </p:cNvPr>
          <p:cNvSpPr txBox="1"/>
          <p:nvPr/>
        </p:nvSpPr>
        <p:spPr>
          <a:xfrm>
            <a:off x="414638" y="1016091"/>
            <a:ext cx="11362723" cy="1231106"/>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Healthcare Integration with Nebraska Medical Association</a:t>
            </a:r>
          </a:p>
          <a:p>
            <a:r>
              <a:rPr lang="en-US" b="1" dirty="0">
                <a:solidFill>
                  <a:srgbClr val="036080"/>
                </a:solidFill>
                <a:latin typeface="Arial" panose="020B0604020202020204" pitchFamily="34" charset="0"/>
                <a:cs typeface="Arial" panose="020B0604020202020204" pitchFamily="34" charset="0"/>
              </a:rPr>
              <a:t>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Integration</a:t>
            </a:r>
            <a:endParaRPr lang="en-US" sz="2400" b="1" dirty="0">
              <a:solidFill>
                <a:srgbClr val="03608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b="1" dirty="0">
              <a:solidFill>
                <a:srgbClr val="036080"/>
              </a:solidFill>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7ED0B611-7535-29FE-B85C-6A2A47F9DC99}"/>
              </a:ext>
            </a:extLst>
          </p:cNvPr>
          <p:cNvSpPr>
            <a:spLocks noGrp="1"/>
          </p:cNvSpPr>
          <p:nvPr>
            <p:ph type="title"/>
          </p:nvPr>
        </p:nvSpPr>
        <p:spPr>
          <a:xfrm>
            <a:off x="414638" y="319671"/>
            <a:ext cx="11552349" cy="696420"/>
          </a:xfrm>
        </p:spPr>
        <p:txBody>
          <a:bodyPr>
            <a:noAutofit/>
          </a:bodyPr>
          <a:lstStyle/>
          <a:p>
            <a:r>
              <a:rPr lang="en-US" sz="4000" dirty="0"/>
              <a:t>Strategic Plan YR 1: Accomplishments</a:t>
            </a:r>
          </a:p>
        </p:txBody>
      </p:sp>
      <p:pic>
        <p:nvPicPr>
          <p:cNvPr id="2" name="Picture 1">
            <a:extLst>
              <a:ext uri="{FF2B5EF4-FFF2-40B4-BE49-F238E27FC236}">
                <a16:creationId xmlns:a16="http://schemas.microsoft.com/office/drawing/2014/main" id="{61C51A16-CC2E-B065-59BB-EAEECD1FC1DA}"/>
              </a:ext>
            </a:extLst>
          </p:cNvPr>
          <p:cNvPicPr>
            <a:picLocks noChangeAspect="1"/>
          </p:cNvPicPr>
          <p:nvPr/>
        </p:nvPicPr>
        <p:blipFill>
          <a:blip r:embed="rId3"/>
          <a:stretch>
            <a:fillRect/>
          </a:stretch>
        </p:blipFill>
        <p:spPr>
          <a:xfrm>
            <a:off x="10410064" y="4027155"/>
            <a:ext cx="1335024" cy="1710411"/>
          </a:xfrm>
          <a:prstGeom prst="rect">
            <a:avLst/>
          </a:prstGeom>
          <a:ln w="76200">
            <a:solidFill>
              <a:schemeClr val="accent6"/>
            </a:solidFill>
          </a:ln>
        </p:spPr>
      </p:pic>
      <p:sp>
        <p:nvSpPr>
          <p:cNvPr id="4" name="TextBox 3">
            <a:extLst>
              <a:ext uri="{FF2B5EF4-FFF2-40B4-BE49-F238E27FC236}">
                <a16:creationId xmlns:a16="http://schemas.microsoft.com/office/drawing/2014/main" id="{5ECD6ADD-F6E1-3D47-F280-E43A207C62FD}"/>
              </a:ext>
            </a:extLst>
          </p:cNvPr>
          <p:cNvSpPr txBox="1"/>
          <p:nvPr/>
        </p:nvSpPr>
        <p:spPr>
          <a:xfrm>
            <a:off x="666973" y="2038138"/>
            <a:ext cx="9553465"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Drafted RFI for Integrated Care Needs Assessment - NMA</a:t>
            </a:r>
          </a:p>
          <a:p>
            <a:pPr marL="285750"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Conducted Needs Assessment survey of a broad # of recipients to determine integration </a:t>
            </a:r>
          </a:p>
          <a:p>
            <a:pPr marL="742950" lvl="1" indent="-285750">
              <a:buFont typeface="Arial" panose="020B0604020202020204" pitchFamily="34" charset="0"/>
              <a:buChar char="•"/>
            </a:pPr>
            <a:r>
              <a:rPr lang="en-US" dirty="0">
                <a:solidFill>
                  <a:srgbClr val="036080"/>
                </a:solidFill>
              </a:rPr>
              <a:t>Project Focus: understand landscape and variance in settings and degrees of integration, identify opportunities to build on expressed interest</a:t>
            </a:r>
          </a:p>
          <a:p>
            <a:pPr marL="742950" lvl="1" indent="-285750">
              <a:buFont typeface="Arial" panose="020B0604020202020204" pitchFamily="34" charset="0"/>
              <a:buChar char="•"/>
            </a:pPr>
            <a:r>
              <a:rPr lang="en-US" dirty="0">
                <a:solidFill>
                  <a:srgbClr val="036080"/>
                </a:solidFill>
              </a:rPr>
              <a:t>Target 1-3 pilot projects statewide with emphasis on rural integration </a:t>
            </a:r>
          </a:p>
          <a:p>
            <a:pPr marL="742950" lvl="1" indent="-285750">
              <a:buFont typeface="Arial" panose="020B0604020202020204" pitchFamily="34" charset="0"/>
              <a:buChar char="•"/>
            </a:pPr>
            <a:r>
              <a:rPr lang="en-US" dirty="0">
                <a:solidFill>
                  <a:srgbClr val="036080"/>
                </a:solidFill>
              </a:rPr>
              <a:t>Expand utilization of Project ECHO - integration, coding, integrated care metrics, etc.</a:t>
            </a:r>
          </a:p>
          <a:p>
            <a:endParaRPr lang="en-US" dirty="0">
              <a:solidFill>
                <a:srgbClr val="036080"/>
              </a:solidFill>
            </a:endParaRPr>
          </a:p>
          <a:p>
            <a:pPr marL="285750" indent="-285750">
              <a:buFont typeface="Arial" panose="020B0604020202020204" pitchFamily="34" charset="0"/>
              <a:buChar char="•"/>
            </a:pPr>
            <a:r>
              <a:rPr lang="en-US" b="1" dirty="0">
                <a:solidFill>
                  <a:srgbClr val="036080"/>
                </a:solidFill>
              </a:rPr>
              <a:t>Working with NMA and partners to meet providers where they are at on the integration continuum.  </a:t>
            </a:r>
          </a:p>
          <a:p>
            <a:endParaRPr lang="en-US" b="1" dirty="0">
              <a:solidFill>
                <a:srgbClr val="036080"/>
              </a:solidFill>
            </a:endParaRPr>
          </a:p>
        </p:txBody>
      </p:sp>
    </p:spTree>
    <p:extLst>
      <p:ext uri="{BB962C8B-B14F-4D97-AF65-F5344CB8AC3E}">
        <p14:creationId xmlns:p14="http://schemas.microsoft.com/office/powerpoint/2010/main" val="20254818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2B6AA7-D7B4-0AEC-8878-B9BA8203B2CA}"/>
              </a:ext>
            </a:extLst>
          </p:cNvPr>
          <p:cNvSpPr txBox="1"/>
          <p:nvPr/>
        </p:nvSpPr>
        <p:spPr>
          <a:xfrm>
            <a:off x="9337638" y="4615031"/>
            <a:ext cx="2517289" cy="1355463"/>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7570E438-A5AA-20CC-2EE1-35C06194D0FF}"/>
              </a:ext>
            </a:extLst>
          </p:cNvPr>
          <p:cNvSpPr txBox="1"/>
          <p:nvPr/>
        </p:nvSpPr>
        <p:spPr>
          <a:xfrm>
            <a:off x="528831" y="947436"/>
            <a:ext cx="6106885" cy="1723549"/>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Open Beds Pilot </a:t>
            </a:r>
            <a:r>
              <a:rPr lang="en-US" sz="2400" b="1" u="sng" dirty="0">
                <a:solidFill>
                  <a:srgbClr val="036080"/>
                </a:solidFill>
                <a:latin typeface="Arial" panose="020B0604020202020204" pitchFamily="34" charset="0"/>
                <a:cs typeface="Arial" panose="020B0604020202020204" pitchFamily="34" charset="0"/>
              </a:rPr>
              <a:t>(Bed Registry)</a:t>
            </a:r>
          </a:p>
          <a:p>
            <a:r>
              <a:rPr lang="en-US" b="1" dirty="0">
                <a:solidFill>
                  <a:srgbClr val="036080"/>
                </a:solidFill>
                <a:latin typeface="Arial" panose="020B0604020202020204" pitchFamily="34" charset="0"/>
                <a:cs typeface="Arial" panose="020B0604020202020204" pitchFamily="34" charset="0"/>
              </a:rPr>
              <a:t>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Influence</a:t>
            </a:r>
          </a:p>
          <a:p>
            <a:r>
              <a:rPr lang="en-US" sz="3200" b="1" dirty="0">
                <a:solidFill>
                  <a:srgbClr val="036080"/>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n-US" b="1" dirty="0">
              <a:solidFill>
                <a:srgbClr val="036080"/>
              </a:solidFill>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2DFFA7E8-BAC6-5059-C4A4-9F1763FFFEF5}"/>
              </a:ext>
            </a:extLst>
          </p:cNvPr>
          <p:cNvSpPr>
            <a:spLocks noGrp="1"/>
          </p:cNvSpPr>
          <p:nvPr>
            <p:ph type="title"/>
          </p:nvPr>
        </p:nvSpPr>
        <p:spPr>
          <a:xfrm>
            <a:off x="528831" y="339001"/>
            <a:ext cx="11552349" cy="696420"/>
          </a:xfrm>
        </p:spPr>
        <p:txBody>
          <a:bodyPr>
            <a:noAutofit/>
          </a:bodyPr>
          <a:lstStyle/>
          <a:p>
            <a:r>
              <a:rPr lang="en-US" sz="4000" dirty="0"/>
              <a:t>Strategic Plan YR 1: Accomplishments</a:t>
            </a:r>
          </a:p>
        </p:txBody>
      </p:sp>
      <p:sp>
        <p:nvSpPr>
          <p:cNvPr id="11" name="TextBox 10">
            <a:extLst>
              <a:ext uri="{FF2B5EF4-FFF2-40B4-BE49-F238E27FC236}">
                <a16:creationId xmlns:a16="http://schemas.microsoft.com/office/drawing/2014/main" id="{88F0DB47-D839-3591-6E9E-8E19CEEB4DE0}"/>
              </a:ext>
            </a:extLst>
          </p:cNvPr>
          <p:cNvSpPr txBox="1"/>
          <p:nvPr/>
        </p:nvSpPr>
        <p:spPr>
          <a:xfrm>
            <a:off x="423935" y="2122663"/>
            <a:ext cx="8254628" cy="2616101"/>
          </a:xfrm>
          <a:prstGeom prst="rect">
            <a:avLst/>
          </a:prstGeom>
          <a:noFill/>
        </p:spPr>
        <p:txBody>
          <a:bodyPr wrap="square">
            <a:spAutoFit/>
          </a:bodyPr>
          <a:lstStyle/>
          <a:p>
            <a:pPr marL="571500" indent="-228600">
              <a:spcAft>
                <a:spcPts val="600"/>
              </a:spcAft>
              <a:buFont typeface="Arial" panose="020B0604020202020204" pitchFamily="34" charset="0"/>
              <a:buChar char="•"/>
            </a:pPr>
            <a:r>
              <a:rPr lang="en-US" dirty="0">
                <a:solidFill>
                  <a:srgbClr val="036080"/>
                </a:solidFill>
              </a:rPr>
              <a:t>Partnership between DHHS/DBH, Region 6 and OpenBeds, an Appriss Health Company</a:t>
            </a:r>
          </a:p>
          <a:p>
            <a:pPr marL="571500" indent="-228600">
              <a:spcAft>
                <a:spcPts val="600"/>
              </a:spcAft>
              <a:buFont typeface="Arial" panose="020B0604020202020204" pitchFamily="34" charset="0"/>
              <a:buChar char="•"/>
            </a:pPr>
            <a:r>
              <a:rPr lang="en-US" dirty="0">
                <a:solidFill>
                  <a:srgbClr val="036080"/>
                </a:solidFill>
              </a:rPr>
              <a:t>Identifies, unifies and tracks behavioral health resources to facilitate rapid access</a:t>
            </a:r>
          </a:p>
          <a:p>
            <a:pPr marL="571500" indent="-228600">
              <a:spcAft>
                <a:spcPts val="600"/>
              </a:spcAft>
              <a:buFont typeface="Arial" panose="020B0604020202020204" pitchFamily="34" charset="0"/>
              <a:buChar char="•"/>
            </a:pPr>
            <a:r>
              <a:rPr lang="en-US" dirty="0">
                <a:solidFill>
                  <a:srgbClr val="036080"/>
                </a:solidFill>
              </a:rPr>
              <a:t>Timely access to vital services for individuals in crisis</a:t>
            </a:r>
          </a:p>
          <a:p>
            <a:pPr marL="571500" indent="-228600">
              <a:spcAft>
                <a:spcPts val="600"/>
              </a:spcAft>
              <a:buFont typeface="Arial" panose="020B0604020202020204" pitchFamily="34" charset="0"/>
              <a:buChar char="•"/>
            </a:pPr>
            <a:r>
              <a:rPr lang="en-US" dirty="0">
                <a:solidFill>
                  <a:srgbClr val="036080"/>
                </a:solidFill>
              </a:rPr>
              <a:t>Vision - multiple levels of care including same day/open day access and system payers  </a:t>
            </a:r>
          </a:p>
          <a:p>
            <a:pPr marL="571500" indent="-228600">
              <a:spcAft>
                <a:spcPts val="600"/>
              </a:spcAft>
              <a:buFont typeface="Arial" panose="020B0604020202020204" pitchFamily="34" charset="0"/>
              <a:buChar char="•"/>
            </a:pPr>
            <a:r>
              <a:rPr lang="en-US" dirty="0">
                <a:solidFill>
                  <a:srgbClr val="036080"/>
                </a:solidFill>
              </a:rPr>
              <a:t>Reviewing opportunities and alignment with other tracking systems</a:t>
            </a:r>
          </a:p>
        </p:txBody>
      </p:sp>
      <p:pic>
        <p:nvPicPr>
          <p:cNvPr id="13" name="Picture 12">
            <a:extLst>
              <a:ext uri="{FF2B5EF4-FFF2-40B4-BE49-F238E27FC236}">
                <a16:creationId xmlns:a16="http://schemas.microsoft.com/office/drawing/2014/main" id="{0296661E-117B-01B1-34B4-66561AEB29D1}"/>
              </a:ext>
            </a:extLst>
          </p:cNvPr>
          <p:cNvPicPr>
            <a:picLocks noChangeAspect="1"/>
          </p:cNvPicPr>
          <p:nvPr/>
        </p:nvPicPr>
        <p:blipFill>
          <a:blip r:embed="rId3"/>
          <a:stretch>
            <a:fillRect/>
          </a:stretch>
        </p:blipFill>
        <p:spPr>
          <a:xfrm>
            <a:off x="10285046" y="4042020"/>
            <a:ext cx="1335024" cy="1710411"/>
          </a:xfrm>
          <a:prstGeom prst="rect">
            <a:avLst/>
          </a:prstGeom>
          <a:ln w="76200">
            <a:solidFill>
              <a:schemeClr val="accent6"/>
            </a:solidFill>
          </a:ln>
        </p:spPr>
      </p:pic>
    </p:spTree>
    <p:extLst>
      <p:ext uri="{BB962C8B-B14F-4D97-AF65-F5344CB8AC3E}">
        <p14:creationId xmlns:p14="http://schemas.microsoft.com/office/powerpoint/2010/main" val="2782635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39BA2-2ACA-ED54-A397-DD439433E16A}"/>
              </a:ext>
            </a:extLst>
          </p:cNvPr>
          <p:cNvSpPr txBox="1"/>
          <p:nvPr/>
        </p:nvSpPr>
        <p:spPr>
          <a:xfrm>
            <a:off x="9348395" y="4711849"/>
            <a:ext cx="2549563" cy="1231106"/>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616131" y="1035421"/>
            <a:ext cx="10959737" cy="1231106"/>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System Flow Strategies and Cross System Outcomes</a:t>
            </a:r>
          </a:p>
          <a:p>
            <a:r>
              <a:rPr lang="en-US" b="1" dirty="0">
                <a:solidFill>
                  <a:srgbClr val="036080"/>
                </a:solidFill>
                <a:latin typeface="Arial" panose="020B0604020202020204" pitchFamily="34" charset="0"/>
                <a:cs typeface="Arial" panose="020B0604020202020204" pitchFamily="34" charset="0"/>
              </a:rPr>
              <a:t>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Influence, Integration</a:t>
            </a:r>
            <a:endParaRPr lang="en-US" sz="2400" b="1" dirty="0">
              <a:solidFill>
                <a:srgbClr val="03608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b="1" dirty="0">
              <a:solidFill>
                <a:srgbClr val="036080"/>
              </a:solidFill>
              <a:latin typeface="Arial" panose="020B0604020202020204" pitchFamily="34" charset="0"/>
              <a:cs typeface="Arial" panose="020B0604020202020204" pitchFamily="34" charset="0"/>
            </a:endParaRPr>
          </a:p>
        </p:txBody>
      </p:sp>
      <p:sp>
        <p:nvSpPr>
          <p:cNvPr id="8" name="Title 4">
            <a:extLst>
              <a:ext uri="{FF2B5EF4-FFF2-40B4-BE49-F238E27FC236}">
                <a16:creationId xmlns:a16="http://schemas.microsoft.com/office/drawing/2014/main" id="{7FE700D9-363B-F7F2-946B-35544C0C0F4C}"/>
              </a:ext>
            </a:extLst>
          </p:cNvPr>
          <p:cNvSpPr>
            <a:spLocks noGrp="1"/>
          </p:cNvSpPr>
          <p:nvPr>
            <p:ph type="title"/>
          </p:nvPr>
        </p:nvSpPr>
        <p:spPr>
          <a:xfrm>
            <a:off x="528831" y="339001"/>
            <a:ext cx="11552349" cy="696420"/>
          </a:xfrm>
        </p:spPr>
        <p:txBody>
          <a:bodyPr>
            <a:normAutofit/>
          </a:bodyPr>
          <a:lstStyle/>
          <a:p>
            <a:r>
              <a:rPr lang="en-US" sz="4400" dirty="0"/>
              <a:t>Strategic Plan YR 2:  Where We’re Going</a:t>
            </a:r>
          </a:p>
        </p:txBody>
      </p:sp>
      <p:pic>
        <p:nvPicPr>
          <p:cNvPr id="10" name="Picture 9">
            <a:extLst>
              <a:ext uri="{FF2B5EF4-FFF2-40B4-BE49-F238E27FC236}">
                <a16:creationId xmlns:a16="http://schemas.microsoft.com/office/drawing/2014/main" id="{7F9F3FA3-4412-7546-FCE8-7564B500126D}"/>
              </a:ext>
            </a:extLst>
          </p:cNvPr>
          <p:cNvPicPr>
            <a:picLocks noChangeAspect="1"/>
          </p:cNvPicPr>
          <p:nvPr/>
        </p:nvPicPr>
        <p:blipFill>
          <a:blip r:embed="rId3"/>
          <a:stretch>
            <a:fillRect/>
          </a:stretch>
        </p:blipFill>
        <p:spPr>
          <a:xfrm>
            <a:off x="10436512" y="4238564"/>
            <a:ext cx="1461445" cy="1455887"/>
          </a:xfrm>
          <a:prstGeom prst="rect">
            <a:avLst/>
          </a:prstGeom>
        </p:spPr>
      </p:pic>
      <p:sp>
        <p:nvSpPr>
          <p:cNvPr id="3" name="TextBox 2">
            <a:extLst>
              <a:ext uri="{FF2B5EF4-FFF2-40B4-BE49-F238E27FC236}">
                <a16:creationId xmlns:a16="http://schemas.microsoft.com/office/drawing/2014/main" id="{DA131DDB-18EB-3009-EC7B-EF4BEBFA7D6C}"/>
              </a:ext>
            </a:extLst>
          </p:cNvPr>
          <p:cNvSpPr txBox="1"/>
          <p:nvPr/>
        </p:nvSpPr>
        <p:spPr>
          <a:xfrm>
            <a:off x="860612" y="2603351"/>
            <a:ext cx="9391426"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Map statewide system capacity to meet the needs of individuals under Mental Health Board commitment</a:t>
            </a:r>
          </a:p>
          <a:p>
            <a:pPr marL="285750"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Collect community-based hospital bed capacity for youth and adult </a:t>
            </a:r>
          </a:p>
          <a:p>
            <a:pPr marL="1200150" lvl="2" indent="-285750">
              <a:buFont typeface="Arial" panose="020B0604020202020204" pitchFamily="34" charset="0"/>
              <a:buChar char="•"/>
            </a:pPr>
            <a:r>
              <a:rPr lang="en-US" dirty="0">
                <a:solidFill>
                  <a:srgbClr val="036080"/>
                </a:solidFill>
              </a:rPr>
              <a:t>Develop viable solutions with system partners</a:t>
            </a:r>
          </a:p>
          <a:p>
            <a:pPr marL="1200150" lvl="2" indent="-285750">
              <a:buFont typeface="Arial" panose="020B0604020202020204" pitchFamily="34" charset="0"/>
              <a:buChar char="•"/>
            </a:pPr>
            <a:endParaRPr lang="en-US" dirty="0">
              <a:solidFill>
                <a:srgbClr val="036080"/>
              </a:solidFill>
            </a:endParaRPr>
          </a:p>
          <a:p>
            <a:pPr marL="285750" lvl="2" indent="-285750">
              <a:buFont typeface="Arial" panose="020B0604020202020204" pitchFamily="34" charset="0"/>
              <a:buChar char="•"/>
            </a:pPr>
            <a:r>
              <a:rPr lang="en-US" b="1" dirty="0">
                <a:solidFill>
                  <a:srgbClr val="036080"/>
                </a:solidFill>
              </a:rPr>
              <a:t>Explore alternative treatment to improve capacity and system flow, i.e. 23:59 service expansion</a:t>
            </a:r>
          </a:p>
        </p:txBody>
      </p:sp>
    </p:spTree>
    <p:extLst>
      <p:ext uri="{BB962C8B-B14F-4D97-AF65-F5344CB8AC3E}">
        <p14:creationId xmlns:p14="http://schemas.microsoft.com/office/powerpoint/2010/main" val="191252372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CEEF86-AF27-608A-F572-1974A3D21BBD}"/>
              </a:ext>
            </a:extLst>
          </p:cNvPr>
          <p:cNvSpPr txBox="1"/>
          <p:nvPr/>
        </p:nvSpPr>
        <p:spPr>
          <a:xfrm>
            <a:off x="9423699" y="4744122"/>
            <a:ext cx="2448475" cy="1237130"/>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446314" y="1035421"/>
            <a:ext cx="11299372" cy="954107"/>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Opioid Settlement Advisory Committee</a:t>
            </a:r>
          </a:p>
          <a:p>
            <a:r>
              <a:rPr lang="en-US" b="1" dirty="0">
                <a:solidFill>
                  <a:srgbClr val="036080"/>
                </a:solidFill>
                <a:latin typeface="Arial" panose="020B0604020202020204" pitchFamily="34" charset="0"/>
                <a:cs typeface="Arial" panose="020B0604020202020204" pitchFamily="34" charset="0"/>
              </a:rPr>
              <a:t>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Inclusion</a:t>
            </a:r>
            <a:r>
              <a:rPr lang="en-US" sz="2400" b="1" dirty="0">
                <a:solidFill>
                  <a:srgbClr val="036080"/>
                </a:solidFill>
                <a:latin typeface="Arial" panose="020B0604020202020204" pitchFamily="34" charset="0"/>
                <a:cs typeface="Arial" panose="020B0604020202020204" pitchFamily="34" charset="0"/>
              </a:rPr>
              <a:t>, </a:t>
            </a:r>
            <a:r>
              <a:rPr lang="en-US" sz="2400" b="1" dirty="0">
                <a:solidFill>
                  <a:srgbClr val="00B050"/>
                </a:solidFill>
                <a:latin typeface="Arial" panose="020B0604020202020204" pitchFamily="34" charset="0"/>
                <a:cs typeface="Arial" panose="020B0604020202020204" pitchFamily="34" charset="0"/>
              </a:rPr>
              <a:t>Integration</a:t>
            </a:r>
            <a:endParaRPr lang="en-US" sz="2400" b="1" dirty="0">
              <a:solidFill>
                <a:srgbClr val="03608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8776A9C-303D-66AF-8D36-8763D9BF2296}"/>
              </a:ext>
            </a:extLst>
          </p:cNvPr>
          <p:cNvPicPr>
            <a:picLocks noChangeAspect="1"/>
          </p:cNvPicPr>
          <p:nvPr/>
        </p:nvPicPr>
        <p:blipFill>
          <a:blip r:embed="rId3"/>
          <a:stretch>
            <a:fillRect/>
          </a:stretch>
        </p:blipFill>
        <p:spPr>
          <a:xfrm>
            <a:off x="10129467" y="4489356"/>
            <a:ext cx="1338313" cy="1333223"/>
          </a:xfrm>
          <a:prstGeom prst="rect">
            <a:avLst/>
          </a:prstGeom>
        </p:spPr>
      </p:pic>
      <p:sp>
        <p:nvSpPr>
          <p:cNvPr id="9" name="Title 4">
            <a:extLst>
              <a:ext uri="{FF2B5EF4-FFF2-40B4-BE49-F238E27FC236}">
                <a16:creationId xmlns:a16="http://schemas.microsoft.com/office/drawing/2014/main" id="{1349C9D7-8044-AA42-8DB8-996FCC1DF0E5}"/>
              </a:ext>
            </a:extLst>
          </p:cNvPr>
          <p:cNvSpPr>
            <a:spLocks noGrp="1"/>
          </p:cNvSpPr>
          <p:nvPr>
            <p:ph type="title"/>
          </p:nvPr>
        </p:nvSpPr>
        <p:spPr>
          <a:xfrm>
            <a:off x="319825" y="339001"/>
            <a:ext cx="11552349" cy="696420"/>
          </a:xfrm>
        </p:spPr>
        <p:txBody>
          <a:bodyPr>
            <a:normAutofit/>
          </a:bodyPr>
          <a:lstStyle/>
          <a:p>
            <a:r>
              <a:rPr lang="en-US" sz="4400" dirty="0"/>
              <a:t>Strategic Plan YR 2:  Where We’re Going</a:t>
            </a:r>
          </a:p>
        </p:txBody>
      </p:sp>
      <p:sp>
        <p:nvSpPr>
          <p:cNvPr id="3" name="TextBox 2">
            <a:extLst>
              <a:ext uri="{FF2B5EF4-FFF2-40B4-BE49-F238E27FC236}">
                <a16:creationId xmlns:a16="http://schemas.microsoft.com/office/drawing/2014/main" id="{4976E69E-8369-861F-FBAB-A587C1866904}"/>
              </a:ext>
            </a:extLst>
          </p:cNvPr>
          <p:cNvSpPr txBox="1"/>
          <p:nvPr/>
        </p:nvSpPr>
        <p:spPr>
          <a:xfrm>
            <a:off x="724220" y="3444486"/>
            <a:ext cx="8699479" cy="2308324"/>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36080"/>
                </a:solidFill>
              </a:rPr>
              <a:t>Treatment of OUD and any co-occurring SUD / MH conditions </a:t>
            </a:r>
          </a:p>
          <a:p>
            <a:pPr marL="285750" indent="-285750">
              <a:buFont typeface="Arial" panose="020B0604020202020204" pitchFamily="34" charset="0"/>
              <a:buChar char="•"/>
            </a:pPr>
            <a:r>
              <a:rPr lang="en-US" dirty="0">
                <a:solidFill>
                  <a:srgbClr val="036080"/>
                </a:solidFill>
              </a:rPr>
              <a:t>Full continuum of care of recovery services </a:t>
            </a:r>
          </a:p>
          <a:p>
            <a:pPr marL="285750" indent="-285750">
              <a:buFont typeface="Arial" panose="020B0604020202020204" pitchFamily="34" charset="0"/>
              <a:buChar char="•"/>
            </a:pPr>
            <a:r>
              <a:rPr lang="en-US" dirty="0">
                <a:solidFill>
                  <a:srgbClr val="036080"/>
                </a:solidFill>
              </a:rPr>
              <a:t>Research </a:t>
            </a:r>
          </a:p>
          <a:p>
            <a:pPr marL="285750" indent="-285750">
              <a:buFont typeface="Arial" panose="020B0604020202020204" pitchFamily="34" charset="0"/>
              <a:buChar char="•"/>
            </a:pPr>
            <a:r>
              <a:rPr lang="en-US" dirty="0">
                <a:solidFill>
                  <a:srgbClr val="036080"/>
                </a:solidFill>
              </a:rPr>
              <a:t>Prevention education </a:t>
            </a:r>
          </a:p>
          <a:p>
            <a:pPr marL="285750" indent="-285750">
              <a:buFont typeface="Arial" panose="020B0604020202020204" pitchFamily="34" charset="0"/>
              <a:buChar char="•"/>
            </a:pPr>
            <a:r>
              <a:rPr lang="en-US" dirty="0">
                <a:solidFill>
                  <a:srgbClr val="036080"/>
                </a:solidFill>
              </a:rPr>
              <a:t>Law enforcement and first responder training and related law enforcement expenditures </a:t>
            </a:r>
          </a:p>
          <a:p>
            <a:pPr marL="285750" indent="-285750">
              <a:buFont typeface="Arial" panose="020B0604020202020204" pitchFamily="34" charset="0"/>
              <a:buChar char="•"/>
            </a:pPr>
            <a:r>
              <a:rPr lang="en-US" dirty="0">
                <a:solidFill>
                  <a:srgbClr val="036080"/>
                </a:solidFill>
              </a:rPr>
              <a:t>Restitution for unpaid treatment costs to providers or patients. </a:t>
            </a:r>
          </a:p>
          <a:p>
            <a:pPr marL="285750" indent="-285750">
              <a:buFont typeface="Arial" panose="020B0604020202020204" pitchFamily="34" charset="0"/>
              <a:buChar char="•"/>
            </a:pPr>
            <a:r>
              <a:rPr lang="en-US" dirty="0">
                <a:solidFill>
                  <a:srgbClr val="036080"/>
                </a:solidFill>
              </a:rPr>
              <a:t>Capital costs for opioid use disorder treatment facilities. </a:t>
            </a:r>
          </a:p>
        </p:txBody>
      </p:sp>
      <p:sp>
        <p:nvSpPr>
          <p:cNvPr id="7" name="TextBox 6">
            <a:extLst>
              <a:ext uri="{FF2B5EF4-FFF2-40B4-BE49-F238E27FC236}">
                <a16:creationId xmlns:a16="http://schemas.microsoft.com/office/drawing/2014/main" id="{21B4D712-9C4A-FA27-DD96-10A2752F3FBE}"/>
              </a:ext>
            </a:extLst>
          </p:cNvPr>
          <p:cNvSpPr txBox="1"/>
          <p:nvPr/>
        </p:nvSpPr>
        <p:spPr>
          <a:xfrm>
            <a:off x="446314" y="1989528"/>
            <a:ext cx="10773912" cy="923330"/>
          </a:xfrm>
          <a:prstGeom prst="rect">
            <a:avLst/>
          </a:prstGeom>
          <a:noFill/>
        </p:spPr>
        <p:txBody>
          <a:bodyPr wrap="square">
            <a:spAutoFit/>
          </a:bodyPr>
          <a:lstStyle/>
          <a:p>
            <a:r>
              <a:rPr lang="en-US" b="1" dirty="0">
                <a:solidFill>
                  <a:srgbClr val="036080"/>
                </a:solidFill>
              </a:rPr>
              <a:t>Opioid Settlement Remediation Advisory Committee </a:t>
            </a:r>
            <a:r>
              <a:rPr lang="en-US" dirty="0">
                <a:solidFill>
                  <a:srgbClr val="036080"/>
                </a:solidFill>
              </a:rPr>
              <a:t>balanced between state and local members to provide input and </a:t>
            </a:r>
            <a:r>
              <a:rPr lang="en-US" b="1" dirty="0">
                <a:solidFill>
                  <a:srgbClr val="036080"/>
                </a:solidFill>
              </a:rPr>
              <a:t>recommendations regarding remediation spending</a:t>
            </a:r>
            <a:r>
              <a:rPr lang="en-US" dirty="0">
                <a:solidFill>
                  <a:srgbClr val="036080"/>
                </a:solidFill>
              </a:rPr>
              <a:t> from the Nebraska Opioid Recovery Fund.        </a:t>
            </a:r>
            <a:r>
              <a:rPr lang="en-US" sz="1200" dirty="0">
                <a:solidFill>
                  <a:srgbClr val="036080"/>
                </a:solidFill>
              </a:rPr>
              <a:t>https://dhhs.ne.gov/Behavioral%20Health%20Documents/Overview--Opioid%20Litigation%20Settlements.pdf</a:t>
            </a:r>
          </a:p>
        </p:txBody>
      </p:sp>
      <p:sp>
        <p:nvSpPr>
          <p:cNvPr id="11" name="TextBox 10">
            <a:extLst>
              <a:ext uri="{FF2B5EF4-FFF2-40B4-BE49-F238E27FC236}">
                <a16:creationId xmlns:a16="http://schemas.microsoft.com/office/drawing/2014/main" id="{D88E107B-AD1E-ED4C-128F-AD01F6D25D11}"/>
              </a:ext>
            </a:extLst>
          </p:cNvPr>
          <p:cNvSpPr txBox="1"/>
          <p:nvPr/>
        </p:nvSpPr>
        <p:spPr>
          <a:xfrm>
            <a:off x="446314" y="2987705"/>
            <a:ext cx="10634062" cy="461665"/>
          </a:xfrm>
          <a:prstGeom prst="rect">
            <a:avLst/>
          </a:prstGeom>
          <a:noFill/>
        </p:spPr>
        <p:txBody>
          <a:bodyPr wrap="square" rtlCol="0">
            <a:spAutoFit/>
          </a:bodyPr>
          <a:lstStyle/>
          <a:p>
            <a:r>
              <a:rPr lang="en-US" sz="2400" b="1" dirty="0">
                <a:solidFill>
                  <a:srgbClr val="036080"/>
                </a:solidFill>
              </a:rPr>
              <a:t>Approved uses for settlement funds, including, but not limited to are: </a:t>
            </a:r>
          </a:p>
        </p:txBody>
      </p:sp>
    </p:spTree>
    <p:extLst>
      <p:ext uri="{BB962C8B-B14F-4D97-AF65-F5344CB8AC3E}">
        <p14:creationId xmlns:p14="http://schemas.microsoft.com/office/powerpoint/2010/main" val="38716486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87F4C-8BF4-B1E5-B1FC-5AC31580B83F}"/>
              </a:ext>
            </a:extLst>
          </p:cNvPr>
          <p:cNvSpPr txBox="1"/>
          <p:nvPr/>
        </p:nvSpPr>
        <p:spPr>
          <a:xfrm>
            <a:off x="9273434" y="4621124"/>
            <a:ext cx="2807746" cy="1204857"/>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528831" y="976052"/>
            <a:ext cx="9809268" cy="954107"/>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Olmstead and ADA Project</a:t>
            </a:r>
          </a:p>
          <a:p>
            <a:r>
              <a:rPr lang="en-US" sz="2400" b="1" dirty="0">
                <a:solidFill>
                  <a:srgbClr val="036080"/>
                </a:solidFill>
                <a:latin typeface="Arial" panose="020B0604020202020204" pitchFamily="34" charset="0"/>
                <a:cs typeface="Arial" panose="020B0604020202020204" pitchFamily="34" charset="0"/>
              </a:rPr>
              <a:t>                     Strategic Pillar(s)  </a:t>
            </a:r>
            <a:r>
              <a:rPr lang="en-US" sz="2400" b="1" dirty="0">
                <a:solidFill>
                  <a:srgbClr val="00B050"/>
                </a:solidFill>
                <a:latin typeface="Arial" panose="020B0604020202020204" pitchFamily="34" charset="0"/>
                <a:cs typeface="Arial" panose="020B0604020202020204" pitchFamily="34" charset="0"/>
              </a:rPr>
              <a:t>Inclusion, Innovation</a:t>
            </a:r>
            <a:endParaRPr lang="en-US" sz="2400" b="1" dirty="0">
              <a:solidFill>
                <a:srgbClr val="03608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B39ABAD-7C62-F53F-2CF8-E6AA4761DDAB}"/>
              </a:ext>
            </a:extLst>
          </p:cNvPr>
          <p:cNvPicPr>
            <a:picLocks noChangeAspect="1"/>
          </p:cNvPicPr>
          <p:nvPr/>
        </p:nvPicPr>
        <p:blipFill>
          <a:blip r:embed="rId3"/>
          <a:stretch>
            <a:fillRect/>
          </a:stretch>
        </p:blipFill>
        <p:spPr>
          <a:xfrm>
            <a:off x="9877778" y="4238010"/>
            <a:ext cx="1650215" cy="1643938"/>
          </a:xfrm>
          <a:prstGeom prst="rect">
            <a:avLst/>
          </a:prstGeom>
        </p:spPr>
      </p:pic>
      <p:sp>
        <p:nvSpPr>
          <p:cNvPr id="9" name="Title 4">
            <a:extLst>
              <a:ext uri="{FF2B5EF4-FFF2-40B4-BE49-F238E27FC236}">
                <a16:creationId xmlns:a16="http://schemas.microsoft.com/office/drawing/2014/main" id="{AAD5CF3B-AA03-5795-DA1A-B6F4757FF80A}"/>
              </a:ext>
            </a:extLst>
          </p:cNvPr>
          <p:cNvSpPr>
            <a:spLocks noGrp="1"/>
          </p:cNvSpPr>
          <p:nvPr>
            <p:ph type="title"/>
          </p:nvPr>
        </p:nvSpPr>
        <p:spPr>
          <a:xfrm>
            <a:off x="528831" y="339001"/>
            <a:ext cx="11552349" cy="696420"/>
          </a:xfrm>
        </p:spPr>
        <p:txBody>
          <a:bodyPr>
            <a:normAutofit/>
          </a:bodyPr>
          <a:lstStyle/>
          <a:p>
            <a:r>
              <a:rPr lang="en-US" sz="4400" dirty="0"/>
              <a:t>Strategic Plan YR 2:  Where We’re Going</a:t>
            </a:r>
          </a:p>
        </p:txBody>
      </p:sp>
      <p:sp>
        <p:nvSpPr>
          <p:cNvPr id="5" name="TextBox 4">
            <a:extLst>
              <a:ext uri="{FF2B5EF4-FFF2-40B4-BE49-F238E27FC236}">
                <a16:creationId xmlns:a16="http://schemas.microsoft.com/office/drawing/2014/main" id="{64DBF697-0350-0E6E-6F50-38B959468E69}"/>
              </a:ext>
            </a:extLst>
          </p:cNvPr>
          <p:cNvSpPr txBox="1"/>
          <p:nvPr/>
        </p:nvSpPr>
        <p:spPr>
          <a:xfrm>
            <a:off x="645459" y="2064056"/>
            <a:ext cx="10757647" cy="584775"/>
          </a:xfrm>
          <a:prstGeom prst="rect">
            <a:avLst/>
          </a:prstGeom>
          <a:noFill/>
        </p:spPr>
        <p:txBody>
          <a:bodyPr wrap="square">
            <a:spAutoFit/>
          </a:bodyPr>
          <a:lstStyle/>
          <a:p>
            <a:r>
              <a:rPr lang="en-US" b="0" i="1" u="none" strike="noStrike" dirty="0">
                <a:solidFill>
                  <a:srgbClr val="003366"/>
                </a:solidFill>
                <a:effectLst/>
                <a:latin typeface="Arial" panose="020B0604020202020204" pitchFamily="34" charset="0"/>
                <a:hlinkClick r:id="rId4"/>
              </a:rPr>
              <a:t>Olmstead v. L.C.</a:t>
            </a:r>
            <a:r>
              <a:rPr lang="en-US" b="0" i="0" dirty="0">
                <a:solidFill>
                  <a:srgbClr val="000000"/>
                </a:solidFill>
                <a:effectLst/>
                <a:latin typeface="Arial" panose="020B0604020202020204" pitchFamily="34" charset="0"/>
              </a:rPr>
              <a:t>, </a:t>
            </a:r>
            <a:r>
              <a:rPr lang="en-US" sz="1400" b="0" i="0" dirty="0">
                <a:solidFill>
                  <a:srgbClr val="036080"/>
                </a:solidFill>
                <a:effectLst/>
                <a:latin typeface="Arial" panose="020B0604020202020204" pitchFamily="34" charset="0"/>
              </a:rPr>
              <a:t>a ruling that requires states to eliminate unnecessary segregation of persons with disabilities and to ensure that persons with disabilities receive services in the most integrated setting appropriate to their needs. </a:t>
            </a:r>
            <a:endParaRPr lang="en-US" sz="1400" dirty="0">
              <a:solidFill>
                <a:srgbClr val="036080"/>
              </a:solidFill>
            </a:endParaRPr>
          </a:p>
        </p:txBody>
      </p:sp>
      <p:sp>
        <p:nvSpPr>
          <p:cNvPr id="7" name="TextBox 6">
            <a:extLst>
              <a:ext uri="{FF2B5EF4-FFF2-40B4-BE49-F238E27FC236}">
                <a16:creationId xmlns:a16="http://schemas.microsoft.com/office/drawing/2014/main" id="{1F40D654-121C-BA65-6653-B6C39AD13472}"/>
              </a:ext>
            </a:extLst>
          </p:cNvPr>
          <p:cNvSpPr txBox="1"/>
          <p:nvPr/>
        </p:nvSpPr>
        <p:spPr>
          <a:xfrm>
            <a:off x="528831" y="2922765"/>
            <a:ext cx="11360075" cy="3139321"/>
          </a:xfrm>
          <a:prstGeom prst="rect">
            <a:avLst/>
          </a:prstGeom>
          <a:noFill/>
        </p:spPr>
        <p:txBody>
          <a:bodyPr wrap="square" rtlCol="0">
            <a:spAutoFit/>
          </a:bodyPr>
          <a:lstStyle/>
          <a:p>
            <a:endParaRPr lang="en-US" b="1" u="sng" dirty="0">
              <a:solidFill>
                <a:srgbClr val="036080"/>
              </a:solidFill>
            </a:endParaRPr>
          </a:p>
          <a:p>
            <a:pPr marL="285750" indent="-285750">
              <a:buFont typeface="Arial" panose="020B0604020202020204" pitchFamily="34" charset="0"/>
              <a:buChar char="•"/>
            </a:pPr>
            <a:r>
              <a:rPr lang="en-US" b="1" dirty="0">
                <a:solidFill>
                  <a:srgbClr val="036080"/>
                </a:solidFill>
              </a:rPr>
              <a:t>Identifying points in which Nebraskans interact with the DHHS</a:t>
            </a:r>
          </a:p>
          <a:p>
            <a:pPr marL="742950" lvl="1" indent="-285750">
              <a:buFont typeface="Arial" panose="020B0604020202020204" pitchFamily="34" charset="0"/>
              <a:buChar char="•"/>
            </a:pPr>
            <a:r>
              <a:rPr lang="en-US" dirty="0">
                <a:solidFill>
                  <a:srgbClr val="036080"/>
                </a:solidFill>
              </a:rPr>
              <a:t>Direct services as well as referrals for assessments or screenings for services</a:t>
            </a:r>
          </a:p>
          <a:p>
            <a:pPr marL="285750" lvl="1" indent="-285750">
              <a:buFont typeface="Arial" panose="020B0604020202020204" pitchFamily="34" charset="0"/>
              <a:buChar char="•"/>
            </a:pPr>
            <a:r>
              <a:rPr lang="en-US" b="1" dirty="0">
                <a:solidFill>
                  <a:srgbClr val="036080"/>
                </a:solidFill>
              </a:rPr>
              <a:t>Services reflect preferences and choice </a:t>
            </a:r>
          </a:p>
          <a:p>
            <a:pPr marL="285750" lvl="1" indent="-285750">
              <a:buFont typeface="Arial" panose="020B0604020202020204" pitchFamily="34" charset="0"/>
              <a:buChar char="•"/>
            </a:pPr>
            <a:r>
              <a:rPr lang="en-US" b="1" dirty="0">
                <a:solidFill>
                  <a:srgbClr val="036080"/>
                </a:solidFill>
              </a:rPr>
              <a:t>Impact on behavioral health populations and services</a:t>
            </a:r>
          </a:p>
          <a:p>
            <a:pPr marL="742950" lvl="2" indent="-285750">
              <a:buFont typeface="Arial" panose="020B0604020202020204" pitchFamily="34" charset="0"/>
              <a:buChar char="•"/>
            </a:pPr>
            <a:r>
              <a:rPr lang="en-US" dirty="0">
                <a:solidFill>
                  <a:srgbClr val="036080"/>
                </a:solidFill>
              </a:rPr>
              <a:t>Individuals with SMI and SED</a:t>
            </a:r>
          </a:p>
          <a:p>
            <a:pPr marL="742950" lvl="2" indent="-285750">
              <a:buFont typeface="Arial" panose="020B0604020202020204" pitchFamily="34" charset="0"/>
              <a:buChar char="•"/>
            </a:pPr>
            <a:r>
              <a:rPr lang="en-US" dirty="0">
                <a:solidFill>
                  <a:srgbClr val="036080"/>
                </a:solidFill>
              </a:rPr>
              <a:t>Acute inpatient hospitalization</a:t>
            </a:r>
          </a:p>
          <a:p>
            <a:pPr marL="742950" lvl="2" indent="-285750">
              <a:buFont typeface="Arial" panose="020B0604020202020204" pitchFamily="34" charset="0"/>
              <a:buChar char="•"/>
            </a:pPr>
            <a:r>
              <a:rPr lang="en-US" dirty="0">
                <a:solidFill>
                  <a:srgbClr val="036080"/>
                </a:solidFill>
              </a:rPr>
              <a:t>Assisted living </a:t>
            </a:r>
          </a:p>
          <a:p>
            <a:pPr marL="742950" lvl="2" indent="-285750">
              <a:buFont typeface="Arial" panose="020B0604020202020204" pitchFamily="34" charset="0"/>
              <a:buChar char="•"/>
            </a:pPr>
            <a:r>
              <a:rPr lang="en-US" dirty="0">
                <a:solidFill>
                  <a:srgbClr val="036080"/>
                </a:solidFill>
              </a:rPr>
              <a:t>Skilled nursing facilities</a:t>
            </a:r>
          </a:p>
          <a:p>
            <a:pPr marL="742950" lvl="2" indent="-285750">
              <a:buFont typeface="Arial" panose="020B0604020202020204" pitchFamily="34" charset="0"/>
              <a:buChar char="•"/>
            </a:pPr>
            <a:r>
              <a:rPr lang="en-US" dirty="0">
                <a:solidFill>
                  <a:srgbClr val="036080"/>
                </a:solidFill>
              </a:rPr>
              <a:t>Institutions</a:t>
            </a:r>
          </a:p>
          <a:p>
            <a:endParaRPr lang="en-US" dirty="0">
              <a:solidFill>
                <a:srgbClr val="FF0000"/>
              </a:solidFill>
            </a:endParaRPr>
          </a:p>
        </p:txBody>
      </p:sp>
    </p:spTree>
    <p:extLst>
      <p:ext uri="{BB962C8B-B14F-4D97-AF65-F5344CB8AC3E}">
        <p14:creationId xmlns:p14="http://schemas.microsoft.com/office/powerpoint/2010/main" val="13798969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b="1" dirty="0"/>
              <a:t>Today’s Objectives</a:t>
            </a:r>
          </a:p>
        </p:txBody>
      </p:sp>
      <p:sp>
        <p:nvSpPr>
          <p:cNvPr id="4" name="TextBox 3">
            <a:extLst>
              <a:ext uri="{FF2B5EF4-FFF2-40B4-BE49-F238E27FC236}">
                <a16:creationId xmlns:a16="http://schemas.microsoft.com/office/drawing/2014/main" id="{5E1F04D9-5957-5C0F-5C24-126FDFA315B6}"/>
              </a:ext>
            </a:extLst>
          </p:cNvPr>
          <p:cNvSpPr txBox="1"/>
          <p:nvPr/>
        </p:nvSpPr>
        <p:spPr>
          <a:xfrm>
            <a:off x="2004595" y="1285470"/>
            <a:ext cx="9921241" cy="2829814"/>
          </a:xfrm>
          <a:prstGeom prst="rect">
            <a:avLst/>
          </a:prstGeom>
          <a:noFill/>
        </p:spPr>
        <p:txBody>
          <a:bodyPr wrap="square">
            <a:spAutoFit/>
          </a:bodyPr>
          <a:lstStyle/>
          <a:p>
            <a:pPr marL="968375" lvl="2" indent="-53975">
              <a:lnSpc>
                <a:spcPct val="107000"/>
              </a:lnSpc>
              <a:buFont typeface="+mj-lt"/>
              <a:buAutoNum type="arabicPeriod"/>
            </a:pPr>
            <a:r>
              <a:rPr lang="en-US" sz="2400" b="1" dirty="0">
                <a:solidFill>
                  <a:srgbClr val="036080"/>
                </a:solidFill>
                <a:effectLst/>
                <a:latin typeface="Arial" panose="020B0604020202020204" pitchFamily="34" charset="0"/>
                <a:ea typeface="Calibri" panose="020F0502020204030204" pitchFamily="34" charset="0"/>
                <a:cs typeface="Arial" panose="020B0604020202020204" pitchFamily="34" charset="0"/>
              </a:rPr>
              <a:t>To gain an understanding of the DBH strategic plan for 2022-2024 and how key initiatives support the 5 </a:t>
            </a:r>
            <a:r>
              <a:rPr lang="en-US" sz="2400" b="1" u="sng" dirty="0">
                <a:solidFill>
                  <a:srgbClr val="036080"/>
                </a:solidFill>
                <a:effectLst/>
                <a:latin typeface="Arial" panose="020B0604020202020204" pitchFamily="34" charset="0"/>
                <a:ea typeface="Calibri" panose="020F0502020204030204" pitchFamily="34" charset="0"/>
                <a:cs typeface="Arial" panose="020B0604020202020204" pitchFamily="34" charset="0"/>
              </a:rPr>
              <a:t>transformational pillars</a:t>
            </a:r>
            <a:r>
              <a:rPr lang="en-US" sz="2400" b="1" dirty="0">
                <a:solidFill>
                  <a:srgbClr val="036080"/>
                </a:solidFill>
                <a:effectLst/>
                <a:latin typeface="Arial" panose="020B0604020202020204" pitchFamily="34" charset="0"/>
                <a:ea typeface="Calibri" panose="020F0502020204030204" pitchFamily="34" charset="0"/>
                <a:cs typeface="Arial" panose="020B0604020202020204" pitchFamily="34" charset="0"/>
              </a:rPr>
              <a:t> of the plan. </a:t>
            </a:r>
          </a:p>
          <a:p>
            <a:pPr marL="968375" lvl="2" indent="-53975">
              <a:lnSpc>
                <a:spcPct val="107000"/>
              </a:lnSpc>
              <a:buFont typeface="+mj-lt"/>
              <a:buAutoNum type="arabicPeriod"/>
            </a:pPr>
            <a:endParaRPr lang="en-US" sz="2400" b="1" dirty="0">
              <a:solidFill>
                <a:srgbClr val="036080"/>
              </a:solidFill>
              <a:effectLst/>
              <a:latin typeface="Arial" panose="020B0604020202020204" pitchFamily="34" charset="0"/>
              <a:ea typeface="Calibri" panose="020F0502020204030204" pitchFamily="34" charset="0"/>
              <a:cs typeface="Arial" panose="020B0604020202020204" pitchFamily="34" charset="0"/>
            </a:endParaRPr>
          </a:p>
          <a:p>
            <a:pPr marL="968375" lvl="2" indent="-53975">
              <a:lnSpc>
                <a:spcPct val="107000"/>
              </a:lnSpc>
              <a:buFont typeface="+mj-lt"/>
              <a:buAutoNum type="arabicPeriod"/>
            </a:pPr>
            <a:r>
              <a:rPr lang="en-US" sz="2400" b="1" dirty="0">
                <a:solidFill>
                  <a:srgbClr val="036080"/>
                </a:solidFill>
                <a:effectLst/>
                <a:latin typeface="Arial" panose="020B0604020202020204" pitchFamily="34" charset="0"/>
                <a:ea typeface="Calibri" panose="020F0502020204030204" pitchFamily="34" charset="0"/>
                <a:cs typeface="Arial" panose="020B0604020202020204" pitchFamily="34" charset="0"/>
              </a:rPr>
              <a:t>To identify opportunities for NHA partnership in the ongoing evolution of Nebraska’s Behavioral Health System strategic transformation.    </a:t>
            </a:r>
          </a:p>
        </p:txBody>
      </p:sp>
      <p:pic>
        <p:nvPicPr>
          <p:cNvPr id="10" name="Picture 9">
            <a:extLst>
              <a:ext uri="{FF2B5EF4-FFF2-40B4-BE49-F238E27FC236}">
                <a16:creationId xmlns:a16="http://schemas.microsoft.com/office/drawing/2014/main" id="{17D54129-322F-6218-78F1-0802A24D9742}"/>
              </a:ext>
            </a:extLst>
          </p:cNvPr>
          <p:cNvPicPr>
            <a:picLocks noChangeAspect="1"/>
          </p:cNvPicPr>
          <p:nvPr/>
        </p:nvPicPr>
        <p:blipFill>
          <a:blip r:embed="rId3"/>
          <a:stretch>
            <a:fillRect/>
          </a:stretch>
        </p:blipFill>
        <p:spPr>
          <a:xfrm>
            <a:off x="7085553" y="3782849"/>
            <a:ext cx="1605703" cy="1593669"/>
          </a:xfrm>
          <a:prstGeom prst="rect">
            <a:avLst/>
          </a:prstGeom>
        </p:spPr>
      </p:pic>
      <p:pic>
        <p:nvPicPr>
          <p:cNvPr id="12" name="Picture 11">
            <a:extLst>
              <a:ext uri="{FF2B5EF4-FFF2-40B4-BE49-F238E27FC236}">
                <a16:creationId xmlns:a16="http://schemas.microsoft.com/office/drawing/2014/main" id="{B0EFFF75-2868-CF8D-B94B-8910A98C9191}"/>
              </a:ext>
            </a:extLst>
          </p:cNvPr>
          <p:cNvPicPr>
            <a:picLocks noChangeAspect="1"/>
          </p:cNvPicPr>
          <p:nvPr/>
        </p:nvPicPr>
        <p:blipFill>
          <a:blip r:embed="rId4"/>
          <a:stretch>
            <a:fillRect/>
          </a:stretch>
        </p:blipFill>
        <p:spPr>
          <a:xfrm>
            <a:off x="266164" y="1285470"/>
            <a:ext cx="1738431" cy="2261830"/>
          </a:xfrm>
          <a:prstGeom prst="rect">
            <a:avLst/>
          </a:prstGeom>
          <a:ln w="76200">
            <a:solidFill>
              <a:schemeClr val="accent6"/>
            </a:solidFill>
          </a:ln>
        </p:spPr>
      </p:pic>
    </p:spTree>
    <p:extLst>
      <p:ext uri="{BB962C8B-B14F-4D97-AF65-F5344CB8AC3E}">
        <p14:creationId xmlns:p14="http://schemas.microsoft.com/office/powerpoint/2010/main" val="271300750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919EFD-5F68-E3A1-4789-48788F4A3AED}"/>
              </a:ext>
            </a:extLst>
          </p:cNvPr>
          <p:cNvSpPr txBox="1"/>
          <p:nvPr/>
        </p:nvSpPr>
        <p:spPr>
          <a:xfrm>
            <a:off x="9369911" y="4776395"/>
            <a:ext cx="2435539" cy="1172584"/>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386550" y="1000589"/>
            <a:ext cx="11004262" cy="954107"/>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Behavioral Health System Data Infrastructure</a:t>
            </a:r>
          </a:p>
          <a:p>
            <a:r>
              <a:rPr lang="en-US" sz="2400" b="1" dirty="0">
                <a:solidFill>
                  <a:srgbClr val="036080"/>
                </a:solidFill>
                <a:latin typeface="Arial" panose="020B0604020202020204" pitchFamily="34" charset="0"/>
                <a:cs typeface="Arial" panose="020B0604020202020204" pitchFamily="34" charset="0"/>
              </a:rPr>
              <a:t>                               Strategic Pillar(s)  </a:t>
            </a:r>
            <a:r>
              <a:rPr lang="en-US" sz="2400" b="1" dirty="0">
                <a:solidFill>
                  <a:srgbClr val="00B050"/>
                </a:solidFill>
                <a:latin typeface="Arial" panose="020B0604020202020204" pitchFamily="34" charset="0"/>
                <a:cs typeface="Arial" panose="020B0604020202020204" pitchFamily="34" charset="0"/>
              </a:rPr>
              <a:t>Value</a:t>
            </a:r>
            <a:r>
              <a:rPr lang="en-US" sz="2400" b="1" dirty="0">
                <a:solidFill>
                  <a:srgbClr val="036080"/>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70AE3E94-11B7-9F8F-6CB0-8A38E13ED30E}"/>
              </a:ext>
            </a:extLst>
          </p:cNvPr>
          <p:cNvSpPr>
            <a:spLocks noGrp="1"/>
          </p:cNvSpPr>
          <p:nvPr>
            <p:ph type="title"/>
          </p:nvPr>
        </p:nvSpPr>
        <p:spPr>
          <a:xfrm>
            <a:off x="253101" y="304169"/>
            <a:ext cx="11552349" cy="696420"/>
          </a:xfrm>
        </p:spPr>
        <p:txBody>
          <a:bodyPr>
            <a:normAutofit/>
          </a:bodyPr>
          <a:lstStyle/>
          <a:p>
            <a:r>
              <a:rPr lang="en-US" sz="4400" dirty="0"/>
              <a:t>Strategic Plan YR 2:  Where We’re Going</a:t>
            </a:r>
          </a:p>
        </p:txBody>
      </p:sp>
      <p:pic>
        <p:nvPicPr>
          <p:cNvPr id="2" name="Picture 1">
            <a:extLst>
              <a:ext uri="{FF2B5EF4-FFF2-40B4-BE49-F238E27FC236}">
                <a16:creationId xmlns:a16="http://schemas.microsoft.com/office/drawing/2014/main" id="{9D961E49-84A9-8EFF-9362-3839F979F5E7}"/>
              </a:ext>
            </a:extLst>
          </p:cNvPr>
          <p:cNvPicPr>
            <a:picLocks noChangeAspect="1"/>
          </p:cNvPicPr>
          <p:nvPr/>
        </p:nvPicPr>
        <p:blipFill>
          <a:blip r:embed="rId3"/>
          <a:stretch>
            <a:fillRect/>
          </a:stretch>
        </p:blipFill>
        <p:spPr>
          <a:xfrm>
            <a:off x="10289213" y="4363645"/>
            <a:ext cx="1372075" cy="1366857"/>
          </a:xfrm>
          <a:prstGeom prst="rect">
            <a:avLst/>
          </a:prstGeom>
        </p:spPr>
      </p:pic>
      <p:sp>
        <p:nvSpPr>
          <p:cNvPr id="5" name="TextBox 4">
            <a:extLst>
              <a:ext uri="{FF2B5EF4-FFF2-40B4-BE49-F238E27FC236}">
                <a16:creationId xmlns:a16="http://schemas.microsoft.com/office/drawing/2014/main" id="{42D4F0AC-E284-1CD2-B70B-2C4B11C52404}"/>
              </a:ext>
            </a:extLst>
          </p:cNvPr>
          <p:cNvSpPr txBox="1"/>
          <p:nvPr/>
        </p:nvSpPr>
        <p:spPr>
          <a:xfrm>
            <a:off x="688489" y="2517289"/>
            <a:ext cx="8907332"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Crosswalk behavioral health system partner metrics, dashboards and data sources.</a:t>
            </a:r>
          </a:p>
          <a:p>
            <a:pPr marL="1200150" lvl="2" indent="-285750">
              <a:buFont typeface="Arial" panose="020B0604020202020204" pitchFamily="34" charset="0"/>
              <a:buChar char="•"/>
            </a:pPr>
            <a:r>
              <a:rPr lang="en-US" dirty="0">
                <a:solidFill>
                  <a:srgbClr val="036080"/>
                </a:solidFill>
              </a:rPr>
              <a:t>SOPs for key cross system data sharing and reporting</a:t>
            </a:r>
          </a:p>
          <a:p>
            <a:pPr lvl="2"/>
            <a:endParaRPr lang="en-US" b="1" dirty="0">
              <a:solidFill>
                <a:srgbClr val="036080"/>
              </a:solidFill>
            </a:endParaRPr>
          </a:p>
          <a:p>
            <a:pPr marL="339725" lvl="2" indent="-285750">
              <a:buFont typeface="Arial" panose="020B0604020202020204" pitchFamily="34" charset="0"/>
              <a:buChar char="•"/>
            </a:pPr>
            <a:r>
              <a:rPr lang="en-US" b="1" dirty="0">
                <a:solidFill>
                  <a:srgbClr val="036080"/>
                </a:solidFill>
              </a:rPr>
              <a:t>Identify BH outcome indicators each system collects including health disparities and consumer experience. </a:t>
            </a:r>
          </a:p>
          <a:p>
            <a:pPr marL="1254125" lvl="4" indent="-285750">
              <a:buFont typeface="Arial" panose="020B0604020202020204" pitchFamily="34" charset="0"/>
              <a:buChar char="•"/>
            </a:pPr>
            <a:r>
              <a:rPr lang="en-US" dirty="0">
                <a:solidFill>
                  <a:srgbClr val="036080"/>
                </a:solidFill>
              </a:rPr>
              <a:t>Mirrors objective for value-based contracting</a:t>
            </a:r>
          </a:p>
          <a:p>
            <a:pPr marL="339725" lvl="2" indent="-285750">
              <a:buFont typeface="Arial" panose="020B0604020202020204" pitchFamily="34" charset="0"/>
              <a:buChar char="•"/>
            </a:pPr>
            <a:endParaRPr lang="en-US" b="1" dirty="0">
              <a:solidFill>
                <a:srgbClr val="036080"/>
              </a:solidFill>
            </a:endParaRPr>
          </a:p>
          <a:p>
            <a:pPr marL="339725" lvl="2" indent="-285750">
              <a:buFont typeface="Arial" panose="020B0604020202020204" pitchFamily="34" charset="0"/>
              <a:buChar char="•"/>
            </a:pPr>
            <a:r>
              <a:rPr lang="en-US" b="1" dirty="0">
                <a:solidFill>
                  <a:srgbClr val="036080"/>
                </a:solidFill>
              </a:rPr>
              <a:t>Determine nation benchmarks as means of comparison</a:t>
            </a:r>
          </a:p>
          <a:p>
            <a:pPr marL="1200150" lvl="2"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endParaRPr lang="en-US" b="1" dirty="0">
              <a:solidFill>
                <a:srgbClr val="036080"/>
              </a:solidFill>
            </a:endParaRPr>
          </a:p>
        </p:txBody>
      </p:sp>
    </p:spTree>
    <p:extLst>
      <p:ext uri="{BB962C8B-B14F-4D97-AF65-F5344CB8AC3E}">
        <p14:creationId xmlns:p14="http://schemas.microsoft.com/office/powerpoint/2010/main" val="4993997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F2B79A-AEDB-56F2-F0CB-C16B5FEB478A}"/>
              </a:ext>
            </a:extLst>
          </p:cNvPr>
          <p:cNvSpPr txBox="1"/>
          <p:nvPr/>
        </p:nvSpPr>
        <p:spPr>
          <a:xfrm>
            <a:off x="9353320" y="4649118"/>
            <a:ext cx="2489813" cy="1299990"/>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373486" y="1035421"/>
            <a:ext cx="11018861" cy="954107"/>
          </a:xfrm>
          <a:prstGeom prst="rect">
            <a:avLst/>
          </a:prstGeom>
          <a:noFill/>
        </p:spPr>
        <p:txBody>
          <a:bodyPr wrap="square">
            <a:spAutoFit/>
          </a:bodyPr>
          <a:lstStyle/>
          <a:p>
            <a:pPr marL="4003675" indent="-4003675"/>
            <a:r>
              <a:rPr lang="en-US" sz="3200" b="1" u="sng" dirty="0">
                <a:solidFill>
                  <a:srgbClr val="036080"/>
                </a:solidFill>
                <a:latin typeface="Arial" panose="020B0604020202020204" pitchFamily="34" charset="0"/>
                <a:cs typeface="Arial" panose="020B0604020202020204" pitchFamily="34" charset="0"/>
              </a:rPr>
              <a:t>Value-Based Contracting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Value</a:t>
            </a:r>
            <a:r>
              <a:rPr lang="en-US" sz="2400" b="1" dirty="0">
                <a:solidFill>
                  <a:srgbClr val="036080"/>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F77A38F-4F4A-D375-F814-B8C0D93F8D1B}"/>
              </a:ext>
            </a:extLst>
          </p:cNvPr>
          <p:cNvSpPr>
            <a:spLocks noGrp="1"/>
          </p:cNvSpPr>
          <p:nvPr>
            <p:ph type="title"/>
          </p:nvPr>
        </p:nvSpPr>
        <p:spPr>
          <a:xfrm>
            <a:off x="528831" y="339001"/>
            <a:ext cx="11552349" cy="696420"/>
          </a:xfrm>
        </p:spPr>
        <p:txBody>
          <a:bodyPr>
            <a:normAutofit/>
          </a:bodyPr>
          <a:lstStyle/>
          <a:p>
            <a:r>
              <a:rPr lang="en-US" sz="4400" dirty="0"/>
              <a:t>Strategic Plan YR 2:  Where We’re Going</a:t>
            </a:r>
          </a:p>
        </p:txBody>
      </p:sp>
      <p:pic>
        <p:nvPicPr>
          <p:cNvPr id="9" name="Picture 8">
            <a:extLst>
              <a:ext uri="{FF2B5EF4-FFF2-40B4-BE49-F238E27FC236}">
                <a16:creationId xmlns:a16="http://schemas.microsoft.com/office/drawing/2014/main" id="{748092DF-43D6-5705-2C52-FA5F619826BA}"/>
              </a:ext>
            </a:extLst>
          </p:cNvPr>
          <p:cNvPicPr>
            <a:picLocks noChangeAspect="1"/>
          </p:cNvPicPr>
          <p:nvPr/>
        </p:nvPicPr>
        <p:blipFill>
          <a:blip r:embed="rId3"/>
          <a:stretch>
            <a:fillRect/>
          </a:stretch>
        </p:blipFill>
        <p:spPr>
          <a:xfrm>
            <a:off x="10328295" y="4295494"/>
            <a:ext cx="1408298" cy="1402942"/>
          </a:xfrm>
          <a:prstGeom prst="rect">
            <a:avLst/>
          </a:prstGeom>
        </p:spPr>
      </p:pic>
      <p:sp>
        <p:nvSpPr>
          <p:cNvPr id="7" name="TextBox 6">
            <a:extLst>
              <a:ext uri="{FF2B5EF4-FFF2-40B4-BE49-F238E27FC236}">
                <a16:creationId xmlns:a16="http://schemas.microsoft.com/office/drawing/2014/main" id="{39DCC831-1108-41C0-AB59-8AC865540239}"/>
              </a:ext>
            </a:extLst>
          </p:cNvPr>
          <p:cNvSpPr txBox="1"/>
          <p:nvPr/>
        </p:nvSpPr>
        <p:spPr>
          <a:xfrm>
            <a:off x="528831" y="2695056"/>
            <a:ext cx="10503693" cy="2031325"/>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36080"/>
                </a:solidFill>
              </a:rPr>
              <a:t>Inventory of value based outcomes across each system</a:t>
            </a:r>
          </a:p>
          <a:p>
            <a:pPr marL="285750"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Determine national benchmarks for comparison</a:t>
            </a:r>
          </a:p>
          <a:p>
            <a:pPr marL="285750"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Cross system data governance, inter- / intra-agency data sharing and reporting</a:t>
            </a:r>
          </a:p>
          <a:p>
            <a:pPr marL="285750"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Alternative payment models for contracting and pilot(s) </a:t>
            </a:r>
          </a:p>
        </p:txBody>
      </p:sp>
    </p:spTree>
    <p:extLst>
      <p:ext uri="{BB962C8B-B14F-4D97-AF65-F5344CB8AC3E}">
        <p14:creationId xmlns:p14="http://schemas.microsoft.com/office/powerpoint/2010/main" val="199276459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C933D8-238E-5DD5-3E2A-2F972625130C}"/>
              </a:ext>
            </a:extLst>
          </p:cNvPr>
          <p:cNvSpPr txBox="1"/>
          <p:nvPr/>
        </p:nvSpPr>
        <p:spPr>
          <a:xfrm>
            <a:off x="9326880" y="4690334"/>
            <a:ext cx="2603351" cy="1231106"/>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386550" y="1000589"/>
            <a:ext cx="11004262" cy="1231106"/>
          </a:xfrm>
          <a:prstGeom prst="rect">
            <a:avLst/>
          </a:prstGeom>
          <a:noFill/>
        </p:spPr>
        <p:txBody>
          <a:bodyPr wrap="square">
            <a:spAutoFit/>
          </a:bodyPr>
          <a:lstStyle/>
          <a:p>
            <a:r>
              <a:rPr lang="en-US" sz="3200" b="1" dirty="0">
                <a:solidFill>
                  <a:srgbClr val="036080"/>
                </a:solidFill>
                <a:latin typeface="Arial" panose="020B0604020202020204" pitchFamily="34" charset="0"/>
                <a:cs typeface="Arial" panose="020B0604020202020204" pitchFamily="34" charset="0"/>
              </a:rPr>
              <a:t> </a:t>
            </a:r>
            <a:r>
              <a:rPr lang="en-US" sz="3200" b="1" u="sng" dirty="0">
                <a:solidFill>
                  <a:srgbClr val="036080"/>
                </a:solidFill>
                <a:latin typeface="Arial" panose="020B0604020202020204" pitchFamily="34" charset="0"/>
                <a:cs typeface="Arial" panose="020B0604020202020204" pitchFamily="34" charset="0"/>
              </a:rPr>
              <a:t>Governor’s Challenge for Veterans’ Suicide Prevention</a:t>
            </a:r>
          </a:p>
          <a:p>
            <a:r>
              <a:rPr lang="en-US" sz="2400" b="1" dirty="0">
                <a:solidFill>
                  <a:srgbClr val="036080"/>
                </a:solidFill>
                <a:latin typeface="Arial" panose="020B0604020202020204" pitchFamily="34" charset="0"/>
                <a:cs typeface="Arial" panose="020B0604020202020204" pitchFamily="34" charset="0"/>
              </a:rPr>
              <a:t>                                                 Strategic Pillar(s):  </a:t>
            </a:r>
            <a:r>
              <a:rPr lang="en-US" sz="2400" b="1" dirty="0">
                <a:solidFill>
                  <a:srgbClr val="00B050"/>
                </a:solidFill>
                <a:latin typeface="Arial" panose="020B0604020202020204" pitchFamily="34" charset="0"/>
                <a:cs typeface="Arial" panose="020B0604020202020204" pitchFamily="34" charset="0"/>
              </a:rPr>
              <a:t>Influence </a:t>
            </a:r>
          </a:p>
          <a:p>
            <a:pPr marL="457200" indent="-457200">
              <a:buFont typeface="Arial" panose="020B0604020202020204" pitchFamily="34" charset="0"/>
              <a:buChar char="•"/>
            </a:pPr>
            <a:endParaRPr lang="en-US" b="1" dirty="0">
              <a:solidFill>
                <a:srgbClr val="036080"/>
              </a:solidFill>
              <a:latin typeface="Arial" panose="020B0604020202020204" pitchFamily="34" charset="0"/>
              <a:cs typeface="Arial" panose="020B0604020202020204" pitchFamily="34" charset="0"/>
            </a:endParaRPr>
          </a:p>
        </p:txBody>
      </p:sp>
      <p:sp>
        <p:nvSpPr>
          <p:cNvPr id="8" name="Title 4">
            <a:extLst>
              <a:ext uri="{FF2B5EF4-FFF2-40B4-BE49-F238E27FC236}">
                <a16:creationId xmlns:a16="http://schemas.microsoft.com/office/drawing/2014/main" id="{70AE3E94-11B7-9F8F-6CB0-8A38E13ED30E}"/>
              </a:ext>
            </a:extLst>
          </p:cNvPr>
          <p:cNvSpPr>
            <a:spLocks noGrp="1"/>
          </p:cNvSpPr>
          <p:nvPr>
            <p:ph type="title"/>
          </p:nvPr>
        </p:nvSpPr>
        <p:spPr>
          <a:xfrm>
            <a:off x="528831" y="339001"/>
            <a:ext cx="11552349" cy="696420"/>
          </a:xfrm>
        </p:spPr>
        <p:txBody>
          <a:bodyPr>
            <a:normAutofit/>
          </a:bodyPr>
          <a:lstStyle/>
          <a:p>
            <a:r>
              <a:rPr lang="en-US" sz="4400" dirty="0"/>
              <a:t>Strategic Plan YR 2:  Where We’re Going</a:t>
            </a:r>
          </a:p>
        </p:txBody>
      </p:sp>
      <p:pic>
        <p:nvPicPr>
          <p:cNvPr id="2" name="Picture 1">
            <a:extLst>
              <a:ext uri="{FF2B5EF4-FFF2-40B4-BE49-F238E27FC236}">
                <a16:creationId xmlns:a16="http://schemas.microsoft.com/office/drawing/2014/main" id="{B36082CD-E26B-40C8-FDB6-52EB0A164702}"/>
              </a:ext>
            </a:extLst>
          </p:cNvPr>
          <p:cNvPicPr>
            <a:picLocks noChangeAspect="1"/>
          </p:cNvPicPr>
          <p:nvPr/>
        </p:nvPicPr>
        <p:blipFill>
          <a:blip r:embed="rId3"/>
          <a:stretch>
            <a:fillRect/>
          </a:stretch>
        </p:blipFill>
        <p:spPr>
          <a:xfrm>
            <a:off x="10404226" y="4518212"/>
            <a:ext cx="1344312" cy="1339199"/>
          </a:xfrm>
          <a:prstGeom prst="rect">
            <a:avLst/>
          </a:prstGeom>
        </p:spPr>
      </p:pic>
      <p:sp>
        <p:nvSpPr>
          <p:cNvPr id="5" name="TextBox 4">
            <a:extLst>
              <a:ext uri="{FF2B5EF4-FFF2-40B4-BE49-F238E27FC236}">
                <a16:creationId xmlns:a16="http://schemas.microsoft.com/office/drawing/2014/main" id="{0CC313A9-41A6-75A5-A99B-AEA011978238}"/>
              </a:ext>
            </a:extLst>
          </p:cNvPr>
          <p:cNvSpPr txBox="1"/>
          <p:nvPr/>
        </p:nvSpPr>
        <p:spPr>
          <a:xfrm>
            <a:off x="828339" y="2097741"/>
            <a:ext cx="8498541"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Statewide suicide prevention plan and messaging campaign consistent with national best practices.</a:t>
            </a:r>
          </a:p>
          <a:p>
            <a:pPr marL="285750"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Partnering with NDVA on a first-of-its-kind task force</a:t>
            </a:r>
          </a:p>
          <a:p>
            <a:pPr marL="742950" lvl="1" indent="-285750">
              <a:buFont typeface="Arial" panose="020B0604020202020204" pitchFamily="34" charset="0"/>
              <a:buChar char="•"/>
            </a:pPr>
            <a:r>
              <a:rPr lang="en-US" dirty="0">
                <a:solidFill>
                  <a:srgbClr val="036080"/>
                </a:solidFill>
              </a:rPr>
              <a:t>Combining NDVA outreach with DBH resources</a:t>
            </a:r>
          </a:p>
          <a:p>
            <a:pPr marL="742950" lvl="1" indent="-285750">
              <a:buFont typeface="Arial" panose="020B0604020202020204" pitchFamily="34" charset="0"/>
              <a:buChar char="•"/>
            </a:pPr>
            <a:r>
              <a:rPr lang="en-US" dirty="0">
                <a:solidFill>
                  <a:srgbClr val="036080"/>
                </a:solidFill>
              </a:rPr>
              <a:t>Seamless coordination for access and connections for SMVF</a:t>
            </a:r>
          </a:p>
          <a:p>
            <a:pPr marL="285750"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Draft work plan for coordinating statewide suicide prevention initiative, including postvention.</a:t>
            </a:r>
          </a:p>
          <a:p>
            <a:pPr lvl="2"/>
            <a:endParaRPr lang="en-US" b="1" dirty="0">
              <a:solidFill>
                <a:srgbClr val="036080"/>
              </a:solidFill>
            </a:endParaRPr>
          </a:p>
        </p:txBody>
      </p:sp>
    </p:spTree>
    <p:extLst>
      <p:ext uri="{BB962C8B-B14F-4D97-AF65-F5344CB8AC3E}">
        <p14:creationId xmlns:p14="http://schemas.microsoft.com/office/powerpoint/2010/main" val="110368739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B91705-F26D-C173-7F15-9DDF44D66AA2}"/>
              </a:ext>
            </a:extLst>
          </p:cNvPr>
          <p:cNvSpPr txBox="1"/>
          <p:nvPr/>
        </p:nvSpPr>
        <p:spPr>
          <a:xfrm>
            <a:off x="9219304" y="4615031"/>
            <a:ext cx="2646381" cy="1366221"/>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386550" y="1000589"/>
            <a:ext cx="11004262" cy="954107"/>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Forensic Justice Behavioral Health System </a:t>
            </a:r>
          </a:p>
          <a:p>
            <a:r>
              <a:rPr lang="en-US" sz="2400" b="1" dirty="0">
                <a:solidFill>
                  <a:srgbClr val="036080"/>
                </a:solidFill>
                <a:latin typeface="Arial" panose="020B0604020202020204" pitchFamily="34" charset="0"/>
                <a:cs typeface="Arial" panose="020B0604020202020204" pitchFamily="34" charset="0"/>
              </a:rPr>
              <a:t>                               Strategic Pillar(s):  </a:t>
            </a:r>
            <a:r>
              <a:rPr lang="en-US" sz="2400" b="1" dirty="0">
                <a:solidFill>
                  <a:srgbClr val="00B050"/>
                </a:solidFill>
                <a:latin typeface="Arial" panose="020B0604020202020204" pitchFamily="34" charset="0"/>
                <a:cs typeface="Arial" panose="020B0604020202020204" pitchFamily="34" charset="0"/>
              </a:rPr>
              <a:t>Innovation</a:t>
            </a:r>
            <a:r>
              <a:rPr lang="en-US" sz="2400" b="1" dirty="0">
                <a:solidFill>
                  <a:srgbClr val="036080"/>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70AE3E94-11B7-9F8F-6CB0-8A38E13ED30E}"/>
              </a:ext>
            </a:extLst>
          </p:cNvPr>
          <p:cNvSpPr>
            <a:spLocks noGrp="1"/>
          </p:cNvSpPr>
          <p:nvPr>
            <p:ph type="title"/>
          </p:nvPr>
        </p:nvSpPr>
        <p:spPr>
          <a:xfrm>
            <a:off x="528831" y="339001"/>
            <a:ext cx="11552349" cy="696420"/>
          </a:xfrm>
        </p:spPr>
        <p:txBody>
          <a:bodyPr>
            <a:normAutofit/>
          </a:bodyPr>
          <a:lstStyle/>
          <a:p>
            <a:r>
              <a:rPr lang="en-US" sz="4400" dirty="0"/>
              <a:t>Strategic Plan YR 2:  Where We’re Going</a:t>
            </a:r>
          </a:p>
        </p:txBody>
      </p:sp>
      <p:pic>
        <p:nvPicPr>
          <p:cNvPr id="2" name="Picture 1">
            <a:extLst>
              <a:ext uri="{FF2B5EF4-FFF2-40B4-BE49-F238E27FC236}">
                <a16:creationId xmlns:a16="http://schemas.microsoft.com/office/drawing/2014/main" id="{E9EC6EA8-14E6-4F8F-BCC4-80176BC270FF}"/>
              </a:ext>
            </a:extLst>
          </p:cNvPr>
          <p:cNvPicPr>
            <a:picLocks noChangeAspect="1"/>
          </p:cNvPicPr>
          <p:nvPr/>
        </p:nvPicPr>
        <p:blipFill>
          <a:blip r:embed="rId3"/>
          <a:stretch>
            <a:fillRect/>
          </a:stretch>
        </p:blipFill>
        <p:spPr>
          <a:xfrm>
            <a:off x="10292808" y="4462788"/>
            <a:ext cx="1239390" cy="1234676"/>
          </a:xfrm>
          <a:prstGeom prst="rect">
            <a:avLst/>
          </a:prstGeom>
        </p:spPr>
      </p:pic>
      <p:sp>
        <p:nvSpPr>
          <p:cNvPr id="7" name="TextBox 6">
            <a:extLst>
              <a:ext uri="{FF2B5EF4-FFF2-40B4-BE49-F238E27FC236}">
                <a16:creationId xmlns:a16="http://schemas.microsoft.com/office/drawing/2014/main" id="{D762DBC3-5FF5-4B8E-8F21-41D502CC3C19}"/>
              </a:ext>
            </a:extLst>
          </p:cNvPr>
          <p:cNvSpPr txBox="1"/>
          <p:nvPr/>
        </p:nvSpPr>
        <p:spPr>
          <a:xfrm>
            <a:off x="385922" y="2077302"/>
            <a:ext cx="9771333" cy="4062651"/>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036080"/>
                </a:solidFill>
              </a:rPr>
              <a:t>Created a centralized forensic &amp; justice behavioral health services structure in May of 2022</a:t>
            </a:r>
          </a:p>
          <a:p>
            <a:pPr marL="285750" indent="-285750">
              <a:buFont typeface="Arial" panose="020B0604020202020204" pitchFamily="34" charset="0"/>
              <a:buChar char="•"/>
            </a:pPr>
            <a:endParaRPr lang="en-US" sz="1600" b="1" dirty="0">
              <a:solidFill>
                <a:srgbClr val="036080"/>
              </a:solidFill>
            </a:endParaRPr>
          </a:p>
          <a:p>
            <a:pPr marL="285750" indent="-285750">
              <a:buFont typeface="Arial" panose="020B0604020202020204" pitchFamily="34" charset="0"/>
              <a:buChar char="•"/>
            </a:pPr>
            <a:r>
              <a:rPr lang="en-US" sz="1600" b="1" dirty="0">
                <a:solidFill>
                  <a:srgbClr val="036080"/>
                </a:solidFill>
              </a:rPr>
              <a:t>Macro-level oversight of varied forensic services across the continuum of services</a:t>
            </a:r>
          </a:p>
          <a:p>
            <a:pPr marL="285750" indent="-285750">
              <a:buFont typeface="Arial" panose="020B0604020202020204" pitchFamily="34" charset="0"/>
              <a:buChar char="•"/>
            </a:pPr>
            <a:endParaRPr lang="en-US" sz="1600" b="1" dirty="0">
              <a:solidFill>
                <a:srgbClr val="036080"/>
              </a:solidFill>
            </a:endParaRPr>
          </a:p>
          <a:p>
            <a:pPr marL="285750" indent="-285750">
              <a:buFont typeface="Arial" panose="020B0604020202020204" pitchFamily="34" charset="0"/>
              <a:buChar char="•"/>
            </a:pPr>
            <a:r>
              <a:rPr lang="en-US" sz="1600" b="1" dirty="0">
                <a:solidFill>
                  <a:srgbClr val="036080"/>
                </a:solidFill>
              </a:rPr>
              <a:t>Best practices in forensic evaluations</a:t>
            </a:r>
          </a:p>
          <a:p>
            <a:pPr marL="285750" indent="-285750">
              <a:buFont typeface="Arial" panose="020B0604020202020204" pitchFamily="34" charset="0"/>
              <a:buChar char="•"/>
            </a:pPr>
            <a:endParaRPr lang="en-US" sz="1600" b="1" dirty="0">
              <a:solidFill>
                <a:srgbClr val="036080"/>
              </a:solidFill>
            </a:endParaRPr>
          </a:p>
          <a:p>
            <a:pPr marL="285750" indent="-285750">
              <a:buFont typeface="Arial" panose="020B0604020202020204" pitchFamily="34" charset="0"/>
              <a:buChar char="•"/>
            </a:pPr>
            <a:r>
              <a:rPr lang="en-US" sz="1600" b="1" dirty="0">
                <a:solidFill>
                  <a:srgbClr val="036080"/>
                </a:solidFill>
              </a:rPr>
              <a:t>Training / education</a:t>
            </a:r>
          </a:p>
          <a:p>
            <a:pPr marL="285750" indent="-285750">
              <a:buFont typeface="Arial" panose="020B0604020202020204" pitchFamily="34" charset="0"/>
              <a:buChar char="•"/>
            </a:pPr>
            <a:endParaRPr lang="en-US" sz="1600" b="1" dirty="0">
              <a:solidFill>
                <a:srgbClr val="036080"/>
              </a:solidFill>
            </a:endParaRPr>
          </a:p>
          <a:p>
            <a:pPr marL="285750" indent="-285750">
              <a:buFont typeface="Arial" panose="020B0604020202020204" pitchFamily="34" charset="0"/>
              <a:buChar char="•"/>
            </a:pPr>
            <a:r>
              <a:rPr lang="en-US" sz="1600" b="1" dirty="0">
                <a:solidFill>
                  <a:srgbClr val="036080"/>
                </a:solidFill>
              </a:rPr>
              <a:t>Expand community-based justice behavioral health initiatives </a:t>
            </a:r>
          </a:p>
          <a:p>
            <a:pPr marL="285750" indent="-285750">
              <a:buFont typeface="Arial" panose="020B0604020202020204" pitchFamily="34" charset="0"/>
              <a:buChar char="•"/>
            </a:pPr>
            <a:endParaRPr lang="en-US" sz="1600" b="1" dirty="0">
              <a:solidFill>
                <a:srgbClr val="036080"/>
              </a:solidFill>
            </a:endParaRPr>
          </a:p>
          <a:p>
            <a:pPr marL="285750" indent="-285750">
              <a:buFont typeface="Arial" panose="020B0604020202020204" pitchFamily="34" charset="0"/>
              <a:buChar char="•"/>
            </a:pPr>
            <a:r>
              <a:rPr lang="en-US" sz="1600" b="1" dirty="0">
                <a:solidFill>
                  <a:srgbClr val="036080"/>
                </a:solidFill>
              </a:rPr>
              <a:t>Inpatient: competency restoration, pre-trial evaluations, treatment for individuals found NRRI, risk assessment/consultation</a:t>
            </a:r>
          </a:p>
          <a:p>
            <a:pPr marL="285750" indent="-285750">
              <a:buFont typeface="Arial" panose="020B0604020202020204" pitchFamily="34" charset="0"/>
              <a:buChar char="•"/>
            </a:pPr>
            <a:endParaRPr lang="en-US" sz="1600" b="1" dirty="0">
              <a:solidFill>
                <a:srgbClr val="036080"/>
              </a:solidFill>
            </a:endParaRPr>
          </a:p>
          <a:p>
            <a:pPr marL="285750" indent="-285750">
              <a:buFont typeface="Arial" panose="020B0604020202020204" pitchFamily="34" charset="0"/>
              <a:buChar char="•"/>
            </a:pPr>
            <a:r>
              <a:rPr lang="en-US" sz="1600" b="1" dirty="0">
                <a:solidFill>
                  <a:srgbClr val="036080"/>
                </a:solidFill>
              </a:rPr>
              <a:t>Outpatient:  court-ordered evaluations, outpatient competency restoration, jail-based in-reach/consultation</a:t>
            </a:r>
          </a:p>
          <a:p>
            <a:pPr marL="285750" indent="-285750">
              <a:buFont typeface="Arial" panose="020B0604020202020204" pitchFamily="34" charset="0"/>
              <a:buChar char="•"/>
            </a:pPr>
            <a:endParaRPr lang="en-US" b="1" dirty="0">
              <a:solidFill>
                <a:srgbClr val="036080"/>
              </a:solidFill>
            </a:endParaRPr>
          </a:p>
        </p:txBody>
      </p:sp>
    </p:spTree>
    <p:extLst>
      <p:ext uri="{BB962C8B-B14F-4D97-AF65-F5344CB8AC3E}">
        <p14:creationId xmlns:p14="http://schemas.microsoft.com/office/powerpoint/2010/main" val="6702399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AFDBF-58E0-F37E-7600-16495A57873F}"/>
              </a:ext>
            </a:extLst>
          </p:cNvPr>
          <p:cNvSpPr txBox="1"/>
          <p:nvPr/>
        </p:nvSpPr>
        <p:spPr>
          <a:xfrm>
            <a:off x="9359153" y="4668819"/>
            <a:ext cx="2549562" cy="1312433"/>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329477" y="961949"/>
            <a:ext cx="11207379" cy="954107"/>
          </a:xfrm>
          <a:prstGeom prst="rect">
            <a:avLst/>
          </a:prstGeom>
          <a:noFill/>
        </p:spPr>
        <p:txBody>
          <a:bodyPr wrap="square">
            <a:spAutoFit/>
          </a:bodyPr>
          <a:lstStyle/>
          <a:p>
            <a:r>
              <a:rPr lang="en-US" sz="3200" b="1" dirty="0">
                <a:solidFill>
                  <a:srgbClr val="036080"/>
                </a:solidFill>
                <a:latin typeface="Arial" panose="020B0604020202020204" pitchFamily="34" charset="0"/>
                <a:cs typeface="Arial" panose="020B0604020202020204" pitchFamily="34" charset="0"/>
              </a:rPr>
              <a:t> </a:t>
            </a:r>
            <a:r>
              <a:rPr lang="en-US" sz="3200" b="1" u="sng" dirty="0">
                <a:solidFill>
                  <a:srgbClr val="036080"/>
                </a:solidFill>
                <a:latin typeface="Arial" panose="020B0604020202020204" pitchFamily="34" charset="0"/>
                <a:cs typeface="Arial" panose="020B0604020202020204" pitchFamily="34" charset="0"/>
              </a:rPr>
              <a:t>988 - Crisis System Service and Support Development</a:t>
            </a:r>
          </a:p>
          <a:p>
            <a:r>
              <a:rPr lang="en-US" b="1" dirty="0">
                <a:solidFill>
                  <a:srgbClr val="036080"/>
                </a:solidFill>
                <a:latin typeface="Arial" panose="020B0604020202020204" pitchFamily="34" charset="0"/>
                <a:cs typeface="Arial" panose="020B0604020202020204" pitchFamily="34" charset="0"/>
              </a:rPr>
              <a:t>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Influence,</a:t>
            </a:r>
            <a:r>
              <a:rPr lang="en-US" sz="2400" b="1" dirty="0">
                <a:solidFill>
                  <a:srgbClr val="036080"/>
                </a:solidFill>
                <a:latin typeface="Arial" panose="020B0604020202020204" pitchFamily="34" charset="0"/>
                <a:cs typeface="Arial" panose="020B0604020202020204" pitchFamily="34" charset="0"/>
              </a:rPr>
              <a:t> </a:t>
            </a:r>
            <a:r>
              <a:rPr lang="en-US" sz="2400" b="1" dirty="0">
                <a:solidFill>
                  <a:srgbClr val="00B050"/>
                </a:solidFill>
                <a:latin typeface="Arial" panose="020B0604020202020204" pitchFamily="34" charset="0"/>
                <a:cs typeface="Arial" panose="020B0604020202020204" pitchFamily="34" charset="0"/>
              </a:rPr>
              <a:t>Integration, Inclusion </a:t>
            </a:r>
          </a:p>
        </p:txBody>
      </p:sp>
      <p:pic>
        <p:nvPicPr>
          <p:cNvPr id="6" name="Picture 5">
            <a:extLst>
              <a:ext uri="{FF2B5EF4-FFF2-40B4-BE49-F238E27FC236}">
                <a16:creationId xmlns:a16="http://schemas.microsoft.com/office/drawing/2014/main" id="{95A4F4E1-AC50-201B-27E0-465C735FBEEC}"/>
              </a:ext>
            </a:extLst>
          </p:cNvPr>
          <p:cNvPicPr>
            <a:picLocks noChangeAspect="1"/>
          </p:cNvPicPr>
          <p:nvPr/>
        </p:nvPicPr>
        <p:blipFill>
          <a:blip r:embed="rId3"/>
          <a:stretch>
            <a:fillRect/>
          </a:stretch>
        </p:blipFill>
        <p:spPr>
          <a:xfrm>
            <a:off x="10506047" y="4504006"/>
            <a:ext cx="1241304" cy="1236583"/>
          </a:xfrm>
          <a:prstGeom prst="rect">
            <a:avLst/>
          </a:prstGeom>
        </p:spPr>
      </p:pic>
      <p:sp>
        <p:nvSpPr>
          <p:cNvPr id="9" name="Title 4">
            <a:extLst>
              <a:ext uri="{FF2B5EF4-FFF2-40B4-BE49-F238E27FC236}">
                <a16:creationId xmlns:a16="http://schemas.microsoft.com/office/drawing/2014/main" id="{8D956D3A-C4E5-87AE-DD6B-DF7A94A6C8CB}"/>
              </a:ext>
            </a:extLst>
          </p:cNvPr>
          <p:cNvSpPr>
            <a:spLocks noGrp="1"/>
          </p:cNvSpPr>
          <p:nvPr>
            <p:ph type="title"/>
          </p:nvPr>
        </p:nvSpPr>
        <p:spPr>
          <a:xfrm>
            <a:off x="489642" y="348287"/>
            <a:ext cx="11552349" cy="696420"/>
          </a:xfrm>
        </p:spPr>
        <p:txBody>
          <a:bodyPr>
            <a:normAutofit/>
          </a:bodyPr>
          <a:lstStyle/>
          <a:p>
            <a:r>
              <a:rPr lang="en-US" sz="4400" dirty="0"/>
              <a:t>Strategic Plan YR 2:  Where We’re Going</a:t>
            </a:r>
          </a:p>
        </p:txBody>
      </p:sp>
      <p:sp>
        <p:nvSpPr>
          <p:cNvPr id="3" name="TextBox 2">
            <a:extLst>
              <a:ext uri="{FF2B5EF4-FFF2-40B4-BE49-F238E27FC236}">
                <a16:creationId xmlns:a16="http://schemas.microsoft.com/office/drawing/2014/main" id="{FEC420F5-3398-EB29-3205-586CFE9B6570}"/>
              </a:ext>
            </a:extLst>
          </p:cNvPr>
          <p:cNvSpPr txBox="1"/>
          <p:nvPr/>
        </p:nvSpPr>
        <p:spPr>
          <a:xfrm>
            <a:off x="677732" y="2189181"/>
            <a:ext cx="9412941"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Identified crisis response standards (988) including CMS/MLTC mobile crisis response service practices </a:t>
            </a:r>
          </a:p>
          <a:p>
            <a:pPr marL="285750" indent="-285750">
              <a:buFont typeface="Arial" panose="020B0604020202020204" pitchFamily="34" charset="0"/>
              <a:buChar char="•"/>
            </a:pPr>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Budget plans identify shared/new services</a:t>
            </a:r>
          </a:p>
          <a:p>
            <a:pPr marL="1200150" lvl="2" indent="-285750">
              <a:buFont typeface="Arial" panose="020B0604020202020204" pitchFamily="34" charset="0"/>
              <a:buChar char="•"/>
            </a:pPr>
            <a:r>
              <a:rPr lang="en-US" dirty="0">
                <a:solidFill>
                  <a:srgbClr val="036080"/>
                </a:solidFill>
              </a:rPr>
              <a:t>Needs/Gaps identified, data-driven</a:t>
            </a:r>
          </a:p>
          <a:p>
            <a:pPr lvl="2"/>
            <a:endParaRPr lang="en-US" dirty="0">
              <a:solidFill>
                <a:srgbClr val="036080"/>
              </a:solidFill>
            </a:endParaRPr>
          </a:p>
          <a:p>
            <a:pPr marL="290513" lvl="2" indent="-290513">
              <a:buFont typeface="Arial" panose="020B0604020202020204" pitchFamily="34" charset="0"/>
              <a:buChar char="•"/>
            </a:pPr>
            <a:r>
              <a:rPr lang="en-US" b="1" dirty="0">
                <a:solidFill>
                  <a:srgbClr val="036080"/>
                </a:solidFill>
              </a:rPr>
              <a:t>Develop plan to decrease ER and jail utilization</a:t>
            </a:r>
          </a:p>
          <a:p>
            <a:pPr marL="747713" lvl="3" indent="-290513">
              <a:buFont typeface="Arial" panose="020B0604020202020204" pitchFamily="34" charset="0"/>
              <a:buChar char="•"/>
            </a:pPr>
            <a:r>
              <a:rPr lang="en-US" dirty="0">
                <a:solidFill>
                  <a:srgbClr val="036080"/>
                </a:solidFill>
              </a:rPr>
              <a:t>Map pathways to ER and develop sequential intercept mapping plan</a:t>
            </a:r>
          </a:p>
          <a:p>
            <a:pPr marL="747713" lvl="3" indent="-290513">
              <a:buFont typeface="Arial" panose="020B0604020202020204" pitchFamily="34" charset="0"/>
              <a:buChar char="•"/>
            </a:pPr>
            <a:r>
              <a:rPr lang="en-US" dirty="0">
                <a:solidFill>
                  <a:srgbClr val="036080"/>
                </a:solidFill>
              </a:rPr>
              <a:t>Develop, implement, and measure impact of services and supports including community tenure</a:t>
            </a:r>
          </a:p>
        </p:txBody>
      </p:sp>
    </p:spTree>
    <p:extLst>
      <p:ext uri="{BB962C8B-B14F-4D97-AF65-F5344CB8AC3E}">
        <p14:creationId xmlns:p14="http://schemas.microsoft.com/office/powerpoint/2010/main" val="38556048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4DA875-2F53-2CD9-C9A0-58202C9482F9}"/>
              </a:ext>
            </a:extLst>
          </p:cNvPr>
          <p:cNvSpPr txBox="1"/>
          <p:nvPr/>
        </p:nvSpPr>
        <p:spPr>
          <a:xfrm>
            <a:off x="9274629" y="4781006"/>
            <a:ext cx="2529840" cy="1085896"/>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5FE9C5E-C403-C683-15C8-9022A8CBCCD8}"/>
              </a:ext>
            </a:extLst>
          </p:cNvPr>
          <p:cNvSpPr txBox="1"/>
          <p:nvPr/>
        </p:nvSpPr>
        <p:spPr>
          <a:xfrm>
            <a:off x="528830" y="889109"/>
            <a:ext cx="9465024" cy="954107"/>
          </a:xfrm>
          <a:prstGeom prst="rect">
            <a:avLst/>
          </a:prstGeom>
          <a:noFill/>
        </p:spPr>
        <p:txBody>
          <a:bodyPr wrap="square">
            <a:spAutoFit/>
          </a:bodyPr>
          <a:lstStyle/>
          <a:p>
            <a:r>
              <a:rPr lang="en-US" sz="3200" b="1" u="sng" dirty="0">
                <a:solidFill>
                  <a:srgbClr val="036080"/>
                </a:solidFill>
                <a:latin typeface="Arial" panose="020B0604020202020204" pitchFamily="34" charset="0"/>
                <a:cs typeface="Arial" panose="020B0604020202020204" pitchFamily="34" charset="0"/>
              </a:rPr>
              <a:t>Youth System of Care</a:t>
            </a:r>
          </a:p>
          <a:p>
            <a:r>
              <a:rPr lang="en-US" sz="2400" b="1" dirty="0">
                <a:solidFill>
                  <a:srgbClr val="036080"/>
                </a:solidFill>
                <a:latin typeface="Arial" panose="020B0604020202020204" pitchFamily="34" charset="0"/>
                <a:cs typeface="Arial" panose="020B0604020202020204" pitchFamily="34" charset="0"/>
              </a:rPr>
              <a:t>             Strategic Pillar(s) </a:t>
            </a:r>
            <a:r>
              <a:rPr lang="en-US" sz="2400" b="1" dirty="0">
                <a:solidFill>
                  <a:srgbClr val="00B050"/>
                </a:solidFill>
                <a:latin typeface="Arial" panose="020B0604020202020204" pitchFamily="34" charset="0"/>
                <a:cs typeface="Arial" panose="020B0604020202020204" pitchFamily="34" charset="0"/>
              </a:rPr>
              <a:t>Influence,</a:t>
            </a:r>
            <a:r>
              <a:rPr lang="en-US" sz="2400" b="1" dirty="0">
                <a:solidFill>
                  <a:srgbClr val="036080"/>
                </a:solidFill>
                <a:latin typeface="Arial" panose="020B0604020202020204" pitchFamily="34" charset="0"/>
                <a:cs typeface="Arial" panose="020B0604020202020204" pitchFamily="34" charset="0"/>
              </a:rPr>
              <a:t> </a:t>
            </a:r>
            <a:r>
              <a:rPr lang="en-US" sz="2400" b="1" dirty="0">
                <a:solidFill>
                  <a:srgbClr val="00B050"/>
                </a:solidFill>
                <a:latin typeface="Arial" panose="020B0604020202020204" pitchFamily="34" charset="0"/>
                <a:cs typeface="Arial" panose="020B0604020202020204" pitchFamily="34" charset="0"/>
              </a:rPr>
              <a:t>Inclusion</a:t>
            </a:r>
            <a:endParaRPr lang="en-US" sz="2400" b="1" dirty="0">
              <a:solidFill>
                <a:srgbClr val="036080"/>
              </a:solidFill>
              <a:latin typeface="Arial" panose="020B0604020202020204" pitchFamily="34" charset="0"/>
              <a:cs typeface="Arial" panose="020B0604020202020204" pitchFamily="34" charset="0"/>
            </a:endParaRPr>
          </a:p>
        </p:txBody>
      </p:sp>
      <p:sp>
        <p:nvSpPr>
          <p:cNvPr id="8" name="Title 4">
            <a:extLst>
              <a:ext uri="{FF2B5EF4-FFF2-40B4-BE49-F238E27FC236}">
                <a16:creationId xmlns:a16="http://schemas.microsoft.com/office/drawing/2014/main" id="{70AE3E94-11B7-9F8F-6CB0-8A38E13ED30E}"/>
              </a:ext>
            </a:extLst>
          </p:cNvPr>
          <p:cNvSpPr>
            <a:spLocks noGrp="1"/>
          </p:cNvSpPr>
          <p:nvPr>
            <p:ph type="title"/>
          </p:nvPr>
        </p:nvSpPr>
        <p:spPr>
          <a:xfrm>
            <a:off x="528831" y="339001"/>
            <a:ext cx="11552349" cy="696420"/>
          </a:xfrm>
        </p:spPr>
        <p:txBody>
          <a:bodyPr>
            <a:normAutofit/>
          </a:bodyPr>
          <a:lstStyle/>
          <a:p>
            <a:r>
              <a:rPr lang="en-US" sz="4400" dirty="0"/>
              <a:t>Strategic Plan YR 2:  Where We’re Going</a:t>
            </a:r>
          </a:p>
        </p:txBody>
      </p:sp>
      <p:pic>
        <p:nvPicPr>
          <p:cNvPr id="2" name="Picture 1">
            <a:extLst>
              <a:ext uri="{FF2B5EF4-FFF2-40B4-BE49-F238E27FC236}">
                <a16:creationId xmlns:a16="http://schemas.microsoft.com/office/drawing/2014/main" id="{EC4C4668-27E3-3197-01C4-EFC4DE30100A}"/>
              </a:ext>
            </a:extLst>
          </p:cNvPr>
          <p:cNvPicPr>
            <a:picLocks noChangeAspect="1"/>
          </p:cNvPicPr>
          <p:nvPr/>
        </p:nvPicPr>
        <p:blipFill>
          <a:blip r:embed="rId3"/>
          <a:stretch>
            <a:fillRect/>
          </a:stretch>
        </p:blipFill>
        <p:spPr>
          <a:xfrm>
            <a:off x="10289213" y="4363645"/>
            <a:ext cx="1372075" cy="1366857"/>
          </a:xfrm>
          <a:prstGeom prst="rect">
            <a:avLst/>
          </a:prstGeom>
        </p:spPr>
      </p:pic>
      <p:sp>
        <p:nvSpPr>
          <p:cNvPr id="3" name="TextBox 2">
            <a:extLst>
              <a:ext uri="{FF2B5EF4-FFF2-40B4-BE49-F238E27FC236}">
                <a16:creationId xmlns:a16="http://schemas.microsoft.com/office/drawing/2014/main" id="{E5516EFC-7B7C-8388-4AA8-0BA5D4AD998F}"/>
              </a:ext>
            </a:extLst>
          </p:cNvPr>
          <p:cNvSpPr txBox="1"/>
          <p:nvPr/>
        </p:nvSpPr>
        <p:spPr>
          <a:xfrm>
            <a:off x="387531" y="2032119"/>
            <a:ext cx="10864968"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36080"/>
                </a:solidFill>
              </a:rPr>
              <a:t>A public/private partnership designing future of Nebraska’s established BH Youth System of Care.</a:t>
            </a:r>
          </a:p>
          <a:p>
            <a:endParaRPr lang="en-US" b="1" dirty="0">
              <a:solidFill>
                <a:srgbClr val="036080"/>
              </a:solidFill>
            </a:endParaRPr>
          </a:p>
          <a:p>
            <a:pPr marL="285750" indent="-285750">
              <a:buFont typeface="Arial" panose="020B0604020202020204" pitchFamily="34" charset="0"/>
              <a:buChar char="•"/>
            </a:pPr>
            <a:r>
              <a:rPr lang="en-US" b="1" dirty="0">
                <a:solidFill>
                  <a:srgbClr val="036080"/>
                </a:solidFill>
              </a:rPr>
              <a:t>Aligned with cross system initiatives, DHHS Divisions, Children and Family Services Strategic Transformation and BH Strategic Plan</a:t>
            </a:r>
          </a:p>
          <a:p>
            <a:pPr lvl="1"/>
            <a:endParaRPr lang="en-US" dirty="0">
              <a:solidFill>
                <a:srgbClr val="036080"/>
              </a:solidFill>
            </a:endParaRPr>
          </a:p>
          <a:p>
            <a:pPr marL="290513" lvl="1" indent="-236538">
              <a:buFont typeface="Arial" panose="020B0604020202020204" pitchFamily="34" charset="0"/>
              <a:buChar char="•"/>
            </a:pPr>
            <a:r>
              <a:rPr lang="en-US" b="1" dirty="0">
                <a:solidFill>
                  <a:srgbClr val="036080"/>
                </a:solidFill>
              </a:rPr>
              <a:t>Building a robust continuum of prevention, early intervention, treatment and recovery services and supports.	</a:t>
            </a:r>
          </a:p>
        </p:txBody>
      </p:sp>
    </p:spTree>
    <p:extLst>
      <p:ext uri="{BB962C8B-B14F-4D97-AF65-F5344CB8AC3E}">
        <p14:creationId xmlns:p14="http://schemas.microsoft.com/office/powerpoint/2010/main" val="16317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sz="2000" dirty="0"/>
          </a:p>
          <a:p>
            <a:r>
              <a:rPr lang="en-US" sz="2000" b="1" dirty="0">
                <a:solidFill>
                  <a:schemeClr val="tx2"/>
                </a:solidFill>
              </a:rPr>
              <a:t>Local Needs/Gaps – Data Driven Solutions </a:t>
            </a:r>
          </a:p>
          <a:p>
            <a:endParaRPr lang="en-US" sz="2000" b="1" dirty="0">
              <a:solidFill>
                <a:schemeClr val="tx2"/>
              </a:solidFill>
            </a:endParaRPr>
          </a:p>
          <a:p>
            <a:r>
              <a:rPr lang="en-US" sz="2000" b="1" dirty="0">
                <a:solidFill>
                  <a:schemeClr val="tx2"/>
                </a:solidFill>
              </a:rPr>
              <a:t>Opportunities for Community, Regional, State, Private/Public Partnerships</a:t>
            </a:r>
          </a:p>
          <a:p>
            <a:endParaRPr lang="en-US" sz="2000" b="1" dirty="0">
              <a:solidFill>
                <a:schemeClr val="tx2"/>
              </a:solidFill>
            </a:endParaRPr>
          </a:p>
          <a:p>
            <a:r>
              <a:rPr lang="en-US" sz="2000" b="1" dirty="0">
                <a:solidFill>
                  <a:schemeClr val="tx2"/>
                </a:solidFill>
              </a:rPr>
              <a:t>Reshaping and transforming the system through collaboration and financial blueprint</a:t>
            </a:r>
          </a:p>
          <a:p>
            <a:endParaRPr lang="en-US" sz="2000" b="1" dirty="0">
              <a:solidFill>
                <a:schemeClr val="tx2"/>
              </a:solidFill>
            </a:endParaRPr>
          </a:p>
          <a:p>
            <a:r>
              <a:rPr lang="en-US" sz="2000" b="1" dirty="0">
                <a:solidFill>
                  <a:schemeClr val="tx2"/>
                </a:solidFill>
              </a:rPr>
              <a:t>Suggestions for Ongoing Collaboration? </a:t>
            </a:r>
          </a:p>
          <a:p>
            <a:pPr marL="182879" indent="0">
              <a:buNone/>
            </a:pPr>
            <a:endParaRPr lang="en-US" sz="2000" dirty="0"/>
          </a:p>
          <a:p>
            <a:endParaRPr lang="en-US" sz="2000" dirty="0"/>
          </a:p>
          <a:p>
            <a:endParaRPr lang="en-US" sz="2000" dirty="0"/>
          </a:p>
          <a:p>
            <a:endParaRPr lang="en-US" dirty="0"/>
          </a:p>
        </p:txBody>
      </p:sp>
      <p:sp>
        <p:nvSpPr>
          <p:cNvPr id="3" name="Title 2"/>
          <p:cNvSpPr>
            <a:spLocks noGrp="1"/>
          </p:cNvSpPr>
          <p:nvPr>
            <p:ph type="title"/>
          </p:nvPr>
        </p:nvSpPr>
        <p:spPr/>
        <p:txBody>
          <a:bodyPr>
            <a:normAutofit/>
          </a:bodyPr>
          <a:lstStyle/>
          <a:p>
            <a:r>
              <a:rPr lang="en-US" sz="4400" dirty="0"/>
              <a:t>Opportunities for Partnership </a:t>
            </a:r>
          </a:p>
        </p:txBody>
      </p:sp>
    </p:spTree>
    <p:extLst>
      <p:ext uri="{BB962C8B-B14F-4D97-AF65-F5344CB8AC3E}">
        <p14:creationId xmlns:p14="http://schemas.microsoft.com/office/powerpoint/2010/main" val="3660522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243529" y="2761239"/>
            <a:ext cx="10478729" cy="774839"/>
          </a:xfrm>
        </p:spPr>
        <p:txBody>
          <a:bodyPr/>
          <a:lstStyle/>
          <a:p>
            <a:r>
              <a:rPr lang="en-US" dirty="0"/>
              <a:t>Director, Division of Behavioral Health</a:t>
            </a:r>
          </a:p>
          <a:p>
            <a:r>
              <a:rPr lang="en-US" dirty="0"/>
              <a:t>NE Department of Health and Human Services</a:t>
            </a:r>
          </a:p>
        </p:txBody>
      </p:sp>
      <p:sp>
        <p:nvSpPr>
          <p:cNvPr id="5" name="Text Placeholder 4"/>
          <p:cNvSpPr>
            <a:spLocks noGrp="1"/>
          </p:cNvSpPr>
          <p:nvPr>
            <p:ph type="body" sz="quarter" idx="12"/>
          </p:nvPr>
        </p:nvSpPr>
        <p:spPr>
          <a:xfrm>
            <a:off x="1243528" y="2175782"/>
            <a:ext cx="10478729" cy="469563"/>
          </a:xfrm>
        </p:spPr>
        <p:txBody>
          <a:bodyPr/>
          <a:lstStyle/>
          <a:p>
            <a:r>
              <a:rPr lang="en-US" dirty="0"/>
              <a:t>Sheri Dawson, RN</a:t>
            </a:r>
          </a:p>
        </p:txBody>
      </p:sp>
      <p:sp>
        <p:nvSpPr>
          <p:cNvPr id="7" name="Text Placeholder 6"/>
          <p:cNvSpPr>
            <a:spLocks noGrp="1"/>
          </p:cNvSpPr>
          <p:nvPr>
            <p:ph type="body" sz="quarter" idx="14"/>
          </p:nvPr>
        </p:nvSpPr>
        <p:spPr>
          <a:xfrm>
            <a:off x="955429" y="3709341"/>
            <a:ext cx="10478729" cy="463576"/>
          </a:xfrm>
        </p:spPr>
        <p:txBody>
          <a:bodyPr/>
          <a:lstStyle/>
          <a:p>
            <a:r>
              <a:rPr lang="en-US" dirty="0"/>
              <a:t>Sheri.dawson@nebraska.gov</a:t>
            </a:r>
          </a:p>
        </p:txBody>
      </p:sp>
      <p:sp>
        <p:nvSpPr>
          <p:cNvPr id="8" name="Text Placeholder 7"/>
          <p:cNvSpPr>
            <a:spLocks noGrp="1"/>
          </p:cNvSpPr>
          <p:nvPr>
            <p:ph type="body" sz="quarter" idx="15"/>
          </p:nvPr>
        </p:nvSpPr>
        <p:spPr>
          <a:xfrm>
            <a:off x="955429" y="3941129"/>
            <a:ext cx="10478729" cy="525982"/>
          </a:xfrm>
        </p:spPr>
        <p:txBody>
          <a:bodyPr/>
          <a:lstStyle/>
          <a:p>
            <a:r>
              <a:rPr lang="en-US" dirty="0"/>
              <a:t>(402) 471-8553</a:t>
            </a:r>
          </a:p>
        </p:txBody>
      </p:sp>
    </p:spTree>
    <p:extLst>
      <p:ext uri="{BB962C8B-B14F-4D97-AF65-F5344CB8AC3E}">
        <p14:creationId xmlns:p14="http://schemas.microsoft.com/office/powerpoint/2010/main" val="112910540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2001A7-3E09-49B2-8FAC-EF56B1A52163}"/>
              </a:ext>
            </a:extLst>
          </p:cNvPr>
          <p:cNvSpPr>
            <a:spLocks noGrp="1"/>
          </p:cNvSpPr>
          <p:nvPr>
            <p:ph type="title"/>
          </p:nvPr>
        </p:nvSpPr>
        <p:spPr>
          <a:xfrm>
            <a:off x="543534" y="573469"/>
            <a:ext cx="10515600" cy="1325563"/>
          </a:xfrm>
        </p:spPr>
        <p:txBody>
          <a:bodyPr>
            <a:noAutofit/>
          </a:bodyPr>
          <a:lstStyle/>
          <a:p>
            <a:pPr algn="l"/>
            <a:r>
              <a:rPr lang="en-US" sz="4400" dirty="0"/>
              <a:t>Invite and Design the Future</a:t>
            </a:r>
            <a:br>
              <a:rPr lang="en-US" sz="3600" dirty="0"/>
            </a:br>
            <a:r>
              <a:rPr lang="en-US" sz="3600" dirty="0"/>
              <a:t>(</a:t>
            </a:r>
            <a:r>
              <a:rPr lang="en-US" sz="2800" dirty="0"/>
              <a:t>Thinking differently about how and where we serve)</a:t>
            </a:r>
            <a:br>
              <a:rPr lang="en-US" sz="3600" dirty="0"/>
            </a:br>
            <a:endParaRPr lang="en-US" sz="3600" dirty="0"/>
          </a:p>
        </p:txBody>
      </p:sp>
      <p:pic>
        <p:nvPicPr>
          <p:cNvPr id="5" name="Picture 4">
            <a:extLst>
              <a:ext uri="{FF2B5EF4-FFF2-40B4-BE49-F238E27FC236}">
                <a16:creationId xmlns:a16="http://schemas.microsoft.com/office/drawing/2014/main" id="{F8E06CDA-64C6-4A99-922A-C11AB9155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5" y="2084363"/>
            <a:ext cx="2370966" cy="2267001"/>
          </a:xfrm>
          <a:prstGeom prst="rect">
            <a:avLst/>
          </a:prstGeom>
        </p:spPr>
      </p:pic>
      <p:pic>
        <p:nvPicPr>
          <p:cNvPr id="6" name="Picture 5">
            <a:extLst>
              <a:ext uri="{FF2B5EF4-FFF2-40B4-BE49-F238E27FC236}">
                <a16:creationId xmlns:a16="http://schemas.microsoft.com/office/drawing/2014/main" id="{00884E84-9547-414D-96F0-58F7126A0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4499" y="2084361"/>
            <a:ext cx="2435537" cy="2267001"/>
          </a:xfrm>
          <a:prstGeom prst="rect">
            <a:avLst/>
          </a:prstGeom>
        </p:spPr>
      </p:pic>
      <p:pic>
        <p:nvPicPr>
          <p:cNvPr id="7" name="Picture 2" descr="5 ways technology has changed and improved home health care services">
            <a:extLst>
              <a:ext uri="{FF2B5EF4-FFF2-40B4-BE49-F238E27FC236}">
                <a16:creationId xmlns:a16="http://schemas.microsoft.com/office/drawing/2014/main" id="{4A9E8A3A-2F35-4BF9-B946-C3AB40499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1334" y="2084361"/>
            <a:ext cx="2524550" cy="2267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me Care Costs | Affordable Senior Care">
            <a:extLst>
              <a:ext uri="{FF2B5EF4-FFF2-40B4-BE49-F238E27FC236}">
                <a16:creationId xmlns:a16="http://schemas.microsoft.com/office/drawing/2014/main" id="{CBB14FC7-3213-495C-82AD-CEC5C0E60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6324" y="2084362"/>
            <a:ext cx="2767476" cy="22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84760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0FDCB-BB7B-B509-7473-E7B76653C5E1}"/>
              </a:ext>
            </a:extLst>
          </p:cNvPr>
          <p:cNvSpPr txBox="1"/>
          <p:nvPr/>
        </p:nvSpPr>
        <p:spPr>
          <a:xfrm>
            <a:off x="9405257" y="4689566"/>
            <a:ext cx="2429692" cy="1201783"/>
          </a:xfrm>
          <a:prstGeom prst="rect">
            <a:avLst/>
          </a:prstGeom>
          <a:solidFill>
            <a:schemeClr val="bg1"/>
          </a:solidFill>
        </p:spPr>
        <p:txBody>
          <a:bodyPr wrap="square" rtlCol="0">
            <a:spAutoFit/>
          </a:bodyPr>
          <a:lstStyle/>
          <a:p>
            <a:endParaRPr lang="en-US" dirty="0"/>
          </a:p>
        </p:txBody>
      </p:sp>
      <p:sp>
        <p:nvSpPr>
          <p:cNvPr id="4" name="Title 1">
            <a:extLst>
              <a:ext uri="{FF2B5EF4-FFF2-40B4-BE49-F238E27FC236}">
                <a16:creationId xmlns:a16="http://schemas.microsoft.com/office/drawing/2014/main" id="{E5D3C6A8-8648-4D5B-B614-3004C1416265}"/>
              </a:ext>
            </a:extLst>
          </p:cNvPr>
          <p:cNvSpPr>
            <a:spLocks noGrp="1"/>
          </p:cNvSpPr>
          <p:nvPr>
            <p:ph type="title"/>
          </p:nvPr>
        </p:nvSpPr>
        <p:spPr>
          <a:xfrm>
            <a:off x="433086" y="358816"/>
            <a:ext cx="10515600" cy="671332"/>
          </a:xfrm>
        </p:spPr>
        <p:txBody>
          <a:bodyPr>
            <a:noAutofit/>
          </a:bodyPr>
          <a:lstStyle/>
          <a:p>
            <a:pPr algn="l"/>
            <a:r>
              <a:rPr lang="en-US" sz="4400" b="1" dirty="0"/>
              <a:t>Sharing a Healthcare Vision</a:t>
            </a:r>
          </a:p>
        </p:txBody>
      </p:sp>
      <p:sp>
        <p:nvSpPr>
          <p:cNvPr id="5" name="Rectangle 4">
            <a:extLst>
              <a:ext uri="{FF2B5EF4-FFF2-40B4-BE49-F238E27FC236}">
                <a16:creationId xmlns:a16="http://schemas.microsoft.com/office/drawing/2014/main" id="{F4B77E33-5CB5-41E0-943E-EFE0E1B82A74}"/>
              </a:ext>
            </a:extLst>
          </p:cNvPr>
          <p:cNvSpPr/>
          <p:nvPr/>
        </p:nvSpPr>
        <p:spPr>
          <a:xfrm>
            <a:off x="780113" y="1113321"/>
            <a:ext cx="7305795" cy="4862870"/>
          </a:xfrm>
          <a:prstGeom prst="rect">
            <a:avLst/>
          </a:prstGeom>
        </p:spPr>
        <p:txBody>
          <a:bodyPr wrap="square">
            <a:spAutoFit/>
          </a:bodyPr>
          <a:lstStyle/>
          <a:p>
            <a:pPr marL="560241" indent="-560241">
              <a:buFont typeface="Wingdings" panose="05000000000000000000" pitchFamily="2" charset="2"/>
              <a:buChar char="Ø"/>
            </a:pPr>
            <a:r>
              <a:rPr lang="en-US" sz="2800" b="1" u="sng" dirty="0">
                <a:solidFill>
                  <a:srgbClr val="036080"/>
                </a:solidFill>
              </a:rPr>
              <a:t>Every</a:t>
            </a:r>
            <a:r>
              <a:rPr lang="en-US" sz="2800" b="1" dirty="0">
                <a:solidFill>
                  <a:srgbClr val="036080"/>
                </a:solidFill>
              </a:rPr>
              <a:t> Nebraskan deserves an opportunity to reach their full potential.</a:t>
            </a:r>
          </a:p>
          <a:p>
            <a:pPr marL="560241" indent="-560241">
              <a:buFont typeface="Wingdings" panose="05000000000000000000" pitchFamily="2" charset="2"/>
              <a:buChar char="Ø"/>
            </a:pPr>
            <a:endParaRPr lang="en-US" sz="1000" b="1" dirty="0">
              <a:solidFill>
                <a:srgbClr val="036080"/>
              </a:solidFill>
            </a:endParaRPr>
          </a:p>
          <a:p>
            <a:pPr marL="560241" indent="-560241">
              <a:buFont typeface="Wingdings" panose="05000000000000000000" pitchFamily="2" charset="2"/>
              <a:buChar char="Ø"/>
            </a:pPr>
            <a:r>
              <a:rPr lang="en-US" sz="2800" b="1" dirty="0">
                <a:solidFill>
                  <a:srgbClr val="036080"/>
                </a:solidFill>
              </a:rPr>
              <a:t>Nebraskans are healthier.</a:t>
            </a:r>
          </a:p>
          <a:p>
            <a:pPr marL="560241" indent="-560241">
              <a:buFont typeface="Wingdings" panose="05000000000000000000" pitchFamily="2" charset="2"/>
              <a:buChar char="Ø"/>
            </a:pPr>
            <a:endParaRPr lang="en-US" sz="1000" b="1" dirty="0">
              <a:solidFill>
                <a:srgbClr val="036080"/>
              </a:solidFill>
            </a:endParaRPr>
          </a:p>
          <a:p>
            <a:pPr marL="560241" indent="-560241">
              <a:buFont typeface="Wingdings" panose="05000000000000000000" pitchFamily="2" charset="2"/>
              <a:buChar char="Ø"/>
            </a:pPr>
            <a:r>
              <a:rPr lang="en-US" sz="2800" b="1" dirty="0">
                <a:solidFill>
                  <a:srgbClr val="036080"/>
                </a:solidFill>
              </a:rPr>
              <a:t>There is no health without behavioral health.</a:t>
            </a:r>
          </a:p>
          <a:p>
            <a:pPr marL="560241" indent="-560241">
              <a:buFont typeface="Wingdings" panose="05000000000000000000" pitchFamily="2" charset="2"/>
              <a:buChar char="Ø"/>
            </a:pPr>
            <a:r>
              <a:rPr lang="en-US" sz="2800" b="1" dirty="0">
                <a:solidFill>
                  <a:srgbClr val="036080"/>
                </a:solidFill>
              </a:rPr>
              <a:t>Access to services is simplified.</a:t>
            </a:r>
          </a:p>
          <a:p>
            <a:pPr marL="560241" indent="-560241">
              <a:buFont typeface="Wingdings" panose="05000000000000000000" pitchFamily="2" charset="2"/>
              <a:buChar char="Ø"/>
            </a:pPr>
            <a:r>
              <a:rPr lang="en-US" sz="2800" b="1" dirty="0">
                <a:solidFill>
                  <a:srgbClr val="036080"/>
                </a:solidFill>
              </a:rPr>
              <a:t>Our workforce is diverse and healthy.</a:t>
            </a:r>
          </a:p>
          <a:p>
            <a:pPr marL="560241" indent="-560241">
              <a:buFont typeface="Wingdings" panose="05000000000000000000" pitchFamily="2" charset="2"/>
              <a:buChar char="Ø"/>
            </a:pPr>
            <a:endParaRPr lang="en-US" sz="1000" b="1" dirty="0">
              <a:solidFill>
                <a:srgbClr val="036080"/>
              </a:solidFill>
            </a:endParaRPr>
          </a:p>
          <a:p>
            <a:pPr marL="560241" indent="-560241">
              <a:buFont typeface="Wingdings" panose="05000000000000000000" pitchFamily="2" charset="2"/>
              <a:buChar char="Ø"/>
            </a:pPr>
            <a:r>
              <a:rPr lang="en-US" sz="2800" b="1" dirty="0">
                <a:solidFill>
                  <a:srgbClr val="036080"/>
                </a:solidFill>
              </a:rPr>
              <a:t>Nebraska - a national leader in service and outcomes.</a:t>
            </a:r>
          </a:p>
        </p:txBody>
      </p:sp>
      <p:pic>
        <p:nvPicPr>
          <p:cNvPr id="1028" name="Picture 4" descr="65,502 Mental Health Cliparts, Stock Vector and Royalty Free Mental Health  Illustrations">
            <a:extLst>
              <a:ext uri="{FF2B5EF4-FFF2-40B4-BE49-F238E27FC236}">
                <a16:creationId xmlns:a16="http://schemas.microsoft.com/office/drawing/2014/main" id="{93E5F985-5BA6-DC9E-ADBB-297EB53709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20688">
            <a:off x="6922757" y="2073760"/>
            <a:ext cx="5650761" cy="424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8698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D3C6A8-8648-4D5B-B614-3004C1416265}"/>
              </a:ext>
            </a:extLst>
          </p:cNvPr>
          <p:cNvSpPr>
            <a:spLocks noGrp="1"/>
          </p:cNvSpPr>
          <p:nvPr>
            <p:ph type="title"/>
          </p:nvPr>
        </p:nvSpPr>
        <p:spPr>
          <a:xfrm>
            <a:off x="446890" y="275782"/>
            <a:ext cx="11459359" cy="503499"/>
          </a:xfrm>
        </p:spPr>
        <p:txBody>
          <a:bodyPr>
            <a:noAutofit/>
          </a:bodyPr>
          <a:lstStyle/>
          <a:p>
            <a:r>
              <a:rPr lang="en-US" sz="4400" b="1" dirty="0">
                <a:latin typeface="Arial" panose="020B0604020202020204" pitchFamily="34" charset="0"/>
                <a:cs typeface="Arial" panose="020B0604020202020204" pitchFamily="34" charset="0"/>
              </a:rPr>
              <a:t>Service and Support Continuum</a:t>
            </a:r>
          </a:p>
        </p:txBody>
      </p:sp>
      <p:pic>
        <p:nvPicPr>
          <p:cNvPr id="7" name="Picture 6" descr="Image preview">
            <a:extLst>
              <a:ext uri="{FF2B5EF4-FFF2-40B4-BE49-F238E27FC236}">
                <a16:creationId xmlns:a16="http://schemas.microsoft.com/office/drawing/2014/main" id="{D4D955BA-6A71-4EF5-9677-F413522DCC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650" y="1090820"/>
            <a:ext cx="6889351" cy="4792591"/>
          </a:xfrm>
          <a:prstGeom prst="rect">
            <a:avLst/>
          </a:prstGeom>
          <a:noFill/>
          <a:ln>
            <a:noFill/>
          </a:ln>
        </p:spPr>
      </p:pic>
    </p:spTree>
    <p:extLst>
      <p:ext uri="{BB962C8B-B14F-4D97-AF65-F5344CB8AC3E}">
        <p14:creationId xmlns:p14="http://schemas.microsoft.com/office/powerpoint/2010/main" val="20894600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05B60B-B252-EBDB-4694-239C848AF0A6}"/>
              </a:ext>
            </a:extLst>
          </p:cNvPr>
          <p:cNvSpPr txBox="1"/>
          <p:nvPr/>
        </p:nvSpPr>
        <p:spPr>
          <a:xfrm>
            <a:off x="9410700" y="4648200"/>
            <a:ext cx="2515136" cy="1308100"/>
          </a:xfrm>
          <a:prstGeom prst="rect">
            <a:avLst/>
          </a:prstGeom>
          <a:solidFill>
            <a:schemeClr val="bg1"/>
          </a:solidFill>
        </p:spPr>
        <p:txBody>
          <a:bodyPr wrap="square" rtlCol="0">
            <a:spAutoFit/>
          </a:bodyPr>
          <a:lstStyle/>
          <a:p>
            <a:endParaRPr lang="en-US" dirty="0"/>
          </a:p>
        </p:txBody>
      </p:sp>
      <p:sp>
        <p:nvSpPr>
          <p:cNvPr id="5" name="Title 4"/>
          <p:cNvSpPr>
            <a:spLocks noGrp="1"/>
          </p:cNvSpPr>
          <p:nvPr>
            <p:ph type="title"/>
          </p:nvPr>
        </p:nvSpPr>
        <p:spPr/>
        <p:txBody>
          <a:bodyPr>
            <a:normAutofit/>
          </a:bodyPr>
          <a:lstStyle/>
          <a:p>
            <a:r>
              <a:rPr lang="en-US" sz="4400" dirty="0"/>
              <a:t>Nebraska Strategic Plan 2022-2024</a:t>
            </a:r>
          </a:p>
        </p:txBody>
      </p:sp>
      <p:pic>
        <p:nvPicPr>
          <p:cNvPr id="4" name="Picture 3">
            <a:extLst>
              <a:ext uri="{FF2B5EF4-FFF2-40B4-BE49-F238E27FC236}">
                <a16:creationId xmlns:a16="http://schemas.microsoft.com/office/drawing/2014/main" id="{DF8EC3E8-33E4-2C88-F01A-77410F586F03}"/>
              </a:ext>
            </a:extLst>
          </p:cNvPr>
          <p:cNvPicPr>
            <a:picLocks noChangeAspect="1"/>
          </p:cNvPicPr>
          <p:nvPr/>
        </p:nvPicPr>
        <p:blipFill>
          <a:blip r:embed="rId3"/>
          <a:stretch>
            <a:fillRect/>
          </a:stretch>
        </p:blipFill>
        <p:spPr>
          <a:xfrm rot="20185646">
            <a:off x="734356" y="1563599"/>
            <a:ext cx="2701154" cy="3460675"/>
          </a:xfrm>
          <a:prstGeom prst="rect">
            <a:avLst/>
          </a:prstGeom>
          <a:ln w="76200">
            <a:solidFill>
              <a:schemeClr val="accent6"/>
            </a:solidFill>
          </a:ln>
        </p:spPr>
      </p:pic>
      <p:sp>
        <p:nvSpPr>
          <p:cNvPr id="6" name="TextBox 5">
            <a:extLst>
              <a:ext uri="{FF2B5EF4-FFF2-40B4-BE49-F238E27FC236}">
                <a16:creationId xmlns:a16="http://schemas.microsoft.com/office/drawing/2014/main" id="{325EF190-797F-837A-47A0-9FC3E7D35E8E}"/>
              </a:ext>
            </a:extLst>
          </p:cNvPr>
          <p:cNvSpPr txBox="1"/>
          <p:nvPr/>
        </p:nvSpPr>
        <p:spPr>
          <a:xfrm>
            <a:off x="4076700" y="1175846"/>
            <a:ext cx="7849136" cy="4801314"/>
          </a:xfrm>
          <a:prstGeom prst="rect">
            <a:avLst/>
          </a:prstGeom>
          <a:noFill/>
        </p:spPr>
        <p:txBody>
          <a:bodyPr wrap="square" rtlCol="0">
            <a:spAutoFit/>
          </a:bodyPr>
          <a:lstStyle/>
          <a:p>
            <a:pPr marL="342900" marR="0" lvl="0" indent="-342900">
              <a:spcBef>
                <a:spcPts val="0"/>
              </a:spcBef>
              <a:spcAft>
                <a:spcPts val="0"/>
              </a:spcAft>
              <a:tabLst>
                <a:tab pos="457200" algn="l"/>
              </a:tabLst>
            </a:pPr>
            <a:r>
              <a:rPr lang="en-US" sz="20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Pillar 1</a:t>
            </a:r>
            <a:r>
              <a:rPr lang="en-US" sz="1800"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  Enhance Behavioral Health </a:t>
            </a:r>
            <a:r>
              <a:rPr lang="en-US" sz="18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Influence</a:t>
            </a:r>
          </a:p>
          <a:p>
            <a:pPr marL="800100" lvl="1" indent="-342900">
              <a:tabLst>
                <a:tab pos="457200" algn="l"/>
              </a:tabLst>
            </a:pPr>
            <a:r>
              <a:rPr lang="en-US" b="1" i="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Goal:  </a:t>
            </a:r>
            <a:r>
              <a:rPr lang="en-US" i="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BH influences systems and impacts people in positive ways.</a:t>
            </a:r>
          </a:p>
          <a:p>
            <a:pPr marL="1257300" lvl="2" indent="-342900">
              <a:buFont typeface="Arial" panose="020B0604020202020204" pitchFamily="34" charset="0"/>
              <a:buChar char="•"/>
              <a:tabLst>
                <a:tab pos="457200" algn="l"/>
              </a:tabLst>
            </a:pPr>
            <a:r>
              <a:rPr lang="en-US"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3 objectives</a:t>
            </a:r>
            <a:r>
              <a:rPr lang="en-US"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tabLst>
                <a:tab pos="457200" algn="l"/>
              </a:tabLst>
            </a:pPr>
            <a:r>
              <a:rPr lang="en-US" sz="20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Pillar 2: </a:t>
            </a:r>
            <a:r>
              <a:rPr lang="en-US" sz="1800"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Implement an </a:t>
            </a:r>
            <a:r>
              <a:rPr lang="en-US" sz="18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Integration</a:t>
            </a:r>
            <a:r>
              <a:rPr lang="en-US" sz="1800"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 Strategy</a:t>
            </a:r>
          </a:p>
          <a:p>
            <a:pPr marL="800100" lvl="1" indent="-342900">
              <a:tabLst>
                <a:tab pos="457200" algn="l"/>
              </a:tabLst>
            </a:pPr>
            <a:r>
              <a:rPr lang="en-US" b="1" i="1"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Goal:  </a:t>
            </a:r>
            <a:r>
              <a:rPr lang="en-US" i="1"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BH is integrated across public and private systems.</a:t>
            </a:r>
          </a:p>
          <a:p>
            <a:pPr marL="1257300" lvl="2" indent="-342900">
              <a:buFont typeface="Arial" panose="020B0604020202020204" pitchFamily="34" charset="0"/>
              <a:buChar char="•"/>
              <a:tabLst>
                <a:tab pos="457200" algn="l"/>
              </a:tabLst>
            </a:pPr>
            <a:r>
              <a:rPr lang="en-US"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2 objectives</a:t>
            </a:r>
          </a:p>
          <a:p>
            <a:pPr marL="342900" marR="0" lvl="0" indent="-342900">
              <a:spcBef>
                <a:spcPts val="0"/>
              </a:spcBef>
              <a:spcAft>
                <a:spcPts val="0"/>
              </a:spcAft>
              <a:tabLst>
                <a:tab pos="457200" algn="l"/>
              </a:tabLst>
            </a:pPr>
            <a:r>
              <a:rPr lang="en-US" sz="20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Pillar 3:</a:t>
            </a:r>
            <a:r>
              <a:rPr lang="en-US" sz="1800"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  Promote Stakeholder </a:t>
            </a:r>
            <a:r>
              <a:rPr lang="en-US" sz="18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Inclusion</a:t>
            </a:r>
          </a:p>
          <a:p>
            <a:pPr lvl="1">
              <a:tabLst>
                <a:tab pos="457200" algn="l"/>
              </a:tabLst>
            </a:pPr>
            <a:r>
              <a:rPr lang="en-US" b="1"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Goal:  </a:t>
            </a:r>
            <a:r>
              <a:rPr lang="en-US"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Stakeholders are included and contribute to planning and   development of BH system.</a:t>
            </a:r>
          </a:p>
          <a:p>
            <a:pPr marL="1206500" lvl="2" indent="-292100">
              <a:buFont typeface="Arial" panose="020B0604020202020204" pitchFamily="34" charset="0"/>
              <a:buChar char="•"/>
              <a:tabLst>
                <a:tab pos="1028700" algn="l"/>
              </a:tabLst>
            </a:pPr>
            <a:r>
              <a:rPr lang="en-US"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2 objectives</a:t>
            </a:r>
            <a:r>
              <a:rPr lang="en-US"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20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Pillar 4:  </a:t>
            </a:r>
            <a:r>
              <a:rPr lang="en-US" sz="1800"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Drive </a:t>
            </a:r>
            <a:r>
              <a:rPr lang="en-US" sz="18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Innovation</a:t>
            </a:r>
            <a:r>
              <a:rPr lang="en-US" sz="1800"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 and Improve Outcomes</a:t>
            </a:r>
          </a:p>
          <a:p>
            <a:pPr marL="800100" lvl="1" indent="-342900">
              <a:tabLst>
                <a:tab pos="457200" algn="l"/>
              </a:tabLst>
            </a:pPr>
            <a:r>
              <a:rPr lang="en-US" b="1" i="1"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Goal:   </a:t>
            </a:r>
            <a:r>
              <a:rPr lang="en-US" i="1"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The BH system advances outcomes through innovation.</a:t>
            </a:r>
          </a:p>
          <a:p>
            <a:pPr marL="1257300" lvl="2" indent="-342900">
              <a:buFont typeface="Arial" panose="020B0604020202020204" pitchFamily="34" charset="0"/>
              <a:buChar char="•"/>
              <a:tabLst>
                <a:tab pos="457200" algn="l"/>
              </a:tabLst>
            </a:pPr>
            <a:r>
              <a:rPr lang="en-US"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3 objectives</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20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Pillar 5:  </a:t>
            </a:r>
            <a:r>
              <a:rPr lang="en-US" sz="1800"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Demonstrate and Drive </a:t>
            </a:r>
            <a:r>
              <a:rPr lang="en-US" sz="1800"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Value</a:t>
            </a:r>
          </a:p>
          <a:p>
            <a:pPr marL="800100" lvl="1" indent="-342900">
              <a:tabLst>
                <a:tab pos="457200" algn="l"/>
              </a:tabLst>
            </a:pPr>
            <a:r>
              <a:rPr lang="en-US" b="1" i="1"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Goal:  </a:t>
            </a:r>
            <a:r>
              <a:rPr lang="en-US" i="1"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The public BH system demonstrates and drives value</a:t>
            </a:r>
            <a:r>
              <a:rPr lang="en-US" b="1" kern="1200" dirty="0">
                <a:solidFill>
                  <a:srgbClr val="03608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1257300" lvl="2" indent="-342900">
              <a:buFont typeface="Arial" panose="020B0604020202020204" pitchFamily="34" charset="0"/>
              <a:buChar char="•"/>
              <a:tabLst>
                <a:tab pos="457200" algn="l"/>
              </a:tabLst>
            </a:pPr>
            <a:r>
              <a:rPr lang="en-US" dirty="0">
                <a:solidFill>
                  <a:srgbClr val="036080"/>
                </a:solidFill>
                <a:latin typeface="Calibri" panose="020F0502020204030204" pitchFamily="34" charset="0"/>
                <a:ea typeface="Times New Roman" panose="02020603050405020304" pitchFamily="18" charset="0"/>
                <a:cs typeface="Times New Roman" panose="02020603050405020304" pitchFamily="18" charset="0"/>
              </a:rPr>
              <a:t>1  objective</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927867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05B60B-B252-EBDB-4694-239C848AF0A6}"/>
              </a:ext>
            </a:extLst>
          </p:cNvPr>
          <p:cNvSpPr txBox="1"/>
          <p:nvPr/>
        </p:nvSpPr>
        <p:spPr>
          <a:xfrm>
            <a:off x="9410700" y="4648200"/>
            <a:ext cx="2515136" cy="1308100"/>
          </a:xfrm>
          <a:prstGeom prst="rect">
            <a:avLst/>
          </a:prstGeom>
          <a:solidFill>
            <a:schemeClr val="bg1"/>
          </a:solidFill>
        </p:spPr>
        <p:txBody>
          <a:bodyPr wrap="square" rtlCol="0">
            <a:spAutoFit/>
          </a:bodyPr>
          <a:lstStyle/>
          <a:p>
            <a:endParaRPr lang="en-US" dirty="0"/>
          </a:p>
        </p:txBody>
      </p:sp>
      <p:sp>
        <p:nvSpPr>
          <p:cNvPr id="5" name="Title 4"/>
          <p:cNvSpPr>
            <a:spLocks noGrp="1"/>
          </p:cNvSpPr>
          <p:nvPr>
            <p:ph type="title"/>
          </p:nvPr>
        </p:nvSpPr>
        <p:spPr/>
        <p:txBody>
          <a:bodyPr>
            <a:normAutofit fontScale="90000"/>
          </a:bodyPr>
          <a:lstStyle/>
          <a:p>
            <a:r>
              <a:rPr lang="en-US" sz="4400" dirty="0"/>
              <a:t>NE Strategic Plan 2022-2024:  What’s Inside?</a:t>
            </a:r>
            <a:endParaRPr lang="en-US" sz="4400" dirty="0">
              <a:solidFill>
                <a:srgbClr val="FF0000"/>
              </a:solidFill>
            </a:endParaRPr>
          </a:p>
        </p:txBody>
      </p:sp>
      <p:sp>
        <p:nvSpPr>
          <p:cNvPr id="10" name="TextBox 9">
            <a:extLst>
              <a:ext uri="{FF2B5EF4-FFF2-40B4-BE49-F238E27FC236}">
                <a16:creationId xmlns:a16="http://schemas.microsoft.com/office/drawing/2014/main" id="{C0848043-C42C-4F3F-ADFB-025FBDAE72CA}"/>
              </a:ext>
            </a:extLst>
          </p:cNvPr>
          <p:cNvSpPr txBox="1"/>
          <p:nvPr/>
        </p:nvSpPr>
        <p:spPr>
          <a:xfrm>
            <a:off x="373487" y="4934046"/>
            <a:ext cx="6102350" cy="461665"/>
          </a:xfrm>
          <a:prstGeom prst="rect">
            <a:avLst/>
          </a:prstGeom>
          <a:noFill/>
        </p:spPr>
        <p:txBody>
          <a:bodyPr wrap="square">
            <a:spAutoFit/>
          </a:bodyPr>
          <a:lstStyle/>
          <a:p>
            <a:r>
              <a:rPr lang="en-US" sz="1200" dirty="0">
                <a:hlinkClick r:id="rId3"/>
              </a:rPr>
              <a:t>https://dhhs.ne.gov/Pages/Behavioral-Health.aspx</a:t>
            </a:r>
            <a:endParaRPr lang="en-US" sz="1200" dirty="0"/>
          </a:p>
          <a:p>
            <a:endParaRPr lang="en-US" sz="1200" dirty="0"/>
          </a:p>
        </p:txBody>
      </p:sp>
      <p:sp>
        <p:nvSpPr>
          <p:cNvPr id="2" name="TextBox 1">
            <a:extLst>
              <a:ext uri="{FF2B5EF4-FFF2-40B4-BE49-F238E27FC236}">
                <a16:creationId xmlns:a16="http://schemas.microsoft.com/office/drawing/2014/main" id="{404D10A0-EC95-12A6-11DF-C697FA4CDD05}"/>
              </a:ext>
            </a:extLst>
          </p:cNvPr>
          <p:cNvSpPr txBox="1"/>
          <p:nvPr/>
        </p:nvSpPr>
        <p:spPr>
          <a:xfrm>
            <a:off x="3693204" y="885741"/>
            <a:ext cx="6102350" cy="369332"/>
          </a:xfrm>
          <a:prstGeom prst="rect">
            <a:avLst/>
          </a:prstGeom>
          <a:noFill/>
        </p:spPr>
        <p:txBody>
          <a:bodyPr wrap="square" rtlCol="0">
            <a:spAutoFit/>
          </a:bodyPr>
          <a:lstStyle/>
          <a:p>
            <a:pPr algn="ctr"/>
            <a:r>
              <a:rPr lang="en-US" b="1" dirty="0">
                <a:solidFill>
                  <a:srgbClr val="036080"/>
                </a:solidFill>
              </a:rPr>
              <a:t>(Sampled Selection)</a:t>
            </a:r>
          </a:p>
        </p:txBody>
      </p:sp>
      <p:sp>
        <p:nvSpPr>
          <p:cNvPr id="9" name="TextBox 8">
            <a:extLst>
              <a:ext uri="{FF2B5EF4-FFF2-40B4-BE49-F238E27FC236}">
                <a16:creationId xmlns:a16="http://schemas.microsoft.com/office/drawing/2014/main" id="{ECC0D89C-2B29-802F-DB45-1B180CA34418}"/>
              </a:ext>
            </a:extLst>
          </p:cNvPr>
          <p:cNvSpPr txBox="1"/>
          <p:nvPr/>
        </p:nvSpPr>
        <p:spPr>
          <a:xfrm>
            <a:off x="4047592" y="1785036"/>
            <a:ext cx="6102848" cy="523220"/>
          </a:xfrm>
          <a:prstGeom prst="rect">
            <a:avLst/>
          </a:prstGeom>
          <a:noFill/>
        </p:spPr>
        <p:txBody>
          <a:bodyPr wrap="square">
            <a:spAutoFit/>
          </a:bodyPr>
          <a:lstStyle/>
          <a:p>
            <a:r>
              <a:rPr kumimoji="0" lang="en-US" sz="2800" b="0" i="0" u="none" strike="noStrike" kern="1200" cap="none" spc="0" normalizeH="0" baseline="0" noProof="0" dirty="0">
                <a:ln>
                  <a:noFill/>
                </a:ln>
                <a:solidFill>
                  <a:srgbClr val="036080"/>
                </a:solidFill>
                <a:effectLst/>
                <a:uLnTx/>
                <a:uFillTx/>
                <a:latin typeface="Arial Bold"/>
                <a:ea typeface="+mj-ea"/>
                <a:cs typeface="+mj-cs"/>
              </a:rPr>
              <a:t>Pillar 1: Enhance BH Influence</a:t>
            </a:r>
            <a:endParaRPr lang="en-US" sz="2800" dirty="0"/>
          </a:p>
        </p:txBody>
      </p:sp>
      <p:sp>
        <p:nvSpPr>
          <p:cNvPr id="11" name="TextBox 10">
            <a:extLst>
              <a:ext uri="{FF2B5EF4-FFF2-40B4-BE49-F238E27FC236}">
                <a16:creationId xmlns:a16="http://schemas.microsoft.com/office/drawing/2014/main" id="{5E60CA03-EF81-4EF6-1716-E42999D4DAC7}"/>
              </a:ext>
            </a:extLst>
          </p:cNvPr>
          <p:cNvSpPr txBox="1"/>
          <p:nvPr/>
        </p:nvSpPr>
        <p:spPr>
          <a:xfrm>
            <a:off x="3693204" y="3722597"/>
            <a:ext cx="7546723" cy="523220"/>
          </a:xfrm>
          <a:prstGeom prst="rect">
            <a:avLst/>
          </a:prstGeom>
          <a:noFill/>
        </p:spPr>
        <p:txBody>
          <a:bodyPr wrap="square">
            <a:spAutoFit/>
          </a:bodyPr>
          <a:lstStyle/>
          <a:p>
            <a:r>
              <a:rPr kumimoji="0" lang="en-US" sz="2800" b="0" i="0" u="none" strike="noStrike" kern="1200" cap="none" spc="0" normalizeH="0" baseline="0" noProof="0" dirty="0">
                <a:ln>
                  <a:noFill/>
                </a:ln>
                <a:solidFill>
                  <a:srgbClr val="036080"/>
                </a:solidFill>
                <a:effectLst/>
                <a:uLnTx/>
                <a:uFillTx/>
                <a:latin typeface="Arial Bold"/>
                <a:ea typeface="+mj-ea"/>
                <a:cs typeface="+mj-cs"/>
              </a:rPr>
              <a:t>Pillar 2:  Implement an Integration Strategy</a:t>
            </a:r>
            <a:endParaRPr lang="en-US" dirty="0"/>
          </a:p>
        </p:txBody>
      </p:sp>
      <p:sp>
        <p:nvSpPr>
          <p:cNvPr id="14" name="TextBox 13">
            <a:extLst>
              <a:ext uri="{FF2B5EF4-FFF2-40B4-BE49-F238E27FC236}">
                <a16:creationId xmlns:a16="http://schemas.microsoft.com/office/drawing/2014/main" id="{C7259F14-15D3-5612-622E-7AE6D233455E}"/>
              </a:ext>
            </a:extLst>
          </p:cNvPr>
          <p:cNvSpPr txBox="1"/>
          <p:nvPr/>
        </p:nvSpPr>
        <p:spPr>
          <a:xfrm>
            <a:off x="4247213" y="2211767"/>
            <a:ext cx="6101254"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36080"/>
                </a:solidFill>
                <a:effectLst/>
                <a:uLnTx/>
                <a:uFillTx/>
                <a:latin typeface="Arial" panose="020B0604020202020204" pitchFamily="34" charset="0"/>
                <a:ea typeface="Calibri" panose="020F0502020204030204" pitchFamily="34" charset="0"/>
                <a:cs typeface="Times New Roman" panose="02020603050405020304" pitchFamily="18" charset="0"/>
              </a:rPr>
              <a:t>Develop and implement a cross agency / cross system multilingual anti-stigma campaign.</a:t>
            </a:r>
          </a:p>
          <a:p>
            <a:pPr marR="0" lvl="0" algn="l" defTabSz="9144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dirty="0">
              <a:ln>
                <a:noFill/>
              </a:ln>
              <a:solidFill>
                <a:srgbClr val="03608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rgbClr val="036080"/>
                </a:solidFill>
                <a:effectLst/>
                <a:latin typeface="Arial" panose="020B0604020202020204" pitchFamily="34" charset="0"/>
                <a:ea typeface="Calibri" panose="020F0502020204030204" pitchFamily="34" charset="0"/>
                <a:cs typeface="Times New Roman" panose="02020603050405020304" pitchFamily="18" charset="0"/>
              </a:rPr>
              <a:t>Develop and implement a recovery-friendly workplace initiative</a:t>
            </a:r>
            <a:endParaRPr kumimoji="0" lang="en-US" sz="1800" b="0" i="0" u="none" strike="noStrike" kern="1200" cap="none" spc="0" normalizeH="0" baseline="0" noProof="0" dirty="0">
              <a:ln>
                <a:noFill/>
              </a:ln>
              <a:solidFill>
                <a:srgbClr val="03608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8CC0A05-03B7-0476-56D2-DEC62E83D0D7}"/>
              </a:ext>
            </a:extLst>
          </p:cNvPr>
          <p:cNvSpPr txBox="1"/>
          <p:nvPr/>
        </p:nvSpPr>
        <p:spPr>
          <a:xfrm>
            <a:off x="4247213" y="4188452"/>
            <a:ext cx="7189423" cy="369332"/>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36080"/>
                </a:solidFill>
                <a:effectLst/>
                <a:latin typeface="Arial" panose="020B0604020202020204" pitchFamily="34" charset="0"/>
                <a:ea typeface="Calibri" panose="020F0502020204030204" pitchFamily="34" charset="0"/>
                <a:cs typeface="Times New Roman" panose="02020603050405020304" pitchFamily="18" charset="0"/>
              </a:rPr>
              <a:t>Develop plan to </a:t>
            </a:r>
            <a:r>
              <a:rPr lang="en-US" b="1" dirty="0">
                <a:solidFill>
                  <a:srgbClr val="036080"/>
                </a:solidFill>
                <a:latin typeface="Arial" panose="020B0604020202020204" pitchFamily="34" charset="0"/>
                <a:ea typeface="Calibri" panose="020F0502020204030204" pitchFamily="34" charset="0"/>
                <a:cs typeface="Times New Roman" panose="02020603050405020304" pitchFamily="18" charset="0"/>
              </a:rPr>
              <a:t>reduce high </a:t>
            </a:r>
            <a:r>
              <a:rPr lang="en-US" b="1" dirty="0">
                <a:solidFill>
                  <a:srgbClr val="036080"/>
                </a:solidFill>
                <a:effectLst/>
                <a:latin typeface="Arial" panose="020B0604020202020204" pitchFamily="34" charset="0"/>
                <a:ea typeface="Calibri" panose="020F0502020204030204" pitchFamily="34" charset="0"/>
                <a:cs typeface="Times New Roman" panose="02020603050405020304" pitchFamily="18" charset="0"/>
              </a:rPr>
              <a:t>ER utilization.</a:t>
            </a:r>
            <a:endParaRPr lang="en-US" dirty="0">
              <a:solidFill>
                <a:srgbClr val="036080"/>
              </a:solidFill>
            </a:endParaRPr>
          </a:p>
        </p:txBody>
      </p:sp>
      <p:sp>
        <p:nvSpPr>
          <p:cNvPr id="18" name="TextBox 17">
            <a:extLst>
              <a:ext uri="{FF2B5EF4-FFF2-40B4-BE49-F238E27FC236}">
                <a16:creationId xmlns:a16="http://schemas.microsoft.com/office/drawing/2014/main" id="{1D30A2BE-227E-97F0-5B0B-38EA1A5C90D7}"/>
              </a:ext>
            </a:extLst>
          </p:cNvPr>
          <p:cNvSpPr txBox="1"/>
          <p:nvPr/>
        </p:nvSpPr>
        <p:spPr>
          <a:xfrm>
            <a:off x="4247213" y="4637502"/>
            <a:ext cx="6421055" cy="923330"/>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36080"/>
                </a:solidFill>
                <a:latin typeface="Arial" panose="020B0604020202020204" pitchFamily="34" charset="0"/>
                <a:cs typeface="Times New Roman" panose="02020603050405020304" pitchFamily="18" charset="0"/>
              </a:rPr>
              <a:t>Determine best practices for co-occurring capability and establish guidance and incentives for using behavioral health screening/evaluation tools.</a:t>
            </a:r>
          </a:p>
        </p:txBody>
      </p:sp>
      <p:pic>
        <p:nvPicPr>
          <p:cNvPr id="3" name="Picture 2">
            <a:extLst>
              <a:ext uri="{FF2B5EF4-FFF2-40B4-BE49-F238E27FC236}">
                <a16:creationId xmlns:a16="http://schemas.microsoft.com/office/drawing/2014/main" id="{E8817930-568C-DB80-A377-44A506D7C9B0}"/>
              </a:ext>
            </a:extLst>
          </p:cNvPr>
          <p:cNvPicPr>
            <a:picLocks noChangeAspect="1"/>
          </p:cNvPicPr>
          <p:nvPr/>
        </p:nvPicPr>
        <p:blipFill>
          <a:blip r:embed="rId4"/>
          <a:stretch>
            <a:fillRect/>
          </a:stretch>
        </p:blipFill>
        <p:spPr>
          <a:xfrm>
            <a:off x="755364" y="1308250"/>
            <a:ext cx="2701154" cy="3460675"/>
          </a:xfrm>
          <a:prstGeom prst="rect">
            <a:avLst/>
          </a:prstGeom>
          <a:ln w="76200">
            <a:solidFill>
              <a:schemeClr val="accent6"/>
            </a:solidFill>
          </a:ln>
        </p:spPr>
      </p:pic>
    </p:spTree>
    <p:extLst>
      <p:ext uri="{BB962C8B-B14F-4D97-AF65-F5344CB8AC3E}">
        <p14:creationId xmlns:p14="http://schemas.microsoft.com/office/powerpoint/2010/main" val="349906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E9F50D0-7934-B09A-98AA-AD4CA7D9EFF6}"/>
              </a:ext>
            </a:extLst>
          </p:cNvPr>
          <p:cNvSpPr txBox="1"/>
          <p:nvPr/>
        </p:nvSpPr>
        <p:spPr>
          <a:xfrm>
            <a:off x="9111343" y="4637314"/>
            <a:ext cx="2813957" cy="1356362"/>
          </a:xfrm>
          <a:prstGeom prst="rect">
            <a:avLst/>
          </a:prstGeom>
          <a:solidFill>
            <a:schemeClr val="bg1"/>
          </a:solidFill>
        </p:spPr>
        <p:txBody>
          <a:bodyPr wrap="square" rtlCol="0">
            <a:spAutoFit/>
          </a:bodyPr>
          <a:lstStyle/>
          <a:p>
            <a:endParaRPr lang="en-US" dirty="0"/>
          </a:p>
        </p:txBody>
      </p:sp>
      <p:sp>
        <p:nvSpPr>
          <p:cNvPr id="2" name="Title 4">
            <a:extLst>
              <a:ext uri="{FF2B5EF4-FFF2-40B4-BE49-F238E27FC236}">
                <a16:creationId xmlns:a16="http://schemas.microsoft.com/office/drawing/2014/main" id="{0414EA58-D03E-4C64-3B0B-70FAF16864AB}"/>
              </a:ext>
            </a:extLst>
          </p:cNvPr>
          <p:cNvSpPr>
            <a:spLocks noGrp="1"/>
          </p:cNvSpPr>
          <p:nvPr>
            <p:ph type="title"/>
          </p:nvPr>
        </p:nvSpPr>
        <p:spPr>
          <a:xfrm>
            <a:off x="373063" y="315913"/>
            <a:ext cx="11552237" cy="696912"/>
          </a:xfrm>
        </p:spPr>
        <p:txBody>
          <a:bodyPr>
            <a:normAutofit/>
          </a:bodyPr>
          <a:lstStyle/>
          <a:p>
            <a:r>
              <a:rPr lang="en-US" sz="4400" dirty="0"/>
              <a:t>Nebraska Strategic Plan 2022-2024</a:t>
            </a:r>
          </a:p>
        </p:txBody>
      </p:sp>
      <p:sp>
        <p:nvSpPr>
          <p:cNvPr id="7" name="TextBox 6">
            <a:extLst>
              <a:ext uri="{FF2B5EF4-FFF2-40B4-BE49-F238E27FC236}">
                <a16:creationId xmlns:a16="http://schemas.microsoft.com/office/drawing/2014/main" id="{8CBE0363-6EE5-5FB3-D2EC-7F5925133BD9}"/>
              </a:ext>
            </a:extLst>
          </p:cNvPr>
          <p:cNvSpPr txBox="1"/>
          <p:nvPr/>
        </p:nvSpPr>
        <p:spPr>
          <a:xfrm>
            <a:off x="373063" y="1095157"/>
            <a:ext cx="9758213" cy="2949525"/>
          </a:xfrm>
          <a:prstGeom prst="rect">
            <a:avLst/>
          </a:prstGeom>
          <a:noFill/>
        </p:spPr>
        <p:txBody>
          <a:bodyPr wrap="square">
            <a:spAutoFit/>
          </a:bodyPr>
          <a:lstStyle/>
          <a:p>
            <a:pPr marL="285750" marR="0" indent="-285750" algn="l">
              <a:lnSpc>
                <a:spcPct val="150000"/>
              </a:lnSpc>
              <a:spcBef>
                <a:spcPts val="0"/>
              </a:spcBef>
              <a:spcAft>
                <a:spcPts val="0"/>
              </a:spcAft>
              <a:buFont typeface="Arial" panose="020B0604020202020204" pitchFamily="34" charset="0"/>
              <a:buChar char="•"/>
            </a:pPr>
            <a:r>
              <a:rPr lang="en-US" sz="1800" b="1" i="0" dirty="0">
                <a:solidFill>
                  <a:srgbClr val="036080"/>
                </a:solidFill>
                <a:effectLst/>
              </a:rPr>
              <a:t>Analysis of familiar faces across the system by services, costs, community tenure</a:t>
            </a:r>
          </a:p>
          <a:p>
            <a:pPr marL="285750" marR="0" indent="-285750" algn="l">
              <a:lnSpc>
                <a:spcPct val="150000"/>
              </a:lnSpc>
              <a:spcBef>
                <a:spcPts val="0"/>
              </a:spcBef>
              <a:spcAft>
                <a:spcPts val="0"/>
              </a:spcAft>
              <a:buFont typeface="Arial" panose="020B0604020202020204" pitchFamily="34" charset="0"/>
              <a:buChar char="•"/>
            </a:pPr>
            <a:r>
              <a:rPr lang="en-US" sz="1800" b="1" i="0" dirty="0">
                <a:solidFill>
                  <a:srgbClr val="036080"/>
                </a:solidFill>
                <a:effectLst/>
              </a:rPr>
              <a:t>Identify opportunities to serve individuals with BH challenges closer to home</a:t>
            </a:r>
          </a:p>
          <a:p>
            <a:pPr marL="285750" marR="0" indent="-285750" algn="l">
              <a:lnSpc>
                <a:spcPct val="150000"/>
              </a:lnSpc>
              <a:spcBef>
                <a:spcPts val="0"/>
              </a:spcBef>
              <a:spcAft>
                <a:spcPts val="0"/>
              </a:spcAft>
              <a:buFont typeface="Arial" panose="020B0604020202020204" pitchFamily="34" charset="0"/>
              <a:buChar char="•"/>
            </a:pPr>
            <a:r>
              <a:rPr lang="en-US" sz="1800" b="1" i="0" dirty="0">
                <a:solidFill>
                  <a:srgbClr val="036080"/>
                </a:solidFill>
                <a:effectLst/>
              </a:rPr>
              <a:t>Explore use of a tiered </a:t>
            </a:r>
            <a:r>
              <a:rPr lang="en-US" b="1" dirty="0">
                <a:solidFill>
                  <a:srgbClr val="036080"/>
                </a:solidFill>
              </a:rPr>
              <a:t>system across hospitals,  assessment / </a:t>
            </a:r>
            <a:r>
              <a:rPr lang="en-US" sz="1800" b="1" i="0" dirty="0">
                <a:solidFill>
                  <a:srgbClr val="036080"/>
                </a:solidFill>
                <a:effectLst/>
              </a:rPr>
              <a:t>23:59 in critical access hospitals, </a:t>
            </a:r>
            <a:r>
              <a:rPr lang="en-US" b="1" dirty="0">
                <a:solidFill>
                  <a:srgbClr val="036080"/>
                </a:solidFill>
              </a:rPr>
              <a:t>new </a:t>
            </a:r>
            <a:r>
              <a:rPr lang="en-US" sz="1800" b="1" i="0" dirty="0">
                <a:solidFill>
                  <a:srgbClr val="036080"/>
                </a:solidFill>
                <a:effectLst/>
              </a:rPr>
              <a:t>crisis system services  </a:t>
            </a:r>
          </a:p>
          <a:p>
            <a:pPr marL="285750" marR="0" indent="-285750" algn="l">
              <a:lnSpc>
                <a:spcPct val="150000"/>
              </a:lnSpc>
              <a:spcBef>
                <a:spcPts val="0"/>
              </a:spcBef>
              <a:spcAft>
                <a:spcPts val="0"/>
              </a:spcAft>
              <a:buFont typeface="Arial" panose="020B0604020202020204" pitchFamily="34" charset="0"/>
              <a:buChar char="•"/>
            </a:pPr>
            <a:r>
              <a:rPr lang="en-US" sz="1800" b="1" i="0" dirty="0">
                <a:solidFill>
                  <a:srgbClr val="036080"/>
                </a:solidFill>
                <a:effectLst/>
              </a:rPr>
              <a:t>Improve screening, </a:t>
            </a:r>
            <a:r>
              <a:rPr lang="en-US" b="1" dirty="0">
                <a:solidFill>
                  <a:srgbClr val="036080"/>
                </a:solidFill>
              </a:rPr>
              <a:t>triage, connection to resources</a:t>
            </a:r>
            <a:endParaRPr lang="en-US" sz="1800" b="1" i="0" dirty="0">
              <a:solidFill>
                <a:srgbClr val="036080"/>
              </a:solidFill>
              <a:effectLst/>
            </a:endParaRPr>
          </a:p>
          <a:p>
            <a:pPr marL="285750" marR="0" indent="-285750" algn="l">
              <a:lnSpc>
                <a:spcPct val="150000"/>
              </a:lnSpc>
              <a:spcBef>
                <a:spcPts val="0"/>
              </a:spcBef>
              <a:spcAft>
                <a:spcPts val="0"/>
              </a:spcAft>
              <a:buFont typeface="Arial" panose="020B0604020202020204" pitchFamily="34" charset="0"/>
              <a:buChar char="•"/>
            </a:pPr>
            <a:r>
              <a:rPr lang="en-US" sz="1800" b="1" i="0" dirty="0">
                <a:solidFill>
                  <a:srgbClr val="036080"/>
                </a:solidFill>
                <a:effectLst/>
              </a:rPr>
              <a:t>Agreement on outcome measures across systems</a:t>
            </a:r>
          </a:p>
          <a:p>
            <a:pPr marL="285750" marR="0" indent="-285750" algn="l">
              <a:lnSpc>
                <a:spcPct val="150000"/>
              </a:lnSpc>
              <a:spcBef>
                <a:spcPts val="0"/>
              </a:spcBef>
              <a:spcAft>
                <a:spcPts val="0"/>
              </a:spcAft>
              <a:buFont typeface="Arial" panose="020B0604020202020204" pitchFamily="34" charset="0"/>
              <a:buChar char="•"/>
            </a:pPr>
            <a:r>
              <a:rPr lang="en-US" sz="1800" b="1" i="0" dirty="0">
                <a:solidFill>
                  <a:srgbClr val="036080"/>
                </a:solidFill>
                <a:effectLst/>
              </a:rPr>
              <a:t>Open Bed Capacity Tool(s), connection to resources</a:t>
            </a:r>
          </a:p>
        </p:txBody>
      </p:sp>
      <p:pic>
        <p:nvPicPr>
          <p:cNvPr id="8" name="Picture 7">
            <a:extLst>
              <a:ext uri="{FF2B5EF4-FFF2-40B4-BE49-F238E27FC236}">
                <a16:creationId xmlns:a16="http://schemas.microsoft.com/office/drawing/2014/main" id="{3DB4F33D-F920-D895-4C91-ED777A45FD6C}"/>
              </a:ext>
            </a:extLst>
          </p:cNvPr>
          <p:cNvPicPr>
            <a:picLocks noChangeAspect="1"/>
          </p:cNvPicPr>
          <p:nvPr/>
        </p:nvPicPr>
        <p:blipFill>
          <a:blip r:embed="rId3"/>
          <a:stretch>
            <a:fillRect/>
          </a:stretch>
        </p:blipFill>
        <p:spPr>
          <a:xfrm>
            <a:off x="9807655" y="3237550"/>
            <a:ext cx="1971063" cy="2525294"/>
          </a:xfrm>
          <a:prstGeom prst="rect">
            <a:avLst/>
          </a:prstGeom>
          <a:ln w="76200">
            <a:solidFill>
              <a:schemeClr val="accent6"/>
            </a:solidFill>
          </a:ln>
        </p:spPr>
      </p:pic>
    </p:spTree>
    <p:extLst>
      <p:ext uri="{BB962C8B-B14F-4D97-AF65-F5344CB8AC3E}">
        <p14:creationId xmlns:p14="http://schemas.microsoft.com/office/powerpoint/2010/main" val="2566806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70E438-A5AA-20CC-2EE1-35C06194D0FF}"/>
              </a:ext>
            </a:extLst>
          </p:cNvPr>
          <p:cNvSpPr txBox="1"/>
          <p:nvPr/>
        </p:nvSpPr>
        <p:spPr>
          <a:xfrm>
            <a:off x="344244" y="1035421"/>
            <a:ext cx="11009684" cy="954107"/>
          </a:xfrm>
          <a:prstGeom prst="rect">
            <a:avLst/>
          </a:prstGeom>
          <a:noFill/>
        </p:spPr>
        <p:txBody>
          <a:bodyPr wrap="square">
            <a:spAutoFit/>
          </a:bodyPr>
          <a:lstStyle/>
          <a:p>
            <a:r>
              <a:rPr lang="en-US" sz="3200" b="1" dirty="0">
                <a:solidFill>
                  <a:srgbClr val="036080"/>
                </a:solidFill>
                <a:latin typeface="Arial" panose="020B0604020202020204" pitchFamily="34" charset="0"/>
                <a:cs typeface="Arial" panose="020B0604020202020204" pitchFamily="34" charset="0"/>
              </a:rPr>
              <a:t>  </a:t>
            </a:r>
            <a:r>
              <a:rPr lang="en-US" sz="3200" b="1" u="sng" dirty="0">
                <a:solidFill>
                  <a:srgbClr val="036080"/>
                </a:solidFill>
                <a:latin typeface="Arial" panose="020B0604020202020204" pitchFamily="34" charset="0"/>
                <a:cs typeface="Arial" panose="020B0604020202020204" pitchFamily="34" charset="0"/>
              </a:rPr>
              <a:t>988 Call Center Implementation July 2022</a:t>
            </a:r>
          </a:p>
          <a:p>
            <a:r>
              <a:rPr lang="en-US" b="1" dirty="0">
                <a:solidFill>
                  <a:srgbClr val="036080"/>
                </a:solidFill>
                <a:latin typeface="Arial" panose="020B0604020202020204" pitchFamily="34" charset="0"/>
                <a:cs typeface="Arial" panose="020B0604020202020204" pitchFamily="34" charset="0"/>
              </a:rPr>
              <a:t>                </a:t>
            </a:r>
            <a:r>
              <a:rPr lang="en-US" sz="2400" b="1" dirty="0">
                <a:solidFill>
                  <a:srgbClr val="036080"/>
                </a:solidFill>
                <a:latin typeface="Arial" panose="020B0604020202020204" pitchFamily="34" charset="0"/>
                <a:cs typeface="Arial" panose="020B0604020202020204" pitchFamily="34" charset="0"/>
              </a:rPr>
              <a:t>Strategic Pillar(s): </a:t>
            </a:r>
            <a:r>
              <a:rPr lang="en-US" sz="2400" b="1" dirty="0">
                <a:solidFill>
                  <a:srgbClr val="00B050"/>
                </a:solidFill>
                <a:latin typeface="Arial" panose="020B0604020202020204" pitchFamily="34" charset="0"/>
                <a:cs typeface="Arial" panose="020B0604020202020204" pitchFamily="34" charset="0"/>
              </a:rPr>
              <a:t>Influence, </a:t>
            </a:r>
            <a:r>
              <a:rPr lang="en-US" sz="2400" b="1" dirty="0">
                <a:solidFill>
                  <a:srgbClr val="036080"/>
                </a:solidFill>
                <a:latin typeface="Arial" panose="020B0604020202020204" pitchFamily="34" charset="0"/>
                <a:cs typeface="Arial" panose="020B0604020202020204" pitchFamily="34" charset="0"/>
              </a:rPr>
              <a:t> </a:t>
            </a:r>
            <a:r>
              <a:rPr lang="en-US" sz="2400" b="1" dirty="0">
                <a:solidFill>
                  <a:srgbClr val="00B050"/>
                </a:solidFill>
                <a:latin typeface="Arial" panose="020B0604020202020204" pitchFamily="34" charset="0"/>
                <a:cs typeface="Arial" panose="020B0604020202020204" pitchFamily="34" charset="0"/>
              </a:rPr>
              <a:t>Integration, Inclusion, Innovation</a:t>
            </a:r>
          </a:p>
        </p:txBody>
      </p:sp>
      <p:sp>
        <p:nvSpPr>
          <p:cNvPr id="8" name="Title 4">
            <a:extLst>
              <a:ext uri="{FF2B5EF4-FFF2-40B4-BE49-F238E27FC236}">
                <a16:creationId xmlns:a16="http://schemas.microsoft.com/office/drawing/2014/main" id="{D1F814B4-BC76-7126-35E0-6D5F40F5F607}"/>
              </a:ext>
            </a:extLst>
          </p:cNvPr>
          <p:cNvSpPr>
            <a:spLocks noGrp="1"/>
          </p:cNvSpPr>
          <p:nvPr>
            <p:ph type="title"/>
          </p:nvPr>
        </p:nvSpPr>
        <p:spPr>
          <a:xfrm>
            <a:off x="528831" y="339001"/>
            <a:ext cx="11552349" cy="696420"/>
          </a:xfrm>
        </p:spPr>
        <p:txBody>
          <a:bodyPr>
            <a:noAutofit/>
          </a:bodyPr>
          <a:lstStyle/>
          <a:p>
            <a:r>
              <a:rPr lang="en-US" sz="4000" dirty="0"/>
              <a:t>Strategic Plan YR 1:  Accomplishments</a:t>
            </a:r>
          </a:p>
        </p:txBody>
      </p:sp>
      <p:pic>
        <p:nvPicPr>
          <p:cNvPr id="4" name="Picture 3">
            <a:extLst>
              <a:ext uri="{FF2B5EF4-FFF2-40B4-BE49-F238E27FC236}">
                <a16:creationId xmlns:a16="http://schemas.microsoft.com/office/drawing/2014/main" id="{3091300D-C3E3-3A88-EBE3-947D4446ECC1}"/>
              </a:ext>
            </a:extLst>
          </p:cNvPr>
          <p:cNvPicPr>
            <a:picLocks noChangeAspect="1"/>
          </p:cNvPicPr>
          <p:nvPr/>
        </p:nvPicPr>
        <p:blipFill>
          <a:blip r:embed="rId3"/>
          <a:stretch>
            <a:fillRect/>
          </a:stretch>
        </p:blipFill>
        <p:spPr>
          <a:xfrm>
            <a:off x="7821056" y="4141694"/>
            <a:ext cx="4044630" cy="1680885"/>
          </a:xfrm>
          <a:prstGeom prst="rect">
            <a:avLst/>
          </a:prstGeom>
        </p:spPr>
      </p:pic>
      <p:sp>
        <p:nvSpPr>
          <p:cNvPr id="5" name="TextBox 4">
            <a:extLst>
              <a:ext uri="{FF2B5EF4-FFF2-40B4-BE49-F238E27FC236}">
                <a16:creationId xmlns:a16="http://schemas.microsoft.com/office/drawing/2014/main" id="{068B7CED-1923-9E1A-6D25-C8FD4A209F72}"/>
              </a:ext>
            </a:extLst>
          </p:cNvPr>
          <p:cNvSpPr txBox="1"/>
          <p:nvPr/>
        </p:nvSpPr>
        <p:spPr>
          <a:xfrm>
            <a:off x="528831" y="2209984"/>
            <a:ext cx="10262795" cy="2862322"/>
          </a:xfrm>
          <a:prstGeom prst="rect">
            <a:avLst/>
          </a:prstGeom>
          <a:noFill/>
        </p:spPr>
        <p:txBody>
          <a:bodyPr wrap="square" rtlCol="0">
            <a:spAutoFit/>
          </a:bodyPr>
          <a:lstStyle/>
          <a:p>
            <a:r>
              <a:rPr lang="en-US" b="1" dirty="0">
                <a:solidFill>
                  <a:srgbClr val="036080"/>
                </a:solidFill>
              </a:rPr>
              <a:t>Completed Planning Grant and Implementation Plan </a:t>
            </a:r>
          </a:p>
          <a:p>
            <a:endParaRPr lang="en-US" b="1" dirty="0">
              <a:solidFill>
                <a:srgbClr val="036080"/>
              </a:solidFill>
            </a:endParaRPr>
          </a:p>
          <a:p>
            <a:r>
              <a:rPr lang="en-US" b="1" dirty="0">
                <a:solidFill>
                  <a:srgbClr val="036080"/>
                </a:solidFill>
              </a:rPr>
              <a:t>Stakeholder advisory workgroups - developed recommendations</a:t>
            </a:r>
          </a:p>
          <a:p>
            <a:pPr marL="742950" lvl="1" indent="-285750">
              <a:buFont typeface="Arial" panose="020B0604020202020204" pitchFamily="34" charset="0"/>
              <a:buChar char="•"/>
            </a:pPr>
            <a:r>
              <a:rPr lang="en-US" b="1" dirty="0">
                <a:solidFill>
                  <a:srgbClr val="036080"/>
                </a:solidFill>
              </a:rPr>
              <a:t>data, marketing, referral repository, technology, training and education</a:t>
            </a:r>
          </a:p>
          <a:p>
            <a:endParaRPr lang="en-US" b="1" dirty="0">
              <a:solidFill>
                <a:srgbClr val="036080"/>
              </a:solidFill>
            </a:endParaRPr>
          </a:p>
          <a:p>
            <a:r>
              <a:rPr lang="en-US" b="1" dirty="0">
                <a:solidFill>
                  <a:srgbClr val="036080"/>
                </a:solidFill>
              </a:rPr>
              <a:t>Developed tool kit for marketing</a:t>
            </a:r>
          </a:p>
          <a:p>
            <a:pPr marL="742950" lvl="1" indent="-285750">
              <a:buFont typeface="Arial" panose="020B0604020202020204" pitchFamily="34" charset="0"/>
              <a:buChar char="•"/>
            </a:pPr>
            <a:r>
              <a:rPr lang="en-US" b="1" dirty="0">
                <a:solidFill>
                  <a:srgbClr val="036080"/>
                </a:solidFill>
              </a:rPr>
              <a:t>PSAs, social media images and more</a:t>
            </a:r>
          </a:p>
          <a:p>
            <a:pPr marL="742950" lvl="1" indent="-285750">
              <a:buFont typeface="Arial" panose="020B0604020202020204" pitchFamily="34" charset="0"/>
              <a:buChar char="•"/>
            </a:pPr>
            <a:endParaRPr lang="en-US" b="1" dirty="0">
              <a:solidFill>
                <a:srgbClr val="036080"/>
              </a:solidFill>
            </a:endParaRPr>
          </a:p>
          <a:p>
            <a:r>
              <a:rPr lang="en-US" b="1" dirty="0">
                <a:solidFill>
                  <a:srgbClr val="036080"/>
                </a:solidFill>
              </a:rPr>
              <a:t>Mobile Crisis Response service, inclusion of peer staffing </a:t>
            </a:r>
          </a:p>
          <a:p>
            <a:endParaRPr lang="en-US" b="1" dirty="0">
              <a:solidFill>
                <a:srgbClr val="036080"/>
              </a:solidFill>
            </a:endParaRPr>
          </a:p>
        </p:txBody>
      </p:sp>
      <p:sp>
        <p:nvSpPr>
          <p:cNvPr id="7" name="TextBox 6">
            <a:extLst>
              <a:ext uri="{FF2B5EF4-FFF2-40B4-BE49-F238E27FC236}">
                <a16:creationId xmlns:a16="http://schemas.microsoft.com/office/drawing/2014/main" id="{33D72522-5EF5-C614-FABA-B8DB8BA75BAB}"/>
              </a:ext>
            </a:extLst>
          </p:cNvPr>
          <p:cNvSpPr txBox="1"/>
          <p:nvPr/>
        </p:nvSpPr>
        <p:spPr>
          <a:xfrm>
            <a:off x="528831" y="5499413"/>
            <a:ext cx="6099586" cy="646331"/>
          </a:xfrm>
          <a:prstGeom prst="rect">
            <a:avLst/>
          </a:prstGeom>
          <a:noFill/>
        </p:spPr>
        <p:txBody>
          <a:bodyPr wrap="square">
            <a:spAutoFit/>
          </a:bodyPr>
          <a:lstStyle/>
          <a:p>
            <a:r>
              <a:rPr lang="en-US" dirty="0">
                <a:hlinkClick r:id="rId4"/>
              </a:rPr>
              <a:t>https://dhhs.ne.gov/Pages/988.aspx</a:t>
            </a:r>
            <a:endParaRPr lang="en-US" dirty="0"/>
          </a:p>
          <a:p>
            <a:endParaRPr lang="en-US" dirty="0"/>
          </a:p>
        </p:txBody>
      </p:sp>
      <p:sp>
        <p:nvSpPr>
          <p:cNvPr id="9" name="TextBox 8">
            <a:extLst>
              <a:ext uri="{FF2B5EF4-FFF2-40B4-BE49-F238E27FC236}">
                <a16:creationId xmlns:a16="http://schemas.microsoft.com/office/drawing/2014/main" id="{7D709870-3D63-AC14-A24E-E1C9079DBB28}"/>
              </a:ext>
            </a:extLst>
          </p:cNvPr>
          <p:cNvSpPr txBox="1"/>
          <p:nvPr/>
        </p:nvSpPr>
        <p:spPr>
          <a:xfrm>
            <a:off x="634701" y="5292762"/>
            <a:ext cx="2043953" cy="276999"/>
          </a:xfrm>
          <a:prstGeom prst="rect">
            <a:avLst/>
          </a:prstGeom>
          <a:noFill/>
        </p:spPr>
        <p:txBody>
          <a:bodyPr wrap="square" rtlCol="0">
            <a:spAutoFit/>
          </a:bodyPr>
          <a:lstStyle/>
          <a:p>
            <a:r>
              <a:rPr lang="en-US" sz="1200" b="1" dirty="0">
                <a:solidFill>
                  <a:srgbClr val="036080"/>
                </a:solidFill>
              </a:rPr>
              <a:t>Web Site:</a:t>
            </a:r>
          </a:p>
        </p:txBody>
      </p:sp>
    </p:spTree>
    <p:extLst>
      <p:ext uri="{BB962C8B-B14F-4D97-AF65-F5344CB8AC3E}">
        <p14:creationId xmlns:p14="http://schemas.microsoft.com/office/powerpoint/2010/main" val="172338739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theme/theme1.xml><?xml version="1.0" encoding="utf-8"?>
<a:theme xmlns:a="http://schemas.openxmlformats.org/drawingml/2006/main" name="Master / large logo">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Arial Brand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id="{D82FC7AA-3285-4959-9E2F-F8413559A783}" vid="{AA9EF2BD-29FF-47DC-B910-57C80A4538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Information about each of the prepared slides is provided in the Notes section.</Description0>
    <Category xmlns="2f9a96d6-9b2b-4797-a61c-7fe1f15b622d">PowerPoint Template</Category>
    <Sub_x002d_Category xmlns="2f9a96d6-9b2b-4797-a61c-7fe1f15b62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364444-3E31-4591-BF65-8E77F441987D}">
  <ds:schemaRefs>
    <ds:schemaRef ds:uri="http://schemas.microsoft.com/office/2006/metadata/propertie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elements/1.1/"/>
    <ds:schemaRef ds:uri="2f9a96d6-9b2b-4797-a61c-7fe1f15b622d"/>
    <ds:schemaRef ds:uri="http://www.w3.org/XML/1998/namespace"/>
    <ds:schemaRef ds:uri="http://purl.org/dc/terms/"/>
  </ds:schemaRefs>
</ds:datastoreItem>
</file>

<file path=customXml/itemProps2.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962A91-727D-4433-AE21-DFF73B4AA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3765</TotalTime>
  <Words>2443</Words>
  <Application>Microsoft Office PowerPoint</Application>
  <PresentationFormat>Widescreen</PresentationFormat>
  <Paragraphs>381</Paragraphs>
  <Slides>27</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Calibri</vt:lpstr>
      <vt:lpstr>Wingdings 3</vt:lpstr>
      <vt:lpstr>Arial</vt:lpstr>
      <vt:lpstr>Roboto Black</vt:lpstr>
      <vt:lpstr>Roboto</vt:lpstr>
      <vt:lpstr>Arial Bold</vt:lpstr>
      <vt:lpstr>Montserrat Semi Bold</vt:lpstr>
      <vt:lpstr>Times New Roman</vt:lpstr>
      <vt:lpstr>Montserrat</vt:lpstr>
      <vt:lpstr>Wingdings</vt:lpstr>
      <vt:lpstr>Gisha</vt:lpstr>
      <vt:lpstr>Montserrat Black</vt:lpstr>
      <vt:lpstr>Master / large logo</vt:lpstr>
      <vt:lpstr>BRAND</vt:lpstr>
      <vt:lpstr>Nebraska Behavioral Health Landscape 2.0</vt:lpstr>
      <vt:lpstr>Today’s Objectives</vt:lpstr>
      <vt:lpstr>Invite and Design the Future (Thinking differently about how and where we serve) </vt:lpstr>
      <vt:lpstr>Sharing a Healthcare Vision</vt:lpstr>
      <vt:lpstr>Service and Support Continuum</vt:lpstr>
      <vt:lpstr>Nebraska Strategic Plan 2022-2024</vt:lpstr>
      <vt:lpstr>NE Strategic Plan 2022-2024:  What’s Inside?</vt:lpstr>
      <vt:lpstr>Nebraska Strategic Plan 2022-2024</vt:lpstr>
      <vt:lpstr>Strategic Plan YR 1:  Accomplishments</vt:lpstr>
      <vt:lpstr>Strategic Plan YR 1: Accomplishments</vt:lpstr>
      <vt:lpstr>Strategic Plan YR 1: Accomplishments</vt:lpstr>
      <vt:lpstr>Strategic Plan YR 1: Accomplishments</vt:lpstr>
      <vt:lpstr>Strategic Plan YR 1: Accomplishments</vt:lpstr>
      <vt:lpstr>Strategic Plan YR 1: Accomplishments</vt:lpstr>
      <vt:lpstr>Strategic Plan YR 1: Accomplishments</vt:lpstr>
      <vt:lpstr>Strategic Plan YR 1: Accomplishments</vt:lpstr>
      <vt:lpstr>Strategic Plan YR 2:  Where We’re Going</vt:lpstr>
      <vt:lpstr>Strategic Plan YR 2:  Where We’re Going</vt:lpstr>
      <vt:lpstr>Strategic Plan YR 2:  Where We’re Going</vt:lpstr>
      <vt:lpstr>Strategic Plan YR 2:  Where We’re Going</vt:lpstr>
      <vt:lpstr>Strategic Plan YR 2:  Where We’re Going</vt:lpstr>
      <vt:lpstr>Strategic Plan YR 2:  Where We’re Going</vt:lpstr>
      <vt:lpstr>Strategic Plan YR 2:  Where We’re Going</vt:lpstr>
      <vt:lpstr>Strategic Plan YR 2:  Where We’re Going</vt:lpstr>
      <vt:lpstr>Strategic Plan YR 2:  Where We’re Going</vt:lpstr>
      <vt:lpstr>Opportunities for Partnership </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Dawson, Sheri</cp:lastModifiedBy>
  <cp:revision>132</cp:revision>
  <cp:lastPrinted>2017-08-31T20:30:36Z</cp:lastPrinted>
  <dcterms:created xsi:type="dcterms:W3CDTF">2016-09-27T14:31:05Z</dcterms:created>
  <dcterms:modified xsi:type="dcterms:W3CDTF">2022-10-12T00:29:21Z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-94978578</vt:i4>
  </property>
  <property fmtid="{D5CDD505-2E9C-101B-9397-08002B2CF9AE}" pid="3" name="_NewReviewCycle">
    <vt:lpwstr/>
  </property>
  <property fmtid="{D5CDD505-2E9C-101B-9397-08002B2CF9AE}" pid="4" name="_EmailSubject">
    <vt:lpwstr>NHA Annual Convention - presentation PowerPoint needed ASAP please</vt:lpwstr>
  </property>
  <property fmtid="{D5CDD505-2E9C-101B-9397-08002B2CF9AE}" pid="5" name="_AuthorEmailDisplayName">
    <vt:lpwstr>Dawson, Sheri</vt:lpwstr>
  </property>
  <property fmtid="{D5CDD505-2E9C-101B-9397-08002B2CF9AE}" pid="6" name="_PreviousAdHocReviewCycleID">
    <vt:i4>422986377</vt:i4>
  </property>
  <property fmtid="{D5CDD505-2E9C-101B-9397-08002B2CF9AE}" pid="7" name="_AuthorEmail">
    <vt:lpwstr>Sheri.Dawson@nebraska.gov</vt:lpwstr>
  </property>
  <property fmtid="{D5CDD505-2E9C-101B-9397-08002B2CF9AE}" pid="8" name="ContentTypeId">
    <vt:lpwstr>0x01010052B6389463AD8D489B748E08E45C361A</vt:lpwstr>
  </property>
</Properties>
</file>