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10" r:id="rId2"/>
    <p:sldId id="326" r:id="rId3"/>
    <p:sldId id="327" r:id="rId4"/>
    <p:sldId id="317" r:id="rId5"/>
    <p:sldId id="312" r:id="rId6"/>
    <p:sldId id="316" r:id="rId7"/>
    <p:sldId id="318" r:id="rId8"/>
    <p:sldId id="319" r:id="rId9"/>
    <p:sldId id="320" r:id="rId10"/>
    <p:sldId id="321" r:id="rId11"/>
    <p:sldId id="323" r:id="rId12"/>
    <p:sldId id="325" r:id="rId13"/>
    <p:sldId id="322" r:id="rId14"/>
    <p:sldId id="330" r:id="rId15"/>
    <p:sldId id="332" r:id="rId16"/>
    <p:sldId id="331" r:id="rId17"/>
    <p:sldId id="333" r:id="rId18"/>
    <p:sldId id="31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 Oldenburg" initials="DWO" lastIdx="0" clrIdx="0">
    <p:extLst>
      <p:ext uri="{19B8F6BF-5375-455C-9EA6-DF929625EA0E}">
        <p15:presenceInfo xmlns:p15="http://schemas.microsoft.com/office/powerpoint/2012/main" userId="S-1-5-21-3824083929-3374994512-1595319887-4382" providerId="AD"/>
      </p:ext>
    </p:extLst>
  </p:cmAuthor>
  <p:cmAuthor id="2" name="Kathy R. Hubbell" initials="KRH" lastIdx="1" clrIdx="1">
    <p:extLst>
      <p:ext uri="{19B8F6BF-5375-455C-9EA6-DF929625EA0E}">
        <p15:presenceInfo xmlns:p15="http://schemas.microsoft.com/office/powerpoint/2012/main" userId="S::KRH@CLINEWILLIAMS.COM::01bde44d-f44b-404c-86eb-a61b9e86b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76B"/>
    <a:srgbClr val="004A88"/>
    <a:srgbClr val="0024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60"/>
  </p:normalViewPr>
  <p:slideViewPr>
    <p:cSldViewPr snapToGrid="0">
      <p:cViewPr varScale="1">
        <p:scale>
          <a:sx n="112" d="100"/>
          <a:sy n="112" d="100"/>
        </p:scale>
        <p:origin x="3516"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55503-F688-4AFF-BCC0-DD38DF6722B0}" type="datetimeFigureOut">
              <a:rPr lang="en-US" smtClean="0"/>
              <a:t>5/18/2021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A3DC7-CB74-47EA-A79B-544FAD2E4434}" type="slidenum">
              <a:rPr lang="en-US" smtClean="0"/>
              <a:t>‹#›</a:t>
            </a:fld>
            <a:endParaRPr lang="en-US"/>
          </a:p>
        </p:txBody>
      </p:sp>
    </p:spTree>
    <p:extLst>
      <p:ext uri="{BB962C8B-B14F-4D97-AF65-F5344CB8AC3E}">
        <p14:creationId xmlns:p14="http://schemas.microsoft.com/office/powerpoint/2010/main" val="323611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A6A1A8-22E9-4B26-AD7E-226EF93C2734}" type="datetimeFigureOut">
              <a:rPr lang="en-US">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E7ADE4-B725-4450-AD20-50637EB7589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83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A6A1A8-22E9-4B26-AD7E-226EF93C2734}" type="datetimeFigureOut">
              <a:rPr lang="en-US">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E7ADE4-B725-4450-AD20-50637EB7589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92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A6A1A8-22E9-4B26-AD7E-226EF93C2734}" type="datetimeFigureOut">
              <a:rPr lang="en-US">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E7ADE4-B725-4450-AD20-50637EB7589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418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4400"/>
          </a:xfrm>
          <a:solidFill>
            <a:srgbClr val="0070C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5208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36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365125"/>
            <a:ext cx="12191999" cy="914400"/>
          </a:xfrm>
          <a:prstGeom prst="rect">
            <a:avLst/>
          </a:prstGeom>
          <a:solidFill>
            <a:srgbClr val="00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29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A6A1A8-22E9-4B26-AD7E-226EF93C2734}" type="datetimeFigureOut">
              <a:rPr lang="en-US">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E7ADE4-B725-4450-AD20-50637EB7589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016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A6A1A8-22E9-4B26-AD7E-226EF93C2734}" type="datetimeFigureOut">
              <a:rPr lang="en-US">
                <a:solidFill>
                  <a:prstClr val="black">
                    <a:tint val="75000"/>
                  </a:prstClr>
                </a:solidFill>
              </a:rPr>
              <a:pPr/>
              <a:t>5/18/2021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E7ADE4-B725-4450-AD20-50637EB7589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61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A6A1A8-22E9-4B26-AD7E-226EF93C2734}" type="datetimeFigureOut">
              <a:rPr lang="en-US">
                <a:solidFill>
                  <a:prstClr val="black">
                    <a:tint val="75000"/>
                  </a:prstClr>
                </a:solidFill>
              </a:rPr>
              <a:pPr/>
              <a:t>5/18/2021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E7ADE4-B725-4450-AD20-50637EB7589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36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A6A1A8-22E9-4B26-AD7E-226EF93C2734}" type="datetimeFigureOut">
              <a:rPr lang="en-US">
                <a:solidFill>
                  <a:prstClr val="black">
                    <a:tint val="75000"/>
                  </a:prstClr>
                </a:solidFill>
              </a:rPr>
              <a:pPr/>
              <a:t>5/18/2021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E7ADE4-B725-4450-AD20-50637EB7589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09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6A1A8-22E9-4B26-AD7E-226EF93C2734}" type="datetimeFigureOut">
              <a:rPr lang="en-US">
                <a:solidFill>
                  <a:prstClr val="black">
                    <a:tint val="75000"/>
                  </a:prstClr>
                </a:solidFill>
              </a:rPr>
              <a:pPr/>
              <a:t>5/18/2021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E7ADE4-B725-4450-AD20-50637EB7589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87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A6A1A8-22E9-4B26-AD7E-226EF93C2734}" type="datetimeFigureOut">
              <a:rPr lang="en-US">
                <a:solidFill>
                  <a:prstClr val="black">
                    <a:tint val="75000"/>
                  </a:prstClr>
                </a:solidFill>
              </a:rPr>
              <a:pPr/>
              <a:t>5/18/2021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E7ADE4-B725-4450-AD20-50637EB7589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A6A1A8-22E9-4B26-AD7E-226EF93C2734}" type="datetimeFigureOut">
              <a:rPr lang="en-US">
                <a:solidFill>
                  <a:prstClr val="black">
                    <a:tint val="75000"/>
                  </a:prstClr>
                </a:solidFill>
              </a:rPr>
              <a:pPr/>
              <a:t>5/18/2021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E7ADE4-B725-4450-AD20-50637EB7589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32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6A1A8-22E9-4B26-AD7E-226EF93C2734}" type="datetimeFigureOut">
              <a:rPr lang="en-US" smtClean="0">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7ADE4-B725-4450-AD20-50637EB75893}"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00E652A4-935F-8B4B-91E8-03EED62666CA}"/>
              </a:ext>
            </a:extLst>
          </p:cNvPr>
          <p:cNvPicPr>
            <a:picLocks noChangeAspect="1"/>
          </p:cNvPicPr>
          <p:nvPr userDrawn="1"/>
        </p:nvPicPr>
        <p:blipFill>
          <a:blip r:embed="rId14"/>
          <a:stretch>
            <a:fillRect/>
          </a:stretch>
        </p:blipFill>
        <p:spPr>
          <a:xfrm>
            <a:off x="9205955" y="6217668"/>
            <a:ext cx="2605045" cy="277364"/>
          </a:xfrm>
          <a:prstGeom prst="rect">
            <a:avLst/>
          </a:prstGeom>
        </p:spPr>
      </p:pic>
    </p:spTree>
    <p:extLst>
      <p:ext uri="{BB962C8B-B14F-4D97-AF65-F5344CB8AC3E}">
        <p14:creationId xmlns:p14="http://schemas.microsoft.com/office/powerpoint/2010/main" val="1036312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atawarehouse.hrsa.gov/tools/analyzers/geo/ShortageArea.aspx" TargetMode="External"/><Relationship Id="rId2" Type="http://schemas.openxmlformats.org/officeDocument/2006/relationships/hyperlink" Target="http://dhhs.ne.gov/publichealth/RuralHealth/Pages/ShortageAreas.aspx"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cfmg.org/about/index.html" TargetMode="External"/><Relationship Id="rId2" Type="http://schemas.openxmlformats.org/officeDocument/2006/relationships/hyperlink" Target="http://www.innovationlabs.com/pa_future/1/background_docs/AAMC%20Complexities%20of%20physician%20demand,%202008.pdf"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uilding&#10;&#10;Description automatically generated">
            <a:extLst>
              <a:ext uri="{FF2B5EF4-FFF2-40B4-BE49-F238E27FC236}">
                <a16:creationId xmlns:a16="http://schemas.microsoft.com/office/drawing/2014/main" id="{CBCA7CC2-423B-E341-B671-0D3A7A9D8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283" y="-410013"/>
            <a:ext cx="12191999" cy="3090085"/>
          </a:xfrm>
          <a:prstGeom prst="rect">
            <a:avLst/>
          </a:prstGeom>
        </p:spPr>
      </p:pic>
      <p:sp>
        <p:nvSpPr>
          <p:cNvPr id="3" name="TextBox 2"/>
          <p:cNvSpPr txBox="1"/>
          <p:nvPr/>
        </p:nvSpPr>
        <p:spPr>
          <a:xfrm>
            <a:off x="3761649" y="4307198"/>
            <a:ext cx="5774724" cy="1415772"/>
          </a:xfrm>
          <a:prstGeom prst="rect">
            <a:avLst/>
          </a:prstGeom>
          <a:noFill/>
        </p:spPr>
        <p:txBody>
          <a:bodyPr wrap="square" rtlCol="0">
            <a:spAutoFit/>
          </a:bodyPr>
          <a:lstStyle/>
          <a:p>
            <a:pPr algn="ctr"/>
            <a:r>
              <a:rPr lang="en-US" b="1" dirty="0">
                <a:solidFill>
                  <a:srgbClr val="004A88"/>
                </a:solidFill>
              </a:rPr>
              <a:t>Presented by:</a:t>
            </a:r>
          </a:p>
          <a:p>
            <a:pPr algn="ctr"/>
            <a:r>
              <a:rPr lang="en-US" sz="4000" b="1" dirty="0">
                <a:solidFill>
                  <a:srgbClr val="004A88"/>
                </a:solidFill>
              </a:rPr>
              <a:t>Daniel W. Oldenburg</a:t>
            </a:r>
          </a:p>
          <a:p>
            <a:pPr algn="ctr"/>
            <a:r>
              <a:rPr lang="en-US" sz="2800" b="1" dirty="0">
                <a:solidFill>
                  <a:srgbClr val="004A88"/>
                </a:solidFill>
              </a:rPr>
              <a:t>Immigration Attorney </a:t>
            </a:r>
          </a:p>
        </p:txBody>
      </p:sp>
      <p:pic>
        <p:nvPicPr>
          <p:cNvPr id="5" name="Picture 2" descr="https://cdn.firespring.com/images/dcbc13b4-5409-49b8-b855-4856b7887258.jpg"/>
          <p:cNvPicPr>
            <a:picLocks noChangeAspect="1" noChangeArrowheads="1"/>
          </p:cNvPicPr>
          <p:nvPr/>
        </p:nvPicPr>
        <p:blipFill rotWithShape="1">
          <a:blip r:embed="rId3">
            <a:extLst>
              <a:ext uri="{28A0092B-C50C-407E-A947-70E740481C1C}">
                <a14:useLocalDpi xmlns:a14="http://schemas.microsoft.com/office/drawing/2010/main" val="0"/>
              </a:ext>
            </a:extLst>
          </a:blip>
          <a:srcRect l="19620" t="412" r="17331" b="-412"/>
          <a:stretch/>
        </p:blipFill>
        <p:spPr bwMode="auto">
          <a:xfrm>
            <a:off x="1358781" y="3910674"/>
            <a:ext cx="2068082" cy="20542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 y="2632885"/>
            <a:ext cx="12191998" cy="914400"/>
          </a:xfrm>
          <a:prstGeom prst="rect">
            <a:avLst/>
          </a:prstGeom>
          <a:solidFill>
            <a:srgbClr val="00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 GUIDE TO HIRING FOREIGN NATIONAL HEALTHCARE WORKERS</a:t>
            </a:r>
          </a:p>
        </p:txBody>
      </p:sp>
    </p:spTree>
    <p:extLst>
      <p:ext uri="{BB962C8B-B14F-4D97-AF65-F5344CB8AC3E}">
        <p14:creationId xmlns:p14="http://schemas.microsoft.com/office/powerpoint/2010/main" val="234172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135" y="1364231"/>
            <a:ext cx="10515600" cy="4351338"/>
          </a:xfrm>
        </p:spPr>
        <p:txBody>
          <a:bodyPr>
            <a:normAutofit lnSpcReduction="10000"/>
          </a:bodyPr>
          <a:lstStyle/>
          <a:p>
            <a:pPr algn="just"/>
            <a:r>
              <a:rPr lang="en-US" dirty="0">
                <a:solidFill>
                  <a:srgbClr val="17476B"/>
                </a:solidFill>
              </a:rPr>
              <a:t>Foreign medical graduates who complete graduate medical education in the United States in J-1 status are obliged to return to their home countries for two years unless they can obtain a waiver.</a:t>
            </a:r>
          </a:p>
          <a:p>
            <a:pPr algn="just"/>
            <a:r>
              <a:rPr lang="en-US" dirty="0">
                <a:solidFill>
                  <a:srgbClr val="17476B"/>
                </a:solidFill>
              </a:rPr>
              <a:t>The Conrad State 30 Program allows state departments of health to recommend up to 30 so-called J-1 waivers per year, and thus attract doctors to areas with shortages of medical care or medically underserved populations. Under the program, the doctors must serve for at least three years.</a:t>
            </a:r>
          </a:p>
          <a:p>
            <a:pPr algn="just"/>
            <a:r>
              <a:rPr lang="en-US" dirty="0">
                <a:solidFill>
                  <a:srgbClr val="17476B"/>
                </a:solidFill>
              </a:rPr>
              <a:t>Must be a designated MUA or HPSA.</a:t>
            </a:r>
          </a:p>
          <a:p>
            <a:pPr algn="just"/>
            <a:r>
              <a:rPr lang="en-US" dirty="0">
                <a:solidFill>
                  <a:srgbClr val="17476B"/>
                </a:solidFill>
              </a:rPr>
              <a:t>They receive H-1B status and remain in that status while fulfilling the 3 year service waiver.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084" y="5425175"/>
            <a:ext cx="4151135" cy="1151494"/>
          </a:xfrm>
          <a:prstGeom prst="rect">
            <a:avLst/>
          </a:prstGeom>
        </p:spPr>
      </p:pic>
      <p:sp>
        <p:nvSpPr>
          <p:cNvPr id="4" name="Rectangle 3"/>
          <p:cNvSpPr/>
          <p:nvPr/>
        </p:nvSpPr>
        <p:spPr>
          <a:xfrm>
            <a:off x="0" y="324966"/>
            <a:ext cx="12192000" cy="923330"/>
          </a:xfrm>
          <a:prstGeom prst="rect">
            <a:avLst/>
          </a:prstGeom>
        </p:spPr>
        <p:txBody>
          <a:bodyPr wrap="square">
            <a:spAutoFit/>
          </a:bodyPr>
          <a:lstStyle/>
          <a:p>
            <a:pPr algn="ctr"/>
            <a:r>
              <a:rPr lang="en-US" sz="5400" b="1" dirty="0">
                <a:solidFill>
                  <a:schemeClr val="bg1"/>
                </a:solidFill>
              </a:rPr>
              <a:t>Conrad 30 Program</a:t>
            </a:r>
          </a:p>
        </p:txBody>
      </p:sp>
    </p:spTree>
    <p:extLst>
      <p:ext uri="{BB962C8B-B14F-4D97-AF65-F5344CB8AC3E}">
        <p14:creationId xmlns:p14="http://schemas.microsoft.com/office/powerpoint/2010/main" val="3443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854" y="1359243"/>
            <a:ext cx="11254946" cy="4817720"/>
          </a:xfrm>
        </p:spPr>
        <p:txBody>
          <a:bodyPr/>
          <a:lstStyle/>
          <a:p>
            <a:r>
              <a:rPr lang="en-US" dirty="0">
                <a:solidFill>
                  <a:srgbClr val="004A88"/>
                </a:solidFill>
                <a:hlinkClick r:id="rId2"/>
              </a:rPr>
              <a:t>http://dhhs.ne.gov/publichealth/RuralHealth/Pages/ShortageAreas.aspx</a:t>
            </a:r>
            <a:endParaRPr lang="en-US" dirty="0">
              <a:solidFill>
                <a:srgbClr val="004A88"/>
              </a:solidFill>
            </a:endParaRPr>
          </a:p>
          <a:p>
            <a:r>
              <a:rPr lang="en-US" dirty="0">
                <a:solidFill>
                  <a:srgbClr val="004A88"/>
                </a:solidFill>
                <a:hlinkClick r:id="rId3"/>
              </a:rPr>
              <a:t>https://datawarehouse.hrsa.gov/tools/analyzers/geo/ShortageArea.aspx</a:t>
            </a:r>
            <a:endParaRPr lang="en-US" dirty="0">
              <a:solidFill>
                <a:srgbClr val="004A88"/>
              </a:solidFill>
            </a:endParaRPr>
          </a:p>
          <a:p>
            <a:endParaRPr lang="en-US" dirty="0"/>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466" y="2660769"/>
            <a:ext cx="6201032" cy="3895520"/>
          </a:xfrm>
          <a:prstGeom prst="rect">
            <a:avLst/>
          </a:prstGeom>
        </p:spPr>
      </p:pic>
      <p:sp>
        <p:nvSpPr>
          <p:cNvPr id="4" name="Rectangle 3"/>
          <p:cNvSpPr/>
          <p:nvPr/>
        </p:nvSpPr>
        <p:spPr>
          <a:xfrm>
            <a:off x="0" y="346159"/>
            <a:ext cx="12192000" cy="954107"/>
          </a:xfrm>
          <a:prstGeom prst="rect">
            <a:avLst/>
          </a:prstGeom>
        </p:spPr>
        <p:txBody>
          <a:bodyPr wrap="square">
            <a:spAutoFit/>
          </a:bodyPr>
          <a:lstStyle/>
          <a:p>
            <a:pPr algn="ctr"/>
            <a:r>
              <a:rPr lang="en-US" sz="2800" b="1" dirty="0">
                <a:solidFill>
                  <a:schemeClr val="bg1"/>
                </a:solidFill>
              </a:rPr>
              <a:t>NE </a:t>
            </a:r>
            <a:r>
              <a:rPr lang="en-US" sz="2800" b="1" dirty="0" err="1">
                <a:solidFill>
                  <a:schemeClr val="bg1"/>
                </a:solidFill>
              </a:rPr>
              <a:t>RuRAL</a:t>
            </a:r>
            <a:r>
              <a:rPr lang="en-US" sz="2800" b="1" dirty="0">
                <a:solidFill>
                  <a:schemeClr val="bg1"/>
                </a:solidFill>
              </a:rPr>
              <a:t> Health MUA /HPSA</a:t>
            </a:r>
            <a:br>
              <a:rPr lang="en-US" sz="2800" b="1" dirty="0">
                <a:solidFill>
                  <a:schemeClr val="bg1"/>
                </a:solidFill>
              </a:rPr>
            </a:br>
            <a:r>
              <a:rPr lang="en-US" sz="2800" b="1" dirty="0">
                <a:solidFill>
                  <a:schemeClr val="bg1"/>
                </a:solidFill>
              </a:rPr>
              <a:t>U.S. Dept. of Health and Human Services</a:t>
            </a:r>
          </a:p>
        </p:txBody>
      </p:sp>
    </p:spTree>
    <p:extLst>
      <p:ext uri="{BB962C8B-B14F-4D97-AF65-F5344CB8AC3E}">
        <p14:creationId xmlns:p14="http://schemas.microsoft.com/office/powerpoint/2010/main" val="242571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78"/>
            <a:ext cx="12192000" cy="768780"/>
          </a:xfrm>
          <a:solidFill>
            <a:srgbClr val="004A88"/>
          </a:solidFill>
        </p:spPr>
        <p:txBody>
          <a:bodyPr/>
          <a:lstStyle/>
          <a:p>
            <a:pPr algn="ctr"/>
            <a:r>
              <a:rPr lang="en-US" b="1" dirty="0">
                <a:latin typeface="+mn-lt"/>
              </a:rPr>
              <a:t>Other Visa Options H-1B /O-1 </a:t>
            </a:r>
          </a:p>
        </p:txBody>
      </p:sp>
      <p:sp>
        <p:nvSpPr>
          <p:cNvPr id="3" name="Content Placeholder 2"/>
          <p:cNvSpPr>
            <a:spLocks noGrp="1"/>
          </p:cNvSpPr>
          <p:nvPr>
            <p:ph idx="1"/>
          </p:nvPr>
        </p:nvSpPr>
        <p:spPr>
          <a:xfrm>
            <a:off x="640492" y="824916"/>
            <a:ext cx="10515600" cy="4351338"/>
          </a:xfrm>
        </p:spPr>
        <p:txBody>
          <a:bodyPr>
            <a:normAutofit fontScale="92500" lnSpcReduction="20000"/>
          </a:bodyPr>
          <a:lstStyle/>
          <a:p>
            <a:r>
              <a:rPr lang="en-US" dirty="0">
                <a:solidFill>
                  <a:srgbClr val="17476B"/>
                </a:solidFill>
              </a:rPr>
              <a:t>More and more GME programs are only accepting IMG residents and fellows in J-1 Status. Some programs will sponsor IMGs on H-1Bs.</a:t>
            </a:r>
          </a:p>
          <a:p>
            <a:r>
              <a:rPr lang="en-US" dirty="0">
                <a:solidFill>
                  <a:srgbClr val="17476B"/>
                </a:solidFill>
              </a:rPr>
              <a:t>After the IMG receives residency/fellowship training, in H-1B status, employers MAY BE able to also sponsor the IMG for employment in H-1B status provided they have completed all of the training and hold the necessary license. </a:t>
            </a:r>
          </a:p>
          <a:p>
            <a:r>
              <a:rPr lang="en-US" dirty="0">
                <a:solidFill>
                  <a:srgbClr val="17476B"/>
                </a:solidFill>
              </a:rPr>
              <a:t>H-1B regulations permit the issuance of the visa for a total of 6 years initially.</a:t>
            </a:r>
          </a:p>
          <a:p>
            <a:r>
              <a:rPr lang="en-US" dirty="0">
                <a:solidFill>
                  <a:srgbClr val="17476B"/>
                </a:solidFill>
              </a:rPr>
              <a:t>No waiver is needed because the IMG was never in J-1 Status and not subject to 212(e). </a:t>
            </a:r>
          </a:p>
          <a:p>
            <a:r>
              <a:rPr lang="en-US" dirty="0">
                <a:solidFill>
                  <a:srgbClr val="17476B"/>
                </a:solidFill>
              </a:rPr>
              <a:t>O-1 Extraordinary Ability or Achievement. O-1 as in lieu of H-1B when J-1 waiver is required (subject to 212(e).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869" y="4763053"/>
            <a:ext cx="3270423" cy="2012568"/>
          </a:xfrm>
          <a:prstGeom prst="rect">
            <a:avLst/>
          </a:prstGeom>
        </p:spPr>
      </p:pic>
      <p:sp>
        <p:nvSpPr>
          <p:cNvPr id="5" name="TextBox 4"/>
          <p:cNvSpPr txBox="1"/>
          <p:nvPr/>
        </p:nvSpPr>
        <p:spPr>
          <a:xfrm>
            <a:off x="3319849" y="5334102"/>
            <a:ext cx="469557" cy="369332"/>
          </a:xfrm>
          <a:prstGeom prst="rect">
            <a:avLst/>
          </a:prstGeom>
          <a:noFill/>
        </p:spPr>
        <p:txBody>
          <a:bodyPr wrap="square" rtlCol="0">
            <a:spAutoFit/>
          </a:bodyPr>
          <a:lstStyle/>
          <a:p>
            <a:r>
              <a:rPr lang="en-US" b="1" dirty="0"/>
              <a:t>J-1</a:t>
            </a:r>
          </a:p>
        </p:txBody>
      </p:sp>
      <p:sp>
        <p:nvSpPr>
          <p:cNvPr id="6" name="TextBox 5"/>
          <p:cNvSpPr txBox="1"/>
          <p:nvPr/>
        </p:nvSpPr>
        <p:spPr>
          <a:xfrm>
            <a:off x="3882081" y="4964770"/>
            <a:ext cx="1087395" cy="369332"/>
          </a:xfrm>
          <a:prstGeom prst="rect">
            <a:avLst/>
          </a:prstGeom>
          <a:noFill/>
        </p:spPr>
        <p:txBody>
          <a:bodyPr wrap="square" rtlCol="0">
            <a:spAutoFit/>
          </a:bodyPr>
          <a:lstStyle/>
          <a:p>
            <a:r>
              <a:rPr lang="en-US" b="1" dirty="0"/>
              <a:t>H-1B</a:t>
            </a:r>
          </a:p>
        </p:txBody>
      </p:sp>
      <p:sp>
        <p:nvSpPr>
          <p:cNvPr id="7" name="TextBox 6"/>
          <p:cNvSpPr txBox="1"/>
          <p:nvPr/>
        </p:nvSpPr>
        <p:spPr>
          <a:xfrm>
            <a:off x="4523603" y="5334102"/>
            <a:ext cx="891746" cy="369332"/>
          </a:xfrm>
          <a:prstGeom prst="rect">
            <a:avLst/>
          </a:prstGeom>
          <a:noFill/>
        </p:spPr>
        <p:txBody>
          <a:bodyPr wrap="square" rtlCol="0">
            <a:spAutoFit/>
          </a:bodyPr>
          <a:lstStyle/>
          <a:p>
            <a:r>
              <a:rPr lang="en-US" b="1" dirty="0"/>
              <a:t>O-1</a:t>
            </a:r>
          </a:p>
        </p:txBody>
      </p:sp>
    </p:spTree>
    <p:extLst>
      <p:ext uri="{BB962C8B-B14F-4D97-AF65-F5344CB8AC3E}">
        <p14:creationId xmlns:p14="http://schemas.microsoft.com/office/powerpoint/2010/main" val="218111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329" y="1410861"/>
            <a:ext cx="11964817" cy="4763436"/>
          </a:xfrm>
        </p:spPr>
        <p:txBody>
          <a:bodyPr/>
          <a:lstStyle/>
          <a:p>
            <a:r>
              <a:rPr lang="en-US" dirty="0">
                <a:solidFill>
                  <a:srgbClr val="17476B"/>
                </a:solidFill>
              </a:rPr>
              <a:t>Nurses-  </a:t>
            </a:r>
          </a:p>
          <a:p>
            <a:r>
              <a:rPr lang="en-US" dirty="0">
                <a:solidFill>
                  <a:srgbClr val="17476B"/>
                </a:solidFill>
              </a:rPr>
              <a:t>Two Potential Options-  </a:t>
            </a:r>
          </a:p>
          <a:p>
            <a:endParaRPr lang="en-US" dirty="0">
              <a:solidFill>
                <a:srgbClr val="17476B"/>
              </a:solidFill>
            </a:endParaRPr>
          </a:p>
          <a:p>
            <a:endParaRPr lang="en-US" dirty="0">
              <a:solidFill>
                <a:srgbClr val="17476B"/>
              </a:solidFill>
            </a:endParaRPr>
          </a:p>
          <a:p>
            <a:endParaRPr lang="en-US" dirty="0">
              <a:solidFill>
                <a:srgbClr val="17476B"/>
              </a:solidFill>
            </a:endParaRPr>
          </a:p>
          <a:p>
            <a:endParaRPr lang="en-US" dirty="0">
              <a:solidFill>
                <a:srgbClr val="17476B"/>
              </a:solidFill>
            </a:endParaRPr>
          </a:p>
          <a:p>
            <a:endParaRPr lang="en-US" dirty="0">
              <a:solidFill>
                <a:srgbClr val="17476B"/>
              </a:solidFill>
            </a:endParaRPr>
          </a:p>
          <a:p>
            <a:r>
              <a:rPr lang="en-US" dirty="0">
                <a:solidFill>
                  <a:srgbClr val="17476B"/>
                </a:solidFill>
              </a:rPr>
              <a:t>H-1B in limited circumstances  </a:t>
            </a:r>
          </a:p>
          <a:p>
            <a:r>
              <a:rPr lang="en-US" dirty="0">
                <a:solidFill>
                  <a:srgbClr val="17476B"/>
                </a:solidFill>
              </a:rPr>
              <a:t>I-140 Schedule A Immigrant Visa (Permanent Residency) (EB-3 Nurses and PTs)</a:t>
            </a:r>
          </a:p>
          <a:p>
            <a:endParaRPr lang="en-US" dirty="0"/>
          </a:p>
          <a:p>
            <a:endParaRPr lang="en-US" dirty="0"/>
          </a:p>
          <a:p>
            <a:endParaRPr lang="en-US" dirty="0"/>
          </a:p>
          <a:p>
            <a:endParaRPr lang="en-US" dirty="0"/>
          </a:p>
          <a:p>
            <a:pPr marL="0" indent="0">
              <a:buNone/>
            </a:pPr>
            <a:endParaRPr lang="en-US" dirty="0"/>
          </a:p>
        </p:txBody>
      </p:sp>
      <p:sp>
        <p:nvSpPr>
          <p:cNvPr id="3" name="TextBox 2"/>
          <p:cNvSpPr txBox="1"/>
          <p:nvPr/>
        </p:nvSpPr>
        <p:spPr>
          <a:xfrm>
            <a:off x="-58723" y="432159"/>
            <a:ext cx="12250723" cy="830997"/>
          </a:xfrm>
          <a:prstGeom prst="rect">
            <a:avLst/>
          </a:prstGeom>
          <a:noFill/>
        </p:spPr>
        <p:txBody>
          <a:bodyPr wrap="square" rtlCol="0">
            <a:spAutoFit/>
          </a:bodyPr>
          <a:lstStyle/>
          <a:p>
            <a:pPr algn="ctr"/>
            <a:r>
              <a:rPr lang="en-US" sz="4800" b="1" dirty="0">
                <a:solidFill>
                  <a:schemeClr val="bg1"/>
                </a:solidFill>
              </a:rPr>
              <a:t>Visa Options For Other Healthcare Positions? </a:t>
            </a:r>
            <a:r>
              <a:rPr lang="en-US" sz="4800" dirty="0">
                <a:solidFill>
                  <a:schemeClr val="bg1"/>
                </a:solidFill>
              </a:rPr>
              <a:t>  </a:t>
            </a:r>
          </a:p>
        </p:txBody>
      </p:sp>
      <p:sp>
        <p:nvSpPr>
          <p:cNvPr id="4" name="Rectangle 3"/>
          <p:cNvSpPr/>
          <p:nvPr/>
        </p:nvSpPr>
        <p:spPr>
          <a:xfrm>
            <a:off x="115329" y="2483141"/>
            <a:ext cx="9862657" cy="646331"/>
          </a:xfrm>
          <a:prstGeom prst="rect">
            <a:avLst/>
          </a:prstGeom>
        </p:spPr>
        <p:txBody>
          <a:bodyPr wrap="square">
            <a:spAutoFit/>
          </a:bodyPr>
          <a:lstStyle/>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p:txBody>
      </p:sp>
      <p:pic>
        <p:nvPicPr>
          <p:cNvPr id="1026" name="Picture 2" descr="Study Shows Hiring Foreign Nurses Does Not Hurt US Nursing Jobs – The  Health Workforce H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6668" y="1706271"/>
            <a:ext cx="4826466" cy="3445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wo Paths to Meeting GDPR Training Requirements | MediaPRO">
            <a:extLst>
              <a:ext uri="{FF2B5EF4-FFF2-40B4-BE49-F238E27FC236}">
                <a16:creationId xmlns:a16="http://schemas.microsoft.com/office/drawing/2014/main" id="{2F792EDA-ED69-4311-9F65-DAEC0ED0D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84" y="2347302"/>
            <a:ext cx="3914862" cy="261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825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196" y="2350428"/>
            <a:ext cx="10515600" cy="4351338"/>
          </a:xfrm>
        </p:spPr>
        <p:txBody>
          <a:bodyPr>
            <a:normAutofit fontScale="85000" lnSpcReduction="10000"/>
          </a:bodyPr>
          <a:lstStyle/>
          <a:p>
            <a:r>
              <a:rPr lang="en-US" dirty="0">
                <a:solidFill>
                  <a:srgbClr val="17476B"/>
                </a:solidFill>
                <a:latin typeface="Times New Roman" panose="02020603050405020304" pitchFamily="18" charset="0"/>
              </a:rPr>
              <a:t>To qualify as a specialty occupation, the regulations require that the petitioner demonstrate that the position meets at least one of the following criteria: </a:t>
            </a:r>
          </a:p>
          <a:p>
            <a:r>
              <a:rPr lang="en-US" dirty="0">
                <a:solidFill>
                  <a:srgbClr val="17476B"/>
                </a:solidFill>
                <a:latin typeface="Times New Roman" panose="02020603050405020304" pitchFamily="18" charset="0"/>
              </a:rPr>
              <a:t> A baccalaureate or higher degree or its equivalent is normally the minimum requirement for entry into the particular position;</a:t>
            </a:r>
            <a:endParaRPr lang="en-US" sz="1600" dirty="0">
              <a:solidFill>
                <a:srgbClr val="17476B"/>
              </a:solidFill>
              <a:latin typeface="Times New Roman" panose="02020603050405020304" pitchFamily="18" charset="0"/>
            </a:endParaRPr>
          </a:p>
          <a:p>
            <a:r>
              <a:rPr lang="en-US" dirty="0">
                <a:solidFill>
                  <a:srgbClr val="17476B"/>
                </a:solidFill>
                <a:latin typeface="Times New Roman" panose="02020603050405020304" pitchFamily="18" charset="0"/>
              </a:rPr>
              <a:t> The degree requirement is common to the industry in parallel positions among similar organizations or, in the alternative, an employer may show that its particular position is so complex or unique that it can be performed only by an individual with a degree; </a:t>
            </a:r>
          </a:p>
          <a:p>
            <a:r>
              <a:rPr lang="en-US" dirty="0">
                <a:solidFill>
                  <a:srgbClr val="17476B"/>
                </a:solidFill>
                <a:latin typeface="Times New Roman" panose="02020603050405020304" pitchFamily="18" charset="0"/>
              </a:rPr>
              <a:t> The employer normally requires a degree or its equivalent for the position; or </a:t>
            </a:r>
          </a:p>
          <a:p>
            <a:r>
              <a:rPr lang="en-US" dirty="0">
                <a:solidFill>
                  <a:srgbClr val="17476B"/>
                </a:solidFill>
                <a:latin typeface="Times New Roman" panose="02020603050405020304" pitchFamily="18" charset="0"/>
              </a:rPr>
              <a:t> The nature of the duties [is] so specialized and complex that the knowledge required to perform the duties is usually associated with the attainment of a baccalaureate or higher degree. </a:t>
            </a:r>
          </a:p>
          <a:p>
            <a:endParaRPr lang="en-US" dirty="0"/>
          </a:p>
        </p:txBody>
      </p:sp>
      <p:sp>
        <p:nvSpPr>
          <p:cNvPr id="3" name="TextBox 2"/>
          <p:cNvSpPr txBox="1"/>
          <p:nvPr/>
        </p:nvSpPr>
        <p:spPr>
          <a:xfrm>
            <a:off x="0" y="387618"/>
            <a:ext cx="12192000" cy="830997"/>
          </a:xfrm>
          <a:prstGeom prst="rect">
            <a:avLst/>
          </a:prstGeom>
          <a:noFill/>
        </p:spPr>
        <p:txBody>
          <a:bodyPr wrap="square" rtlCol="0">
            <a:spAutoFit/>
          </a:bodyPr>
          <a:lstStyle/>
          <a:p>
            <a:pPr algn="ctr"/>
            <a:r>
              <a:rPr lang="en-US" sz="4800" b="1" dirty="0">
                <a:solidFill>
                  <a:schemeClr val="bg1"/>
                </a:solidFill>
              </a:rPr>
              <a:t>H-1B for Other Healthcare Positions? </a:t>
            </a:r>
            <a:r>
              <a:rPr lang="en-US" sz="4800" dirty="0">
                <a:solidFill>
                  <a:schemeClr val="bg1"/>
                </a:solidFill>
              </a:rPr>
              <a:t>  </a:t>
            </a:r>
          </a:p>
        </p:txBody>
      </p:sp>
      <p:sp>
        <p:nvSpPr>
          <p:cNvPr id="4" name="TextBox 3"/>
          <p:cNvSpPr txBox="1"/>
          <p:nvPr/>
        </p:nvSpPr>
        <p:spPr>
          <a:xfrm>
            <a:off x="585868" y="1400961"/>
            <a:ext cx="7039725" cy="584775"/>
          </a:xfrm>
          <a:prstGeom prst="rect">
            <a:avLst/>
          </a:prstGeom>
          <a:noFill/>
        </p:spPr>
        <p:txBody>
          <a:bodyPr wrap="square" rtlCol="0">
            <a:spAutoFit/>
          </a:bodyPr>
          <a:lstStyle/>
          <a:p>
            <a:r>
              <a:rPr lang="en-US" sz="3200" dirty="0">
                <a:solidFill>
                  <a:srgbClr val="17476B"/>
                </a:solidFill>
              </a:rPr>
              <a:t>Nurses and Physical Therapists</a:t>
            </a:r>
          </a:p>
        </p:txBody>
      </p:sp>
    </p:spTree>
    <p:extLst>
      <p:ext uri="{BB962C8B-B14F-4D97-AF65-F5344CB8AC3E}">
        <p14:creationId xmlns:p14="http://schemas.microsoft.com/office/powerpoint/2010/main" val="4068680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2EEB00-C827-46B9-B7CF-0AAE95729E69}"/>
              </a:ext>
            </a:extLst>
          </p:cNvPr>
          <p:cNvSpPr>
            <a:spLocks noGrp="1"/>
          </p:cNvSpPr>
          <p:nvPr>
            <p:ph idx="1"/>
          </p:nvPr>
        </p:nvSpPr>
        <p:spPr>
          <a:xfrm>
            <a:off x="231448" y="1364152"/>
            <a:ext cx="10515600" cy="5275930"/>
          </a:xfrm>
        </p:spPr>
        <p:txBody>
          <a:bodyPr>
            <a:normAutofit/>
          </a:bodyPr>
          <a:lstStyle/>
          <a:p>
            <a:r>
              <a:rPr lang="en-US" dirty="0">
                <a:solidFill>
                  <a:srgbClr val="17476B"/>
                </a:solidFill>
              </a:rPr>
              <a:t>USCIS Policy Memorandum February 18, 2015 on H-1Bs for Nurses. </a:t>
            </a:r>
          </a:p>
          <a:p>
            <a:r>
              <a:rPr lang="en-US" dirty="0">
                <a:solidFill>
                  <a:srgbClr val="17476B"/>
                </a:solidFill>
              </a:rPr>
              <a:t>Are nursing positions “specialty occupations” for H-1B purposes? </a:t>
            </a:r>
          </a:p>
          <a:p>
            <a:r>
              <a:rPr lang="en-US" dirty="0">
                <a:solidFill>
                  <a:srgbClr val="17476B"/>
                </a:solidFill>
              </a:rPr>
              <a:t>Most RN positions do not normally require a U.S. Bachelor’s Degree or higher degree in nursing as the minimum for entry and thus do not qualify as specialty occupations.</a:t>
            </a:r>
          </a:p>
          <a:p>
            <a:r>
              <a:rPr lang="en-US" dirty="0">
                <a:solidFill>
                  <a:srgbClr val="17476B"/>
                </a:solidFill>
              </a:rPr>
              <a:t>Magnet Status - American Nurses Credentialing Center (ANCC) nursing workforce within an institution has attained a number of high standards relating to quality and standards of nursing practice.</a:t>
            </a:r>
          </a:p>
          <a:p>
            <a:r>
              <a:rPr lang="en-US" dirty="0">
                <a:solidFill>
                  <a:srgbClr val="17476B"/>
                </a:solidFill>
              </a:rPr>
              <a:t>Advance Practice RNs (certified APRNs) generally will be specialty occupations  due to the advance level of education and training required for certification</a:t>
            </a:r>
            <a:r>
              <a:rPr lang="en-US" dirty="0">
                <a:solidFill>
                  <a:srgbClr val="004A88"/>
                </a:solidFill>
              </a:rPr>
              <a:t>. </a:t>
            </a:r>
          </a:p>
          <a:p>
            <a:endParaRPr lang="en-US" dirty="0"/>
          </a:p>
          <a:p>
            <a:endParaRPr lang="en-US" dirty="0"/>
          </a:p>
        </p:txBody>
      </p:sp>
      <p:sp>
        <p:nvSpPr>
          <p:cNvPr id="3" name="TextBox 2">
            <a:extLst>
              <a:ext uri="{FF2B5EF4-FFF2-40B4-BE49-F238E27FC236}">
                <a16:creationId xmlns:a16="http://schemas.microsoft.com/office/drawing/2014/main" id="{1859B5F6-0E65-4DFC-9406-F7CB98A57AF4}"/>
              </a:ext>
            </a:extLst>
          </p:cNvPr>
          <p:cNvSpPr txBox="1"/>
          <p:nvPr/>
        </p:nvSpPr>
        <p:spPr>
          <a:xfrm>
            <a:off x="0" y="421884"/>
            <a:ext cx="12192000" cy="830997"/>
          </a:xfrm>
          <a:prstGeom prst="rect">
            <a:avLst/>
          </a:prstGeom>
          <a:noFill/>
        </p:spPr>
        <p:txBody>
          <a:bodyPr wrap="square" rtlCol="0">
            <a:spAutoFit/>
          </a:bodyPr>
          <a:lstStyle/>
          <a:p>
            <a:pPr algn="ctr"/>
            <a:r>
              <a:rPr lang="en-US" sz="4800" b="1" dirty="0">
                <a:solidFill>
                  <a:schemeClr val="bg1"/>
                </a:solidFill>
              </a:rPr>
              <a:t>H-1Bs for Nurses </a:t>
            </a:r>
          </a:p>
        </p:txBody>
      </p:sp>
    </p:spTree>
    <p:extLst>
      <p:ext uri="{BB962C8B-B14F-4D97-AF65-F5344CB8AC3E}">
        <p14:creationId xmlns:p14="http://schemas.microsoft.com/office/powerpoint/2010/main" val="1310126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725" y="1506842"/>
            <a:ext cx="8397380" cy="5179183"/>
          </a:xfrm>
        </p:spPr>
        <p:txBody>
          <a:bodyPr>
            <a:normAutofit/>
          </a:bodyPr>
          <a:lstStyle/>
          <a:p>
            <a:r>
              <a:rPr lang="en-US" dirty="0">
                <a:solidFill>
                  <a:srgbClr val="17476B"/>
                </a:solidFill>
              </a:rPr>
              <a:t>Schedule A - Designated Occupational Shortage </a:t>
            </a:r>
          </a:p>
          <a:p>
            <a:pPr algn="l">
              <a:buFont typeface="Arial" panose="020B0604020202020204" pitchFamily="34" charset="0"/>
              <a:buChar char="•"/>
            </a:pPr>
            <a:r>
              <a:rPr lang="en-US" b="0" i="0" dirty="0">
                <a:solidFill>
                  <a:srgbClr val="17476B"/>
                </a:solidFill>
                <a:effectLst/>
                <a:cs typeface="Calibri" panose="020F0502020204030204" pitchFamily="34" charset="0"/>
              </a:rPr>
              <a:t>Job Offer, Notice Posting, Ability to </a:t>
            </a:r>
            <a:r>
              <a:rPr lang="en-US" dirty="0">
                <a:solidFill>
                  <a:srgbClr val="17476B"/>
                </a:solidFill>
              </a:rPr>
              <a:t>Pay Wage</a:t>
            </a:r>
            <a:r>
              <a:rPr lang="en-US" b="0" i="0" dirty="0">
                <a:solidFill>
                  <a:srgbClr val="17476B"/>
                </a:solidFill>
                <a:effectLst/>
                <a:cs typeface="Calibri" panose="020F0502020204030204" pitchFamily="34" charset="0"/>
              </a:rPr>
              <a:t>, etc.  </a:t>
            </a:r>
          </a:p>
          <a:p>
            <a:pPr algn="l">
              <a:buFont typeface="Arial" panose="020B0604020202020204" pitchFamily="34" charset="0"/>
              <a:buChar char="•"/>
            </a:pPr>
            <a:r>
              <a:rPr lang="en-US" b="0" i="0" dirty="0">
                <a:solidFill>
                  <a:srgbClr val="17476B"/>
                </a:solidFill>
                <a:effectLst/>
              </a:rPr>
              <a:t>CGFNS certificate or nurse license from state where the nurse will be working or proof of passing the NCLEX licensing exam.</a:t>
            </a:r>
          </a:p>
          <a:p>
            <a:pPr algn="l">
              <a:buFont typeface="Arial" panose="020B0604020202020204" pitchFamily="34" charset="0"/>
              <a:buChar char="•"/>
            </a:pPr>
            <a:r>
              <a:rPr lang="en-US" b="0" i="0" dirty="0">
                <a:solidFill>
                  <a:srgbClr val="17476B"/>
                </a:solidFill>
                <a:effectLst/>
              </a:rPr>
              <a:t>Nursing diploma or degree;</a:t>
            </a:r>
          </a:p>
          <a:p>
            <a:pPr algn="l">
              <a:buFont typeface="Arial" panose="020B0604020202020204" pitchFamily="34" charset="0"/>
              <a:buChar char="•"/>
            </a:pPr>
            <a:r>
              <a:rPr lang="en-US" dirty="0">
                <a:solidFill>
                  <a:srgbClr val="17476B"/>
                </a:solidFill>
              </a:rPr>
              <a:t>Visa Screen (Credentialing Service)</a:t>
            </a:r>
            <a:endParaRPr lang="en-US" b="0" i="0" dirty="0">
              <a:solidFill>
                <a:srgbClr val="17476B"/>
              </a:solidFill>
              <a:effectLst/>
            </a:endParaRPr>
          </a:p>
          <a:p>
            <a:pPr marL="0" indent="0" algn="l">
              <a:buNone/>
            </a:pPr>
            <a:r>
              <a:rPr lang="en-US" b="0" i="0" dirty="0">
                <a:solidFill>
                  <a:srgbClr val="17476B"/>
                </a:solidFill>
                <a:effectLst/>
              </a:rPr>
              <a:t>Adjustment of Status or </a:t>
            </a:r>
          </a:p>
          <a:p>
            <a:pPr marL="0" indent="0" algn="l">
              <a:buNone/>
            </a:pPr>
            <a:r>
              <a:rPr lang="en-US" b="0" i="0" dirty="0">
                <a:solidFill>
                  <a:srgbClr val="17476B"/>
                </a:solidFill>
                <a:effectLst/>
              </a:rPr>
              <a:t>Immigrant Visa Consular Processing</a:t>
            </a:r>
          </a:p>
          <a:p>
            <a:endParaRPr lang="en-US" dirty="0"/>
          </a:p>
          <a:p>
            <a:endParaRPr lang="en-US" dirty="0"/>
          </a:p>
          <a:p>
            <a:endParaRPr lang="en-US" dirty="0"/>
          </a:p>
        </p:txBody>
      </p:sp>
      <p:sp>
        <p:nvSpPr>
          <p:cNvPr id="3" name="TextBox 2"/>
          <p:cNvSpPr txBox="1"/>
          <p:nvPr/>
        </p:nvSpPr>
        <p:spPr>
          <a:xfrm>
            <a:off x="0" y="377505"/>
            <a:ext cx="12191999" cy="707886"/>
          </a:xfrm>
          <a:prstGeom prst="rect">
            <a:avLst/>
          </a:prstGeom>
          <a:noFill/>
        </p:spPr>
        <p:txBody>
          <a:bodyPr wrap="square" rtlCol="0">
            <a:spAutoFit/>
          </a:bodyPr>
          <a:lstStyle/>
          <a:p>
            <a:pPr algn="ctr"/>
            <a:r>
              <a:rPr lang="en-US" sz="4000" b="1" dirty="0">
                <a:solidFill>
                  <a:schemeClr val="bg1"/>
                </a:solidFill>
              </a:rPr>
              <a:t>Permanent Residency Pathway for Nurses and PTs</a:t>
            </a:r>
          </a:p>
        </p:txBody>
      </p:sp>
      <p:pic>
        <p:nvPicPr>
          <p:cNvPr id="1026" name="Picture 2" descr="COVID Spikes Exacerbate Health Worker Shortages in Rocky Mountains, Great  Plains | Kaiser Health News">
            <a:extLst>
              <a:ext uri="{FF2B5EF4-FFF2-40B4-BE49-F238E27FC236}">
                <a16:creationId xmlns:a16="http://schemas.microsoft.com/office/drawing/2014/main" id="{CD700C10-02D0-4D4F-9373-A55738AAF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383" y="1314814"/>
            <a:ext cx="3177056" cy="21141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wo Paths to Meeting GDPR Training Requirements | MediaPRO">
            <a:extLst>
              <a:ext uri="{FF2B5EF4-FFF2-40B4-BE49-F238E27FC236}">
                <a16:creationId xmlns:a16="http://schemas.microsoft.com/office/drawing/2014/main" id="{8310027F-DB31-4096-A4FD-FCCBB57054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1635" y="3923390"/>
            <a:ext cx="2792552" cy="186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564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17D472-0A25-496F-8BC7-E334DCB95E82}"/>
              </a:ext>
            </a:extLst>
          </p:cNvPr>
          <p:cNvSpPr txBox="1"/>
          <p:nvPr/>
        </p:nvSpPr>
        <p:spPr>
          <a:xfrm>
            <a:off x="0" y="195191"/>
            <a:ext cx="12192000" cy="1200329"/>
          </a:xfrm>
          <a:prstGeom prst="rect">
            <a:avLst/>
          </a:prstGeom>
          <a:noFill/>
        </p:spPr>
        <p:txBody>
          <a:bodyPr wrap="square" rtlCol="0">
            <a:spAutoFit/>
          </a:bodyPr>
          <a:lstStyle/>
          <a:p>
            <a:pPr algn="ctr"/>
            <a:r>
              <a:rPr lang="en-US" sz="7200" b="1" dirty="0">
                <a:solidFill>
                  <a:schemeClr val="bg1"/>
                </a:solidFill>
              </a:rPr>
              <a:t>The Road Ahead </a:t>
            </a:r>
          </a:p>
        </p:txBody>
      </p:sp>
      <p:pic>
        <p:nvPicPr>
          <p:cNvPr id="4" name="Picture 6" descr="Intersection Images, Stock Photos &amp; Vectors | Shutterstock">
            <a:extLst>
              <a:ext uri="{FF2B5EF4-FFF2-40B4-BE49-F238E27FC236}">
                <a16:creationId xmlns:a16="http://schemas.microsoft.com/office/drawing/2014/main" id="{972C87BD-5AFE-4732-A085-687FA4B3791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618"/>
          <a:stretch/>
        </p:blipFill>
        <p:spPr bwMode="auto">
          <a:xfrm>
            <a:off x="2847027" y="1542568"/>
            <a:ext cx="5829498" cy="3772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068F16-EE9B-4CFD-BAEA-2FC18EBEE273}"/>
              </a:ext>
            </a:extLst>
          </p:cNvPr>
          <p:cNvSpPr txBox="1"/>
          <p:nvPr/>
        </p:nvSpPr>
        <p:spPr>
          <a:xfrm>
            <a:off x="52552" y="2401368"/>
            <a:ext cx="2794475" cy="707886"/>
          </a:xfrm>
          <a:prstGeom prst="rect">
            <a:avLst/>
          </a:prstGeom>
          <a:noFill/>
        </p:spPr>
        <p:txBody>
          <a:bodyPr wrap="square" rtlCol="0">
            <a:spAutoFit/>
          </a:bodyPr>
          <a:lstStyle/>
          <a:p>
            <a:r>
              <a:rPr lang="en-US" sz="4000" dirty="0">
                <a:solidFill>
                  <a:srgbClr val="17476B"/>
                </a:solidFill>
              </a:rPr>
              <a:t>Immigration</a:t>
            </a:r>
            <a:r>
              <a:rPr lang="en-US" dirty="0"/>
              <a:t> </a:t>
            </a:r>
          </a:p>
        </p:txBody>
      </p:sp>
      <p:sp>
        <p:nvSpPr>
          <p:cNvPr id="6" name="TextBox 5">
            <a:extLst>
              <a:ext uri="{FF2B5EF4-FFF2-40B4-BE49-F238E27FC236}">
                <a16:creationId xmlns:a16="http://schemas.microsoft.com/office/drawing/2014/main" id="{F9A2EE23-2B24-49BF-A2BD-FB6C57945A50}"/>
              </a:ext>
            </a:extLst>
          </p:cNvPr>
          <p:cNvSpPr txBox="1"/>
          <p:nvPr/>
        </p:nvSpPr>
        <p:spPr>
          <a:xfrm>
            <a:off x="8938901" y="2401368"/>
            <a:ext cx="2674834" cy="707886"/>
          </a:xfrm>
          <a:prstGeom prst="rect">
            <a:avLst/>
          </a:prstGeom>
          <a:noFill/>
        </p:spPr>
        <p:txBody>
          <a:bodyPr wrap="square" rtlCol="0">
            <a:spAutoFit/>
          </a:bodyPr>
          <a:lstStyle/>
          <a:p>
            <a:r>
              <a:rPr lang="en-US" sz="4000" dirty="0">
                <a:solidFill>
                  <a:srgbClr val="17476B"/>
                </a:solidFill>
              </a:rPr>
              <a:t>Healthcare</a:t>
            </a:r>
          </a:p>
        </p:txBody>
      </p:sp>
    </p:spTree>
    <p:extLst>
      <p:ext uri="{BB962C8B-B14F-4D97-AF65-F5344CB8AC3E}">
        <p14:creationId xmlns:p14="http://schemas.microsoft.com/office/powerpoint/2010/main" val="726723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uilding&#10;&#10;Description automatically generated">
            <a:extLst>
              <a:ext uri="{FF2B5EF4-FFF2-40B4-BE49-F238E27FC236}">
                <a16:creationId xmlns:a16="http://schemas.microsoft.com/office/drawing/2014/main" id="{CBCA7CC2-423B-E341-B671-0D3A7A9D8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4765" cy="3090085"/>
          </a:xfrm>
          <a:prstGeom prst="rect">
            <a:avLst/>
          </a:prstGeom>
        </p:spPr>
      </p:pic>
      <p:sp>
        <p:nvSpPr>
          <p:cNvPr id="4" name="Rectangle 3"/>
          <p:cNvSpPr/>
          <p:nvPr/>
        </p:nvSpPr>
        <p:spPr>
          <a:xfrm>
            <a:off x="0" y="3090085"/>
            <a:ext cx="12284765" cy="914400"/>
          </a:xfrm>
          <a:prstGeom prst="rect">
            <a:avLst/>
          </a:prstGeom>
          <a:solidFill>
            <a:srgbClr val="00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cap="small" dirty="0">
                <a:latin typeface="Arial" panose="020B0604020202020204" pitchFamily="34" charset="0"/>
                <a:cs typeface="Arial" panose="020B0604020202020204" pitchFamily="34" charset="0"/>
              </a:rPr>
              <a:t>Questions?</a:t>
            </a:r>
          </a:p>
        </p:txBody>
      </p:sp>
      <p:sp>
        <p:nvSpPr>
          <p:cNvPr id="2" name="TextBox 1"/>
          <p:cNvSpPr txBox="1"/>
          <p:nvPr/>
        </p:nvSpPr>
        <p:spPr>
          <a:xfrm>
            <a:off x="3811460" y="4777946"/>
            <a:ext cx="4114974" cy="1200329"/>
          </a:xfrm>
          <a:prstGeom prst="rect">
            <a:avLst/>
          </a:prstGeom>
          <a:noFill/>
        </p:spPr>
        <p:txBody>
          <a:bodyPr wrap="none" rtlCol="0">
            <a:spAutoFit/>
          </a:bodyPr>
          <a:lstStyle/>
          <a:p>
            <a:pPr algn="ctr"/>
            <a:r>
              <a:rPr lang="en-US" sz="2400" dirty="0">
                <a:solidFill>
                  <a:srgbClr val="17476B"/>
                </a:solidFill>
              </a:rPr>
              <a:t>Daniel W. Oldenburg</a:t>
            </a:r>
          </a:p>
          <a:p>
            <a:pPr algn="ctr"/>
            <a:r>
              <a:rPr lang="en-US" sz="2400" dirty="0">
                <a:solidFill>
                  <a:srgbClr val="17476B"/>
                </a:solidFill>
              </a:rPr>
              <a:t>doldenburg@clinewilliams.com</a:t>
            </a:r>
          </a:p>
          <a:p>
            <a:pPr algn="ctr"/>
            <a:r>
              <a:rPr lang="en-US" sz="2400" dirty="0">
                <a:solidFill>
                  <a:srgbClr val="17476B"/>
                </a:solidFill>
              </a:rPr>
              <a:t>402-474-6900</a:t>
            </a:r>
          </a:p>
        </p:txBody>
      </p:sp>
    </p:spTree>
    <p:extLst>
      <p:ext uri="{BB962C8B-B14F-4D97-AF65-F5344CB8AC3E}">
        <p14:creationId xmlns:p14="http://schemas.microsoft.com/office/powerpoint/2010/main" val="190984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8783" y="1532009"/>
            <a:ext cx="11593584" cy="4575175"/>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sz="4000" dirty="0">
                <a:solidFill>
                  <a:srgbClr val="17476B"/>
                </a:solidFill>
              </a:rPr>
              <a:t>Immigration</a:t>
            </a:r>
            <a:r>
              <a:rPr lang="en-US" dirty="0">
                <a:solidFill>
                  <a:srgbClr val="004A88"/>
                </a:solidFill>
              </a:rPr>
              <a:t> </a:t>
            </a:r>
            <a:r>
              <a:rPr lang="en-US" dirty="0"/>
              <a:t>							</a:t>
            </a:r>
            <a:r>
              <a:rPr lang="en-US" sz="4000" dirty="0">
                <a:solidFill>
                  <a:srgbClr val="17476B"/>
                </a:solidFill>
              </a:rPr>
              <a:t>Healthcare</a:t>
            </a:r>
          </a:p>
        </p:txBody>
      </p:sp>
      <p:sp>
        <p:nvSpPr>
          <p:cNvPr id="3" name="TextBox 2"/>
          <p:cNvSpPr txBox="1"/>
          <p:nvPr/>
        </p:nvSpPr>
        <p:spPr>
          <a:xfrm>
            <a:off x="179665" y="377505"/>
            <a:ext cx="11174135" cy="923330"/>
          </a:xfrm>
          <a:prstGeom prst="rect">
            <a:avLst/>
          </a:prstGeom>
          <a:noFill/>
        </p:spPr>
        <p:txBody>
          <a:bodyPr wrap="square" rtlCol="0">
            <a:spAutoFit/>
          </a:bodyPr>
          <a:lstStyle/>
          <a:p>
            <a:pPr algn="ctr"/>
            <a:r>
              <a:rPr lang="en-US" sz="5400" b="1" dirty="0">
                <a:solidFill>
                  <a:schemeClr val="bg1"/>
                </a:solidFill>
              </a:rPr>
              <a:t>Immigration and Healthcare </a:t>
            </a:r>
          </a:p>
        </p:txBody>
      </p:sp>
      <p:pic>
        <p:nvPicPr>
          <p:cNvPr id="1030" name="Picture 6" descr="Intersection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6618"/>
          <a:stretch/>
        </p:blipFill>
        <p:spPr bwMode="auto">
          <a:xfrm>
            <a:off x="3417640" y="2405740"/>
            <a:ext cx="4918076" cy="318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96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970" y="1943071"/>
            <a:ext cx="11728508" cy="4351338"/>
          </a:xfrm>
        </p:spPr>
        <p:txBody>
          <a:bodyPr/>
          <a:lstStyle/>
          <a:p>
            <a:pPr marL="806450" lvl="1" indent="-349250" algn="just"/>
            <a:r>
              <a:rPr lang="en-US" sz="4400" dirty="0">
                <a:solidFill>
                  <a:srgbClr val="17476B"/>
                </a:solidFill>
              </a:rPr>
              <a:t>Citizens</a:t>
            </a:r>
          </a:p>
          <a:p>
            <a:pPr marL="806450" lvl="1" indent="-349250" algn="just"/>
            <a:r>
              <a:rPr lang="en-US" sz="4400" dirty="0">
                <a:solidFill>
                  <a:srgbClr val="FF0000"/>
                </a:solidFill>
              </a:rPr>
              <a:t>Immigrants (LPRs)</a:t>
            </a:r>
          </a:p>
          <a:p>
            <a:pPr marL="806450" lvl="1" indent="-349250" algn="just"/>
            <a:r>
              <a:rPr lang="en-US" sz="4400" dirty="0">
                <a:solidFill>
                  <a:srgbClr val="FF0000"/>
                </a:solidFill>
              </a:rPr>
              <a:t>Nonimmigrants</a:t>
            </a:r>
          </a:p>
          <a:p>
            <a:pPr marL="806450" lvl="1" indent="-349250" algn="just"/>
            <a:r>
              <a:rPr lang="en-US" sz="4400" dirty="0">
                <a:solidFill>
                  <a:srgbClr val="17476B"/>
                </a:solidFill>
              </a:rPr>
              <a:t>Undocumented Persons</a:t>
            </a:r>
          </a:p>
          <a:p>
            <a:pPr marL="806450" lvl="1" indent="-349250" algn="just"/>
            <a:r>
              <a:rPr lang="en-US" sz="4400" dirty="0">
                <a:solidFill>
                  <a:srgbClr val="17476B"/>
                </a:solidFill>
              </a:rPr>
              <a:t>DACA/TPS</a:t>
            </a:r>
          </a:p>
          <a:p>
            <a:pPr marL="0" indent="0">
              <a:buNone/>
            </a:pPr>
            <a:endParaRPr lang="en-US" dirty="0"/>
          </a:p>
        </p:txBody>
      </p:sp>
      <p:sp>
        <p:nvSpPr>
          <p:cNvPr id="3" name="TextBox 2"/>
          <p:cNvSpPr txBox="1"/>
          <p:nvPr/>
        </p:nvSpPr>
        <p:spPr>
          <a:xfrm>
            <a:off x="0" y="354227"/>
            <a:ext cx="12192000" cy="1015663"/>
          </a:xfrm>
          <a:prstGeom prst="rect">
            <a:avLst/>
          </a:prstGeom>
          <a:noFill/>
        </p:spPr>
        <p:txBody>
          <a:bodyPr wrap="square" rtlCol="0">
            <a:spAutoFit/>
          </a:bodyPr>
          <a:lstStyle/>
          <a:p>
            <a:pPr algn="ctr"/>
            <a:r>
              <a:rPr lang="en-US" sz="6000" b="1" dirty="0">
                <a:solidFill>
                  <a:schemeClr val="bg1"/>
                </a:solidFill>
              </a:rPr>
              <a:t>Immigration Law 101 	Who’s Who?</a:t>
            </a:r>
          </a:p>
        </p:txBody>
      </p:sp>
      <p:pic>
        <p:nvPicPr>
          <p:cNvPr id="4" name="Picture 2" descr="Canada launching 6 new immigration programs for international graduates,  essential workers and French speakers | Canada Immigration Ne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98" y="2043739"/>
            <a:ext cx="4696248" cy="313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12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761689"/>
            <a:ext cx="12256315" cy="3668988"/>
          </a:xfrm>
          <a:prstGeom prst="rect">
            <a:avLst/>
          </a:prstGeom>
        </p:spPr>
      </p:pic>
      <p:sp>
        <p:nvSpPr>
          <p:cNvPr id="3" name="TextBox 2"/>
          <p:cNvSpPr txBox="1"/>
          <p:nvPr/>
        </p:nvSpPr>
        <p:spPr>
          <a:xfrm>
            <a:off x="0" y="400708"/>
            <a:ext cx="12192000" cy="769441"/>
          </a:xfrm>
          <a:prstGeom prst="rect">
            <a:avLst/>
          </a:prstGeom>
          <a:noFill/>
        </p:spPr>
        <p:txBody>
          <a:bodyPr wrap="square" rtlCol="0">
            <a:spAutoFit/>
          </a:bodyPr>
          <a:lstStyle/>
          <a:p>
            <a:pPr algn="ctr"/>
            <a:r>
              <a:rPr lang="en-US" sz="4400" b="1" dirty="0">
                <a:solidFill>
                  <a:schemeClr val="bg1"/>
                </a:solidFill>
              </a:rPr>
              <a:t>The Changing Face of American Medicine</a:t>
            </a:r>
          </a:p>
        </p:txBody>
      </p:sp>
    </p:spTree>
    <p:extLst>
      <p:ext uri="{BB962C8B-B14F-4D97-AF65-F5344CB8AC3E}">
        <p14:creationId xmlns:p14="http://schemas.microsoft.com/office/powerpoint/2010/main" val="95627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442" y="5064078"/>
            <a:ext cx="11679592" cy="646331"/>
          </a:xfrm>
          <a:prstGeom prst="rect">
            <a:avLst/>
          </a:prstGeom>
          <a:noFill/>
        </p:spPr>
        <p:txBody>
          <a:bodyPr wrap="square" rtlCol="0">
            <a:spAutoFit/>
          </a:bodyPr>
          <a:lstStyle/>
          <a:p>
            <a:r>
              <a:rPr lang="en-US" sz="3600" dirty="0"/>
              <a:t>   </a:t>
            </a:r>
          </a:p>
        </p:txBody>
      </p:sp>
      <p:sp>
        <p:nvSpPr>
          <p:cNvPr id="2" name="TextBox 1"/>
          <p:cNvSpPr txBox="1"/>
          <p:nvPr/>
        </p:nvSpPr>
        <p:spPr>
          <a:xfrm>
            <a:off x="4555524" y="2133600"/>
            <a:ext cx="3764692" cy="369332"/>
          </a:xfrm>
          <a:prstGeom prst="rect">
            <a:avLst/>
          </a:prstGeom>
          <a:noFill/>
        </p:spPr>
        <p:txBody>
          <a:bodyPr wrap="square" rtlCol="0">
            <a:spAutoFit/>
          </a:bodyPr>
          <a:lstStyle/>
          <a:p>
            <a:r>
              <a:rPr lang="en-US" dirty="0"/>
              <a:t> </a:t>
            </a:r>
          </a:p>
        </p:txBody>
      </p:sp>
      <p:sp>
        <p:nvSpPr>
          <p:cNvPr id="3" name="Content Placeholder 2"/>
          <p:cNvSpPr>
            <a:spLocks noGrp="1"/>
          </p:cNvSpPr>
          <p:nvPr>
            <p:ph idx="1"/>
          </p:nvPr>
        </p:nvSpPr>
        <p:spPr>
          <a:xfrm>
            <a:off x="182442" y="1548787"/>
            <a:ext cx="11885990" cy="5145628"/>
          </a:xfrm>
        </p:spPr>
        <p:txBody>
          <a:bodyPr>
            <a:normAutofit fontScale="55000" lnSpcReduction="20000"/>
          </a:bodyPr>
          <a:lstStyle/>
          <a:p>
            <a:pPr marL="0" indent="0">
              <a:buNone/>
            </a:pPr>
            <a:r>
              <a:rPr lang="en-US" sz="3600" dirty="0">
                <a:solidFill>
                  <a:srgbClr val="17476B"/>
                </a:solidFill>
              </a:rPr>
              <a:t>Data from Federation of State Medical Boards, AMA and the Educational Commission of Foreign Medical Graduates (ECFMG) and the Association of American Medical Colleges shows:</a:t>
            </a:r>
          </a:p>
          <a:p>
            <a:r>
              <a:rPr lang="en-US" sz="3600" b="1" dirty="0">
                <a:solidFill>
                  <a:srgbClr val="17476B"/>
                </a:solidFill>
              </a:rPr>
              <a:t>25% of licensed U.S. doctors are IMGs</a:t>
            </a:r>
            <a:r>
              <a:rPr lang="en-US" sz="3600" dirty="0">
                <a:solidFill>
                  <a:srgbClr val="17476B"/>
                </a:solidFill>
              </a:rPr>
              <a:t>. That share has grown by half a percentage point since 2010. </a:t>
            </a:r>
          </a:p>
          <a:p>
            <a:r>
              <a:rPr lang="en-US" sz="3600" b="1" dirty="0">
                <a:solidFill>
                  <a:srgbClr val="17476B"/>
                </a:solidFill>
              </a:rPr>
              <a:t>The number of IMGs in practice has grown by nearly 18%</a:t>
            </a:r>
            <a:r>
              <a:rPr lang="en-US" sz="3600" dirty="0">
                <a:solidFill>
                  <a:srgbClr val="17476B"/>
                </a:solidFill>
              </a:rPr>
              <a:t> since 2010. That figure is bigger than the 15% rise in U.S. medical graduates over that same time period.</a:t>
            </a:r>
          </a:p>
          <a:p>
            <a:r>
              <a:rPr lang="en-US" sz="3600" b="1" dirty="0">
                <a:solidFill>
                  <a:srgbClr val="17476B"/>
                </a:solidFill>
              </a:rPr>
              <a:t>The largest number of licensed IMGs have graduated from schools in India (23%)—per the FSMB census—</a:t>
            </a:r>
            <a:r>
              <a:rPr lang="en-US" sz="3600" dirty="0">
                <a:solidFill>
                  <a:srgbClr val="17476B"/>
                </a:solidFill>
              </a:rPr>
              <a:t>followed by the Caribbean (18%), Pakistan (6%), the Philippines (6%) and Mexico (5%)</a:t>
            </a:r>
            <a:r>
              <a:rPr lang="en-US" sz="3600" b="1" dirty="0">
                <a:solidFill>
                  <a:srgbClr val="17476B"/>
                </a:solidFill>
              </a:rPr>
              <a:t>.</a:t>
            </a:r>
            <a:endParaRPr lang="en-US" sz="3600" dirty="0">
              <a:solidFill>
                <a:srgbClr val="17476B"/>
              </a:solidFill>
            </a:endParaRPr>
          </a:p>
          <a:p>
            <a:r>
              <a:rPr lang="en-US" sz="3600" b="1" dirty="0">
                <a:solidFill>
                  <a:srgbClr val="17476B"/>
                </a:solidFill>
              </a:rPr>
              <a:t>More than 45,000 IMGs practice internal medicine making it </a:t>
            </a:r>
            <a:r>
              <a:rPr lang="en-US" sz="3600" dirty="0">
                <a:solidFill>
                  <a:srgbClr val="17476B"/>
                </a:solidFill>
              </a:rPr>
              <a:t>the most populated specialty among the segment.</a:t>
            </a:r>
          </a:p>
          <a:p>
            <a:r>
              <a:rPr lang="en-US" sz="3600" dirty="0">
                <a:solidFill>
                  <a:srgbClr val="17476B"/>
                </a:solidFill>
              </a:rPr>
              <a:t>By share of the workforce,</a:t>
            </a:r>
            <a:r>
              <a:rPr lang="en-US" sz="3600" b="1" dirty="0">
                <a:solidFill>
                  <a:srgbClr val="17476B"/>
                </a:solidFill>
              </a:rPr>
              <a:t> IMGs have the largest presence in geriatric medicine, where they make up more than half of the active physician population</a:t>
            </a:r>
            <a:r>
              <a:rPr lang="en-US" sz="3600" dirty="0">
                <a:solidFill>
                  <a:srgbClr val="004A88"/>
                </a:solidFill>
              </a:rPr>
              <a:t>.</a:t>
            </a:r>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r>
              <a:rPr lang="en-US" dirty="0"/>
              <a:t> </a:t>
            </a:r>
          </a:p>
        </p:txBody>
      </p:sp>
      <p:sp>
        <p:nvSpPr>
          <p:cNvPr id="4" name="TextBox 3"/>
          <p:cNvSpPr txBox="1"/>
          <p:nvPr/>
        </p:nvSpPr>
        <p:spPr>
          <a:xfrm>
            <a:off x="0" y="468307"/>
            <a:ext cx="12191999" cy="769441"/>
          </a:xfrm>
          <a:prstGeom prst="rect">
            <a:avLst/>
          </a:prstGeom>
          <a:noFill/>
        </p:spPr>
        <p:txBody>
          <a:bodyPr wrap="square" rtlCol="0">
            <a:spAutoFit/>
          </a:bodyPr>
          <a:lstStyle/>
          <a:p>
            <a:pPr algn="ctr"/>
            <a:r>
              <a:rPr lang="en-US" sz="4400" b="1" dirty="0">
                <a:solidFill>
                  <a:schemeClr val="bg1"/>
                </a:solidFill>
              </a:rPr>
              <a:t>The Changing Face of American Medicine</a:t>
            </a:r>
          </a:p>
        </p:txBody>
      </p:sp>
      <p:pic>
        <p:nvPicPr>
          <p:cNvPr id="1030" name="Picture 6" descr="International Medical Graduate (August 2020) – University of Kentucky  Department of Ophthalmolog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8256" y="4472890"/>
            <a:ext cx="3349014" cy="223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09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563535" y="3492034"/>
            <a:ext cx="339567" cy="369332"/>
          </a:xfrm>
          <a:prstGeom prst="rect">
            <a:avLst/>
          </a:prstGeom>
          <a:noFill/>
        </p:spPr>
        <p:txBody>
          <a:bodyPr wrap="square" rtlCol="0">
            <a:spAutoFit/>
          </a:bodyPr>
          <a:lstStyle/>
          <a:p>
            <a:endParaRPr lang="en-US" dirty="0"/>
          </a:p>
        </p:txBody>
      </p:sp>
      <p:sp>
        <p:nvSpPr>
          <p:cNvPr id="13" name="TextBox 12"/>
          <p:cNvSpPr txBox="1"/>
          <p:nvPr/>
        </p:nvSpPr>
        <p:spPr>
          <a:xfrm>
            <a:off x="198087" y="404082"/>
            <a:ext cx="9424086" cy="1200329"/>
          </a:xfrm>
          <a:prstGeom prst="rect">
            <a:avLst/>
          </a:prstGeom>
          <a:noFill/>
        </p:spPr>
        <p:txBody>
          <a:bodyPr wrap="square" rtlCol="0">
            <a:spAutoFit/>
          </a:bodyPr>
          <a:lstStyle/>
          <a:p>
            <a:endParaRPr lang="en-US" sz="5400" dirty="0">
              <a:solidFill>
                <a:schemeClr val="bg1"/>
              </a:solidFill>
            </a:endParaRPr>
          </a:p>
          <a:p>
            <a:endParaRPr lang="en-US" dirty="0"/>
          </a:p>
        </p:txBody>
      </p:sp>
      <p:sp>
        <p:nvSpPr>
          <p:cNvPr id="4" name="TextBox 3"/>
          <p:cNvSpPr txBox="1"/>
          <p:nvPr/>
        </p:nvSpPr>
        <p:spPr>
          <a:xfrm>
            <a:off x="0" y="428991"/>
            <a:ext cx="12160787" cy="830997"/>
          </a:xfrm>
          <a:prstGeom prst="rect">
            <a:avLst/>
          </a:prstGeom>
          <a:noFill/>
        </p:spPr>
        <p:txBody>
          <a:bodyPr wrap="square" rtlCol="0">
            <a:spAutoFit/>
          </a:bodyPr>
          <a:lstStyle/>
          <a:p>
            <a:pPr algn="ctr"/>
            <a:r>
              <a:rPr lang="en-US" sz="4800" dirty="0">
                <a:solidFill>
                  <a:schemeClr val="bg1"/>
                </a:solidFill>
              </a:rPr>
              <a:t> </a:t>
            </a:r>
            <a:r>
              <a:rPr lang="en-US" sz="4000" b="1" dirty="0">
                <a:solidFill>
                  <a:schemeClr val="bg1"/>
                </a:solidFill>
              </a:rPr>
              <a:t>COVID Has Highlighted an Already Existing Demand</a:t>
            </a:r>
          </a:p>
        </p:txBody>
      </p:sp>
      <p:sp>
        <p:nvSpPr>
          <p:cNvPr id="5" name="Rectangle 4"/>
          <p:cNvSpPr/>
          <p:nvPr/>
        </p:nvSpPr>
        <p:spPr>
          <a:xfrm>
            <a:off x="378677" y="1522930"/>
            <a:ext cx="9159606" cy="4985980"/>
          </a:xfrm>
          <a:prstGeom prst="rect">
            <a:avLst/>
          </a:prstGeom>
        </p:spPr>
        <p:txBody>
          <a:bodyPr wrap="square">
            <a:spAutoFit/>
          </a:bodyPr>
          <a:lstStyle/>
          <a:p>
            <a:r>
              <a:rPr lang="en-US" sz="2400" dirty="0">
                <a:solidFill>
                  <a:srgbClr val="17476B"/>
                </a:solidFill>
              </a:rPr>
              <a:t>A greater demand for physicians over the past several decades.</a:t>
            </a:r>
          </a:p>
          <a:p>
            <a:r>
              <a:rPr lang="en-US" sz="2400" dirty="0">
                <a:solidFill>
                  <a:srgbClr val="17476B"/>
                </a:solidFill>
              </a:rPr>
              <a:t>A predicted shortage of 125,000 physicians by 2025.</a:t>
            </a:r>
          </a:p>
          <a:p>
            <a:r>
              <a:rPr lang="en-US" sz="2400" dirty="0">
                <a:solidFill>
                  <a:srgbClr val="17476B"/>
                </a:solidFill>
              </a:rPr>
              <a:t>43,000 less primary care physicians by 2030. </a:t>
            </a:r>
          </a:p>
          <a:p>
            <a:r>
              <a:rPr lang="en-US" sz="2400" dirty="0">
                <a:solidFill>
                  <a:srgbClr val="17476B"/>
                </a:solidFill>
              </a:rPr>
              <a:t>American Academy of Family Physicians confirms that in, 2017 among all graduates of American MD schools, less than 9% went into family medicine residencies.  </a:t>
            </a:r>
          </a:p>
          <a:p>
            <a:endParaRPr lang="en-US" dirty="0">
              <a:solidFill>
                <a:srgbClr val="17476B"/>
              </a:solidFill>
            </a:endParaRPr>
          </a:p>
          <a:p>
            <a:r>
              <a:rPr lang="en-US" sz="1200" dirty="0">
                <a:solidFill>
                  <a:srgbClr val="17476B"/>
                </a:solidFill>
              </a:rPr>
              <a:t>Dill MJ, </a:t>
            </a:r>
            <a:r>
              <a:rPr lang="en-US" sz="1200" dirty="0" err="1">
                <a:solidFill>
                  <a:srgbClr val="17476B"/>
                </a:solidFill>
              </a:rPr>
              <a:t>Slasberg</a:t>
            </a:r>
            <a:r>
              <a:rPr lang="en-US" sz="1200" dirty="0">
                <a:solidFill>
                  <a:srgbClr val="17476B"/>
                </a:solidFill>
              </a:rPr>
              <a:t> ES; Center for Workforce Studies. </a:t>
            </a:r>
            <a:r>
              <a:rPr lang="en-US" sz="1200" i="1" dirty="0">
                <a:solidFill>
                  <a:srgbClr val="17476B"/>
                </a:solidFill>
              </a:rPr>
              <a:t>The Complexities of Physician Supply and Demand: Projections Through 2025.</a:t>
            </a:r>
            <a:r>
              <a:rPr lang="en-US" sz="1200" dirty="0">
                <a:solidFill>
                  <a:srgbClr val="17476B"/>
                </a:solidFill>
              </a:rPr>
              <a:t> Washington, DC; Association of American Medical Colleges; 2008. </a:t>
            </a:r>
            <a:r>
              <a:rPr lang="en-US" sz="1200" dirty="0">
                <a:solidFill>
                  <a:srgbClr val="17476B"/>
                </a:solidFill>
                <a:hlinkClick r:id="rId2"/>
              </a:rPr>
              <a:t>http://www.innovationlabs.com/pa_future/1/background_docs/AAMC%20Complexities%20of%20physician%20demand,%202008.pdf</a:t>
            </a:r>
            <a:r>
              <a:rPr lang="en-US" sz="1200" dirty="0">
                <a:solidFill>
                  <a:srgbClr val="17476B"/>
                </a:solidFill>
              </a:rPr>
              <a:t>. Accessed March 9, 2015.</a:t>
            </a:r>
          </a:p>
          <a:p>
            <a:endParaRPr lang="en-US" dirty="0">
              <a:solidFill>
                <a:srgbClr val="17476B"/>
              </a:solidFill>
            </a:endParaRPr>
          </a:p>
          <a:p>
            <a:r>
              <a:rPr lang="en-US" sz="2400" dirty="0">
                <a:solidFill>
                  <a:srgbClr val="17476B"/>
                </a:solidFill>
              </a:rPr>
              <a:t>1 in 4 physicians practicing in the U.S. is trained at a foreign medical school. </a:t>
            </a:r>
          </a:p>
          <a:p>
            <a:endParaRPr lang="en-US" dirty="0">
              <a:solidFill>
                <a:srgbClr val="17476B"/>
              </a:solidFill>
            </a:endParaRPr>
          </a:p>
          <a:p>
            <a:r>
              <a:rPr lang="en-US" sz="1200" dirty="0">
                <a:solidFill>
                  <a:srgbClr val="17476B"/>
                </a:solidFill>
              </a:rPr>
              <a:t>About ECFMG: overview. Educational Commission for Foreign Medical Graduates website. </a:t>
            </a:r>
            <a:r>
              <a:rPr lang="en-US" sz="1200" dirty="0">
                <a:solidFill>
                  <a:srgbClr val="17476B"/>
                </a:solidFill>
                <a:hlinkClick r:id="rId3"/>
              </a:rPr>
              <a:t>http://www.ecfmg.org/about/index.html</a:t>
            </a:r>
            <a:r>
              <a:rPr lang="en-US" sz="1200" dirty="0">
                <a:solidFill>
                  <a:srgbClr val="17476B"/>
                </a:solidFill>
              </a:rPr>
              <a:t>. Accessed February 8, 2015</a:t>
            </a:r>
            <a:r>
              <a:rPr lang="en-US" sz="1200" dirty="0">
                <a:solidFill>
                  <a:srgbClr val="004A88"/>
                </a:solidFill>
              </a:rPr>
              <a: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8873" y="1911178"/>
            <a:ext cx="2123471" cy="2236723"/>
          </a:xfrm>
          <a:prstGeom prst="rect">
            <a:avLst/>
          </a:prstGeom>
        </p:spPr>
      </p:pic>
    </p:spTree>
    <p:extLst>
      <p:ext uri="{BB962C8B-B14F-4D97-AF65-F5344CB8AC3E}">
        <p14:creationId xmlns:p14="http://schemas.microsoft.com/office/powerpoint/2010/main" val="171115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249" y="1570252"/>
            <a:ext cx="10515600" cy="4351338"/>
          </a:xfrm>
        </p:spPr>
        <p:txBody>
          <a:bodyPr>
            <a:normAutofit fontScale="92500" lnSpcReduction="10000"/>
          </a:bodyPr>
          <a:lstStyle/>
          <a:p>
            <a:r>
              <a:rPr lang="en-US" dirty="0">
                <a:solidFill>
                  <a:srgbClr val="17476B"/>
                </a:solidFill>
              </a:rPr>
              <a:t>IMGs must take USMLE in order to obtain state licensure. </a:t>
            </a:r>
          </a:p>
          <a:p>
            <a:r>
              <a:rPr lang="en-US" dirty="0">
                <a:solidFill>
                  <a:srgbClr val="17476B"/>
                </a:solidFill>
              </a:rPr>
              <a:t>To take the USMLE, IMGs must register with Educational Commission on Foreign Medical Graduates (ECFMG).</a:t>
            </a:r>
          </a:p>
          <a:p>
            <a:r>
              <a:rPr lang="en-US" dirty="0">
                <a:solidFill>
                  <a:srgbClr val="17476B"/>
                </a:solidFill>
              </a:rPr>
              <a:t>ECFMG is an independent non-profit credentialing body.</a:t>
            </a:r>
          </a:p>
          <a:p>
            <a:r>
              <a:rPr lang="en-US" dirty="0">
                <a:solidFill>
                  <a:srgbClr val="17476B"/>
                </a:solidFill>
              </a:rPr>
              <a:t>Once registered with ECFMG, IMGs have up to 7 years to take and pass the USMLEs. IMGs receive ECFMG certification once ECFMG certifies their credentials and they have passed Steps 1 &amp; 2 of the USMLE.</a:t>
            </a:r>
          </a:p>
          <a:p>
            <a:r>
              <a:rPr lang="en-US" dirty="0">
                <a:solidFill>
                  <a:srgbClr val="17476B"/>
                </a:solidFill>
              </a:rPr>
              <a:t> In order to apply  to a Residency/Fellowship Program, IMGs must be certified by ECMFG. </a:t>
            </a:r>
          </a:p>
          <a:p>
            <a:r>
              <a:rPr lang="en-US" dirty="0">
                <a:solidFill>
                  <a:srgbClr val="17476B"/>
                </a:solidFill>
              </a:rPr>
              <a:t>ECFMG serves as the sponsor of J-1 Physicians so they can apply to GME programs and receive training in J-1 Status.</a:t>
            </a:r>
          </a:p>
          <a:p>
            <a:endParaRPr lang="en-US" dirty="0"/>
          </a:p>
        </p:txBody>
      </p:sp>
      <p:sp>
        <p:nvSpPr>
          <p:cNvPr id="3" name="TextBox 2"/>
          <p:cNvSpPr txBox="1"/>
          <p:nvPr/>
        </p:nvSpPr>
        <p:spPr>
          <a:xfrm>
            <a:off x="0" y="493713"/>
            <a:ext cx="12191999" cy="830997"/>
          </a:xfrm>
          <a:prstGeom prst="rect">
            <a:avLst/>
          </a:prstGeom>
          <a:noFill/>
        </p:spPr>
        <p:txBody>
          <a:bodyPr wrap="square" rtlCol="0">
            <a:spAutoFit/>
          </a:bodyPr>
          <a:lstStyle/>
          <a:p>
            <a:pPr algn="ctr"/>
            <a:r>
              <a:rPr lang="en-US" sz="4800" dirty="0">
                <a:solidFill>
                  <a:schemeClr val="bg1"/>
                </a:solidFill>
              </a:rPr>
              <a:t>Background on the Process for IMGs</a:t>
            </a:r>
          </a:p>
        </p:txBody>
      </p:sp>
      <p:sp>
        <p:nvSpPr>
          <p:cNvPr id="4" name="Rectangle 3"/>
          <p:cNvSpPr/>
          <p:nvPr/>
        </p:nvSpPr>
        <p:spPr>
          <a:xfrm>
            <a:off x="4716175" y="309047"/>
            <a:ext cx="184731" cy="369332"/>
          </a:xfrm>
          <a:prstGeom prst="rect">
            <a:avLst/>
          </a:prstGeom>
        </p:spPr>
        <p:txBody>
          <a:bodyPr wrap="none">
            <a:spAutoFit/>
          </a:bodyPr>
          <a:lstStyle/>
          <a:p>
            <a:endParaRPr lang="en-US" dirty="0">
              <a:solidFill>
                <a:schemeClr val="bg1"/>
              </a:solidFill>
            </a:endParaRPr>
          </a:p>
        </p:txBody>
      </p:sp>
    </p:spTree>
    <p:extLst>
      <p:ext uri="{BB962C8B-B14F-4D97-AF65-F5344CB8AC3E}">
        <p14:creationId xmlns:p14="http://schemas.microsoft.com/office/powerpoint/2010/main" val="1586973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Grp="1" noChangeAspect="1"/>
          </p:cNvPicPr>
          <p:nvPr>
            <p:ph idx="1"/>
          </p:nvPr>
        </p:nvPicPr>
        <p:blipFill>
          <a:blip r:embed="rId2"/>
          <a:stretch>
            <a:fillRect/>
          </a:stretch>
        </p:blipFill>
        <p:spPr>
          <a:xfrm>
            <a:off x="2026508" y="1537302"/>
            <a:ext cx="7924799" cy="4351338"/>
          </a:xfrm>
          <a:prstGeom prst="rect">
            <a:avLst/>
          </a:prstGeom>
        </p:spPr>
      </p:pic>
      <p:sp>
        <p:nvSpPr>
          <p:cNvPr id="4" name="Rectangle 3"/>
          <p:cNvSpPr/>
          <p:nvPr/>
        </p:nvSpPr>
        <p:spPr>
          <a:xfrm>
            <a:off x="0" y="418756"/>
            <a:ext cx="12192000" cy="923330"/>
          </a:xfrm>
          <a:prstGeom prst="rect">
            <a:avLst/>
          </a:prstGeom>
        </p:spPr>
        <p:txBody>
          <a:bodyPr wrap="square">
            <a:spAutoFit/>
          </a:bodyPr>
          <a:lstStyle/>
          <a:p>
            <a:pPr algn="ctr"/>
            <a:r>
              <a:rPr lang="en-US" sz="5400" b="1" dirty="0">
                <a:solidFill>
                  <a:schemeClr val="bg1"/>
                </a:solidFill>
              </a:rPr>
              <a:t>ECFMG Certificate </a:t>
            </a:r>
          </a:p>
        </p:txBody>
      </p:sp>
    </p:spTree>
    <p:extLst>
      <p:ext uri="{BB962C8B-B14F-4D97-AF65-F5344CB8AC3E}">
        <p14:creationId xmlns:p14="http://schemas.microsoft.com/office/powerpoint/2010/main" val="87704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sz="2400" dirty="0">
                <a:solidFill>
                  <a:srgbClr val="17476B"/>
                </a:solidFill>
              </a:rPr>
              <a:t>Foreign medical graduates who complete graduate medical education in the United States in J-1 status are obliged to return to their home countries for two years unless they can obtain a waiver.</a:t>
            </a:r>
          </a:p>
          <a:p>
            <a:pPr algn="just"/>
            <a:r>
              <a:rPr lang="en-US" sz="2400" dirty="0">
                <a:solidFill>
                  <a:srgbClr val="17476B"/>
                </a:solidFill>
              </a:rPr>
              <a:t>Section 212(e) of the Immigration and Nationality Act:</a:t>
            </a:r>
          </a:p>
          <a:p>
            <a:pPr lvl="1" algn="just"/>
            <a:r>
              <a:rPr lang="en-US" sz="2000" dirty="0">
                <a:solidFill>
                  <a:srgbClr val="17476B"/>
                </a:solidFill>
              </a:rPr>
              <a:t>No person admitted under section 101(a)(15)(J) [J-1 Visa Status] can change to another status or apply to adjust their status to permanent residency (green card) until they have either returned</a:t>
            </a:r>
            <a:r>
              <a:rPr lang="en-US" dirty="0">
                <a:solidFill>
                  <a:srgbClr val="17476B"/>
                </a:solidFill>
              </a:rPr>
              <a:t> </a:t>
            </a:r>
            <a:r>
              <a:rPr lang="en-US" sz="2000" dirty="0">
                <a:solidFill>
                  <a:srgbClr val="17476B"/>
                </a:solidFill>
              </a:rPr>
              <a:t>to their home nation for a period of not less than 2 years or have been granted a waiver of this 2 year foreign 	residency requirement.</a:t>
            </a:r>
          </a:p>
          <a:p>
            <a:pPr lvl="1" algn="just"/>
            <a:endParaRPr lang="en-US" sz="2000" dirty="0"/>
          </a:p>
          <a:p>
            <a:pPr lvl="1" algn="just"/>
            <a:endParaRPr lang="en-US" sz="2000" dirty="0"/>
          </a:p>
          <a:p>
            <a:pPr algn="just"/>
            <a:endParaRPr lang="en-US" sz="2400" dirty="0"/>
          </a:p>
          <a:p>
            <a:pPr algn="just"/>
            <a:endParaRPr lang="en-US" sz="2400" dirty="0"/>
          </a:p>
          <a:p>
            <a:pPr algn="just"/>
            <a:endParaRPr lang="en-US" sz="2400"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1448" y="4622843"/>
            <a:ext cx="2143125" cy="2143125"/>
          </a:xfrm>
          <a:prstGeom prst="rect">
            <a:avLst/>
          </a:prstGeom>
        </p:spPr>
      </p:pic>
      <p:sp>
        <p:nvSpPr>
          <p:cNvPr id="4" name="Rectangle 3"/>
          <p:cNvSpPr/>
          <p:nvPr/>
        </p:nvSpPr>
        <p:spPr>
          <a:xfrm>
            <a:off x="1" y="405623"/>
            <a:ext cx="12192000" cy="830997"/>
          </a:xfrm>
          <a:prstGeom prst="rect">
            <a:avLst/>
          </a:prstGeom>
        </p:spPr>
        <p:txBody>
          <a:bodyPr wrap="square">
            <a:spAutoFit/>
          </a:bodyPr>
          <a:lstStyle/>
          <a:p>
            <a:pPr algn="ctr"/>
            <a:r>
              <a:rPr lang="en-US" sz="4800" b="1" dirty="0">
                <a:solidFill>
                  <a:schemeClr val="bg1"/>
                </a:solidFill>
              </a:rPr>
              <a:t>Background on the J-1 VISA (Clinical)</a:t>
            </a:r>
          </a:p>
        </p:txBody>
      </p:sp>
    </p:spTree>
    <p:extLst>
      <p:ext uri="{BB962C8B-B14F-4D97-AF65-F5344CB8AC3E}">
        <p14:creationId xmlns:p14="http://schemas.microsoft.com/office/powerpoint/2010/main" val="1511393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1996</TotalTime>
  <Words>1354</Words>
  <Application>Microsoft Office PowerPoint</Application>
  <PresentationFormat>Widescreen</PresentationFormat>
  <Paragraphs>118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Visa Options H-1B /O-1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Trisha L. Kyllo</dc:creator>
  <cp:lastModifiedBy>Daniel W. Oldenburg</cp:lastModifiedBy>
  <cp:revision>180</cp:revision>
  <cp:lastPrinted>2020-10-01T15:25:44Z</cp:lastPrinted>
  <dcterms:created xsi:type="dcterms:W3CDTF">2016-08-25T16:31:43Z</dcterms:created>
  <dcterms:modified xsi:type="dcterms:W3CDTF">2021-05-18T15:06:14Z</dcterms:modified>
</cp:coreProperties>
</file>