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1" r:id="rId4"/>
    <p:sldId id="258" r:id="rId5"/>
    <p:sldId id="259" r:id="rId6"/>
    <p:sldId id="262" r:id="rId7"/>
    <p:sldId id="264" r:id="rId8"/>
    <p:sldId id="260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itle Page Rule Line"/>
          <p:cNvCxnSpPr/>
          <p:nvPr/>
        </p:nvCxnSpPr>
        <p:spPr>
          <a:xfrm>
            <a:off x="628650" y="2443431"/>
            <a:ext cx="788670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ster Title"/>
          <p:cNvSpPr>
            <a:spLocks noGrp="1"/>
          </p:cNvSpPr>
          <p:nvPr>
            <p:ph type="title" hasCustomPrompt="1"/>
          </p:nvPr>
        </p:nvSpPr>
        <p:spPr>
          <a:xfrm>
            <a:off x="628650" y="7011"/>
            <a:ext cx="7886700" cy="241792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400">
                <a:solidFill>
                  <a:srgbClr val="03608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628650" y="2587768"/>
            <a:ext cx="7886700" cy="192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>
                <a:solidFill>
                  <a:srgbClr val="7E9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890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/>
    </mc:Choice>
    <mc:Fallback>
      <p:transition advClick="0" advTm="10000"/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87695-8E56-40EB-9AA3-D4346BB0FF9A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771C9-B01F-4293-B7DD-1E1CC04F1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vid19treatmentguidelines.nih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rxiv.org/content/10.1101/2020.10.06.20206060v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1/2020.10.06.20171579.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037"/>
                    </a14:imgEffect>
                    <a14:imgEffect>
                      <a14:saturation sat="5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351168" cy="6850989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  <a:effectLst>
            <a:glow>
              <a:schemeClr val="accent4">
                <a:lumMod val="40000"/>
                <a:lumOff val="60000"/>
              </a:schemeClr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53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Covid-19 Webex Update </a:t>
            </a:r>
            <a:r>
              <a:rPr lang="en-US" sz="53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en-US" sz="53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en-US" sz="53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10-14-2020</a:t>
            </a:r>
            <a:endParaRPr lang="en-US" sz="53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05125"/>
            <a:ext cx="8362950" cy="230505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Tom Safranek, MD, State Epidemiologist</a:t>
            </a:r>
          </a:p>
          <a:p>
            <a:pPr>
              <a:buNone/>
            </a:pPr>
            <a:endParaRPr lang="en-US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Louis Safranek, MD, PhD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Board certified specialist, Infectious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​​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66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/>
    </mc:Choice>
    <mc:Fallback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COVID-19 Treatment </a:t>
            </a:r>
            <a:r>
              <a:rPr lang="en-US" b="1" dirty="0" smtClean="0">
                <a:hlinkClick r:id="rId2"/>
              </a:rPr>
              <a:t>Guidelines</a:t>
            </a:r>
            <a:endParaRPr lang="en-US" b="1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 smtClean="0"/>
              <a:t>://www.covid19treatmentguidelines.nih.gov/whats-new/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b="1" dirty="0" smtClean="0"/>
              <a:t>Rapid detection of SARS-CoV-2 antibodies in oral </a:t>
            </a:r>
            <a:r>
              <a:rPr lang="en-US" b="1" dirty="0" smtClean="0"/>
              <a:t>fluids</a:t>
            </a:r>
          </a:p>
          <a:p>
            <a:pPr fontAlgn="base"/>
            <a:endParaRPr lang="en-US" b="1" dirty="0" smtClean="0"/>
          </a:p>
          <a:p>
            <a:pPr fontAlgn="base"/>
            <a:r>
              <a:rPr lang="en-US" dirty="0" smtClean="0"/>
              <a:t>We evaluated an antibody detection approach utilizing the </a:t>
            </a:r>
            <a:r>
              <a:rPr lang="en-US" dirty="0" err="1" smtClean="0"/>
              <a:t>OraSure</a:t>
            </a:r>
            <a:r>
              <a:rPr lang="en-US" dirty="0" smtClean="0"/>
              <a:t> Technologies' Oral Antibody Collection Device (OACD) and their proprietary SARS-CoV-2 total antibody detection enzyme-linked </a:t>
            </a:r>
            <a:r>
              <a:rPr lang="en-US" dirty="0" err="1" smtClean="0"/>
              <a:t>immunosorbent</a:t>
            </a:r>
            <a:r>
              <a:rPr lang="en-US" dirty="0" smtClean="0"/>
              <a:t> assay (ELISA). </a:t>
            </a:r>
            <a:endParaRPr lang="en-US" dirty="0" smtClean="0"/>
          </a:p>
          <a:p>
            <a:pPr fontAlgn="base"/>
            <a:r>
              <a:rPr lang="en-US" dirty="0" smtClean="0"/>
              <a:t>We </a:t>
            </a:r>
            <a:r>
              <a:rPr lang="en-US" dirty="0" smtClean="0"/>
              <a:t>found that the </a:t>
            </a:r>
            <a:r>
              <a:rPr lang="en-US" dirty="0" err="1" smtClean="0"/>
              <a:t>OraSure</a:t>
            </a:r>
            <a:r>
              <a:rPr lang="en-US" dirty="0" smtClean="0"/>
              <a:t> test for total antibody detection in oral fluid had comparable sensitivity and specificity to serum-based ELISAs while presenting a more affordable and accessible system with the potential for self-collection</a:t>
            </a:r>
            <a:endParaRPr lang="en-US" b="1" dirty="0" smtClean="0"/>
          </a:p>
          <a:p>
            <a:pPr fontAlgn="base"/>
            <a:r>
              <a:rPr lang="en-US" b="1" dirty="0" err="1" smtClean="0"/>
              <a:t>doi</a:t>
            </a:r>
            <a:r>
              <a:rPr lang="en-US" b="1" dirty="0" smtClean="0"/>
              <a:t>:</a:t>
            </a:r>
            <a:r>
              <a:rPr lang="en-US" dirty="0" smtClean="0"/>
              <a:t> https://doi.org/10.1101/2020.10.12.20210609</a:t>
            </a:r>
            <a:endParaRPr lang="en-US" b="1" dirty="0" smtClean="0"/>
          </a:p>
          <a:p>
            <a:pPr fontAlgn="base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 b="1" dirty="0" smtClean="0"/>
              <a:t>Recent endemic </a:t>
            </a:r>
            <a:r>
              <a:rPr lang="en-US" sz="3400" b="1" dirty="0" err="1" smtClean="0"/>
              <a:t>coronavirus</a:t>
            </a:r>
            <a:r>
              <a:rPr lang="en-US" sz="3400" b="1" dirty="0" smtClean="0"/>
              <a:t> infection is associated with less severe COVID-19</a:t>
            </a:r>
          </a:p>
          <a:p>
            <a:r>
              <a:rPr lang="en-US" dirty="0" smtClean="0"/>
              <a:t>F</a:t>
            </a:r>
            <a:r>
              <a:rPr lang="en-US" dirty="0" smtClean="0"/>
              <a:t>our </a:t>
            </a:r>
            <a:r>
              <a:rPr lang="en-US" dirty="0" smtClean="0"/>
              <a:t>different endemic </a:t>
            </a:r>
            <a:r>
              <a:rPr lang="en-US" dirty="0" err="1" smtClean="0"/>
              <a:t>coronaviruses</a:t>
            </a:r>
            <a:r>
              <a:rPr lang="en-US" dirty="0" smtClean="0"/>
              <a:t> (</a:t>
            </a:r>
            <a:r>
              <a:rPr lang="en-US" dirty="0" err="1" smtClean="0"/>
              <a:t>eCoVs</a:t>
            </a:r>
            <a:r>
              <a:rPr lang="en-US" dirty="0" smtClean="0"/>
              <a:t>) are etiologic agents for the seasonal “common cold,” and these </a:t>
            </a:r>
            <a:r>
              <a:rPr lang="en-US" dirty="0" err="1" smtClean="0"/>
              <a:t>eCoVs</a:t>
            </a:r>
            <a:r>
              <a:rPr lang="en-US" dirty="0" smtClean="0"/>
              <a:t> share extensive sequence homology with human severe acute respiratory syndrome coronavirus-2 (SARS-CoV-2). </a:t>
            </a:r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 smtClean="0"/>
              <a:t>with a previously detected </a:t>
            </a:r>
            <a:r>
              <a:rPr lang="en-US" dirty="0" err="1" smtClean="0"/>
              <a:t>eCoV</a:t>
            </a:r>
            <a:r>
              <a:rPr lang="en-US" dirty="0" smtClean="0"/>
              <a:t> </a:t>
            </a:r>
            <a:r>
              <a:rPr lang="en-US" dirty="0" smtClean="0"/>
              <a:t>(past 5 years) had </a:t>
            </a:r>
            <a:r>
              <a:rPr lang="en-US" dirty="0" smtClean="0"/>
              <a:t>less severe </a:t>
            </a:r>
            <a:r>
              <a:rPr lang="en-US" dirty="0" err="1" smtClean="0"/>
              <a:t>coronavirus</a:t>
            </a:r>
            <a:r>
              <a:rPr lang="en-US" dirty="0" smtClean="0"/>
              <a:t> disease2019 (COVID-19) illness. </a:t>
            </a:r>
            <a:r>
              <a:rPr lang="en-US" dirty="0" smtClean="0"/>
              <a:t> They appeared to acquire infection at a similar rate.</a:t>
            </a:r>
          </a:p>
          <a:p>
            <a:r>
              <a:rPr lang="en-US" dirty="0" smtClean="0"/>
              <a:t>Our </a:t>
            </a:r>
            <a:r>
              <a:rPr lang="en-US" dirty="0" smtClean="0"/>
              <a:t>observations suggest that pre-existing immune responses against endemic human </a:t>
            </a:r>
            <a:r>
              <a:rPr lang="en-US" dirty="0" err="1" smtClean="0"/>
              <a:t>coronaviruses</a:t>
            </a:r>
            <a:r>
              <a:rPr lang="en-US" dirty="0" smtClean="0"/>
              <a:t> can mitigate disease manifestations from SARS-CoV-2 infection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https://doi.org/10.1172/JCI143380.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Less severe course of COVID-19 is associated with elevated levels of antibodies against seasonal human </a:t>
            </a:r>
            <a:r>
              <a:rPr lang="en-US" b="1" dirty="0" err="1" smtClean="0"/>
              <a:t>coronaviruses</a:t>
            </a:r>
            <a:r>
              <a:rPr lang="en-US" b="1" dirty="0" smtClean="0"/>
              <a:t> OC43 and HKU1</a:t>
            </a:r>
          </a:p>
          <a:p>
            <a:r>
              <a:rPr lang="en-US" dirty="0" smtClean="0"/>
              <a:t>Patients with critical disease had significantly lower levels of </a:t>
            </a:r>
            <a:r>
              <a:rPr lang="en-US" dirty="0" err="1" smtClean="0"/>
              <a:t>HCoV</a:t>
            </a:r>
            <a:r>
              <a:rPr lang="en-US" dirty="0" smtClean="0"/>
              <a:t> OC43- (p=0.016) and </a:t>
            </a:r>
            <a:r>
              <a:rPr lang="en-US" dirty="0" err="1" smtClean="0"/>
              <a:t>HCoV</a:t>
            </a:r>
            <a:r>
              <a:rPr lang="en-US" dirty="0" smtClean="0"/>
              <a:t> HKU1-specific (p=0.023) antibodies at the first encounter compared to other COVID-19 patients. Our results indicate that previous infections with seasonal </a:t>
            </a:r>
            <a:r>
              <a:rPr lang="en-US" dirty="0" err="1" smtClean="0"/>
              <a:t>coronaviruses</a:t>
            </a:r>
            <a:r>
              <a:rPr lang="en-US" dirty="0" smtClean="0"/>
              <a:t> might protect against a severe course of disease. </a:t>
            </a:r>
            <a:endParaRPr lang="en-US" dirty="0" smtClean="0"/>
          </a:p>
          <a:p>
            <a:r>
              <a:rPr lang="en-US" b="1" dirty="0" err="1" smtClean="0"/>
              <a:t>doi</a:t>
            </a:r>
            <a:r>
              <a:rPr lang="en-US" b="1" dirty="0" smtClean="0"/>
              <a:t>:</a:t>
            </a:r>
            <a:r>
              <a:rPr lang="en-US" dirty="0" smtClean="0"/>
              <a:t> https://doi.org/10.1101/2020.10.12.20211599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Healthcare workers with mild / asymptomatic SARS-CoV-2 infection show T cell responses and </a:t>
            </a:r>
            <a:r>
              <a:rPr lang="en-US" b="1" dirty="0" err="1" smtClean="0"/>
              <a:t>neutralising</a:t>
            </a:r>
            <a:r>
              <a:rPr lang="en-US" b="1" dirty="0" smtClean="0"/>
              <a:t> antibodies after the first wave</a:t>
            </a:r>
          </a:p>
          <a:p>
            <a:r>
              <a:rPr lang="en-US" dirty="0" err="1" smtClean="0"/>
              <a:t>Neutralising</a:t>
            </a:r>
            <a:r>
              <a:rPr lang="en-US" dirty="0" smtClean="0"/>
              <a:t> antibodies (</a:t>
            </a:r>
            <a:r>
              <a:rPr lang="en-US" dirty="0" err="1" smtClean="0"/>
              <a:t>nAb</a:t>
            </a:r>
            <a:r>
              <a:rPr lang="en-US" dirty="0" smtClean="0"/>
              <a:t>) were present in 90% of infected HCW sampled after the first wave; </a:t>
            </a:r>
            <a:r>
              <a:rPr lang="en-US" dirty="0" err="1" smtClean="0"/>
              <a:t>titres</a:t>
            </a:r>
            <a:r>
              <a:rPr lang="en-US" dirty="0" smtClean="0"/>
              <a:t>, likely to correlate with functional protection, were present in 66% at 16-18 weeks. </a:t>
            </a:r>
            <a:endParaRPr lang="en-US" dirty="0" smtClean="0"/>
          </a:p>
          <a:p>
            <a:r>
              <a:rPr lang="en-US" dirty="0" smtClean="0"/>
              <a:t>T </a:t>
            </a:r>
            <a:r>
              <a:rPr lang="en-US" dirty="0" smtClean="0"/>
              <a:t>cell responses tended to be lower in asymptomatic infected HCW than those reporting case-definition symptoms of COVID-19, while </a:t>
            </a:r>
            <a:r>
              <a:rPr lang="en-US" dirty="0" err="1" smtClean="0"/>
              <a:t>nAb</a:t>
            </a:r>
            <a:r>
              <a:rPr lang="en-US" dirty="0" smtClean="0"/>
              <a:t> </a:t>
            </a:r>
            <a:r>
              <a:rPr lang="en-US" dirty="0" err="1" smtClean="0"/>
              <a:t>titres</a:t>
            </a:r>
            <a:r>
              <a:rPr lang="en-US" dirty="0" smtClean="0"/>
              <a:t> were maintained irrespective of symptoms. T cell and antibody responses were discordant. </a:t>
            </a:r>
            <a:endParaRPr lang="en-US" dirty="0" smtClean="0"/>
          </a:p>
          <a:p>
            <a:r>
              <a:rPr lang="en-US" dirty="0" smtClean="0"/>
              <a:t>HCW </a:t>
            </a:r>
            <a:r>
              <a:rPr lang="en-US" dirty="0" smtClean="0"/>
              <a:t>lacking </a:t>
            </a:r>
            <a:r>
              <a:rPr lang="en-US" dirty="0" err="1" smtClean="0"/>
              <a:t>nAb</a:t>
            </a:r>
            <a:r>
              <a:rPr lang="en-US" dirty="0" smtClean="0"/>
              <a:t> also showed undetectable T cells to Spike protein but had T cells of other specificities. </a:t>
            </a: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 smtClean="0"/>
              <a:t>findings suggest that the majority of HCW with mild or asymptomatic SARS-CoV-2 infection carry </a:t>
            </a:r>
            <a:r>
              <a:rPr lang="en-US" dirty="0" err="1" smtClean="0"/>
              <a:t>nAb</a:t>
            </a:r>
            <a:r>
              <a:rPr lang="en-US" dirty="0" smtClean="0"/>
              <a:t> complemented by multi-specific T cell responses for at least 4 months after mild or asymptomatic SARS-CoV-2 infection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doi</a:t>
            </a:r>
            <a:r>
              <a:rPr lang="en-US" b="1" dirty="0" smtClean="0"/>
              <a:t>:</a:t>
            </a:r>
            <a:r>
              <a:rPr lang="en-US" dirty="0" smtClean="0"/>
              <a:t> https://doi.org/10.1101/2020.10.13.20211763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Reinfection</a:t>
            </a:r>
            <a:r>
              <a:rPr lang="en-US" b="1" dirty="0" smtClean="0"/>
              <a:t> with SARS-CoV-2 and Failure of </a:t>
            </a:r>
            <a:r>
              <a:rPr lang="en-US" b="1" dirty="0" err="1" smtClean="0"/>
              <a:t>Humoral</a:t>
            </a:r>
            <a:r>
              <a:rPr lang="en-US" b="1" dirty="0" smtClean="0"/>
              <a:t> Immunity: a case report.</a:t>
            </a:r>
          </a:p>
          <a:p>
            <a:r>
              <a:rPr lang="en-US" dirty="0" smtClean="0"/>
              <a:t>We sequenced viruses from two distinct episodes of symptomatic COVID-19 separated by 144 days in a single patient, to conclusively describe </a:t>
            </a:r>
            <a:r>
              <a:rPr lang="en-US" dirty="0" err="1" smtClean="0"/>
              <a:t>reinfection</a:t>
            </a:r>
            <a:r>
              <a:rPr lang="en-US" dirty="0" smtClean="0"/>
              <a:t> with a new strain harboring the spike variant D614G. With antibody and B cell analytics, we show correlates of adaptive immunity, including a differential response to D614G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findings suggest that poorly developed or waned antibodies against the D614 virus formed after primary infection in March were not protective against </a:t>
            </a:r>
            <a:r>
              <a:rPr lang="en-US" dirty="0" err="1" smtClean="0"/>
              <a:t>reinfection</a:t>
            </a:r>
            <a:r>
              <a:rPr lang="en-US" dirty="0" smtClean="0"/>
              <a:t> with the D614G spike variant acquired in July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doi</a:t>
            </a:r>
            <a:r>
              <a:rPr lang="en-US" b="1" dirty="0" smtClean="0"/>
              <a:t>:</a:t>
            </a:r>
            <a:r>
              <a:rPr lang="en-US" dirty="0" smtClean="0"/>
              <a:t> https://doi.org/10.1101/2020.09.22.20192443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b="1" dirty="0" smtClean="0"/>
              <a:t>Clinical and </a:t>
            </a:r>
            <a:r>
              <a:rPr lang="en-US" sz="4400" b="1" dirty="0" err="1" smtClean="0"/>
              <a:t>immunoserological</a:t>
            </a:r>
            <a:r>
              <a:rPr lang="en-US" sz="4400" b="1" dirty="0" smtClean="0"/>
              <a:t> status 12 weeks after infection with COVID-19: prospective observational study</a:t>
            </a:r>
          </a:p>
          <a:p>
            <a:r>
              <a:rPr lang="en-US" dirty="0" smtClean="0"/>
              <a:t>The mean age of the 108 patients was 55.5 </a:t>
            </a:r>
            <a:r>
              <a:rPr lang="en-US" dirty="0" smtClean="0"/>
              <a:t>years. </a:t>
            </a:r>
          </a:p>
          <a:p>
            <a:r>
              <a:rPr lang="en-US" dirty="0" smtClean="0"/>
              <a:t>75.9</a:t>
            </a:r>
            <a:r>
              <a:rPr lang="en-US" dirty="0" smtClean="0"/>
              <a:t>% presented some type of symptoms, with </a:t>
            </a:r>
            <a:r>
              <a:rPr lang="en-US" dirty="0" smtClean="0"/>
              <a:t>dyspnea </a:t>
            </a:r>
            <a:r>
              <a:rPr lang="en-US" dirty="0" smtClean="0"/>
              <a:t>being the most </a:t>
            </a:r>
            <a:r>
              <a:rPr lang="en-US" dirty="0" smtClean="0"/>
              <a:t>common.</a:t>
            </a:r>
          </a:p>
          <a:p>
            <a:r>
              <a:rPr lang="en-US" dirty="0" smtClean="0"/>
              <a:t>All </a:t>
            </a:r>
            <a:r>
              <a:rPr lang="en-US" dirty="0" smtClean="0"/>
              <a:t>the patients had antibodies against SARS-CoV-2. Being a health-care worker was associated with symptom persistence, with age ≥65 years being a protective factor.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persistence of symptoms in patents with COVID is usual 12 weeks after the acute episode, especially in patients &lt;65 years and health-care workers. All our patients had developed antibodies by 12 weeks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Concerning imaging tests, 89 (82.4%) patients had a control chest radiograph at 12 weeks after 121 the acute episode. In 56 (62.9%) this was normal, in 24 (26.9%) the evolution of the images 122 was </a:t>
            </a:r>
            <a:r>
              <a:rPr lang="en-US" dirty="0" err="1" smtClean="0"/>
              <a:t>favourable</a:t>
            </a:r>
            <a:r>
              <a:rPr lang="en-US" dirty="0" smtClean="0"/>
              <a:t> and in 9 (10.1%) the radiological alterations seen during the acute phase had 123 persisted or worsened. 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hlinkClick r:id="rId2"/>
              </a:rPr>
              <a:t>https://www.medrxiv.org/content/10.1101/2020.10.06.20206060v1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b="1" dirty="0" smtClean="0"/>
              <a:t>School closures and SARS-CoV-2. Evidence from Sweden's partial school closure</a:t>
            </a:r>
          </a:p>
          <a:p>
            <a:r>
              <a:rPr lang="en-US" dirty="0" smtClean="0"/>
              <a:t>At the onset of the pandemic, Swedish upper secondary schools moved to online instruction while lower secondary school remained open. </a:t>
            </a:r>
            <a:endParaRPr lang="en-US" dirty="0" smtClean="0"/>
          </a:p>
          <a:p>
            <a:r>
              <a:rPr lang="en-US" dirty="0" smtClean="0"/>
              <a:t>We find that among parents, exposure to open rather than closed schools resulted in a small increase in </a:t>
            </a:r>
            <a:r>
              <a:rPr lang="en-US" dirty="0" smtClean="0"/>
              <a:t>PCR-confirmed. </a:t>
            </a:r>
          </a:p>
          <a:p>
            <a:r>
              <a:rPr lang="en-US" dirty="0" smtClean="0"/>
              <a:t>Among </a:t>
            </a:r>
            <a:r>
              <a:rPr lang="en-US" dirty="0" smtClean="0"/>
              <a:t>lower secondary teachers the infection rate doubled relative to upper secondary </a:t>
            </a:r>
            <a:r>
              <a:rPr lang="en-US" dirty="0" smtClean="0"/>
              <a:t>teachers. </a:t>
            </a:r>
            <a:r>
              <a:rPr lang="en-US" dirty="0" smtClean="0"/>
              <a:t>This spilled over to the partners of lower secondary teachers who had a higher infection rate than their upper </a:t>
            </a:r>
            <a:r>
              <a:rPr lang="en-US" dirty="0" smtClean="0"/>
              <a:t>secondary. 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analyzing COVID-19 diagnoses from healthcare visits and the incidence of severe health outcomes, results are similar for teachers but somewhat weaker for parents and teachers' partners.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results for parents indicate that keeping lower secondary schools open had minor consequences for the transmission of SARS-CoV-2 in society.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results for teachers suggest that measures to protect teachers could be considered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doi</a:t>
            </a:r>
            <a:r>
              <a:rPr lang="en-US" b="1" dirty="0" smtClean="0"/>
              <a:t>:</a:t>
            </a:r>
            <a:r>
              <a:rPr lang="en-US" dirty="0" smtClean="0"/>
              <a:t> https://doi.org/10.1101/2020.10.13.20211359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Comparison of efficacy of </a:t>
            </a:r>
            <a:r>
              <a:rPr lang="en-US" sz="9600" b="1" dirty="0" err="1" smtClean="0"/>
              <a:t>Dexamethasone</a:t>
            </a:r>
            <a:r>
              <a:rPr lang="en-US" sz="9600" b="1" dirty="0" smtClean="0"/>
              <a:t> and </a:t>
            </a:r>
            <a:r>
              <a:rPr lang="en-US" sz="9600" b="1" dirty="0" err="1" smtClean="0"/>
              <a:t>Methylprednisolone</a:t>
            </a:r>
            <a:r>
              <a:rPr lang="en-US" sz="9600" b="1" dirty="0" smtClean="0"/>
              <a:t> in improving P/F ratio among COVID-19 patients</a:t>
            </a:r>
          </a:p>
          <a:p>
            <a:r>
              <a:rPr lang="en-US" sz="6200" dirty="0" smtClean="0"/>
              <a:t>We compared the efficacy of </a:t>
            </a:r>
            <a:r>
              <a:rPr lang="en-US" sz="6200" dirty="0" err="1" smtClean="0"/>
              <a:t>methylprednisolone</a:t>
            </a:r>
            <a:r>
              <a:rPr lang="en-US" sz="6200" dirty="0" smtClean="0"/>
              <a:t> and </a:t>
            </a:r>
            <a:r>
              <a:rPr lang="en-US" sz="6200" dirty="0" err="1" smtClean="0"/>
              <a:t>dexamethasone</a:t>
            </a:r>
            <a:r>
              <a:rPr lang="en-US" sz="6200" dirty="0" smtClean="0"/>
              <a:t> in reducing inflammation and improving the partial pressure of arterial oxygen and fraction of inspired oxygen (PaO2/FiO2 or P/F) ratio in COVID-19 patients</a:t>
            </a:r>
          </a:p>
          <a:p>
            <a:r>
              <a:rPr lang="en-US" sz="6200" dirty="0" smtClean="0"/>
              <a:t>We selected 60 files for this retrospective quasi-experimental study using a convenient sampling technique and divided them into two groups of 30 patients each who had received either </a:t>
            </a:r>
            <a:r>
              <a:rPr lang="en-US" sz="6200" dirty="0" err="1" smtClean="0"/>
              <a:t>dexamethasone</a:t>
            </a:r>
            <a:r>
              <a:rPr lang="en-US" sz="6200" dirty="0" smtClean="0"/>
              <a:t> or </a:t>
            </a:r>
            <a:r>
              <a:rPr lang="en-US" sz="6200" dirty="0" err="1" smtClean="0"/>
              <a:t>methylprednisolone</a:t>
            </a:r>
            <a:r>
              <a:rPr lang="en-US" sz="6200" dirty="0" smtClean="0"/>
              <a:t>. </a:t>
            </a:r>
            <a:endParaRPr lang="en-US" sz="6200" dirty="0" smtClean="0"/>
          </a:p>
          <a:p>
            <a:r>
              <a:rPr lang="en-US" sz="6200" dirty="0" smtClean="0"/>
              <a:t>Group </a:t>
            </a:r>
            <a:r>
              <a:rPr lang="en-US" sz="6200" dirty="0" smtClean="0"/>
              <a:t>1 patients were given </a:t>
            </a:r>
            <a:r>
              <a:rPr lang="en-US" sz="6200" dirty="0" err="1" smtClean="0"/>
              <a:t>dexamethasone</a:t>
            </a:r>
            <a:r>
              <a:rPr lang="en-US" sz="6200" dirty="0" smtClean="0"/>
              <a:t> 8 mg twice daily, and Group 2 patients were given </a:t>
            </a:r>
            <a:r>
              <a:rPr lang="en-US" sz="6200" dirty="0" err="1" smtClean="0"/>
              <a:t>methylprednisolone</a:t>
            </a:r>
            <a:r>
              <a:rPr lang="en-US" sz="6200" dirty="0" smtClean="0"/>
              <a:t> 40 mg twice daily for eight days during their stay in our high dependency unit and our Intensive Care Unit. </a:t>
            </a:r>
          </a:p>
          <a:p>
            <a:r>
              <a:rPr lang="en-US" sz="6200" dirty="0" err="1" smtClean="0"/>
              <a:t>Dexamethasone</a:t>
            </a:r>
            <a:r>
              <a:rPr lang="en-US" sz="6200" dirty="0" smtClean="0"/>
              <a:t> </a:t>
            </a:r>
            <a:r>
              <a:rPr lang="en-US" sz="6200" dirty="0" smtClean="0"/>
              <a:t>is more effective in improving the P/F ratio in COVID-19 patients compared to </a:t>
            </a:r>
            <a:r>
              <a:rPr lang="en-US" sz="6200" dirty="0" err="1" smtClean="0"/>
              <a:t>methylprednisolone</a:t>
            </a:r>
            <a:r>
              <a:rPr lang="en-US" sz="6200" dirty="0" smtClean="0"/>
              <a:t>. Physicians should consider the use of </a:t>
            </a:r>
            <a:r>
              <a:rPr lang="en-US" sz="6200" dirty="0" err="1" smtClean="0"/>
              <a:t>dexamethasone</a:t>
            </a:r>
            <a:r>
              <a:rPr lang="en-US" sz="6200" dirty="0" smtClean="0"/>
              <a:t> use in appropriate patients with COVID-19. </a:t>
            </a:r>
            <a:endParaRPr lang="en-US" sz="6200" dirty="0" smtClean="0"/>
          </a:p>
          <a:p>
            <a:endParaRPr lang="en-US" sz="4800" dirty="0" smtClean="0"/>
          </a:p>
          <a:p>
            <a:r>
              <a:rPr lang="en-US" sz="4800" dirty="0" smtClean="0"/>
              <a:t> </a:t>
            </a:r>
            <a:r>
              <a:rPr lang="en-US" sz="4800" u="sng" dirty="0" smtClean="0">
                <a:hlinkClick r:id="rId2"/>
              </a:rPr>
              <a:t>https://doi.org/10.1101/2020.10.06.20171579.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791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Covid-19 Webex Update  10-14-2020</vt:lpstr>
      <vt:lpstr>Testing</vt:lpstr>
      <vt:lpstr>Immunity</vt:lpstr>
      <vt:lpstr>Immunity</vt:lpstr>
      <vt:lpstr>Immunity</vt:lpstr>
      <vt:lpstr>Immunity</vt:lpstr>
      <vt:lpstr>Immunity</vt:lpstr>
      <vt:lpstr>Epidemiology</vt:lpstr>
      <vt:lpstr>Treatment</vt:lpstr>
      <vt:lpstr>Treatment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Webex Update  10-14-2020</dc:title>
  <dc:creator>Louis</dc:creator>
  <cp:lastModifiedBy>Louis</cp:lastModifiedBy>
  <cp:revision>3</cp:revision>
  <dcterms:created xsi:type="dcterms:W3CDTF">2020-10-07T19:50:07Z</dcterms:created>
  <dcterms:modified xsi:type="dcterms:W3CDTF">2020-10-14T16:28:27Z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1824985423</vt:i4>
  </property>
  <property fmtid="{D5CDD505-2E9C-101B-9397-08002B2CF9AE}" pid="3" name="_NewReviewCycle">
    <vt:lpwstr/>
  </property>
  <property fmtid="{D5CDD505-2E9C-101B-9397-08002B2CF9AE}" pid="4" name="_EmailSubject">
    <vt:lpwstr>materials for yesterday's weekly noon call are available for upload: thanks to NHA for their support and cooperation: thanks a lot!!!</vt:lpwstr>
  </property>
  <property fmtid="{D5CDD505-2E9C-101B-9397-08002B2CF9AE}" pid="5" name="_AuthorEmail">
    <vt:lpwstr>tom.safranek@nebraska.gov</vt:lpwstr>
  </property>
  <property fmtid="{D5CDD505-2E9C-101B-9397-08002B2CF9AE}" pid="6" name="_AuthorEmailDisplayName">
    <vt:lpwstr>Safranek, Tom</vt:lpwstr>
  </property>
</Properties>
</file>