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04" r:id="rId2"/>
    <p:sldId id="308" r:id="rId3"/>
    <p:sldId id="324" r:id="rId4"/>
    <p:sldId id="337" r:id="rId5"/>
    <p:sldId id="328" r:id="rId6"/>
    <p:sldId id="341" r:id="rId7"/>
    <p:sldId id="330" r:id="rId8"/>
    <p:sldId id="331" r:id="rId9"/>
    <p:sldId id="333" r:id="rId10"/>
    <p:sldId id="332" r:id="rId11"/>
    <p:sldId id="347" r:id="rId12"/>
    <p:sldId id="334" r:id="rId13"/>
    <p:sldId id="338" r:id="rId14"/>
    <p:sldId id="348" r:id="rId15"/>
    <p:sldId id="345" r:id="rId16"/>
    <p:sldId id="342" r:id="rId17"/>
    <p:sldId id="335" r:id="rId18"/>
    <p:sldId id="336" r:id="rId19"/>
    <p:sldId id="343" r:id="rId20"/>
    <p:sldId id="344" r:id="rId21"/>
    <p:sldId id="325" r:id="rId22"/>
    <p:sldId id="346" r:id="rId23"/>
    <p:sldId id="321" r:id="rId24"/>
    <p:sldId id="339" r:id="rId25"/>
    <p:sldId id="329" r:id="rId26"/>
    <p:sldId id="340" r:id="rId27"/>
    <p:sldId id="297"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y Bors" initials="JB" lastIdx="1" clrIdx="0">
    <p:extLst>
      <p:ext uri="{19B8F6BF-5375-455C-9EA6-DF929625EA0E}">
        <p15:presenceInfo xmlns:p15="http://schemas.microsoft.com/office/powerpoint/2012/main" userId="S-1-5-21-1601136040-673529168-12547700-47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1B4B"/>
    <a:srgbClr val="956E8E"/>
    <a:srgbClr val="D3CAB7"/>
    <a:srgbClr val="E6E1D6"/>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988" autoAdjust="0"/>
  </p:normalViewPr>
  <p:slideViewPr>
    <p:cSldViewPr>
      <p:cViewPr varScale="1">
        <p:scale>
          <a:sx n="71" d="100"/>
          <a:sy n="71" d="100"/>
        </p:scale>
        <p:origin x="1380" y="60"/>
      </p:cViewPr>
      <p:guideLst>
        <p:guide orient="horz" pos="2160"/>
        <p:guide pos="3840"/>
      </p:guideLst>
    </p:cSldViewPr>
  </p:slideViewPr>
  <p:notesTextViewPr>
    <p:cViewPr>
      <p:scale>
        <a:sx n="3" d="2"/>
        <a:sy n="3" d="2"/>
      </p:scale>
      <p:origin x="0" y="0"/>
    </p:cViewPr>
  </p:notesTextViewPr>
  <p:notesViewPr>
    <p:cSldViewPr>
      <p:cViewPr varScale="1">
        <p:scale>
          <a:sx n="65" d="100"/>
          <a:sy n="65" d="100"/>
        </p:scale>
        <p:origin x="276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6T13:17:55.370" idx="1">
    <p:pos x="10" y="1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10498BE-0776-46E5-A724-749047768A02}" type="datetimeFigureOut">
              <a:rPr lang="en-US" smtClean="0"/>
              <a:t>11/6/2023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F43634D-CC75-4026-A0E0-957F61D9AB7C}" type="slidenum">
              <a:rPr lang="en-US" smtClean="0"/>
              <a:t>‹#›</a:t>
            </a:fld>
            <a:endParaRPr lang="en-US" dirty="0"/>
          </a:p>
        </p:txBody>
      </p:sp>
    </p:spTree>
    <p:extLst>
      <p:ext uri="{BB962C8B-B14F-4D97-AF65-F5344CB8AC3E}">
        <p14:creationId xmlns:p14="http://schemas.microsoft.com/office/powerpoint/2010/main" val="4077273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1"/>
            <a:ext cx="3038475" cy="464980"/>
          </a:xfrm>
          <a:prstGeom prst="rect">
            <a:avLst/>
          </a:prstGeom>
        </p:spPr>
        <p:txBody>
          <a:bodyPr vert="horz" lIns="91440" tIns="45720" rIns="91440" bIns="45720" rtlCol="0"/>
          <a:lstStyle>
            <a:lvl1pPr algn="r">
              <a:defRPr sz="1200"/>
            </a:lvl1pPr>
          </a:lstStyle>
          <a:p>
            <a:fld id="{FCAC348A-7D46-4373-A171-F6445461AB1F}" type="datetimeFigureOut">
              <a:rPr lang="en-US" smtClean="0"/>
              <a:t>11/6/2023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1440" tIns="45720" rIns="91440" bIns="45720" rtlCol="0" anchor="b"/>
          <a:lstStyle>
            <a:lvl1pPr algn="r">
              <a:defRPr sz="1200"/>
            </a:lvl1pPr>
          </a:lstStyle>
          <a:p>
            <a:fld id="{66D9632F-FBB0-4560-9258-974D452D179B}" type="slidenum">
              <a:rPr lang="en-US" smtClean="0"/>
              <a:t>‹#›</a:t>
            </a:fld>
            <a:endParaRPr lang="en-US" dirty="0"/>
          </a:p>
        </p:txBody>
      </p:sp>
    </p:spTree>
    <p:extLst>
      <p:ext uri="{BB962C8B-B14F-4D97-AF65-F5344CB8AC3E}">
        <p14:creationId xmlns:p14="http://schemas.microsoft.com/office/powerpoint/2010/main" val="69902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9632F-FBB0-4560-9258-974D452D179B}" type="slidenum">
              <a:rPr lang="en-US" smtClean="0"/>
              <a:t>1</a:t>
            </a:fld>
            <a:endParaRPr lang="en-US" dirty="0"/>
          </a:p>
        </p:txBody>
      </p:sp>
    </p:spTree>
    <p:extLst>
      <p:ext uri="{BB962C8B-B14F-4D97-AF65-F5344CB8AC3E}">
        <p14:creationId xmlns:p14="http://schemas.microsoft.com/office/powerpoint/2010/main" val="332599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PHQ 2 and 9 Started in the ER and Floor January, 2020.  If the first questions total score was high then it triggered to ask the other 7 questions.  </a:t>
            </a:r>
          </a:p>
        </p:txBody>
      </p:sp>
      <p:sp>
        <p:nvSpPr>
          <p:cNvPr id="4" name="Slide Number Placeholder 3"/>
          <p:cNvSpPr>
            <a:spLocks noGrp="1"/>
          </p:cNvSpPr>
          <p:nvPr>
            <p:ph type="sldNum" sz="quarter" idx="5"/>
          </p:nvPr>
        </p:nvSpPr>
        <p:spPr/>
        <p:txBody>
          <a:bodyPr/>
          <a:lstStyle/>
          <a:p>
            <a:fld id="{66D9632F-FBB0-4560-9258-974D452D179B}" type="slidenum">
              <a:rPr lang="en-US" smtClean="0"/>
              <a:t>10</a:t>
            </a:fld>
            <a:endParaRPr lang="en-US" dirty="0"/>
          </a:p>
        </p:txBody>
      </p:sp>
    </p:spTree>
    <p:extLst>
      <p:ext uri="{BB962C8B-B14F-4D97-AF65-F5344CB8AC3E}">
        <p14:creationId xmlns:p14="http://schemas.microsoft.com/office/powerpoint/2010/main" val="3190819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Elevated results would trigger a Columbia Suicide Severity rating scale for further evaluation.  </a:t>
            </a:r>
          </a:p>
        </p:txBody>
      </p:sp>
      <p:sp>
        <p:nvSpPr>
          <p:cNvPr id="4" name="Slide Number Placeholder 3"/>
          <p:cNvSpPr>
            <a:spLocks noGrp="1"/>
          </p:cNvSpPr>
          <p:nvPr>
            <p:ph type="sldNum" sz="quarter" idx="5"/>
          </p:nvPr>
        </p:nvSpPr>
        <p:spPr/>
        <p:txBody>
          <a:bodyPr/>
          <a:lstStyle/>
          <a:p>
            <a:fld id="{66D9632F-FBB0-4560-9258-974D452D179B}" type="slidenum">
              <a:rPr lang="en-US" smtClean="0"/>
              <a:t>11</a:t>
            </a:fld>
            <a:endParaRPr lang="en-US" dirty="0"/>
          </a:p>
        </p:txBody>
      </p:sp>
    </p:spTree>
    <p:extLst>
      <p:ext uri="{BB962C8B-B14F-4D97-AF65-F5344CB8AC3E}">
        <p14:creationId xmlns:p14="http://schemas.microsoft.com/office/powerpoint/2010/main" val="243910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9632F-FBB0-4560-9258-974D452D179B}" type="slidenum">
              <a:rPr lang="en-US" smtClean="0"/>
              <a:t>12</a:t>
            </a:fld>
            <a:endParaRPr lang="en-US" dirty="0"/>
          </a:p>
        </p:txBody>
      </p:sp>
    </p:spTree>
    <p:extLst>
      <p:ext uri="{BB962C8B-B14F-4D97-AF65-F5344CB8AC3E}">
        <p14:creationId xmlns:p14="http://schemas.microsoft.com/office/powerpoint/2010/main" val="1203957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Corners received HRSA grant dollars through the CATCH group which is a collaboration of Health Departments in SE Nebraska.  </a:t>
            </a:r>
          </a:p>
        </p:txBody>
      </p:sp>
      <p:sp>
        <p:nvSpPr>
          <p:cNvPr id="4" name="Slide Number Placeholder 3"/>
          <p:cNvSpPr>
            <a:spLocks noGrp="1"/>
          </p:cNvSpPr>
          <p:nvPr>
            <p:ph type="sldNum" sz="quarter" idx="5"/>
          </p:nvPr>
        </p:nvSpPr>
        <p:spPr/>
        <p:txBody>
          <a:bodyPr/>
          <a:lstStyle/>
          <a:p>
            <a:fld id="{66D9632F-FBB0-4560-9258-974D452D179B}" type="slidenum">
              <a:rPr lang="en-US" smtClean="0"/>
              <a:t>13</a:t>
            </a:fld>
            <a:endParaRPr lang="en-US" dirty="0"/>
          </a:p>
        </p:txBody>
      </p:sp>
    </p:spTree>
    <p:extLst>
      <p:ext uri="{BB962C8B-B14F-4D97-AF65-F5344CB8AC3E}">
        <p14:creationId xmlns:p14="http://schemas.microsoft.com/office/powerpoint/2010/main" val="2139875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14</a:t>
            </a:fld>
            <a:endParaRPr lang="en-US" dirty="0"/>
          </a:p>
        </p:txBody>
      </p:sp>
    </p:spTree>
    <p:extLst>
      <p:ext uri="{BB962C8B-B14F-4D97-AF65-F5344CB8AC3E}">
        <p14:creationId xmlns:p14="http://schemas.microsoft.com/office/powerpoint/2010/main" val="430960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15</a:t>
            </a:fld>
            <a:endParaRPr lang="en-US" dirty="0"/>
          </a:p>
        </p:txBody>
      </p:sp>
    </p:spTree>
    <p:extLst>
      <p:ext uri="{BB962C8B-B14F-4D97-AF65-F5344CB8AC3E}">
        <p14:creationId xmlns:p14="http://schemas.microsoft.com/office/powerpoint/2010/main" val="522553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is sustainability with our current efforts in completing the screening and providing follow-up calls and resources. Four Corners Health Department is receiving some funds through the NE Total Care – Medicaid $ to help with this program and the Social Determinants of Health (SDOH).  </a:t>
            </a:r>
          </a:p>
        </p:txBody>
      </p:sp>
      <p:sp>
        <p:nvSpPr>
          <p:cNvPr id="4" name="Slide Number Placeholder 3"/>
          <p:cNvSpPr>
            <a:spLocks noGrp="1"/>
          </p:cNvSpPr>
          <p:nvPr>
            <p:ph type="sldNum" sz="quarter" idx="5"/>
          </p:nvPr>
        </p:nvSpPr>
        <p:spPr/>
        <p:txBody>
          <a:bodyPr/>
          <a:lstStyle/>
          <a:p>
            <a:fld id="{66D9632F-FBB0-4560-9258-974D452D179B}" type="slidenum">
              <a:rPr lang="en-US" smtClean="0"/>
              <a:t>16</a:t>
            </a:fld>
            <a:endParaRPr lang="en-US" dirty="0"/>
          </a:p>
        </p:txBody>
      </p:sp>
    </p:spTree>
    <p:extLst>
      <p:ext uri="{BB962C8B-B14F-4D97-AF65-F5344CB8AC3E}">
        <p14:creationId xmlns:p14="http://schemas.microsoft.com/office/powerpoint/2010/main" val="271883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17</a:t>
            </a:fld>
            <a:endParaRPr lang="en-US" dirty="0"/>
          </a:p>
        </p:txBody>
      </p:sp>
    </p:spTree>
    <p:extLst>
      <p:ext uri="{BB962C8B-B14F-4D97-AF65-F5344CB8AC3E}">
        <p14:creationId xmlns:p14="http://schemas.microsoft.com/office/powerpoint/2010/main" val="1277554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18</a:t>
            </a:fld>
            <a:endParaRPr lang="en-US" dirty="0"/>
          </a:p>
        </p:txBody>
      </p:sp>
    </p:spTree>
    <p:extLst>
      <p:ext uri="{BB962C8B-B14F-4D97-AF65-F5344CB8AC3E}">
        <p14:creationId xmlns:p14="http://schemas.microsoft.com/office/powerpoint/2010/main" val="67813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19</a:t>
            </a:fld>
            <a:endParaRPr lang="en-US" dirty="0"/>
          </a:p>
        </p:txBody>
      </p:sp>
    </p:spTree>
    <p:extLst>
      <p:ext uri="{BB962C8B-B14F-4D97-AF65-F5344CB8AC3E}">
        <p14:creationId xmlns:p14="http://schemas.microsoft.com/office/powerpoint/2010/main" val="418217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2</a:t>
            </a:fld>
            <a:endParaRPr lang="en-US" dirty="0"/>
          </a:p>
        </p:txBody>
      </p:sp>
    </p:spTree>
    <p:extLst>
      <p:ext uri="{BB962C8B-B14F-4D97-AF65-F5344CB8AC3E}">
        <p14:creationId xmlns:p14="http://schemas.microsoft.com/office/powerpoint/2010/main" val="3907728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20</a:t>
            </a:fld>
            <a:endParaRPr lang="en-US" dirty="0"/>
          </a:p>
        </p:txBody>
      </p:sp>
    </p:spTree>
    <p:extLst>
      <p:ext uri="{BB962C8B-B14F-4D97-AF65-F5344CB8AC3E}">
        <p14:creationId xmlns:p14="http://schemas.microsoft.com/office/powerpoint/2010/main" val="1590140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21</a:t>
            </a:fld>
            <a:endParaRPr lang="en-US" dirty="0"/>
          </a:p>
        </p:txBody>
      </p:sp>
    </p:spTree>
    <p:extLst>
      <p:ext uri="{BB962C8B-B14F-4D97-AF65-F5344CB8AC3E}">
        <p14:creationId xmlns:p14="http://schemas.microsoft.com/office/powerpoint/2010/main" val="2653186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22</a:t>
            </a:fld>
            <a:endParaRPr lang="en-US" dirty="0"/>
          </a:p>
        </p:txBody>
      </p:sp>
    </p:spTree>
    <p:extLst>
      <p:ext uri="{BB962C8B-B14F-4D97-AF65-F5344CB8AC3E}">
        <p14:creationId xmlns:p14="http://schemas.microsoft.com/office/powerpoint/2010/main" val="1638321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9632F-FBB0-4560-9258-974D452D179B}" type="slidenum">
              <a:rPr lang="en-US" smtClean="0"/>
              <a:t>23</a:t>
            </a:fld>
            <a:endParaRPr lang="en-US" dirty="0"/>
          </a:p>
        </p:txBody>
      </p:sp>
    </p:spTree>
    <p:extLst>
      <p:ext uri="{BB962C8B-B14F-4D97-AF65-F5344CB8AC3E}">
        <p14:creationId xmlns:p14="http://schemas.microsoft.com/office/powerpoint/2010/main" val="380163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24</a:t>
            </a:fld>
            <a:endParaRPr lang="en-US" dirty="0"/>
          </a:p>
        </p:txBody>
      </p:sp>
    </p:spTree>
    <p:extLst>
      <p:ext uri="{BB962C8B-B14F-4D97-AF65-F5344CB8AC3E}">
        <p14:creationId xmlns:p14="http://schemas.microsoft.com/office/powerpoint/2010/main" val="2034115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25</a:t>
            </a:fld>
            <a:endParaRPr lang="en-US" dirty="0"/>
          </a:p>
        </p:txBody>
      </p:sp>
    </p:spTree>
    <p:extLst>
      <p:ext uri="{BB962C8B-B14F-4D97-AF65-F5344CB8AC3E}">
        <p14:creationId xmlns:p14="http://schemas.microsoft.com/office/powerpoint/2010/main" val="2406423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26</a:t>
            </a:fld>
            <a:endParaRPr lang="en-US" dirty="0"/>
          </a:p>
        </p:txBody>
      </p:sp>
    </p:spTree>
    <p:extLst>
      <p:ext uri="{BB962C8B-B14F-4D97-AF65-F5344CB8AC3E}">
        <p14:creationId xmlns:p14="http://schemas.microsoft.com/office/powerpoint/2010/main" val="120398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27</a:t>
            </a:fld>
            <a:endParaRPr lang="en-US" dirty="0"/>
          </a:p>
        </p:txBody>
      </p:sp>
    </p:spTree>
    <p:extLst>
      <p:ext uri="{BB962C8B-B14F-4D97-AF65-F5344CB8AC3E}">
        <p14:creationId xmlns:p14="http://schemas.microsoft.com/office/powerpoint/2010/main" val="216290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3</a:t>
            </a:fld>
            <a:endParaRPr lang="en-US" dirty="0"/>
          </a:p>
        </p:txBody>
      </p:sp>
    </p:spTree>
    <p:extLst>
      <p:ext uri="{BB962C8B-B14F-4D97-AF65-F5344CB8AC3E}">
        <p14:creationId xmlns:p14="http://schemas.microsoft.com/office/powerpoint/2010/main" val="212050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4</a:t>
            </a:fld>
            <a:endParaRPr lang="en-US" dirty="0"/>
          </a:p>
        </p:txBody>
      </p:sp>
    </p:spTree>
    <p:extLst>
      <p:ext uri="{BB962C8B-B14F-4D97-AF65-F5344CB8AC3E}">
        <p14:creationId xmlns:p14="http://schemas.microsoft.com/office/powerpoint/2010/main" val="832271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5</a:t>
            </a:fld>
            <a:endParaRPr lang="en-US" dirty="0"/>
          </a:p>
        </p:txBody>
      </p:sp>
    </p:spTree>
    <p:extLst>
      <p:ext uri="{BB962C8B-B14F-4D97-AF65-F5344CB8AC3E}">
        <p14:creationId xmlns:p14="http://schemas.microsoft.com/office/powerpoint/2010/main" val="1059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6</a:t>
            </a:fld>
            <a:endParaRPr lang="en-US" dirty="0"/>
          </a:p>
        </p:txBody>
      </p:sp>
    </p:spTree>
    <p:extLst>
      <p:ext uri="{BB962C8B-B14F-4D97-AF65-F5344CB8AC3E}">
        <p14:creationId xmlns:p14="http://schemas.microsoft.com/office/powerpoint/2010/main" val="338821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7</a:t>
            </a:fld>
            <a:endParaRPr lang="en-US" dirty="0"/>
          </a:p>
        </p:txBody>
      </p:sp>
    </p:spTree>
    <p:extLst>
      <p:ext uri="{BB962C8B-B14F-4D97-AF65-F5344CB8AC3E}">
        <p14:creationId xmlns:p14="http://schemas.microsoft.com/office/powerpoint/2010/main" val="27706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Depression is a common mental illness that is both mentally and physically draining.  Sometimes the signs and symptoms of depression may be obvious.  However, sometimes it can be quite difficult to pick up on, especially in ourselves.  </a:t>
            </a:r>
          </a:p>
          <a:p>
            <a:endParaRPr lang="en-US" b="1" dirty="0"/>
          </a:p>
          <a:p>
            <a:r>
              <a:rPr lang="en-US" b="1" dirty="0"/>
              <a:t>PHQ9 stands for </a:t>
            </a:r>
            <a:r>
              <a:rPr lang="en-US" b="1" u="sng" dirty="0"/>
              <a:t>Patient Health Questionnaire</a:t>
            </a:r>
            <a:r>
              <a:rPr lang="en-US" b="1" dirty="0"/>
              <a:t>.  It is a brief, self-administered questionnaire.  The PHQ was derived from an assessment tool utilized by medical professionals in the clinic setting called the Prime-MD, which addresses multiple mental health diagnoses. </a:t>
            </a:r>
          </a:p>
          <a:p>
            <a:endParaRPr lang="en-US" b="1" dirty="0"/>
          </a:p>
          <a:p>
            <a:r>
              <a:rPr lang="en-US" b="1" dirty="0"/>
              <a:t>The number 2, 3, or 9, in the title is a reference to the number of questions to assess each criteria of depression.   Question 9 on the PHQ9 screens for the presence and duration of suicide ideation. Knowledge is power and the PHQ9 helps those using it to start the process of healing from depression.    </a:t>
            </a:r>
          </a:p>
          <a:p>
            <a:endParaRPr lang="en-US" b="1" dirty="0"/>
          </a:p>
          <a:p>
            <a:r>
              <a:rPr lang="en-US" b="1" dirty="0"/>
              <a:t>My Story:</a:t>
            </a:r>
          </a:p>
          <a:p>
            <a:endParaRPr lang="en-US" b="1" dirty="0"/>
          </a:p>
          <a:p>
            <a:r>
              <a:rPr lang="en-US" b="1" dirty="0"/>
              <a:t>When our facility implemented using this tool in the ER &amp; Floor:  </a:t>
            </a:r>
            <a:r>
              <a:rPr lang="en-US" dirty="0"/>
              <a:t>Screening built in the EMR for ER Visits and Admissions to the floor – 100% for all ER patients seen and Admitted Hospital Patients.</a:t>
            </a:r>
          </a:p>
        </p:txBody>
      </p:sp>
      <p:sp>
        <p:nvSpPr>
          <p:cNvPr id="4" name="Slide Number Placeholder 3"/>
          <p:cNvSpPr>
            <a:spLocks noGrp="1"/>
          </p:cNvSpPr>
          <p:nvPr>
            <p:ph type="sldNum" sz="quarter" idx="5"/>
          </p:nvPr>
        </p:nvSpPr>
        <p:spPr/>
        <p:txBody>
          <a:bodyPr/>
          <a:lstStyle/>
          <a:p>
            <a:fld id="{66D9632F-FBB0-4560-9258-974D452D179B}" type="slidenum">
              <a:rPr lang="en-US" smtClean="0"/>
              <a:t>8</a:t>
            </a:fld>
            <a:endParaRPr lang="en-US" dirty="0"/>
          </a:p>
        </p:txBody>
      </p:sp>
    </p:spTree>
    <p:extLst>
      <p:ext uri="{BB962C8B-B14F-4D97-AF65-F5344CB8AC3E}">
        <p14:creationId xmlns:p14="http://schemas.microsoft.com/office/powerpoint/2010/main" val="159050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632F-FBB0-4560-9258-974D452D179B}" type="slidenum">
              <a:rPr lang="en-US" smtClean="0"/>
              <a:t>9</a:t>
            </a:fld>
            <a:endParaRPr lang="en-US" dirty="0"/>
          </a:p>
        </p:txBody>
      </p:sp>
    </p:spTree>
    <p:extLst>
      <p:ext uri="{BB962C8B-B14F-4D97-AF65-F5344CB8AC3E}">
        <p14:creationId xmlns:p14="http://schemas.microsoft.com/office/powerpoint/2010/main" val="214999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hasCustomPrompt="1"/>
          </p:nvPr>
        </p:nvSpPr>
        <p:spPr/>
        <p:txBody>
          <a:bodyPr/>
          <a:lstStyle>
            <a:lvl1pPr>
              <a:defRPr/>
            </a:lvl1pPr>
          </a:lstStyle>
          <a:p>
            <a:r>
              <a:rPr lang="en-US" dirty="0"/>
              <a:t>	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9140000">
            <a:off x="268224" y="5870448"/>
            <a:ext cx="2901696" cy="201168"/>
          </a:xfrm>
          <a:prstGeom prst="rect">
            <a:avLst/>
          </a:prstGeom>
        </p:spPr>
        <p:txBody>
          <a:bodyPr/>
          <a:lstStyle/>
          <a:p>
            <a:fld id="{2C6CFA08-1557-4571-B6A7-3BD57AF37F9C}" type="datetimeFigureOut">
              <a:rPr lang="en-US" smtClean="0"/>
              <a:t>11/6/2023</a:t>
            </a:fld>
            <a:endParaRPr lang="en-US" dirty="0"/>
          </a:p>
        </p:txBody>
      </p:sp>
      <p:sp>
        <p:nvSpPr>
          <p:cNvPr id="5" name="Footer Placeholder 4"/>
          <p:cNvSpPr>
            <a:spLocks noGrp="1"/>
          </p:cNvSpPr>
          <p:nvPr>
            <p:ph type="ftr" sz="quarter" idx="11"/>
          </p:nvPr>
        </p:nvSpPr>
        <p:spPr>
          <a:xfrm>
            <a:off x="4690019" y="6285122"/>
            <a:ext cx="6299200"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201384" y="6170822"/>
            <a:ext cx="670560" cy="502920"/>
          </a:xfrm>
          <a:prstGeom prst="ellipse">
            <a:avLst/>
          </a:prstGeom>
        </p:spPr>
        <p:txBody>
          <a:bodyPr/>
          <a:lstStyle/>
          <a:p>
            <a:fld id="{53025F83-3C8E-4E53-90E0-9FA8F20A94B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9140000">
            <a:off x="268224" y="5870448"/>
            <a:ext cx="2901696" cy="201168"/>
          </a:xfrm>
          <a:prstGeom prst="rect">
            <a:avLst/>
          </a:prstGeom>
        </p:spPr>
        <p:txBody>
          <a:bodyPr/>
          <a:lstStyle/>
          <a:p>
            <a:fld id="{2C6CFA08-1557-4571-B6A7-3BD57AF37F9C}" type="datetimeFigureOut">
              <a:rPr lang="en-US" smtClean="0"/>
              <a:t>11/6/2023</a:t>
            </a:fld>
            <a:endParaRPr lang="en-US" dirty="0"/>
          </a:p>
        </p:txBody>
      </p:sp>
      <p:sp>
        <p:nvSpPr>
          <p:cNvPr id="5" name="Footer Placeholder 4"/>
          <p:cNvSpPr>
            <a:spLocks noGrp="1"/>
          </p:cNvSpPr>
          <p:nvPr>
            <p:ph type="ftr" sz="quarter" idx="11"/>
          </p:nvPr>
        </p:nvSpPr>
        <p:spPr>
          <a:xfrm>
            <a:off x="4690019" y="6285122"/>
            <a:ext cx="6299200"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201384" y="6170822"/>
            <a:ext cx="670560" cy="502920"/>
          </a:xfrm>
          <a:prstGeom prst="ellipse">
            <a:avLst/>
          </a:prstGeom>
        </p:spPr>
        <p:txBody>
          <a:bodyPr/>
          <a:lstStyle/>
          <a:p>
            <a:fld id="{53025F83-3C8E-4E53-90E0-9FA8F20A94B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	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3"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rot="19140000">
            <a:off x="1089533"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1" y="2471000"/>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a:xfrm rot="19140000">
            <a:off x="268224" y="5870448"/>
            <a:ext cx="2901696" cy="201168"/>
          </a:xfrm>
          <a:prstGeom prst="rect">
            <a:avLst/>
          </a:prstGeom>
        </p:spPr>
        <p:txBody>
          <a:bodyPr/>
          <a:lstStyle/>
          <a:p>
            <a:fld id="{2C6CFA08-1557-4571-B6A7-3BD57AF37F9C}" type="datetimeFigureOut">
              <a:rPr lang="en-US" smtClean="0"/>
              <a:t>11/6/2023</a:t>
            </a:fld>
            <a:endParaRPr lang="en-US" dirty="0"/>
          </a:p>
        </p:txBody>
      </p:sp>
      <p:sp>
        <p:nvSpPr>
          <p:cNvPr id="5" name="Footer Placeholder 4"/>
          <p:cNvSpPr>
            <a:spLocks noGrp="1"/>
          </p:cNvSpPr>
          <p:nvPr>
            <p:ph type="ftr" sz="quarter" idx="11"/>
          </p:nvPr>
        </p:nvSpPr>
        <p:spPr>
          <a:xfrm>
            <a:off x="4690019" y="6285122"/>
            <a:ext cx="6299200"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201384" y="6170822"/>
            <a:ext cx="670560" cy="502920"/>
          </a:xfrm>
          <a:prstGeom prst="ellipse">
            <a:avLst/>
          </a:prstGeom>
        </p:spPr>
        <p:txBody>
          <a:bodyPr/>
          <a:lstStyle/>
          <a:p>
            <a:fld id="{53025F83-3C8E-4E53-90E0-9FA8F20A94B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ight Triangle 6"/>
          <p:cNvSpPr/>
          <p:nvPr/>
        </p:nvSpPr>
        <p:spPr>
          <a:xfrm>
            <a:off x="3"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rot="19140000">
            <a:off x="1092532" y="1726812"/>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a:xfrm rot="19140000">
            <a:off x="268224" y="5870448"/>
            <a:ext cx="2901696" cy="201168"/>
          </a:xfrm>
          <a:prstGeom prst="rect">
            <a:avLst/>
          </a:prstGeom>
        </p:spPr>
        <p:txBody>
          <a:bodyPr/>
          <a:lstStyle/>
          <a:p>
            <a:fld id="{2C6CFA08-1557-4571-B6A7-3BD57AF37F9C}" type="datetimeFigureOut">
              <a:rPr lang="en-US" smtClean="0"/>
              <a:t>11/6/2023</a:t>
            </a:fld>
            <a:endParaRPr lang="en-US" dirty="0"/>
          </a:p>
        </p:txBody>
      </p:sp>
      <p:sp>
        <p:nvSpPr>
          <p:cNvPr id="5" name="Footer Placeholder 4"/>
          <p:cNvSpPr>
            <a:spLocks noGrp="1"/>
          </p:cNvSpPr>
          <p:nvPr>
            <p:ph type="ftr" sz="quarter" idx="11"/>
          </p:nvPr>
        </p:nvSpPr>
        <p:spPr>
          <a:xfrm>
            <a:off x="4690019" y="6285122"/>
            <a:ext cx="6299200"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201384" y="6170822"/>
            <a:ext cx="670560" cy="502920"/>
          </a:xfrm>
          <a:prstGeom prst="ellipse">
            <a:avLst/>
          </a:prstGeom>
        </p:spPr>
        <p:txBody>
          <a:bodyPr/>
          <a:lstStyle/>
          <a:p>
            <a:fld id="{53025F83-3C8E-4E53-90E0-9FA8F20A94B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	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19140000">
            <a:off x="268224" y="5870448"/>
            <a:ext cx="2901696" cy="201168"/>
          </a:xfrm>
          <a:prstGeom prst="rect">
            <a:avLst/>
          </a:prstGeom>
        </p:spPr>
        <p:txBody>
          <a:bodyPr/>
          <a:lstStyle/>
          <a:p>
            <a:fld id="{2C6CFA08-1557-4571-B6A7-3BD57AF37F9C}" type="datetimeFigureOut">
              <a:rPr lang="en-US" smtClean="0"/>
              <a:t>11/6/2023</a:t>
            </a:fld>
            <a:endParaRPr lang="en-US" dirty="0"/>
          </a:p>
        </p:txBody>
      </p:sp>
      <p:sp>
        <p:nvSpPr>
          <p:cNvPr id="8" name="Footer Placeholder 7"/>
          <p:cNvSpPr>
            <a:spLocks noGrp="1"/>
          </p:cNvSpPr>
          <p:nvPr>
            <p:ph type="ftr" sz="quarter" idx="11"/>
          </p:nvPr>
        </p:nvSpPr>
        <p:spPr>
          <a:xfrm>
            <a:off x="4690019" y="6285122"/>
            <a:ext cx="6299200" cy="27432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1201384" y="6170822"/>
            <a:ext cx="670560" cy="502920"/>
          </a:xfrm>
          <a:prstGeom prst="ellipse">
            <a:avLst/>
          </a:prstGeom>
        </p:spPr>
        <p:txBody>
          <a:bodyPr/>
          <a:lstStyle/>
          <a:p>
            <a:fld id="{53025F83-3C8E-4E53-90E0-9FA8F20A94B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	Click to edit Master title style</a:t>
            </a:r>
          </a:p>
        </p:txBody>
      </p:sp>
      <p:sp>
        <p:nvSpPr>
          <p:cNvPr id="3" name="Date Placeholder 2"/>
          <p:cNvSpPr>
            <a:spLocks noGrp="1"/>
          </p:cNvSpPr>
          <p:nvPr>
            <p:ph type="dt" sz="half" idx="10"/>
          </p:nvPr>
        </p:nvSpPr>
        <p:spPr>
          <a:xfrm rot="19140000">
            <a:off x="268224" y="5870448"/>
            <a:ext cx="2901696" cy="201168"/>
          </a:xfrm>
          <a:prstGeom prst="rect">
            <a:avLst/>
          </a:prstGeom>
        </p:spPr>
        <p:txBody>
          <a:bodyPr/>
          <a:lstStyle/>
          <a:p>
            <a:fld id="{2C6CFA08-1557-4571-B6A7-3BD57AF37F9C}" type="datetimeFigureOut">
              <a:rPr lang="en-US" smtClean="0"/>
              <a:t>11/6/2023</a:t>
            </a:fld>
            <a:endParaRPr lang="en-US" dirty="0"/>
          </a:p>
        </p:txBody>
      </p:sp>
      <p:sp>
        <p:nvSpPr>
          <p:cNvPr id="4" name="Footer Placeholder 3"/>
          <p:cNvSpPr>
            <a:spLocks noGrp="1"/>
          </p:cNvSpPr>
          <p:nvPr>
            <p:ph type="ftr" sz="quarter" idx="11"/>
          </p:nvPr>
        </p:nvSpPr>
        <p:spPr>
          <a:xfrm>
            <a:off x="4690019" y="6285122"/>
            <a:ext cx="6299200" cy="27432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1201384" y="6170822"/>
            <a:ext cx="670560" cy="502920"/>
          </a:xfrm>
          <a:prstGeom prst="ellipse">
            <a:avLst/>
          </a:prstGeom>
        </p:spPr>
        <p:txBody>
          <a:bodyPr/>
          <a:lstStyle/>
          <a:p>
            <a:fld id="{53025F83-3C8E-4E53-90E0-9FA8F20A94B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68224" y="5870448"/>
            <a:ext cx="2901696" cy="201168"/>
          </a:xfrm>
          <a:prstGeom prst="rect">
            <a:avLst/>
          </a:prstGeom>
        </p:spPr>
        <p:txBody>
          <a:bodyPr/>
          <a:lstStyle/>
          <a:p>
            <a:fld id="{2C6CFA08-1557-4571-B6A7-3BD57AF37F9C}" type="datetimeFigureOut">
              <a:rPr lang="en-US" smtClean="0"/>
              <a:t>11/6/2023</a:t>
            </a:fld>
            <a:endParaRPr lang="en-US" dirty="0"/>
          </a:p>
        </p:txBody>
      </p:sp>
      <p:sp>
        <p:nvSpPr>
          <p:cNvPr id="3" name="Footer Placeholder 2"/>
          <p:cNvSpPr>
            <a:spLocks noGrp="1"/>
          </p:cNvSpPr>
          <p:nvPr>
            <p:ph type="ftr" sz="quarter" idx="11"/>
          </p:nvPr>
        </p:nvSpPr>
        <p:spPr>
          <a:xfrm>
            <a:off x="4690019" y="6285122"/>
            <a:ext cx="6299200" cy="27432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201384" y="6170822"/>
            <a:ext cx="670560" cy="502920"/>
          </a:xfrm>
          <a:prstGeom prst="ellipse">
            <a:avLst/>
          </a:prstGeom>
        </p:spPr>
        <p:txBody>
          <a:bodyPr/>
          <a:lstStyle/>
          <a:p>
            <a:fld id="{53025F83-3C8E-4E53-90E0-9FA8F20A94B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3"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1046573" y="1576178"/>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86" y="2618987"/>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a:xfrm rot="19140000">
            <a:off x="268224" y="5870448"/>
            <a:ext cx="2901696" cy="201168"/>
          </a:xfrm>
          <a:prstGeom prst="rect">
            <a:avLst/>
          </a:prstGeom>
        </p:spPr>
        <p:txBody>
          <a:bodyPr/>
          <a:lstStyle/>
          <a:p>
            <a:fld id="{2C6CFA08-1557-4571-B6A7-3BD57AF37F9C}" type="datetimeFigureOut">
              <a:rPr lang="en-US" smtClean="0"/>
              <a:t>11/6/2023</a:t>
            </a:fld>
            <a:endParaRPr lang="en-US" dirty="0"/>
          </a:p>
        </p:txBody>
      </p:sp>
      <p:sp>
        <p:nvSpPr>
          <p:cNvPr id="6" name="Footer Placeholder 5"/>
          <p:cNvSpPr>
            <a:spLocks noGrp="1"/>
          </p:cNvSpPr>
          <p:nvPr>
            <p:ph type="ftr" sz="quarter" idx="11"/>
          </p:nvPr>
        </p:nvSpPr>
        <p:spPr>
          <a:xfrm>
            <a:off x="4690019" y="6285122"/>
            <a:ext cx="6299200" cy="274320"/>
          </a:xfrm>
          <a:prstGeom prst="rect">
            <a:avLst/>
          </a:prstGeo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1201384" y="6170822"/>
            <a:ext cx="670560" cy="502920"/>
          </a:xfrm>
          <a:prstGeom prst="ellipse">
            <a:avLst/>
          </a:prstGeom>
          <a:ln>
            <a:solidFill>
              <a:schemeClr val="tx2"/>
            </a:solidFill>
          </a:ln>
        </p:spPr>
        <p:txBody>
          <a:bodyPr/>
          <a:lstStyle>
            <a:lvl1pPr>
              <a:defRPr>
                <a:solidFill>
                  <a:schemeClr val="tx2"/>
                </a:solidFill>
              </a:defRPr>
            </a:lvl1pPr>
          </a:lstStyle>
          <a:p>
            <a:fld id="{53025F83-3C8E-4E53-90E0-9FA8F20A94B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3"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3"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3"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8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19140000">
            <a:off x="268224" y="5870448"/>
            <a:ext cx="2901696" cy="201168"/>
          </a:xfrm>
          <a:prstGeom prst="rect">
            <a:avLst/>
          </a:prstGeom>
        </p:spPr>
        <p:txBody>
          <a:bodyPr/>
          <a:lstStyle/>
          <a:p>
            <a:fld id="{2C6CFA08-1557-4571-B6A7-3BD57AF37F9C}" type="datetimeFigureOut">
              <a:rPr lang="en-US" smtClean="0"/>
              <a:t>11/6/2023</a:t>
            </a:fld>
            <a:endParaRPr lang="en-US" dirty="0"/>
          </a:p>
        </p:txBody>
      </p:sp>
      <p:sp>
        <p:nvSpPr>
          <p:cNvPr id="6" name="Footer Placeholder 5"/>
          <p:cNvSpPr>
            <a:spLocks noGrp="1"/>
          </p:cNvSpPr>
          <p:nvPr>
            <p:ph type="ftr" sz="quarter" idx="11"/>
          </p:nvPr>
        </p:nvSpPr>
        <p:spPr>
          <a:xfrm>
            <a:off x="4690019" y="6285122"/>
            <a:ext cx="6299200"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201384" y="6170822"/>
            <a:ext cx="670560" cy="502920"/>
          </a:xfrm>
          <a:prstGeom prst="ellipse">
            <a:avLst/>
          </a:prstGeom>
        </p:spPr>
        <p:txBody>
          <a:bodyPr/>
          <a:lstStyle/>
          <a:p>
            <a:fld id="{53025F83-3C8E-4E53-90E0-9FA8F20A94B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4"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userDrawn="1"/>
        </p:nvSpPr>
        <p:spPr>
          <a:xfrm>
            <a:off x="-3173" y="5051367"/>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3174" y="365760"/>
            <a:ext cx="12195174" cy="548640"/>
          </a:xfrm>
          <a:prstGeom prst="rect">
            <a:avLst/>
          </a:prstGeom>
          <a:solidFill>
            <a:srgbClr val="D3CAB7"/>
          </a:solidFill>
        </p:spPr>
        <p:txBody>
          <a:bodyPr vert="horz" lIns="91440" tIns="45720" rIns="91440" bIns="45720" rtlCol="0" anchor="ctr">
            <a:noAutofit/>
          </a:bodyPr>
          <a:lstStyle/>
          <a:p>
            <a:r>
              <a:rPr lang="en-US" dirty="0"/>
              <a:t>	Click to edit Master title style</a:t>
            </a:r>
          </a:p>
        </p:txBody>
      </p:sp>
      <p:sp>
        <p:nvSpPr>
          <p:cNvPr id="3" name="Text Placeholder 2"/>
          <p:cNvSpPr>
            <a:spLocks noGrp="1"/>
          </p:cNvSpPr>
          <p:nvPr>
            <p:ph type="body" idx="1"/>
          </p:nvPr>
        </p:nvSpPr>
        <p:spPr>
          <a:xfrm>
            <a:off x="1097280" y="1100703"/>
            <a:ext cx="10027920" cy="35798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CA46C02E-B614-4A2A-ABBF-58B8533F649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96200" y="5486400"/>
            <a:ext cx="3105150" cy="91307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2" r:id="rId2"/>
    <p:sldLayoutId id="2147483661" r:id="rId3"/>
    <p:sldLayoutId id="2147483663"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b="1"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3200" b="1" kern="1200">
          <a:solidFill>
            <a:schemeClr val="tx1"/>
          </a:solidFill>
          <a:latin typeface="+mn-lt"/>
          <a:ea typeface="+mn-ea"/>
          <a:cs typeface="+mn-cs"/>
        </a:defRPr>
      </a:lvl1pPr>
      <a:lvl2pPr marL="231775" indent="-231775" algn="l" defTabSz="914400" rtl="0" eaLnBrk="1" latinLnBrk="0" hangingPunct="1">
        <a:spcBef>
          <a:spcPts val="300"/>
        </a:spcBef>
        <a:buClr>
          <a:srgbClr val="621B4B"/>
        </a:buClr>
        <a:buFont typeface="Arial" panose="020B0604020202020204" pitchFamily="34" charset="0"/>
        <a:buChar char="•"/>
        <a:defRPr sz="3200" kern="1200">
          <a:solidFill>
            <a:schemeClr val="tx1"/>
          </a:solidFill>
          <a:latin typeface="+mn-lt"/>
          <a:ea typeface="+mn-ea"/>
          <a:cs typeface="+mn-cs"/>
        </a:defRPr>
      </a:lvl2pPr>
      <a:lvl3pPr marL="461963" indent="-223838" algn="l" defTabSz="914400" rtl="0" eaLnBrk="1" latinLnBrk="0" hangingPunct="1">
        <a:spcBef>
          <a:spcPts val="300"/>
        </a:spcBef>
        <a:buClr>
          <a:srgbClr val="621B4B"/>
        </a:buClr>
        <a:buFont typeface="Franklin Gothic Book" panose="020B0503020102020204" pitchFamily="34" charset="0"/>
        <a:buChar char="−"/>
        <a:defRPr sz="3200" kern="1200">
          <a:solidFill>
            <a:schemeClr val="tx1"/>
          </a:solidFill>
          <a:latin typeface="+mn-lt"/>
          <a:ea typeface="+mn-ea"/>
          <a:cs typeface="+mn-cs"/>
        </a:defRPr>
      </a:lvl3pPr>
      <a:lvl4pPr marL="682625" indent="-215900" algn="l" defTabSz="914400" rtl="0" eaLnBrk="1" latinLnBrk="0" hangingPunct="1">
        <a:spcBef>
          <a:spcPts val="300"/>
        </a:spcBef>
        <a:buClr>
          <a:srgbClr val="621B4B"/>
        </a:buClr>
        <a:buFont typeface="Arial" panose="020B0604020202020204" pitchFamily="34" charset="0"/>
        <a:buChar char="•"/>
        <a:defRPr sz="3200" kern="1200">
          <a:solidFill>
            <a:schemeClr val="tx1"/>
          </a:solidFill>
          <a:latin typeface="+mn-lt"/>
          <a:ea typeface="+mn-ea"/>
          <a:cs typeface="+mn-cs"/>
        </a:defRPr>
      </a:lvl4pPr>
      <a:lvl5pPr marL="914400" indent="-228600" algn="l" defTabSz="914400" rtl="0" eaLnBrk="1" latinLnBrk="0" hangingPunct="1">
        <a:spcBef>
          <a:spcPts val="300"/>
        </a:spcBef>
        <a:buClr>
          <a:srgbClr val="621B4B"/>
        </a:buClr>
        <a:buFont typeface="Franklin Gothic Book" panose="020B0503020102020204" pitchFamily="34" charset="0"/>
        <a:buChar char="−"/>
        <a:defRPr sz="32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pixabay.com/en/clock-alarm-clock-deadline-minute-303573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3048000"/>
            <a:ext cx="9448800" cy="1828801"/>
          </a:xfrm>
          <a:noFill/>
        </p:spPr>
        <p:txBody>
          <a:bodyPr/>
          <a:lstStyle/>
          <a:p>
            <a:pPr algn="r"/>
            <a:r>
              <a:rPr lang="en-US" sz="3600" dirty="0"/>
              <a:t> </a:t>
            </a:r>
            <a:r>
              <a:rPr lang="en-US" sz="3600" dirty="0">
                <a:cs typeface="Arial" panose="020B0604020202020204" pitchFamily="34" charset="0"/>
              </a:rPr>
              <a:t>Behavioral Health partnerships</a:t>
            </a:r>
            <a:br>
              <a:rPr lang="en-US" sz="2500" dirty="0">
                <a:cs typeface="Arial" panose="020B0604020202020204" pitchFamily="34" charset="0"/>
              </a:rPr>
            </a:br>
            <a:r>
              <a:rPr lang="en-US" sz="2500" dirty="0">
                <a:cs typeface="Arial" panose="020B0604020202020204" pitchFamily="34" charset="0"/>
              </a:rPr>
              <a:t>NHA </a:t>
            </a:r>
            <a:r>
              <a:rPr lang="en-US" sz="2600" b="0" dirty="0">
                <a:cs typeface="Arial" panose="020B0604020202020204" pitchFamily="34" charset="0"/>
              </a:rPr>
              <a:t>Annual Quality convention</a:t>
            </a:r>
            <a:br>
              <a:rPr lang="en-US" sz="2600" b="0" dirty="0">
                <a:cs typeface="Arial" panose="020B0604020202020204" pitchFamily="34" charset="0"/>
              </a:rPr>
            </a:br>
            <a:r>
              <a:rPr lang="en-US" sz="2600" b="0" dirty="0">
                <a:cs typeface="Arial" panose="020B0604020202020204" pitchFamily="34" charset="0"/>
              </a:rPr>
              <a:t>November, 2023</a:t>
            </a:r>
          </a:p>
        </p:txBody>
      </p:sp>
      <p:sp>
        <p:nvSpPr>
          <p:cNvPr id="3" name="Subtitle 2"/>
          <p:cNvSpPr>
            <a:spLocks noGrp="1"/>
          </p:cNvSpPr>
          <p:nvPr>
            <p:ph type="subTitle" idx="1"/>
          </p:nvPr>
        </p:nvSpPr>
        <p:spPr>
          <a:xfrm>
            <a:off x="685800" y="5715000"/>
            <a:ext cx="11430000" cy="1371600"/>
          </a:xfrm>
        </p:spPr>
        <p:txBody>
          <a:bodyPr>
            <a:normAutofit/>
          </a:bodyPr>
          <a:lstStyle/>
          <a:p>
            <a:pPr algn="r">
              <a:spcBef>
                <a:spcPts val="0"/>
              </a:spcBef>
            </a:pPr>
            <a:r>
              <a:rPr lang="en-US" sz="2200" spc="330" dirty="0">
                <a:solidFill>
                  <a:srgbClr val="D3D3D3"/>
                </a:solidFill>
                <a:latin typeface="+mj-lt"/>
                <a:cs typeface="Arial" panose="020B0604020202020204" pitchFamily="34" charset="0"/>
              </a:rPr>
              <a:t>Judy Bors, MAM, BSN, RN </a:t>
            </a:r>
            <a:r>
              <a:rPr lang="en-US" sz="1800" i="1" spc="330" dirty="0">
                <a:solidFill>
                  <a:srgbClr val="D3D3D3"/>
                </a:solidFill>
                <a:latin typeface="+mj-lt"/>
                <a:cs typeface="Arial" panose="020B0604020202020204" pitchFamily="34" charset="0"/>
              </a:rPr>
              <a:t>Nursing Director </a:t>
            </a:r>
            <a:endParaRPr lang="en-US" sz="2200" i="1" spc="330" dirty="0">
              <a:solidFill>
                <a:srgbClr val="D3D3D3"/>
              </a:solidFill>
              <a:latin typeface="+mj-lt"/>
              <a:cs typeface="Arial" panose="020B0604020202020204" pitchFamily="34" charset="0"/>
            </a:endParaRPr>
          </a:p>
          <a:p>
            <a:pPr algn="r">
              <a:spcBef>
                <a:spcPts val="0"/>
              </a:spcBef>
            </a:pPr>
            <a:r>
              <a:rPr lang="en-US" sz="2200" spc="330" dirty="0">
                <a:solidFill>
                  <a:srgbClr val="D3D3D3"/>
                </a:solidFill>
                <a:latin typeface="+mj-lt"/>
                <a:cs typeface="Arial" panose="020B0604020202020204" pitchFamily="34" charset="0"/>
              </a:rPr>
              <a:t>Michelle Deprez-Kreifels, MSN, RN, </a:t>
            </a:r>
            <a:r>
              <a:rPr lang="en-US" sz="1800" i="1" spc="330" dirty="0">
                <a:solidFill>
                  <a:srgbClr val="D3D3D3"/>
                </a:solidFill>
                <a:latin typeface="+mj-lt"/>
                <a:cs typeface="Arial" panose="020B0604020202020204" pitchFamily="34" charset="0"/>
              </a:rPr>
              <a:t>Quality Director</a:t>
            </a:r>
            <a:endParaRPr lang="en-US" sz="2200" i="1" spc="330" dirty="0">
              <a:solidFill>
                <a:srgbClr val="D3D3D3"/>
              </a:solidFill>
              <a:latin typeface="+mj-lt"/>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762000"/>
            <a:ext cx="4146191" cy="1219200"/>
          </a:xfrm>
          <a:prstGeom prst="rect">
            <a:avLst/>
          </a:prstGeom>
        </p:spPr>
      </p:pic>
    </p:spTree>
    <p:extLst>
      <p:ext uri="{BB962C8B-B14F-4D97-AF65-F5344CB8AC3E}">
        <p14:creationId xmlns:p14="http://schemas.microsoft.com/office/powerpoint/2010/main" val="199482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5460-6E4B-0A04-E4C9-368A32B66A3D}"/>
              </a:ext>
            </a:extLst>
          </p:cNvPr>
          <p:cNvSpPr>
            <a:spLocks noGrp="1"/>
          </p:cNvSpPr>
          <p:nvPr>
            <p:ph type="title"/>
          </p:nvPr>
        </p:nvSpPr>
        <p:spPr/>
        <p:txBody>
          <a:bodyPr/>
          <a:lstStyle/>
          <a:p>
            <a:r>
              <a:rPr lang="en-US" dirty="0"/>
              <a:t>PHQ 2 in the emergency Room &amp; Hospital</a:t>
            </a:r>
          </a:p>
        </p:txBody>
      </p:sp>
      <p:sp>
        <p:nvSpPr>
          <p:cNvPr id="3" name="Content Placeholder 2">
            <a:extLst>
              <a:ext uri="{FF2B5EF4-FFF2-40B4-BE49-F238E27FC236}">
                <a16:creationId xmlns:a16="http://schemas.microsoft.com/office/drawing/2014/main" id="{DB69BC39-978C-05B6-A49C-F9E94B7377F7}"/>
              </a:ext>
            </a:extLst>
          </p:cNvPr>
          <p:cNvSpPr>
            <a:spLocks noGrp="1"/>
          </p:cNvSpPr>
          <p:nvPr>
            <p:ph idx="1"/>
          </p:nvPr>
        </p:nvSpPr>
        <p:spPr>
          <a:xfrm>
            <a:off x="762000" y="1100703"/>
            <a:ext cx="10591800" cy="3579849"/>
          </a:xfrm>
        </p:spPr>
        <p:txBody>
          <a:bodyPr/>
          <a:lstStyle/>
          <a:p>
            <a:r>
              <a:rPr lang="en-US" dirty="0"/>
              <a:t>Started with the PHQ-2 in the ER/Hospital January, 2020</a:t>
            </a:r>
          </a:p>
        </p:txBody>
      </p:sp>
      <p:pic>
        <p:nvPicPr>
          <p:cNvPr id="5" name="Picture 4">
            <a:extLst>
              <a:ext uri="{FF2B5EF4-FFF2-40B4-BE49-F238E27FC236}">
                <a16:creationId xmlns:a16="http://schemas.microsoft.com/office/drawing/2014/main" id="{BF47D1A6-5AE3-3ABC-1B50-5BA4C5CFB5E2}"/>
              </a:ext>
            </a:extLst>
          </p:cNvPr>
          <p:cNvPicPr>
            <a:picLocks noChangeAspect="1"/>
          </p:cNvPicPr>
          <p:nvPr/>
        </p:nvPicPr>
        <p:blipFill>
          <a:blip r:embed="rId3"/>
          <a:stretch>
            <a:fillRect/>
          </a:stretch>
        </p:blipFill>
        <p:spPr>
          <a:xfrm>
            <a:off x="838199" y="1676400"/>
            <a:ext cx="8721884" cy="3352799"/>
          </a:xfrm>
          <a:prstGeom prst="rect">
            <a:avLst/>
          </a:prstGeom>
        </p:spPr>
      </p:pic>
    </p:spTree>
    <p:extLst>
      <p:ext uri="{BB962C8B-B14F-4D97-AF65-F5344CB8AC3E}">
        <p14:creationId xmlns:p14="http://schemas.microsoft.com/office/powerpoint/2010/main" val="207456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5460-6E4B-0A04-E4C9-368A32B66A3D}"/>
              </a:ext>
            </a:extLst>
          </p:cNvPr>
          <p:cNvSpPr>
            <a:spLocks noGrp="1"/>
          </p:cNvSpPr>
          <p:nvPr>
            <p:ph type="title"/>
          </p:nvPr>
        </p:nvSpPr>
        <p:spPr/>
        <p:txBody>
          <a:bodyPr/>
          <a:lstStyle/>
          <a:p>
            <a:r>
              <a:rPr lang="en-US" dirty="0"/>
              <a:t>PHQ 9 in the emergency Room &amp; Hospital – January, 2020</a:t>
            </a:r>
          </a:p>
        </p:txBody>
      </p:sp>
      <p:pic>
        <p:nvPicPr>
          <p:cNvPr id="5" name="Content Placeholder 4">
            <a:extLst>
              <a:ext uri="{FF2B5EF4-FFF2-40B4-BE49-F238E27FC236}">
                <a16:creationId xmlns:a16="http://schemas.microsoft.com/office/drawing/2014/main" id="{73AD8B03-66B5-65EB-31D3-8E0A8D23656D}"/>
              </a:ext>
            </a:extLst>
          </p:cNvPr>
          <p:cNvPicPr>
            <a:picLocks noGrp="1" noChangeAspect="1"/>
          </p:cNvPicPr>
          <p:nvPr>
            <p:ph idx="1"/>
          </p:nvPr>
        </p:nvPicPr>
        <p:blipFill>
          <a:blip r:embed="rId3"/>
          <a:stretch>
            <a:fillRect/>
          </a:stretch>
        </p:blipFill>
        <p:spPr>
          <a:xfrm>
            <a:off x="838200" y="945776"/>
            <a:ext cx="6324600" cy="5716863"/>
          </a:xfrm>
        </p:spPr>
      </p:pic>
    </p:spTree>
    <p:extLst>
      <p:ext uri="{BB962C8B-B14F-4D97-AF65-F5344CB8AC3E}">
        <p14:creationId xmlns:p14="http://schemas.microsoft.com/office/powerpoint/2010/main" val="236019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8534-C1D5-3277-5593-3C7D5A55C001}"/>
              </a:ext>
            </a:extLst>
          </p:cNvPr>
          <p:cNvSpPr>
            <a:spLocks noGrp="1"/>
          </p:cNvSpPr>
          <p:nvPr>
            <p:ph type="title"/>
          </p:nvPr>
        </p:nvSpPr>
        <p:spPr/>
        <p:txBody>
          <a:bodyPr/>
          <a:lstStyle/>
          <a:p>
            <a:r>
              <a:rPr lang="en-US" dirty="0"/>
              <a:t>Collaboration with public health</a:t>
            </a:r>
          </a:p>
        </p:txBody>
      </p:sp>
      <p:sp>
        <p:nvSpPr>
          <p:cNvPr id="3" name="Content Placeholder 2">
            <a:extLst>
              <a:ext uri="{FF2B5EF4-FFF2-40B4-BE49-F238E27FC236}">
                <a16:creationId xmlns:a16="http://schemas.microsoft.com/office/drawing/2014/main" id="{573FFFDE-60BA-049B-B9C9-3A62D9750589}"/>
              </a:ext>
            </a:extLst>
          </p:cNvPr>
          <p:cNvSpPr>
            <a:spLocks noGrp="1"/>
          </p:cNvSpPr>
          <p:nvPr>
            <p:ph idx="1"/>
          </p:nvPr>
        </p:nvSpPr>
        <p:spPr>
          <a:xfrm>
            <a:off x="1097280" y="1676400"/>
            <a:ext cx="10027920" cy="3505200"/>
          </a:xfrm>
        </p:spPr>
        <p:txBody>
          <a:bodyPr>
            <a:normAutofit/>
          </a:bodyPr>
          <a:lstStyle/>
          <a:p>
            <a:pPr marL="457200" indent="-457200">
              <a:buFont typeface="Arial" panose="020B0604020202020204" pitchFamily="34" charset="0"/>
              <a:buChar char="•"/>
            </a:pPr>
            <a:r>
              <a:rPr lang="en-US" dirty="0"/>
              <a:t>Summer of 2021 – MHCS met with Four Corners staff</a:t>
            </a:r>
          </a:p>
          <a:p>
            <a:endParaRPr lang="en-US" dirty="0"/>
          </a:p>
          <a:p>
            <a:endParaRPr lang="en-US" dirty="0"/>
          </a:p>
        </p:txBody>
      </p:sp>
      <p:pic>
        <p:nvPicPr>
          <p:cNvPr id="5" name="Picture 4">
            <a:extLst>
              <a:ext uri="{FF2B5EF4-FFF2-40B4-BE49-F238E27FC236}">
                <a16:creationId xmlns:a16="http://schemas.microsoft.com/office/drawing/2014/main" id="{553B234E-5218-DD31-B935-95D2AB47B7DC}"/>
              </a:ext>
            </a:extLst>
          </p:cNvPr>
          <p:cNvPicPr>
            <a:picLocks noChangeAspect="1"/>
          </p:cNvPicPr>
          <p:nvPr/>
        </p:nvPicPr>
        <p:blipFill>
          <a:blip r:embed="rId3"/>
          <a:stretch>
            <a:fillRect/>
          </a:stretch>
        </p:blipFill>
        <p:spPr>
          <a:xfrm>
            <a:off x="1219200" y="3124200"/>
            <a:ext cx="3829584" cy="1066800"/>
          </a:xfrm>
          <a:prstGeom prst="rect">
            <a:avLst/>
          </a:prstGeom>
        </p:spPr>
      </p:pic>
    </p:spTree>
    <p:extLst>
      <p:ext uri="{BB962C8B-B14F-4D97-AF65-F5344CB8AC3E}">
        <p14:creationId xmlns:p14="http://schemas.microsoft.com/office/powerpoint/2010/main" val="371586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0736-6966-B820-6B36-2D81A9FDFD97}"/>
              </a:ext>
            </a:extLst>
          </p:cNvPr>
          <p:cNvSpPr>
            <a:spLocks noGrp="1"/>
          </p:cNvSpPr>
          <p:nvPr>
            <p:ph type="title"/>
          </p:nvPr>
        </p:nvSpPr>
        <p:spPr/>
        <p:txBody>
          <a:bodyPr/>
          <a:lstStyle/>
          <a:p>
            <a:r>
              <a:rPr lang="en-US" dirty="0"/>
              <a:t>Collaboration with public health</a:t>
            </a:r>
          </a:p>
        </p:txBody>
      </p:sp>
      <p:sp>
        <p:nvSpPr>
          <p:cNvPr id="3" name="Content Placeholder 2">
            <a:extLst>
              <a:ext uri="{FF2B5EF4-FFF2-40B4-BE49-F238E27FC236}">
                <a16:creationId xmlns:a16="http://schemas.microsoft.com/office/drawing/2014/main" id="{1570E5E9-BB39-D0E2-98A4-94FB8D08D964}"/>
              </a:ext>
            </a:extLst>
          </p:cNvPr>
          <p:cNvSpPr>
            <a:spLocks noGrp="1"/>
          </p:cNvSpPr>
          <p:nvPr>
            <p:ph idx="1"/>
          </p:nvPr>
        </p:nvSpPr>
        <p:spPr>
          <a:xfrm>
            <a:off x="609600" y="1100703"/>
            <a:ext cx="10515600" cy="3579849"/>
          </a:xfrm>
        </p:spPr>
        <p:txBody>
          <a:bodyPr/>
          <a:lstStyle/>
          <a:p>
            <a:pPr marL="457200" indent="-457200">
              <a:buFont typeface="Arial" panose="020B0604020202020204" pitchFamily="34" charset="0"/>
              <a:buChar char="•"/>
            </a:pPr>
            <a:r>
              <a:rPr lang="en-US" dirty="0"/>
              <a:t>In October, 2021 - grant for nurse navigator to call and follow-up with patients with a score &gt;14</a:t>
            </a:r>
          </a:p>
          <a:p>
            <a:pPr marL="457200" indent="-457200">
              <a:buFont typeface="Arial" panose="020B0604020202020204" pitchFamily="34" charset="0"/>
              <a:buChar char="•"/>
            </a:pPr>
            <a:r>
              <a:rPr lang="en-US" dirty="0"/>
              <a:t>ED Discharge instructions include a message that Tresa RN from Four Corners Health Department will be calling to follow-up on mental health concerns from this # </a:t>
            </a:r>
          </a:p>
          <a:p>
            <a:endParaRPr lang="en-US" dirty="0"/>
          </a:p>
        </p:txBody>
      </p:sp>
    </p:spTree>
    <p:extLst>
      <p:ext uri="{BB962C8B-B14F-4D97-AF65-F5344CB8AC3E}">
        <p14:creationId xmlns:p14="http://schemas.microsoft.com/office/powerpoint/2010/main" val="254747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6132-709B-810F-E76E-FBA0DEE9DDCD}"/>
              </a:ext>
            </a:extLst>
          </p:cNvPr>
          <p:cNvSpPr>
            <a:spLocks noGrp="1"/>
          </p:cNvSpPr>
          <p:nvPr>
            <p:ph type="title"/>
          </p:nvPr>
        </p:nvSpPr>
        <p:spPr/>
        <p:txBody>
          <a:bodyPr/>
          <a:lstStyle/>
          <a:p>
            <a:r>
              <a:rPr lang="en-US" dirty="0"/>
              <a:t>PHQ 3 in the emergency room </a:t>
            </a:r>
          </a:p>
        </p:txBody>
      </p:sp>
      <p:sp>
        <p:nvSpPr>
          <p:cNvPr id="3" name="Content Placeholder 2">
            <a:extLst>
              <a:ext uri="{FF2B5EF4-FFF2-40B4-BE49-F238E27FC236}">
                <a16:creationId xmlns:a16="http://schemas.microsoft.com/office/drawing/2014/main" id="{0FBD39FF-F7A6-D716-E143-48E130864787}"/>
              </a:ext>
            </a:extLst>
          </p:cNvPr>
          <p:cNvSpPr>
            <a:spLocks noGrp="1"/>
          </p:cNvSpPr>
          <p:nvPr>
            <p:ph idx="1"/>
          </p:nvPr>
        </p:nvSpPr>
        <p:spPr/>
        <p:txBody>
          <a:bodyPr/>
          <a:lstStyle/>
          <a:p>
            <a:pPr marL="457200" indent="-457200">
              <a:buFont typeface="Arial" panose="020B0604020202020204" pitchFamily="34" charset="0"/>
              <a:buChar char="•"/>
            </a:pPr>
            <a:r>
              <a:rPr lang="en-US" dirty="0"/>
              <a:t>November, 2022 - started using the PHQ 3 instead</a:t>
            </a:r>
          </a:p>
          <a:p>
            <a:endParaRPr lang="en-US" dirty="0"/>
          </a:p>
        </p:txBody>
      </p:sp>
      <p:pic>
        <p:nvPicPr>
          <p:cNvPr id="5" name="Picture 4">
            <a:extLst>
              <a:ext uri="{FF2B5EF4-FFF2-40B4-BE49-F238E27FC236}">
                <a16:creationId xmlns:a16="http://schemas.microsoft.com/office/drawing/2014/main" id="{E1477141-7509-75BF-CD01-E125814E3995}"/>
              </a:ext>
            </a:extLst>
          </p:cNvPr>
          <p:cNvPicPr>
            <a:picLocks noChangeAspect="1"/>
          </p:cNvPicPr>
          <p:nvPr/>
        </p:nvPicPr>
        <p:blipFill>
          <a:blip r:embed="rId3"/>
          <a:stretch>
            <a:fillRect/>
          </a:stretch>
        </p:blipFill>
        <p:spPr>
          <a:xfrm>
            <a:off x="1752600" y="1828800"/>
            <a:ext cx="5562600" cy="3200400"/>
          </a:xfrm>
          <a:prstGeom prst="rect">
            <a:avLst/>
          </a:prstGeom>
        </p:spPr>
      </p:pic>
    </p:spTree>
    <p:extLst>
      <p:ext uri="{BB962C8B-B14F-4D97-AF65-F5344CB8AC3E}">
        <p14:creationId xmlns:p14="http://schemas.microsoft.com/office/powerpoint/2010/main" val="212843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BE14-DAD9-BF6B-E4E6-E8DFBB145F2D}"/>
              </a:ext>
            </a:extLst>
          </p:cNvPr>
          <p:cNvSpPr>
            <a:spLocks noGrp="1"/>
          </p:cNvSpPr>
          <p:nvPr>
            <p:ph type="title"/>
          </p:nvPr>
        </p:nvSpPr>
        <p:spPr/>
        <p:txBody>
          <a:bodyPr/>
          <a:lstStyle/>
          <a:p>
            <a:r>
              <a:rPr lang="en-US" dirty="0"/>
              <a:t>Collaboration with public health</a:t>
            </a:r>
          </a:p>
        </p:txBody>
      </p:sp>
      <p:sp>
        <p:nvSpPr>
          <p:cNvPr id="3" name="Content Placeholder 2">
            <a:extLst>
              <a:ext uri="{FF2B5EF4-FFF2-40B4-BE49-F238E27FC236}">
                <a16:creationId xmlns:a16="http://schemas.microsoft.com/office/drawing/2014/main" id="{CA331228-221F-5FC5-700F-837C0B293761}"/>
              </a:ext>
            </a:extLst>
          </p:cNvPr>
          <p:cNvSpPr>
            <a:spLocks noGrp="1"/>
          </p:cNvSpPr>
          <p:nvPr>
            <p:ph idx="1"/>
          </p:nvPr>
        </p:nvSpPr>
        <p:spPr>
          <a:xfrm>
            <a:off x="1097280" y="1100703"/>
            <a:ext cx="10027920" cy="3852297"/>
          </a:xfrm>
        </p:spPr>
        <p:txBody>
          <a:bodyPr>
            <a:normAutofit/>
          </a:bodyPr>
          <a:lstStyle/>
          <a:p>
            <a:pPr marL="457200" indent="-457200">
              <a:buFont typeface="Arial" panose="020B0604020202020204" pitchFamily="34" charset="0"/>
              <a:buChar char="•"/>
            </a:pPr>
            <a:r>
              <a:rPr lang="en-US" dirty="0"/>
              <a:t>If a patient scores high, name/DOB/MR and score would print to social services printer</a:t>
            </a:r>
          </a:p>
          <a:p>
            <a:pPr marL="457200" indent="-457200">
              <a:buFont typeface="Arial" panose="020B0604020202020204" pitchFamily="34" charset="0"/>
              <a:buChar char="•"/>
            </a:pPr>
            <a:r>
              <a:rPr lang="en-US" dirty="0"/>
              <a:t>Social services would then fax to Four Corners and send printed notification to quality to log and monitor</a:t>
            </a:r>
          </a:p>
          <a:p>
            <a:pPr marL="457200" indent="-457200">
              <a:buFont typeface="Arial" panose="020B0604020202020204" pitchFamily="34" charset="0"/>
              <a:buChar char="•"/>
            </a:pPr>
            <a:r>
              <a:rPr lang="en-US" dirty="0"/>
              <a:t>2022-figured out process for this to be automatic notification via secure e-mail from EMR to quality and Four Corners Health Department</a:t>
            </a:r>
          </a:p>
        </p:txBody>
      </p:sp>
    </p:spTree>
    <p:extLst>
      <p:ext uri="{BB962C8B-B14F-4D97-AF65-F5344CB8AC3E}">
        <p14:creationId xmlns:p14="http://schemas.microsoft.com/office/powerpoint/2010/main" val="3772677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ECA5-4A75-3945-8D01-EF02820E095A}"/>
              </a:ext>
            </a:extLst>
          </p:cNvPr>
          <p:cNvSpPr>
            <a:spLocks noGrp="1"/>
          </p:cNvSpPr>
          <p:nvPr>
            <p:ph type="title"/>
          </p:nvPr>
        </p:nvSpPr>
        <p:spPr/>
        <p:txBody>
          <a:bodyPr/>
          <a:lstStyle/>
          <a:p>
            <a:r>
              <a:rPr lang="en-US" dirty="0"/>
              <a:t>Collaboration with public health</a:t>
            </a:r>
          </a:p>
        </p:txBody>
      </p:sp>
      <p:sp>
        <p:nvSpPr>
          <p:cNvPr id="3" name="Content Placeholder 2">
            <a:extLst>
              <a:ext uri="{FF2B5EF4-FFF2-40B4-BE49-F238E27FC236}">
                <a16:creationId xmlns:a16="http://schemas.microsoft.com/office/drawing/2014/main" id="{4AE66BBB-D4DA-7EE7-34F9-56050A296E01}"/>
              </a:ext>
            </a:extLst>
          </p:cNvPr>
          <p:cNvSpPr>
            <a:spLocks noGrp="1"/>
          </p:cNvSpPr>
          <p:nvPr>
            <p:ph idx="1"/>
          </p:nvPr>
        </p:nvSpPr>
        <p:spPr>
          <a:xfrm>
            <a:off x="1097280" y="1100703"/>
            <a:ext cx="10027920" cy="3928497"/>
          </a:xfrm>
        </p:spPr>
        <p:txBody>
          <a:bodyPr/>
          <a:lstStyle/>
          <a:p>
            <a:pPr marL="457200" indent="-457200">
              <a:buFont typeface="Arial" panose="020B0604020202020204" pitchFamily="34" charset="0"/>
              <a:buChar char="•"/>
            </a:pPr>
            <a:r>
              <a:rPr lang="en-US" dirty="0"/>
              <a:t>RN from Four Corners Health Dept contacts individual</a:t>
            </a:r>
          </a:p>
          <a:p>
            <a:pPr marL="457200" indent="-457200">
              <a:buFont typeface="Arial" panose="020B0604020202020204" pitchFamily="34" charset="0"/>
              <a:buChar char="•"/>
            </a:pPr>
            <a:r>
              <a:rPr lang="en-US" dirty="0"/>
              <a:t>Will make two attempts</a:t>
            </a:r>
          </a:p>
          <a:p>
            <a:pPr marL="457200" indent="-457200">
              <a:buFont typeface="Arial" panose="020B0604020202020204" pitchFamily="34" charset="0"/>
              <a:buChar char="•"/>
            </a:pPr>
            <a:r>
              <a:rPr lang="en-US" dirty="0"/>
              <a:t>Visits with them about mental health concerns and gives them resources to contact</a:t>
            </a:r>
          </a:p>
          <a:p>
            <a:pPr marL="457200" indent="-457200">
              <a:buFont typeface="Arial" panose="020B0604020202020204" pitchFamily="34" charset="0"/>
              <a:buChar char="•"/>
            </a:pPr>
            <a:r>
              <a:rPr lang="en-US" dirty="0"/>
              <a:t>Sends letter</a:t>
            </a:r>
          </a:p>
        </p:txBody>
      </p:sp>
    </p:spTree>
    <p:extLst>
      <p:ext uri="{BB962C8B-B14F-4D97-AF65-F5344CB8AC3E}">
        <p14:creationId xmlns:p14="http://schemas.microsoft.com/office/powerpoint/2010/main" val="225337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B2AA-9897-3C06-54DC-DC144ED81DCF}"/>
              </a:ext>
            </a:extLst>
          </p:cNvPr>
          <p:cNvSpPr>
            <a:spLocks noGrp="1"/>
          </p:cNvSpPr>
          <p:nvPr>
            <p:ph type="title"/>
          </p:nvPr>
        </p:nvSpPr>
        <p:spPr/>
        <p:txBody>
          <a:bodyPr/>
          <a:lstStyle/>
          <a:p>
            <a:r>
              <a:rPr lang="en-US" dirty="0"/>
              <a:t>Historical data</a:t>
            </a:r>
          </a:p>
        </p:txBody>
      </p:sp>
      <p:pic>
        <p:nvPicPr>
          <p:cNvPr id="5" name="Content Placeholder 4">
            <a:extLst>
              <a:ext uri="{FF2B5EF4-FFF2-40B4-BE49-F238E27FC236}">
                <a16:creationId xmlns:a16="http://schemas.microsoft.com/office/drawing/2014/main" id="{78B8AC38-01C6-5588-F5F9-566F820D3683}"/>
              </a:ext>
            </a:extLst>
          </p:cNvPr>
          <p:cNvPicPr>
            <a:picLocks noGrp="1" noChangeAspect="1"/>
          </p:cNvPicPr>
          <p:nvPr>
            <p:ph idx="1"/>
          </p:nvPr>
        </p:nvPicPr>
        <p:blipFill>
          <a:blip r:embed="rId3"/>
          <a:stretch>
            <a:fillRect/>
          </a:stretch>
        </p:blipFill>
        <p:spPr>
          <a:xfrm>
            <a:off x="1066800" y="1066800"/>
            <a:ext cx="7924800" cy="4343400"/>
          </a:xfrm>
        </p:spPr>
      </p:pic>
    </p:spTree>
    <p:extLst>
      <p:ext uri="{BB962C8B-B14F-4D97-AF65-F5344CB8AC3E}">
        <p14:creationId xmlns:p14="http://schemas.microsoft.com/office/powerpoint/2010/main" val="3351797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1256-7E1F-9435-55EC-83F78BD2E2FC}"/>
              </a:ext>
            </a:extLst>
          </p:cNvPr>
          <p:cNvSpPr>
            <a:spLocks noGrp="1"/>
          </p:cNvSpPr>
          <p:nvPr>
            <p:ph type="title"/>
          </p:nvPr>
        </p:nvSpPr>
        <p:spPr/>
        <p:txBody>
          <a:bodyPr/>
          <a:lstStyle/>
          <a:p>
            <a:r>
              <a:rPr lang="en-US" dirty="0"/>
              <a:t>Challenges identified by four corners</a:t>
            </a:r>
          </a:p>
        </p:txBody>
      </p:sp>
      <p:sp>
        <p:nvSpPr>
          <p:cNvPr id="3" name="Content Placeholder 2">
            <a:extLst>
              <a:ext uri="{FF2B5EF4-FFF2-40B4-BE49-F238E27FC236}">
                <a16:creationId xmlns:a16="http://schemas.microsoft.com/office/drawing/2014/main" id="{F094C2DF-16AB-864C-23A0-7B6E13128F14}"/>
              </a:ext>
            </a:extLst>
          </p:cNvPr>
          <p:cNvSpPr>
            <a:spLocks noGrp="1"/>
          </p:cNvSpPr>
          <p:nvPr>
            <p:ph idx="1"/>
          </p:nvPr>
        </p:nvSpPr>
        <p:spPr/>
        <p:txBody>
          <a:bodyPr/>
          <a:lstStyle/>
          <a:p>
            <a:pPr marL="457200" indent="-457200">
              <a:buFont typeface="Arial" panose="020B0604020202020204" pitchFamily="34" charset="0"/>
              <a:buChar char="•"/>
            </a:pPr>
            <a:r>
              <a:rPr lang="en-US" dirty="0"/>
              <a:t>Sometimes phone numbers are incorrect</a:t>
            </a:r>
          </a:p>
          <a:p>
            <a:pPr marL="457200" indent="-457200">
              <a:buFont typeface="Arial" panose="020B0604020202020204" pitchFamily="34" charset="0"/>
              <a:buChar char="•"/>
            </a:pPr>
            <a:r>
              <a:rPr lang="en-US" dirty="0"/>
              <a:t>Not everyone will answer their phone</a:t>
            </a:r>
          </a:p>
          <a:p>
            <a:pPr marL="457200" indent="-457200">
              <a:buFont typeface="Arial" panose="020B0604020202020204" pitchFamily="34" charset="0"/>
              <a:buChar char="•"/>
            </a:pPr>
            <a:r>
              <a:rPr lang="en-US" dirty="0"/>
              <a:t>Not everyone has voicemail set-up as an option</a:t>
            </a:r>
          </a:p>
          <a:p>
            <a:pPr marL="457200" indent="-457200">
              <a:buFont typeface="Arial" panose="020B0604020202020204" pitchFamily="34" charset="0"/>
              <a:buChar char="•"/>
            </a:pPr>
            <a:r>
              <a:rPr lang="en-US" dirty="0"/>
              <a:t>Not everyone will return voicemails</a:t>
            </a:r>
          </a:p>
          <a:p>
            <a:endParaRPr lang="en-US" dirty="0"/>
          </a:p>
        </p:txBody>
      </p:sp>
    </p:spTree>
    <p:extLst>
      <p:ext uri="{BB962C8B-B14F-4D97-AF65-F5344CB8AC3E}">
        <p14:creationId xmlns:p14="http://schemas.microsoft.com/office/powerpoint/2010/main" val="3314642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65FB-1496-AC2C-C4BC-96BB12CC53EB}"/>
              </a:ext>
            </a:extLst>
          </p:cNvPr>
          <p:cNvSpPr>
            <a:spLocks noGrp="1"/>
          </p:cNvSpPr>
          <p:nvPr>
            <p:ph type="title"/>
          </p:nvPr>
        </p:nvSpPr>
        <p:spPr/>
        <p:txBody>
          <a:bodyPr/>
          <a:lstStyle/>
          <a:p>
            <a:r>
              <a:rPr lang="en-US" dirty="0"/>
              <a:t>More Challenges identified by four corners</a:t>
            </a:r>
          </a:p>
        </p:txBody>
      </p:sp>
      <p:sp>
        <p:nvSpPr>
          <p:cNvPr id="3" name="Content Placeholder 2">
            <a:extLst>
              <a:ext uri="{FF2B5EF4-FFF2-40B4-BE49-F238E27FC236}">
                <a16:creationId xmlns:a16="http://schemas.microsoft.com/office/drawing/2014/main" id="{1F899CB9-EC58-2508-6716-B80105397A32}"/>
              </a:ext>
            </a:extLst>
          </p:cNvPr>
          <p:cNvSpPr>
            <a:spLocks noGrp="1"/>
          </p:cNvSpPr>
          <p:nvPr>
            <p:ph idx="1"/>
          </p:nvPr>
        </p:nvSpPr>
        <p:spPr/>
        <p:txBody>
          <a:bodyPr/>
          <a:lstStyle/>
          <a:p>
            <a:pPr marL="457200" indent="-457200">
              <a:buFont typeface="Arial" panose="020B0604020202020204" pitchFamily="34" charset="0"/>
              <a:buChar char="•"/>
            </a:pPr>
            <a:r>
              <a:rPr lang="en-US" dirty="0"/>
              <a:t>Some patients are traveling or visiting </a:t>
            </a:r>
          </a:p>
          <a:p>
            <a:pPr marL="457200" indent="-457200">
              <a:buFont typeface="Arial" panose="020B0604020202020204" pitchFamily="34" charset="0"/>
              <a:buChar char="•"/>
            </a:pPr>
            <a:r>
              <a:rPr lang="en-US" dirty="0"/>
              <a:t>List of options and resources don’t apply</a:t>
            </a:r>
          </a:p>
          <a:p>
            <a:endParaRPr lang="en-US" dirty="0"/>
          </a:p>
        </p:txBody>
      </p:sp>
      <p:pic>
        <p:nvPicPr>
          <p:cNvPr id="5" name="Picture 4">
            <a:extLst>
              <a:ext uri="{FF2B5EF4-FFF2-40B4-BE49-F238E27FC236}">
                <a16:creationId xmlns:a16="http://schemas.microsoft.com/office/drawing/2014/main" id="{ABBFB0DD-D315-7E45-1C6F-AE386377AAE2}"/>
              </a:ext>
            </a:extLst>
          </p:cNvPr>
          <p:cNvPicPr>
            <a:picLocks noChangeAspect="1"/>
          </p:cNvPicPr>
          <p:nvPr/>
        </p:nvPicPr>
        <p:blipFill>
          <a:blip r:embed="rId3"/>
          <a:stretch>
            <a:fillRect/>
          </a:stretch>
        </p:blipFill>
        <p:spPr>
          <a:xfrm>
            <a:off x="762000" y="2432367"/>
            <a:ext cx="6248400" cy="3830678"/>
          </a:xfrm>
          <a:prstGeom prst="rect">
            <a:avLst/>
          </a:prstGeom>
        </p:spPr>
      </p:pic>
    </p:spTree>
    <p:extLst>
      <p:ext uri="{BB962C8B-B14F-4D97-AF65-F5344CB8AC3E}">
        <p14:creationId xmlns:p14="http://schemas.microsoft.com/office/powerpoint/2010/main" val="254384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9FA1-3FB5-4AE2-A0FF-598DC0BC2171}"/>
              </a:ext>
            </a:extLst>
          </p:cNvPr>
          <p:cNvSpPr>
            <a:spLocks noGrp="1"/>
          </p:cNvSpPr>
          <p:nvPr>
            <p:ph type="title"/>
          </p:nvPr>
        </p:nvSpPr>
        <p:spPr/>
        <p:txBody>
          <a:bodyPr/>
          <a:lstStyle/>
          <a:p>
            <a:pPr algn="ctr"/>
            <a:r>
              <a:rPr lang="en-US" sz="2400" kern="100" dirty="0">
                <a:effectLst/>
                <a:ea typeface="Calibri" panose="020F0502020204030204" pitchFamily="34" charset="0"/>
                <a:cs typeface="Arial" panose="020B0604020202020204" pitchFamily="34" charset="0"/>
              </a:rPr>
              <a:t>Behavioral health in rural communities </a:t>
            </a:r>
            <a:br>
              <a:rPr lang="en-US" sz="2400" kern="100" dirty="0">
                <a:effectLst/>
                <a:ea typeface="Calibri" panose="020F0502020204030204" pitchFamily="34" charset="0"/>
                <a:cs typeface="Arial" panose="020B0604020202020204" pitchFamily="34" charset="0"/>
              </a:rPr>
            </a:br>
            <a:r>
              <a:rPr lang="en-US" sz="2400" kern="100" dirty="0">
                <a:effectLst/>
                <a:ea typeface="Calibri" panose="020F0502020204030204" pitchFamily="34" charset="0"/>
                <a:cs typeface="Arial" panose="020B0604020202020204" pitchFamily="34" charset="0"/>
              </a:rPr>
              <a:t>with primary care and community partnerships</a:t>
            </a:r>
            <a:endParaRPr lang="en-US" sz="2400" dirty="0">
              <a:cs typeface="Arial" panose="020B0604020202020204" pitchFamily="34" charset="0"/>
            </a:endParaRPr>
          </a:p>
        </p:txBody>
      </p:sp>
      <p:sp>
        <p:nvSpPr>
          <p:cNvPr id="4" name="Content Placeholder 3">
            <a:extLst>
              <a:ext uri="{FF2B5EF4-FFF2-40B4-BE49-F238E27FC236}">
                <a16:creationId xmlns:a16="http://schemas.microsoft.com/office/drawing/2014/main" id="{99B68157-59FA-0783-3B3E-A818D06B1324}"/>
              </a:ext>
            </a:extLst>
          </p:cNvPr>
          <p:cNvSpPr>
            <a:spLocks noGrp="1"/>
          </p:cNvSpPr>
          <p:nvPr>
            <p:ph idx="1"/>
          </p:nvPr>
        </p:nvSpPr>
        <p:spPr>
          <a:xfrm>
            <a:off x="1097280" y="1100703"/>
            <a:ext cx="10027920" cy="5223897"/>
          </a:xfrm>
        </p:spPr>
        <p:txBody>
          <a:bodyPr>
            <a:normAutofit/>
          </a:bodyPr>
          <a:lstStyle/>
          <a:p>
            <a:pPr marL="0" marR="0">
              <a:lnSpc>
                <a:spcPct val="107000"/>
              </a:lnSpc>
              <a:spcBef>
                <a:spcPts val="0"/>
              </a:spcBef>
              <a:spcAft>
                <a:spcPts val="800"/>
              </a:spcAft>
            </a:pPr>
            <a:r>
              <a:rPr lang="en-US" sz="2400" kern="100" dirty="0">
                <a:effectLst/>
                <a:latin typeface="+mj-lt"/>
                <a:ea typeface="Calibri" panose="020F0502020204030204" pitchFamily="34" charset="0"/>
                <a:cs typeface="Times New Roman" panose="02020603050405020304" pitchFamily="18" charset="0"/>
              </a:rPr>
              <a:t>Objectives</a:t>
            </a:r>
          </a:p>
          <a:p>
            <a:pPr marL="0" marR="0">
              <a:lnSpc>
                <a:spcPct val="107000"/>
              </a:lnSpc>
              <a:spcBef>
                <a:spcPts val="0"/>
              </a:spcBef>
              <a:spcAft>
                <a:spcPts val="800"/>
              </a:spcAft>
            </a:pPr>
            <a:endParaRPr lang="en-US" sz="700" kern="100" dirty="0">
              <a:effectLst/>
              <a:latin typeface="+mj-lt"/>
              <a:ea typeface="Calibri" panose="020F0502020204030204" pitchFamily="34" charset="0"/>
              <a:cs typeface="Times New Roman" panose="02020603050405020304" pitchFamily="18" charset="0"/>
            </a:endParaRPr>
          </a:p>
          <a:p>
            <a:pPr marR="0" lvl="0">
              <a:lnSpc>
                <a:spcPct val="105000"/>
              </a:lnSpc>
              <a:spcBef>
                <a:spcPts val="0"/>
              </a:spcBef>
              <a:spcAft>
                <a:spcPts val="0"/>
              </a:spcAft>
              <a:buFont typeface="Arial" panose="020B0604020202020204" pitchFamily="34" charset="0"/>
              <a:buChar char="•"/>
            </a:pPr>
            <a:r>
              <a:rPr lang="en-US" sz="2400" b="0" kern="100" dirty="0">
                <a:effectLst/>
                <a:latin typeface="+mj-lt"/>
                <a:ea typeface="Calibri" panose="020F0502020204030204" pitchFamily="34" charset="0"/>
                <a:cs typeface="Arial" panose="020B0604020202020204" pitchFamily="34" charset="0"/>
              </a:rPr>
              <a:t>Gain knowledge on effective strategies for implementing and sustaining mental health screenings in a primary care clinic</a:t>
            </a:r>
          </a:p>
          <a:p>
            <a:pPr marL="0" marR="0" lvl="0" indent="0">
              <a:lnSpc>
                <a:spcPct val="105000"/>
              </a:lnSpc>
              <a:spcBef>
                <a:spcPts val="0"/>
              </a:spcBef>
              <a:spcAft>
                <a:spcPts val="0"/>
              </a:spcAft>
            </a:pPr>
            <a:endParaRPr lang="en-US" sz="2400" b="0" kern="100" dirty="0">
              <a:effectLst/>
              <a:latin typeface="+mj-lt"/>
              <a:ea typeface="Calibri" panose="020F0502020204030204" pitchFamily="34" charset="0"/>
              <a:cs typeface="Arial" panose="020B0604020202020204" pitchFamily="34" charset="0"/>
            </a:endParaRPr>
          </a:p>
          <a:p>
            <a:pPr marR="0" lvl="0">
              <a:lnSpc>
                <a:spcPct val="105000"/>
              </a:lnSpc>
              <a:spcBef>
                <a:spcPts val="0"/>
              </a:spcBef>
              <a:spcAft>
                <a:spcPts val="0"/>
              </a:spcAft>
              <a:buFont typeface="Arial" panose="020B0604020202020204" pitchFamily="34" charset="0"/>
              <a:buChar char="•"/>
            </a:pPr>
            <a:r>
              <a:rPr lang="en-US" sz="2400" b="0" kern="100" dirty="0">
                <a:effectLst/>
                <a:latin typeface="+mj-lt"/>
                <a:ea typeface="Calibri" panose="020F0502020204030204" pitchFamily="34" charset="0"/>
                <a:cs typeface="Arial" panose="020B0604020202020204" pitchFamily="34" charset="0"/>
              </a:rPr>
              <a:t>Identify the benefits and challenges associated with integrating mental health screenings into primary care practice</a:t>
            </a:r>
          </a:p>
          <a:p>
            <a:pPr marL="0" marR="0" lvl="0" indent="0">
              <a:lnSpc>
                <a:spcPct val="105000"/>
              </a:lnSpc>
              <a:spcBef>
                <a:spcPts val="0"/>
              </a:spcBef>
              <a:spcAft>
                <a:spcPts val="0"/>
              </a:spcAft>
            </a:pPr>
            <a:endParaRPr lang="en-US" sz="2400" b="0" kern="100" dirty="0">
              <a:effectLst/>
              <a:latin typeface="+mj-lt"/>
              <a:ea typeface="Calibri" panose="020F0502020204030204" pitchFamily="34" charset="0"/>
              <a:cs typeface="Arial" panose="020B0604020202020204" pitchFamily="34" charset="0"/>
            </a:endParaRPr>
          </a:p>
          <a:p>
            <a:pPr marR="0" lvl="0">
              <a:lnSpc>
                <a:spcPct val="105000"/>
              </a:lnSpc>
              <a:spcBef>
                <a:spcPts val="0"/>
              </a:spcBef>
              <a:spcAft>
                <a:spcPts val="800"/>
              </a:spcAft>
              <a:buFont typeface="Arial" panose="020B0604020202020204" pitchFamily="34" charset="0"/>
              <a:buChar char="•"/>
            </a:pPr>
            <a:r>
              <a:rPr lang="en-US" sz="2400" b="0" kern="100" dirty="0">
                <a:effectLst/>
                <a:latin typeface="+mj-lt"/>
                <a:ea typeface="Calibri" panose="020F0502020204030204" pitchFamily="34" charset="0"/>
                <a:cs typeface="Arial" panose="020B0604020202020204" pitchFamily="34" charset="0"/>
              </a:rPr>
              <a:t>Network with community programs and other regional or state opportunities to gain insight, experience, and lessons learned</a:t>
            </a:r>
          </a:p>
        </p:txBody>
      </p:sp>
    </p:spTree>
    <p:extLst>
      <p:ext uri="{BB962C8B-B14F-4D97-AF65-F5344CB8AC3E}">
        <p14:creationId xmlns:p14="http://schemas.microsoft.com/office/powerpoint/2010/main" val="1646546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1771-47E8-EA7A-0563-32395DA02048}"/>
              </a:ext>
            </a:extLst>
          </p:cNvPr>
          <p:cNvSpPr>
            <a:spLocks noGrp="1"/>
          </p:cNvSpPr>
          <p:nvPr>
            <p:ph type="title"/>
          </p:nvPr>
        </p:nvSpPr>
        <p:spPr/>
        <p:txBody>
          <a:bodyPr/>
          <a:lstStyle/>
          <a:p>
            <a:r>
              <a:rPr lang="en-US" dirty="0"/>
              <a:t>Four Corners Data</a:t>
            </a:r>
          </a:p>
        </p:txBody>
      </p:sp>
      <p:sp>
        <p:nvSpPr>
          <p:cNvPr id="3" name="Content Placeholder 2">
            <a:extLst>
              <a:ext uri="{FF2B5EF4-FFF2-40B4-BE49-F238E27FC236}">
                <a16:creationId xmlns:a16="http://schemas.microsoft.com/office/drawing/2014/main" id="{FE2BF62F-F25D-FA74-D3C3-23AF53F826BA}"/>
              </a:ext>
            </a:extLst>
          </p:cNvPr>
          <p:cNvSpPr>
            <a:spLocks noGrp="1"/>
          </p:cNvSpPr>
          <p:nvPr>
            <p:ph idx="1"/>
          </p:nvPr>
        </p:nvSpPr>
        <p:spPr/>
        <p:txBody>
          <a:bodyPr/>
          <a:lstStyle/>
          <a:p>
            <a:pPr marL="457200" indent="-457200">
              <a:buFont typeface="Arial" panose="020B0604020202020204" pitchFamily="34" charset="0"/>
              <a:buChar char="•"/>
            </a:pPr>
            <a:r>
              <a:rPr lang="en-US" dirty="0"/>
              <a:t>146 referrals since project started</a:t>
            </a:r>
          </a:p>
          <a:p>
            <a:pPr marL="457200" indent="-457200">
              <a:buFont typeface="Arial" panose="020B0604020202020204" pitchFamily="34" charset="0"/>
              <a:buChar char="•"/>
            </a:pPr>
            <a:r>
              <a:rPr lang="en-US" dirty="0"/>
              <a:t>Contact made with less than half</a:t>
            </a:r>
          </a:p>
          <a:p>
            <a:pPr marL="457200" indent="-457200">
              <a:buFont typeface="Arial" panose="020B0604020202020204" pitchFamily="34" charset="0"/>
              <a:buChar char="•"/>
            </a:pPr>
            <a:r>
              <a:rPr lang="en-US" dirty="0"/>
              <a:t>However some were immediately transferred to Bryan, Mary Lanning, Children’s etc. for mental health needs</a:t>
            </a:r>
          </a:p>
        </p:txBody>
      </p:sp>
    </p:spTree>
    <p:extLst>
      <p:ext uri="{BB962C8B-B14F-4D97-AF65-F5344CB8AC3E}">
        <p14:creationId xmlns:p14="http://schemas.microsoft.com/office/powerpoint/2010/main" val="1372940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9144-4959-4BC9-AC21-B9025815D41E}"/>
              </a:ext>
            </a:extLst>
          </p:cNvPr>
          <p:cNvSpPr>
            <a:spLocks noGrp="1"/>
          </p:cNvSpPr>
          <p:nvPr>
            <p:ph type="title"/>
          </p:nvPr>
        </p:nvSpPr>
        <p:spPr/>
        <p:txBody>
          <a:bodyPr/>
          <a:lstStyle/>
          <a:p>
            <a:r>
              <a:rPr lang="en-US" dirty="0"/>
              <a:t>	Tracking for Success</a:t>
            </a:r>
          </a:p>
        </p:txBody>
      </p:sp>
      <p:sp>
        <p:nvSpPr>
          <p:cNvPr id="3" name="Content Placeholder 2">
            <a:extLst>
              <a:ext uri="{FF2B5EF4-FFF2-40B4-BE49-F238E27FC236}">
                <a16:creationId xmlns:a16="http://schemas.microsoft.com/office/drawing/2014/main" id="{F3DF946C-0B4E-473B-83CA-2CE0D9BFB5C3}"/>
              </a:ext>
            </a:extLst>
          </p:cNvPr>
          <p:cNvSpPr>
            <a:spLocks noGrp="1"/>
          </p:cNvSpPr>
          <p:nvPr>
            <p:ph idx="1"/>
          </p:nvPr>
        </p:nvSpPr>
        <p:spPr>
          <a:xfrm>
            <a:off x="1097280" y="1100703"/>
            <a:ext cx="10027920" cy="3471297"/>
          </a:xfrm>
        </p:spPr>
        <p:txBody>
          <a:bodyPr>
            <a:noAutofit/>
          </a:bodyPr>
          <a:lstStyle/>
          <a:p>
            <a:pPr lvl="1"/>
            <a:r>
              <a:rPr lang="en-US" b="1" dirty="0">
                <a:solidFill>
                  <a:schemeClr val="tx2"/>
                </a:solidFill>
              </a:rPr>
              <a:t>ER scores and results gets reported at ER Committee meetings</a:t>
            </a:r>
          </a:p>
          <a:p>
            <a:pPr lvl="1"/>
            <a:r>
              <a:rPr lang="en-US" b="1" dirty="0">
                <a:solidFill>
                  <a:schemeClr val="tx2"/>
                </a:solidFill>
              </a:rPr>
              <a:t>Track % of provider documents that don’t address mental or behavioral health</a:t>
            </a:r>
          </a:p>
          <a:p>
            <a:pPr lvl="1"/>
            <a:r>
              <a:rPr lang="en-US" b="1" dirty="0">
                <a:solidFill>
                  <a:schemeClr val="tx2"/>
                </a:solidFill>
              </a:rPr>
              <a:t>All results shared and discussed at quarterly collaboration meet</a:t>
            </a:r>
            <a:r>
              <a:rPr lang="en-US" b="1" dirty="0"/>
              <a:t>ings with Four Corners and MHCS</a:t>
            </a:r>
          </a:p>
          <a:p>
            <a:pPr marL="0" lvl="1" indent="0">
              <a:buNone/>
            </a:pPr>
            <a:endParaRPr lang="en-US" sz="2800" dirty="0"/>
          </a:p>
        </p:txBody>
      </p:sp>
    </p:spTree>
    <p:extLst>
      <p:ext uri="{BB962C8B-B14F-4D97-AF65-F5344CB8AC3E}">
        <p14:creationId xmlns:p14="http://schemas.microsoft.com/office/powerpoint/2010/main" val="4102323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21F0-73C8-C76C-A29B-41F6BD4DC209}"/>
              </a:ext>
            </a:extLst>
          </p:cNvPr>
          <p:cNvSpPr>
            <a:spLocks noGrp="1"/>
          </p:cNvSpPr>
          <p:nvPr>
            <p:ph type="title"/>
          </p:nvPr>
        </p:nvSpPr>
        <p:spPr/>
        <p:txBody>
          <a:bodyPr/>
          <a:lstStyle/>
          <a:p>
            <a:r>
              <a:rPr lang="en-US" dirty="0"/>
              <a:t>Community partnerships</a:t>
            </a:r>
          </a:p>
        </p:txBody>
      </p:sp>
      <p:sp>
        <p:nvSpPr>
          <p:cNvPr id="3" name="Content Placeholder 2">
            <a:extLst>
              <a:ext uri="{FF2B5EF4-FFF2-40B4-BE49-F238E27FC236}">
                <a16:creationId xmlns:a16="http://schemas.microsoft.com/office/drawing/2014/main" id="{A761D559-D1CF-AE99-825E-90786235FF5F}"/>
              </a:ext>
            </a:extLst>
          </p:cNvPr>
          <p:cNvSpPr>
            <a:spLocks noGrp="1"/>
          </p:cNvSpPr>
          <p:nvPr>
            <p:ph idx="1"/>
          </p:nvPr>
        </p:nvSpPr>
        <p:spPr/>
        <p:txBody>
          <a:bodyPr/>
          <a:lstStyle/>
          <a:p>
            <a:pPr marL="457200" indent="-457200">
              <a:buFont typeface="Arial" panose="020B0604020202020204" pitchFamily="34" charset="0"/>
              <a:buChar char="•"/>
            </a:pPr>
            <a:r>
              <a:rPr lang="en-US" dirty="0"/>
              <a:t>Fall of 2022 partnered with ESU 5 and schools in Seward County in Wellness 4All program</a:t>
            </a:r>
          </a:p>
          <a:p>
            <a:pPr marL="457200" indent="-457200">
              <a:buFont typeface="Arial" panose="020B0604020202020204" pitchFamily="34" charset="0"/>
              <a:buChar char="•"/>
            </a:pPr>
            <a:r>
              <a:rPr lang="en-US" dirty="0"/>
              <a:t>Provide Licensed Mental Health Provider who rotates through the schools </a:t>
            </a:r>
          </a:p>
          <a:p>
            <a:endParaRPr lang="en-US" dirty="0"/>
          </a:p>
        </p:txBody>
      </p:sp>
      <p:pic>
        <p:nvPicPr>
          <p:cNvPr id="5" name="Picture 4">
            <a:extLst>
              <a:ext uri="{FF2B5EF4-FFF2-40B4-BE49-F238E27FC236}">
                <a16:creationId xmlns:a16="http://schemas.microsoft.com/office/drawing/2014/main" id="{F479D0B1-DFD0-8B47-6CB8-23D0065190C5}"/>
              </a:ext>
            </a:extLst>
          </p:cNvPr>
          <p:cNvPicPr>
            <a:picLocks noChangeAspect="1"/>
          </p:cNvPicPr>
          <p:nvPr/>
        </p:nvPicPr>
        <p:blipFill>
          <a:blip r:embed="rId3"/>
          <a:stretch>
            <a:fillRect/>
          </a:stretch>
        </p:blipFill>
        <p:spPr>
          <a:xfrm>
            <a:off x="609600" y="3810000"/>
            <a:ext cx="6276813" cy="2286000"/>
          </a:xfrm>
          <a:prstGeom prst="rect">
            <a:avLst/>
          </a:prstGeom>
        </p:spPr>
      </p:pic>
      <p:pic>
        <p:nvPicPr>
          <p:cNvPr id="7" name="Picture 6">
            <a:extLst>
              <a:ext uri="{FF2B5EF4-FFF2-40B4-BE49-F238E27FC236}">
                <a16:creationId xmlns:a16="http://schemas.microsoft.com/office/drawing/2014/main" id="{5A156E41-6771-D909-0665-2DF29C4E65A0}"/>
              </a:ext>
            </a:extLst>
          </p:cNvPr>
          <p:cNvPicPr>
            <a:picLocks noChangeAspect="1"/>
          </p:cNvPicPr>
          <p:nvPr/>
        </p:nvPicPr>
        <p:blipFill>
          <a:blip r:embed="rId4"/>
          <a:stretch>
            <a:fillRect/>
          </a:stretch>
        </p:blipFill>
        <p:spPr>
          <a:xfrm>
            <a:off x="8043571" y="3035299"/>
            <a:ext cx="3538829" cy="1547734"/>
          </a:xfrm>
          <a:prstGeom prst="rect">
            <a:avLst/>
          </a:prstGeom>
        </p:spPr>
      </p:pic>
    </p:spTree>
    <p:extLst>
      <p:ext uri="{BB962C8B-B14F-4D97-AF65-F5344CB8AC3E}">
        <p14:creationId xmlns:p14="http://schemas.microsoft.com/office/powerpoint/2010/main" val="4275518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1640-D5E4-47F8-82C1-B794F65404A2}"/>
              </a:ext>
            </a:extLst>
          </p:cNvPr>
          <p:cNvSpPr>
            <a:spLocks noGrp="1"/>
          </p:cNvSpPr>
          <p:nvPr>
            <p:ph type="title"/>
          </p:nvPr>
        </p:nvSpPr>
        <p:spPr/>
        <p:txBody>
          <a:bodyPr/>
          <a:lstStyle/>
          <a:p>
            <a:r>
              <a:rPr lang="en-US" dirty="0"/>
              <a:t>	Clinic implementation</a:t>
            </a:r>
          </a:p>
        </p:txBody>
      </p:sp>
      <p:sp>
        <p:nvSpPr>
          <p:cNvPr id="3" name="Content Placeholder 2">
            <a:extLst>
              <a:ext uri="{FF2B5EF4-FFF2-40B4-BE49-F238E27FC236}">
                <a16:creationId xmlns:a16="http://schemas.microsoft.com/office/drawing/2014/main" id="{CC1DD7F3-27A8-4E1B-9BA5-246899880965}"/>
              </a:ext>
            </a:extLst>
          </p:cNvPr>
          <p:cNvSpPr>
            <a:spLocks noGrp="1"/>
          </p:cNvSpPr>
          <p:nvPr>
            <p:ph idx="1"/>
          </p:nvPr>
        </p:nvSpPr>
        <p:spPr>
          <a:xfrm>
            <a:off x="609600" y="990600"/>
            <a:ext cx="10515600" cy="3886200"/>
          </a:xfrm>
        </p:spPr>
        <p:txBody>
          <a:bodyPr/>
          <a:lstStyle/>
          <a:p>
            <a:pPr marL="457200" indent="-457200">
              <a:buFont typeface="Arial" panose="020B0604020202020204" pitchFamily="34" charset="0"/>
              <a:buChar char="•"/>
            </a:pPr>
            <a:r>
              <a:rPr lang="en-US" sz="2800" dirty="0"/>
              <a:t>Started routinely asking the PHQ 9 at Annual Wellness visits (April, 2023)</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endParaRPr lang="en-US" dirty="0"/>
          </a:p>
        </p:txBody>
      </p:sp>
      <p:graphicFrame>
        <p:nvGraphicFramePr>
          <p:cNvPr id="6" name="Table 5">
            <a:extLst>
              <a:ext uri="{FF2B5EF4-FFF2-40B4-BE49-F238E27FC236}">
                <a16:creationId xmlns:a16="http://schemas.microsoft.com/office/drawing/2014/main" id="{BFCA100B-8017-8B65-8935-AFFEC3C6FFE3}"/>
              </a:ext>
            </a:extLst>
          </p:cNvPr>
          <p:cNvGraphicFramePr>
            <a:graphicFrameLocks noGrp="1"/>
          </p:cNvGraphicFramePr>
          <p:nvPr>
            <p:extLst>
              <p:ext uri="{D42A27DB-BD31-4B8C-83A1-F6EECF244321}">
                <p14:modId xmlns:p14="http://schemas.microsoft.com/office/powerpoint/2010/main" val="1992404226"/>
              </p:ext>
            </p:extLst>
          </p:nvPr>
        </p:nvGraphicFramePr>
        <p:xfrm>
          <a:off x="2628900" y="2057400"/>
          <a:ext cx="6477000" cy="2743200"/>
        </p:xfrm>
        <a:graphic>
          <a:graphicData uri="http://schemas.openxmlformats.org/drawingml/2006/table">
            <a:tbl>
              <a:tblPr>
                <a:tableStyleId>{5C22544A-7EE6-4342-B048-85BDC9FD1C3A}</a:tableStyleId>
              </a:tblPr>
              <a:tblGrid>
                <a:gridCol w="841169">
                  <a:extLst>
                    <a:ext uri="{9D8B030D-6E8A-4147-A177-3AD203B41FA5}">
                      <a16:colId xmlns:a16="http://schemas.microsoft.com/office/drawing/2014/main" val="904829905"/>
                    </a:ext>
                  </a:extLst>
                </a:gridCol>
                <a:gridCol w="3936342">
                  <a:extLst>
                    <a:ext uri="{9D8B030D-6E8A-4147-A177-3AD203B41FA5}">
                      <a16:colId xmlns:a16="http://schemas.microsoft.com/office/drawing/2014/main" val="1246015158"/>
                    </a:ext>
                  </a:extLst>
                </a:gridCol>
                <a:gridCol w="1699489">
                  <a:extLst>
                    <a:ext uri="{9D8B030D-6E8A-4147-A177-3AD203B41FA5}">
                      <a16:colId xmlns:a16="http://schemas.microsoft.com/office/drawing/2014/main" val="1502793045"/>
                    </a:ext>
                  </a:extLst>
                </a:gridCol>
              </a:tblGrid>
              <a:tr h="899410">
                <a:tc>
                  <a:txBody>
                    <a:bodyPr/>
                    <a:lstStyle/>
                    <a:p>
                      <a:pPr algn="l" fontAlgn="b"/>
                      <a:r>
                        <a:rPr lang="en-US" sz="2000" b="1" u="none" strike="noStrike" dirty="0">
                          <a:effectLst/>
                        </a:rPr>
                        <a:t>10-14</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a:effectLst/>
                        </a:rPr>
                        <a:t>Moderate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23</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0862236"/>
                  </a:ext>
                </a:extLst>
              </a:tr>
              <a:tr h="899410">
                <a:tc>
                  <a:txBody>
                    <a:bodyPr/>
                    <a:lstStyle/>
                    <a:p>
                      <a:pPr algn="l" fontAlgn="b"/>
                      <a:r>
                        <a:rPr lang="en-US" sz="2000" b="1" u="none" strike="noStrike" dirty="0">
                          <a:effectLst/>
                        </a:rPr>
                        <a:t>15-19</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a:effectLst/>
                        </a:rPr>
                        <a:t>Moderate Severe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19</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4012794"/>
                  </a:ext>
                </a:extLst>
              </a:tr>
              <a:tr h="944380">
                <a:tc>
                  <a:txBody>
                    <a:bodyPr/>
                    <a:lstStyle/>
                    <a:p>
                      <a:pPr algn="l" fontAlgn="b"/>
                      <a:r>
                        <a:rPr lang="en-US" sz="2000" b="1" u="none" strike="noStrike" dirty="0">
                          <a:effectLst/>
                        </a:rPr>
                        <a:t>20-27</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a:effectLst/>
                        </a:rPr>
                        <a:t>Severe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19</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0324879"/>
                  </a:ext>
                </a:extLst>
              </a:tr>
            </a:tbl>
          </a:graphicData>
        </a:graphic>
      </p:graphicFrame>
    </p:spTree>
    <p:extLst>
      <p:ext uri="{BB962C8B-B14F-4D97-AF65-F5344CB8AC3E}">
        <p14:creationId xmlns:p14="http://schemas.microsoft.com/office/powerpoint/2010/main" val="3881379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5F0D-7F84-B04F-0341-8395CB40B2E1}"/>
              </a:ext>
            </a:extLst>
          </p:cNvPr>
          <p:cNvSpPr>
            <a:spLocks noGrp="1"/>
          </p:cNvSpPr>
          <p:nvPr>
            <p:ph type="title"/>
          </p:nvPr>
        </p:nvSpPr>
        <p:spPr/>
        <p:txBody>
          <a:bodyPr/>
          <a:lstStyle/>
          <a:p>
            <a:r>
              <a:rPr lang="en-US" dirty="0"/>
              <a:t>Barriers to implementation</a:t>
            </a:r>
          </a:p>
        </p:txBody>
      </p:sp>
      <p:sp>
        <p:nvSpPr>
          <p:cNvPr id="3" name="Content Placeholder 2">
            <a:extLst>
              <a:ext uri="{FF2B5EF4-FFF2-40B4-BE49-F238E27FC236}">
                <a16:creationId xmlns:a16="http://schemas.microsoft.com/office/drawing/2014/main" id="{6B9609F5-33AB-CFAC-190C-11C0A91649C6}"/>
              </a:ext>
            </a:extLst>
          </p:cNvPr>
          <p:cNvSpPr>
            <a:spLocks noGrp="1"/>
          </p:cNvSpPr>
          <p:nvPr>
            <p:ph idx="1"/>
          </p:nvPr>
        </p:nvSpPr>
        <p:spPr/>
        <p:txBody>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Time-duration of clinic </a:t>
            </a:r>
          </a:p>
          <a:p>
            <a:pPr marL="457200" indent="-457200">
              <a:buFont typeface="Arial" panose="020B0604020202020204" pitchFamily="34" charset="0"/>
              <a:buChar char="•"/>
            </a:pPr>
            <a:r>
              <a:rPr lang="en-US" dirty="0"/>
              <a:t>Staff comfort with asking the questions</a:t>
            </a:r>
          </a:p>
        </p:txBody>
      </p:sp>
      <p:pic>
        <p:nvPicPr>
          <p:cNvPr id="5" name="Picture 4">
            <a:extLst>
              <a:ext uri="{FF2B5EF4-FFF2-40B4-BE49-F238E27FC236}">
                <a16:creationId xmlns:a16="http://schemas.microsoft.com/office/drawing/2014/main" id="{704CB623-024D-2C8E-4F3F-BF0F76AEF88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34400" y="1680674"/>
            <a:ext cx="3276600" cy="2419906"/>
          </a:xfrm>
          <a:prstGeom prst="rect">
            <a:avLst/>
          </a:prstGeom>
        </p:spPr>
      </p:pic>
    </p:spTree>
    <p:extLst>
      <p:ext uri="{BB962C8B-B14F-4D97-AF65-F5344CB8AC3E}">
        <p14:creationId xmlns:p14="http://schemas.microsoft.com/office/powerpoint/2010/main" val="678131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746B-C7BF-AE6E-CF24-8248103109FA}"/>
              </a:ext>
            </a:extLst>
          </p:cNvPr>
          <p:cNvSpPr>
            <a:spLocks noGrp="1"/>
          </p:cNvSpPr>
          <p:nvPr>
            <p:ph type="title"/>
          </p:nvPr>
        </p:nvSpPr>
        <p:spPr/>
        <p:txBody>
          <a:bodyPr/>
          <a:lstStyle/>
          <a:p>
            <a:r>
              <a:rPr lang="en-US" dirty="0"/>
              <a:t>Continuing to grow mental health-Specialty Clinic</a:t>
            </a:r>
          </a:p>
        </p:txBody>
      </p:sp>
      <p:sp>
        <p:nvSpPr>
          <p:cNvPr id="3" name="Content Placeholder 2">
            <a:extLst>
              <a:ext uri="{FF2B5EF4-FFF2-40B4-BE49-F238E27FC236}">
                <a16:creationId xmlns:a16="http://schemas.microsoft.com/office/drawing/2014/main" id="{34E82FC7-BDBD-FF24-F88A-B4A07CD5F074}"/>
              </a:ext>
            </a:extLst>
          </p:cNvPr>
          <p:cNvSpPr>
            <a:spLocks noGrp="1"/>
          </p:cNvSpPr>
          <p:nvPr>
            <p:ph idx="1"/>
          </p:nvPr>
        </p:nvSpPr>
        <p:spPr>
          <a:xfrm>
            <a:off x="304800" y="1100703"/>
            <a:ext cx="10820400" cy="4157395"/>
          </a:xfrm>
        </p:spPr>
        <p:txBody>
          <a:bodyPr/>
          <a:lstStyle/>
          <a:p>
            <a:r>
              <a:rPr lang="en-US" dirty="0"/>
              <a:t>August, 2023-MHCS started to offer Genesis Psychiatric group services once a monthly telehealth services.</a:t>
            </a:r>
          </a:p>
          <a:p>
            <a:endParaRPr lang="en-US" sz="1400" dirty="0"/>
          </a:p>
          <a:p>
            <a:r>
              <a:rPr lang="en-US" sz="1400" dirty="0"/>
              <a:t>  Andrew Corbin, PMHNP-BC		   McKenzie Jones, APRN-NP		     Jason Schmid, LIMHP</a:t>
            </a:r>
          </a:p>
          <a:p>
            <a:r>
              <a:rPr lang="en-US" sz="1400" dirty="0"/>
              <a:t>  Adult Med. Mgmt. (ages 16 yrs./older)	   Pediatric Med. Mgmt. (&lt;16 yrs.)	</a:t>
            </a:r>
          </a:p>
        </p:txBody>
      </p:sp>
      <p:pic>
        <p:nvPicPr>
          <p:cNvPr id="5" name="Picture 4">
            <a:extLst>
              <a:ext uri="{FF2B5EF4-FFF2-40B4-BE49-F238E27FC236}">
                <a16:creationId xmlns:a16="http://schemas.microsoft.com/office/drawing/2014/main" id="{C8F0B3A2-76C8-CF2A-18F6-41552A65326D}"/>
              </a:ext>
            </a:extLst>
          </p:cNvPr>
          <p:cNvPicPr>
            <a:picLocks noChangeAspect="1"/>
          </p:cNvPicPr>
          <p:nvPr/>
        </p:nvPicPr>
        <p:blipFill>
          <a:blip r:embed="rId3"/>
          <a:stretch>
            <a:fillRect/>
          </a:stretch>
        </p:blipFill>
        <p:spPr>
          <a:xfrm>
            <a:off x="533400" y="3096182"/>
            <a:ext cx="2095792" cy="2133898"/>
          </a:xfrm>
          <a:prstGeom prst="rect">
            <a:avLst/>
          </a:prstGeom>
        </p:spPr>
      </p:pic>
      <p:pic>
        <p:nvPicPr>
          <p:cNvPr id="7" name="Picture 6">
            <a:extLst>
              <a:ext uri="{FF2B5EF4-FFF2-40B4-BE49-F238E27FC236}">
                <a16:creationId xmlns:a16="http://schemas.microsoft.com/office/drawing/2014/main" id="{8E3B3EF4-B057-2DD9-2439-A15D6D1A319D}"/>
              </a:ext>
            </a:extLst>
          </p:cNvPr>
          <p:cNvPicPr>
            <a:picLocks noChangeAspect="1"/>
          </p:cNvPicPr>
          <p:nvPr/>
        </p:nvPicPr>
        <p:blipFill>
          <a:blip r:embed="rId4"/>
          <a:stretch>
            <a:fillRect/>
          </a:stretch>
        </p:blipFill>
        <p:spPr>
          <a:xfrm>
            <a:off x="4191000" y="3124200"/>
            <a:ext cx="2086266" cy="2114845"/>
          </a:xfrm>
          <a:prstGeom prst="rect">
            <a:avLst/>
          </a:prstGeom>
        </p:spPr>
      </p:pic>
      <p:pic>
        <p:nvPicPr>
          <p:cNvPr id="9" name="Picture 8">
            <a:extLst>
              <a:ext uri="{FF2B5EF4-FFF2-40B4-BE49-F238E27FC236}">
                <a16:creationId xmlns:a16="http://schemas.microsoft.com/office/drawing/2014/main" id="{B281A9E0-802F-9977-5B5E-8ABD522C3F79}"/>
              </a:ext>
            </a:extLst>
          </p:cNvPr>
          <p:cNvPicPr>
            <a:picLocks noChangeAspect="1"/>
          </p:cNvPicPr>
          <p:nvPr/>
        </p:nvPicPr>
        <p:blipFill>
          <a:blip r:embed="rId5"/>
          <a:stretch>
            <a:fillRect/>
          </a:stretch>
        </p:blipFill>
        <p:spPr>
          <a:xfrm>
            <a:off x="7915059" y="3096182"/>
            <a:ext cx="2076394" cy="2114845"/>
          </a:xfrm>
          <a:prstGeom prst="rect">
            <a:avLst/>
          </a:prstGeom>
        </p:spPr>
      </p:pic>
    </p:spTree>
    <p:extLst>
      <p:ext uri="{BB962C8B-B14F-4D97-AF65-F5344CB8AC3E}">
        <p14:creationId xmlns:p14="http://schemas.microsoft.com/office/powerpoint/2010/main" val="2800532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5D9AC-7548-12A2-0321-415A16FD38C7}"/>
              </a:ext>
            </a:extLst>
          </p:cNvPr>
          <p:cNvSpPr>
            <a:spLocks noGrp="1"/>
          </p:cNvSpPr>
          <p:nvPr>
            <p:ph type="title"/>
          </p:nvPr>
        </p:nvSpPr>
        <p:spPr/>
        <p:txBody>
          <a:bodyPr/>
          <a:lstStyle/>
          <a:p>
            <a:r>
              <a:rPr lang="en-US" dirty="0"/>
              <a:t>Continue the progress</a:t>
            </a:r>
          </a:p>
        </p:txBody>
      </p:sp>
      <p:sp>
        <p:nvSpPr>
          <p:cNvPr id="3" name="Content Placeholder 2">
            <a:extLst>
              <a:ext uri="{FF2B5EF4-FFF2-40B4-BE49-F238E27FC236}">
                <a16:creationId xmlns:a16="http://schemas.microsoft.com/office/drawing/2014/main" id="{95332B9F-43C4-B2DA-4FAD-BBB58E790313}"/>
              </a:ext>
            </a:extLst>
          </p:cNvPr>
          <p:cNvSpPr>
            <a:spLocks noGrp="1"/>
          </p:cNvSpPr>
          <p:nvPr>
            <p:ph idx="1"/>
          </p:nvPr>
        </p:nvSpPr>
        <p:spPr/>
        <p:txBody>
          <a:bodyPr/>
          <a:lstStyle/>
          <a:p>
            <a:pPr marL="457200" indent="-457200">
              <a:buFont typeface="Arial" panose="020B0604020202020204" pitchFamily="34" charset="0"/>
              <a:buChar char="•"/>
            </a:pPr>
            <a:r>
              <a:rPr lang="en-US" dirty="0"/>
              <a:t>Continue implementation in the clinic</a:t>
            </a:r>
          </a:p>
          <a:p>
            <a:pPr marL="457200" indent="-457200">
              <a:buFont typeface="Arial" panose="020B0604020202020204" pitchFamily="34" charset="0"/>
              <a:buChar char="•"/>
            </a:pPr>
            <a:r>
              <a:rPr lang="en-US" dirty="0"/>
              <a:t>Awareness of mental health concerns and needs in the communities that we serve</a:t>
            </a:r>
          </a:p>
          <a:p>
            <a:pPr marL="457200" indent="-457200">
              <a:buFont typeface="Arial" panose="020B0604020202020204" pitchFamily="34" charset="0"/>
              <a:buChar char="•"/>
            </a:pPr>
            <a:r>
              <a:rPr lang="en-US" dirty="0"/>
              <a:t>Evaluate response to providers in specialty clinic</a:t>
            </a:r>
          </a:p>
        </p:txBody>
      </p:sp>
    </p:spTree>
    <p:extLst>
      <p:ext uri="{BB962C8B-B14F-4D97-AF65-F5344CB8AC3E}">
        <p14:creationId xmlns:p14="http://schemas.microsoft.com/office/powerpoint/2010/main" val="2164231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endParaRPr lang="en-US" sz="2000" b="0" dirty="0"/>
          </a:p>
          <a:p>
            <a:endParaRPr lang="en-US" sz="3500" b="0" dirty="0"/>
          </a:p>
        </p:txBody>
      </p:sp>
      <p:sp>
        <p:nvSpPr>
          <p:cNvPr id="6" name="Content Placeholder 2"/>
          <p:cNvSpPr txBox="1">
            <a:spLocks/>
          </p:cNvSpPr>
          <p:nvPr/>
        </p:nvSpPr>
        <p:spPr>
          <a:xfrm>
            <a:off x="2091840" y="838201"/>
            <a:ext cx="8008320" cy="3733799"/>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ctr"/>
            <a:endParaRPr lang="en-US" sz="2000" b="0" dirty="0"/>
          </a:p>
          <a:p>
            <a:pPr marL="0" indent="0" algn="ctr"/>
            <a:r>
              <a:rPr lang="en-US" sz="8000" b="0" dirty="0">
                <a:latin typeface="Edwardian Script ITC" panose="030303020407070D0804" pitchFamily="66" charset="0"/>
              </a:rPr>
              <a:t>Thank you for attending</a:t>
            </a:r>
          </a:p>
        </p:txBody>
      </p:sp>
    </p:spTree>
    <p:extLst>
      <p:ext uri="{BB962C8B-B14F-4D97-AF65-F5344CB8AC3E}">
        <p14:creationId xmlns:p14="http://schemas.microsoft.com/office/powerpoint/2010/main" val="299160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D545-FEA6-4EA2-9EB4-F5E00A84FB86}"/>
              </a:ext>
            </a:extLst>
          </p:cNvPr>
          <p:cNvSpPr>
            <a:spLocks noGrp="1"/>
          </p:cNvSpPr>
          <p:nvPr>
            <p:ph type="title"/>
          </p:nvPr>
        </p:nvSpPr>
        <p:spPr/>
        <p:txBody>
          <a:bodyPr/>
          <a:lstStyle/>
          <a:p>
            <a:r>
              <a:rPr lang="en-US" dirty="0"/>
              <a:t>	Demographics of  service area</a:t>
            </a:r>
          </a:p>
        </p:txBody>
      </p:sp>
      <p:sp>
        <p:nvSpPr>
          <p:cNvPr id="3" name="Content Placeholder 2">
            <a:extLst>
              <a:ext uri="{FF2B5EF4-FFF2-40B4-BE49-F238E27FC236}">
                <a16:creationId xmlns:a16="http://schemas.microsoft.com/office/drawing/2014/main" id="{65293D85-7BD7-41D4-857D-F21086710EDC}"/>
              </a:ext>
            </a:extLst>
          </p:cNvPr>
          <p:cNvSpPr>
            <a:spLocks noGrp="1"/>
          </p:cNvSpPr>
          <p:nvPr>
            <p:ph idx="1"/>
          </p:nvPr>
        </p:nvSpPr>
        <p:spPr>
          <a:xfrm>
            <a:off x="1097280" y="1100703"/>
            <a:ext cx="10027920" cy="3852297"/>
          </a:xfrm>
        </p:spPr>
        <p:txBody>
          <a:bodyPr>
            <a:normAutofit/>
          </a:bodyPr>
          <a:lstStyle/>
          <a:p>
            <a:r>
              <a:rPr lang="en-US" dirty="0"/>
              <a:t>Highlights on Seward County Population:</a:t>
            </a:r>
          </a:p>
          <a:p>
            <a:pPr marL="457200" indent="-457200">
              <a:buFont typeface="Arial" panose="020B0604020202020204" pitchFamily="34" charset="0"/>
              <a:buChar char="•"/>
            </a:pPr>
            <a:r>
              <a:rPr lang="en-US" dirty="0"/>
              <a:t>17,000 Seward County</a:t>
            </a:r>
          </a:p>
          <a:p>
            <a:pPr marL="457200" indent="-457200">
              <a:buFont typeface="Arial" panose="020B0604020202020204" pitchFamily="34" charset="0"/>
              <a:buChar char="•"/>
            </a:pPr>
            <a:r>
              <a:rPr lang="en-US" dirty="0"/>
              <a:t>7,600 Seward, NE</a:t>
            </a:r>
          </a:p>
          <a:p>
            <a:pPr marL="457200" indent="-457200">
              <a:buFont typeface="Arial" panose="020B0604020202020204" pitchFamily="34" charset="0"/>
              <a:buChar char="•"/>
            </a:pPr>
            <a:r>
              <a:rPr lang="en-US" dirty="0"/>
              <a:t>1,200 students enrolled at Concordia University</a:t>
            </a:r>
          </a:p>
        </p:txBody>
      </p:sp>
      <p:pic>
        <p:nvPicPr>
          <p:cNvPr id="7" name="Picture 6">
            <a:extLst>
              <a:ext uri="{FF2B5EF4-FFF2-40B4-BE49-F238E27FC236}">
                <a16:creationId xmlns:a16="http://schemas.microsoft.com/office/drawing/2014/main" id="{54EAE49C-5A37-B370-BC8D-AE3698A558D9}"/>
              </a:ext>
            </a:extLst>
          </p:cNvPr>
          <p:cNvPicPr>
            <a:picLocks noChangeAspect="1"/>
          </p:cNvPicPr>
          <p:nvPr/>
        </p:nvPicPr>
        <p:blipFill>
          <a:blip r:embed="rId3"/>
          <a:stretch>
            <a:fillRect/>
          </a:stretch>
        </p:blipFill>
        <p:spPr>
          <a:xfrm>
            <a:off x="457200" y="3886200"/>
            <a:ext cx="4876800" cy="2676526"/>
          </a:xfrm>
          <a:prstGeom prst="rect">
            <a:avLst/>
          </a:prstGeom>
        </p:spPr>
      </p:pic>
    </p:spTree>
    <p:extLst>
      <p:ext uri="{BB962C8B-B14F-4D97-AF65-F5344CB8AC3E}">
        <p14:creationId xmlns:p14="http://schemas.microsoft.com/office/powerpoint/2010/main" val="239670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272D-9430-A350-A7D8-C45CD6579A4F}"/>
              </a:ext>
            </a:extLst>
          </p:cNvPr>
          <p:cNvSpPr>
            <a:spLocks noGrp="1"/>
          </p:cNvSpPr>
          <p:nvPr>
            <p:ph type="title"/>
          </p:nvPr>
        </p:nvSpPr>
        <p:spPr/>
        <p:txBody>
          <a:bodyPr/>
          <a:lstStyle/>
          <a:p>
            <a:r>
              <a:rPr lang="en-US" dirty="0"/>
              <a:t>Demographics of service area</a:t>
            </a:r>
          </a:p>
        </p:txBody>
      </p:sp>
      <p:sp>
        <p:nvSpPr>
          <p:cNvPr id="3" name="Content Placeholder 2">
            <a:extLst>
              <a:ext uri="{FF2B5EF4-FFF2-40B4-BE49-F238E27FC236}">
                <a16:creationId xmlns:a16="http://schemas.microsoft.com/office/drawing/2014/main" id="{2E2C061D-8D70-6042-1280-B322BC1CF708}"/>
              </a:ext>
            </a:extLst>
          </p:cNvPr>
          <p:cNvSpPr>
            <a:spLocks noGrp="1"/>
          </p:cNvSpPr>
          <p:nvPr>
            <p:ph idx="1"/>
          </p:nvPr>
        </p:nvSpPr>
        <p:spPr/>
        <p:txBody>
          <a:bodyPr/>
          <a:lstStyle/>
          <a:p>
            <a:pPr marL="457200" indent="-457200">
              <a:buFont typeface="Arial" panose="020B0604020202020204" pitchFamily="34" charset="0"/>
              <a:buChar char="•"/>
            </a:pPr>
            <a:r>
              <a:rPr lang="en-US" dirty="0"/>
              <a:t>15% of the population are 65 or older</a:t>
            </a:r>
          </a:p>
          <a:p>
            <a:pPr marL="457200" indent="-457200">
              <a:buFont typeface="Arial" panose="020B0604020202020204" pitchFamily="34" charset="0"/>
              <a:buChar char="•"/>
            </a:pPr>
            <a:r>
              <a:rPr lang="en-US" dirty="0"/>
              <a:t>60% of the population are commuting out of the community for work</a:t>
            </a:r>
          </a:p>
          <a:p>
            <a:pPr marL="457200" indent="-457200">
              <a:buFont typeface="Arial" panose="020B0604020202020204" pitchFamily="34" charset="0"/>
              <a:buChar char="•"/>
            </a:pPr>
            <a:r>
              <a:rPr lang="en-US" dirty="0"/>
              <a:t>Median age 36 years</a:t>
            </a:r>
          </a:p>
          <a:p>
            <a:endParaRPr lang="en-US" dirty="0"/>
          </a:p>
        </p:txBody>
      </p:sp>
      <p:pic>
        <p:nvPicPr>
          <p:cNvPr id="4" name="Picture 3">
            <a:extLst>
              <a:ext uri="{FF2B5EF4-FFF2-40B4-BE49-F238E27FC236}">
                <a16:creationId xmlns:a16="http://schemas.microsoft.com/office/drawing/2014/main" id="{19102BC0-C591-2FCF-674C-737AED7ADFB9}"/>
              </a:ext>
            </a:extLst>
          </p:cNvPr>
          <p:cNvPicPr>
            <a:picLocks noChangeAspect="1"/>
          </p:cNvPicPr>
          <p:nvPr/>
        </p:nvPicPr>
        <p:blipFill>
          <a:blip r:embed="rId3"/>
          <a:stretch>
            <a:fillRect/>
          </a:stretch>
        </p:blipFill>
        <p:spPr>
          <a:xfrm>
            <a:off x="1155326" y="3764808"/>
            <a:ext cx="4864474" cy="2607157"/>
          </a:xfrm>
          <a:prstGeom prst="rect">
            <a:avLst/>
          </a:prstGeom>
        </p:spPr>
      </p:pic>
    </p:spTree>
    <p:extLst>
      <p:ext uri="{BB962C8B-B14F-4D97-AF65-F5344CB8AC3E}">
        <p14:creationId xmlns:p14="http://schemas.microsoft.com/office/powerpoint/2010/main" val="13078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8286-DD8B-6B77-C32B-40EFC861339D}"/>
              </a:ext>
            </a:extLst>
          </p:cNvPr>
          <p:cNvSpPr>
            <a:spLocks noGrp="1"/>
          </p:cNvSpPr>
          <p:nvPr>
            <p:ph type="title"/>
          </p:nvPr>
        </p:nvSpPr>
        <p:spPr/>
        <p:txBody>
          <a:bodyPr/>
          <a:lstStyle/>
          <a:p>
            <a:r>
              <a:rPr lang="en-US" dirty="0"/>
              <a:t>MHCS</a:t>
            </a:r>
          </a:p>
        </p:txBody>
      </p:sp>
      <p:sp>
        <p:nvSpPr>
          <p:cNvPr id="3" name="Content Placeholder 2">
            <a:extLst>
              <a:ext uri="{FF2B5EF4-FFF2-40B4-BE49-F238E27FC236}">
                <a16:creationId xmlns:a16="http://schemas.microsoft.com/office/drawing/2014/main" id="{A341E67C-AC82-0920-F1AF-CDA13638C179}"/>
              </a:ext>
            </a:extLst>
          </p:cNvPr>
          <p:cNvSpPr>
            <a:spLocks noGrp="1"/>
          </p:cNvSpPr>
          <p:nvPr>
            <p:ph idx="1"/>
          </p:nvPr>
        </p:nvSpPr>
        <p:spPr>
          <a:xfrm>
            <a:off x="304800" y="990601"/>
            <a:ext cx="10027920" cy="4228324"/>
          </a:xfrm>
        </p:spPr>
        <p:txBody>
          <a:bodyPr>
            <a:normAutofit/>
          </a:bodyPr>
          <a:lstStyle/>
          <a:p>
            <a:r>
              <a:rPr lang="en-US" sz="2400" b="0" dirty="0">
                <a:latin typeface="+mj-lt"/>
                <a:cs typeface="Arial" panose="020B0604020202020204" pitchFamily="34" charset="0"/>
              </a:rPr>
              <a:t>CAH licensed for 24 beds</a:t>
            </a:r>
          </a:p>
          <a:p>
            <a:r>
              <a:rPr lang="en-US" sz="2400" b="0" dirty="0">
                <a:latin typeface="+mj-lt"/>
                <a:cs typeface="Arial" panose="020B0604020202020204" pitchFamily="34" charset="0"/>
              </a:rPr>
              <a:t>Assisted Living licensed for 12 beds</a:t>
            </a:r>
          </a:p>
          <a:p>
            <a:r>
              <a:rPr lang="en-US" sz="2400" b="0" dirty="0">
                <a:latin typeface="+mj-lt"/>
                <a:cs typeface="Arial" panose="020B0604020202020204" pitchFamily="34" charset="0"/>
              </a:rPr>
              <a:t>3  Rural Health Clinics (Seward, Utica, Milford)</a:t>
            </a:r>
          </a:p>
          <a:p>
            <a:r>
              <a:rPr lang="en-US" sz="2400" b="0" dirty="0">
                <a:latin typeface="+mj-lt"/>
                <a:cs typeface="Arial" panose="020B0604020202020204" pitchFamily="34" charset="0"/>
              </a:rPr>
              <a:t>9 physicians</a:t>
            </a:r>
          </a:p>
          <a:p>
            <a:r>
              <a:rPr lang="en-US" sz="2400" b="0" dirty="0">
                <a:latin typeface="+mj-lt"/>
                <a:cs typeface="Arial" panose="020B0604020202020204" pitchFamily="34" charset="0"/>
              </a:rPr>
              <a:t>5 physician assistants</a:t>
            </a:r>
          </a:p>
          <a:p>
            <a:r>
              <a:rPr lang="en-US" sz="2400" b="0" dirty="0">
                <a:latin typeface="+mj-lt"/>
                <a:cs typeface="Arial" panose="020B0604020202020204" pitchFamily="34" charset="0"/>
              </a:rPr>
              <a:t>275 employees</a:t>
            </a:r>
          </a:p>
        </p:txBody>
      </p:sp>
      <p:pic>
        <p:nvPicPr>
          <p:cNvPr id="5" name="Picture 4">
            <a:extLst>
              <a:ext uri="{FF2B5EF4-FFF2-40B4-BE49-F238E27FC236}">
                <a16:creationId xmlns:a16="http://schemas.microsoft.com/office/drawing/2014/main" id="{266C0A22-15DA-79CD-BA32-9372CE66862C}"/>
              </a:ext>
            </a:extLst>
          </p:cNvPr>
          <p:cNvPicPr>
            <a:picLocks noChangeAspect="1"/>
          </p:cNvPicPr>
          <p:nvPr/>
        </p:nvPicPr>
        <p:blipFill>
          <a:blip r:embed="rId3"/>
          <a:stretch>
            <a:fillRect/>
          </a:stretch>
        </p:blipFill>
        <p:spPr>
          <a:xfrm>
            <a:off x="6761202" y="1524000"/>
            <a:ext cx="5108069" cy="2833383"/>
          </a:xfrm>
          <a:prstGeom prst="rect">
            <a:avLst/>
          </a:prstGeom>
        </p:spPr>
      </p:pic>
      <p:pic>
        <p:nvPicPr>
          <p:cNvPr id="7" name="Picture 6">
            <a:extLst>
              <a:ext uri="{FF2B5EF4-FFF2-40B4-BE49-F238E27FC236}">
                <a16:creationId xmlns:a16="http://schemas.microsoft.com/office/drawing/2014/main" id="{11213024-0F97-F9FF-A09A-2DCE2251990D}"/>
              </a:ext>
            </a:extLst>
          </p:cNvPr>
          <p:cNvPicPr>
            <a:picLocks noChangeAspect="1"/>
          </p:cNvPicPr>
          <p:nvPr/>
        </p:nvPicPr>
        <p:blipFill>
          <a:blip r:embed="rId4"/>
          <a:stretch>
            <a:fillRect/>
          </a:stretch>
        </p:blipFill>
        <p:spPr>
          <a:xfrm>
            <a:off x="457200" y="4267199"/>
            <a:ext cx="5123357" cy="2133600"/>
          </a:xfrm>
          <a:prstGeom prst="rect">
            <a:avLst/>
          </a:prstGeom>
        </p:spPr>
      </p:pic>
    </p:spTree>
    <p:extLst>
      <p:ext uri="{BB962C8B-B14F-4D97-AF65-F5344CB8AC3E}">
        <p14:creationId xmlns:p14="http://schemas.microsoft.com/office/powerpoint/2010/main" val="353401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023E-0664-5BCF-3047-A68F88B3A8A8}"/>
              </a:ext>
            </a:extLst>
          </p:cNvPr>
          <p:cNvSpPr>
            <a:spLocks noGrp="1"/>
          </p:cNvSpPr>
          <p:nvPr>
            <p:ph type="title"/>
          </p:nvPr>
        </p:nvSpPr>
        <p:spPr/>
        <p:txBody>
          <a:bodyPr/>
          <a:lstStyle/>
          <a:p>
            <a:r>
              <a:rPr lang="en-US" dirty="0"/>
              <a:t>MHCS</a:t>
            </a:r>
          </a:p>
        </p:txBody>
      </p:sp>
      <p:sp>
        <p:nvSpPr>
          <p:cNvPr id="3" name="Content Placeholder 2">
            <a:extLst>
              <a:ext uri="{FF2B5EF4-FFF2-40B4-BE49-F238E27FC236}">
                <a16:creationId xmlns:a16="http://schemas.microsoft.com/office/drawing/2014/main" id="{12D31D57-18C8-7ECE-367C-11232A21F73F}"/>
              </a:ext>
            </a:extLst>
          </p:cNvPr>
          <p:cNvSpPr>
            <a:spLocks noGrp="1"/>
          </p:cNvSpPr>
          <p:nvPr>
            <p:ph idx="1"/>
          </p:nvPr>
        </p:nvSpPr>
        <p:spPr/>
        <p:txBody>
          <a:bodyPr/>
          <a:lstStyle/>
          <a:p>
            <a:pPr marL="457200" indent="-457200">
              <a:buFont typeface="Arial" panose="020B0604020202020204" pitchFamily="34" charset="0"/>
              <a:buChar char="•"/>
            </a:pPr>
            <a:r>
              <a:rPr lang="en-US" dirty="0"/>
              <a:t>Specialty Clinic-18 specialists</a:t>
            </a:r>
          </a:p>
          <a:p>
            <a:pPr marL="457200" indent="-457200">
              <a:buFont typeface="Arial" panose="020B0604020202020204" pitchFamily="34" charset="0"/>
              <a:buChar char="•"/>
            </a:pPr>
            <a:r>
              <a:rPr lang="en-US" dirty="0"/>
              <a:t>Surgical Services- DaVinci Robot</a:t>
            </a:r>
          </a:p>
          <a:p>
            <a:pPr marL="457200" indent="-457200">
              <a:buFont typeface="Arial" panose="020B0604020202020204" pitchFamily="34" charset="0"/>
              <a:buChar char="•"/>
            </a:pPr>
            <a:r>
              <a:rPr lang="en-US" dirty="0"/>
              <a:t>350 ER visits per month</a:t>
            </a:r>
          </a:p>
          <a:p>
            <a:pPr marL="0" indent="0"/>
            <a:endParaRPr lang="en-US" dirty="0"/>
          </a:p>
        </p:txBody>
      </p:sp>
      <p:pic>
        <p:nvPicPr>
          <p:cNvPr id="5" name="Picture 4">
            <a:extLst>
              <a:ext uri="{FF2B5EF4-FFF2-40B4-BE49-F238E27FC236}">
                <a16:creationId xmlns:a16="http://schemas.microsoft.com/office/drawing/2014/main" id="{521D690A-C3FB-0306-E3BB-1D479A32FA02}"/>
              </a:ext>
            </a:extLst>
          </p:cNvPr>
          <p:cNvPicPr>
            <a:picLocks noChangeAspect="1"/>
          </p:cNvPicPr>
          <p:nvPr/>
        </p:nvPicPr>
        <p:blipFill>
          <a:blip r:embed="rId3"/>
          <a:stretch>
            <a:fillRect/>
          </a:stretch>
        </p:blipFill>
        <p:spPr>
          <a:xfrm>
            <a:off x="26894" y="3581400"/>
            <a:ext cx="7086600" cy="3133431"/>
          </a:xfrm>
          <a:prstGeom prst="rect">
            <a:avLst/>
          </a:prstGeom>
        </p:spPr>
      </p:pic>
    </p:spTree>
    <p:extLst>
      <p:ext uri="{BB962C8B-B14F-4D97-AF65-F5344CB8AC3E}">
        <p14:creationId xmlns:p14="http://schemas.microsoft.com/office/powerpoint/2010/main" val="90830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435A-B4CD-4E8A-7D0B-F5E0863F6E33}"/>
              </a:ext>
            </a:extLst>
          </p:cNvPr>
          <p:cNvSpPr>
            <a:spLocks noGrp="1"/>
          </p:cNvSpPr>
          <p:nvPr>
            <p:ph type="title"/>
          </p:nvPr>
        </p:nvSpPr>
        <p:spPr/>
        <p:txBody>
          <a:bodyPr/>
          <a:lstStyle/>
          <a:p>
            <a:r>
              <a:rPr lang="en-US" dirty="0"/>
              <a:t>How It got started</a:t>
            </a:r>
          </a:p>
        </p:txBody>
      </p:sp>
      <p:sp>
        <p:nvSpPr>
          <p:cNvPr id="3" name="Content Placeholder 2">
            <a:extLst>
              <a:ext uri="{FF2B5EF4-FFF2-40B4-BE49-F238E27FC236}">
                <a16:creationId xmlns:a16="http://schemas.microsoft.com/office/drawing/2014/main" id="{DFC183AE-8CE5-70C9-5C52-0180D29EF897}"/>
              </a:ext>
            </a:extLst>
          </p:cNvPr>
          <p:cNvSpPr>
            <a:spLocks noGrp="1"/>
          </p:cNvSpPr>
          <p:nvPr>
            <p:ph idx="1"/>
          </p:nvPr>
        </p:nvSpPr>
        <p:spPr/>
        <p:txBody>
          <a:bodyPr/>
          <a:lstStyle/>
          <a:p>
            <a:r>
              <a:rPr lang="en-US" dirty="0"/>
              <a:t>2019-Community Health Needs Assessment completed by CAH and Four Corners Health Department</a:t>
            </a:r>
          </a:p>
          <a:p>
            <a:endParaRPr lang="en-US" dirty="0"/>
          </a:p>
          <a:p>
            <a:pPr marL="457200" indent="-457200">
              <a:buFont typeface="Arial" panose="020B0604020202020204" pitchFamily="34" charset="0"/>
              <a:buChar char="•"/>
            </a:pPr>
            <a:r>
              <a:rPr lang="en-US" dirty="0"/>
              <a:t>	Mental Health </a:t>
            </a:r>
          </a:p>
          <a:p>
            <a:endParaRPr lang="en-US" dirty="0"/>
          </a:p>
        </p:txBody>
      </p:sp>
    </p:spTree>
    <p:extLst>
      <p:ext uri="{BB962C8B-B14F-4D97-AF65-F5344CB8AC3E}">
        <p14:creationId xmlns:p14="http://schemas.microsoft.com/office/powerpoint/2010/main" val="156733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E265-E73F-01E5-F43E-26D513ABBCD6}"/>
              </a:ext>
            </a:extLst>
          </p:cNvPr>
          <p:cNvSpPr>
            <a:spLocks noGrp="1"/>
          </p:cNvSpPr>
          <p:nvPr>
            <p:ph type="title"/>
          </p:nvPr>
        </p:nvSpPr>
        <p:spPr/>
        <p:txBody>
          <a:bodyPr/>
          <a:lstStyle/>
          <a:p>
            <a:r>
              <a:rPr lang="en-US" dirty="0"/>
              <a:t>PHQ in the emergency Room &amp; Hospital</a:t>
            </a:r>
          </a:p>
        </p:txBody>
      </p:sp>
      <p:sp>
        <p:nvSpPr>
          <p:cNvPr id="3" name="Content Placeholder 2">
            <a:extLst>
              <a:ext uri="{FF2B5EF4-FFF2-40B4-BE49-F238E27FC236}">
                <a16:creationId xmlns:a16="http://schemas.microsoft.com/office/drawing/2014/main" id="{FE73BFAC-7D95-A214-A976-A81B5BA7D2B4}"/>
              </a:ext>
            </a:extLst>
          </p:cNvPr>
          <p:cNvSpPr>
            <a:spLocks noGrp="1"/>
          </p:cNvSpPr>
          <p:nvPr>
            <p:ph idx="1"/>
          </p:nvPr>
        </p:nvSpPr>
        <p:spPr>
          <a:xfrm>
            <a:off x="1097280" y="1100703"/>
            <a:ext cx="10027920" cy="4233297"/>
          </a:xfrm>
        </p:spPr>
        <p:txBody>
          <a:bodyPr>
            <a:normAutofit lnSpcReduction="10000"/>
          </a:bodyPr>
          <a:lstStyle/>
          <a:p>
            <a:pPr marL="457200" indent="-457200">
              <a:buFont typeface="Arial" panose="020B0604020202020204" pitchFamily="34" charset="0"/>
              <a:buChar char="•"/>
            </a:pPr>
            <a:r>
              <a:rPr lang="en-US" dirty="0"/>
              <a:t>Social services started a performance improvement project monitoring mental health screening</a:t>
            </a:r>
          </a:p>
          <a:p>
            <a:pPr marL="457200" indent="-457200">
              <a:buFont typeface="Arial" panose="020B0604020202020204" pitchFamily="34" charset="0"/>
              <a:buChar char="•"/>
            </a:pPr>
            <a:r>
              <a:rPr lang="en-US" dirty="0"/>
              <a:t>Objective was to  screen 100% of patients 10 years and older using the PHQ 2, 3, &amp; 9</a:t>
            </a:r>
          </a:p>
          <a:p>
            <a:pPr marL="457200" indent="-457200">
              <a:buFont typeface="Arial" panose="020B0604020202020204" pitchFamily="34" charset="0"/>
              <a:buChar char="•"/>
            </a:pPr>
            <a:r>
              <a:rPr lang="en-US" dirty="0"/>
              <a:t>Screening built in to EMR in admission assessment ER/Hospital</a:t>
            </a:r>
          </a:p>
          <a:p>
            <a:pPr marL="457200" indent="-457200">
              <a:buFont typeface="Arial" panose="020B0604020202020204" pitchFamily="34" charset="0"/>
              <a:buChar char="•"/>
            </a:pPr>
            <a:r>
              <a:rPr lang="en-US" dirty="0"/>
              <a:t>Education and training completed with nursing staff on how to ask the questions</a:t>
            </a:r>
          </a:p>
        </p:txBody>
      </p:sp>
    </p:spTree>
    <p:extLst>
      <p:ext uri="{BB962C8B-B14F-4D97-AF65-F5344CB8AC3E}">
        <p14:creationId xmlns:p14="http://schemas.microsoft.com/office/powerpoint/2010/main" val="119435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73EE-7A62-97A1-F164-962BCB687573}"/>
              </a:ext>
            </a:extLst>
          </p:cNvPr>
          <p:cNvSpPr>
            <a:spLocks noGrp="1"/>
          </p:cNvSpPr>
          <p:nvPr>
            <p:ph type="title"/>
          </p:nvPr>
        </p:nvSpPr>
        <p:spPr/>
        <p:txBody>
          <a:bodyPr/>
          <a:lstStyle/>
          <a:p>
            <a:r>
              <a:rPr lang="en-US" dirty="0"/>
              <a:t>PHQ in the Emergency &amp; Hospital</a:t>
            </a:r>
          </a:p>
        </p:txBody>
      </p:sp>
      <p:sp>
        <p:nvSpPr>
          <p:cNvPr id="3" name="Content Placeholder 2">
            <a:extLst>
              <a:ext uri="{FF2B5EF4-FFF2-40B4-BE49-F238E27FC236}">
                <a16:creationId xmlns:a16="http://schemas.microsoft.com/office/drawing/2014/main" id="{4986628C-7045-0D6D-29FB-970156D500F2}"/>
              </a:ext>
            </a:extLst>
          </p:cNvPr>
          <p:cNvSpPr>
            <a:spLocks noGrp="1"/>
          </p:cNvSpPr>
          <p:nvPr>
            <p:ph idx="1"/>
          </p:nvPr>
        </p:nvSpPr>
        <p:spPr>
          <a:xfrm>
            <a:off x="1097280" y="1447800"/>
            <a:ext cx="10027920" cy="3232752"/>
          </a:xfrm>
        </p:spPr>
        <p:txBody>
          <a:bodyPr/>
          <a:lstStyle/>
          <a:p>
            <a:pPr marL="457200" indent="-457200">
              <a:buFont typeface="Arial" panose="020B0604020202020204" pitchFamily="34" charset="0"/>
              <a:buChar char="•"/>
            </a:pPr>
            <a:r>
              <a:rPr lang="en-US" dirty="0"/>
              <a:t>In review, social services was seeing an increase in higher PHQ scores and in frequency of patients that met criteria for consult.</a:t>
            </a:r>
          </a:p>
        </p:txBody>
      </p:sp>
    </p:spTree>
    <p:extLst>
      <p:ext uri="{BB962C8B-B14F-4D97-AF65-F5344CB8AC3E}">
        <p14:creationId xmlns:p14="http://schemas.microsoft.com/office/powerpoint/2010/main" val="9415307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
      <a:dk1>
        <a:srgbClr val="000000"/>
      </a:dk1>
      <a:lt1>
        <a:srgbClr val="FFFFFF"/>
      </a:lt1>
      <a:dk2>
        <a:srgbClr val="434342"/>
      </a:dk2>
      <a:lt2>
        <a:srgbClr val="CDD7D9"/>
      </a:lt2>
      <a:accent1>
        <a:srgbClr val="797B7E"/>
      </a:accent1>
      <a:accent2>
        <a:srgbClr val="EFE9E5"/>
      </a:accent2>
      <a:accent3>
        <a:srgbClr val="621B4B"/>
      </a:accent3>
      <a:accent4>
        <a:srgbClr val="7C984A"/>
      </a:accent4>
      <a:accent5>
        <a:srgbClr val="C2AD8D"/>
      </a:accent5>
      <a:accent6>
        <a:srgbClr val="621B4B"/>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9900</TotalTime>
  <Words>1130</Words>
  <Application>Microsoft Office PowerPoint</Application>
  <PresentationFormat>Widescreen</PresentationFormat>
  <Paragraphs>152</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Edwardian Script ITC</vt:lpstr>
      <vt:lpstr>Franklin Gothic Book</vt:lpstr>
      <vt:lpstr>Franklin Gothic Medium</vt:lpstr>
      <vt:lpstr>Wingdings</vt:lpstr>
      <vt:lpstr>Angles</vt:lpstr>
      <vt:lpstr> Behavioral Health partnerships NHA Annual Quality convention November, 2023</vt:lpstr>
      <vt:lpstr>Behavioral health in rural communities  with primary care and community partnerships</vt:lpstr>
      <vt:lpstr> Demographics of  service area</vt:lpstr>
      <vt:lpstr>Demographics of service area</vt:lpstr>
      <vt:lpstr>MHCS</vt:lpstr>
      <vt:lpstr>MHCS</vt:lpstr>
      <vt:lpstr>How It got started</vt:lpstr>
      <vt:lpstr>PHQ in the emergency Room &amp; Hospital</vt:lpstr>
      <vt:lpstr>PHQ in the Emergency &amp; Hospital</vt:lpstr>
      <vt:lpstr>PHQ 2 in the emergency Room &amp; Hospital</vt:lpstr>
      <vt:lpstr>PHQ 9 in the emergency Room &amp; Hospital – January, 2020</vt:lpstr>
      <vt:lpstr>Collaboration with public health</vt:lpstr>
      <vt:lpstr>Collaboration with public health</vt:lpstr>
      <vt:lpstr>PHQ 3 in the emergency room </vt:lpstr>
      <vt:lpstr>Collaboration with public health</vt:lpstr>
      <vt:lpstr>Collaboration with public health</vt:lpstr>
      <vt:lpstr>Historical data</vt:lpstr>
      <vt:lpstr>Challenges identified by four corners</vt:lpstr>
      <vt:lpstr>More Challenges identified by four corners</vt:lpstr>
      <vt:lpstr>Four Corners Data</vt:lpstr>
      <vt:lpstr> Tracking for Success</vt:lpstr>
      <vt:lpstr>Community partnerships</vt:lpstr>
      <vt:lpstr> Clinic implementation</vt:lpstr>
      <vt:lpstr>Barriers to implementation</vt:lpstr>
      <vt:lpstr>Continuing to grow mental health-Specialty Clinic</vt:lpstr>
      <vt:lpstr>Continue the progress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head meeting</dc:title>
  <dc:creator>Julie Foral</dc:creator>
  <cp:lastModifiedBy>Judy Bors</cp:lastModifiedBy>
  <cp:revision>226</cp:revision>
  <cp:lastPrinted>2023-11-06T20:29:06Z</cp:lastPrinted>
  <dcterms:created xsi:type="dcterms:W3CDTF">2016-07-25T16:03:03Z</dcterms:created>
  <dcterms:modified xsi:type="dcterms:W3CDTF">2023-11-06T20:29:15Z</dcterms:modified>
</cp:coreProperties>
</file>