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4" r:id="rId2"/>
    <p:sldId id="274" r:id="rId3"/>
    <p:sldId id="275" r:id="rId4"/>
    <p:sldId id="266" r:id="rId5"/>
    <p:sldId id="276" r:id="rId6"/>
    <p:sldId id="278" r:id="rId7"/>
    <p:sldId id="284" r:id="rId8"/>
    <p:sldId id="286" r:id="rId9"/>
    <p:sldId id="287" r:id="rId10"/>
    <p:sldId id="280" r:id="rId11"/>
    <p:sldId id="281" r:id="rId12"/>
    <p:sldId id="282" r:id="rId13"/>
    <p:sldId id="283" r:id="rId1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orbel" panose="020B0503020204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pos="288">
          <p15:clr>
            <a:srgbClr val="A4A3A4"/>
          </p15:clr>
        </p15:guide>
        <p15:guide id="2" orient="horz" pos="216">
          <p15:clr>
            <a:srgbClr val="A4A3A4"/>
          </p15:clr>
        </p15:guide>
        <p15:guide id="3" pos="7392">
          <p15:clr>
            <a:srgbClr val="A4A3A4"/>
          </p15:clr>
        </p15:guide>
        <p15:guide id="4" orient="horz" pos="3888">
          <p15:clr>
            <a:srgbClr val="A4A3A4"/>
          </p15:clr>
        </p15:guide>
        <p15:guide id="5" orient="horz" pos="5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B7E8"/>
    <a:srgbClr val="BF11B7"/>
    <a:srgbClr val="FF9900"/>
    <a:srgbClr val="1750F1"/>
    <a:srgbClr val="F02706"/>
    <a:srgbClr val="004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57514" autoAdjust="0"/>
  </p:normalViewPr>
  <p:slideViewPr>
    <p:cSldViewPr snapToGrid="0" snapToObjects="1" showGuides="1">
      <p:cViewPr varScale="1">
        <p:scale>
          <a:sx n="41" d="100"/>
          <a:sy n="41" d="100"/>
        </p:scale>
        <p:origin x="1854" y="84"/>
      </p:cViewPr>
      <p:guideLst>
        <p:guide pos="288"/>
        <p:guide orient="horz" pos="216"/>
        <p:guide pos="7392"/>
        <p:guide orient="horz" pos="3888"/>
        <p:guide orient="horz" pos="528"/>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2C0BD-11A5-417C-9DE0-EB7BC308E42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FCF17BA-C185-4F72-BE43-1B30EB0FA8BB}">
      <dgm:prSet phldrT="[Text]" custT="1"/>
      <dgm:spPr/>
      <dgm:t>
        <a:bodyPr/>
        <a:lstStyle/>
        <a:p>
          <a:r>
            <a:rPr lang="en-US" sz="2600" b="0" kern="1200" dirty="0">
              <a:solidFill>
                <a:srgbClr val="FFFFFF"/>
              </a:solidFill>
              <a:latin typeface="Calibri" panose="020F0502020204030204" pitchFamily="34" charset="0"/>
              <a:ea typeface="+mn-ea"/>
              <a:cs typeface="Calibri" panose="020F0502020204030204" pitchFamily="34" charset="0"/>
            </a:rPr>
            <a:t>I had discussions with various staff regarding the current compliance rate and areas where the failures are occurring.</a:t>
          </a:r>
        </a:p>
      </dgm:t>
    </dgm:pt>
    <dgm:pt modelId="{86A9F48B-E837-4D88-BC38-2DB2E4912AC7}" type="parTrans" cxnId="{E2D5B2DE-880C-4C23-A2B9-461872602D3E}">
      <dgm:prSet/>
      <dgm:spPr/>
      <dgm:t>
        <a:bodyPr/>
        <a:lstStyle/>
        <a:p>
          <a:endParaRPr lang="en-US"/>
        </a:p>
      </dgm:t>
    </dgm:pt>
    <dgm:pt modelId="{976D91B5-8EB5-4756-93BD-07B0F6E9FF78}" type="sibTrans" cxnId="{E2D5B2DE-880C-4C23-A2B9-461872602D3E}">
      <dgm:prSet/>
      <dgm:spPr/>
      <dgm:t>
        <a:bodyPr/>
        <a:lstStyle/>
        <a:p>
          <a:endParaRPr lang="en-US"/>
        </a:p>
      </dgm:t>
    </dgm:pt>
    <dgm:pt modelId="{B3C0DBF3-3E71-4458-8AFF-24F0C31973E3}">
      <dgm:prSet phldrT="[Text]" custT="1"/>
      <dgm:spPr/>
      <dgm:t>
        <a:bodyPr/>
        <a:lstStyle/>
        <a:p>
          <a:r>
            <a:rPr lang="en-US" sz="2600" b="0" dirty="0">
              <a:solidFill>
                <a:schemeClr val="bg2"/>
              </a:solidFill>
              <a:latin typeface="Calibri" panose="020F0502020204030204" pitchFamily="34" charset="0"/>
              <a:cs typeface="Calibri" panose="020F0502020204030204" pitchFamily="34" charset="0"/>
            </a:rPr>
            <a:t>In November we have a required computer lesson for laboratory and pharmacy staff, emergency department nurses and all floor nurses.</a:t>
          </a:r>
        </a:p>
      </dgm:t>
    </dgm:pt>
    <dgm:pt modelId="{4959C2C6-B9BE-481D-8D49-361AD99F2C11}" type="parTrans" cxnId="{910DC2A8-343C-4222-8408-AB9AAC89F31B}">
      <dgm:prSet/>
      <dgm:spPr/>
      <dgm:t>
        <a:bodyPr/>
        <a:lstStyle/>
        <a:p>
          <a:endParaRPr lang="en-US"/>
        </a:p>
      </dgm:t>
    </dgm:pt>
    <dgm:pt modelId="{47892BFE-F1E5-4FD4-ADBE-0FCD3AD71A08}" type="sibTrans" cxnId="{910DC2A8-343C-4222-8408-AB9AAC89F31B}">
      <dgm:prSet/>
      <dgm:spPr/>
      <dgm:t>
        <a:bodyPr/>
        <a:lstStyle/>
        <a:p>
          <a:endParaRPr lang="en-US"/>
        </a:p>
      </dgm:t>
    </dgm:pt>
    <dgm:pt modelId="{583C81BD-AD1D-4F0F-B264-DECE442C7D18}">
      <dgm:prSet phldrT="[Text]" custT="1"/>
      <dgm:spPr/>
      <dgm:t>
        <a:bodyPr/>
        <a:lstStyle/>
        <a:p>
          <a:r>
            <a:rPr lang="en-US" sz="2600" b="0" kern="1200" dirty="0">
              <a:solidFill>
                <a:srgbClr val="FFFFFF"/>
              </a:solidFill>
              <a:latin typeface="Calibri" panose="020F0502020204030204" pitchFamily="34" charset="0"/>
              <a:ea typeface="+mn-ea"/>
              <a:cs typeface="Calibri" panose="020F0502020204030204" pitchFamily="34" charset="0"/>
            </a:rPr>
            <a:t>There was a discussion to change the ED order set to include a Reflex Lactic acid draw, but as a system there are many reason why this could not be done.</a:t>
          </a:r>
        </a:p>
      </dgm:t>
    </dgm:pt>
    <dgm:pt modelId="{398D99BB-4364-4102-A667-634ED3462AF6}" type="parTrans" cxnId="{C750AF31-E746-4713-A450-74CC73024C03}">
      <dgm:prSet/>
      <dgm:spPr/>
      <dgm:t>
        <a:bodyPr/>
        <a:lstStyle/>
        <a:p>
          <a:endParaRPr lang="en-US"/>
        </a:p>
      </dgm:t>
    </dgm:pt>
    <dgm:pt modelId="{A040D02A-1B7D-4359-8C19-8681C9E7FE70}" type="sibTrans" cxnId="{C750AF31-E746-4713-A450-74CC73024C03}">
      <dgm:prSet/>
      <dgm:spPr/>
      <dgm:t>
        <a:bodyPr/>
        <a:lstStyle/>
        <a:p>
          <a:endParaRPr lang="en-US"/>
        </a:p>
      </dgm:t>
    </dgm:pt>
    <dgm:pt modelId="{49A63540-86DF-4FCE-A8CB-8C3322E2EB95}">
      <dgm:prSet phldrT="[Text]" custT="1"/>
      <dgm:spPr/>
      <dgm:t>
        <a:bodyPr/>
        <a:lstStyle/>
        <a:p>
          <a:r>
            <a:rPr lang="en-US" sz="2600" b="0" kern="1200" dirty="0">
              <a:solidFill>
                <a:srgbClr val="FFFFFF"/>
              </a:solidFill>
              <a:latin typeface="Calibri" panose="020F0502020204030204" pitchFamily="34" charset="0"/>
              <a:ea typeface="+mn-ea"/>
              <a:cs typeface="Calibri" panose="020F0502020204030204" pitchFamily="34" charset="0"/>
            </a:rPr>
            <a:t>A Multidisciplinary Sepsis team has been created, the first team meeting is in November 2023 and will meet quarterly.</a:t>
          </a:r>
        </a:p>
      </dgm:t>
    </dgm:pt>
    <dgm:pt modelId="{74F040DA-9F39-4084-871E-6021C854A166}" type="parTrans" cxnId="{9CFAEB0F-07C0-43BF-B10A-1E7DCEEA85EB}">
      <dgm:prSet/>
      <dgm:spPr/>
      <dgm:t>
        <a:bodyPr/>
        <a:lstStyle/>
        <a:p>
          <a:endParaRPr lang="en-US"/>
        </a:p>
      </dgm:t>
    </dgm:pt>
    <dgm:pt modelId="{4E5C831B-8C58-4610-AA24-63F5A6B9D187}" type="sibTrans" cxnId="{9CFAEB0F-07C0-43BF-B10A-1E7DCEEA85EB}">
      <dgm:prSet/>
      <dgm:spPr/>
      <dgm:t>
        <a:bodyPr/>
        <a:lstStyle/>
        <a:p>
          <a:endParaRPr lang="en-US"/>
        </a:p>
      </dgm:t>
    </dgm:pt>
    <dgm:pt modelId="{315F29ED-D0B2-49F5-B0CC-9621E061F88C}" type="pres">
      <dgm:prSet presAssocID="{5D32C0BD-11A5-417C-9DE0-EB7BC308E421}" presName="diagram" presStyleCnt="0">
        <dgm:presLayoutVars>
          <dgm:dir/>
          <dgm:resizeHandles val="exact"/>
        </dgm:presLayoutVars>
      </dgm:prSet>
      <dgm:spPr/>
    </dgm:pt>
    <dgm:pt modelId="{2DC71B30-89FF-46F4-8080-739502A697F2}" type="pres">
      <dgm:prSet presAssocID="{9FCF17BA-C185-4F72-BE43-1B30EB0FA8BB}" presName="node" presStyleLbl="node1" presStyleIdx="0" presStyleCnt="4">
        <dgm:presLayoutVars>
          <dgm:bulletEnabled val="1"/>
        </dgm:presLayoutVars>
      </dgm:prSet>
      <dgm:spPr/>
    </dgm:pt>
    <dgm:pt modelId="{3DCE4C38-FEFF-4D3A-AF80-E4E77517FE6F}" type="pres">
      <dgm:prSet presAssocID="{976D91B5-8EB5-4756-93BD-07B0F6E9FF78}" presName="sibTrans" presStyleCnt="0"/>
      <dgm:spPr/>
    </dgm:pt>
    <dgm:pt modelId="{57B13D3D-A621-4CC3-9FB2-740BEA803E81}" type="pres">
      <dgm:prSet presAssocID="{B3C0DBF3-3E71-4458-8AFF-24F0C31973E3}" presName="node" presStyleLbl="node1" presStyleIdx="1" presStyleCnt="4">
        <dgm:presLayoutVars>
          <dgm:bulletEnabled val="1"/>
        </dgm:presLayoutVars>
      </dgm:prSet>
      <dgm:spPr/>
    </dgm:pt>
    <dgm:pt modelId="{C432896A-CBBC-43A4-899A-200C547D475F}" type="pres">
      <dgm:prSet presAssocID="{47892BFE-F1E5-4FD4-ADBE-0FCD3AD71A08}" presName="sibTrans" presStyleCnt="0"/>
      <dgm:spPr/>
    </dgm:pt>
    <dgm:pt modelId="{BF3D3DC2-90EA-4B11-B398-A6A5F34254DA}" type="pres">
      <dgm:prSet presAssocID="{583C81BD-AD1D-4F0F-B264-DECE442C7D18}" presName="node" presStyleLbl="node1" presStyleIdx="2" presStyleCnt="4">
        <dgm:presLayoutVars>
          <dgm:bulletEnabled val="1"/>
        </dgm:presLayoutVars>
      </dgm:prSet>
      <dgm:spPr/>
    </dgm:pt>
    <dgm:pt modelId="{921F674C-CCB2-45CC-A045-90E43036967D}" type="pres">
      <dgm:prSet presAssocID="{A040D02A-1B7D-4359-8C19-8681C9E7FE70}" presName="sibTrans" presStyleCnt="0"/>
      <dgm:spPr/>
    </dgm:pt>
    <dgm:pt modelId="{4F9D37E8-E40C-47B6-B6CC-AE27D9C2D54E}" type="pres">
      <dgm:prSet presAssocID="{49A63540-86DF-4FCE-A8CB-8C3322E2EB95}" presName="node" presStyleLbl="node1" presStyleIdx="3" presStyleCnt="4">
        <dgm:presLayoutVars>
          <dgm:bulletEnabled val="1"/>
        </dgm:presLayoutVars>
      </dgm:prSet>
      <dgm:spPr/>
    </dgm:pt>
  </dgm:ptLst>
  <dgm:cxnLst>
    <dgm:cxn modelId="{07164403-C0AC-417B-B38F-0E7B18A309AC}" type="presOf" srcId="{9FCF17BA-C185-4F72-BE43-1B30EB0FA8BB}" destId="{2DC71B30-89FF-46F4-8080-739502A697F2}" srcOrd="0" destOrd="0" presId="urn:microsoft.com/office/officeart/2005/8/layout/default"/>
    <dgm:cxn modelId="{9CFAEB0F-07C0-43BF-B10A-1E7DCEEA85EB}" srcId="{5D32C0BD-11A5-417C-9DE0-EB7BC308E421}" destId="{49A63540-86DF-4FCE-A8CB-8C3322E2EB95}" srcOrd="3" destOrd="0" parTransId="{74F040DA-9F39-4084-871E-6021C854A166}" sibTransId="{4E5C831B-8C58-4610-AA24-63F5A6B9D187}"/>
    <dgm:cxn modelId="{C750AF31-E746-4713-A450-74CC73024C03}" srcId="{5D32C0BD-11A5-417C-9DE0-EB7BC308E421}" destId="{583C81BD-AD1D-4F0F-B264-DECE442C7D18}" srcOrd="2" destOrd="0" parTransId="{398D99BB-4364-4102-A667-634ED3462AF6}" sibTransId="{A040D02A-1B7D-4359-8C19-8681C9E7FE70}"/>
    <dgm:cxn modelId="{B6796678-00EE-4095-9B0A-B1AC376D46A1}" type="presOf" srcId="{B3C0DBF3-3E71-4458-8AFF-24F0C31973E3}" destId="{57B13D3D-A621-4CC3-9FB2-740BEA803E81}" srcOrd="0" destOrd="0" presId="urn:microsoft.com/office/officeart/2005/8/layout/default"/>
    <dgm:cxn modelId="{165D2286-16D7-495B-9B84-AEB9EDE14841}" type="presOf" srcId="{5D32C0BD-11A5-417C-9DE0-EB7BC308E421}" destId="{315F29ED-D0B2-49F5-B0CC-9621E061F88C}" srcOrd="0" destOrd="0" presId="urn:microsoft.com/office/officeart/2005/8/layout/default"/>
    <dgm:cxn modelId="{910DC2A8-343C-4222-8408-AB9AAC89F31B}" srcId="{5D32C0BD-11A5-417C-9DE0-EB7BC308E421}" destId="{B3C0DBF3-3E71-4458-8AFF-24F0C31973E3}" srcOrd="1" destOrd="0" parTransId="{4959C2C6-B9BE-481D-8D49-361AD99F2C11}" sibTransId="{47892BFE-F1E5-4FD4-ADBE-0FCD3AD71A08}"/>
    <dgm:cxn modelId="{FFF0E9AE-B062-4E4C-946A-FA8267EA9B64}" type="presOf" srcId="{583C81BD-AD1D-4F0F-B264-DECE442C7D18}" destId="{BF3D3DC2-90EA-4B11-B398-A6A5F34254DA}" srcOrd="0" destOrd="0" presId="urn:microsoft.com/office/officeart/2005/8/layout/default"/>
    <dgm:cxn modelId="{E2D5B2DE-880C-4C23-A2B9-461872602D3E}" srcId="{5D32C0BD-11A5-417C-9DE0-EB7BC308E421}" destId="{9FCF17BA-C185-4F72-BE43-1B30EB0FA8BB}" srcOrd="0" destOrd="0" parTransId="{86A9F48B-E837-4D88-BC38-2DB2E4912AC7}" sibTransId="{976D91B5-8EB5-4756-93BD-07B0F6E9FF78}"/>
    <dgm:cxn modelId="{17E8EAE1-A31A-4D9A-95B0-6DF4B982130B}" type="presOf" srcId="{49A63540-86DF-4FCE-A8CB-8C3322E2EB95}" destId="{4F9D37E8-E40C-47B6-B6CC-AE27D9C2D54E}" srcOrd="0" destOrd="0" presId="urn:microsoft.com/office/officeart/2005/8/layout/default"/>
    <dgm:cxn modelId="{915BC4EC-A887-46CA-83A1-B699F065D3FE}" type="presParOf" srcId="{315F29ED-D0B2-49F5-B0CC-9621E061F88C}" destId="{2DC71B30-89FF-46F4-8080-739502A697F2}" srcOrd="0" destOrd="0" presId="urn:microsoft.com/office/officeart/2005/8/layout/default"/>
    <dgm:cxn modelId="{CCEA2EBA-F6C2-418B-80F5-7F2DD8B002A5}" type="presParOf" srcId="{315F29ED-D0B2-49F5-B0CC-9621E061F88C}" destId="{3DCE4C38-FEFF-4D3A-AF80-E4E77517FE6F}" srcOrd="1" destOrd="0" presId="urn:microsoft.com/office/officeart/2005/8/layout/default"/>
    <dgm:cxn modelId="{111D36A7-F2DC-443E-8951-0C2DFEF47B60}" type="presParOf" srcId="{315F29ED-D0B2-49F5-B0CC-9621E061F88C}" destId="{57B13D3D-A621-4CC3-9FB2-740BEA803E81}" srcOrd="2" destOrd="0" presId="urn:microsoft.com/office/officeart/2005/8/layout/default"/>
    <dgm:cxn modelId="{38849B43-61AE-45E2-98ED-4E30454F94CB}" type="presParOf" srcId="{315F29ED-D0B2-49F5-B0CC-9621E061F88C}" destId="{C432896A-CBBC-43A4-899A-200C547D475F}" srcOrd="3" destOrd="0" presId="urn:microsoft.com/office/officeart/2005/8/layout/default"/>
    <dgm:cxn modelId="{67C30CDC-CA18-4AFE-BB86-CF829F358719}" type="presParOf" srcId="{315F29ED-D0B2-49F5-B0CC-9621E061F88C}" destId="{BF3D3DC2-90EA-4B11-B398-A6A5F34254DA}" srcOrd="4" destOrd="0" presId="urn:microsoft.com/office/officeart/2005/8/layout/default"/>
    <dgm:cxn modelId="{B2432D51-9297-4285-BB1C-24A4EB7A8667}" type="presParOf" srcId="{315F29ED-D0B2-49F5-B0CC-9621E061F88C}" destId="{921F674C-CCB2-45CC-A045-90E43036967D}" srcOrd="5" destOrd="0" presId="urn:microsoft.com/office/officeart/2005/8/layout/default"/>
    <dgm:cxn modelId="{3F22EDE9-F11E-45FB-9625-9F3A99934883}" type="presParOf" srcId="{315F29ED-D0B2-49F5-B0CC-9621E061F88C}" destId="{4F9D37E8-E40C-47B6-B6CC-AE27D9C2D54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71B30-89FF-46F4-8080-739502A697F2}">
      <dsp:nvSpPr>
        <dsp:cNvPr id="0" name=""/>
        <dsp:cNvSpPr/>
      </dsp:nvSpPr>
      <dsp:spPr>
        <a:xfrm>
          <a:off x="992" y="194138"/>
          <a:ext cx="3869531" cy="23217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solidFill>
                <a:srgbClr val="FFFFFF"/>
              </a:solidFill>
              <a:latin typeface="Calibri" panose="020F0502020204030204" pitchFamily="34" charset="0"/>
              <a:ea typeface="+mn-ea"/>
              <a:cs typeface="Calibri" panose="020F0502020204030204" pitchFamily="34" charset="0"/>
            </a:rPr>
            <a:t>I had discussions with various staff regarding the current compliance rate and areas where the failures are occurring.</a:t>
          </a:r>
        </a:p>
      </dsp:txBody>
      <dsp:txXfrm>
        <a:off x="992" y="194138"/>
        <a:ext cx="3869531" cy="2321718"/>
      </dsp:txXfrm>
    </dsp:sp>
    <dsp:sp modelId="{57B13D3D-A621-4CC3-9FB2-740BEA803E81}">
      <dsp:nvSpPr>
        <dsp:cNvPr id="0" name=""/>
        <dsp:cNvSpPr/>
      </dsp:nvSpPr>
      <dsp:spPr>
        <a:xfrm>
          <a:off x="4257476" y="194138"/>
          <a:ext cx="3869531" cy="23217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solidFill>
                <a:schemeClr val="bg2"/>
              </a:solidFill>
              <a:latin typeface="Calibri" panose="020F0502020204030204" pitchFamily="34" charset="0"/>
              <a:cs typeface="Calibri" panose="020F0502020204030204" pitchFamily="34" charset="0"/>
            </a:rPr>
            <a:t>In November we have a required computer lesson for laboratory and pharmacy staff, emergency department nurses and all floor nurses.</a:t>
          </a:r>
        </a:p>
      </dsp:txBody>
      <dsp:txXfrm>
        <a:off x="4257476" y="194138"/>
        <a:ext cx="3869531" cy="2321718"/>
      </dsp:txXfrm>
    </dsp:sp>
    <dsp:sp modelId="{BF3D3DC2-90EA-4B11-B398-A6A5F34254DA}">
      <dsp:nvSpPr>
        <dsp:cNvPr id="0" name=""/>
        <dsp:cNvSpPr/>
      </dsp:nvSpPr>
      <dsp:spPr>
        <a:xfrm>
          <a:off x="992" y="2902810"/>
          <a:ext cx="3869531" cy="23217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solidFill>
                <a:srgbClr val="FFFFFF"/>
              </a:solidFill>
              <a:latin typeface="Calibri" panose="020F0502020204030204" pitchFamily="34" charset="0"/>
              <a:ea typeface="+mn-ea"/>
              <a:cs typeface="Calibri" panose="020F0502020204030204" pitchFamily="34" charset="0"/>
            </a:rPr>
            <a:t>There was a discussion to change the ED order set to include a Reflex Lactic acid draw, but as a system there are many reason why this could not be done.</a:t>
          </a:r>
        </a:p>
      </dsp:txBody>
      <dsp:txXfrm>
        <a:off x="992" y="2902810"/>
        <a:ext cx="3869531" cy="2321718"/>
      </dsp:txXfrm>
    </dsp:sp>
    <dsp:sp modelId="{4F9D37E8-E40C-47B6-B6CC-AE27D9C2D54E}">
      <dsp:nvSpPr>
        <dsp:cNvPr id="0" name=""/>
        <dsp:cNvSpPr/>
      </dsp:nvSpPr>
      <dsp:spPr>
        <a:xfrm>
          <a:off x="4257476" y="2902810"/>
          <a:ext cx="3869531" cy="23217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solidFill>
                <a:srgbClr val="FFFFFF"/>
              </a:solidFill>
              <a:latin typeface="Calibri" panose="020F0502020204030204" pitchFamily="34" charset="0"/>
              <a:ea typeface="+mn-ea"/>
              <a:cs typeface="Calibri" panose="020F0502020204030204" pitchFamily="34" charset="0"/>
            </a:rPr>
            <a:t>A Multidisciplinary Sepsis team has been created, the first team meeting is in November 2023 and will meet quarterly.</a:t>
          </a:r>
        </a:p>
      </dsp:txBody>
      <dsp:txXfrm>
        <a:off x="4257476" y="2902810"/>
        <a:ext cx="3869531" cy="23217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orbe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Corbel" charset="0"/>
                <a:ea typeface="ＭＳ Ｐゴシック" charset="-128"/>
              </a:defRPr>
            </a:lvl1pPr>
          </a:lstStyle>
          <a:p>
            <a:pPr>
              <a:defRPr/>
            </a:pPr>
            <a:fld id="{87A2788C-E275-4183-89B0-E966EB9ECBCA}" type="datetimeFigureOut">
              <a:rPr lang="en-US"/>
              <a:pPr>
                <a:defRPr/>
              </a:pPr>
              <a:t>10/19/2023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Corbe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31C4CB1-4A62-4DC4-A0E6-773E74938F08}" type="slidenum">
              <a:rPr lang="en-US" altLang="en-US"/>
              <a:pPr/>
              <a:t>‹#›</a:t>
            </a:fld>
            <a:endParaRPr lang="en-US" altLang="en-US"/>
          </a:p>
        </p:txBody>
      </p:sp>
    </p:spTree>
    <p:extLst>
      <p:ext uri="{BB962C8B-B14F-4D97-AF65-F5344CB8AC3E}">
        <p14:creationId xmlns:p14="http://schemas.microsoft.com/office/powerpoint/2010/main" val="2682790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orbel" charset="0"/>
                <a:ea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Corbel" charset="0"/>
                <a:ea typeface="ＭＳ Ｐゴシック" charset="-128"/>
              </a:defRPr>
            </a:lvl1pPr>
          </a:lstStyle>
          <a:p>
            <a:pPr>
              <a:defRPr/>
            </a:pPr>
            <a:fld id="{DD9B8FB4-6788-4CB2-AE0F-75DD9294EFB3}" type="datetimeFigureOut">
              <a:rPr lang="en-US"/>
              <a:pPr>
                <a:defRPr/>
              </a:pPr>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Corbel" charset="0"/>
                <a:ea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66B1C9D-D80D-4737-936B-C803701BCABB}" type="slidenum">
              <a:rPr lang="en-US" altLang="en-US"/>
              <a:pPr/>
              <a:t>‹#›</a:t>
            </a:fld>
            <a:endParaRPr lang="en-US" altLang="en-US"/>
          </a:p>
        </p:txBody>
      </p:sp>
    </p:spTree>
    <p:extLst>
      <p:ext uri="{BB962C8B-B14F-4D97-AF65-F5344CB8AC3E}">
        <p14:creationId xmlns:p14="http://schemas.microsoft.com/office/powerpoint/2010/main" val="3759148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Must be done before antibiotic administration</a:t>
            </a:r>
          </a:p>
          <a:p>
            <a:pPr marL="228600" indent="-228600">
              <a:buAutoNum type="arabicPeriod"/>
            </a:pPr>
            <a:r>
              <a:rPr lang="en-US" dirty="0"/>
              <a:t>Given after blood cultures have been obtained3</a:t>
            </a:r>
          </a:p>
          <a:p>
            <a:pPr marL="228600" indent="-228600">
              <a:buAutoNum type="arabicPeriod"/>
            </a:pPr>
            <a:r>
              <a:rPr lang="en-US" dirty="0"/>
              <a:t>Elevated lactic acid is &gt; 2.0 mEq/L</a:t>
            </a:r>
          </a:p>
          <a:p>
            <a:pPr marL="0" indent="0">
              <a:buNone/>
            </a:pPr>
            <a:r>
              <a:rPr lang="en-US" dirty="0"/>
              <a:t>1.  Fluid Bolus based on ideal body weight</a:t>
            </a:r>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4</a:t>
            </a:fld>
            <a:endParaRPr lang="en-US" altLang="en-US"/>
          </a:p>
        </p:txBody>
      </p:sp>
    </p:spTree>
    <p:extLst>
      <p:ext uri="{BB962C8B-B14F-4D97-AF65-F5344CB8AC3E}">
        <p14:creationId xmlns:p14="http://schemas.microsoft.com/office/powerpoint/2010/main" val="190224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5</a:t>
            </a:fld>
            <a:endParaRPr lang="en-US" altLang="en-US"/>
          </a:p>
        </p:txBody>
      </p:sp>
    </p:spTree>
    <p:extLst>
      <p:ext uri="{BB962C8B-B14F-4D97-AF65-F5344CB8AC3E}">
        <p14:creationId xmlns:p14="http://schemas.microsoft.com/office/powerpoint/2010/main" val="62405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7</a:t>
            </a:fld>
            <a:endParaRPr lang="en-US" altLang="en-US"/>
          </a:p>
        </p:txBody>
      </p:sp>
    </p:spTree>
    <p:extLst>
      <p:ext uri="{BB962C8B-B14F-4D97-AF65-F5344CB8AC3E}">
        <p14:creationId xmlns:p14="http://schemas.microsoft.com/office/powerpoint/2010/main" val="196175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I spoke to our Emergency Department Lead Doctor, Lead Hospitalist, the ICU nurse manager, our Nurse Educator and lab manager. The good news is that EACH and EVERY person I spoke to has a desire to improve our compliance rate. </a:t>
            </a:r>
            <a:r>
              <a:rPr lang="en-US" dirty="0">
                <a:sym typeface="Wingdings" panose="05000000000000000000" pitchFamily="2" charset="2"/>
              </a:rPr>
              <a:t></a:t>
            </a:r>
          </a:p>
          <a:p>
            <a:r>
              <a:rPr lang="en-US" dirty="0">
                <a:sym typeface="Wingdings" panose="05000000000000000000" pitchFamily="2" charset="2"/>
              </a:rPr>
              <a:t>(bottom left) Our ED lead Dr did agree to manually order a repeat lactate level if initial level is &gt; 2.0 mEq/L and educate his staff to do the same</a:t>
            </a:r>
          </a:p>
          <a:p>
            <a:r>
              <a:rPr lang="en-US" dirty="0">
                <a:sym typeface="Wingdings" panose="05000000000000000000" pitchFamily="2" charset="2"/>
              </a:rPr>
              <a:t>(top right) This training will teach the importance of timing regarding blood culture draws and the administration of broad-spectrum antibiotics. It will also remind staff to look for repeat lactate levels within 6 hours if the initial level is over that number </a:t>
            </a:r>
            <a:r>
              <a:rPr lang="en-US">
                <a:sym typeface="Wingdings" panose="05000000000000000000" pitchFamily="2" charset="2"/>
              </a:rPr>
              <a:t>of 2.0.</a:t>
            </a:r>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8</a:t>
            </a:fld>
            <a:endParaRPr lang="en-US" altLang="en-US"/>
          </a:p>
        </p:txBody>
      </p:sp>
    </p:spTree>
    <p:extLst>
      <p:ext uri="{BB962C8B-B14F-4D97-AF65-F5344CB8AC3E}">
        <p14:creationId xmlns:p14="http://schemas.microsoft.com/office/powerpoint/2010/main" val="22158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9</a:t>
            </a:fld>
            <a:endParaRPr lang="en-US" altLang="en-US"/>
          </a:p>
        </p:txBody>
      </p:sp>
    </p:spTree>
    <p:extLst>
      <p:ext uri="{BB962C8B-B14F-4D97-AF65-F5344CB8AC3E}">
        <p14:creationId xmlns:p14="http://schemas.microsoft.com/office/powerpoint/2010/main" val="305115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10</a:t>
            </a:fld>
            <a:endParaRPr lang="en-US" altLang="en-US"/>
          </a:p>
        </p:txBody>
      </p:sp>
    </p:spTree>
    <p:extLst>
      <p:ext uri="{BB962C8B-B14F-4D97-AF65-F5344CB8AC3E}">
        <p14:creationId xmlns:p14="http://schemas.microsoft.com/office/powerpoint/2010/main" val="238272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11</a:t>
            </a:fld>
            <a:endParaRPr lang="en-US" altLang="en-US"/>
          </a:p>
        </p:txBody>
      </p:sp>
    </p:spTree>
    <p:extLst>
      <p:ext uri="{BB962C8B-B14F-4D97-AF65-F5344CB8AC3E}">
        <p14:creationId xmlns:p14="http://schemas.microsoft.com/office/powerpoint/2010/main" val="251981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i="1" dirty="0">
                <a:solidFill>
                  <a:srgbClr val="262626"/>
                </a:solidFill>
                <a:latin typeface="Calibri" panose="020F0502020204030204" pitchFamily="34" charset="0"/>
                <a:cs typeface="Calibri" panose="020F0502020204030204" pitchFamily="34" charset="0"/>
              </a:rPr>
              <a:t>Must be overly diligent with patient care and timing of each aspect within the bundle.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i="1" dirty="0">
                <a:solidFill>
                  <a:srgbClr val="262626"/>
                </a:solidFill>
                <a:latin typeface="Calibri" panose="020F0502020204030204" pitchFamily="34" charset="0"/>
                <a:cs typeface="Calibri" panose="020F0502020204030204" pitchFamily="34" charset="0"/>
              </a:rPr>
              <a:t>Computer training/education to all involved staff members will be in November 2023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i="1" dirty="0">
                <a:solidFill>
                  <a:srgbClr val="262626"/>
                </a:solidFill>
                <a:latin typeface="Calibri" panose="020F0502020204030204" pitchFamily="34" charset="0"/>
                <a:cs typeface="Calibri" panose="020F0502020204030204" pitchFamily="34" charset="0"/>
              </a:rPr>
              <a:t>Sepsis Team formed to collaborate as a multidisciplinary team to find solutions to improve compliance rates</a:t>
            </a:r>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12</a:t>
            </a:fld>
            <a:endParaRPr lang="en-US" altLang="en-US"/>
          </a:p>
        </p:txBody>
      </p:sp>
    </p:spTree>
    <p:extLst>
      <p:ext uri="{BB962C8B-B14F-4D97-AF65-F5344CB8AC3E}">
        <p14:creationId xmlns:p14="http://schemas.microsoft.com/office/powerpoint/2010/main" val="217426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B1C9D-D80D-4737-936B-C803701BCABB}" type="slidenum">
              <a:rPr lang="en-US" altLang="en-US" smtClean="0"/>
              <a:pPr/>
              <a:t>13</a:t>
            </a:fld>
            <a:endParaRPr lang="en-US" altLang="en-US"/>
          </a:p>
        </p:txBody>
      </p:sp>
    </p:spTree>
    <p:extLst>
      <p:ext uri="{BB962C8B-B14F-4D97-AF65-F5344CB8AC3E}">
        <p14:creationId xmlns:p14="http://schemas.microsoft.com/office/powerpoint/2010/main" val="854231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gradFill rotWithShape="1">
            <a:gsLst>
              <a:gs pos="0">
                <a:srgbClr val="005294"/>
              </a:gs>
              <a:gs pos="88000">
                <a:srgbClr val="004175"/>
              </a:gs>
              <a:gs pos="100000">
                <a:srgbClr val="004175"/>
              </a:gs>
            </a:gsLst>
            <a:lin ang="4260000"/>
          </a:gradFill>
          <a:ln>
            <a:noFill/>
          </a:ln>
          <a:effectLst>
            <a:outerShdw blurRad="40000" dist="23000" dir="5400000" rotWithShape="0">
              <a:srgbClr val="808080">
                <a:alpha val="34998"/>
              </a:srgbClr>
            </a:outerShdw>
          </a:effectLst>
        </p:spPr>
        <p:txBody>
          <a:bodyPr anchor="ct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defRPr/>
            </a:pPr>
            <a:endParaRPr lang="en-US" altLang="en-US">
              <a:solidFill>
                <a:srgbClr val="1E3964"/>
              </a:solidFill>
            </a:endParaRP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6475" y="5641975"/>
            <a:ext cx="26590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08532" y="3237635"/>
            <a:ext cx="9774936" cy="1032148"/>
          </a:xfrm>
        </p:spPr>
        <p:txBody>
          <a:bodyPr lIns="0" tIns="0" rIns="0" bIns="0">
            <a:normAutofit/>
          </a:bodyPr>
          <a:lstStyle>
            <a:lvl1pPr marL="0" indent="0" algn="l">
              <a:buNone/>
              <a:defRPr sz="2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7" name="Title 1"/>
          <p:cNvSpPr>
            <a:spLocks noGrp="1"/>
          </p:cNvSpPr>
          <p:nvPr>
            <p:ph type="ctrTitle"/>
          </p:nvPr>
        </p:nvSpPr>
        <p:spPr>
          <a:xfrm>
            <a:off x="1208532" y="1573078"/>
            <a:ext cx="9774936" cy="1526736"/>
          </a:xfrm>
        </p:spPr>
        <p:txBody>
          <a:bodyPr anchor="b">
            <a:noAutofit/>
          </a:bodyPr>
          <a:lstStyle>
            <a:lvl1pPr algn="l">
              <a:defRPr sz="5400" i="1">
                <a:solidFill>
                  <a:srgbClr val="58AFD6"/>
                </a:solidFill>
              </a:defRPr>
            </a:lvl1pPr>
          </a:lstStyle>
          <a:p>
            <a:r>
              <a:rPr lang="en-US"/>
              <a:t>Click to edit Master title style</a:t>
            </a:r>
            <a:endParaRPr lang="en-US" dirty="0"/>
          </a:p>
        </p:txBody>
      </p:sp>
    </p:spTree>
    <p:extLst>
      <p:ext uri="{BB962C8B-B14F-4D97-AF65-F5344CB8AC3E}">
        <p14:creationId xmlns:p14="http://schemas.microsoft.com/office/powerpoint/2010/main" val="251188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Full Slid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549450"/>
            <a:ext cx="12192000" cy="7407450"/>
          </a:xfrm>
          <a:pattFill prst="lgCheck">
            <a:fgClr>
              <a:schemeClr val="bg2">
                <a:lumMod val="95000"/>
              </a:schemeClr>
            </a:fgClr>
            <a:bgClr>
              <a:schemeClr val="bg2">
                <a:lumMod val="85000"/>
              </a:schemeClr>
            </a:bgClr>
          </a:pattFill>
        </p:spPr>
        <p:txBody>
          <a:bodyPr bIns="640080"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Title 1"/>
          <p:cNvSpPr>
            <a:spLocks noGrp="1"/>
          </p:cNvSpPr>
          <p:nvPr>
            <p:ph type="title"/>
          </p:nvPr>
        </p:nvSpPr>
        <p:spPr>
          <a:xfrm>
            <a:off x="457200" y="5438364"/>
            <a:ext cx="8208935" cy="342701"/>
          </a:xfrm>
        </p:spPr>
        <p:txBody>
          <a:bodyPr/>
          <a:lstStyle>
            <a:lvl1pPr algn="l">
              <a:defRPr sz="2000" b="1"/>
            </a:lvl1pPr>
          </a:lstStyle>
          <a:p>
            <a:r>
              <a:rPr lang="en-US"/>
              <a:t>Click to edit Master title style</a:t>
            </a:r>
            <a:endParaRPr lang="en-US" dirty="0"/>
          </a:p>
        </p:txBody>
      </p:sp>
      <p:sp>
        <p:nvSpPr>
          <p:cNvPr id="4" name="Text Placeholder 3"/>
          <p:cNvSpPr>
            <a:spLocks noGrp="1"/>
          </p:cNvSpPr>
          <p:nvPr>
            <p:ph type="body" sz="half" idx="2"/>
          </p:nvPr>
        </p:nvSpPr>
        <p:spPr>
          <a:xfrm>
            <a:off x="457200" y="5795874"/>
            <a:ext cx="8208935" cy="357150"/>
          </a:xfrm>
        </p:spPr>
        <p:txBody>
          <a:bodyPr lIns="0" tIns="0" rIns="0" bIns="0"/>
          <a:lstStyle>
            <a:lvl1pPr marL="0" indent="0">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lvl1pPr>
              <a:defRPr/>
            </a:lvl1pPr>
          </a:lstStyle>
          <a:p>
            <a:fld id="{A3031A3E-E450-4E98-AE16-0D0DCF198080}" type="slidenum">
              <a:rPr lang="en-US" altLang="en-US"/>
              <a:pPr/>
              <a:t>‹#›</a:t>
            </a:fld>
            <a:endParaRPr lang="en-US" altLang="en-US" dirty="0"/>
          </a:p>
        </p:txBody>
      </p:sp>
    </p:spTree>
    <p:extLst>
      <p:ext uri="{BB962C8B-B14F-4D97-AF65-F5344CB8AC3E}">
        <p14:creationId xmlns:p14="http://schemas.microsoft.com/office/powerpoint/2010/main" val="407602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7825" y="1596325"/>
            <a:ext cx="9776350" cy="1486875"/>
          </a:xfrm>
        </p:spPr>
        <p:txBody>
          <a:bodyPr anchor="b">
            <a:noAutofit/>
          </a:bodyPr>
          <a:lstStyle>
            <a:lvl1pPr algn="l">
              <a:defRPr sz="4600" b="1" cap="none"/>
            </a:lvl1pPr>
          </a:lstStyle>
          <a:p>
            <a:r>
              <a:rPr lang="en-US"/>
              <a:t>Click to edit Master title style</a:t>
            </a:r>
            <a:endParaRPr lang="en-US" dirty="0"/>
          </a:p>
        </p:txBody>
      </p:sp>
      <p:sp>
        <p:nvSpPr>
          <p:cNvPr id="3" name="Text Placeholder 2"/>
          <p:cNvSpPr>
            <a:spLocks noGrp="1"/>
          </p:cNvSpPr>
          <p:nvPr>
            <p:ph type="body" idx="1"/>
          </p:nvPr>
        </p:nvSpPr>
        <p:spPr>
          <a:xfrm>
            <a:off x="1208532" y="3244584"/>
            <a:ext cx="9774936" cy="986453"/>
          </a:xfrm>
        </p:spPr>
        <p:txBody>
          <a:bodyPr lIns="0" tIns="0" rIns="0" bIns="0">
            <a:normAutofit/>
          </a:bodyPr>
          <a:lstStyle>
            <a:lvl1pPr marL="0" indent="0">
              <a:buNone/>
              <a:defRPr sz="2600">
                <a:solidFill>
                  <a:srgbClr val="2626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Slide Number Placeholder 4"/>
          <p:cNvSpPr>
            <a:spLocks noGrp="1"/>
          </p:cNvSpPr>
          <p:nvPr>
            <p:ph type="sldNum" sz="quarter" idx="10"/>
          </p:nvPr>
        </p:nvSpPr>
        <p:spPr/>
        <p:txBody>
          <a:bodyPr/>
          <a:lstStyle>
            <a:lvl1pPr>
              <a:defRPr/>
            </a:lvl1pPr>
          </a:lstStyle>
          <a:p>
            <a:fld id="{64E0C979-9A63-42FA-957D-5C7D7FF884E9}" type="slidenum">
              <a:rPr lang="en-US" altLang="en-US"/>
              <a:pPr/>
              <a:t>‹#›</a:t>
            </a:fld>
            <a:endParaRPr lang="en-US" altLang="en-US"/>
          </a:p>
        </p:txBody>
      </p:sp>
    </p:spTree>
    <p:extLst>
      <p:ext uri="{BB962C8B-B14F-4D97-AF65-F5344CB8AC3E}">
        <p14:creationId xmlns:p14="http://schemas.microsoft.com/office/powerpoint/2010/main" val="85809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990600"/>
            <a:ext cx="11265408" cy="5172456"/>
          </a:xfrm>
        </p:spPr>
        <p:txBody>
          <a:bodyPr/>
          <a:lstStyle>
            <a:lvl1pPr>
              <a:spcBef>
                <a:spcPts val="1000"/>
              </a:spcBef>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457200" y="342900"/>
            <a:ext cx="11277600" cy="495300"/>
          </a:xfrm>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fld id="{6FB8F67A-B1F1-4E0D-B624-31B03F352C26}" type="slidenum">
              <a:rPr lang="en-US" altLang="en-US"/>
              <a:pPr/>
              <a:t>‹#›</a:t>
            </a:fld>
            <a:endParaRPr lang="en-US" altLang="en-US"/>
          </a:p>
        </p:txBody>
      </p:sp>
    </p:spTree>
    <p:extLst>
      <p:ext uri="{BB962C8B-B14F-4D97-AF65-F5344CB8AC3E}">
        <p14:creationId xmlns:p14="http://schemas.microsoft.com/office/powerpoint/2010/main" val="240965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et Saf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342900"/>
            <a:ext cx="11277600" cy="495300"/>
          </a:xfrm>
        </p:spPr>
        <p:txBody>
          <a:bodyPr/>
          <a:lstStyle>
            <a:lvl1pPr algn="l">
              <a:defRPr/>
            </a:lvl1pPr>
          </a:lstStyle>
          <a:p>
            <a:r>
              <a:rPr lang="en-US" dirty="0"/>
              <a:t>Be Smart. Meet Safe.</a:t>
            </a:r>
          </a:p>
        </p:txBody>
      </p:sp>
      <p:sp>
        <p:nvSpPr>
          <p:cNvPr id="5" name="Slide Number Placeholder 4"/>
          <p:cNvSpPr>
            <a:spLocks noGrp="1"/>
          </p:cNvSpPr>
          <p:nvPr>
            <p:ph type="sldNum" sz="quarter" idx="10"/>
          </p:nvPr>
        </p:nvSpPr>
        <p:spPr/>
        <p:txBody>
          <a:bodyPr/>
          <a:lstStyle>
            <a:lvl1pPr>
              <a:defRPr/>
            </a:lvl1pPr>
          </a:lstStyle>
          <a:p>
            <a:fld id="{6FB8F67A-B1F1-4E0D-B624-31B03F352C26}" type="slidenum">
              <a:rPr lang="en-US" altLang="en-US"/>
              <a:pPr/>
              <a:t>‹#›</a:t>
            </a:fld>
            <a:endParaRPr lang="en-US" altLang="en-US"/>
          </a:p>
        </p:txBody>
      </p:sp>
      <p:sp>
        <p:nvSpPr>
          <p:cNvPr id="6" name="Rectangle 5"/>
          <p:cNvSpPr/>
          <p:nvPr userDrawn="1"/>
        </p:nvSpPr>
        <p:spPr>
          <a:xfrm>
            <a:off x="457200" y="1242233"/>
            <a:ext cx="3657600" cy="30358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4261104" y="1242233"/>
            <a:ext cx="3657600" cy="3035808"/>
          </a:xfrm>
          <a:prstGeom prst="rect">
            <a:avLst/>
          </a:prstGeom>
          <a:solidFill>
            <a:srgbClr val="53B7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8065007" y="1242234"/>
            <a:ext cx="3657600" cy="3035808"/>
          </a:xfrm>
          <a:prstGeom prst="rect">
            <a:avLst/>
          </a:prstGeom>
          <a:solidFill>
            <a:srgbClr val="004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4042"/>
              </a:solidFill>
            </a:endParaRPr>
          </a:p>
        </p:txBody>
      </p:sp>
      <p:sp>
        <p:nvSpPr>
          <p:cNvPr id="10" name="Rectangle 9"/>
          <p:cNvSpPr/>
          <p:nvPr userDrawn="1"/>
        </p:nvSpPr>
        <p:spPr>
          <a:xfrm>
            <a:off x="457199" y="4427220"/>
            <a:ext cx="3657600" cy="1484202"/>
          </a:xfrm>
          <a:prstGeom prst="rect">
            <a:avLst/>
          </a:prstGeom>
          <a:solidFill>
            <a:srgbClr val="0040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267199" y="4427220"/>
            <a:ext cx="7455408" cy="14842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457200" y="1358305"/>
            <a:ext cx="3657599" cy="2708434"/>
          </a:xfrm>
          <a:prstGeom prst="rect">
            <a:avLst/>
          </a:prstGeom>
          <a:noFill/>
        </p:spPr>
        <p:txBody>
          <a:bodyPr wrap="square" rtlCol="0">
            <a:spAutoFit/>
          </a:bodyPr>
          <a:lstStyle/>
          <a:p>
            <a:pPr algn="ctr"/>
            <a:r>
              <a:rPr lang="en-US" sz="2800" b="1" dirty="0">
                <a:solidFill>
                  <a:schemeClr val="bg2"/>
                </a:solidFill>
              </a:rPr>
              <a:t>Wear Mask at</a:t>
            </a:r>
            <a:r>
              <a:rPr lang="en-US" sz="2800" b="1" baseline="0" dirty="0">
                <a:solidFill>
                  <a:schemeClr val="bg2"/>
                </a:solidFill>
              </a:rPr>
              <a:t> </a:t>
            </a:r>
            <a:br>
              <a:rPr lang="en-US" sz="2800" b="1" baseline="0" dirty="0">
                <a:solidFill>
                  <a:schemeClr val="bg2"/>
                </a:solidFill>
              </a:rPr>
            </a:br>
            <a:r>
              <a:rPr lang="en-US" sz="2800" b="1" baseline="0" dirty="0">
                <a:solidFill>
                  <a:schemeClr val="bg2"/>
                </a:solidFill>
              </a:rPr>
              <a:t>All Times</a:t>
            </a:r>
          </a:p>
          <a:p>
            <a:pPr algn="ctr">
              <a:spcAft>
                <a:spcPts val="1400"/>
              </a:spcAft>
            </a:pPr>
            <a:endParaRPr lang="en-US" sz="2800" b="1" baseline="0" dirty="0">
              <a:solidFill>
                <a:schemeClr val="bg2"/>
              </a:solidFill>
            </a:endParaRPr>
          </a:p>
          <a:p>
            <a:pPr algn="ctr"/>
            <a:endParaRPr lang="en-US" sz="2800" b="1" baseline="0" dirty="0">
              <a:solidFill>
                <a:schemeClr val="bg2"/>
              </a:solidFill>
            </a:endParaRPr>
          </a:p>
          <a:p>
            <a:pPr algn="ctr"/>
            <a:endParaRPr lang="en-US" sz="2800" b="1" baseline="0" dirty="0">
              <a:solidFill>
                <a:schemeClr val="bg2"/>
              </a:solidFill>
            </a:endParaRPr>
          </a:p>
          <a:p>
            <a:pPr algn="ctr"/>
            <a:r>
              <a:rPr lang="en-US" sz="2000" b="0" baseline="0" dirty="0">
                <a:solidFill>
                  <a:schemeClr val="bg2"/>
                </a:solidFill>
              </a:rPr>
              <a:t>(except to get a quick drink)</a:t>
            </a:r>
            <a:endParaRPr lang="en-US" sz="2000" b="0" dirty="0">
              <a:solidFill>
                <a:schemeClr val="bg2"/>
              </a:solidFill>
            </a:endParaRPr>
          </a:p>
        </p:txBody>
      </p:sp>
      <p:sp>
        <p:nvSpPr>
          <p:cNvPr id="13" name="TextBox 12"/>
          <p:cNvSpPr txBox="1"/>
          <p:nvPr userDrawn="1"/>
        </p:nvSpPr>
        <p:spPr>
          <a:xfrm>
            <a:off x="4261102" y="1358305"/>
            <a:ext cx="3657599" cy="954107"/>
          </a:xfrm>
          <a:prstGeom prst="rect">
            <a:avLst/>
          </a:prstGeom>
          <a:noFill/>
        </p:spPr>
        <p:txBody>
          <a:bodyPr wrap="square" rtlCol="0">
            <a:spAutoFit/>
          </a:bodyPr>
          <a:lstStyle/>
          <a:p>
            <a:pPr algn="ctr"/>
            <a:r>
              <a:rPr lang="en-US" sz="2800" b="1" dirty="0">
                <a:solidFill>
                  <a:schemeClr val="bg2"/>
                </a:solidFill>
              </a:rPr>
              <a:t>Maintain Social</a:t>
            </a:r>
            <a:r>
              <a:rPr lang="en-US" sz="2800" b="1" baseline="0" dirty="0">
                <a:solidFill>
                  <a:schemeClr val="bg2"/>
                </a:solidFill>
              </a:rPr>
              <a:t> Distance</a:t>
            </a:r>
            <a:endParaRPr lang="en-US" sz="2800" b="1" dirty="0">
              <a:solidFill>
                <a:schemeClr val="bg2"/>
              </a:solidFill>
            </a:endParaRPr>
          </a:p>
        </p:txBody>
      </p:sp>
      <p:sp>
        <p:nvSpPr>
          <p:cNvPr id="14" name="TextBox 13"/>
          <p:cNvSpPr txBox="1"/>
          <p:nvPr userDrawn="1"/>
        </p:nvSpPr>
        <p:spPr>
          <a:xfrm>
            <a:off x="8065003" y="1358305"/>
            <a:ext cx="3657599" cy="954107"/>
          </a:xfrm>
          <a:prstGeom prst="rect">
            <a:avLst/>
          </a:prstGeom>
          <a:noFill/>
        </p:spPr>
        <p:txBody>
          <a:bodyPr wrap="square" rtlCol="0">
            <a:spAutoFit/>
          </a:bodyPr>
          <a:lstStyle/>
          <a:p>
            <a:pPr algn="ctr"/>
            <a:r>
              <a:rPr lang="en-US" sz="2800" b="1" dirty="0">
                <a:solidFill>
                  <a:schemeClr val="bg2"/>
                </a:solidFill>
              </a:rPr>
              <a:t>Wash or Sanitize </a:t>
            </a:r>
            <a:br>
              <a:rPr lang="en-US" sz="2800" b="1" dirty="0">
                <a:solidFill>
                  <a:schemeClr val="bg2"/>
                </a:solidFill>
              </a:rPr>
            </a:br>
            <a:r>
              <a:rPr lang="en-US" sz="2800" b="1" dirty="0">
                <a:solidFill>
                  <a:schemeClr val="bg2"/>
                </a:solidFill>
              </a:rPr>
              <a:t>Your Hands</a:t>
            </a:r>
          </a:p>
        </p:txBody>
      </p:sp>
      <p:sp>
        <p:nvSpPr>
          <p:cNvPr id="15" name="TextBox 14"/>
          <p:cNvSpPr txBox="1"/>
          <p:nvPr userDrawn="1"/>
        </p:nvSpPr>
        <p:spPr>
          <a:xfrm>
            <a:off x="457200" y="4692268"/>
            <a:ext cx="3657599" cy="954107"/>
          </a:xfrm>
          <a:prstGeom prst="rect">
            <a:avLst/>
          </a:prstGeom>
          <a:noFill/>
        </p:spPr>
        <p:txBody>
          <a:bodyPr wrap="square" rtlCol="0">
            <a:spAutoFit/>
          </a:bodyPr>
          <a:lstStyle/>
          <a:p>
            <a:pPr algn="ctr"/>
            <a:r>
              <a:rPr lang="en-US" sz="2800" b="1" dirty="0">
                <a:solidFill>
                  <a:schemeClr val="bg2"/>
                </a:solidFill>
              </a:rPr>
              <a:t>Use Sani-wipes to Disinfect Area</a:t>
            </a:r>
          </a:p>
        </p:txBody>
      </p:sp>
      <p:sp>
        <p:nvSpPr>
          <p:cNvPr id="16" name="TextBox 15"/>
          <p:cNvSpPr txBox="1"/>
          <p:nvPr userDrawn="1"/>
        </p:nvSpPr>
        <p:spPr>
          <a:xfrm>
            <a:off x="6376726" y="4538379"/>
            <a:ext cx="5245602" cy="1261884"/>
          </a:xfrm>
          <a:prstGeom prst="rect">
            <a:avLst/>
          </a:prstGeom>
          <a:noFill/>
        </p:spPr>
        <p:txBody>
          <a:bodyPr wrap="square" rtlCol="0">
            <a:spAutoFit/>
          </a:bodyPr>
          <a:lstStyle/>
          <a:p>
            <a:pPr algn="l"/>
            <a:r>
              <a:rPr lang="en-US" sz="2800" b="1" dirty="0">
                <a:solidFill>
                  <a:schemeClr val="bg2"/>
                </a:solidFill>
              </a:rPr>
              <a:t>Food at Meeting</a:t>
            </a:r>
          </a:p>
          <a:p>
            <a:pPr algn="l"/>
            <a:r>
              <a:rPr lang="en-US" sz="2400" b="0" dirty="0">
                <a:solidFill>
                  <a:schemeClr val="bg2"/>
                </a:solidFill>
              </a:rPr>
              <a:t>Only if planned as part of meeting, </a:t>
            </a:r>
            <a:br>
              <a:rPr lang="en-US" sz="2400" b="0" dirty="0">
                <a:solidFill>
                  <a:schemeClr val="bg2"/>
                </a:solidFill>
              </a:rPr>
            </a:br>
            <a:r>
              <a:rPr lang="en-US" sz="2400" b="0" dirty="0">
                <a:solidFill>
                  <a:schemeClr val="bg2"/>
                </a:solidFill>
              </a:rPr>
              <a:t>with designated time and space to</a:t>
            </a:r>
            <a:r>
              <a:rPr lang="en-US" sz="2400" b="0" baseline="0" dirty="0">
                <a:solidFill>
                  <a:schemeClr val="bg2"/>
                </a:solidFill>
              </a:rPr>
              <a:t> eat</a:t>
            </a:r>
            <a:endParaRPr lang="en-US" sz="2400" b="0" dirty="0">
              <a:solidFill>
                <a:schemeClr val="bg2"/>
              </a:solidFil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8630" y="2435031"/>
            <a:ext cx="1370344" cy="159622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6884" y="4682074"/>
            <a:ext cx="1450157" cy="952212"/>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63280" y="2461590"/>
            <a:ext cx="3045712" cy="1515729"/>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9996" y="2262173"/>
            <a:ext cx="1157704" cy="1470965"/>
          </a:xfrm>
          <a:prstGeom prst="rect">
            <a:avLst/>
          </a:prstGeom>
        </p:spPr>
      </p:pic>
    </p:spTree>
    <p:extLst>
      <p:ext uri="{BB962C8B-B14F-4D97-AF65-F5344CB8AC3E}">
        <p14:creationId xmlns:p14="http://schemas.microsoft.com/office/powerpoint/2010/main" val="178632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76374"/>
            <a:ext cx="11265408" cy="4686681"/>
          </a:xfrm>
        </p:spPr>
        <p:txBody>
          <a:bodyPr/>
          <a:lstStyle>
            <a:lvl1pPr>
              <a:spcBef>
                <a:spcPts val="1000"/>
              </a:spcBef>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457200" y="342900"/>
            <a:ext cx="11277600" cy="495300"/>
          </a:xfrm>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fld id="{6FB8F67A-B1F1-4E0D-B624-31B03F352C26}" type="slidenum">
              <a:rPr lang="en-US" altLang="en-US"/>
              <a:pPr/>
              <a:t>‹#›</a:t>
            </a:fld>
            <a:endParaRPr lang="en-US" altLang="en-US"/>
          </a:p>
        </p:txBody>
      </p:sp>
      <p:sp>
        <p:nvSpPr>
          <p:cNvPr id="6" name="Text Placeholder 5"/>
          <p:cNvSpPr>
            <a:spLocks noGrp="1"/>
          </p:cNvSpPr>
          <p:nvPr>
            <p:ph type="body" sz="quarter" idx="11" hasCustomPrompt="1"/>
          </p:nvPr>
        </p:nvSpPr>
        <p:spPr>
          <a:xfrm>
            <a:off x="457200" y="847726"/>
            <a:ext cx="11277600" cy="476250"/>
          </a:xfrm>
        </p:spPr>
        <p:txBody>
          <a:bodyPr/>
          <a:lstStyle>
            <a:lvl1pPr marL="0" indent="0">
              <a:spcBef>
                <a:spcPts val="0"/>
              </a:spcBef>
              <a:buNone/>
              <a:defRPr sz="2400" b="1" baseline="0"/>
            </a:lvl1pPr>
          </a:lstStyle>
          <a:p>
            <a:pPr lvl="0"/>
            <a:r>
              <a:rPr lang="en-US" dirty="0"/>
              <a:t>Click to add subtitle</a:t>
            </a:r>
          </a:p>
        </p:txBody>
      </p:sp>
    </p:spTree>
    <p:extLst>
      <p:ext uri="{BB962C8B-B14F-4D97-AF65-F5344CB8AC3E}">
        <p14:creationId xmlns:p14="http://schemas.microsoft.com/office/powerpoint/2010/main" val="160338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11271503" cy="4952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990600"/>
            <a:ext cx="5577840" cy="5181600"/>
          </a:xfrm>
        </p:spPr>
        <p:txBody>
          <a:bodyPr>
            <a:normAutofit/>
          </a:bodyPr>
          <a:lstStyle>
            <a:lvl1pPr>
              <a:defRPr sz="2400">
                <a:solidFill>
                  <a:srgbClr val="262626"/>
                </a:solidFill>
              </a:defRPr>
            </a:lvl1pPr>
            <a:lvl2pPr>
              <a:defRPr sz="1800">
                <a:solidFill>
                  <a:srgbClr val="262626"/>
                </a:solidFill>
              </a:defRPr>
            </a:lvl2pPr>
            <a:lvl3pPr>
              <a:defRPr sz="1800">
                <a:solidFill>
                  <a:srgbClr val="262626"/>
                </a:solidFill>
              </a:defRPr>
            </a:lvl3pPr>
            <a:lvl4pPr>
              <a:defRPr sz="1800">
                <a:solidFill>
                  <a:srgbClr val="262626"/>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56960" y="990600"/>
            <a:ext cx="5577840" cy="5181600"/>
          </a:xfrm>
        </p:spPr>
        <p:txBody>
          <a:bodyPr>
            <a:normAutofit/>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7B8706A0-8A3F-4F51-A48C-24ED941D416A}" type="slidenum">
              <a:rPr lang="en-US" altLang="en-US"/>
              <a:pPr/>
              <a:t>‹#›</a:t>
            </a:fld>
            <a:endParaRPr lang="en-US" altLang="en-US"/>
          </a:p>
        </p:txBody>
      </p:sp>
    </p:spTree>
    <p:extLst>
      <p:ext uri="{BB962C8B-B14F-4D97-AF65-F5344CB8AC3E}">
        <p14:creationId xmlns:p14="http://schemas.microsoft.com/office/powerpoint/2010/main" val="397216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Subtitles">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11271503" cy="4952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457324"/>
            <a:ext cx="5577840" cy="4714875"/>
          </a:xfrm>
        </p:spPr>
        <p:txBody>
          <a:bodyPr>
            <a:normAutofit/>
          </a:bodyPr>
          <a:lstStyle>
            <a:lvl1pPr>
              <a:defRPr sz="2400">
                <a:solidFill>
                  <a:srgbClr val="262626"/>
                </a:solidFill>
              </a:defRPr>
            </a:lvl1pPr>
            <a:lvl2pPr>
              <a:defRPr sz="1800">
                <a:solidFill>
                  <a:srgbClr val="262626"/>
                </a:solidFill>
              </a:defRPr>
            </a:lvl2pPr>
            <a:lvl3pPr>
              <a:defRPr sz="1800">
                <a:solidFill>
                  <a:srgbClr val="262626"/>
                </a:solidFill>
              </a:defRPr>
            </a:lvl3pPr>
            <a:lvl4pPr>
              <a:defRPr sz="1800">
                <a:solidFill>
                  <a:srgbClr val="262626"/>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56960" y="1457324"/>
            <a:ext cx="5577840" cy="4714875"/>
          </a:xfrm>
        </p:spPr>
        <p:txBody>
          <a:bodyPr>
            <a:normAutofit/>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7B8706A0-8A3F-4F51-A48C-24ED941D416A}" type="slidenum">
              <a:rPr lang="en-US" altLang="en-US"/>
              <a:pPr/>
              <a:t>‹#›</a:t>
            </a:fld>
            <a:endParaRPr lang="en-US" altLang="en-US"/>
          </a:p>
        </p:txBody>
      </p:sp>
      <p:sp>
        <p:nvSpPr>
          <p:cNvPr id="6" name="Text Placeholder 5"/>
          <p:cNvSpPr>
            <a:spLocks noGrp="1"/>
          </p:cNvSpPr>
          <p:nvPr>
            <p:ph type="body" sz="quarter" idx="11" hasCustomPrompt="1"/>
          </p:nvPr>
        </p:nvSpPr>
        <p:spPr>
          <a:xfrm>
            <a:off x="457200" y="847724"/>
            <a:ext cx="5577840" cy="476250"/>
          </a:xfrm>
        </p:spPr>
        <p:txBody>
          <a:bodyPr/>
          <a:lstStyle>
            <a:lvl1pPr marL="0" indent="0">
              <a:spcBef>
                <a:spcPts val="0"/>
              </a:spcBef>
              <a:buNone/>
              <a:defRPr sz="2400" b="1" baseline="0"/>
            </a:lvl1pPr>
          </a:lstStyle>
          <a:p>
            <a:pPr lvl="0"/>
            <a:r>
              <a:rPr lang="en-US" dirty="0"/>
              <a:t>Click to add column heading</a:t>
            </a:r>
          </a:p>
        </p:txBody>
      </p:sp>
      <p:sp>
        <p:nvSpPr>
          <p:cNvPr id="7" name="Text Placeholder 5"/>
          <p:cNvSpPr>
            <a:spLocks noGrp="1"/>
          </p:cNvSpPr>
          <p:nvPr>
            <p:ph type="body" sz="quarter" idx="12" hasCustomPrompt="1"/>
          </p:nvPr>
        </p:nvSpPr>
        <p:spPr>
          <a:xfrm>
            <a:off x="6150863" y="847724"/>
            <a:ext cx="5577840" cy="476250"/>
          </a:xfrm>
        </p:spPr>
        <p:txBody>
          <a:bodyPr/>
          <a:lstStyle>
            <a:lvl1pPr marL="0" indent="0">
              <a:spcBef>
                <a:spcPts val="0"/>
              </a:spcBef>
              <a:buNone/>
              <a:defRPr sz="2400" b="1" baseline="0"/>
            </a:lvl1pPr>
          </a:lstStyle>
          <a:p>
            <a:pPr lvl="0"/>
            <a:r>
              <a:rPr lang="en-US" dirty="0"/>
              <a:t>Click to add column heading</a:t>
            </a:r>
          </a:p>
        </p:txBody>
      </p:sp>
    </p:spTree>
    <p:extLst>
      <p:ext uri="{BB962C8B-B14F-4D97-AF65-F5344CB8AC3E}">
        <p14:creationId xmlns:p14="http://schemas.microsoft.com/office/powerpoint/2010/main" val="78173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fld id="{5D8C9109-1A20-4CFB-972A-59291401BB26}" type="slidenum">
              <a:rPr lang="en-US" altLang="en-US"/>
              <a:pPr/>
              <a:t>‹#›</a:t>
            </a:fld>
            <a:endParaRPr lang="en-US" altLang="en-US"/>
          </a:p>
        </p:txBody>
      </p:sp>
    </p:spTree>
    <p:extLst>
      <p:ext uri="{BB962C8B-B14F-4D97-AF65-F5344CB8AC3E}">
        <p14:creationId xmlns:p14="http://schemas.microsoft.com/office/powerpoint/2010/main" val="208971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532" y="5581524"/>
            <a:ext cx="8208935" cy="342701"/>
          </a:xfrm>
        </p:spPr>
        <p:txBody>
          <a:bodyP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991532" y="459387"/>
            <a:ext cx="8208936" cy="4987474"/>
          </a:xfrm>
          <a:pattFill prst="lgCheck">
            <a:fgClr>
              <a:schemeClr val="bg2">
                <a:lumMod val="95000"/>
              </a:schemeClr>
            </a:fgClr>
            <a:bgClr>
              <a:schemeClr val="bg2">
                <a:lumMod val="85000"/>
              </a:schemeClr>
            </a:bgClr>
          </a:pattFill>
        </p:spPr>
        <p:txBody>
          <a:bodyPr bIns="640080"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91532" y="5939034"/>
            <a:ext cx="8208935" cy="357150"/>
          </a:xfrm>
        </p:spPr>
        <p:txBody>
          <a:bodyPr lIns="0" tIns="0" rIns="0" bIns="0"/>
          <a:lstStyle>
            <a:lvl1pPr marL="0" indent="0">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lvl1pPr>
              <a:defRPr/>
            </a:lvl1pPr>
          </a:lstStyle>
          <a:p>
            <a:fld id="{A3031A3E-E450-4E98-AE16-0D0DCF198080}" type="slidenum">
              <a:rPr lang="en-US" altLang="en-US"/>
              <a:pPr/>
              <a:t>‹#›</a:t>
            </a:fld>
            <a:endParaRPr lang="en-US" altLang="en-US" dirty="0"/>
          </a:p>
        </p:txBody>
      </p:sp>
    </p:spTree>
    <p:extLst>
      <p:ext uri="{BB962C8B-B14F-4D97-AF65-F5344CB8AC3E}">
        <p14:creationId xmlns:p14="http://schemas.microsoft.com/office/powerpoint/2010/main" val="420420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50195"/>
          </a:srgbClr>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63550" y="342900"/>
            <a:ext cx="11264900" cy="495300"/>
          </a:xfrm>
          <a:prstGeom prst="rect">
            <a:avLst/>
          </a:prstGeom>
          <a:noFill/>
          <a:ln>
            <a:noFill/>
          </a:ln>
        </p:spPr>
        <p:txBody>
          <a:bodyPr vert="horz" wrap="square" lIns="0" tIns="0" rIns="0" bIns="0" numCol="1" anchor="t" anchorCtr="0" compatLnSpc="1">
            <a:prstTxWarp prst="textNoShape">
              <a:avLst/>
            </a:prstTxWarp>
          </a:bodyPr>
          <a:lstStyle/>
          <a:p>
            <a:pPr lvl="0"/>
            <a:r>
              <a:rPr lang="en-US" altLang="en-US" dirty="0"/>
              <a:t>Click to edit Master title</a:t>
            </a:r>
          </a:p>
        </p:txBody>
      </p:sp>
      <p:sp>
        <p:nvSpPr>
          <p:cNvPr id="2" name="Text Placeholder 2"/>
          <p:cNvSpPr>
            <a:spLocks noGrp="1"/>
          </p:cNvSpPr>
          <p:nvPr>
            <p:ph type="body" idx="1"/>
          </p:nvPr>
        </p:nvSpPr>
        <p:spPr bwMode="auto">
          <a:xfrm>
            <a:off x="463550" y="990600"/>
            <a:ext cx="112712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8" name="Rectangle 7"/>
          <p:cNvSpPr/>
          <p:nvPr userDrawn="1"/>
        </p:nvSpPr>
        <p:spPr>
          <a:xfrm>
            <a:off x="0" y="6462713"/>
            <a:ext cx="12192000" cy="404812"/>
          </a:xfrm>
          <a:prstGeom prst="rect">
            <a:avLst/>
          </a:prstGeom>
          <a:gradFill>
            <a:gsLst>
              <a:gs pos="18000">
                <a:srgbClr val="005294"/>
              </a:gs>
              <a:gs pos="100000">
                <a:srgbClr val="004175"/>
              </a:gs>
            </a:gsLst>
            <a:lin ang="2112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Slide Number Placeholder 4"/>
          <p:cNvSpPr>
            <a:spLocks noGrp="1"/>
          </p:cNvSpPr>
          <p:nvPr>
            <p:ph type="sldNum" sz="quarter" idx="4"/>
          </p:nvPr>
        </p:nvSpPr>
        <p:spPr>
          <a:xfrm>
            <a:off x="0" y="6462713"/>
            <a:ext cx="457200" cy="404812"/>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2"/>
                </a:solidFill>
                <a:latin typeface="Calibri" panose="020F0502020204030204" pitchFamily="34" charset="0"/>
              </a:defRPr>
            </a:lvl1pPr>
          </a:lstStyle>
          <a:p>
            <a:fld id="{BC6C8F37-79CE-4C4F-B74B-E7D4E8A46CD4}" type="slidenum">
              <a:rPr lang="en-US" altLang="en-US" smtClean="0"/>
              <a:pPr/>
              <a:t>‹#›</a:t>
            </a:fld>
            <a:endParaRPr lang="en-US" altLang="en-US" dirty="0"/>
          </a:p>
        </p:txBody>
      </p:sp>
      <p:pic>
        <p:nvPicPr>
          <p:cNvPr id="1030" name="Picture 7"/>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591800" y="6521049"/>
            <a:ext cx="1143000" cy="28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8" r:id="rId1"/>
    <p:sldLayoutId id="2147483843" r:id="rId2"/>
    <p:sldLayoutId id="2147483844" r:id="rId3"/>
    <p:sldLayoutId id="2147483852" r:id="rId4"/>
    <p:sldLayoutId id="2147483850" r:id="rId5"/>
    <p:sldLayoutId id="2147483845" r:id="rId6"/>
    <p:sldLayoutId id="2147483851" r:id="rId7"/>
    <p:sldLayoutId id="2147483846" r:id="rId8"/>
    <p:sldLayoutId id="2147483847" r:id="rId9"/>
    <p:sldLayoutId id="2147483849" r:id="rId10"/>
  </p:sldLayoutIdLst>
  <p:hf hdr="0" ftr="0" dt="0"/>
  <p:txStyles>
    <p:titleStyle>
      <a:lvl1pPr algn="l" defTabSz="457200" rtl="0" eaLnBrk="1" fontAlgn="base" hangingPunct="1">
        <a:lnSpc>
          <a:spcPct val="85000"/>
        </a:lnSpc>
        <a:spcBef>
          <a:spcPct val="0"/>
        </a:spcBef>
        <a:spcAft>
          <a:spcPct val="0"/>
        </a:spcAft>
        <a:defRPr sz="3600" b="1" i="1" kern="1200" spc="-50">
          <a:solidFill>
            <a:schemeClr val="tx2"/>
          </a:solidFill>
          <a:latin typeface="Corbel" panose="020B0503020204020204" pitchFamily="34" charset="0"/>
          <a:ea typeface="MS PGothic" panose="020B0600070205080204" pitchFamily="34" charset="-128"/>
          <a:cs typeface="Corbel" panose="020B0503020204020204" pitchFamily="34" charset="0"/>
        </a:defRPr>
      </a:lvl1pPr>
      <a:lvl2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2pPr>
      <a:lvl3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3pPr>
      <a:lvl4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4pPr>
      <a:lvl5pPr algn="l" defTabSz="457200" rtl="0" eaLnBrk="1" fontAlgn="base" hangingPunct="1">
        <a:lnSpc>
          <a:spcPct val="85000"/>
        </a:lnSpc>
        <a:spcBef>
          <a:spcPct val="0"/>
        </a:spcBef>
        <a:spcAft>
          <a:spcPct val="0"/>
        </a:spcAft>
        <a:defRPr sz="3600" b="1" i="1">
          <a:solidFill>
            <a:schemeClr val="tx2"/>
          </a:solidFill>
          <a:latin typeface="Corbel" panose="020B0503020204020204" pitchFamily="34" charset="0"/>
          <a:ea typeface="MS PGothic" panose="020B0600070205080204" pitchFamily="34" charset="-128"/>
          <a:cs typeface="Corbel" panose="020B0503020204020204" pitchFamily="34" charset="0"/>
        </a:defRPr>
      </a:lvl5pPr>
      <a:lvl6pPr marL="457200" algn="l" defTabSz="457200" rtl="0" eaLnBrk="1" fontAlgn="base" hangingPunct="1">
        <a:spcBef>
          <a:spcPct val="0"/>
        </a:spcBef>
        <a:spcAft>
          <a:spcPct val="0"/>
        </a:spcAft>
        <a:defRPr sz="3800" i="1">
          <a:solidFill>
            <a:schemeClr val="tx2"/>
          </a:solidFill>
          <a:latin typeface="Georgia" charset="0"/>
          <a:ea typeface="ＭＳ Ｐゴシック" charset="0"/>
        </a:defRPr>
      </a:lvl6pPr>
      <a:lvl7pPr marL="914400" algn="l" defTabSz="457200" rtl="0" eaLnBrk="1" fontAlgn="base" hangingPunct="1">
        <a:spcBef>
          <a:spcPct val="0"/>
        </a:spcBef>
        <a:spcAft>
          <a:spcPct val="0"/>
        </a:spcAft>
        <a:defRPr sz="3800" i="1">
          <a:solidFill>
            <a:schemeClr val="tx2"/>
          </a:solidFill>
          <a:latin typeface="Georgia" charset="0"/>
          <a:ea typeface="ＭＳ Ｐゴシック" charset="0"/>
        </a:defRPr>
      </a:lvl7pPr>
      <a:lvl8pPr marL="1371600" algn="l" defTabSz="457200" rtl="0" eaLnBrk="1" fontAlgn="base" hangingPunct="1">
        <a:spcBef>
          <a:spcPct val="0"/>
        </a:spcBef>
        <a:spcAft>
          <a:spcPct val="0"/>
        </a:spcAft>
        <a:defRPr sz="3800" i="1">
          <a:solidFill>
            <a:schemeClr val="tx2"/>
          </a:solidFill>
          <a:latin typeface="Georgia" charset="0"/>
          <a:ea typeface="ＭＳ Ｐゴシック" charset="0"/>
        </a:defRPr>
      </a:lvl8pPr>
      <a:lvl9pPr marL="1828800" algn="l" defTabSz="457200" rtl="0" eaLnBrk="1" fontAlgn="base" hangingPunct="1">
        <a:spcBef>
          <a:spcPct val="0"/>
        </a:spcBef>
        <a:spcAft>
          <a:spcPct val="0"/>
        </a:spcAft>
        <a:defRPr sz="3800" i="1">
          <a:solidFill>
            <a:schemeClr val="tx2"/>
          </a:solidFill>
          <a:latin typeface="Georgia" charset="0"/>
          <a:ea typeface="ＭＳ Ｐゴシック" charset="0"/>
        </a:defRPr>
      </a:lvl9pPr>
    </p:titleStyle>
    <p:bodyStyle>
      <a:lvl1pPr marL="228600" indent="-228600" algn="l" defTabSz="457200" rtl="0" eaLnBrk="1" fontAlgn="base" hangingPunct="1">
        <a:spcBef>
          <a:spcPts val="1000"/>
        </a:spcBef>
        <a:spcAft>
          <a:spcPct val="0"/>
        </a:spcAft>
        <a:buFont typeface="Arial" panose="020B0604020202020204" pitchFamily="34" charset="0"/>
        <a:buChar char="•"/>
        <a:defRPr sz="2400" kern="1200">
          <a:solidFill>
            <a:srgbClr val="262626"/>
          </a:solidFill>
          <a:latin typeface="Corbel"/>
          <a:ea typeface="MS PGothic" panose="020B0600070205080204" pitchFamily="34" charset="-128"/>
          <a:cs typeface="Corbel"/>
        </a:defRPr>
      </a:lvl1pPr>
      <a:lvl2pPr marL="687388" indent="-230188"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2pPr>
      <a:lvl3pPr marL="1085850" indent="-17145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3pPr>
      <a:lvl4pPr marL="1600200" indent="-22860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4pPr>
      <a:lvl5pPr marL="2057400" indent="-228600" algn="l" defTabSz="457200" rtl="0" eaLnBrk="1" fontAlgn="base" hangingPunct="1">
        <a:spcBef>
          <a:spcPts val="600"/>
        </a:spcBef>
        <a:spcAft>
          <a:spcPct val="0"/>
        </a:spcAft>
        <a:buFont typeface="Arial" panose="020B0604020202020204" pitchFamily="34" charset="0"/>
        <a:buChar char="»"/>
        <a:defRPr kern="1200">
          <a:solidFill>
            <a:srgbClr val="262626"/>
          </a:solidFill>
          <a:latin typeface="Corbel"/>
          <a:ea typeface="MS PGothic" panose="020B0600070205080204" pitchFamily="34" charset="-128"/>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ubtitle 1"/>
          <p:cNvSpPr>
            <a:spLocks noGrp="1"/>
          </p:cNvSpPr>
          <p:nvPr>
            <p:ph type="subTitle" idx="1"/>
          </p:nvPr>
        </p:nvSpPr>
        <p:spPr>
          <a:xfrm>
            <a:off x="1208088" y="4000499"/>
            <a:ext cx="9775825" cy="1527175"/>
          </a:xfrm>
        </p:spPr>
        <p:txBody>
          <a:bodyPr/>
          <a:lstStyle/>
          <a:p>
            <a:r>
              <a:rPr lang="en-US" altLang="en-US" dirty="0">
                <a:latin typeface="Corbel" panose="020B0503020204020204" pitchFamily="34" charset="0"/>
                <a:cs typeface="Corbel" panose="020B0503020204020204" pitchFamily="34" charset="0"/>
              </a:rPr>
              <a:t>Annie Pilsl RN, BSN</a:t>
            </a:r>
          </a:p>
          <a:p>
            <a:r>
              <a:rPr lang="en-US" altLang="en-US" dirty="0">
                <a:latin typeface="Corbel" panose="020B0503020204020204" pitchFamily="34" charset="0"/>
                <a:cs typeface="Corbel" panose="020B0503020204020204" pitchFamily="34" charset="0"/>
              </a:rPr>
              <a:t>November 3</a:t>
            </a:r>
            <a:r>
              <a:rPr lang="en-US" altLang="en-US" baseline="30000" dirty="0">
                <a:latin typeface="Corbel" panose="020B0503020204020204" pitchFamily="34" charset="0"/>
                <a:cs typeface="Corbel" panose="020B0503020204020204" pitchFamily="34" charset="0"/>
              </a:rPr>
              <a:t>rd</a:t>
            </a:r>
            <a:r>
              <a:rPr lang="en-US" altLang="en-US" dirty="0">
                <a:latin typeface="Corbel" panose="020B0503020204020204" pitchFamily="34" charset="0"/>
                <a:cs typeface="Corbel" panose="020B0503020204020204" pitchFamily="34" charset="0"/>
              </a:rPr>
              <a:t>, 2023</a:t>
            </a:r>
          </a:p>
          <a:p>
            <a:r>
              <a:rPr lang="en-US" altLang="en-US" dirty="0">
                <a:latin typeface="Corbel" panose="020B0503020204020204" pitchFamily="34" charset="0"/>
                <a:cs typeface="Corbel" panose="020B0503020204020204" pitchFamily="34" charset="0"/>
              </a:rPr>
              <a:t>Bryan Grand Island Regional Medical Center</a:t>
            </a:r>
          </a:p>
        </p:txBody>
      </p:sp>
      <p:sp>
        <p:nvSpPr>
          <p:cNvPr id="5122" name="Title 2"/>
          <p:cNvSpPr>
            <a:spLocks noGrp="1"/>
          </p:cNvSpPr>
          <p:nvPr>
            <p:ph type="ctrTitle"/>
          </p:nvPr>
        </p:nvSpPr>
        <p:spPr>
          <a:xfrm>
            <a:off x="1208088" y="1247339"/>
            <a:ext cx="9775825" cy="2321454"/>
          </a:xfrm>
        </p:spPr>
        <p:txBody>
          <a:bodyPr/>
          <a:lstStyle/>
          <a:p>
            <a:pPr>
              <a:defRPr/>
            </a:pPr>
            <a:r>
              <a:rPr lang="en-US" altLang="en-US" dirty="0">
                <a:ea typeface="ＭＳ Ｐゴシック" charset="0"/>
              </a:rPr>
              <a:t>Quality Residency </a:t>
            </a:r>
            <a:br>
              <a:rPr lang="en-US" altLang="en-US" dirty="0">
                <a:ea typeface="ＭＳ Ｐゴシック" charset="0"/>
              </a:rPr>
            </a:br>
            <a:r>
              <a:rPr lang="en-US" altLang="en-US" dirty="0">
                <a:ea typeface="ＭＳ Ｐゴシック" charset="0"/>
              </a:rPr>
              <a:t>Capstone Project </a:t>
            </a:r>
            <a:br>
              <a:rPr lang="en-US" altLang="en-US" dirty="0">
                <a:ea typeface="ＭＳ Ｐゴシック" charset="0"/>
              </a:rPr>
            </a:br>
            <a:r>
              <a:rPr lang="en-US" altLang="en-US" sz="1000" dirty="0">
                <a:ea typeface="ＭＳ Ｐゴシック" charset="0"/>
              </a:rPr>
              <a:t> </a:t>
            </a:r>
            <a:r>
              <a:rPr lang="en-US" altLang="en-US" sz="1600" dirty="0">
                <a:ea typeface="ＭＳ Ｐゴシック" charset="0"/>
              </a:rPr>
              <a:t> </a:t>
            </a:r>
            <a:br>
              <a:rPr lang="en-US" altLang="en-US" dirty="0">
                <a:ea typeface="ＭＳ Ｐゴシック" charset="0"/>
              </a:rPr>
            </a:br>
            <a:r>
              <a:rPr lang="en-US" altLang="en-US" sz="2400" dirty="0">
                <a:solidFill>
                  <a:schemeClr val="bg2"/>
                </a:solidFill>
                <a:ea typeface="ＭＳ Ｐゴシック" charset="0"/>
              </a:rPr>
              <a:t>-nebraskahospitals.org-</a:t>
            </a:r>
            <a:endParaRPr lang="en-US" altLang="en-US" dirty="0">
              <a:ea typeface="ＭＳ Ｐゴシック"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89" y="869244"/>
            <a:ext cx="9855023" cy="1151467"/>
          </a:xfrm>
        </p:spPr>
        <p:txBody>
          <a:bodyPr/>
          <a:lstStyle/>
          <a:p>
            <a:pPr>
              <a:defRPr/>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ea typeface="ＭＳ Ｐゴシック" charset="0"/>
            </a:endParaRPr>
          </a:p>
        </p:txBody>
      </p:sp>
      <p:sp>
        <p:nvSpPr>
          <p:cNvPr id="11266" name="Text Placeholder 2"/>
          <p:cNvSpPr>
            <a:spLocks noGrp="1"/>
          </p:cNvSpPr>
          <p:nvPr>
            <p:ph type="body" idx="1"/>
          </p:nvPr>
        </p:nvSpPr>
        <p:spPr>
          <a:xfrm>
            <a:off x="1208088" y="1467556"/>
            <a:ext cx="9775825" cy="4888088"/>
          </a:xfrm>
        </p:spPr>
        <p:txBody>
          <a:bodyPr>
            <a:normAutofit/>
          </a:bodyPr>
          <a:lstStyle/>
          <a:p>
            <a:endParaRPr lang="en-US" altLang="en-US" sz="2200" dirty="0">
              <a:latin typeface="Corbel" panose="020B0503020204020204" pitchFamily="34" charset="0"/>
              <a:cs typeface="Corbel" panose="020B0503020204020204" pitchFamily="34" charset="0"/>
            </a:endParaRPr>
          </a:p>
          <a:p>
            <a:endParaRPr lang="en-US" altLang="en-US" sz="2200" dirty="0">
              <a:latin typeface="Corbel" panose="020B0503020204020204" pitchFamily="34" charset="0"/>
              <a:cs typeface="Corbel" panose="020B0503020204020204" pitchFamily="34" charset="0"/>
            </a:endParaRPr>
          </a:p>
          <a:p>
            <a:endParaRPr lang="en-US" altLang="en-US" sz="2200" dirty="0">
              <a:latin typeface="Corbel" panose="020B0503020204020204" pitchFamily="34" charset="0"/>
              <a:cs typeface="Corbel" panose="020B0503020204020204" pitchFamily="34" charset="0"/>
            </a:endParaRPr>
          </a:p>
        </p:txBody>
      </p:sp>
      <p:sp>
        <p:nvSpPr>
          <p:cNvPr id="11267" name="Slide Number Placeholder 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C86247BC-3304-44EF-A94B-46B151BB7755}" type="slidenum">
              <a:rPr lang="en-US" altLang="en-US">
                <a:solidFill>
                  <a:schemeClr val="bg2"/>
                </a:solidFill>
                <a:latin typeface="Calibri" panose="020F0502020204030204" pitchFamily="34" charset="0"/>
              </a:rPr>
              <a:pPr/>
              <a:t>10</a:t>
            </a:fld>
            <a:endParaRPr lang="en-US" altLang="en-US">
              <a:solidFill>
                <a:schemeClr val="bg2"/>
              </a:solidFill>
              <a:latin typeface="Calibri" panose="020F0502020204030204" pitchFamily="34" charset="0"/>
            </a:endParaRPr>
          </a:p>
        </p:txBody>
      </p:sp>
      <p:pic>
        <p:nvPicPr>
          <p:cNvPr id="6" name="Picture 5">
            <a:extLst>
              <a:ext uri="{FF2B5EF4-FFF2-40B4-BE49-F238E27FC236}">
                <a16:creationId xmlns:a16="http://schemas.microsoft.com/office/drawing/2014/main" id="{48626123-6140-AE90-6184-FBAF058578AC}"/>
              </a:ext>
            </a:extLst>
          </p:cNvPr>
          <p:cNvPicPr>
            <a:picLocks noChangeAspect="1"/>
          </p:cNvPicPr>
          <p:nvPr/>
        </p:nvPicPr>
        <p:blipFill>
          <a:blip r:embed="rId3"/>
          <a:stretch>
            <a:fillRect/>
          </a:stretch>
        </p:blipFill>
        <p:spPr>
          <a:xfrm>
            <a:off x="716935" y="266007"/>
            <a:ext cx="10678929" cy="6089637"/>
          </a:xfrm>
          <a:prstGeom prst="rect">
            <a:avLst/>
          </a:prstGeom>
        </p:spPr>
      </p:pic>
    </p:spTree>
    <p:extLst>
      <p:ext uri="{BB962C8B-B14F-4D97-AF65-F5344CB8AC3E}">
        <p14:creationId xmlns:p14="http://schemas.microsoft.com/office/powerpoint/2010/main" val="235403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21" y="36578"/>
            <a:ext cx="8878957" cy="731734"/>
          </a:xfrm>
        </p:spPr>
        <p:txBody>
          <a:bodyPr/>
          <a:lstStyle/>
          <a:p>
            <a:pPr>
              <a:defRPr/>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Where do most of the failures occur?</a:t>
            </a:r>
            <a:endParaRPr lang="en-US" dirty="0">
              <a:ea typeface="ＭＳ Ｐゴシック" charset="0"/>
            </a:endParaRPr>
          </a:p>
        </p:txBody>
      </p:sp>
      <p:sp>
        <p:nvSpPr>
          <p:cNvPr id="11266" name="Text Placeholder 2"/>
          <p:cNvSpPr>
            <a:spLocks noGrp="1"/>
          </p:cNvSpPr>
          <p:nvPr>
            <p:ph type="body" idx="1"/>
          </p:nvPr>
        </p:nvSpPr>
        <p:spPr>
          <a:xfrm>
            <a:off x="1208088" y="1467556"/>
            <a:ext cx="9775825" cy="4888088"/>
          </a:xfrm>
        </p:spPr>
        <p:txBody>
          <a:bodyPr>
            <a:normAutofit/>
          </a:bodyPr>
          <a:lstStyle/>
          <a:p>
            <a:endParaRPr lang="en-US" altLang="en-US" sz="2200" dirty="0">
              <a:latin typeface="Corbel" panose="020B0503020204020204" pitchFamily="34" charset="0"/>
              <a:cs typeface="Corbel" panose="020B0503020204020204" pitchFamily="34" charset="0"/>
            </a:endParaRPr>
          </a:p>
          <a:p>
            <a:endParaRPr lang="en-US" altLang="en-US" sz="2200" dirty="0">
              <a:latin typeface="Corbel" panose="020B0503020204020204" pitchFamily="34" charset="0"/>
              <a:cs typeface="Corbel" panose="020B0503020204020204" pitchFamily="34" charset="0"/>
            </a:endParaRPr>
          </a:p>
          <a:p>
            <a:endParaRPr lang="en-US" altLang="en-US" sz="2200" dirty="0">
              <a:latin typeface="Corbel" panose="020B0503020204020204" pitchFamily="34" charset="0"/>
              <a:cs typeface="Corbel" panose="020B0503020204020204" pitchFamily="34" charset="0"/>
            </a:endParaRPr>
          </a:p>
        </p:txBody>
      </p:sp>
      <p:sp>
        <p:nvSpPr>
          <p:cNvPr id="11267" name="Slide Number Placeholder 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C86247BC-3304-44EF-A94B-46B151BB7755}" type="slidenum">
              <a:rPr lang="en-US" altLang="en-US">
                <a:solidFill>
                  <a:schemeClr val="bg2"/>
                </a:solidFill>
                <a:latin typeface="Calibri" panose="020F0502020204030204" pitchFamily="34" charset="0"/>
              </a:rPr>
              <a:pPr/>
              <a:t>11</a:t>
            </a:fld>
            <a:endParaRPr lang="en-US" altLang="en-US">
              <a:solidFill>
                <a:schemeClr val="bg2"/>
              </a:solidFill>
              <a:latin typeface="Calibri" panose="020F0502020204030204" pitchFamily="34" charset="0"/>
            </a:endParaRPr>
          </a:p>
        </p:txBody>
      </p:sp>
      <p:pic>
        <p:nvPicPr>
          <p:cNvPr id="5" name="Picture 4">
            <a:extLst>
              <a:ext uri="{FF2B5EF4-FFF2-40B4-BE49-F238E27FC236}">
                <a16:creationId xmlns:a16="http://schemas.microsoft.com/office/drawing/2014/main" id="{3A7DABCB-5F77-851B-939C-B3911CB45925}"/>
              </a:ext>
            </a:extLst>
          </p:cNvPr>
          <p:cNvPicPr>
            <a:picLocks noChangeAspect="1"/>
          </p:cNvPicPr>
          <p:nvPr/>
        </p:nvPicPr>
        <p:blipFill>
          <a:blip r:embed="rId3"/>
          <a:stretch>
            <a:fillRect/>
          </a:stretch>
        </p:blipFill>
        <p:spPr>
          <a:xfrm>
            <a:off x="0" y="1628710"/>
            <a:ext cx="12192000" cy="4134759"/>
          </a:xfrm>
          <a:prstGeom prst="rect">
            <a:avLst/>
          </a:prstGeom>
        </p:spPr>
      </p:pic>
    </p:spTree>
    <p:extLst>
      <p:ext uri="{BB962C8B-B14F-4D97-AF65-F5344CB8AC3E}">
        <p14:creationId xmlns:p14="http://schemas.microsoft.com/office/powerpoint/2010/main" val="352133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38" y="159026"/>
            <a:ext cx="11105322" cy="755374"/>
          </a:xfrm>
        </p:spPr>
        <p:txBody>
          <a:bodyPr/>
          <a:lstStyle/>
          <a:p>
            <a:pPr>
              <a:defRPr/>
            </a:pP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600" dirty="0"/>
              <a:t>When will the project be considered a success?</a:t>
            </a:r>
            <a:endParaRPr lang="en-US" dirty="0">
              <a:ea typeface="ＭＳ Ｐゴシック" charset="0"/>
            </a:endParaRPr>
          </a:p>
        </p:txBody>
      </p:sp>
      <p:sp>
        <p:nvSpPr>
          <p:cNvPr id="11266" name="Text Placeholder 2"/>
          <p:cNvSpPr>
            <a:spLocks noGrp="1"/>
          </p:cNvSpPr>
          <p:nvPr>
            <p:ph type="body" idx="1"/>
          </p:nvPr>
        </p:nvSpPr>
        <p:spPr>
          <a:xfrm>
            <a:off x="641073" y="1205894"/>
            <a:ext cx="10909851" cy="4928205"/>
          </a:xfrm>
        </p:spPr>
        <p:txBody>
          <a:bodyPr>
            <a:normAutofit fontScale="25000" lnSpcReduction="20000"/>
          </a:bodyPr>
          <a:lstStyle/>
          <a:p>
            <a:pPr algn="ctr">
              <a:spcBef>
                <a:spcPts val="450"/>
              </a:spcBef>
            </a:pPr>
            <a:r>
              <a:rPr lang="en-US" altLang="en-US" sz="11200" dirty="0">
                <a:latin typeface="Calibri" panose="020F0502020204030204" pitchFamily="34" charset="0"/>
                <a:cs typeface="Calibri" panose="020F0502020204030204" pitchFamily="34" charset="0"/>
              </a:rPr>
              <a:t>When our Compliance Rate is and continues to be greater than or equal to 60%</a:t>
            </a:r>
          </a:p>
          <a:p>
            <a:pPr marL="91440">
              <a:lnSpc>
                <a:spcPct val="120000"/>
              </a:lnSpc>
              <a:spcBef>
                <a:spcPts val="480"/>
              </a:spcBef>
            </a:pPr>
            <a:r>
              <a:rPr lang="en-US" altLang="en-US" sz="8000" u="sng" dirty="0">
                <a:latin typeface="Calibri" panose="020F0502020204030204" pitchFamily="34" charset="0"/>
                <a:cs typeface="Calibri" panose="020F0502020204030204" pitchFamily="34" charset="0"/>
              </a:rPr>
              <a:t>Barriers</a:t>
            </a:r>
          </a:p>
          <a:p>
            <a:pPr marL="91440">
              <a:lnSpc>
                <a:spcPct val="120000"/>
              </a:lnSpc>
              <a:spcBef>
                <a:spcPts val="480"/>
              </a:spcBef>
            </a:pPr>
            <a:r>
              <a:rPr lang="en-US" altLang="en-US" sz="8000" dirty="0">
                <a:latin typeface="Calibri" panose="020F0502020204030204" pitchFamily="34" charset="0"/>
                <a:cs typeface="Calibri" panose="020F0502020204030204" pitchFamily="34" charset="0"/>
              </a:rPr>
              <a:t>We have a low volume of severe sepsis/septic shock patients which make the rates move dramatically when </a:t>
            </a:r>
            <a:r>
              <a:rPr lang="en-US" altLang="en-US" sz="8000" b="1" dirty="0">
                <a:latin typeface="Calibri" panose="020F0502020204030204" pitchFamily="34" charset="0"/>
                <a:cs typeface="Calibri" panose="020F0502020204030204" pitchFamily="34" charset="0"/>
              </a:rPr>
              <a:t>one</a:t>
            </a:r>
            <a:r>
              <a:rPr lang="en-US" altLang="en-US" sz="8000" dirty="0">
                <a:latin typeface="Calibri" panose="020F0502020204030204" pitchFamily="34" charset="0"/>
                <a:cs typeface="Calibri" panose="020F0502020204030204" pitchFamily="34" charset="0"/>
              </a:rPr>
              <a:t> component is missed on just </a:t>
            </a:r>
            <a:r>
              <a:rPr lang="en-US" altLang="en-US" sz="8000" b="1" dirty="0">
                <a:latin typeface="Calibri" panose="020F0502020204030204" pitchFamily="34" charset="0"/>
                <a:cs typeface="Calibri" panose="020F0502020204030204" pitchFamily="34" charset="0"/>
              </a:rPr>
              <a:t>one</a:t>
            </a:r>
            <a:r>
              <a:rPr lang="en-US" altLang="en-US" sz="8000" dirty="0">
                <a:latin typeface="Calibri" panose="020F0502020204030204" pitchFamily="34" charset="0"/>
                <a:cs typeface="Calibri" panose="020F0502020204030204" pitchFamily="34" charset="0"/>
              </a:rPr>
              <a:t> patient.</a:t>
            </a:r>
          </a:p>
          <a:p>
            <a:pPr marL="91440">
              <a:lnSpc>
                <a:spcPct val="120000"/>
              </a:lnSpc>
              <a:spcBef>
                <a:spcPts val="480"/>
              </a:spcBef>
            </a:pPr>
            <a:r>
              <a:rPr lang="en-US" altLang="en-US" sz="8000" dirty="0">
                <a:latin typeface="Calibri" panose="020F0502020204030204" pitchFamily="34" charset="0"/>
                <a:cs typeface="Calibri" panose="020F0502020204030204" pitchFamily="34" charset="0"/>
              </a:rPr>
              <a:t>We have low staff awareness on</a:t>
            </a:r>
            <a:r>
              <a:rPr lang="en-US" altLang="en-US" sz="8000" b="1" dirty="0">
                <a:latin typeface="Calibri" panose="020F0502020204030204" pitchFamily="34" charset="0"/>
                <a:cs typeface="Calibri" panose="020F0502020204030204" pitchFamily="34" charset="0"/>
              </a:rPr>
              <a:t> each </a:t>
            </a:r>
            <a:r>
              <a:rPr lang="en-US" altLang="en-US" sz="8000" dirty="0">
                <a:latin typeface="Calibri" panose="020F0502020204030204" pitchFamily="34" charset="0"/>
                <a:cs typeface="Calibri" panose="020F0502020204030204" pitchFamily="34" charset="0"/>
              </a:rPr>
              <a:t>component of the rigid rules to the Sepsis Bundle</a:t>
            </a:r>
          </a:p>
          <a:p>
            <a:pPr marL="91440">
              <a:lnSpc>
                <a:spcPct val="120000"/>
              </a:lnSpc>
              <a:spcBef>
                <a:spcPts val="480"/>
              </a:spcBef>
            </a:pPr>
            <a:r>
              <a:rPr lang="en-US" altLang="en-US" sz="8000" dirty="0">
                <a:latin typeface="Calibri" panose="020F0502020204030204" pitchFamily="34" charset="0"/>
                <a:cs typeface="Calibri" panose="020F0502020204030204" pitchFamily="34" charset="0"/>
              </a:rPr>
              <a:t>80% of sepsis cases treated in hospitals are detected in the emergency department, and as sepsis patients are transferred to the floor for treatment the busy team may lose a step in the SEP-1 measure due to the multiple steps and specific timelines.</a:t>
            </a:r>
            <a:r>
              <a:rPr lang="en-US" altLang="en-US" sz="8000" i="1" dirty="0">
                <a:latin typeface="Calibri" panose="020F0502020204030204" pitchFamily="34" charset="0"/>
                <a:cs typeface="Calibri" panose="020F0502020204030204" pitchFamily="34" charset="0"/>
              </a:rPr>
              <a:t>		</a:t>
            </a:r>
          </a:p>
          <a:p>
            <a:pPr marL="91440">
              <a:lnSpc>
                <a:spcPct val="120000"/>
              </a:lnSpc>
              <a:spcBef>
                <a:spcPts val="480"/>
              </a:spcBef>
            </a:pPr>
            <a:r>
              <a:rPr lang="en-US" altLang="en-US" sz="8000" u="sng" dirty="0">
                <a:latin typeface="Calibri" panose="020F0502020204030204" pitchFamily="34" charset="0"/>
                <a:cs typeface="Calibri" panose="020F0502020204030204" pitchFamily="34" charset="0"/>
              </a:rPr>
              <a:t>Few early ideas</a:t>
            </a:r>
            <a:r>
              <a:rPr lang="en-US" altLang="en-US" sz="8000" dirty="0">
                <a:latin typeface="Calibri" panose="020F0502020204030204" pitchFamily="34" charset="0"/>
                <a:cs typeface="Calibri" panose="020F0502020204030204" pitchFamily="34" charset="0"/>
              </a:rPr>
              <a:t>: </a:t>
            </a:r>
          </a:p>
          <a:p>
            <a:pPr marL="91440">
              <a:lnSpc>
                <a:spcPct val="120000"/>
              </a:lnSpc>
              <a:spcBef>
                <a:spcPts val="480"/>
              </a:spcBef>
            </a:pPr>
            <a:r>
              <a:rPr lang="en-US" altLang="en-US" sz="8000" dirty="0">
                <a:latin typeface="Calibri" panose="020F0502020204030204" pitchFamily="34" charset="0"/>
                <a:cs typeface="Calibri" panose="020F0502020204030204" pitchFamily="34" charset="0"/>
              </a:rPr>
              <a:t>Create a hospital wide policy </a:t>
            </a:r>
          </a:p>
          <a:p>
            <a:pPr marL="91440">
              <a:lnSpc>
                <a:spcPct val="120000"/>
              </a:lnSpc>
              <a:spcBef>
                <a:spcPts val="480"/>
              </a:spcBef>
            </a:pPr>
            <a:r>
              <a:rPr lang="en-US" altLang="en-US" sz="8000" dirty="0">
                <a:latin typeface="Calibri" panose="020F0502020204030204" pitchFamily="34" charset="0"/>
                <a:cs typeface="Calibri" panose="020F0502020204030204" pitchFamily="34" charset="0"/>
              </a:rPr>
              <a:t>Worksheets </a:t>
            </a:r>
          </a:p>
          <a:p>
            <a:pPr marL="91440">
              <a:lnSpc>
                <a:spcPct val="120000"/>
              </a:lnSpc>
              <a:spcBef>
                <a:spcPts val="480"/>
              </a:spcBef>
            </a:pPr>
            <a:r>
              <a:rPr lang="en-US" altLang="en-US" sz="8000" dirty="0">
                <a:latin typeface="Calibri" panose="020F0502020204030204" pitchFamily="34" charset="0"/>
                <a:cs typeface="Calibri" panose="020F0502020204030204" pitchFamily="34" charset="0"/>
              </a:rPr>
              <a:t>Improve communication</a:t>
            </a:r>
            <a:r>
              <a:rPr lang="en-US" altLang="en-US" sz="3800" dirty="0">
                <a:latin typeface="Calibri" panose="020F0502020204030204" pitchFamily="34" charset="0"/>
                <a:cs typeface="Calibri" panose="020F0502020204030204" pitchFamily="34" charset="0"/>
              </a:rPr>
              <a:t>	</a:t>
            </a:r>
          </a:p>
        </p:txBody>
      </p:sp>
      <p:sp>
        <p:nvSpPr>
          <p:cNvPr id="11267" name="Slide Number Placeholder 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C86247BC-3304-44EF-A94B-46B151BB7755}" type="slidenum">
              <a:rPr lang="en-US" altLang="en-US">
                <a:solidFill>
                  <a:schemeClr val="bg2"/>
                </a:solidFill>
                <a:latin typeface="Calibri" panose="020F0502020204030204" pitchFamily="34" charset="0"/>
              </a:rPr>
              <a:pPr/>
              <a:t>12</a:t>
            </a:fld>
            <a:endParaRPr lang="en-US" altLang="en-US">
              <a:solidFill>
                <a:schemeClr val="bg2"/>
              </a:solidFill>
              <a:latin typeface="Calibri" panose="020F0502020204030204" pitchFamily="34" charset="0"/>
            </a:endParaRPr>
          </a:p>
        </p:txBody>
      </p:sp>
    </p:spTree>
    <p:extLst>
      <p:ext uri="{BB962C8B-B14F-4D97-AF65-F5344CB8AC3E}">
        <p14:creationId xmlns:p14="http://schemas.microsoft.com/office/powerpoint/2010/main" val="14862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154" y="39756"/>
            <a:ext cx="2663688" cy="755374"/>
          </a:xfrm>
        </p:spPr>
        <p:txBody>
          <a:bodyPr/>
          <a:lstStyle/>
          <a:p>
            <a:pPr>
              <a:defRPr/>
            </a:pP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600" dirty="0"/>
              <a:t>Conclusion</a:t>
            </a:r>
            <a:endParaRPr lang="en-US" dirty="0">
              <a:ea typeface="ＭＳ Ｐゴシック" charset="0"/>
            </a:endParaRPr>
          </a:p>
        </p:txBody>
      </p:sp>
      <p:sp>
        <p:nvSpPr>
          <p:cNvPr id="11266" name="Text Placeholder 2"/>
          <p:cNvSpPr>
            <a:spLocks noGrp="1"/>
          </p:cNvSpPr>
          <p:nvPr>
            <p:ph type="body" idx="1"/>
          </p:nvPr>
        </p:nvSpPr>
        <p:spPr>
          <a:xfrm>
            <a:off x="824946" y="1205894"/>
            <a:ext cx="10542105" cy="2796263"/>
          </a:xfrm>
        </p:spPr>
        <p:txBody>
          <a:bodyPr>
            <a:normAutofit/>
          </a:bodyPr>
          <a:lstStyle/>
          <a:p>
            <a:pPr>
              <a:spcBef>
                <a:spcPts val="500"/>
              </a:spcBef>
            </a:pPr>
            <a:r>
              <a:rPr lang="en-US" altLang="en-US" sz="2000" dirty="0">
                <a:latin typeface="Calibri" panose="020F0502020204030204" pitchFamily="34" charset="0"/>
                <a:cs typeface="Calibri" panose="020F0502020204030204" pitchFamily="34" charset="0"/>
              </a:rPr>
              <a:t>The Sepsis Bundle Compliance measure requires a high degree of manual medical record abstraction.  It is a complex measure with many parts to it.  It requires specific timing and implementation with communication needed hospital wide throughout most of the departments.  We have a low volume of Severe Sepsis/Septic Shock patients that meet the inclusion criteria which makes it even more difficult to stay at or above our goal of 60% compliance.  But with education to appropriate staff, this will not only increase the awareness of the CMS SEP-1 measure, but it will improve the compliance rate as a result. The creation of our new multidisciplinary sepsis team will find solutions to implement hospital wide and be able to share our new practices within the Bryan system to increase the entire system’s compliance rates.</a:t>
            </a:r>
          </a:p>
        </p:txBody>
      </p:sp>
      <p:sp>
        <p:nvSpPr>
          <p:cNvPr id="11267" name="Slide Number Placeholder 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C86247BC-3304-44EF-A94B-46B151BB7755}" type="slidenum">
              <a:rPr lang="en-US" altLang="en-US">
                <a:solidFill>
                  <a:schemeClr val="bg2"/>
                </a:solidFill>
                <a:latin typeface="Calibri" panose="020F0502020204030204" pitchFamily="34" charset="0"/>
              </a:rPr>
              <a:pPr/>
              <a:t>13</a:t>
            </a:fld>
            <a:endParaRPr lang="en-US" altLang="en-US">
              <a:solidFill>
                <a:schemeClr val="bg2"/>
              </a:solidFill>
              <a:latin typeface="Calibri" panose="020F0502020204030204" pitchFamily="34" charset="0"/>
            </a:endParaRPr>
          </a:p>
        </p:txBody>
      </p:sp>
      <p:pic>
        <p:nvPicPr>
          <p:cNvPr id="6" name="Picture 5">
            <a:extLst>
              <a:ext uri="{FF2B5EF4-FFF2-40B4-BE49-F238E27FC236}">
                <a16:creationId xmlns:a16="http://schemas.microsoft.com/office/drawing/2014/main" id="{56B3D71E-3EF8-8470-215D-7D89F02FA755}"/>
              </a:ext>
            </a:extLst>
          </p:cNvPr>
          <p:cNvPicPr>
            <a:picLocks noChangeAspect="1"/>
          </p:cNvPicPr>
          <p:nvPr/>
        </p:nvPicPr>
        <p:blipFill>
          <a:blip r:embed="rId3"/>
          <a:stretch>
            <a:fillRect/>
          </a:stretch>
        </p:blipFill>
        <p:spPr>
          <a:xfrm>
            <a:off x="3018993" y="4185920"/>
            <a:ext cx="6154009" cy="2276793"/>
          </a:xfrm>
          <a:prstGeom prst="rect">
            <a:avLst/>
          </a:prstGeom>
        </p:spPr>
      </p:pic>
    </p:spTree>
    <p:extLst>
      <p:ext uri="{BB962C8B-B14F-4D97-AF65-F5344CB8AC3E}">
        <p14:creationId xmlns:p14="http://schemas.microsoft.com/office/powerpoint/2010/main" val="251245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2DEB553-A108-68FF-A3EC-8D301E0F3C24}"/>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Grand Island Regional Medical Center is a state-of-the-art facility that opened amid a pandemic in 2020</a:t>
            </a:r>
          </a:p>
          <a:p>
            <a:r>
              <a:rPr lang="en-US" dirty="0">
                <a:latin typeface="Calibri" panose="020F0502020204030204" pitchFamily="34" charset="0"/>
                <a:cs typeface="Calibri" panose="020F0502020204030204" pitchFamily="34" charset="0"/>
              </a:rPr>
              <a:t>It is a 67-bed acute care hospital in the rural area of Grand Island, NE</a:t>
            </a:r>
          </a:p>
          <a:p>
            <a:r>
              <a:rPr lang="en-US" dirty="0">
                <a:latin typeface="Calibri" panose="020F0502020204030204" pitchFamily="34" charset="0"/>
                <a:cs typeface="Calibri" panose="020F0502020204030204" pitchFamily="34" charset="0"/>
              </a:rPr>
              <a:t>It is accredited by the Center for Improvement in Healthcare Quality (CIHQ)</a:t>
            </a:r>
          </a:p>
          <a:p>
            <a:r>
              <a:rPr lang="en-US" dirty="0">
                <a:latin typeface="Calibri" panose="020F0502020204030204" pitchFamily="34" charset="0"/>
                <a:cs typeface="Calibri" panose="020F0502020204030204" pitchFamily="34" charset="0"/>
              </a:rPr>
              <a:t>We base our practices and patient care after 7 core values:</a:t>
            </a:r>
          </a:p>
          <a:p>
            <a:pPr lvl="1"/>
            <a:r>
              <a:rPr lang="en-US" b="1" dirty="0">
                <a:solidFill>
                  <a:srgbClr val="F02706"/>
                </a:solidFill>
                <a:latin typeface="Calibri" panose="020F0502020204030204" pitchFamily="34" charset="0"/>
                <a:cs typeface="Calibri" panose="020F0502020204030204" pitchFamily="34" charset="0"/>
              </a:rPr>
              <a:t>Care Like Crazy</a:t>
            </a:r>
          </a:p>
          <a:p>
            <a:pPr lvl="1"/>
            <a:r>
              <a:rPr lang="en-US" b="1" dirty="0">
                <a:solidFill>
                  <a:srgbClr val="1750F1"/>
                </a:solidFill>
                <a:latin typeface="Calibri" panose="020F0502020204030204" pitchFamily="34" charset="0"/>
                <a:cs typeface="Calibri" panose="020F0502020204030204" pitchFamily="34" charset="0"/>
              </a:rPr>
              <a:t>Enjoy the Journey</a:t>
            </a:r>
          </a:p>
          <a:p>
            <a:pPr lvl="1"/>
            <a:r>
              <a:rPr lang="en-US" b="1" dirty="0">
                <a:solidFill>
                  <a:srgbClr val="53B7E8"/>
                </a:solidFill>
                <a:latin typeface="Calibri" panose="020F0502020204030204" pitchFamily="34" charset="0"/>
                <a:cs typeface="Calibri" panose="020F0502020204030204" pitchFamily="34" charset="0"/>
              </a:rPr>
              <a:t>Know the Way, Show the Way</a:t>
            </a:r>
          </a:p>
          <a:p>
            <a:pPr lvl="1"/>
            <a:r>
              <a:rPr lang="en-US" b="1" dirty="0">
                <a:solidFill>
                  <a:srgbClr val="FF9900"/>
                </a:solidFill>
                <a:latin typeface="Calibri" panose="020F0502020204030204" pitchFamily="34" charset="0"/>
                <a:cs typeface="Calibri" panose="020F0502020204030204" pitchFamily="34" charset="0"/>
              </a:rPr>
              <a:t>Live it ,Own It</a:t>
            </a:r>
          </a:p>
          <a:p>
            <a:pPr lvl="1"/>
            <a:r>
              <a:rPr lang="en-US" b="1" dirty="0">
                <a:solidFill>
                  <a:srgbClr val="7030A0"/>
                </a:solidFill>
                <a:latin typeface="Calibri" panose="020F0502020204030204" pitchFamily="34" charset="0"/>
                <a:cs typeface="Calibri" panose="020F0502020204030204" pitchFamily="34" charset="0"/>
              </a:rPr>
              <a:t>Motivate, Appreciate</a:t>
            </a:r>
          </a:p>
          <a:p>
            <a:pPr lvl="1"/>
            <a:r>
              <a:rPr lang="en-US" b="1" dirty="0">
                <a:solidFill>
                  <a:srgbClr val="00B050"/>
                </a:solidFill>
                <a:latin typeface="Calibri" panose="020F0502020204030204" pitchFamily="34" charset="0"/>
                <a:cs typeface="Calibri" panose="020F0502020204030204" pitchFamily="34" charset="0"/>
              </a:rPr>
              <a:t>One Team, One Purpose</a:t>
            </a:r>
          </a:p>
          <a:p>
            <a:pPr lvl="1"/>
            <a:r>
              <a:rPr lang="en-US" b="1" dirty="0">
                <a:solidFill>
                  <a:srgbClr val="BF11B7"/>
                </a:solidFill>
                <a:latin typeface="Calibri" panose="020F0502020204030204" pitchFamily="34" charset="0"/>
                <a:cs typeface="Calibri" panose="020F0502020204030204" pitchFamily="34" charset="0"/>
              </a:rPr>
              <a:t>Spread a Smile, Go the Extra Mile</a:t>
            </a:r>
          </a:p>
        </p:txBody>
      </p:sp>
      <p:sp>
        <p:nvSpPr>
          <p:cNvPr id="3" name="Title 2"/>
          <p:cNvSpPr>
            <a:spLocks noGrp="1"/>
          </p:cNvSpPr>
          <p:nvPr>
            <p:ph type="title"/>
          </p:nvPr>
        </p:nvSpPr>
        <p:spPr>
          <a:xfrm>
            <a:off x="2122797" y="95250"/>
            <a:ext cx="7934212" cy="495300"/>
          </a:xfrm>
        </p:spPr>
        <p:txBody>
          <a:bodyPr/>
          <a:lstStyle/>
          <a:p>
            <a:r>
              <a:rPr lang="en-US" sz="4600" dirty="0"/>
              <a:t>Introduction to the Organization</a:t>
            </a:r>
          </a:p>
        </p:txBody>
      </p:sp>
      <p:sp>
        <p:nvSpPr>
          <p:cNvPr id="4" name="Slide Number Placeholder 3"/>
          <p:cNvSpPr>
            <a:spLocks noGrp="1"/>
          </p:cNvSpPr>
          <p:nvPr>
            <p:ph type="sldNum" sz="quarter" idx="10"/>
          </p:nvPr>
        </p:nvSpPr>
        <p:spPr/>
        <p:txBody>
          <a:bodyPr/>
          <a:lstStyle/>
          <a:p>
            <a:fld id="{6FB8F67A-B1F1-4E0D-B624-31B03F352C26}" type="slidenum">
              <a:rPr lang="en-US" altLang="en-US" smtClean="0"/>
              <a:pPr/>
              <a:t>2</a:t>
            </a:fld>
            <a:endParaRPr lang="en-US" altLang="en-US"/>
          </a:p>
        </p:txBody>
      </p:sp>
    </p:spTree>
    <p:extLst>
      <p:ext uri="{BB962C8B-B14F-4D97-AF65-F5344CB8AC3E}">
        <p14:creationId xmlns:p14="http://schemas.microsoft.com/office/powerpoint/2010/main" val="79677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2900"/>
            <a:ext cx="11271503" cy="495299"/>
          </a:xfrm>
        </p:spPr>
        <p:txBody>
          <a:bodyPr wrap="square" anchor="t">
            <a:normAutofit/>
          </a:bodyPr>
          <a:lstStyle/>
          <a:p>
            <a:r>
              <a:rPr lang="en-US" b="1" dirty="0"/>
              <a:t>We are </a:t>
            </a:r>
            <a:r>
              <a:rPr lang="en-US" dirty="0"/>
              <a:t>i</a:t>
            </a:r>
            <a:r>
              <a:rPr lang="en-US" b="1" dirty="0"/>
              <a:t>mproving our Sepsis Bundle Compliance Rate</a:t>
            </a:r>
            <a:endParaRPr lang="en-US" dirty="0"/>
          </a:p>
        </p:txBody>
      </p:sp>
      <p:sp>
        <p:nvSpPr>
          <p:cNvPr id="6" name="Content Placeholder 5">
            <a:extLst>
              <a:ext uri="{FF2B5EF4-FFF2-40B4-BE49-F238E27FC236}">
                <a16:creationId xmlns:a16="http://schemas.microsoft.com/office/drawing/2014/main" id="{E2DEB553-A108-68FF-A3EC-8D301E0F3C24}"/>
              </a:ext>
            </a:extLst>
          </p:cNvPr>
          <p:cNvSpPr>
            <a:spLocks noGrp="1"/>
          </p:cNvSpPr>
          <p:nvPr>
            <p:ph sz="half" idx="1"/>
          </p:nvPr>
        </p:nvSpPr>
        <p:spPr>
          <a:xfrm>
            <a:off x="457200" y="990600"/>
            <a:ext cx="5577840" cy="5181600"/>
          </a:xfrm>
        </p:spPr>
        <p:txBody>
          <a:bodyPr wrap="square" anchor="t">
            <a:normAutofit/>
          </a:bodyPr>
          <a:lstStyle/>
          <a:p>
            <a:r>
              <a:rPr lang="en-US" dirty="0"/>
              <a:t>What is the Sepsis Bundle?</a:t>
            </a:r>
          </a:p>
          <a:p>
            <a:r>
              <a:rPr lang="en-US" dirty="0"/>
              <a:t>Why should a hospital want to improve their compliance rate?</a:t>
            </a:r>
          </a:p>
          <a:p>
            <a:r>
              <a:rPr lang="en-US" dirty="0"/>
              <a:t>Who can be involved with the improvement project?</a:t>
            </a:r>
          </a:p>
          <a:p>
            <a:r>
              <a:rPr lang="en-US" dirty="0"/>
              <a:t>How can we improve our compliance rate?</a:t>
            </a:r>
          </a:p>
          <a:p>
            <a:r>
              <a:rPr lang="en-US" dirty="0"/>
              <a:t>Where do most of the failures occur within the system?</a:t>
            </a:r>
          </a:p>
          <a:p>
            <a:r>
              <a:rPr lang="en-US" dirty="0"/>
              <a:t>When will the project be considered a success?</a:t>
            </a:r>
          </a:p>
          <a:p>
            <a:endParaRPr lang="en-US" dirty="0"/>
          </a:p>
          <a:p>
            <a:pPr marL="0" indent="0">
              <a:buNone/>
            </a:pPr>
            <a:endParaRPr lang="en-US" dirty="0"/>
          </a:p>
        </p:txBody>
      </p:sp>
      <p:pic>
        <p:nvPicPr>
          <p:cNvPr id="7" name="Picture 6" descr="A black line with a heart and a stethoscope&#10;&#10;Description automatically generated">
            <a:extLst>
              <a:ext uri="{FF2B5EF4-FFF2-40B4-BE49-F238E27FC236}">
                <a16:creationId xmlns:a16="http://schemas.microsoft.com/office/drawing/2014/main" id="{76AD0185-4F6C-BF65-45BD-0A5A64C614D9}"/>
              </a:ext>
            </a:extLst>
          </p:cNvPr>
          <p:cNvPicPr>
            <a:picLocks noChangeAspect="1"/>
          </p:cNvPicPr>
          <p:nvPr/>
        </p:nvPicPr>
        <p:blipFill>
          <a:blip r:embed="rId2"/>
          <a:stretch>
            <a:fillRect/>
          </a:stretch>
        </p:blipFill>
        <p:spPr>
          <a:xfrm>
            <a:off x="6156960" y="2403081"/>
            <a:ext cx="5577840" cy="2356637"/>
          </a:xfrm>
          <a:prstGeom prst="rect">
            <a:avLst/>
          </a:prstGeom>
          <a:noFill/>
        </p:spPr>
      </p:pic>
      <p:sp>
        <p:nvSpPr>
          <p:cNvPr id="4" name="Slide Number Placeholder 3"/>
          <p:cNvSpPr>
            <a:spLocks noGrp="1"/>
          </p:cNvSpPr>
          <p:nvPr>
            <p:ph type="sldNum" sz="quarter" idx="10"/>
          </p:nvPr>
        </p:nvSpPr>
        <p:spPr>
          <a:xfrm>
            <a:off x="0" y="6462713"/>
            <a:ext cx="457200" cy="404812"/>
          </a:xfrm>
        </p:spPr>
        <p:txBody>
          <a:bodyPr wrap="square" anchor="ctr">
            <a:normAutofit/>
          </a:bodyPr>
          <a:lstStyle/>
          <a:p>
            <a:pPr>
              <a:spcAft>
                <a:spcPts val="600"/>
              </a:spcAft>
            </a:pPr>
            <a:fld id="{6FB8F67A-B1F1-4E0D-B624-31B03F352C26}" type="slidenum">
              <a:rPr lang="en-US" altLang="en-US" smtClean="0"/>
              <a:pPr>
                <a:spcAft>
                  <a:spcPts val="600"/>
                </a:spcAft>
              </a:pPr>
              <a:t>3</a:t>
            </a:fld>
            <a:endParaRPr lang="en-US" altLang="en-US"/>
          </a:p>
        </p:txBody>
      </p:sp>
    </p:spTree>
    <p:extLst>
      <p:ext uri="{BB962C8B-B14F-4D97-AF65-F5344CB8AC3E}">
        <p14:creationId xmlns:p14="http://schemas.microsoft.com/office/powerpoint/2010/main" val="131543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035" y="203200"/>
            <a:ext cx="6517930" cy="598311"/>
          </a:xfrm>
        </p:spPr>
        <p:txBody>
          <a:bodyPr/>
          <a:lstStyle/>
          <a:p>
            <a:pPr>
              <a:defRPr/>
            </a:pP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What is the Sepsis Bundle?</a:t>
            </a:r>
            <a:endParaRPr lang="en-US" dirty="0">
              <a:ea typeface="ＭＳ Ｐゴシック" charset="0"/>
            </a:endParaRPr>
          </a:p>
        </p:txBody>
      </p:sp>
      <p:sp>
        <p:nvSpPr>
          <p:cNvPr id="11266" name="Text Placeholder 2"/>
          <p:cNvSpPr>
            <a:spLocks noGrp="1"/>
          </p:cNvSpPr>
          <p:nvPr>
            <p:ph type="body" idx="1"/>
          </p:nvPr>
        </p:nvSpPr>
        <p:spPr>
          <a:xfrm>
            <a:off x="1208087" y="976315"/>
            <a:ext cx="9775825" cy="5305216"/>
          </a:xfrm>
        </p:spPr>
        <p:txBody>
          <a:bodyPr>
            <a:normAutofit lnSpcReduction="10000"/>
          </a:bodyPr>
          <a:lstStyle/>
          <a:p>
            <a:r>
              <a:rPr lang="en-US" altLang="en-US" sz="2200" dirty="0">
                <a:latin typeface="Calibri" panose="020F0502020204030204" pitchFamily="34" charset="0"/>
                <a:cs typeface="Calibri" panose="020F0502020204030204" pitchFamily="34" charset="0"/>
              </a:rPr>
              <a:t>The CMS (Centers for Medicare and Medicaid Services) introduced a quality measure in October 2015 known as SEP-1. It requires the administration of a bundle that carefully prescribes precisely how patients with severe sepsis and septic shock must be treated in the early phases. If </a:t>
            </a:r>
            <a:r>
              <a:rPr lang="en-US" altLang="en-US" sz="2200" b="1" dirty="0">
                <a:latin typeface="Calibri" panose="020F0502020204030204" pitchFamily="34" charset="0"/>
                <a:cs typeface="Calibri" panose="020F0502020204030204" pitchFamily="34" charset="0"/>
              </a:rPr>
              <a:t>one</a:t>
            </a:r>
            <a:r>
              <a:rPr lang="en-US" altLang="en-US" sz="2200" dirty="0">
                <a:latin typeface="Calibri" panose="020F0502020204030204" pitchFamily="34" charset="0"/>
                <a:cs typeface="Calibri" panose="020F0502020204030204" pitchFamily="34" charset="0"/>
              </a:rPr>
              <a:t> of the measures is not completed in the timetable set by the CMS, then it is considered a failure with 0% compliance.  </a:t>
            </a:r>
          </a:p>
          <a:p>
            <a:r>
              <a:rPr lang="en-US" altLang="en-US" sz="2200" dirty="0">
                <a:latin typeface="Calibri" panose="020F0502020204030204" pitchFamily="34" charset="0"/>
                <a:cs typeface="Calibri" panose="020F0502020204030204" pitchFamily="34" charset="0"/>
              </a:rPr>
              <a:t>It is an all or nothing measure. Public reporting began in 2018.                                                       </a:t>
            </a:r>
          </a:p>
          <a:p>
            <a:r>
              <a:rPr lang="en-US" altLang="en-US" sz="2200" b="1" i="1" u="sng" dirty="0">
                <a:latin typeface="Calibri" panose="020F0502020204030204" pitchFamily="34" charset="0"/>
                <a:cs typeface="Calibri" panose="020F0502020204030204" pitchFamily="34" charset="0"/>
              </a:rPr>
              <a:t>Severe Sepsis Bundle </a:t>
            </a:r>
            <a:r>
              <a:rPr lang="en-US" altLang="en-US" sz="2200" dirty="0">
                <a:latin typeface="Calibri" panose="020F0502020204030204" pitchFamily="34" charset="0"/>
                <a:cs typeface="Calibri" panose="020F0502020204030204" pitchFamily="34" charset="0"/>
              </a:rPr>
              <a:t>- Within </a:t>
            </a:r>
            <a:r>
              <a:rPr lang="en-US" altLang="en-US" sz="2200" dirty="0">
                <a:highlight>
                  <a:srgbClr val="FFFF00"/>
                </a:highlight>
                <a:latin typeface="Calibri" panose="020F0502020204030204" pitchFamily="34" charset="0"/>
                <a:cs typeface="Calibri" panose="020F0502020204030204" pitchFamily="34" charset="0"/>
              </a:rPr>
              <a:t>3 hours</a:t>
            </a:r>
            <a:r>
              <a:rPr lang="en-US" altLang="en-US" sz="2200" dirty="0">
                <a:latin typeface="Calibri" panose="020F0502020204030204" pitchFamily="34" charset="0"/>
                <a:cs typeface="Calibri" panose="020F0502020204030204" pitchFamily="34" charset="0"/>
              </a:rPr>
              <a:t> of sepsis identification the patient needs:</a:t>
            </a:r>
          </a:p>
          <a:p>
            <a:pPr marL="457200" indent="-457200">
              <a:spcBef>
                <a:spcPts val="400"/>
              </a:spcBef>
              <a:buAutoNum type="arabicPeriod"/>
            </a:pPr>
            <a:r>
              <a:rPr lang="en-US" altLang="en-US" sz="2200" dirty="0">
                <a:latin typeface="Calibri" panose="020F0502020204030204" pitchFamily="34" charset="0"/>
                <a:cs typeface="Calibri" panose="020F0502020204030204" pitchFamily="34" charset="0"/>
              </a:rPr>
              <a:t>Blood Cultures </a:t>
            </a:r>
          </a:p>
          <a:p>
            <a:pPr marL="457200" indent="-457200">
              <a:spcBef>
                <a:spcPts val="400"/>
              </a:spcBef>
              <a:buAutoNum type="arabicPeriod"/>
            </a:pPr>
            <a:r>
              <a:rPr lang="en-US" altLang="en-US" sz="2200" dirty="0">
                <a:latin typeface="Calibri" panose="020F0502020204030204" pitchFamily="34" charset="0"/>
                <a:cs typeface="Calibri" panose="020F0502020204030204" pitchFamily="34" charset="0"/>
              </a:rPr>
              <a:t>Broad Spectrum Antibiotics</a:t>
            </a:r>
          </a:p>
          <a:p>
            <a:pPr marL="457200" indent="-457200">
              <a:spcBef>
                <a:spcPts val="400"/>
              </a:spcBef>
              <a:buAutoNum type="arabicPeriod"/>
            </a:pPr>
            <a:r>
              <a:rPr lang="en-US" altLang="en-US" sz="2200" dirty="0">
                <a:latin typeface="Calibri" panose="020F0502020204030204" pitchFamily="34" charset="0"/>
                <a:cs typeface="Calibri" panose="020F0502020204030204" pitchFamily="34" charset="0"/>
              </a:rPr>
              <a:t>Initial Lactate Level </a:t>
            </a:r>
          </a:p>
          <a:p>
            <a:pPr>
              <a:spcBef>
                <a:spcPts val="600"/>
              </a:spcBef>
            </a:pPr>
            <a:r>
              <a:rPr lang="en-US" altLang="en-US" sz="2200" b="1" i="1" dirty="0">
                <a:latin typeface="Calibri" panose="020F0502020204030204" pitchFamily="34" charset="0"/>
                <a:cs typeface="Calibri" panose="020F0502020204030204" pitchFamily="34" charset="0"/>
              </a:rPr>
              <a:t>		If Lactate is elevated, draw a repeat level within </a:t>
            </a:r>
            <a:r>
              <a:rPr lang="en-US" altLang="en-US" sz="2200" b="1" i="1" dirty="0">
                <a:highlight>
                  <a:srgbClr val="FFFF00"/>
                </a:highlight>
                <a:latin typeface="Calibri" panose="020F0502020204030204" pitchFamily="34" charset="0"/>
                <a:cs typeface="Calibri" panose="020F0502020204030204" pitchFamily="34" charset="0"/>
              </a:rPr>
              <a:t>6 hours</a:t>
            </a:r>
          </a:p>
          <a:p>
            <a:pPr>
              <a:spcBef>
                <a:spcPts val="600"/>
              </a:spcBef>
            </a:pPr>
            <a:r>
              <a:rPr lang="en-US" altLang="en-US" sz="2200" dirty="0">
                <a:latin typeface="Calibri" panose="020F0502020204030204" pitchFamily="34" charset="0"/>
                <a:cs typeface="Calibri" panose="020F0502020204030204" pitchFamily="34" charset="0"/>
              </a:rPr>
              <a:t>If Septic Shock – add:</a:t>
            </a:r>
          </a:p>
          <a:p>
            <a:pPr marL="457200" indent="-457200">
              <a:spcBef>
                <a:spcPts val="400"/>
              </a:spcBef>
              <a:buAutoNum type="arabicPeriod"/>
            </a:pPr>
            <a:r>
              <a:rPr lang="en-US" altLang="en-US" sz="2200" dirty="0">
                <a:latin typeface="Calibri" panose="020F0502020204030204" pitchFamily="34" charset="0"/>
                <a:cs typeface="Calibri" panose="020F0502020204030204" pitchFamily="34" charset="0"/>
              </a:rPr>
              <a:t>30ml/kg of IV fluids within </a:t>
            </a:r>
            <a:r>
              <a:rPr lang="en-US" altLang="en-US" sz="2200" dirty="0">
                <a:highlight>
                  <a:srgbClr val="FFFF00"/>
                </a:highlight>
                <a:latin typeface="Calibri" panose="020F0502020204030204" pitchFamily="34" charset="0"/>
                <a:cs typeface="Calibri" panose="020F0502020204030204" pitchFamily="34" charset="0"/>
              </a:rPr>
              <a:t>3 hours</a:t>
            </a:r>
          </a:p>
          <a:p>
            <a:pPr marL="457200" indent="-457200">
              <a:spcBef>
                <a:spcPts val="400"/>
              </a:spcBef>
              <a:buAutoNum type="arabicPeriod"/>
            </a:pPr>
            <a:r>
              <a:rPr lang="en-US" altLang="en-US" sz="2200" dirty="0">
                <a:latin typeface="Calibri" panose="020F0502020204030204" pitchFamily="34" charset="0"/>
                <a:cs typeface="Calibri" panose="020F0502020204030204" pitchFamily="34" charset="0"/>
              </a:rPr>
              <a:t>Vasopressors within </a:t>
            </a:r>
            <a:r>
              <a:rPr lang="en-US" altLang="en-US" sz="2200" dirty="0">
                <a:highlight>
                  <a:srgbClr val="FFFF00"/>
                </a:highlight>
                <a:latin typeface="Calibri" panose="020F0502020204030204" pitchFamily="34" charset="0"/>
                <a:cs typeface="Calibri" panose="020F0502020204030204" pitchFamily="34" charset="0"/>
              </a:rPr>
              <a:t>5 hours</a:t>
            </a:r>
            <a:r>
              <a:rPr lang="en-US" altLang="en-US" sz="2200" dirty="0">
                <a:latin typeface="Calibri" panose="020F0502020204030204" pitchFamily="34" charset="0"/>
                <a:cs typeface="Calibri" panose="020F0502020204030204" pitchFamily="34" charset="0"/>
              </a:rPr>
              <a:t> for persistent hypotension</a:t>
            </a:r>
          </a:p>
          <a:p>
            <a:pPr marL="457200" indent="-457200">
              <a:spcBef>
                <a:spcPts val="400"/>
              </a:spcBef>
              <a:buAutoNum type="arabicPeriod"/>
            </a:pPr>
            <a:r>
              <a:rPr lang="en-US" altLang="en-US" sz="2200" dirty="0">
                <a:latin typeface="Calibri" panose="020F0502020204030204" pitchFamily="34" charset="0"/>
                <a:cs typeface="Calibri" panose="020F0502020204030204" pitchFamily="34" charset="0"/>
              </a:rPr>
              <a:t>Repeat volume assessment within </a:t>
            </a:r>
            <a:r>
              <a:rPr lang="en-US" altLang="en-US" sz="2200" dirty="0">
                <a:highlight>
                  <a:srgbClr val="FFFF00"/>
                </a:highlight>
                <a:latin typeface="Calibri" panose="020F0502020204030204" pitchFamily="34" charset="0"/>
                <a:cs typeface="Calibri" panose="020F0502020204030204" pitchFamily="34" charset="0"/>
              </a:rPr>
              <a:t>6 hours</a:t>
            </a:r>
            <a:endParaRPr lang="en-US" altLang="en-US" sz="1400" dirty="0">
              <a:latin typeface="Calibri" panose="020F0502020204030204" pitchFamily="34" charset="0"/>
              <a:cs typeface="Calibri" panose="020F0502020204030204" pitchFamily="34" charset="0"/>
            </a:endParaRPr>
          </a:p>
          <a:p>
            <a:endParaRPr lang="en-US" altLang="en-US" sz="2200" dirty="0">
              <a:latin typeface="Corbel" panose="020B0503020204020204" pitchFamily="34" charset="0"/>
            </a:endParaRPr>
          </a:p>
          <a:p>
            <a:endParaRPr lang="en-US" altLang="en-US" sz="2200" dirty="0">
              <a:latin typeface="Corbel" panose="020B0503020204020204" pitchFamily="34" charset="0"/>
              <a:cs typeface="Corbel" panose="020B0503020204020204" pitchFamily="34" charset="0"/>
            </a:endParaRPr>
          </a:p>
          <a:p>
            <a:endParaRPr lang="en-US" altLang="en-US" sz="2200" dirty="0">
              <a:latin typeface="Corbel" panose="020B0503020204020204" pitchFamily="34" charset="0"/>
              <a:cs typeface="Corbel" panose="020B0503020204020204" pitchFamily="34" charset="0"/>
            </a:endParaRPr>
          </a:p>
        </p:txBody>
      </p:sp>
      <p:sp>
        <p:nvSpPr>
          <p:cNvPr id="11267" name="Slide Number Placeholder 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C86247BC-3304-44EF-A94B-46B151BB7755}" type="slidenum">
              <a:rPr lang="en-US" altLang="en-US">
                <a:solidFill>
                  <a:schemeClr val="bg2"/>
                </a:solidFill>
                <a:latin typeface="Calibri" panose="020F0502020204030204" pitchFamily="34" charset="0"/>
              </a:rPr>
              <a:pPr/>
              <a:t>4</a:t>
            </a:fld>
            <a:endParaRPr lang="en-US" altLang="en-US">
              <a:solidFill>
                <a:schemeClr val="bg2"/>
              </a:solidFill>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152" y="0"/>
            <a:ext cx="10717695" cy="1344358"/>
          </a:xfrm>
        </p:spPr>
        <p:txBody>
          <a:bodyPr/>
          <a:lstStyle/>
          <a:p>
            <a:pPr algn="ctr">
              <a:defRPr/>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Why should a hospital want to improve their compliance rate?</a:t>
            </a:r>
            <a:endParaRPr lang="en-US" dirty="0">
              <a:ea typeface="ＭＳ Ｐゴシック" charset="0"/>
            </a:endParaRPr>
          </a:p>
        </p:txBody>
      </p:sp>
      <p:sp>
        <p:nvSpPr>
          <p:cNvPr id="11266" name="Text Placeholder 2"/>
          <p:cNvSpPr>
            <a:spLocks noGrp="1"/>
          </p:cNvSpPr>
          <p:nvPr>
            <p:ph type="body" idx="1"/>
          </p:nvPr>
        </p:nvSpPr>
        <p:spPr>
          <a:xfrm>
            <a:off x="1208087" y="1760164"/>
            <a:ext cx="9775825" cy="4018844"/>
          </a:xfrm>
        </p:spPr>
        <p:txBody>
          <a:bodyPr>
            <a:normAutofit/>
          </a:bodyPr>
          <a:lstStyle/>
          <a:p>
            <a:r>
              <a:rPr lang="en-US" altLang="en-US" sz="2200" dirty="0">
                <a:latin typeface="Calibri" panose="020F0502020204030204" pitchFamily="34" charset="0"/>
                <a:cs typeface="Calibri" panose="020F0502020204030204" pitchFamily="34" charset="0"/>
              </a:rPr>
              <a:t>Sepsis is the body’s response to an infection which can lead to tissue damage, organ failure and death.</a:t>
            </a:r>
          </a:p>
          <a:p>
            <a:r>
              <a:rPr lang="en-US" altLang="en-US" sz="2200" dirty="0">
                <a:latin typeface="Calibri" panose="020F0502020204030204" pitchFamily="34" charset="0"/>
                <a:cs typeface="Calibri" panose="020F0502020204030204" pitchFamily="34" charset="0"/>
              </a:rPr>
              <a:t>The average 30-day septic shock mortality is 34.7%</a:t>
            </a:r>
          </a:p>
          <a:p>
            <a:r>
              <a:rPr lang="en-US" sz="2200" dirty="0">
                <a:latin typeface="Calibri" panose="020F0502020204030204" pitchFamily="34" charset="0"/>
                <a:cs typeface="Calibri" panose="020F0502020204030204" pitchFamily="34" charset="0"/>
              </a:rPr>
              <a:t>Studies have shown compliance with the SEP-1 bundle lowers the risk of sepsis mortality and morbidity, reduces the length of hospital stays, and decreases readmission rates.</a:t>
            </a:r>
          </a:p>
          <a:p>
            <a:r>
              <a:rPr lang="en-US" sz="2200" dirty="0">
                <a:latin typeface="Calibri" panose="020F0502020204030204" pitchFamily="34" charset="0"/>
                <a:cs typeface="Calibri" panose="020F0502020204030204" pitchFamily="34" charset="0"/>
              </a:rPr>
              <a:t>CMS will include the SEP-1 measure in the pay-for-performance Hospital Value Based Purchasing Program (HVBP) in fiscal year 2026.  The lowest performing hospitals will receive a 2% penalty to all Medicare payments for the following fiscal year.  The performance period begins January 1, 2024.    </a:t>
            </a:r>
          </a:p>
          <a:p>
            <a:endParaRPr lang="en-US" altLang="en-US" sz="2200" dirty="0">
              <a:latin typeface="Calibri" panose="020F0502020204030204" pitchFamily="34" charset="0"/>
              <a:cs typeface="Calibri" panose="020F0502020204030204" pitchFamily="34" charset="0"/>
            </a:endParaRPr>
          </a:p>
          <a:p>
            <a:endParaRPr lang="en-US" altLang="en-US" sz="2200" dirty="0">
              <a:latin typeface="Calibri" panose="020F0502020204030204" pitchFamily="34" charset="0"/>
              <a:cs typeface="Calibri" panose="020F0502020204030204" pitchFamily="34" charset="0"/>
            </a:endParaRPr>
          </a:p>
        </p:txBody>
      </p:sp>
      <p:sp>
        <p:nvSpPr>
          <p:cNvPr id="11267" name="Slide Number Placeholder 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C86247BC-3304-44EF-A94B-46B151BB7755}" type="slidenum">
              <a:rPr lang="en-US" altLang="en-US">
                <a:solidFill>
                  <a:schemeClr val="bg2"/>
                </a:solidFill>
                <a:latin typeface="Calibri" panose="020F0502020204030204" pitchFamily="34" charset="0"/>
              </a:rPr>
              <a:pPr/>
              <a:t>5</a:t>
            </a:fld>
            <a:endParaRPr lang="en-US" altLang="en-US">
              <a:solidFill>
                <a:schemeClr val="bg2"/>
              </a:solidFill>
              <a:latin typeface="Calibri" panose="020F0502020204030204" pitchFamily="34" charset="0"/>
            </a:endParaRPr>
          </a:p>
        </p:txBody>
      </p:sp>
    </p:spTree>
    <p:extLst>
      <p:ext uri="{BB962C8B-B14F-4D97-AF65-F5344CB8AC3E}">
        <p14:creationId xmlns:p14="http://schemas.microsoft.com/office/powerpoint/2010/main" val="237804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4" y="140551"/>
            <a:ext cx="11661912" cy="823806"/>
          </a:xfrm>
        </p:spPr>
        <p:txBody>
          <a:bodyPr/>
          <a:lstStyle/>
          <a:p>
            <a:pPr algn="ctr">
              <a:defRPr/>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Who is involved with the improvement project?</a:t>
            </a:r>
            <a:endParaRPr lang="en-US" dirty="0">
              <a:ea typeface="ＭＳ Ｐゴシック" charset="0"/>
            </a:endParaRPr>
          </a:p>
        </p:txBody>
      </p:sp>
      <p:sp>
        <p:nvSpPr>
          <p:cNvPr id="11266" name="Text Placeholder 2"/>
          <p:cNvSpPr>
            <a:spLocks noGrp="1"/>
          </p:cNvSpPr>
          <p:nvPr>
            <p:ph type="body" idx="1"/>
          </p:nvPr>
        </p:nvSpPr>
        <p:spPr>
          <a:xfrm>
            <a:off x="1200552" y="1423481"/>
            <a:ext cx="4887912" cy="4538132"/>
          </a:xfrm>
        </p:spPr>
        <p:txBody>
          <a:bodyPr>
            <a:normAutofit/>
          </a:bodyPr>
          <a:lstStyle/>
          <a:p>
            <a:pPr marL="342900" indent="-342900">
              <a:spcBef>
                <a:spcPts val="400"/>
              </a:spcBef>
              <a:buFont typeface="Wingdings" panose="05000000000000000000" pitchFamily="2" charset="2"/>
              <a:buChar char="Ø"/>
            </a:pPr>
            <a:r>
              <a:rPr lang="en-US" altLang="en-US" sz="2200" dirty="0">
                <a:latin typeface="Calibri" panose="020F0502020204030204" pitchFamily="34" charset="0"/>
                <a:cs typeface="Calibri" panose="020F0502020204030204" pitchFamily="34" charset="0"/>
              </a:rPr>
              <a:t>Doctors</a:t>
            </a:r>
          </a:p>
          <a:p>
            <a:pPr marL="342900" indent="-342900">
              <a:spcBef>
                <a:spcPts val="400"/>
              </a:spcBef>
              <a:buFont typeface="Wingdings" panose="05000000000000000000" pitchFamily="2" charset="2"/>
              <a:buChar char="Ø"/>
            </a:pPr>
            <a:r>
              <a:rPr lang="en-US" altLang="en-US" sz="2200" dirty="0">
                <a:latin typeface="Calibri" panose="020F0502020204030204" pitchFamily="34" charset="0"/>
                <a:cs typeface="Calibri" panose="020F0502020204030204" pitchFamily="34" charset="0"/>
              </a:rPr>
              <a:t>Physician Assistants</a:t>
            </a:r>
          </a:p>
          <a:p>
            <a:pPr marL="342900" indent="-342900">
              <a:spcBef>
                <a:spcPts val="400"/>
              </a:spcBef>
              <a:buFont typeface="Wingdings" panose="05000000000000000000" pitchFamily="2" charset="2"/>
              <a:buChar char="Ø"/>
            </a:pPr>
            <a:r>
              <a:rPr lang="en-US" altLang="en-US" sz="2200" dirty="0">
                <a:latin typeface="Calibri" panose="020F0502020204030204" pitchFamily="34" charset="0"/>
                <a:cs typeface="Calibri" panose="020F0502020204030204" pitchFamily="34" charset="0"/>
              </a:rPr>
              <a:t>Nurses</a:t>
            </a:r>
          </a:p>
          <a:p>
            <a:pPr marL="342900" indent="-342900">
              <a:spcBef>
                <a:spcPts val="400"/>
              </a:spcBef>
              <a:buFont typeface="Wingdings" panose="05000000000000000000" pitchFamily="2" charset="2"/>
              <a:buChar char="Ø"/>
            </a:pPr>
            <a:r>
              <a:rPr lang="en-US" altLang="en-US" sz="2200" dirty="0">
                <a:latin typeface="Calibri" panose="020F0502020204030204" pitchFamily="34" charset="0"/>
                <a:cs typeface="Calibri" panose="020F0502020204030204" pitchFamily="34" charset="0"/>
              </a:rPr>
              <a:t>Laboratory staff</a:t>
            </a:r>
          </a:p>
          <a:p>
            <a:pPr marL="342900" indent="-342900">
              <a:spcBef>
                <a:spcPts val="400"/>
              </a:spcBef>
              <a:buFont typeface="Wingdings" panose="05000000000000000000" pitchFamily="2" charset="2"/>
              <a:buChar char="Ø"/>
            </a:pPr>
            <a:r>
              <a:rPr lang="en-US" altLang="en-US" sz="2200" dirty="0">
                <a:latin typeface="Calibri" panose="020F0502020204030204" pitchFamily="34" charset="0"/>
                <a:cs typeface="Calibri" panose="020F0502020204030204" pitchFamily="34" charset="0"/>
              </a:rPr>
              <a:t>Pharmacy staff</a:t>
            </a:r>
          </a:p>
          <a:p>
            <a:pPr>
              <a:spcBef>
                <a:spcPts val="400"/>
              </a:spcBef>
            </a:pPr>
            <a:endParaRPr lang="en-US" altLang="en-US" sz="2200" dirty="0">
              <a:latin typeface="Calibri" panose="020F0502020204030204" pitchFamily="34" charset="0"/>
              <a:cs typeface="Calibri" panose="020F0502020204030204" pitchFamily="34" charset="0"/>
            </a:endParaRPr>
          </a:p>
          <a:p>
            <a:pPr>
              <a:spcBef>
                <a:spcPts val="400"/>
              </a:spcBef>
            </a:pPr>
            <a:endParaRPr lang="en-US" altLang="en-US" sz="2200" dirty="0">
              <a:latin typeface="Corbel" panose="020B0503020204020204" pitchFamily="34" charset="0"/>
              <a:cs typeface="Corbel" panose="020B0503020204020204" pitchFamily="34" charset="0"/>
            </a:endParaRPr>
          </a:p>
          <a:p>
            <a:endParaRPr lang="en-US" altLang="en-US" sz="2200" dirty="0">
              <a:latin typeface="Corbel" panose="020B0503020204020204" pitchFamily="34" charset="0"/>
              <a:cs typeface="Corbel" panose="020B0503020204020204" pitchFamily="34" charset="0"/>
            </a:endParaRPr>
          </a:p>
          <a:p>
            <a:endParaRPr lang="en-US" altLang="en-US" sz="2200" dirty="0">
              <a:latin typeface="Corbel" panose="020B0503020204020204" pitchFamily="34" charset="0"/>
              <a:cs typeface="Corbel" panose="020B0503020204020204" pitchFamily="34" charset="0"/>
            </a:endParaRPr>
          </a:p>
          <a:p>
            <a:endParaRPr lang="en-US" altLang="en-US" sz="2200" dirty="0">
              <a:latin typeface="Corbel" panose="020B0503020204020204" pitchFamily="34" charset="0"/>
              <a:cs typeface="Corbel" panose="020B0503020204020204" pitchFamily="34" charset="0"/>
            </a:endParaRPr>
          </a:p>
          <a:p>
            <a:endParaRPr lang="en-US" altLang="en-US" sz="2200" dirty="0">
              <a:latin typeface="Corbel" panose="020B0503020204020204" pitchFamily="34" charset="0"/>
              <a:cs typeface="Corbel" panose="020B0503020204020204" pitchFamily="34" charset="0"/>
            </a:endParaRPr>
          </a:p>
        </p:txBody>
      </p:sp>
      <p:sp>
        <p:nvSpPr>
          <p:cNvPr id="11267" name="Slide Number Placeholder 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C86247BC-3304-44EF-A94B-46B151BB7755}" type="slidenum">
              <a:rPr lang="en-US" altLang="en-US">
                <a:solidFill>
                  <a:schemeClr val="bg2"/>
                </a:solidFill>
                <a:latin typeface="Calibri" panose="020F0502020204030204" pitchFamily="34" charset="0"/>
              </a:rPr>
              <a:pPr/>
              <a:t>6</a:t>
            </a:fld>
            <a:endParaRPr lang="en-US" altLang="en-US">
              <a:solidFill>
                <a:schemeClr val="bg2"/>
              </a:solidFill>
              <a:latin typeface="Calibri" panose="020F0502020204030204" pitchFamily="34" charset="0"/>
            </a:endParaRPr>
          </a:p>
        </p:txBody>
      </p:sp>
      <p:pic>
        <p:nvPicPr>
          <p:cNvPr id="4" name="Picture 3" descr="Smiling hospital staff">
            <a:extLst>
              <a:ext uri="{FF2B5EF4-FFF2-40B4-BE49-F238E27FC236}">
                <a16:creationId xmlns:a16="http://schemas.microsoft.com/office/drawing/2014/main" id="{2C516D06-47E3-15EB-A018-EA5340C82308}"/>
              </a:ext>
            </a:extLst>
          </p:cNvPr>
          <p:cNvPicPr>
            <a:picLocks noChangeAspect="1"/>
          </p:cNvPicPr>
          <p:nvPr/>
        </p:nvPicPr>
        <p:blipFill>
          <a:blip r:embed="rId2"/>
          <a:stretch>
            <a:fillRect/>
          </a:stretch>
        </p:blipFill>
        <p:spPr>
          <a:xfrm>
            <a:off x="1208087" y="3564835"/>
            <a:ext cx="3982808" cy="2794746"/>
          </a:xfrm>
          <a:prstGeom prst="rect">
            <a:avLst/>
          </a:prstGeom>
        </p:spPr>
      </p:pic>
      <p:sp>
        <p:nvSpPr>
          <p:cNvPr id="8" name="TextBox 7">
            <a:extLst>
              <a:ext uri="{FF2B5EF4-FFF2-40B4-BE49-F238E27FC236}">
                <a16:creationId xmlns:a16="http://schemas.microsoft.com/office/drawing/2014/main" id="{7CD20B62-E5D9-8E9B-A7AA-A45F6337DE8D}"/>
              </a:ext>
            </a:extLst>
          </p:cNvPr>
          <p:cNvSpPr txBox="1"/>
          <p:nvPr/>
        </p:nvSpPr>
        <p:spPr>
          <a:xfrm>
            <a:off x="6103539" y="1425788"/>
            <a:ext cx="4887909" cy="4278094"/>
          </a:xfrm>
          <a:prstGeom prst="rect">
            <a:avLst/>
          </a:prstGeom>
          <a:noFill/>
        </p:spPr>
        <p:txBody>
          <a:bodyPr wrap="square" rtlCol="0">
            <a:spAutoFit/>
          </a:bodyPr>
          <a:lstStyle/>
          <a:p>
            <a:pPr>
              <a:spcBef>
                <a:spcPts val="400"/>
              </a:spcBef>
            </a:pPr>
            <a:r>
              <a:rPr lang="en-US" altLang="en-US" sz="2200" dirty="0">
                <a:latin typeface="Calibri" panose="020F0502020204030204" pitchFamily="34" charset="0"/>
                <a:cs typeface="Calibri" panose="020F0502020204030204" pitchFamily="34" charset="0"/>
              </a:rPr>
              <a:t>Starting November 1</a:t>
            </a:r>
            <a:r>
              <a:rPr lang="en-US" altLang="en-US" sz="2200" baseline="30000" dirty="0">
                <a:latin typeface="Calibri" panose="020F0502020204030204" pitchFamily="34" charset="0"/>
                <a:cs typeface="Calibri" panose="020F0502020204030204" pitchFamily="34" charset="0"/>
              </a:rPr>
              <a:t>st</a:t>
            </a:r>
            <a:r>
              <a:rPr lang="en-US" altLang="en-US" sz="2200" dirty="0">
                <a:latin typeface="Calibri" panose="020F0502020204030204" pitchFamily="34" charset="0"/>
                <a:cs typeface="Calibri" panose="020F0502020204030204" pitchFamily="34" charset="0"/>
              </a:rPr>
              <a:t>, 2023</a:t>
            </a:r>
          </a:p>
          <a:p>
            <a:pPr>
              <a:spcBef>
                <a:spcPts val="400"/>
              </a:spcBef>
            </a:pPr>
            <a:r>
              <a:rPr lang="en-US" altLang="en-US" sz="2200" dirty="0">
                <a:latin typeface="Calibri" panose="020F0502020204030204" pitchFamily="34" charset="0"/>
                <a:cs typeface="Calibri" panose="020F0502020204030204" pitchFamily="34" charset="0"/>
              </a:rPr>
              <a:t>Sepsis Team:</a:t>
            </a:r>
          </a:p>
          <a:p>
            <a:pPr marL="342900" indent="-342900">
              <a:spcBef>
                <a:spcPts val="400"/>
              </a:spcBef>
              <a:buFont typeface="Wingdings" panose="05000000000000000000" pitchFamily="2" charset="2"/>
              <a:buChar char="Ø"/>
            </a:pPr>
            <a:r>
              <a:rPr lang="en-US" altLang="en-US" sz="2200" dirty="0">
                <a:latin typeface="Calibri" panose="020F0502020204030204" pitchFamily="34" charset="0"/>
                <a:cs typeface="Calibri" panose="020F0502020204030204" pitchFamily="34" charset="0"/>
              </a:rPr>
              <a:t>Hospitalist</a:t>
            </a:r>
          </a:p>
          <a:p>
            <a:pPr marL="342900" indent="-342900">
              <a:spcBef>
                <a:spcPts val="400"/>
              </a:spcBef>
              <a:buFont typeface="Wingdings" panose="05000000000000000000" pitchFamily="2" charset="2"/>
              <a:buChar char="Ø"/>
            </a:pPr>
            <a:r>
              <a:rPr lang="en-US" altLang="en-US" sz="2200" dirty="0">
                <a:latin typeface="Calibri" panose="020F0502020204030204" pitchFamily="34" charset="0"/>
                <a:cs typeface="Calibri" panose="020F0502020204030204" pitchFamily="34" charset="0"/>
              </a:rPr>
              <a:t>Pharmacist</a:t>
            </a:r>
          </a:p>
          <a:p>
            <a:pPr marL="342900" indent="-342900">
              <a:spcBef>
                <a:spcPts val="400"/>
              </a:spcBef>
              <a:buFont typeface="Wingdings" panose="05000000000000000000" pitchFamily="2" charset="2"/>
              <a:buChar char="Ø"/>
            </a:pPr>
            <a:r>
              <a:rPr lang="en-US" altLang="en-US" sz="2200" dirty="0">
                <a:latin typeface="Calibri" panose="020F0502020204030204" pitchFamily="34" charset="0"/>
                <a:cs typeface="Calibri" panose="020F0502020204030204" pitchFamily="34" charset="0"/>
              </a:rPr>
              <a:t>Emergency Department PA</a:t>
            </a:r>
          </a:p>
          <a:p>
            <a:pPr marL="342900" indent="-342900">
              <a:spcBef>
                <a:spcPts val="400"/>
              </a:spcBef>
              <a:buFont typeface="Wingdings" panose="05000000000000000000" pitchFamily="2" charset="2"/>
              <a:buChar char="Ø"/>
            </a:pPr>
            <a:r>
              <a:rPr lang="en-US" altLang="en-US" sz="2200" dirty="0">
                <a:latin typeface="Calibri" panose="020F0502020204030204" pitchFamily="34" charset="0"/>
                <a:cs typeface="Calibri" panose="020F0502020204030204" pitchFamily="34" charset="0"/>
              </a:rPr>
              <a:t>Nurse Educator</a:t>
            </a:r>
          </a:p>
          <a:p>
            <a:pPr marL="342900" indent="-342900">
              <a:spcBef>
                <a:spcPts val="400"/>
              </a:spcBef>
              <a:buFont typeface="Wingdings" panose="05000000000000000000" pitchFamily="2" charset="2"/>
              <a:buChar char="Ø"/>
            </a:pPr>
            <a:r>
              <a:rPr lang="en-US" altLang="en-US" sz="2200" dirty="0">
                <a:latin typeface="Calibri" panose="020F0502020204030204" pitchFamily="34" charset="0"/>
                <a:cs typeface="Calibri" panose="020F0502020204030204" pitchFamily="34" charset="0"/>
              </a:rPr>
              <a:t>Nurse House Supervisor</a:t>
            </a:r>
          </a:p>
          <a:p>
            <a:pPr marL="342900" indent="-342900">
              <a:spcBef>
                <a:spcPts val="400"/>
              </a:spcBef>
              <a:buFont typeface="Wingdings" panose="05000000000000000000" pitchFamily="2" charset="2"/>
              <a:buChar char="Ø"/>
            </a:pPr>
            <a:r>
              <a:rPr lang="en-US" altLang="en-US" sz="2200" dirty="0">
                <a:latin typeface="Calibri" panose="020F0502020204030204" pitchFamily="34" charset="0"/>
                <a:cs typeface="Calibri" panose="020F0502020204030204" pitchFamily="34" charset="0"/>
              </a:rPr>
              <a:t>Laboratory Manager</a:t>
            </a:r>
          </a:p>
          <a:p>
            <a:pPr marL="342900" indent="-342900">
              <a:spcBef>
                <a:spcPts val="400"/>
              </a:spcBef>
              <a:buFont typeface="Wingdings" panose="05000000000000000000" pitchFamily="2" charset="2"/>
              <a:buChar char="Ø"/>
            </a:pPr>
            <a:r>
              <a:rPr lang="en-US" altLang="en-US" sz="2200" dirty="0">
                <a:latin typeface="Calibri" panose="020F0502020204030204" pitchFamily="34" charset="0"/>
                <a:cs typeface="Calibri" panose="020F0502020204030204" pitchFamily="34" charset="0"/>
              </a:rPr>
              <a:t>ICU nurse</a:t>
            </a:r>
          </a:p>
          <a:p>
            <a:pPr marL="342900" indent="-342900">
              <a:spcBef>
                <a:spcPts val="400"/>
              </a:spcBef>
              <a:buFont typeface="Wingdings" panose="05000000000000000000" pitchFamily="2" charset="2"/>
              <a:buChar char="Ø"/>
            </a:pPr>
            <a:r>
              <a:rPr lang="en-US" altLang="en-US" sz="2200" dirty="0">
                <a:latin typeface="Calibri" panose="020F0502020204030204" pitchFamily="34" charset="0"/>
                <a:cs typeface="Calibri" panose="020F0502020204030204" pitchFamily="34" charset="0"/>
              </a:rPr>
              <a:t>Clinical Improvement Consultant </a:t>
            </a:r>
          </a:p>
          <a:p>
            <a:endParaRPr lang="en-US" sz="2200" dirty="0"/>
          </a:p>
        </p:txBody>
      </p:sp>
    </p:spTree>
    <p:extLst>
      <p:ext uri="{BB962C8B-B14F-4D97-AF65-F5344CB8AC3E}">
        <p14:creationId xmlns:p14="http://schemas.microsoft.com/office/powerpoint/2010/main" val="3000194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669" y="126747"/>
            <a:ext cx="3758653" cy="636104"/>
          </a:xfrm>
        </p:spPr>
        <p:txBody>
          <a:bodyPr/>
          <a:lstStyle/>
          <a:p>
            <a:pPr>
              <a:defRPr/>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Aim Statement</a:t>
            </a:r>
            <a:endParaRPr lang="en-US" dirty="0">
              <a:ea typeface="ＭＳ Ｐゴシック" charset="0"/>
            </a:endParaRPr>
          </a:p>
        </p:txBody>
      </p:sp>
      <p:sp>
        <p:nvSpPr>
          <p:cNvPr id="11266" name="Text Placeholder 2"/>
          <p:cNvSpPr>
            <a:spLocks noGrp="1"/>
          </p:cNvSpPr>
          <p:nvPr>
            <p:ph type="body" idx="1"/>
          </p:nvPr>
        </p:nvSpPr>
        <p:spPr>
          <a:xfrm>
            <a:off x="402529" y="1254423"/>
            <a:ext cx="11386934" cy="4597032"/>
          </a:xfrm>
        </p:spPr>
        <p:txBody>
          <a:bodyPr>
            <a:normAutofit fontScale="92500" lnSpcReduction="20000"/>
          </a:bodyPr>
          <a:lstStyle/>
          <a:p>
            <a:pPr marL="0" marR="0" algn="ctr">
              <a:lnSpc>
                <a:spcPct val="107000"/>
              </a:lnSpc>
              <a:spcBef>
                <a:spcPts val="0"/>
              </a:spcBef>
              <a:spcAft>
                <a:spcPts val="800"/>
              </a:spcAft>
            </a:pPr>
            <a:r>
              <a:rPr lang="en-US" sz="2800" kern="100" dirty="0">
                <a:latin typeface="Calibri" panose="020F0502020204030204" pitchFamily="34" charset="0"/>
                <a:ea typeface="Calibri" panose="020F0502020204030204" pitchFamily="34" charset="0"/>
                <a:cs typeface="Times New Roman" panose="02020603050405020304" pitchFamily="18" charset="0"/>
              </a:rPr>
              <a:t>Our</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compliance rate from March 2022 – March 2023 was 48%. </a:t>
            </a:r>
          </a:p>
          <a:p>
            <a:pPr marL="0" marR="0" algn="ctr">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800" kern="100" dirty="0">
                <a:latin typeface="Calibri" panose="020F0502020204030204" pitchFamily="34" charset="0"/>
                <a:ea typeface="Calibri" panose="020F0502020204030204" pitchFamily="34" charset="0"/>
                <a:cs typeface="Times New Roman" panose="02020603050405020304" pitchFamily="18" charset="0"/>
              </a:rPr>
              <a:t>f</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ound from chart</a:t>
            </a:r>
            <a:r>
              <a:rPr lang="en-US" sz="2800" kern="100" dirty="0">
                <a:latin typeface="Calibri" panose="020F0502020204030204" pitchFamily="34" charset="0"/>
                <a:ea typeface="Calibri" panose="020F0502020204030204" pitchFamily="34" charset="0"/>
                <a:cs typeface="Times New Roman" panose="02020603050405020304" pitchFamily="18" charset="0"/>
              </a:rPr>
              <a:t> abstracted data</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gn="ctr">
              <a:lnSpc>
                <a:spcPct val="107000"/>
              </a:lnSpc>
              <a:spcBef>
                <a:spcPts val="0"/>
              </a:spcBef>
              <a:spcAft>
                <a:spcPts val="800"/>
              </a:spcAft>
            </a:pPr>
            <a:endParaRPr lang="en-US" sz="2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800" i="1" kern="100" dirty="0">
                <a:effectLst/>
                <a:latin typeface="Calibri" panose="020F0502020204030204" pitchFamily="34" charset="0"/>
                <a:ea typeface="Calibri" panose="020F0502020204030204" pitchFamily="34" charset="0"/>
                <a:cs typeface="Times New Roman" panose="02020603050405020304" pitchFamily="18" charset="0"/>
              </a:rPr>
              <a:t>The current National average is </a:t>
            </a:r>
            <a:r>
              <a:rPr lang="en-US" sz="2800" i="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60%</a:t>
            </a:r>
            <a:endParaRPr lang="en-US" sz="2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Aim Statement – To improve </a:t>
            </a:r>
            <a:r>
              <a:rPr lang="en-US" sz="3000" kern="100" dirty="0">
                <a:latin typeface="Calibri" panose="020F0502020204030204" pitchFamily="34" charset="0"/>
                <a:ea typeface="Calibri" panose="020F0502020204030204" pitchFamily="34" charset="0"/>
                <a:cs typeface="Times New Roman" panose="02020603050405020304" pitchFamily="18" charset="0"/>
              </a:rPr>
              <a:t>our</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CMS SEP-1 compliance rate</a:t>
            </a:r>
            <a:r>
              <a:rPr lang="en-US" sz="3000" kern="100" dirty="0">
                <a:latin typeface="Calibri" panose="020F0502020204030204" pitchFamily="34" charset="0"/>
                <a:ea typeface="Calibri" panose="020F0502020204030204" pitchFamily="34" charset="0"/>
                <a:cs typeface="Times New Roman" panose="02020603050405020304" pitchFamily="18" charset="0"/>
              </a:rPr>
              <a:t> greater than or equal to </a:t>
            </a:r>
            <a:r>
              <a:rPr lang="en-US" sz="3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60%</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by March 2024 for all inpatients who meet the inclusion criteria set forth by CMS. This is all admitted sepsis patients who are 18 years of age or older with a hospital stay less than or equal to 120 days, who were not transferred from another hospital.</a:t>
            </a:r>
            <a:endParaRPr lang="en-US" altLang="en-US" sz="3000" dirty="0">
              <a:latin typeface="Calibri" panose="020F0502020204030204" pitchFamily="34" charset="0"/>
              <a:cs typeface="Calibri" panose="020F0502020204030204" pitchFamily="34" charset="0"/>
            </a:endParaRPr>
          </a:p>
          <a:p>
            <a:endParaRPr lang="en-US" altLang="en-US" sz="1900" i="1" dirty="0">
              <a:latin typeface="Calibri" panose="020F0502020204030204" pitchFamily="34" charset="0"/>
              <a:cs typeface="Calibri" panose="020F0502020204030204" pitchFamily="34" charset="0"/>
            </a:endParaRPr>
          </a:p>
        </p:txBody>
      </p:sp>
      <p:sp>
        <p:nvSpPr>
          <p:cNvPr id="11267" name="Slide Number Placeholder 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C86247BC-3304-44EF-A94B-46B151BB7755}" type="slidenum">
              <a:rPr lang="en-US" altLang="en-US">
                <a:solidFill>
                  <a:schemeClr val="bg2"/>
                </a:solidFill>
                <a:latin typeface="Calibri" panose="020F0502020204030204" pitchFamily="34" charset="0"/>
              </a:rPr>
              <a:pPr/>
              <a:t>7</a:t>
            </a:fld>
            <a:endParaRPr lang="en-US" altLang="en-US">
              <a:solidFill>
                <a:schemeClr val="bg2"/>
              </a:solidFill>
              <a:latin typeface="Calibri" panose="020F0502020204030204" pitchFamily="34" charset="0"/>
            </a:endParaRPr>
          </a:p>
        </p:txBody>
      </p:sp>
    </p:spTree>
    <p:extLst>
      <p:ext uri="{BB962C8B-B14F-4D97-AF65-F5344CB8AC3E}">
        <p14:creationId xmlns:p14="http://schemas.microsoft.com/office/powerpoint/2010/main" val="234779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30" y="26505"/>
            <a:ext cx="11386933" cy="636104"/>
          </a:xfrm>
        </p:spPr>
        <p:txBody>
          <a:bodyPr/>
          <a:lstStyle/>
          <a:p>
            <a:pPr>
              <a:defRPr/>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How GIRMC can improve their compliance rates</a:t>
            </a:r>
            <a:endParaRPr lang="en-US" dirty="0">
              <a:ea typeface="ＭＳ Ｐゴシック" charset="0"/>
            </a:endParaRPr>
          </a:p>
        </p:txBody>
      </p:sp>
      <p:sp>
        <p:nvSpPr>
          <p:cNvPr id="11267" name="Slide Number Placeholder 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C86247BC-3304-44EF-A94B-46B151BB7755}" type="slidenum">
              <a:rPr lang="en-US" altLang="en-US">
                <a:solidFill>
                  <a:schemeClr val="bg2"/>
                </a:solidFill>
                <a:latin typeface="Calibri" panose="020F0502020204030204" pitchFamily="34" charset="0"/>
              </a:rPr>
              <a:pPr/>
              <a:t>8</a:t>
            </a:fld>
            <a:endParaRPr lang="en-US" altLang="en-US">
              <a:solidFill>
                <a:schemeClr val="bg2"/>
              </a:solidFill>
              <a:latin typeface="Calibri" panose="020F0502020204030204" pitchFamily="34" charset="0"/>
            </a:endParaRPr>
          </a:p>
        </p:txBody>
      </p:sp>
      <p:graphicFrame>
        <p:nvGraphicFramePr>
          <p:cNvPr id="9" name="Diagram 8">
            <a:extLst>
              <a:ext uri="{FF2B5EF4-FFF2-40B4-BE49-F238E27FC236}">
                <a16:creationId xmlns:a16="http://schemas.microsoft.com/office/drawing/2014/main" id="{0317F244-533C-C3B6-D569-E311A30BE27C}"/>
              </a:ext>
            </a:extLst>
          </p:cNvPr>
          <p:cNvGraphicFramePr/>
          <p:nvPr>
            <p:extLst>
              <p:ext uri="{D42A27DB-BD31-4B8C-83A1-F6EECF244321}">
                <p14:modId xmlns:p14="http://schemas.microsoft.com/office/powerpoint/2010/main" val="3749245778"/>
              </p:ext>
            </p:extLst>
          </p:nvPr>
        </p:nvGraphicFramePr>
        <p:xfrm>
          <a:off x="2031996"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816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2"/>
          <p:cNvSpPr>
            <a:spLocks noGrp="1"/>
          </p:cNvSpPr>
          <p:nvPr>
            <p:ph type="title"/>
          </p:nvPr>
        </p:nvSpPr>
        <p:spPr>
          <a:xfrm>
            <a:off x="457200" y="342900"/>
            <a:ext cx="11277600" cy="495300"/>
          </a:xfrm>
        </p:spPr>
        <p:txBody>
          <a:bodyPr wrap="square" anchor="t">
            <a:normAutofit/>
          </a:bodyPr>
          <a:lstStyle/>
          <a:p>
            <a:endParaRPr lang="en-US" altLang="en-US"/>
          </a:p>
          <a:p>
            <a:endParaRPr lang="en-US" altLang="en-US"/>
          </a:p>
          <a:p>
            <a:endParaRPr lang="en-US" altLang="en-US"/>
          </a:p>
        </p:txBody>
      </p:sp>
      <p:sp>
        <p:nvSpPr>
          <p:cNvPr id="11267" name="Slide Number Placeholder 2"/>
          <p:cNvSpPr>
            <a:spLocks noGrp="1" noChangeArrowheads="1"/>
          </p:cNvSpPr>
          <p:nvPr>
            <p:ph type="sldNum" sz="quarter" idx="10"/>
          </p:nvPr>
        </p:nvSpPr>
        <p:spPr bwMode="auto">
          <a:xfrm>
            <a:off x="0" y="6462713"/>
            <a:ext cx="457200" cy="4048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spcAft>
                <a:spcPts val="600"/>
              </a:spcAft>
            </a:pPr>
            <a:fld id="{C86247BC-3304-44EF-A94B-46B151BB7755}" type="slidenum">
              <a:rPr lang="en-US" altLang="en-US">
                <a:solidFill>
                  <a:schemeClr val="bg2"/>
                </a:solidFill>
              </a:rPr>
              <a:pPr>
                <a:spcAft>
                  <a:spcPts val="600"/>
                </a:spcAft>
              </a:pPr>
              <a:t>9</a:t>
            </a:fld>
            <a:endParaRPr lang="en-US" altLang="en-US">
              <a:solidFill>
                <a:schemeClr val="bg2"/>
              </a:solidFill>
            </a:endParaRPr>
          </a:p>
        </p:txBody>
      </p:sp>
      <p:pic>
        <p:nvPicPr>
          <p:cNvPr id="13" name="Picture 12">
            <a:extLst>
              <a:ext uri="{FF2B5EF4-FFF2-40B4-BE49-F238E27FC236}">
                <a16:creationId xmlns:a16="http://schemas.microsoft.com/office/drawing/2014/main" id="{72441ADE-1A65-7784-6467-53DE2B793DC0}"/>
              </a:ext>
            </a:extLst>
          </p:cNvPr>
          <p:cNvPicPr>
            <a:picLocks noChangeAspect="1"/>
          </p:cNvPicPr>
          <p:nvPr/>
        </p:nvPicPr>
        <p:blipFill>
          <a:blip r:embed="rId3"/>
          <a:stretch>
            <a:fillRect/>
          </a:stretch>
        </p:blipFill>
        <p:spPr>
          <a:xfrm>
            <a:off x="1042239" y="209550"/>
            <a:ext cx="10107522" cy="6115050"/>
          </a:xfrm>
          <a:prstGeom prst="rect">
            <a:avLst/>
          </a:prstGeom>
        </p:spPr>
      </p:pic>
    </p:spTree>
    <p:extLst>
      <p:ext uri="{BB962C8B-B14F-4D97-AF65-F5344CB8AC3E}">
        <p14:creationId xmlns:p14="http://schemas.microsoft.com/office/powerpoint/2010/main" val="3461186331"/>
      </p:ext>
    </p:extLst>
  </p:cSld>
  <p:clrMapOvr>
    <a:masterClrMapping/>
  </p:clrMapOvr>
</p:sld>
</file>

<file path=ppt/theme/theme1.xml><?xml version="1.0" encoding="utf-8"?>
<a:theme xmlns:a="http://schemas.openxmlformats.org/drawingml/2006/main" name="Office Theme">
  <a:themeElements>
    <a:clrScheme name="Custom 4">
      <a:dk1>
        <a:srgbClr val="262626"/>
      </a:dk1>
      <a:lt1>
        <a:srgbClr val="91C9ED"/>
      </a:lt1>
      <a:dk2>
        <a:srgbClr val="0072BC"/>
      </a:dk2>
      <a:lt2>
        <a:srgbClr val="FFFFFF"/>
      </a:lt2>
      <a:accent1>
        <a:srgbClr val="0072BC"/>
      </a:accent1>
      <a:accent2>
        <a:srgbClr val="D7D5C1"/>
      </a:accent2>
      <a:accent3>
        <a:srgbClr val="255168"/>
      </a:accent3>
      <a:accent4>
        <a:srgbClr val="14B1E7"/>
      </a:accent4>
      <a:accent5>
        <a:srgbClr val="E8E6D8"/>
      </a:accent5>
      <a:accent6>
        <a:srgbClr val="98907E"/>
      </a:accent6>
      <a:hlink>
        <a:srgbClr val="15B1FF"/>
      </a:hlink>
      <a:folHlink>
        <a:srgbClr val="255168"/>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661A2730-013A-464B-9EA9-B0E25FDF74D3}" vid="{B1038559-97F2-4A07-AED0-6EC3607B1F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895</TotalTime>
  <Words>1330</Words>
  <Application>Microsoft Office PowerPoint</Application>
  <PresentationFormat>Widescreen</PresentationFormat>
  <Paragraphs>121</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Corbel</vt:lpstr>
      <vt:lpstr>Georgia</vt:lpstr>
      <vt:lpstr>Wingdings</vt:lpstr>
      <vt:lpstr>Office Theme</vt:lpstr>
      <vt:lpstr>Quality Residency  Capstone Project     -nebraskahospitals.org-</vt:lpstr>
      <vt:lpstr>Introduction to the Organization</vt:lpstr>
      <vt:lpstr>We are improving our Sepsis Bundle Compliance Rate</vt:lpstr>
      <vt:lpstr>         What is the Sepsis Bundle?</vt:lpstr>
      <vt:lpstr>          Why should a hospital want to improve their compliance rate?</vt:lpstr>
      <vt:lpstr>                      Who is involved with the improvement project?</vt:lpstr>
      <vt:lpstr>                 Aim Statement</vt:lpstr>
      <vt:lpstr>                 How GIRMC can improve their compliance rates</vt:lpstr>
      <vt:lpstr>  </vt:lpstr>
      <vt:lpstr>           </vt:lpstr>
      <vt:lpstr>          Where do most of the failures occur?</vt:lpstr>
      <vt:lpstr>         When will the project be considered a success?</vt:lpstr>
      <vt:lpstr>         Conclusion</vt:lpstr>
    </vt:vector>
  </TitlesOfParts>
  <Company>Bryan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Ellie Feis</dc:creator>
  <cp:lastModifiedBy>Annie Pilsl</cp:lastModifiedBy>
  <cp:revision>40</cp:revision>
  <dcterms:created xsi:type="dcterms:W3CDTF">2022-08-03T14:10:00Z</dcterms:created>
  <dcterms:modified xsi:type="dcterms:W3CDTF">2023-10-19T22:43:33Z</dcterms:modified>
</cp:coreProperties>
</file>