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charts/colors20.xml" ContentType="application/vnd.ms-office.chartcolorstyle+xml"/>
  <Override PartName="/ppt/theme/theme1.xml" ContentType="application/vnd.openxmlformats-officedocument.them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olors7.xml" ContentType="application/vnd.ms-office.chartcolorstyle+xml"/>
  <Override PartName="/ppt/charts/style7.xml" ContentType="application/vnd.ms-office.chartstyl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9.xml" ContentType="application/vnd.openxmlformats-officedocument.drawingml.chart+xml"/>
  <Override PartName="/ppt/charts/style9.xml" ContentType="application/vnd.ms-office.chartstyle+xml"/>
  <Override PartName="/ppt/charts/style11.xml" ContentType="application/vnd.ms-office.chartstyle+xml"/>
  <Override PartName="/ppt/charts/chart11.xml" ContentType="application/vnd.openxmlformats-officedocument.drawingml.chart+xml"/>
  <Override PartName="/ppt/charts/colors10.xml" ContentType="application/vnd.ms-office.chartcolorstyle+xml"/>
  <Override PartName="/ppt/charts/style10.xml" ContentType="application/vnd.ms-office.chartstyle+xml"/>
  <Override PartName="/ppt/charts/chart10.xml" ContentType="application/vnd.openxmlformats-officedocument.drawingml.chart+xml"/>
  <Override PartName="/ppt/charts/colors9.xml" ContentType="application/vnd.ms-office.chartcolorstyle+xml"/>
  <Override PartName="/ppt/charts/chart6.xml" ContentType="application/vnd.openxmlformats-officedocument.drawingml.chart+xml"/>
  <Override PartName="/ppt/charts/colors5.xml" ContentType="application/vnd.ms-office.chartcolor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olors2.xml" ContentType="application/vnd.ms-office.chartcolorstyle+xml"/>
  <Override PartName="/ppt/charts/chart3.xml" ContentType="application/vnd.openxmlformats-officedocument.drawingml.chart+xml"/>
  <Override PartName="/ppt/charts/style5.xml" ContentType="application/vnd.ms-office.chart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olors11.xml" ContentType="application/vnd.ms-office.chartcolorstyle+xml"/>
  <Override PartName="/ppt/charts/style12.xml" ContentType="application/vnd.ms-office.chartstyle+xml"/>
  <Override PartName="/ppt/charts/style20.xml" ContentType="application/vnd.ms-office.chartstyle+xml"/>
  <Override PartName="/ppt/charts/chart20.xml" ContentType="application/vnd.openxmlformats-officedocument.drawingml.chart+xml"/>
  <Override PartName="/ppt/charts/colors19.xml" ContentType="application/vnd.ms-office.chartcolorstyle+xml"/>
  <Override PartName="/ppt/charts/style19.xml" ContentType="application/vnd.ms-office.chartstyle+xml"/>
  <Override PartName="/ppt/charts/chart19.xml" ContentType="application/vnd.openxmlformats-officedocument.drawingml.chart+xml"/>
  <Override PartName="/ppt/charts/chart12.xml" ContentType="application/vnd.openxmlformats-officedocument.drawingml.chart+xml"/>
  <Override PartName="/ppt/charts/style18.xml" ContentType="application/vnd.ms-office.chartstyle+xml"/>
  <Override PartName="/ppt/charts/chart21.xml" ContentType="application/vnd.openxmlformats-officedocument.drawingml.chart+xml"/>
  <Override PartName="/ppt/charts/style21.xml" ContentType="application/vnd.ms-office.chartstyle+xml"/>
  <Override PartName="/ppt/charts/colors23.xml" ContentType="application/vnd.ms-office.chartcolorstyle+xml"/>
  <Override PartName="/ppt/charts/style23.xml" ContentType="application/vnd.ms-office.chartstyle+xml"/>
  <Override PartName="/ppt/charts/chart23.xml" ContentType="application/vnd.openxmlformats-officedocument.drawingml.chart+xml"/>
  <Override PartName="/ppt/charts/colors22.xml" ContentType="application/vnd.ms-office.chartcolorstyle+xml"/>
  <Override PartName="/ppt/charts/style22.xml" ContentType="application/vnd.ms-office.chartstyle+xml"/>
  <Override PartName="/ppt/charts/chart22.xml" ContentType="application/vnd.openxmlformats-officedocument.drawingml.chart+xml"/>
  <Override PartName="/ppt/charts/colors21.xml" ContentType="application/vnd.ms-office.chartcolorstyle+xml"/>
  <Override PartName="/ppt/charts/chart18.xml" ContentType="application/vnd.openxmlformats-officedocument.drawingml.chart+xml"/>
  <Override PartName="/ppt/charts/colors18.xml" ContentType="application/vnd.ms-office.chartcolorstyle+xml"/>
  <Override PartName="/ppt/charts/colors17.xml" ContentType="application/vnd.ms-office.chartcolorstyle+xml"/>
  <Override PartName="/ppt/charts/colors14.xml" ContentType="application/vnd.ms-office.chartcolorstyle+xml"/>
  <Override PartName="/ppt/charts/chart14.xml" ContentType="application/vnd.openxmlformats-officedocument.drawingml.chart+xml"/>
  <Override PartName="/ppt/charts/colors13.xml" ContentType="application/vnd.ms-office.chartcolorstyle+xml"/>
  <Override PartName="/ppt/charts/style13.xml" ContentType="application/vnd.ms-office.chartstyle+xml"/>
  <Override PartName="/ppt/charts/chart13.xml" ContentType="application/vnd.openxmlformats-officedocument.drawingml.chart+xml"/>
  <Override PartName="/ppt/charts/colors12.xml" ContentType="application/vnd.ms-office.chartcolorstyle+xml"/>
  <Override PartName="/ppt/charts/style14.xml" ContentType="application/vnd.ms-office.chartstyle+xml"/>
  <Override PartName="/ppt/charts/style15.xml" ContentType="application/vnd.ms-office.chartstyle+xml"/>
  <Override PartName="/ppt/charts/style17.xml" ContentType="application/vnd.ms-office.chartstyle+xml"/>
  <Override PartName="/ppt/charts/chart15.xml" ContentType="application/vnd.openxmlformats-officedocument.drawingml.chart+xml"/>
  <Override PartName="/ppt/charts/colors16.xml" ContentType="application/vnd.ms-office.chartcolorstyle+xml"/>
  <Override PartName="/ppt/charts/chart17.xml" ContentType="application/vnd.openxmlformats-officedocument.drawingml.chart+xml"/>
  <Override PartName="/ppt/charts/chart16.xml" ContentType="application/vnd.openxmlformats-officedocument.drawingml.chart+xml"/>
  <Override PartName="/ppt/charts/colors15.xml" ContentType="application/vnd.ms-office.chartcolorstyle+xml"/>
  <Override PartName="/ppt/charts/style16.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58" r:id="rId27"/>
    <p:sldId id="259" r:id="rId28"/>
    <p:sldId id="266" r:id="rId29"/>
    <p:sldId id="260" r:id="rId30"/>
    <p:sldId id="261" r:id="rId31"/>
    <p:sldId id="262" r:id="rId32"/>
    <p:sldId id="263" r:id="rId33"/>
    <p:sldId id="264" r:id="rId34"/>
    <p:sldId id="26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29" d="100"/>
          <a:sy n="129" d="100"/>
        </p:scale>
        <p:origin x="83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t>COVID-19</a:t>
            </a:r>
            <a:r>
              <a:rPr lang="en-US" sz="1200" b="1" baseline="0"/>
              <a:t> Lab Positive Count by MMWR Week, Nebraska, September 15, 2020</a:t>
            </a:r>
            <a:endParaRPr lang="en-US" sz="1200"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Statewide!$B$1</c:f>
              <c:strCache>
                <c:ptCount val="1"/>
                <c:pt idx="0">
                  <c:v>Lab Positive Count (n=38,779)</c:v>
                </c:pt>
              </c:strCache>
            </c:strRef>
          </c:tx>
          <c:spPr>
            <a:solidFill>
              <a:srgbClr val="0070C0"/>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Statewide!$A$2:$A$30</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Statewide!$B$2:$B$30</c:f>
              <c:numCache>
                <c:formatCode>#,##0</c:formatCode>
                <c:ptCount val="29"/>
                <c:pt idx="0">
                  <c:v>4</c:v>
                </c:pt>
                <c:pt idx="1">
                  <c:v>18</c:v>
                </c:pt>
                <c:pt idx="2">
                  <c:v>49</c:v>
                </c:pt>
                <c:pt idx="3">
                  <c:v>127</c:v>
                </c:pt>
                <c:pt idx="4">
                  <c:v>266</c:v>
                </c:pt>
                <c:pt idx="5">
                  <c:v>472</c:v>
                </c:pt>
                <c:pt idx="6">
                  <c:v>828</c:v>
                </c:pt>
                <c:pt idx="7">
                  <c:v>2050</c:v>
                </c:pt>
                <c:pt idx="8">
                  <c:v>2983</c:v>
                </c:pt>
                <c:pt idx="9">
                  <c:v>2171</c:v>
                </c:pt>
                <c:pt idx="10">
                  <c:v>1985</c:v>
                </c:pt>
                <c:pt idx="11">
                  <c:v>1998</c:v>
                </c:pt>
                <c:pt idx="12">
                  <c:v>1768</c:v>
                </c:pt>
                <c:pt idx="13">
                  <c:v>1238</c:v>
                </c:pt>
                <c:pt idx="14">
                  <c:v>1155</c:v>
                </c:pt>
                <c:pt idx="15">
                  <c:v>1023</c:v>
                </c:pt>
                <c:pt idx="16">
                  <c:v>1132</c:v>
                </c:pt>
                <c:pt idx="17">
                  <c:v>1124</c:v>
                </c:pt>
                <c:pt idx="18">
                  <c:v>1377</c:v>
                </c:pt>
                <c:pt idx="19">
                  <c:v>1612</c:v>
                </c:pt>
                <c:pt idx="20">
                  <c:v>1877</c:v>
                </c:pt>
                <c:pt idx="21">
                  <c:v>1973</c:v>
                </c:pt>
                <c:pt idx="22">
                  <c:v>1857</c:v>
                </c:pt>
                <c:pt idx="23">
                  <c:v>1759</c:v>
                </c:pt>
                <c:pt idx="24">
                  <c:v>1713</c:v>
                </c:pt>
                <c:pt idx="25">
                  <c:v>2192</c:v>
                </c:pt>
                <c:pt idx="26">
                  <c:v>1968</c:v>
                </c:pt>
                <c:pt idx="27">
                  <c:v>1900</c:v>
                </c:pt>
                <c:pt idx="28">
                  <c:v>160</c:v>
                </c:pt>
              </c:numCache>
            </c:numRef>
          </c:val>
          <c:extLst>
            <c:ext xmlns:c16="http://schemas.microsoft.com/office/drawing/2014/chart" uri="{C3380CC4-5D6E-409C-BE32-E72D297353CC}">
              <c16:uniqueId val="{00000000-C96D-45FB-AC1B-E37C4E9E3FE7}"/>
            </c:ext>
          </c:extLst>
        </c:ser>
        <c:dLbls>
          <c:dLblPos val="outEnd"/>
          <c:showLegendKey val="0"/>
          <c:showVal val="1"/>
          <c:showCatName val="0"/>
          <c:showSerName val="0"/>
          <c:showPercent val="0"/>
          <c:showBubbleSize val="0"/>
        </c:dLbls>
        <c:gapWidth val="219"/>
        <c:overlap val="-27"/>
        <c:axId val="682786880"/>
        <c:axId val="682789504"/>
      </c:barChart>
      <c:catAx>
        <c:axId val="6827868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a:t>
                </a:r>
                <a:r>
                  <a:rPr lang="en-US" baseline="0"/>
                  <a:t> Week </a:t>
                </a:r>
              </a:p>
              <a:p>
                <a:pPr>
                  <a:defRPr/>
                </a:pPr>
                <a:r>
                  <a:rPr lang="en-US" baseline="0"/>
                  <a:t>Date</a:t>
                </a:r>
              </a:p>
              <a:p>
                <a:pPr>
                  <a:defRPr/>
                </a:pPr>
                <a:r>
                  <a:rPr lang="en-US" baseline="0"/>
                  <a:t>(n=38,779)</a:t>
                </a:r>
              </a:p>
              <a:p>
                <a:pPr>
                  <a:defRPr/>
                </a:pPr>
                <a:r>
                  <a:rPr lang="en-US" baseline="0"/>
                  <a:t>* indicate incomplete week</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789504"/>
        <c:crosses val="autoZero"/>
        <c:auto val="1"/>
        <c:lblAlgn val="ctr"/>
        <c:lblOffset val="100"/>
        <c:noMultiLvlLbl val="0"/>
      </c:catAx>
      <c:valAx>
        <c:axId val="68278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278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Loup Basin Public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MMWRByJURIS!$B$25</c:f>
              <c:strCache>
                <c:ptCount val="1"/>
                <c:pt idx="0">
                  <c:v>Lab Positive Count(n=220)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MMWRByJURIS!$C$25:$AE$25</c:f>
              <c:numCache>
                <c:formatCode>General</c:formatCode>
                <c:ptCount val="29"/>
                <c:pt idx="0">
                  <c:v>0</c:v>
                </c:pt>
                <c:pt idx="1">
                  <c:v>0</c:v>
                </c:pt>
                <c:pt idx="2">
                  <c:v>0</c:v>
                </c:pt>
                <c:pt idx="3">
                  <c:v>0</c:v>
                </c:pt>
                <c:pt idx="4">
                  <c:v>1</c:v>
                </c:pt>
                <c:pt idx="5">
                  <c:v>17</c:v>
                </c:pt>
                <c:pt idx="6">
                  <c:v>6</c:v>
                </c:pt>
                <c:pt idx="7">
                  <c:v>16</c:v>
                </c:pt>
                <c:pt idx="8">
                  <c:v>14</c:v>
                </c:pt>
                <c:pt idx="9">
                  <c:v>9</c:v>
                </c:pt>
                <c:pt idx="10">
                  <c:v>14</c:v>
                </c:pt>
                <c:pt idx="11">
                  <c:v>7</c:v>
                </c:pt>
                <c:pt idx="12">
                  <c:v>4</c:v>
                </c:pt>
                <c:pt idx="13">
                  <c:v>10</c:v>
                </c:pt>
                <c:pt idx="14">
                  <c:v>0</c:v>
                </c:pt>
                <c:pt idx="15">
                  <c:v>1</c:v>
                </c:pt>
                <c:pt idx="16">
                  <c:v>7</c:v>
                </c:pt>
                <c:pt idx="17">
                  <c:v>1</c:v>
                </c:pt>
                <c:pt idx="18">
                  <c:v>3</c:v>
                </c:pt>
                <c:pt idx="19">
                  <c:v>2</c:v>
                </c:pt>
                <c:pt idx="20">
                  <c:v>7</c:v>
                </c:pt>
                <c:pt idx="21">
                  <c:v>6</c:v>
                </c:pt>
                <c:pt idx="22">
                  <c:v>12</c:v>
                </c:pt>
                <c:pt idx="23">
                  <c:v>22</c:v>
                </c:pt>
                <c:pt idx="24">
                  <c:v>17</c:v>
                </c:pt>
                <c:pt idx="25">
                  <c:v>14</c:v>
                </c:pt>
                <c:pt idx="26">
                  <c:v>17</c:v>
                </c:pt>
                <c:pt idx="27">
                  <c:v>13</c:v>
                </c:pt>
                <c:pt idx="28">
                  <c:v>0</c:v>
                </c:pt>
              </c:numCache>
            </c:numRef>
          </c:val>
          <c:extLst>
            <c:ext xmlns:c16="http://schemas.microsoft.com/office/drawing/2014/chart" uri="{C3380CC4-5D6E-409C-BE32-E72D297353CC}">
              <c16:uniqueId val="{00000000-4970-4A7C-BF72-EFD728E3DE46}"/>
            </c:ext>
          </c:extLst>
        </c:ser>
        <c:ser>
          <c:idx val="1"/>
          <c:order val="1"/>
          <c:tx>
            <c:strRef>
              <c:f>MMWRByJURIS!$B$26</c:f>
              <c:strCache>
                <c:ptCount val="1"/>
                <c:pt idx="0">
                  <c:v>Hospitalization Count(n=15)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MMWRByJURIS!$C$26:$AE$26</c:f>
              <c:numCache>
                <c:formatCode>General</c:formatCode>
                <c:ptCount val="29"/>
                <c:pt idx="0">
                  <c:v>0</c:v>
                </c:pt>
                <c:pt idx="1">
                  <c:v>0</c:v>
                </c:pt>
                <c:pt idx="2">
                  <c:v>0</c:v>
                </c:pt>
                <c:pt idx="3">
                  <c:v>0</c:v>
                </c:pt>
                <c:pt idx="4">
                  <c:v>1</c:v>
                </c:pt>
                <c:pt idx="5">
                  <c:v>2</c:v>
                </c:pt>
                <c:pt idx="6">
                  <c:v>3</c:v>
                </c:pt>
                <c:pt idx="7">
                  <c:v>0</c:v>
                </c:pt>
                <c:pt idx="8">
                  <c:v>1</c:v>
                </c:pt>
                <c:pt idx="9">
                  <c:v>1</c:v>
                </c:pt>
                <c:pt idx="10">
                  <c:v>1</c:v>
                </c:pt>
                <c:pt idx="11">
                  <c:v>0</c:v>
                </c:pt>
                <c:pt idx="12">
                  <c:v>1</c:v>
                </c:pt>
                <c:pt idx="13">
                  <c:v>0</c:v>
                </c:pt>
                <c:pt idx="14">
                  <c:v>1</c:v>
                </c:pt>
                <c:pt idx="15">
                  <c:v>0</c:v>
                </c:pt>
                <c:pt idx="16">
                  <c:v>0</c:v>
                </c:pt>
                <c:pt idx="17">
                  <c:v>0</c:v>
                </c:pt>
                <c:pt idx="18">
                  <c:v>0</c:v>
                </c:pt>
                <c:pt idx="19">
                  <c:v>1</c:v>
                </c:pt>
                <c:pt idx="20">
                  <c:v>0</c:v>
                </c:pt>
                <c:pt idx="21">
                  <c:v>0</c:v>
                </c:pt>
                <c:pt idx="22">
                  <c:v>0</c:v>
                </c:pt>
                <c:pt idx="23">
                  <c:v>0</c:v>
                </c:pt>
                <c:pt idx="24">
                  <c:v>1</c:v>
                </c:pt>
                <c:pt idx="25">
                  <c:v>0</c:v>
                </c:pt>
                <c:pt idx="26">
                  <c:v>2</c:v>
                </c:pt>
                <c:pt idx="27">
                  <c:v>0</c:v>
                </c:pt>
                <c:pt idx="28">
                  <c:v>0</c:v>
                </c:pt>
              </c:numCache>
            </c:numRef>
          </c:val>
          <c:extLst>
            <c:ext xmlns:c16="http://schemas.microsoft.com/office/drawing/2014/chart" uri="{C3380CC4-5D6E-409C-BE32-E72D297353CC}">
              <c16:uniqueId val="{00000001-4970-4A7C-BF72-EFD728E3DE46}"/>
            </c:ext>
          </c:extLst>
        </c:ser>
        <c:ser>
          <c:idx val="2"/>
          <c:order val="2"/>
          <c:tx>
            <c:strRef>
              <c:f>MMWRByJURIS!$B$27</c:f>
              <c:strCache>
                <c:ptCount val="1"/>
                <c:pt idx="0">
                  <c:v>Death Count(n=10)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MMWRByJURIS!$C$27:$AE$27</c:f>
              <c:numCache>
                <c:formatCode>General</c:formatCode>
                <c:ptCount val="29"/>
                <c:pt idx="0">
                  <c:v>0</c:v>
                </c:pt>
                <c:pt idx="1">
                  <c:v>0</c:v>
                </c:pt>
                <c:pt idx="2">
                  <c:v>0</c:v>
                </c:pt>
                <c:pt idx="3">
                  <c:v>0</c:v>
                </c:pt>
                <c:pt idx="4">
                  <c:v>0</c:v>
                </c:pt>
                <c:pt idx="5">
                  <c:v>1</c:v>
                </c:pt>
                <c:pt idx="6">
                  <c:v>1</c:v>
                </c:pt>
                <c:pt idx="7">
                  <c:v>0</c:v>
                </c:pt>
                <c:pt idx="8">
                  <c:v>1</c:v>
                </c:pt>
                <c:pt idx="9">
                  <c:v>1</c:v>
                </c:pt>
                <c:pt idx="10">
                  <c:v>0</c:v>
                </c:pt>
                <c:pt idx="11">
                  <c:v>2</c:v>
                </c:pt>
                <c:pt idx="12">
                  <c:v>2</c:v>
                </c:pt>
                <c:pt idx="13">
                  <c:v>0</c:v>
                </c:pt>
                <c:pt idx="14">
                  <c:v>0</c:v>
                </c:pt>
                <c:pt idx="15">
                  <c:v>0</c:v>
                </c:pt>
                <c:pt idx="16">
                  <c:v>0</c:v>
                </c:pt>
                <c:pt idx="17">
                  <c:v>0</c:v>
                </c:pt>
                <c:pt idx="18">
                  <c:v>0</c:v>
                </c:pt>
                <c:pt idx="19">
                  <c:v>0</c:v>
                </c:pt>
                <c:pt idx="20">
                  <c:v>0</c:v>
                </c:pt>
                <c:pt idx="21">
                  <c:v>0</c:v>
                </c:pt>
                <c:pt idx="22">
                  <c:v>0</c:v>
                </c:pt>
                <c:pt idx="23">
                  <c:v>2</c:v>
                </c:pt>
                <c:pt idx="24">
                  <c:v>0</c:v>
                </c:pt>
                <c:pt idx="25">
                  <c:v>0</c:v>
                </c:pt>
                <c:pt idx="26">
                  <c:v>0</c:v>
                </c:pt>
                <c:pt idx="27">
                  <c:v>0</c:v>
                </c:pt>
                <c:pt idx="28">
                  <c:v>0</c:v>
                </c:pt>
              </c:numCache>
            </c:numRef>
          </c:val>
          <c:extLst>
            <c:ext xmlns:c16="http://schemas.microsoft.com/office/drawing/2014/chart" uri="{C3380CC4-5D6E-409C-BE32-E72D297353CC}">
              <c16:uniqueId val="{00000002-4970-4A7C-BF72-EFD728E3DE46}"/>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North Central District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MMWRByJURIS!$B$28</c:f>
              <c:strCache>
                <c:ptCount val="1"/>
                <c:pt idx="0">
                  <c:v>Lab Positive Count(n=357)</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MMWRByJURIS!$C$28:$AE$28</c:f>
              <c:numCache>
                <c:formatCode>General</c:formatCode>
                <c:ptCount val="29"/>
                <c:pt idx="0">
                  <c:v>0</c:v>
                </c:pt>
                <c:pt idx="1">
                  <c:v>1</c:v>
                </c:pt>
                <c:pt idx="2">
                  <c:v>1</c:v>
                </c:pt>
                <c:pt idx="3">
                  <c:v>1</c:v>
                </c:pt>
                <c:pt idx="4">
                  <c:v>1</c:v>
                </c:pt>
                <c:pt idx="5">
                  <c:v>0</c:v>
                </c:pt>
                <c:pt idx="6">
                  <c:v>0</c:v>
                </c:pt>
                <c:pt idx="7">
                  <c:v>2</c:v>
                </c:pt>
                <c:pt idx="8">
                  <c:v>6</c:v>
                </c:pt>
                <c:pt idx="9">
                  <c:v>4</c:v>
                </c:pt>
                <c:pt idx="10">
                  <c:v>5</c:v>
                </c:pt>
                <c:pt idx="11">
                  <c:v>2</c:v>
                </c:pt>
                <c:pt idx="12">
                  <c:v>3</c:v>
                </c:pt>
                <c:pt idx="13">
                  <c:v>2</c:v>
                </c:pt>
                <c:pt idx="14">
                  <c:v>2</c:v>
                </c:pt>
                <c:pt idx="15">
                  <c:v>7</c:v>
                </c:pt>
                <c:pt idx="16">
                  <c:v>6</c:v>
                </c:pt>
                <c:pt idx="17">
                  <c:v>8</c:v>
                </c:pt>
                <c:pt idx="18">
                  <c:v>10</c:v>
                </c:pt>
                <c:pt idx="19">
                  <c:v>6</c:v>
                </c:pt>
                <c:pt idx="20">
                  <c:v>10</c:v>
                </c:pt>
                <c:pt idx="21">
                  <c:v>8</c:v>
                </c:pt>
                <c:pt idx="22">
                  <c:v>20</c:v>
                </c:pt>
                <c:pt idx="23">
                  <c:v>38</c:v>
                </c:pt>
                <c:pt idx="24">
                  <c:v>28</c:v>
                </c:pt>
                <c:pt idx="25">
                  <c:v>51</c:v>
                </c:pt>
                <c:pt idx="26">
                  <c:v>72</c:v>
                </c:pt>
                <c:pt idx="27">
                  <c:v>49</c:v>
                </c:pt>
                <c:pt idx="28">
                  <c:v>14</c:v>
                </c:pt>
              </c:numCache>
            </c:numRef>
          </c:val>
          <c:extLst>
            <c:ext xmlns:c16="http://schemas.microsoft.com/office/drawing/2014/chart" uri="{C3380CC4-5D6E-409C-BE32-E72D297353CC}">
              <c16:uniqueId val="{00000000-B8FF-40B0-B37F-76C26655A5FE}"/>
            </c:ext>
          </c:extLst>
        </c:ser>
        <c:ser>
          <c:idx val="1"/>
          <c:order val="1"/>
          <c:tx>
            <c:strRef>
              <c:f>MMWRByJURIS!$B$29</c:f>
              <c:strCache>
                <c:ptCount val="1"/>
                <c:pt idx="0">
                  <c:v>Hospitalization Count(n=27)</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MMWRByJURIS!$C$29:$AE$29</c:f>
              <c:numCache>
                <c:formatCode>General</c:formatCode>
                <c:ptCount val="29"/>
                <c:pt idx="0">
                  <c:v>0</c:v>
                </c:pt>
                <c:pt idx="1">
                  <c:v>1</c:v>
                </c:pt>
                <c:pt idx="2">
                  <c:v>0</c:v>
                </c:pt>
                <c:pt idx="3">
                  <c:v>0</c:v>
                </c:pt>
                <c:pt idx="4">
                  <c:v>0</c:v>
                </c:pt>
                <c:pt idx="5">
                  <c:v>0</c:v>
                </c:pt>
                <c:pt idx="6">
                  <c:v>0</c:v>
                </c:pt>
                <c:pt idx="7">
                  <c:v>0</c:v>
                </c:pt>
                <c:pt idx="8">
                  <c:v>0</c:v>
                </c:pt>
                <c:pt idx="9">
                  <c:v>2</c:v>
                </c:pt>
                <c:pt idx="10">
                  <c:v>0</c:v>
                </c:pt>
                <c:pt idx="11">
                  <c:v>0</c:v>
                </c:pt>
                <c:pt idx="12">
                  <c:v>0</c:v>
                </c:pt>
                <c:pt idx="13">
                  <c:v>1</c:v>
                </c:pt>
                <c:pt idx="14">
                  <c:v>0</c:v>
                </c:pt>
                <c:pt idx="15">
                  <c:v>1</c:v>
                </c:pt>
                <c:pt idx="16">
                  <c:v>0</c:v>
                </c:pt>
                <c:pt idx="17">
                  <c:v>3</c:v>
                </c:pt>
                <c:pt idx="18">
                  <c:v>0</c:v>
                </c:pt>
                <c:pt idx="19">
                  <c:v>0</c:v>
                </c:pt>
                <c:pt idx="20">
                  <c:v>1</c:v>
                </c:pt>
                <c:pt idx="21">
                  <c:v>0</c:v>
                </c:pt>
                <c:pt idx="22">
                  <c:v>7</c:v>
                </c:pt>
                <c:pt idx="23">
                  <c:v>4</c:v>
                </c:pt>
                <c:pt idx="24">
                  <c:v>2</c:v>
                </c:pt>
                <c:pt idx="25">
                  <c:v>2</c:v>
                </c:pt>
                <c:pt idx="26">
                  <c:v>2</c:v>
                </c:pt>
                <c:pt idx="27">
                  <c:v>1</c:v>
                </c:pt>
                <c:pt idx="28">
                  <c:v>0</c:v>
                </c:pt>
              </c:numCache>
            </c:numRef>
          </c:val>
          <c:extLst>
            <c:ext xmlns:c16="http://schemas.microsoft.com/office/drawing/2014/chart" uri="{C3380CC4-5D6E-409C-BE32-E72D297353CC}">
              <c16:uniqueId val="{00000001-B8FF-40B0-B37F-76C26655A5FE}"/>
            </c:ext>
          </c:extLst>
        </c:ser>
        <c:ser>
          <c:idx val="2"/>
          <c:order val="2"/>
          <c:tx>
            <c:strRef>
              <c:f>MMWRByJURIS!$B$30</c:f>
              <c:strCache>
                <c:ptCount val="1"/>
                <c:pt idx="0">
                  <c:v>Death Count(n=12)      * indicate incomplete week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MMWRByJURIS!$C$30:$AE$30</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c:v>
                </c:pt>
                <c:pt idx="16">
                  <c:v>0</c:v>
                </c:pt>
                <c:pt idx="17">
                  <c:v>0</c:v>
                </c:pt>
                <c:pt idx="18">
                  <c:v>0</c:v>
                </c:pt>
                <c:pt idx="19">
                  <c:v>0</c:v>
                </c:pt>
                <c:pt idx="20">
                  <c:v>0</c:v>
                </c:pt>
                <c:pt idx="21">
                  <c:v>0</c:v>
                </c:pt>
                <c:pt idx="22">
                  <c:v>0</c:v>
                </c:pt>
                <c:pt idx="23">
                  <c:v>1</c:v>
                </c:pt>
                <c:pt idx="24">
                  <c:v>4</c:v>
                </c:pt>
                <c:pt idx="25">
                  <c:v>0</c:v>
                </c:pt>
                <c:pt idx="26">
                  <c:v>5</c:v>
                </c:pt>
                <c:pt idx="27">
                  <c:v>1</c:v>
                </c:pt>
                <c:pt idx="28">
                  <c:v>0</c:v>
                </c:pt>
              </c:numCache>
            </c:numRef>
          </c:val>
          <c:extLst>
            <c:ext xmlns:c16="http://schemas.microsoft.com/office/drawing/2014/chart" uri="{C3380CC4-5D6E-409C-BE32-E72D297353CC}">
              <c16:uniqueId val="{00000002-B8FF-40B0-B37F-76C26655A5FE}"/>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Northeast Nebraska Public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MMWRByJURIS!$B$31</c:f>
              <c:strCache>
                <c:ptCount val="1"/>
                <c:pt idx="0">
                  <c:v>Lab Positive Count(n=470)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MMWRByJURIS!$C$31:$AE$31</c:f>
              <c:numCache>
                <c:formatCode>General</c:formatCode>
                <c:ptCount val="29"/>
                <c:pt idx="0">
                  <c:v>0</c:v>
                </c:pt>
                <c:pt idx="1">
                  <c:v>0</c:v>
                </c:pt>
                <c:pt idx="2">
                  <c:v>0</c:v>
                </c:pt>
                <c:pt idx="3">
                  <c:v>1</c:v>
                </c:pt>
                <c:pt idx="4">
                  <c:v>1</c:v>
                </c:pt>
                <c:pt idx="5">
                  <c:v>0</c:v>
                </c:pt>
                <c:pt idx="6">
                  <c:v>1</c:v>
                </c:pt>
                <c:pt idx="7">
                  <c:v>15</c:v>
                </c:pt>
                <c:pt idx="8">
                  <c:v>20</c:v>
                </c:pt>
                <c:pt idx="9">
                  <c:v>13</c:v>
                </c:pt>
                <c:pt idx="10">
                  <c:v>20</c:v>
                </c:pt>
                <c:pt idx="11">
                  <c:v>29</c:v>
                </c:pt>
                <c:pt idx="12">
                  <c:v>50</c:v>
                </c:pt>
                <c:pt idx="13">
                  <c:v>37</c:v>
                </c:pt>
                <c:pt idx="14">
                  <c:v>33</c:v>
                </c:pt>
                <c:pt idx="15">
                  <c:v>16</c:v>
                </c:pt>
                <c:pt idx="16">
                  <c:v>19</c:v>
                </c:pt>
                <c:pt idx="17">
                  <c:v>9</c:v>
                </c:pt>
                <c:pt idx="18">
                  <c:v>15</c:v>
                </c:pt>
                <c:pt idx="19">
                  <c:v>9</c:v>
                </c:pt>
                <c:pt idx="20">
                  <c:v>24</c:v>
                </c:pt>
                <c:pt idx="21">
                  <c:v>8</c:v>
                </c:pt>
                <c:pt idx="22">
                  <c:v>6</c:v>
                </c:pt>
                <c:pt idx="23">
                  <c:v>12</c:v>
                </c:pt>
                <c:pt idx="24">
                  <c:v>27</c:v>
                </c:pt>
                <c:pt idx="25">
                  <c:v>34</c:v>
                </c:pt>
                <c:pt idx="26">
                  <c:v>34</c:v>
                </c:pt>
                <c:pt idx="27">
                  <c:v>37</c:v>
                </c:pt>
                <c:pt idx="28">
                  <c:v>0</c:v>
                </c:pt>
              </c:numCache>
            </c:numRef>
          </c:val>
          <c:extLst>
            <c:ext xmlns:c16="http://schemas.microsoft.com/office/drawing/2014/chart" uri="{C3380CC4-5D6E-409C-BE32-E72D297353CC}">
              <c16:uniqueId val="{00000000-9C76-4FC5-8DA7-BD6C27A488C2}"/>
            </c:ext>
          </c:extLst>
        </c:ser>
        <c:ser>
          <c:idx val="1"/>
          <c:order val="1"/>
          <c:tx>
            <c:strRef>
              <c:f>MMWRByJURIS!$B$32</c:f>
              <c:strCache>
                <c:ptCount val="1"/>
                <c:pt idx="0">
                  <c:v>Hospitalization Count(n=30)</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MMWRByJURIS!$C$32:$AE$32</c:f>
              <c:numCache>
                <c:formatCode>General</c:formatCode>
                <c:ptCount val="29"/>
                <c:pt idx="0">
                  <c:v>0</c:v>
                </c:pt>
                <c:pt idx="1">
                  <c:v>0</c:v>
                </c:pt>
                <c:pt idx="2">
                  <c:v>0</c:v>
                </c:pt>
                <c:pt idx="3">
                  <c:v>0</c:v>
                </c:pt>
                <c:pt idx="4">
                  <c:v>0</c:v>
                </c:pt>
                <c:pt idx="5">
                  <c:v>0</c:v>
                </c:pt>
                <c:pt idx="6">
                  <c:v>0</c:v>
                </c:pt>
                <c:pt idx="7">
                  <c:v>0</c:v>
                </c:pt>
                <c:pt idx="8">
                  <c:v>2</c:v>
                </c:pt>
                <c:pt idx="9">
                  <c:v>2</c:v>
                </c:pt>
                <c:pt idx="10">
                  <c:v>3</c:v>
                </c:pt>
                <c:pt idx="11">
                  <c:v>1</c:v>
                </c:pt>
                <c:pt idx="12">
                  <c:v>6</c:v>
                </c:pt>
                <c:pt idx="13">
                  <c:v>2</c:v>
                </c:pt>
                <c:pt idx="14">
                  <c:v>5</c:v>
                </c:pt>
                <c:pt idx="15">
                  <c:v>3</c:v>
                </c:pt>
                <c:pt idx="16">
                  <c:v>0</c:v>
                </c:pt>
                <c:pt idx="17">
                  <c:v>0</c:v>
                </c:pt>
                <c:pt idx="18">
                  <c:v>0</c:v>
                </c:pt>
                <c:pt idx="19">
                  <c:v>1</c:v>
                </c:pt>
                <c:pt idx="20">
                  <c:v>1</c:v>
                </c:pt>
                <c:pt idx="21">
                  <c:v>0</c:v>
                </c:pt>
                <c:pt idx="22">
                  <c:v>1</c:v>
                </c:pt>
                <c:pt idx="23">
                  <c:v>0</c:v>
                </c:pt>
                <c:pt idx="24">
                  <c:v>1</c:v>
                </c:pt>
                <c:pt idx="25">
                  <c:v>0</c:v>
                </c:pt>
                <c:pt idx="26">
                  <c:v>2</c:v>
                </c:pt>
                <c:pt idx="27">
                  <c:v>0</c:v>
                </c:pt>
                <c:pt idx="28">
                  <c:v>0</c:v>
                </c:pt>
              </c:numCache>
            </c:numRef>
          </c:val>
          <c:extLst>
            <c:ext xmlns:c16="http://schemas.microsoft.com/office/drawing/2014/chart" uri="{C3380CC4-5D6E-409C-BE32-E72D297353CC}">
              <c16:uniqueId val="{00000001-9C76-4FC5-8DA7-BD6C27A488C2}"/>
            </c:ext>
          </c:extLst>
        </c:ser>
        <c:ser>
          <c:idx val="2"/>
          <c:order val="2"/>
          <c:tx>
            <c:strRef>
              <c:f>MMWRByJURIS!$B$33</c:f>
              <c:strCache>
                <c:ptCount val="1"/>
                <c:pt idx="0">
                  <c:v>Death Count(n=6)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MMWRByJURIS!$C$33:$AE$33</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1</c:v>
                </c:pt>
                <c:pt idx="12">
                  <c:v>1</c:v>
                </c:pt>
                <c:pt idx="13">
                  <c:v>1</c:v>
                </c:pt>
                <c:pt idx="14">
                  <c:v>2</c:v>
                </c:pt>
                <c:pt idx="15">
                  <c:v>1</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2-9C76-4FC5-8DA7-BD6C27A488C2}"/>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Public Health Solutions,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MMWRByJURIS!$B$37</c:f>
              <c:strCache>
                <c:ptCount val="1"/>
                <c:pt idx="0">
                  <c:v>Lab Positive Count(n=939)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MMWRByJURIS!$C$37:$AE$37</c:f>
              <c:numCache>
                <c:formatCode>General</c:formatCode>
                <c:ptCount val="29"/>
                <c:pt idx="0">
                  <c:v>0</c:v>
                </c:pt>
                <c:pt idx="1">
                  <c:v>0</c:v>
                </c:pt>
                <c:pt idx="2">
                  <c:v>0</c:v>
                </c:pt>
                <c:pt idx="3">
                  <c:v>0</c:v>
                </c:pt>
                <c:pt idx="4">
                  <c:v>13</c:v>
                </c:pt>
                <c:pt idx="5">
                  <c:v>12</c:v>
                </c:pt>
                <c:pt idx="6">
                  <c:v>10</c:v>
                </c:pt>
                <c:pt idx="7">
                  <c:v>102</c:v>
                </c:pt>
                <c:pt idx="8">
                  <c:v>193</c:v>
                </c:pt>
                <c:pt idx="9">
                  <c:v>113</c:v>
                </c:pt>
                <c:pt idx="10">
                  <c:v>67</c:v>
                </c:pt>
                <c:pt idx="11">
                  <c:v>46</c:v>
                </c:pt>
                <c:pt idx="12">
                  <c:v>13</c:v>
                </c:pt>
                <c:pt idx="13">
                  <c:v>8</c:v>
                </c:pt>
                <c:pt idx="14">
                  <c:v>9</c:v>
                </c:pt>
                <c:pt idx="15">
                  <c:v>13</c:v>
                </c:pt>
                <c:pt idx="16">
                  <c:v>11</c:v>
                </c:pt>
                <c:pt idx="17">
                  <c:v>20</c:v>
                </c:pt>
                <c:pt idx="18">
                  <c:v>29</c:v>
                </c:pt>
                <c:pt idx="19">
                  <c:v>26</c:v>
                </c:pt>
                <c:pt idx="20">
                  <c:v>25</c:v>
                </c:pt>
                <c:pt idx="21">
                  <c:v>22</c:v>
                </c:pt>
                <c:pt idx="22">
                  <c:v>29</c:v>
                </c:pt>
                <c:pt idx="23">
                  <c:v>12</c:v>
                </c:pt>
                <c:pt idx="24">
                  <c:v>39</c:v>
                </c:pt>
                <c:pt idx="25">
                  <c:v>29</c:v>
                </c:pt>
                <c:pt idx="26">
                  <c:v>51</c:v>
                </c:pt>
                <c:pt idx="27">
                  <c:v>43</c:v>
                </c:pt>
                <c:pt idx="28">
                  <c:v>4</c:v>
                </c:pt>
              </c:numCache>
            </c:numRef>
          </c:val>
          <c:extLst>
            <c:ext xmlns:c16="http://schemas.microsoft.com/office/drawing/2014/chart" uri="{C3380CC4-5D6E-409C-BE32-E72D297353CC}">
              <c16:uniqueId val="{00000000-10E5-4723-9305-33D728BB7C55}"/>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MMWRByJURIS!$B$38</c:f>
              <c:strCache>
                <c:ptCount val="1"/>
                <c:pt idx="0">
                  <c:v>Hospitalization Count(n=32)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MMWRByJURIS!$C$38:$AE$38</c:f>
              <c:numCache>
                <c:formatCode>General</c:formatCode>
                <c:ptCount val="29"/>
                <c:pt idx="0">
                  <c:v>0</c:v>
                </c:pt>
                <c:pt idx="1">
                  <c:v>0</c:v>
                </c:pt>
                <c:pt idx="2">
                  <c:v>0</c:v>
                </c:pt>
                <c:pt idx="3">
                  <c:v>0</c:v>
                </c:pt>
                <c:pt idx="4">
                  <c:v>1</c:v>
                </c:pt>
                <c:pt idx="5">
                  <c:v>2</c:v>
                </c:pt>
                <c:pt idx="6">
                  <c:v>0</c:v>
                </c:pt>
                <c:pt idx="7">
                  <c:v>2</c:v>
                </c:pt>
                <c:pt idx="8">
                  <c:v>2</c:v>
                </c:pt>
                <c:pt idx="9">
                  <c:v>1</c:v>
                </c:pt>
                <c:pt idx="10">
                  <c:v>3</c:v>
                </c:pt>
                <c:pt idx="11">
                  <c:v>1</c:v>
                </c:pt>
                <c:pt idx="12">
                  <c:v>0</c:v>
                </c:pt>
                <c:pt idx="13">
                  <c:v>1</c:v>
                </c:pt>
                <c:pt idx="14">
                  <c:v>3</c:v>
                </c:pt>
                <c:pt idx="15">
                  <c:v>1</c:v>
                </c:pt>
                <c:pt idx="16">
                  <c:v>0</c:v>
                </c:pt>
                <c:pt idx="17">
                  <c:v>1</c:v>
                </c:pt>
                <c:pt idx="18">
                  <c:v>0</c:v>
                </c:pt>
                <c:pt idx="19">
                  <c:v>2</c:v>
                </c:pt>
                <c:pt idx="20">
                  <c:v>0</c:v>
                </c:pt>
                <c:pt idx="21">
                  <c:v>2</c:v>
                </c:pt>
                <c:pt idx="22">
                  <c:v>0</c:v>
                </c:pt>
                <c:pt idx="23">
                  <c:v>1</c:v>
                </c:pt>
                <c:pt idx="24">
                  <c:v>2</c:v>
                </c:pt>
                <c:pt idx="25">
                  <c:v>3</c:v>
                </c:pt>
                <c:pt idx="26">
                  <c:v>3</c:v>
                </c:pt>
                <c:pt idx="27">
                  <c:v>1</c:v>
                </c:pt>
                <c:pt idx="28">
                  <c:v>0</c:v>
                </c:pt>
              </c:numCache>
            </c:numRef>
          </c:val>
          <c:extLst>
            <c:ext xmlns:c16="http://schemas.microsoft.com/office/drawing/2014/chart" uri="{C3380CC4-5D6E-409C-BE32-E72D297353CC}">
              <c16:uniqueId val="{00000001-10E5-4723-9305-33D728BB7C55}"/>
            </c:ext>
          </c:extLst>
        </c:ser>
        <c:ser>
          <c:idx val="2"/>
          <c:order val="2"/>
          <c:tx>
            <c:strRef>
              <c:f>MMWRByJURIS!$B$39</c:f>
              <c:strCache>
                <c:ptCount val="1"/>
                <c:pt idx="0">
                  <c:v>Death Count(n=8)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MMWRByJURIS!$C$39:$AE$39</c:f>
              <c:numCache>
                <c:formatCode>General</c:formatCode>
                <c:ptCount val="29"/>
                <c:pt idx="0">
                  <c:v>0</c:v>
                </c:pt>
                <c:pt idx="1">
                  <c:v>0</c:v>
                </c:pt>
                <c:pt idx="2">
                  <c:v>0</c:v>
                </c:pt>
                <c:pt idx="3">
                  <c:v>0</c:v>
                </c:pt>
                <c:pt idx="4">
                  <c:v>1</c:v>
                </c:pt>
                <c:pt idx="5">
                  <c:v>1</c:v>
                </c:pt>
                <c:pt idx="6">
                  <c:v>1</c:v>
                </c:pt>
                <c:pt idx="7">
                  <c:v>0</c:v>
                </c:pt>
                <c:pt idx="8">
                  <c:v>0</c:v>
                </c:pt>
                <c:pt idx="9">
                  <c:v>1</c:v>
                </c:pt>
                <c:pt idx="10">
                  <c:v>1</c:v>
                </c:pt>
                <c:pt idx="11">
                  <c:v>2</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c:v>
                </c:pt>
                <c:pt idx="28">
                  <c:v>0</c:v>
                </c:pt>
              </c:numCache>
            </c:numRef>
          </c:val>
          <c:extLst>
            <c:ext xmlns:c16="http://schemas.microsoft.com/office/drawing/2014/chart" uri="{C3380CC4-5D6E-409C-BE32-E72D297353CC}">
              <c16:uniqueId val="{00000002-10E5-4723-9305-33D728BB7C55}"/>
            </c:ext>
          </c:extLst>
        </c:ser>
        <c:dLbls>
          <c:showLegendKey val="0"/>
          <c:showVal val="0"/>
          <c:showCatName val="0"/>
          <c:showSerName val="0"/>
          <c:showPercent val="0"/>
          <c:showBubbleSize val="0"/>
        </c:dLbls>
        <c:gapWidth val="100"/>
        <c:overlap val="-100"/>
        <c:axId val="607224976"/>
        <c:axId val="60723120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0723120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24976"/>
        <c:crosses val="max"/>
        <c:crossBetween val="between"/>
      </c:valAx>
      <c:catAx>
        <c:axId val="607224976"/>
        <c:scaling>
          <c:orientation val="minMax"/>
        </c:scaling>
        <c:delete val="1"/>
        <c:axPos val="b"/>
        <c:numFmt formatCode="General" sourceLinked="1"/>
        <c:majorTickMark val="out"/>
        <c:minorTickMark val="none"/>
        <c:tickLblPos val="nextTo"/>
        <c:crossAx val="60723120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Sarpy/ Cass Dept. of Health and Wellness,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MMWRByJURIS!$B$40</c:f>
              <c:strCache>
                <c:ptCount val="1"/>
                <c:pt idx="0">
                  <c:v>Lab Positive Count(n=3504)</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MMWRByJURIS!$C$40:$AE$40</c:f>
              <c:numCache>
                <c:formatCode>General</c:formatCode>
                <c:ptCount val="29"/>
                <c:pt idx="0">
                  <c:v>0</c:v>
                </c:pt>
                <c:pt idx="1">
                  <c:v>2</c:v>
                </c:pt>
                <c:pt idx="2">
                  <c:v>9</c:v>
                </c:pt>
                <c:pt idx="3">
                  <c:v>13</c:v>
                </c:pt>
                <c:pt idx="4">
                  <c:v>14</c:v>
                </c:pt>
                <c:pt idx="5">
                  <c:v>11</c:v>
                </c:pt>
                <c:pt idx="6">
                  <c:v>9</c:v>
                </c:pt>
                <c:pt idx="7">
                  <c:v>43</c:v>
                </c:pt>
                <c:pt idx="8">
                  <c:v>70</c:v>
                </c:pt>
                <c:pt idx="9">
                  <c:v>99</c:v>
                </c:pt>
                <c:pt idx="10">
                  <c:v>111</c:v>
                </c:pt>
                <c:pt idx="11">
                  <c:v>144</c:v>
                </c:pt>
                <c:pt idx="12">
                  <c:v>200</c:v>
                </c:pt>
                <c:pt idx="13">
                  <c:v>126</c:v>
                </c:pt>
                <c:pt idx="14">
                  <c:v>140</c:v>
                </c:pt>
                <c:pt idx="15">
                  <c:v>123</c:v>
                </c:pt>
                <c:pt idx="16">
                  <c:v>116</c:v>
                </c:pt>
                <c:pt idx="17">
                  <c:v>114</c:v>
                </c:pt>
                <c:pt idx="18">
                  <c:v>175</c:v>
                </c:pt>
                <c:pt idx="19">
                  <c:v>204</c:v>
                </c:pt>
                <c:pt idx="20">
                  <c:v>253</c:v>
                </c:pt>
                <c:pt idx="21">
                  <c:v>285</c:v>
                </c:pt>
                <c:pt idx="22">
                  <c:v>269</c:v>
                </c:pt>
                <c:pt idx="23">
                  <c:v>257</c:v>
                </c:pt>
                <c:pt idx="24">
                  <c:v>173</c:v>
                </c:pt>
                <c:pt idx="25">
                  <c:v>187</c:v>
                </c:pt>
                <c:pt idx="26">
                  <c:v>144</c:v>
                </c:pt>
                <c:pt idx="27">
                  <c:v>195</c:v>
                </c:pt>
                <c:pt idx="28">
                  <c:v>18</c:v>
                </c:pt>
              </c:numCache>
            </c:numRef>
          </c:val>
          <c:extLst>
            <c:ext xmlns:c16="http://schemas.microsoft.com/office/drawing/2014/chart" uri="{C3380CC4-5D6E-409C-BE32-E72D297353CC}">
              <c16:uniqueId val="{00000000-EFEA-41EE-836E-2FDCF701A88A}"/>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MMWRByJURIS!$B$41</c:f>
              <c:strCache>
                <c:ptCount val="1"/>
                <c:pt idx="0">
                  <c:v>Hospitalization Count(n=162)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MMWRByJURIS!$C$41:$AE$41</c:f>
              <c:numCache>
                <c:formatCode>General</c:formatCode>
                <c:ptCount val="29"/>
                <c:pt idx="0">
                  <c:v>0</c:v>
                </c:pt>
                <c:pt idx="1">
                  <c:v>1</c:v>
                </c:pt>
                <c:pt idx="2">
                  <c:v>1</c:v>
                </c:pt>
                <c:pt idx="3">
                  <c:v>3</c:v>
                </c:pt>
                <c:pt idx="4">
                  <c:v>4</c:v>
                </c:pt>
                <c:pt idx="5">
                  <c:v>1</c:v>
                </c:pt>
                <c:pt idx="6">
                  <c:v>2</c:v>
                </c:pt>
                <c:pt idx="7">
                  <c:v>5</c:v>
                </c:pt>
                <c:pt idx="8">
                  <c:v>6</c:v>
                </c:pt>
                <c:pt idx="9">
                  <c:v>9</c:v>
                </c:pt>
                <c:pt idx="10">
                  <c:v>8</c:v>
                </c:pt>
                <c:pt idx="11">
                  <c:v>9</c:v>
                </c:pt>
                <c:pt idx="12">
                  <c:v>15</c:v>
                </c:pt>
                <c:pt idx="13">
                  <c:v>2</c:v>
                </c:pt>
                <c:pt idx="14">
                  <c:v>5</c:v>
                </c:pt>
                <c:pt idx="15">
                  <c:v>6</c:v>
                </c:pt>
                <c:pt idx="16">
                  <c:v>4</c:v>
                </c:pt>
                <c:pt idx="17">
                  <c:v>9</c:v>
                </c:pt>
                <c:pt idx="18">
                  <c:v>3</c:v>
                </c:pt>
                <c:pt idx="19">
                  <c:v>10</c:v>
                </c:pt>
                <c:pt idx="20">
                  <c:v>10</c:v>
                </c:pt>
                <c:pt idx="21">
                  <c:v>11</c:v>
                </c:pt>
                <c:pt idx="22">
                  <c:v>10</c:v>
                </c:pt>
                <c:pt idx="23">
                  <c:v>13</c:v>
                </c:pt>
                <c:pt idx="24">
                  <c:v>6</c:v>
                </c:pt>
                <c:pt idx="25">
                  <c:v>4</c:v>
                </c:pt>
                <c:pt idx="26">
                  <c:v>1</c:v>
                </c:pt>
                <c:pt idx="27">
                  <c:v>4</c:v>
                </c:pt>
                <c:pt idx="28">
                  <c:v>0</c:v>
                </c:pt>
              </c:numCache>
            </c:numRef>
          </c:val>
          <c:extLst>
            <c:ext xmlns:c16="http://schemas.microsoft.com/office/drawing/2014/chart" uri="{C3380CC4-5D6E-409C-BE32-E72D297353CC}">
              <c16:uniqueId val="{00000001-EFEA-41EE-836E-2FDCF701A88A}"/>
            </c:ext>
          </c:extLst>
        </c:ser>
        <c:ser>
          <c:idx val="2"/>
          <c:order val="2"/>
          <c:tx>
            <c:strRef>
              <c:f>MMWRByJURIS!$B$42</c:f>
              <c:strCache>
                <c:ptCount val="1"/>
                <c:pt idx="0">
                  <c:v>Death Count(n=16)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MMWRByJURIS!$C$42:$AE$42</c:f>
              <c:numCache>
                <c:formatCode>General</c:formatCode>
                <c:ptCount val="29"/>
                <c:pt idx="0">
                  <c:v>0</c:v>
                </c:pt>
                <c:pt idx="1">
                  <c:v>0</c:v>
                </c:pt>
                <c:pt idx="2">
                  <c:v>0</c:v>
                </c:pt>
                <c:pt idx="3">
                  <c:v>0</c:v>
                </c:pt>
                <c:pt idx="4">
                  <c:v>0</c:v>
                </c:pt>
                <c:pt idx="5">
                  <c:v>0</c:v>
                </c:pt>
                <c:pt idx="6">
                  <c:v>0</c:v>
                </c:pt>
                <c:pt idx="7">
                  <c:v>0</c:v>
                </c:pt>
                <c:pt idx="8">
                  <c:v>1</c:v>
                </c:pt>
                <c:pt idx="9">
                  <c:v>0</c:v>
                </c:pt>
                <c:pt idx="10">
                  <c:v>2</c:v>
                </c:pt>
                <c:pt idx="11">
                  <c:v>0</c:v>
                </c:pt>
                <c:pt idx="12">
                  <c:v>2</c:v>
                </c:pt>
                <c:pt idx="13">
                  <c:v>0</c:v>
                </c:pt>
                <c:pt idx="14">
                  <c:v>3</c:v>
                </c:pt>
                <c:pt idx="15">
                  <c:v>0</c:v>
                </c:pt>
                <c:pt idx="16">
                  <c:v>1</c:v>
                </c:pt>
                <c:pt idx="17">
                  <c:v>0</c:v>
                </c:pt>
                <c:pt idx="18">
                  <c:v>0</c:v>
                </c:pt>
                <c:pt idx="19">
                  <c:v>0</c:v>
                </c:pt>
                <c:pt idx="20">
                  <c:v>1</c:v>
                </c:pt>
                <c:pt idx="21">
                  <c:v>2</c:v>
                </c:pt>
                <c:pt idx="22">
                  <c:v>3</c:v>
                </c:pt>
                <c:pt idx="23">
                  <c:v>1</c:v>
                </c:pt>
                <c:pt idx="24">
                  <c:v>0</c:v>
                </c:pt>
                <c:pt idx="25">
                  <c:v>0</c:v>
                </c:pt>
                <c:pt idx="26">
                  <c:v>0</c:v>
                </c:pt>
                <c:pt idx="27">
                  <c:v>0</c:v>
                </c:pt>
                <c:pt idx="28">
                  <c:v>0</c:v>
                </c:pt>
              </c:numCache>
            </c:numRef>
          </c:val>
          <c:extLst>
            <c:ext xmlns:c16="http://schemas.microsoft.com/office/drawing/2014/chart" uri="{C3380CC4-5D6E-409C-BE32-E72D297353CC}">
              <c16:uniqueId val="{00000002-EFEA-41EE-836E-2FDCF701A88A}"/>
            </c:ext>
          </c:extLst>
        </c:ser>
        <c:dLbls>
          <c:showLegendKey val="0"/>
          <c:showVal val="0"/>
          <c:showCatName val="0"/>
          <c:showSerName val="0"/>
          <c:showPercent val="0"/>
          <c:showBubbleSize val="0"/>
        </c:dLbls>
        <c:gapWidth val="100"/>
        <c:overlap val="-100"/>
        <c:axId val="931265640"/>
        <c:axId val="93126793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931267936"/>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1265640"/>
        <c:crosses val="max"/>
        <c:crossBetween val="between"/>
      </c:valAx>
      <c:catAx>
        <c:axId val="931265640"/>
        <c:scaling>
          <c:orientation val="minMax"/>
        </c:scaling>
        <c:delete val="1"/>
        <c:axPos val="b"/>
        <c:numFmt formatCode="General" sourceLinked="1"/>
        <c:majorTickMark val="out"/>
        <c:minorTickMark val="none"/>
        <c:tickLblPos val="nextTo"/>
        <c:crossAx val="93126793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South Heartland District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MMWRByJURIS!$B$46</c:f>
              <c:strCache>
                <c:ptCount val="1"/>
                <c:pt idx="0">
                  <c:v>Lab Positive Count(n=565)</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MMWRByJURIS!$C$46:$AE$46</c:f>
              <c:numCache>
                <c:formatCode>General</c:formatCode>
                <c:ptCount val="29"/>
                <c:pt idx="0">
                  <c:v>0</c:v>
                </c:pt>
                <c:pt idx="1">
                  <c:v>0</c:v>
                </c:pt>
                <c:pt idx="2">
                  <c:v>1</c:v>
                </c:pt>
                <c:pt idx="3">
                  <c:v>3</c:v>
                </c:pt>
                <c:pt idx="4">
                  <c:v>10</c:v>
                </c:pt>
                <c:pt idx="5">
                  <c:v>47</c:v>
                </c:pt>
                <c:pt idx="6">
                  <c:v>49</c:v>
                </c:pt>
                <c:pt idx="7">
                  <c:v>47</c:v>
                </c:pt>
                <c:pt idx="8">
                  <c:v>67</c:v>
                </c:pt>
                <c:pt idx="9">
                  <c:v>26</c:v>
                </c:pt>
                <c:pt idx="10">
                  <c:v>30</c:v>
                </c:pt>
                <c:pt idx="11">
                  <c:v>16</c:v>
                </c:pt>
                <c:pt idx="12">
                  <c:v>9</c:v>
                </c:pt>
                <c:pt idx="13">
                  <c:v>5</c:v>
                </c:pt>
                <c:pt idx="14">
                  <c:v>3</c:v>
                </c:pt>
                <c:pt idx="15">
                  <c:v>6</c:v>
                </c:pt>
                <c:pt idx="16">
                  <c:v>9</c:v>
                </c:pt>
                <c:pt idx="17">
                  <c:v>14</c:v>
                </c:pt>
                <c:pt idx="18">
                  <c:v>21</c:v>
                </c:pt>
                <c:pt idx="19">
                  <c:v>19</c:v>
                </c:pt>
                <c:pt idx="20">
                  <c:v>24</c:v>
                </c:pt>
                <c:pt idx="21">
                  <c:v>20</c:v>
                </c:pt>
                <c:pt idx="22">
                  <c:v>23</c:v>
                </c:pt>
                <c:pt idx="23">
                  <c:v>12</c:v>
                </c:pt>
                <c:pt idx="24">
                  <c:v>20</c:v>
                </c:pt>
                <c:pt idx="25">
                  <c:v>27</c:v>
                </c:pt>
                <c:pt idx="26">
                  <c:v>29</c:v>
                </c:pt>
                <c:pt idx="27">
                  <c:v>25</c:v>
                </c:pt>
                <c:pt idx="28">
                  <c:v>3</c:v>
                </c:pt>
              </c:numCache>
            </c:numRef>
          </c:val>
          <c:extLst>
            <c:ext xmlns:c16="http://schemas.microsoft.com/office/drawing/2014/chart" uri="{C3380CC4-5D6E-409C-BE32-E72D297353CC}">
              <c16:uniqueId val="{00000000-BD6A-4600-96BC-E0E30E901732}"/>
            </c:ext>
          </c:extLst>
        </c:ser>
        <c:ser>
          <c:idx val="1"/>
          <c:order val="1"/>
          <c:tx>
            <c:strRef>
              <c:f>MMWRByJURIS!$B$47</c:f>
              <c:strCache>
                <c:ptCount val="1"/>
                <c:pt idx="0">
                  <c:v>Hospitalization Count(n=32)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MMWRByJURIS!$C$47:$AE$47</c:f>
              <c:numCache>
                <c:formatCode>General</c:formatCode>
                <c:ptCount val="29"/>
                <c:pt idx="0">
                  <c:v>0</c:v>
                </c:pt>
                <c:pt idx="1">
                  <c:v>0</c:v>
                </c:pt>
                <c:pt idx="2">
                  <c:v>0</c:v>
                </c:pt>
                <c:pt idx="3">
                  <c:v>1</c:v>
                </c:pt>
                <c:pt idx="4">
                  <c:v>0</c:v>
                </c:pt>
                <c:pt idx="5">
                  <c:v>6</c:v>
                </c:pt>
                <c:pt idx="6">
                  <c:v>3</c:v>
                </c:pt>
                <c:pt idx="7">
                  <c:v>6</c:v>
                </c:pt>
                <c:pt idx="8">
                  <c:v>3</c:v>
                </c:pt>
                <c:pt idx="9">
                  <c:v>3</c:v>
                </c:pt>
                <c:pt idx="10">
                  <c:v>1</c:v>
                </c:pt>
                <c:pt idx="11">
                  <c:v>1</c:v>
                </c:pt>
                <c:pt idx="12">
                  <c:v>0</c:v>
                </c:pt>
                <c:pt idx="13">
                  <c:v>0</c:v>
                </c:pt>
                <c:pt idx="14">
                  <c:v>0</c:v>
                </c:pt>
                <c:pt idx="15">
                  <c:v>0</c:v>
                </c:pt>
                <c:pt idx="16">
                  <c:v>0</c:v>
                </c:pt>
                <c:pt idx="17">
                  <c:v>0</c:v>
                </c:pt>
                <c:pt idx="18">
                  <c:v>0</c:v>
                </c:pt>
                <c:pt idx="19">
                  <c:v>1</c:v>
                </c:pt>
                <c:pt idx="20">
                  <c:v>0</c:v>
                </c:pt>
                <c:pt idx="21">
                  <c:v>1</c:v>
                </c:pt>
                <c:pt idx="22">
                  <c:v>1</c:v>
                </c:pt>
                <c:pt idx="23">
                  <c:v>2</c:v>
                </c:pt>
                <c:pt idx="24">
                  <c:v>0</c:v>
                </c:pt>
                <c:pt idx="25">
                  <c:v>1</c:v>
                </c:pt>
                <c:pt idx="26">
                  <c:v>0</c:v>
                </c:pt>
                <c:pt idx="27">
                  <c:v>2</c:v>
                </c:pt>
                <c:pt idx="28">
                  <c:v>0</c:v>
                </c:pt>
              </c:numCache>
            </c:numRef>
          </c:val>
          <c:extLst>
            <c:ext xmlns:c16="http://schemas.microsoft.com/office/drawing/2014/chart" uri="{C3380CC4-5D6E-409C-BE32-E72D297353CC}">
              <c16:uniqueId val="{00000001-BD6A-4600-96BC-E0E30E901732}"/>
            </c:ext>
          </c:extLst>
        </c:ser>
        <c:ser>
          <c:idx val="2"/>
          <c:order val="2"/>
          <c:tx>
            <c:strRef>
              <c:f>MMWRByJURIS!$B$48</c:f>
              <c:strCache>
                <c:ptCount val="1"/>
                <c:pt idx="0">
                  <c:v>Death Count(n=11)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MMWRByJURIS!$C$48:$AE$48</c:f>
              <c:numCache>
                <c:formatCode>General</c:formatCode>
                <c:ptCount val="29"/>
                <c:pt idx="0">
                  <c:v>0</c:v>
                </c:pt>
                <c:pt idx="1">
                  <c:v>0</c:v>
                </c:pt>
                <c:pt idx="2">
                  <c:v>0</c:v>
                </c:pt>
                <c:pt idx="3">
                  <c:v>0</c:v>
                </c:pt>
                <c:pt idx="4">
                  <c:v>0</c:v>
                </c:pt>
                <c:pt idx="5">
                  <c:v>0</c:v>
                </c:pt>
                <c:pt idx="6">
                  <c:v>1</c:v>
                </c:pt>
                <c:pt idx="7">
                  <c:v>0</c:v>
                </c:pt>
                <c:pt idx="8">
                  <c:v>3</c:v>
                </c:pt>
                <c:pt idx="9">
                  <c:v>2</c:v>
                </c:pt>
                <c:pt idx="10">
                  <c:v>3</c:v>
                </c:pt>
                <c:pt idx="11">
                  <c:v>2</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2-BD6A-4600-96BC-E0E30E901732}"/>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Southeast District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MMWRByJURIS!$B$49</c:f>
              <c:strCache>
                <c:ptCount val="1"/>
                <c:pt idx="0">
                  <c:v>Lab Positive Count(n=336)</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MMWRByJURIS!$C$49:$AE$49</c:f>
              <c:numCache>
                <c:formatCode>General</c:formatCode>
                <c:ptCount val="29"/>
                <c:pt idx="0">
                  <c:v>0</c:v>
                </c:pt>
                <c:pt idx="1">
                  <c:v>0</c:v>
                </c:pt>
                <c:pt idx="2">
                  <c:v>1</c:v>
                </c:pt>
                <c:pt idx="3">
                  <c:v>0</c:v>
                </c:pt>
                <c:pt idx="4">
                  <c:v>2</c:v>
                </c:pt>
                <c:pt idx="5">
                  <c:v>0</c:v>
                </c:pt>
                <c:pt idx="6">
                  <c:v>1</c:v>
                </c:pt>
                <c:pt idx="7">
                  <c:v>2</c:v>
                </c:pt>
                <c:pt idx="8">
                  <c:v>1</c:v>
                </c:pt>
                <c:pt idx="9">
                  <c:v>3</c:v>
                </c:pt>
                <c:pt idx="10">
                  <c:v>5</c:v>
                </c:pt>
                <c:pt idx="11">
                  <c:v>1</c:v>
                </c:pt>
                <c:pt idx="12">
                  <c:v>2</c:v>
                </c:pt>
                <c:pt idx="13">
                  <c:v>7</c:v>
                </c:pt>
                <c:pt idx="14">
                  <c:v>4</c:v>
                </c:pt>
                <c:pt idx="15">
                  <c:v>1</c:v>
                </c:pt>
                <c:pt idx="16">
                  <c:v>7</c:v>
                </c:pt>
                <c:pt idx="17">
                  <c:v>4</c:v>
                </c:pt>
                <c:pt idx="18">
                  <c:v>11</c:v>
                </c:pt>
                <c:pt idx="19">
                  <c:v>12</c:v>
                </c:pt>
                <c:pt idx="20">
                  <c:v>19</c:v>
                </c:pt>
                <c:pt idx="21">
                  <c:v>21</c:v>
                </c:pt>
                <c:pt idx="22">
                  <c:v>32</c:v>
                </c:pt>
                <c:pt idx="23">
                  <c:v>43</c:v>
                </c:pt>
                <c:pt idx="24">
                  <c:v>51</c:v>
                </c:pt>
                <c:pt idx="25">
                  <c:v>50</c:v>
                </c:pt>
                <c:pt idx="26">
                  <c:v>34</c:v>
                </c:pt>
                <c:pt idx="27">
                  <c:v>21</c:v>
                </c:pt>
                <c:pt idx="28">
                  <c:v>1</c:v>
                </c:pt>
              </c:numCache>
            </c:numRef>
          </c:val>
          <c:extLst>
            <c:ext xmlns:c16="http://schemas.microsoft.com/office/drawing/2014/chart" uri="{C3380CC4-5D6E-409C-BE32-E72D297353CC}">
              <c16:uniqueId val="{00000000-9129-4D41-9CE7-0C2F3CAB442E}"/>
            </c:ext>
          </c:extLst>
        </c:ser>
        <c:ser>
          <c:idx val="1"/>
          <c:order val="1"/>
          <c:tx>
            <c:strRef>
              <c:f>MMWRByJURIS!$B$50</c:f>
              <c:strCache>
                <c:ptCount val="1"/>
                <c:pt idx="0">
                  <c:v>Hospitalization Count(n=12)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MMWRByJURIS!$C$50:$AE$50</c:f>
              <c:numCache>
                <c:formatCode>General</c:formatCode>
                <c:ptCount val="29"/>
                <c:pt idx="0">
                  <c:v>0</c:v>
                </c:pt>
                <c:pt idx="1">
                  <c:v>0</c:v>
                </c:pt>
                <c:pt idx="2">
                  <c:v>0</c:v>
                </c:pt>
                <c:pt idx="3">
                  <c:v>0</c:v>
                </c:pt>
                <c:pt idx="4">
                  <c:v>1</c:v>
                </c:pt>
                <c:pt idx="5">
                  <c:v>0</c:v>
                </c:pt>
                <c:pt idx="6">
                  <c:v>0</c:v>
                </c:pt>
                <c:pt idx="7">
                  <c:v>0</c:v>
                </c:pt>
                <c:pt idx="8">
                  <c:v>0</c:v>
                </c:pt>
                <c:pt idx="9">
                  <c:v>0</c:v>
                </c:pt>
                <c:pt idx="10">
                  <c:v>2</c:v>
                </c:pt>
                <c:pt idx="11">
                  <c:v>0</c:v>
                </c:pt>
                <c:pt idx="12">
                  <c:v>0</c:v>
                </c:pt>
                <c:pt idx="13">
                  <c:v>1</c:v>
                </c:pt>
                <c:pt idx="14">
                  <c:v>0</c:v>
                </c:pt>
                <c:pt idx="15">
                  <c:v>0</c:v>
                </c:pt>
                <c:pt idx="16">
                  <c:v>3</c:v>
                </c:pt>
                <c:pt idx="17">
                  <c:v>0</c:v>
                </c:pt>
                <c:pt idx="18">
                  <c:v>0</c:v>
                </c:pt>
                <c:pt idx="19">
                  <c:v>0</c:v>
                </c:pt>
                <c:pt idx="20">
                  <c:v>1</c:v>
                </c:pt>
                <c:pt idx="21">
                  <c:v>0</c:v>
                </c:pt>
                <c:pt idx="22">
                  <c:v>0</c:v>
                </c:pt>
                <c:pt idx="23">
                  <c:v>1</c:v>
                </c:pt>
                <c:pt idx="24">
                  <c:v>2</c:v>
                </c:pt>
                <c:pt idx="25">
                  <c:v>0</c:v>
                </c:pt>
                <c:pt idx="26">
                  <c:v>1</c:v>
                </c:pt>
                <c:pt idx="27">
                  <c:v>0</c:v>
                </c:pt>
                <c:pt idx="28">
                  <c:v>0</c:v>
                </c:pt>
              </c:numCache>
            </c:numRef>
          </c:val>
          <c:extLst>
            <c:ext xmlns:c16="http://schemas.microsoft.com/office/drawing/2014/chart" uri="{C3380CC4-5D6E-409C-BE32-E72D297353CC}">
              <c16:uniqueId val="{00000001-9129-4D41-9CE7-0C2F3CAB442E}"/>
            </c:ext>
          </c:extLst>
        </c:ser>
        <c:ser>
          <c:idx val="2"/>
          <c:order val="2"/>
          <c:tx>
            <c:strRef>
              <c:f>MMWRByJURIS!$B$51</c:f>
              <c:strCache>
                <c:ptCount val="1"/>
                <c:pt idx="0">
                  <c:v>Death Count(n=2)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MMWRByJURIS!$C$51:$AE$51</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0</c:v>
                </c:pt>
                <c:pt idx="16">
                  <c:v>0</c:v>
                </c:pt>
                <c:pt idx="17">
                  <c:v>0</c:v>
                </c:pt>
                <c:pt idx="18">
                  <c:v>0</c:v>
                </c:pt>
                <c:pt idx="19">
                  <c:v>0</c:v>
                </c:pt>
                <c:pt idx="20">
                  <c:v>0</c:v>
                </c:pt>
                <c:pt idx="21">
                  <c:v>0</c:v>
                </c:pt>
                <c:pt idx="22">
                  <c:v>0</c:v>
                </c:pt>
                <c:pt idx="23">
                  <c:v>0</c:v>
                </c:pt>
                <c:pt idx="24">
                  <c:v>1</c:v>
                </c:pt>
                <c:pt idx="25">
                  <c:v>0</c:v>
                </c:pt>
                <c:pt idx="26">
                  <c:v>0</c:v>
                </c:pt>
                <c:pt idx="27">
                  <c:v>0</c:v>
                </c:pt>
                <c:pt idx="28">
                  <c:v>0</c:v>
                </c:pt>
              </c:numCache>
            </c:numRef>
          </c:val>
          <c:extLst>
            <c:ext xmlns:c16="http://schemas.microsoft.com/office/drawing/2014/chart" uri="{C3380CC4-5D6E-409C-BE32-E72D297353CC}">
              <c16:uniqueId val="{00000002-9129-4D41-9CE7-0C2F3CAB442E}"/>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Southwest Nebraska Public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MMWRByJURIS!$B$52</c:f>
              <c:strCache>
                <c:ptCount val="1"/>
                <c:pt idx="0">
                  <c:v>Lab Positive Count(n=170)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MMWRByJURIS!$C$52:$AE$52</c:f>
              <c:numCache>
                <c:formatCode>General</c:formatCode>
                <c:ptCount val="29"/>
                <c:pt idx="0">
                  <c:v>0</c:v>
                </c:pt>
                <c:pt idx="1">
                  <c:v>0</c:v>
                </c:pt>
                <c:pt idx="2">
                  <c:v>0</c:v>
                </c:pt>
                <c:pt idx="3">
                  <c:v>0</c:v>
                </c:pt>
                <c:pt idx="4">
                  <c:v>0</c:v>
                </c:pt>
                <c:pt idx="5">
                  <c:v>0</c:v>
                </c:pt>
                <c:pt idx="6">
                  <c:v>3</c:v>
                </c:pt>
                <c:pt idx="7">
                  <c:v>1</c:v>
                </c:pt>
                <c:pt idx="8">
                  <c:v>7</c:v>
                </c:pt>
                <c:pt idx="9">
                  <c:v>2</c:v>
                </c:pt>
                <c:pt idx="10">
                  <c:v>1</c:v>
                </c:pt>
                <c:pt idx="11">
                  <c:v>2</c:v>
                </c:pt>
                <c:pt idx="12">
                  <c:v>2</c:v>
                </c:pt>
                <c:pt idx="13">
                  <c:v>0</c:v>
                </c:pt>
                <c:pt idx="14">
                  <c:v>0</c:v>
                </c:pt>
                <c:pt idx="15">
                  <c:v>1</c:v>
                </c:pt>
                <c:pt idx="16">
                  <c:v>2</c:v>
                </c:pt>
                <c:pt idx="17">
                  <c:v>2</c:v>
                </c:pt>
                <c:pt idx="18">
                  <c:v>3</c:v>
                </c:pt>
                <c:pt idx="19">
                  <c:v>21</c:v>
                </c:pt>
                <c:pt idx="20">
                  <c:v>24</c:v>
                </c:pt>
                <c:pt idx="21">
                  <c:v>8</c:v>
                </c:pt>
                <c:pt idx="22">
                  <c:v>7</c:v>
                </c:pt>
                <c:pt idx="23">
                  <c:v>27</c:v>
                </c:pt>
                <c:pt idx="24">
                  <c:v>24</c:v>
                </c:pt>
                <c:pt idx="25">
                  <c:v>13</c:v>
                </c:pt>
                <c:pt idx="26">
                  <c:v>11</c:v>
                </c:pt>
                <c:pt idx="27">
                  <c:v>9</c:v>
                </c:pt>
                <c:pt idx="28">
                  <c:v>0</c:v>
                </c:pt>
              </c:numCache>
            </c:numRef>
          </c:val>
          <c:extLst>
            <c:ext xmlns:c16="http://schemas.microsoft.com/office/drawing/2014/chart" uri="{C3380CC4-5D6E-409C-BE32-E72D297353CC}">
              <c16:uniqueId val="{00000000-5138-435E-9ABE-6079650E7026}"/>
            </c:ext>
          </c:extLst>
        </c:ser>
        <c:ser>
          <c:idx val="1"/>
          <c:order val="1"/>
          <c:tx>
            <c:strRef>
              <c:f>MMWRByJURIS!$B$53</c:f>
              <c:strCache>
                <c:ptCount val="1"/>
                <c:pt idx="0">
                  <c:v>Hospitalization Count(n=23)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MMWRByJURIS!$C$53:$AE$53</c:f>
              <c:numCache>
                <c:formatCode>General</c:formatCode>
                <c:ptCount val="29"/>
                <c:pt idx="0">
                  <c:v>0</c:v>
                </c:pt>
                <c:pt idx="1">
                  <c:v>0</c:v>
                </c:pt>
                <c:pt idx="2">
                  <c:v>0</c:v>
                </c:pt>
                <c:pt idx="3">
                  <c:v>0</c:v>
                </c:pt>
                <c:pt idx="4">
                  <c:v>0</c:v>
                </c:pt>
                <c:pt idx="5">
                  <c:v>0</c:v>
                </c:pt>
                <c:pt idx="6">
                  <c:v>0</c:v>
                </c:pt>
                <c:pt idx="7">
                  <c:v>0</c:v>
                </c:pt>
                <c:pt idx="8">
                  <c:v>1</c:v>
                </c:pt>
                <c:pt idx="9">
                  <c:v>0</c:v>
                </c:pt>
                <c:pt idx="10">
                  <c:v>0</c:v>
                </c:pt>
                <c:pt idx="11">
                  <c:v>0</c:v>
                </c:pt>
                <c:pt idx="12">
                  <c:v>2</c:v>
                </c:pt>
                <c:pt idx="13">
                  <c:v>0</c:v>
                </c:pt>
                <c:pt idx="14">
                  <c:v>0</c:v>
                </c:pt>
                <c:pt idx="15">
                  <c:v>0</c:v>
                </c:pt>
                <c:pt idx="16">
                  <c:v>0</c:v>
                </c:pt>
                <c:pt idx="17">
                  <c:v>0</c:v>
                </c:pt>
                <c:pt idx="18">
                  <c:v>0</c:v>
                </c:pt>
                <c:pt idx="19">
                  <c:v>1</c:v>
                </c:pt>
                <c:pt idx="20">
                  <c:v>6</c:v>
                </c:pt>
                <c:pt idx="21">
                  <c:v>3</c:v>
                </c:pt>
                <c:pt idx="22">
                  <c:v>1</c:v>
                </c:pt>
                <c:pt idx="23">
                  <c:v>1</c:v>
                </c:pt>
                <c:pt idx="24">
                  <c:v>3</c:v>
                </c:pt>
                <c:pt idx="25">
                  <c:v>2</c:v>
                </c:pt>
                <c:pt idx="26">
                  <c:v>3</c:v>
                </c:pt>
                <c:pt idx="27">
                  <c:v>0</c:v>
                </c:pt>
                <c:pt idx="28">
                  <c:v>0</c:v>
                </c:pt>
              </c:numCache>
            </c:numRef>
          </c:val>
          <c:extLst>
            <c:ext xmlns:c16="http://schemas.microsoft.com/office/drawing/2014/chart" uri="{C3380CC4-5D6E-409C-BE32-E72D297353CC}">
              <c16:uniqueId val="{00000001-5138-435E-9ABE-6079650E7026}"/>
            </c:ext>
          </c:extLst>
        </c:ser>
        <c:ser>
          <c:idx val="2"/>
          <c:order val="2"/>
          <c:tx>
            <c:strRef>
              <c:f>MMWRByJURIS!$B$54</c:f>
              <c:strCache>
                <c:ptCount val="1"/>
                <c:pt idx="0">
                  <c:v>Death Count(n=11)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MMWRByJURIS!$C$54:$AE$54</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1</c:v>
                </c:pt>
                <c:pt idx="21">
                  <c:v>3</c:v>
                </c:pt>
                <c:pt idx="22">
                  <c:v>3</c:v>
                </c:pt>
                <c:pt idx="23">
                  <c:v>2</c:v>
                </c:pt>
                <c:pt idx="24">
                  <c:v>0</c:v>
                </c:pt>
                <c:pt idx="25">
                  <c:v>0</c:v>
                </c:pt>
                <c:pt idx="26">
                  <c:v>1</c:v>
                </c:pt>
                <c:pt idx="27">
                  <c:v>0</c:v>
                </c:pt>
                <c:pt idx="28">
                  <c:v>0</c:v>
                </c:pt>
              </c:numCache>
            </c:numRef>
          </c:val>
          <c:extLst>
            <c:ext xmlns:c16="http://schemas.microsoft.com/office/drawing/2014/chart" uri="{C3380CC4-5D6E-409C-BE32-E72D297353CC}">
              <c16:uniqueId val="{00000002-5138-435E-9ABE-6079650E7026}"/>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Three Rivers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MMWRByJURIS!$B$55</c:f>
              <c:strCache>
                <c:ptCount val="1"/>
                <c:pt idx="0">
                  <c:v>Lab Positive Count(n=1544)</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MMWRByJURIS!$C$55:$AE$55</c:f>
              <c:numCache>
                <c:formatCode>General</c:formatCode>
                <c:ptCount val="29"/>
                <c:pt idx="0">
                  <c:v>0</c:v>
                </c:pt>
                <c:pt idx="1">
                  <c:v>0</c:v>
                </c:pt>
                <c:pt idx="2">
                  <c:v>4</c:v>
                </c:pt>
                <c:pt idx="3">
                  <c:v>10</c:v>
                </c:pt>
                <c:pt idx="4">
                  <c:v>17</c:v>
                </c:pt>
                <c:pt idx="5">
                  <c:v>6</c:v>
                </c:pt>
                <c:pt idx="6">
                  <c:v>9</c:v>
                </c:pt>
                <c:pt idx="7">
                  <c:v>40</c:v>
                </c:pt>
                <c:pt idx="8">
                  <c:v>79</c:v>
                </c:pt>
                <c:pt idx="9">
                  <c:v>52</c:v>
                </c:pt>
                <c:pt idx="10">
                  <c:v>106</c:v>
                </c:pt>
                <c:pt idx="11">
                  <c:v>144</c:v>
                </c:pt>
                <c:pt idx="12">
                  <c:v>111</c:v>
                </c:pt>
                <c:pt idx="13">
                  <c:v>93</c:v>
                </c:pt>
                <c:pt idx="14">
                  <c:v>67</c:v>
                </c:pt>
                <c:pt idx="15">
                  <c:v>36</c:v>
                </c:pt>
                <c:pt idx="16">
                  <c:v>41</c:v>
                </c:pt>
                <c:pt idx="17">
                  <c:v>23</c:v>
                </c:pt>
                <c:pt idx="18">
                  <c:v>37</c:v>
                </c:pt>
                <c:pt idx="19">
                  <c:v>49</c:v>
                </c:pt>
                <c:pt idx="20">
                  <c:v>48</c:v>
                </c:pt>
                <c:pt idx="21">
                  <c:v>69</c:v>
                </c:pt>
                <c:pt idx="22">
                  <c:v>80</c:v>
                </c:pt>
                <c:pt idx="23">
                  <c:v>65</c:v>
                </c:pt>
                <c:pt idx="24">
                  <c:v>66</c:v>
                </c:pt>
                <c:pt idx="25">
                  <c:v>82</c:v>
                </c:pt>
                <c:pt idx="26">
                  <c:v>77</c:v>
                </c:pt>
                <c:pt idx="27">
                  <c:v>114</c:v>
                </c:pt>
                <c:pt idx="28">
                  <c:v>19</c:v>
                </c:pt>
              </c:numCache>
            </c:numRef>
          </c:val>
          <c:extLst>
            <c:ext xmlns:c16="http://schemas.microsoft.com/office/drawing/2014/chart" uri="{C3380CC4-5D6E-409C-BE32-E72D297353CC}">
              <c16:uniqueId val="{00000000-20CE-45E4-ADCA-9562FF0075C0}"/>
            </c:ext>
          </c:extLst>
        </c:ser>
        <c:ser>
          <c:idx val="1"/>
          <c:order val="1"/>
          <c:tx>
            <c:strRef>
              <c:f>MMWRByJURIS!$B$56</c:f>
              <c:strCache>
                <c:ptCount val="1"/>
                <c:pt idx="0">
                  <c:v>Hospitalization Count(n=73)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MMWRByJURIS!$C$56:$AE$56</c:f>
              <c:numCache>
                <c:formatCode>General</c:formatCode>
                <c:ptCount val="29"/>
                <c:pt idx="0">
                  <c:v>0</c:v>
                </c:pt>
                <c:pt idx="1">
                  <c:v>0</c:v>
                </c:pt>
                <c:pt idx="2">
                  <c:v>0</c:v>
                </c:pt>
                <c:pt idx="3">
                  <c:v>3</c:v>
                </c:pt>
                <c:pt idx="4">
                  <c:v>4</c:v>
                </c:pt>
                <c:pt idx="5">
                  <c:v>1</c:v>
                </c:pt>
                <c:pt idx="6">
                  <c:v>2</c:v>
                </c:pt>
                <c:pt idx="7">
                  <c:v>1</c:v>
                </c:pt>
                <c:pt idx="8">
                  <c:v>0</c:v>
                </c:pt>
                <c:pt idx="9">
                  <c:v>2</c:v>
                </c:pt>
                <c:pt idx="10">
                  <c:v>3</c:v>
                </c:pt>
                <c:pt idx="11">
                  <c:v>8</c:v>
                </c:pt>
                <c:pt idx="12">
                  <c:v>9</c:v>
                </c:pt>
                <c:pt idx="13">
                  <c:v>4</c:v>
                </c:pt>
                <c:pt idx="14">
                  <c:v>4</c:v>
                </c:pt>
                <c:pt idx="15">
                  <c:v>2</c:v>
                </c:pt>
                <c:pt idx="16">
                  <c:v>1</c:v>
                </c:pt>
                <c:pt idx="17">
                  <c:v>1</c:v>
                </c:pt>
                <c:pt idx="18">
                  <c:v>2</c:v>
                </c:pt>
                <c:pt idx="19">
                  <c:v>2</c:v>
                </c:pt>
                <c:pt idx="20">
                  <c:v>5</c:v>
                </c:pt>
                <c:pt idx="21">
                  <c:v>0</c:v>
                </c:pt>
                <c:pt idx="22">
                  <c:v>4</c:v>
                </c:pt>
                <c:pt idx="23">
                  <c:v>4</c:v>
                </c:pt>
                <c:pt idx="24">
                  <c:v>4</c:v>
                </c:pt>
                <c:pt idx="25">
                  <c:v>5</c:v>
                </c:pt>
                <c:pt idx="26">
                  <c:v>0</c:v>
                </c:pt>
                <c:pt idx="27">
                  <c:v>2</c:v>
                </c:pt>
                <c:pt idx="28">
                  <c:v>0</c:v>
                </c:pt>
              </c:numCache>
            </c:numRef>
          </c:val>
          <c:extLst>
            <c:ext xmlns:c16="http://schemas.microsoft.com/office/drawing/2014/chart" uri="{C3380CC4-5D6E-409C-BE32-E72D297353CC}">
              <c16:uniqueId val="{00000001-20CE-45E4-ADCA-9562FF0075C0}"/>
            </c:ext>
          </c:extLst>
        </c:ser>
        <c:ser>
          <c:idx val="2"/>
          <c:order val="2"/>
          <c:tx>
            <c:strRef>
              <c:f>MMWRByJURIS!$B$57</c:f>
              <c:strCache>
                <c:ptCount val="1"/>
                <c:pt idx="0">
                  <c:v>Death Count(n=15)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MMWRByJURIS!$C$57:$AE$57</c:f>
              <c:numCache>
                <c:formatCode>General</c:formatCode>
                <c:ptCount val="29"/>
                <c:pt idx="0">
                  <c:v>0</c:v>
                </c:pt>
                <c:pt idx="1">
                  <c:v>0</c:v>
                </c:pt>
                <c:pt idx="2">
                  <c:v>0</c:v>
                </c:pt>
                <c:pt idx="3">
                  <c:v>0</c:v>
                </c:pt>
                <c:pt idx="4">
                  <c:v>0</c:v>
                </c:pt>
                <c:pt idx="5">
                  <c:v>0</c:v>
                </c:pt>
                <c:pt idx="6">
                  <c:v>1</c:v>
                </c:pt>
                <c:pt idx="7">
                  <c:v>0</c:v>
                </c:pt>
                <c:pt idx="8">
                  <c:v>1</c:v>
                </c:pt>
                <c:pt idx="9">
                  <c:v>0</c:v>
                </c:pt>
                <c:pt idx="10">
                  <c:v>1</c:v>
                </c:pt>
                <c:pt idx="11">
                  <c:v>0</c:v>
                </c:pt>
                <c:pt idx="12">
                  <c:v>0</c:v>
                </c:pt>
                <c:pt idx="13">
                  <c:v>1</c:v>
                </c:pt>
                <c:pt idx="14">
                  <c:v>5</c:v>
                </c:pt>
                <c:pt idx="15">
                  <c:v>2</c:v>
                </c:pt>
                <c:pt idx="16">
                  <c:v>0</c:v>
                </c:pt>
                <c:pt idx="17">
                  <c:v>0</c:v>
                </c:pt>
                <c:pt idx="18">
                  <c:v>0</c:v>
                </c:pt>
                <c:pt idx="19">
                  <c:v>0</c:v>
                </c:pt>
                <c:pt idx="20">
                  <c:v>0</c:v>
                </c:pt>
                <c:pt idx="21">
                  <c:v>1</c:v>
                </c:pt>
                <c:pt idx="22">
                  <c:v>1</c:v>
                </c:pt>
                <c:pt idx="23">
                  <c:v>1</c:v>
                </c:pt>
                <c:pt idx="24">
                  <c:v>0</c:v>
                </c:pt>
                <c:pt idx="25">
                  <c:v>0</c:v>
                </c:pt>
                <c:pt idx="26">
                  <c:v>1</c:v>
                </c:pt>
                <c:pt idx="27">
                  <c:v>0</c:v>
                </c:pt>
                <c:pt idx="28">
                  <c:v>0</c:v>
                </c:pt>
              </c:numCache>
            </c:numRef>
          </c:val>
          <c:extLst>
            <c:ext xmlns:c16="http://schemas.microsoft.com/office/drawing/2014/chart" uri="{C3380CC4-5D6E-409C-BE32-E72D297353CC}">
              <c16:uniqueId val="{00000002-20CE-45E4-ADCA-9562FF0075C0}"/>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Two Rivers Public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MMWRByJURIS!$B$58</c:f>
              <c:strCache>
                <c:ptCount val="1"/>
                <c:pt idx="0">
                  <c:v>Lab Positive Count(n=2223)</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MMWRByJURIS!$C$58:$AE$58</c:f>
              <c:numCache>
                <c:formatCode>General</c:formatCode>
                <c:ptCount val="29"/>
                <c:pt idx="0">
                  <c:v>0</c:v>
                </c:pt>
                <c:pt idx="1">
                  <c:v>1</c:v>
                </c:pt>
                <c:pt idx="2">
                  <c:v>2</c:v>
                </c:pt>
                <c:pt idx="3">
                  <c:v>6</c:v>
                </c:pt>
                <c:pt idx="4">
                  <c:v>17</c:v>
                </c:pt>
                <c:pt idx="5">
                  <c:v>39</c:v>
                </c:pt>
                <c:pt idx="6">
                  <c:v>189</c:v>
                </c:pt>
                <c:pt idx="7">
                  <c:v>287</c:v>
                </c:pt>
                <c:pt idx="8">
                  <c:v>208</c:v>
                </c:pt>
                <c:pt idx="9">
                  <c:v>171</c:v>
                </c:pt>
                <c:pt idx="10">
                  <c:v>79</c:v>
                </c:pt>
                <c:pt idx="11">
                  <c:v>29</c:v>
                </c:pt>
                <c:pt idx="12">
                  <c:v>31</c:v>
                </c:pt>
                <c:pt idx="13">
                  <c:v>14</c:v>
                </c:pt>
                <c:pt idx="14">
                  <c:v>4</c:v>
                </c:pt>
                <c:pt idx="15">
                  <c:v>16</c:v>
                </c:pt>
                <c:pt idx="16">
                  <c:v>12</c:v>
                </c:pt>
                <c:pt idx="17">
                  <c:v>23</c:v>
                </c:pt>
                <c:pt idx="18">
                  <c:v>41</c:v>
                </c:pt>
                <c:pt idx="19">
                  <c:v>33</c:v>
                </c:pt>
                <c:pt idx="20">
                  <c:v>102</c:v>
                </c:pt>
                <c:pt idx="21">
                  <c:v>112</c:v>
                </c:pt>
                <c:pt idx="22">
                  <c:v>124</c:v>
                </c:pt>
                <c:pt idx="23">
                  <c:v>139</c:v>
                </c:pt>
                <c:pt idx="24">
                  <c:v>120</c:v>
                </c:pt>
                <c:pt idx="25">
                  <c:v>149</c:v>
                </c:pt>
                <c:pt idx="26">
                  <c:v>132</c:v>
                </c:pt>
                <c:pt idx="27">
                  <c:v>137</c:v>
                </c:pt>
                <c:pt idx="28">
                  <c:v>6</c:v>
                </c:pt>
              </c:numCache>
            </c:numRef>
          </c:val>
          <c:extLst>
            <c:ext xmlns:c16="http://schemas.microsoft.com/office/drawing/2014/chart" uri="{C3380CC4-5D6E-409C-BE32-E72D297353CC}">
              <c16:uniqueId val="{00000000-06E5-4603-817E-6CBF16FC1ECB}"/>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MMWRByJURIS!$B$59</c:f>
              <c:strCache>
                <c:ptCount val="1"/>
                <c:pt idx="0">
                  <c:v>Hospitalization Count(n=136)</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MMWRByJURIS!$C$59:$AE$59</c:f>
              <c:numCache>
                <c:formatCode>General</c:formatCode>
                <c:ptCount val="29"/>
                <c:pt idx="0">
                  <c:v>0</c:v>
                </c:pt>
                <c:pt idx="1">
                  <c:v>1</c:v>
                </c:pt>
                <c:pt idx="2">
                  <c:v>0</c:v>
                </c:pt>
                <c:pt idx="3">
                  <c:v>3</c:v>
                </c:pt>
                <c:pt idx="4">
                  <c:v>1</c:v>
                </c:pt>
                <c:pt idx="5">
                  <c:v>5</c:v>
                </c:pt>
                <c:pt idx="6">
                  <c:v>14</c:v>
                </c:pt>
                <c:pt idx="7">
                  <c:v>27</c:v>
                </c:pt>
                <c:pt idx="8">
                  <c:v>20</c:v>
                </c:pt>
                <c:pt idx="9">
                  <c:v>9</c:v>
                </c:pt>
                <c:pt idx="10">
                  <c:v>1</c:v>
                </c:pt>
                <c:pt idx="11">
                  <c:v>6</c:v>
                </c:pt>
                <c:pt idx="12">
                  <c:v>2</c:v>
                </c:pt>
                <c:pt idx="13">
                  <c:v>0</c:v>
                </c:pt>
                <c:pt idx="14">
                  <c:v>1</c:v>
                </c:pt>
                <c:pt idx="15">
                  <c:v>0</c:v>
                </c:pt>
                <c:pt idx="16">
                  <c:v>2</c:v>
                </c:pt>
                <c:pt idx="17">
                  <c:v>0</c:v>
                </c:pt>
                <c:pt idx="18">
                  <c:v>2</c:v>
                </c:pt>
                <c:pt idx="19">
                  <c:v>3</c:v>
                </c:pt>
                <c:pt idx="20">
                  <c:v>1</c:v>
                </c:pt>
                <c:pt idx="21">
                  <c:v>12</c:v>
                </c:pt>
                <c:pt idx="22">
                  <c:v>4</c:v>
                </c:pt>
                <c:pt idx="23">
                  <c:v>9</c:v>
                </c:pt>
                <c:pt idx="24">
                  <c:v>6</c:v>
                </c:pt>
                <c:pt idx="25">
                  <c:v>2</c:v>
                </c:pt>
                <c:pt idx="26">
                  <c:v>1</c:v>
                </c:pt>
                <c:pt idx="27">
                  <c:v>4</c:v>
                </c:pt>
                <c:pt idx="28">
                  <c:v>0</c:v>
                </c:pt>
              </c:numCache>
            </c:numRef>
          </c:val>
          <c:extLst>
            <c:ext xmlns:c16="http://schemas.microsoft.com/office/drawing/2014/chart" uri="{C3380CC4-5D6E-409C-BE32-E72D297353CC}">
              <c16:uniqueId val="{00000001-06E5-4603-817E-6CBF16FC1ECB}"/>
            </c:ext>
          </c:extLst>
        </c:ser>
        <c:ser>
          <c:idx val="2"/>
          <c:order val="2"/>
          <c:tx>
            <c:strRef>
              <c:f>MMWRByJURIS!$B$60</c:f>
              <c:strCache>
                <c:ptCount val="1"/>
                <c:pt idx="0">
                  <c:v>Death Count(n=16)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MMWRByJURIS!$C$60:$AE$60</c:f>
              <c:numCache>
                <c:formatCode>General</c:formatCode>
                <c:ptCount val="29"/>
                <c:pt idx="0">
                  <c:v>0</c:v>
                </c:pt>
                <c:pt idx="1">
                  <c:v>0</c:v>
                </c:pt>
                <c:pt idx="2">
                  <c:v>0</c:v>
                </c:pt>
                <c:pt idx="3">
                  <c:v>0</c:v>
                </c:pt>
                <c:pt idx="4">
                  <c:v>1</c:v>
                </c:pt>
                <c:pt idx="5">
                  <c:v>0</c:v>
                </c:pt>
                <c:pt idx="6">
                  <c:v>0</c:v>
                </c:pt>
                <c:pt idx="7">
                  <c:v>0</c:v>
                </c:pt>
                <c:pt idx="8">
                  <c:v>2</c:v>
                </c:pt>
                <c:pt idx="9">
                  <c:v>3</c:v>
                </c:pt>
                <c:pt idx="10">
                  <c:v>3</c:v>
                </c:pt>
                <c:pt idx="11">
                  <c:v>0</c:v>
                </c:pt>
                <c:pt idx="12">
                  <c:v>0</c:v>
                </c:pt>
                <c:pt idx="13">
                  <c:v>0</c:v>
                </c:pt>
                <c:pt idx="14">
                  <c:v>0</c:v>
                </c:pt>
                <c:pt idx="15">
                  <c:v>0</c:v>
                </c:pt>
                <c:pt idx="16">
                  <c:v>0</c:v>
                </c:pt>
                <c:pt idx="17">
                  <c:v>0</c:v>
                </c:pt>
                <c:pt idx="18">
                  <c:v>0</c:v>
                </c:pt>
                <c:pt idx="19">
                  <c:v>0</c:v>
                </c:pt>
                <c:pt idx="20">
                  <c:v>1</c:v>
                </c:pt>
                <c:pt idx="21">
                  <c:v>0</c:v>
                </c:pt>
                <c:pt idx="22">
                  <c:v>1</c:v>
                </c:pt>
                <c:pt idx="23">
                  <c:v>0</c:v>
                </c:pt>
                <c:pt idx="24">
                  <c:v>2</c:v>
                </c:pt>
                <c:pt idx="25">
                  <c:v>1</c:v>
                </c:pt>
                <c:pt idx="26">
                  <c:v>0</c:v>
                </c:pt>
                <c:pt idx="27">
                  <c:v>1</c:v>
                </c:pt>
                <c:pt idx="28">
                  <c:v>1</c:v>
                </c:pt>
              </c:numCache>
            </c:numRef>
          </c:val>
          <c:extLst>
            <c:ext xmlns:c16="http://schemas.microsoft.com/office/drawing/2014/chart" uri="{C3380CC4-5D6E-409C-BE32-E72D297353CC}">
              <c16:uniqueId val="{00000002-06E5-4603-817E-6CBF16FC1ECB}"/>
            </c:ext>
          </c:extLst>
        </c:ser>
        <c:dLbls>
          <c:showLegendKey val="0"/>
          <c:showVal val="0"/>
          <c:showCatName val="0"/>
          <c:showSerName val="0"/>
          <c:showPercent val="0"/>
          <c:showBubbleSize val="0"/>
        </c:dLbls>
        <c:gapWidth val="100"/>
        <c:overlap val="-100"/>
        <c:axId val="696470704"/>
        <c:axId val="69647004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964700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a:t>
                </a:r>
                <a:r>
                  <a:rPr lang="en-US" baseline="0"/>
                  <a:t> Death Count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470704"/>
        <c:crosses val="max"/>
        <c:crossBetween val="between"/>
      </c:valAx>
      <c:catAx>
        <c:axId val="696470704"/>
        <c:scaling>
          <c:orientation val="minMax"/>
        </c:scaling>
        <c:delete val="1"/>
        <c:axPos val="b"/>
        <c:numFmt formatCode="General" sourceLinked="1"/>
        <c:majorTickMark val="out"/>
        <c:minorTickMark val="none"/>
        <c:tickLblPos val="nextTo"/>
        <c:crossAx val="6964700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Hospitalization and Death Count by MMWR Week, Nebraska, September 15, 2020</a:t>
            </a:r>
            <a:endParaRPr lang="en-US" sz="1200" b="1">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Statewide!$C$1</c:f>
              <c:strCache>
                <c:ptCount val="1"/>
                <c:pt idx="0">
                  <c:v>Hospitalization Count (n=2,110)</c:v>
                </c:pt>
              </c:strCache>
            </c:strRef>
          </c:tx>
          <c:spPr>
            <a:solidFill>
              <a:schemeClr val="accent2">
                <a:lumMod val="7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Statewide!$A$2:$A$30</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Statewide!$C$2:$C$30</c:f>
              <c:numCache>
                <c:formatCode>#,##0</c:formatCode>
                <c:ptCount val="29"/>
                <c:pt idx="0">
                  <c:v>1</c:v>
                </c:pt>
                <c:pt idx="1">
                  <c:v>3</c:v>
                </c:pt>
                <c:pt idx="2">
                  <c:v>7</c:v>
                </c:pt>
                <c:pt idx="3">
                  <c:v>26</c:v>
                </c:pt>
                <c:pt idx="4">
                  <c:v>45</c:v>
                </c:pt>
                <c:pt idx="5">
                  <c:v>73</c:v>
                </c:pt>
                <c:pt idx="6">
                  <c:v>88</c:v>
                </c:pt>
                <c:pt idx="7">
                  <c:v>99</c:v>
                </c:pt>
                <c:pt idx="8">
                  <c:v>146</c:v>
                </c:pt>
                <c:pt idx="9">
                  <c:v>141</c:v>
                </c:pt>
                <c:pt idx="10">
                  <c:v>129</c:v>
                </c:pt>
                <c:pt idx="11">
                  <c:v>137</c:v>
                </c:pt>
                <c:pt idx="12">
                  <c:v>120</c:v>
                </c:pt>
                <c:pt idx="13">
                  <c:v>84</c:v>
                </c:pt>
                <c:pt idx="14">
                  <c:v>103</c:v>
                </c:pt>
                <c:pt idx="15">
                  <c:v>68</c:v>
                </c:pt>
                <c:pt idx="16">
                  <c:v>52</c:v>
                </c:pt>
                <c:pt idx="17">
                  <c:v>63</c:v>
                </c:pt>
                <c:pt idx="18">
                  <c:v>54</c:v>
                </c:pt>
                <c:pt idx="19">
                  <c:v>82</c:v>
                </c:pt>
                <c:pt idx="20">
                  <c:v>77</c:v>
                </c:pt>
                <c:pt idx="21">
                  <c:v>102</c:v>
                </c:pt>
                <c:pt idx="22">
                  <c:v>93</c:v>
                </c:pt>
                <c:pt idx="23">
                  <c:v>96</c:v>
                </c:pt>
                <c:pt idx="24">
                  <c:v>68</c:v>
                </c:pt>
                <c:pt idx="25">
                  <c:v>60</c:v>
                </c:pt>
                <c:pt idx="26">
                  <c:v>58</c:v>
                </c:pt>
                <c:pt idx="27">
                  <c:v>34</c:v>
                </c:pt>
                <c:pt idx="28">
                  <c:v>1</c:v>
                </c:pt>
              </c:numCache>
            </c:numRef>
          </c:val>
          <c:extLst>
            <c:ext xmlns:c16="http://schemas.microsoft.com/office/drawing/2014/chart" uri="{C3380CC4-5D6E-409C-BE32-E72D297353CC}">
              <c16:uniqueId val="{00000000-A5EF-4F0D-B08C-F3E092CCBA7B}"/>
            </c:ext>
          </c:extLst>
        </c:ser>
        <c:ser>
          <c:idx val="1"/>
          <c:order val="1"/>
          <c:tx>
            <c:strRef>
              <c:f>Statewide!$D$1</c:f>
              <c:strCache>
                <c:ptCount val="1"/>
                <c:pt idx="0">
                  <c:v>Death Count (n=433)      * indicate incomplete week</c:v>
                </c:pt>
              </c:strCache>
            </c:strRef>
          </c:tx>
          <c:spPr>
            <a:solidFill>
              <a:schemeClr val="bg1">
                <a:lumMod val="5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Statewide!$A$2:$A$30</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Statewide!$D$2:$D$30</c:f>
              <c:numCache>
                <c:formatCode>#,##0</c:formatCode>
                <c:ptCount val="29"/>
                <c:pt idx="0">
                  <c:v>1</c:v>
                </c:pt>
                <c:pt idx="1">
                  <c:v>0</c:v>
                </c:pt>
                <c:pt idx="2">
                  <c:v>0</c:v>
                </c:pt>
                <c:pt idx="3" formatCode="General">
                  <c:v>2</c:v>
                </c:pt>
                <c:pt idx="4" formatCode="General">
                  <c:v>5</c:v>
                </c:pt>
                <c:pt idx="5" formatCode="General">
                  <c:v>11</c:v>
                </c:pt>
                <c:pt idx="6" formatCode="General">
                  <c:v>17</c:v>
                </c:pt>
                <c:pt idx="7" formatCode="General">
                  <c:v>26</c:v>
                </c:pt>
                <c:pt idx="8" formatCode="General">
                  <c:v>20</c:v>
                </c:pt>
                <c:pt idx="9" formatCode="General">
                  <c:v>25</c:v>
                </c:pt>
                <c:pt idx="10" formatCode="General">
                  <c:v>37</c:v>
                </c:pt>
                <c:pt idx="11" formatCode="General">
                  <c:v>35</c:v>
                </c:pt>
                <c:pt idx="12" formatCode="General">
                  <c:v>29</c:v>
                </c:pt>
                <c:pt idx="13" formatCode="General">
                  <c:v>21</c:v>
                </c:pt>
                <c:pt idx="14" formatCode="General">
                  <c:v>30</c:v>
                </c:pt>
                <c:pt idx="15" formatCode="General">
                  <c:v>22</c:v>
                </c:pt>
                <c:pt idx="16" formatCode="General">
                  <c:v>18</c:v>
                </c:pt>
                <c:pt idx="17" formatCode="General">
                  <c:v>10</c:v>
                </c:pt>
                <c:pt idx="18" formatCode="General">
                  <c:v>11</c:v>
                </c:pt>
                <c:pt idx="19" formatCode="General">
                  <c:v>5</c:v>
                </c:pt>
                <c:pt idx="20" formatCode="General">
                  <c:v>12</c:v>
                </c:pt>
                <c:pt idx="21" formatCode="General">
                  <c:v>13</c:v>
                </c:pt>
                <c:pt idx="22" formatCode="General">
                  <c:v>17</c:v>
                </c:pt>
                <c:pt idx="23">
                  <c:v>20</c:v>
                </c:pt>
                <c:pt idx="24">
                  <c:v>17</c:v>
                </c:pt>
                <c:pt idx="25">
                  <c:v>6</c:v>
                </c:pt>
                <c:pt idx="26">
                  <c:v>15</c:v>
                </c:pt>
                <c:pt idx="27">
                  <c:v>7</c:v>
                </c:pt>
                <c:pt idx="28">
                  <c:v>1</c:v>
                </c:pt>
              </c:numCache>
            </c:numRef>
          </c:val>
          <c:extLst>
            <c:ext xmlns:c16="http://schemas.microsoft.com/office/drawing/2014/chart" uri="{C3380CC4-5D6E-409C-BE32-E72D297353CC}">
              <c16:uniqueId val="{00000001-A5EF-4F0D-B08C-F3E092CCBA7B}"/>
            </c:ext>
          </c:extLst>
        </c:ser>
        <c:dLbls>
          <c:dLblPos val="outEnd"/>
          <c:showLegendKey val="0"/>
          <c:showVal val="1"/>
          <c:showCatName val="0"/>
          <c:showSerName val="0"/>
          <c:showPercent val="0"/>
          <c:showBubbleSize val="0"/>
        </c:dLbls>
        <c:gapWidth val="219"/>
        <c:overlap val="-27"/>
        <c:axId val="412571184"/>
        <c:axId val="412565936"/>
      </c:barChart>
      <c:catAx>
        <c:axId val="4125711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565936"/>
        <c:crosses val="autoZero"/>
        <c:auto val="1"/>
        <c:lblAlgn val="ctr"/>
        <c:lblOffset val="100"/>
        <c:noMultiLvlLbl val="0"/>
      </c:catAx>
      <c:valAx>
        <c:axId val="412565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571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West Central District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MMWRByJURIS!$B$61</c:f>
              <c:strCache>
                <c:ptCount val="1"/>
                <c:pt idx="0">
                  <c:v>Lab Positive Count(n=389)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MMWRByJURIS!$C$61:$AE$61</c:f>
              <c:numCache>
                <c:formatCode>General</c:formatCode>
                <c:ptCount val="29"/>
                <c:pt idx="0">
                  <c:v>0</c:v>
                </c:pt>
                <c:pt idx="1">
                  <c:v>0</c:v>
                </c:pt>
                <c:pt idx="2">
                  <c:v>3</c:v>
                </c:pt>
                <c:pt idx="3">
                  <c:v>9</c:v>
                </c:pt>
                <c:pt idx="4">
                  <c:v>4</c:v>
                </c:pt>
                <c:pt idx="5">
                  <c:v>1</c:v>
                </c:pt>
                <c:pt idx="6">
                  <c:v>1</c:v>
                </c:pt>
                <c:pt idx="7">
                  <c:v>4</c:v>
                </c:pt>
                <c:pt idx="8">
                  <c:v>14</c:v>
                </c:pt>
                <c:pt idx="9">
                  <c:v>8</c:v>
                </c:pt>
                <c:pt idx="10">
                  <c:v>4</c:v>
                </c:pt>
                <c:pt idx="11">
                  <c:v>3</c:v>
                </c:pt>
                <c:pt idx="12">
                  <c:v>1</c:v>
                </c:pt>
                <c:pt idx="13">
                  <c:v>3</c:v>
                </c:pt>
                <c:pt idx="14">
                  <c:v>3</c:v>
                </c:pt>
                <c:pt idx="15">
                  <c:v>2</c:v>
                </c:pt>
                <c:pt idx="16">
                  <c:v>1</c:v>
                </c:pt>
                <c:pt idx="17">
                  <c:v>5</c:v>
                </c:pt>
                <c:pt idx="18">
                  <c:v>9</c:v>
                </c:pt>
                <c:pt idx="19">
                  <c:v>7</c:v>
                </c:pt>
                <c:pt idx="20">
                  <c:v>13</c:v>
                </c:pt>
                <c:pt idx="21">
                  <c:v>13</c:v>
                </c:pt>
                <c:pt idx="22">
                  <c:v>73</c:v>
                </c:pt>
                <c:pt idx="23">
                  <c:v>108</c:v>
                </c:pt>
                <c:pt idx="24">
                  <c:v>57</c:v>
                </c:pt>
                <c:pt idx="25">
                  <c:v>22</c:v>
                </c:pt>
                <c:pt idx="26">
                  <c:v>10</c:v>
                </c:pt>
                <c:pt idx="27">
                  <c:v>8</c:v>
                </c:pt>
                <c:pt idx="28">
                  <c:v>3</c:v>
                </c:pt>
              </c:numCache>
            </c:numRef>
          </c:val>
          <c:extLst>
            <c:ext xmlns:c16="http://schemas.microsoft.com/office/drawing/2014/chart" uri="{C3380CC4-5D6E-409C-BE32-E72D297353CC}">
              <c16:uniqueId val="{00000000-FCA8-43EB-B84E-23AD551C3715}"/>
            </c:ext>
          </c:extLst>
        </c:ser>
        <c:ser>
          <c:idx val="1"/>
          <c:order val="1"/>
          <c:tx>
            <c:strRef>
              <c:f>MMWRByJURIS!$B$62</c:f>
              <c:strCache>
                <c:ptCount val="1"/>
                <c:pt idx="0">
                  <c:v>Hospitalization Count(n=28)</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MMWRByJURIS!$C$62:$AE$62</c:f>
              <c:numCache>
                <c:formatCode>General</c:formatCode>
                <c:ptCount val="29"/>
                <c:pt idx="0">
                  <c:v>0</c:v>
                </c:pt>
                <c:pt idx="1">
                  <c:v>0</c:v>
                </c:pt>
                <c:pt idx="2">
                  <c:v>0</c:v>
                </c:pt>
                <c:pt idx="3">
                  <c:v>2</c:v>
                </c:pt>
                <c:pt idx="4">
                  <c:v>2</c:v>
                </c:pt>
                <c:pt idx="5">
                  <c:v>0</c:v>
                </c:pt>
                <c:pt idx="6">
                  <c:v>1</c:v>
                </c:pt>
                <c:pt idx="7">
                  <c:v>0</c:v>
                </c:pt>
                <c:pt idx="8">
                  <c:v>1</c:v>
                </c:pt>
                <c:pt idx="9">
                  <c:v>0</c:v>
                </c:pt>
                <c:pt idx="10">
                  <c:v>1</c:v>
                </c:pt>
                <c:pt idx="11">
                  <c:v>1</c:v>
                </c:pt>
                <c:pt idx="12">
                  <c:v>0</c:v>
                </c:pt>
                <c:pt idx="13">
                  <c:v>0</c:v>
                </c:pt>
                <c:pt idx="14">
                  <c:v>0</c:v>
                </c:pt>
                <c:pt idx="15">
                  <c:v>0</c:v>
                </c:pt>
                <c:pt idx="16">
                  <c:v>0</c:v>
                </c:pt>
                <c:pt idx="17">
                  <c:v>0</c:v>
                </c:pt>
                <c:pt idx="18">
                  <c:v>1</c:v>
                </c:pt>
                <c:pt idx="19">
                  <c:v>2</c:v>
                </c:pt>
                <c:pt idx="20">
                  <c:v>0</c:v>
                </c:pt>
                <c:pt idx="21">
                  <c:v>1</c:v>
                </c:pt>
                <c:pt idx="22">
                  <c:v>0</c:v>
                </c:pt>
                <c:pt idx="23">
                  <c:v>5</c:v>
                </c:pt>
                <c:pt idx="24">
                  <c:v>3</c:v>
                </c:pt>
                <c:pt idx="25">
                  <c:v>6</c:v>
                </c:pt>
                <c:pt idx="26">
                  <c:v>2</c:v>
                </c:pt>
                <c:pt idx="27">
                  <c:v>0</c:v>
                </c:pt>
                <c:pt idx="28">
                  <c:v>0</c:v>
                </c:pt>
              </c:numCache>
            </c:numRef>
          </c:val>
          <c:extLst>
            <c:ext xmlns:c16="http://schemas.microsoft.com/office/drawing/2014/chart" uri="{C3380CC4-5D6E-409C-BE32-E72D297353CC}">
              <c16:uniqueId val="{00000001-FCA8-43EB-B84E-23AD551C3715}"/>
            </c:ext>
          </c:extLst>
        </c:ser>
        <c:ser>
          <c:idx val="2"/>
          <c:order val="2"/>
          <c:tx>
            <c:strRef>
              <c:f>MMWRByJURIS!$B$63</c:f>
              <c:strCache>
                <c:ptCount val="1"/>
                <c:pt idx="0">
                  <c:v>Death Count(n=2)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MMWRByJURIS!$C$63:$AE$63</c:f>
              <c:numCache>
                <c:formatCode>General</c:formatCode>
                <c:ptCount val="29"/>
                <c:pt idx="0">
                  <c:v>1</c:v>
                </c:pt>
                <c:pt idx="1">
                  <c:v>0</c:v>
                </c:pt>
                <c:pt idx="2">
                  <c:v>0</c:v>
                </c:pt>
                <c:pt idx="3">
                  <c:v>0</c:v>
                </c:pt>
                <c:pt idx="4">
                  <c:v>0</c:v>
                </c:pt>
                <c:pt idx="5">
                  <c:v>0</c:v>
                </c:pt>
                <c:pt idx="6">
                  <c:v>0</c:v>
                </c:pt>
                <c:pt idx="7">
                  <c:v>0</c:v>
                </c:pt>
                <c:pt idx="8">
                  <c:v>1</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2-FCA8-43EB-B84E-23AD551C3715}"/>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Panhandle Public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MMWRByJURIS!$B$34</c:f>
              <c:strCache>
                <c:ptCount val="1"/>
                <c:pt idx="0">
                  <c:v>Lab Positive Count(n=339)</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MMWRByJURIS!$C$34:$AE$34</c:f>
              <c:numCache>
                <c:formatCode>General</c:formatCode>
                <c:ptCount val="29"/>
                <c:pt idx="0">
                  <c:v>0</c:v>
                </c:pt>
                <c:pt idx="1">
                  <c:v>0</c:v>
                </c:pt>
                <c:pt idx="2">
                  <c:v>0</c:v>
                </c:pt>
                <c:pt idx="3">
                  <c:v>1</c:v>
                </c:pt>
                <c:pt idx="4">
                  <c:v>7</c:v>
                </c:pt>
                <c:pt idx="5">
                  <c:v>2</c:v>
                </c:pt>
                <c:pt idx="6">
                  <c:v>3</c:v>
                </c:pt>
                <c:pt idx="7">
                  <c:v>2</c:v>
                </c:pt>
                <c:pt idx="8">
                  <c:v>3</c:v>
                </c:pt>
                <c:pt idx="9">
                  <c:v>7</c:v>
                </c:pt>
                <c:pt idx="10">
                  <c:v>2</c:v>
                </c:pt>
                <c:pt idx="11">
                  <c:v>2</c:v>
                </c:pt>
                <c:pt idx="12">
                  <c:v>2</c:v>
                </c:pt>
                <c:pt idx="13">
                  <c:v>5</c:v>
                </c:pt>
                <c:pt idx="14">
                  <c:v>3</c:v>
                </c:pt>
                <c:pt idx="15">
                  <c:v>8</c:v>
                </c:pt>
                <c:pt idx="16">
                  <c:v>35</c:v>
                </c:pt>
                <c:pt idx="17">
                  <c:v>25</c:v>
                </c:pt>
                <c:pt idx="18">
                  <c:v>7</c:v>
                </c:pt>
                <c:pt idx="19">
                  <c:v>10</c:v>
                </c:pt>
                <c:pt idx="20">
                  <c:v>9</c:v>
                </c:pt>
                <c:pt idx="21">
                  <c:v>10</c:v>
                </c:pt>
                <c:pt idx="22">
                  <c:v>6</c:v>
                </c:pt>
                <c:pt idx="23">
                  <c:v>37</c:v>
                </c:pt>
                <c:pt idx="24">
                  <c:v>47</c:v>
                </c:pt>
                <c:pt idx="25">
                  <c:v>49</c:v>
                </c:pt>
                <c:pt idx="26">
                  <c:v>34</c:v>
                </c:pt>
                <c:pt idx="27">
                  <c:v>22</c:v>
                </c:pt>
                <c:pt idx="28">
                  <c:v>1</c:v>
                </c:pt>
              </c:numCache>
            </c:numRef>
          </c:val>
          <c:extLst>
            <c:ext xmlns:c16="http://schemas.microsoft.com/office/drawing/2014/chart" uri="{C3380CC4-5D6E-409C-BE32-E72D297353CC}">
              <c16:uniqueId val="{00000000-6D82-4272-9104-298553622DBA}"/>
            </c:ext>
          </c:extLst>
        </c:ser>
        <c:ser>
          <c:idx val="1"/>
          <c:order val="1"/>
          <c:tx>
            <c:strRef>
              <c:f>MMWRByJURIS!$B$35</c:f>
              <c:strCache>
                <c:ptCount val="1"/>
                <c:pt idx="0">
                  <c:v>Hospitalization Count(n=26)</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MMWRByJURIS!$C$35:$AE$35</c:f>
              <c:numCache>
                <c:formatCode>General</c:formatCode>
                <c:ptCount val="29"/>
                <c:pt idx="0">
                  <c:v>0</c:v>
                </c:pt>
                <c:pt idx="1">
                  <c:v>0</c:v>
                </c:pt>
                <c:pt idx="2">
                  <c:v>0</c:v>
                </c:pt>
                <c:pt idx="3">
                  <c:v>2</c:v>
                </c:pt>
                <c:pt idx="4">
                  <c:v>0</c:v>
                </c:pt>
                <c:pt idx="5">
                  <c:v>0</c:v>
                </c:pt>
                <c:pt idx="6">
                  <c:v>1</c:v>
                </c:pt>
                <c:pt idx="7">
                  <c:v>0</c:v>
                </c:pt>
                <c:pt idx="8">
                  <c:v>0</c:v>
                </c:pt>
                <c:pt idx="9">
                  <c:v>1</c:v>
                </c:pt>
                <c:pt idx="10">
                  <c:v>0</c:v>
                </c:pt>
                <c:pt idx="11">
                  <c:v>0</c:v>
                </c:pt>
                <c:pt idx="12">
                  <c:v>0</c:v>
                </c:pt>
                <c:pt idx="13">
                  <c:v>0</c:v>
                </c:pt>
                <c:pt idx="14">
                  <c:v>0</c:v>
                </c:pt>
                <c:pt idx="15">
                  <c:v>2</c:v>
                </c:pt>
                <c:pt idx="16">
                  <c:v>2</c:v>
                </c:pt>
                <c:pt idx="17">
                  <c:v>0</c:v>
                </c:pt>
                <c:pt idx="18">
                  <c:v>0</c:v>
                </c:pt>
                <c:pt idx="19">
                  <c:v>0</c:v>
                </c:pt>
                <c:pt idx="20">
                  <c:v>2</c:v>
                </c:pt>
                <c:pt idx="21">
                  <c:v>0</c:v>
                </c:pt>
                <c:pt idx="22">
                  <c:v>1</c:v>
                </c:pt>
                <c:pt idx="23">
                  <c:v>4</c:v>
                </c:pt>
                <c:pt idx="24">
                  <c:v>1</c:v>
                </c:pt>
                <c:pt idx="25">
                  <c:v>3</c:v>
                </c:pt>
                <c:pt idx="26">
                  <c:v>5</c:v>
                </c:pt>
                <c:pt idx="27">
                  <c:v>2</c:v>
                </c:pt>
                <c:pt idx="28">
                  <c:v>0</c:v>
                </c:pt>
              </c:numCache>
            </c:numRef>
          </c:val>
          <c:extLst>
            <c:ext xmlns:c16="http://schemas.microsoft.com/office/drawing/2014/chart" uri="{C3380CC4-5D6E-409C-BE32-E72D297353CC}">
              <c16:uniqueId val="{00000001-6D82-4272-9104-298553622DBA}"/>
            </c:ext>
          </c:extLst>
        </c:ser>
        <c:ser>
          <c:idx val="2"/>
          <c:order val="2"/>
          <c:tx>
            <c:strRef>
              <c:f>MMWRByJURIS!$B$36</c:f>
              <c:strCache>
                <c:ptCount val="1"/>
                <c:pt idx="0">
                  <c:v>Death Count(n=0)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MMWRByJURIS!$C$36:$AE$36</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2-6D82-4272-9104-298553622DBA}"/>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Hospitalization and Death Count by MMWR Week, Scotts Bluff County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MMWRByJURIS!$B$43</c:f>
              <c:strCache>
                <c:ptCount val="1"/>
                <c:pt idx="0">
                  <c:v>Lab Positive Count(n=395)</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MMWRByJURIS!$C$43:$AE$43</c:f>
              <c:numCache>
                <c:formatCode>General</c:formatCode>
                <c:ptCount val="29"/>
                <c:pt idx="0">
                  <c:v>0</c:v>
                </c:pt>
                <c:pt idx="1">
                  <c:v>0</c:v>
                </c:pt>
                <c:pt idx="2">
                  <c:v>0</c:v>
                </c:pt>
                <c:pt idx="3">
                  <c:v>1</c:v>
                </c:pt>
                <c:pt idx="4">
                  <c:v>6</c:v>
                </c:pt>
                <c:pt idx="5">
                  <c:v>9</c:v>
                </c:pt>
                <c:pt idx="6">
                  <c:v>7</c:v>
                </c:pt>
                <c:pt idx="7">
                  <c:v>5</c:v>
                </c:pt>
                <c:pt idx="8">
                  <c:v>7</c:v>
                </c:pt>
                <c:pt idx="9">
                  <c:v>10</c:v>
                </c:pt>
                <c:pt idx="10">
                  <c:v>11</c:v>
                </c:pt>
                <c:pt idx="11">
                  <c:v>17</c:v>
                </c:pt>
                <c:pt idx="12">
                  <c:v>36</c:v>
                </c:pt>
                <c:pt idx="13">
                  <c:v>41</c:v>
                </c:pt>
                <c:pt idx="14">
                  <c:v>29</c:v>
                </c:pt>
                <c:pt idx="15">
                  <c:v>16</c:v>
                </c:pt>
                <c:pt idx="16">
                  <c:v>21</c:v>
                </c:pt>
                <c:pt idx="17">
                  <c:v>14</c:v>
                </c:pt>
                <c:pt idx="18">
                  <c:v>19</c:v>
                </c:pt>
                <c:pt idx="19">
                  <c:v>11</c:v>
                </c:pt>
                <c:pt idx="20">
                  <c:v>21</c:v>
                </c:pt>
                <c:pt idx="21">
                  <c:v>15</c:v>
                </c:pt>
                <c:pt idx="22">
                  <c:v>11</c:v>
                </c:pt>
                <c:pt idx="23">
                  <c:v>14</c:v>
                </c:pt>
                <c:pt idx="24">
                  <c:v>20</c:v>
                </c:pt>
                <c:pt idx="25">
                  <c:v>28</c:v>
                </c:pt>
                <c:pt idx="26">
                  <c:v>14</c:v>
                </c:pt>
                <c:pt idx="27">
                  <c:v>9</c:v>
                </c:pt>
                <c:pt idx="28">
                  <c:v>3</c:v>
                </c:pt>
              </c:numCache>
            </c:numRef>
          </c:val>
          <c:extLst>
            <c:ext xmlns:c16="http://schemas.microsoft.com/office/drawing/2014/chart" uri="{C3380CC4-5D6E-409C-BE32-E72D297353CC}">
              <c16:uniqueId val="{00000000-75DF-42A8-AA31-498893F077CB}"/>
            </c:ext>
          </c:extLst>
        </c:ser>
        <c:ser>
          <c:idx val="1"/>
          <c:order val="1"/>
          <c:tx>
            <c:strRef>
              <c:f>MMWRByJURIS!$B$44</c:f>
              <c:strCache>
                <c:ptCount val="1"/>
                <c:pt idx="0">
                  <c:v>Hospitalization Count(n=51)</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MMWRByJURIS!$C$44:$AE$44</c:f>
              <c:numCache>
                <c:formatCode>General</c:formatCode>
                <c:ptCount val="29"/>
                <c:pt idx="0">
                  <c:v>0</c:v>
                </c:pt>
                <c:pt idx="1">
                  <c:v>0</c:v>
                </c:pt>
                <c:pt idx="2">
                  <c:v>0</c:v>
                </c:pt>
                <c:pt idx="3">
                  <c:v>0</c:v>
                </c:pt>
                <c:pt idx="4">
                  <c:v>1</c:v>
                </c:pt>
                <c:pt idx="5">
                  <c:v>2</c:v>
                </c:pt>
                <c:pt idx="6">
                  <c:v>2</c:v>
                </c:pt>
                <c:pt idx="7">
                  <c:v>1</c:v>
                </c:pt>
                <c:pt idx="8">
                  <c:v>1</c:v>
                </c:pt>
                <c:pt idx="9">
                  <c:v>1</c:v>
                </c:pt>
                <c:pt idx="10">
                  <c:v>0</c:v>
                </c:pt>
                <c:pt idx="11">
                  <c:v>1</c:v>
                </c:pt>
                <c:pt idx="12">
                  <c:v>4</c:v>
                </c:pt>
                <c:pt idx="13">
                  <c:v>6</c:v>
                </c:pt>
                <c:pt idx="14">
                  <c:v>6</c:v>
                </c:pt>
                <c:pt idx="15">
                  <c:v>2</c:v>
                </c:pt>
                <c:pt idx="16">
                  <c:v>1</c:v>
                </c:pt>
                <c:pt idx="17">
                  <c:v>1</c:v>
                </c:pt>
                <c:pt idx="18">
                  <c:v>3</c:v>
                </c:pt>
                <c:pt idx="19">
                  <c:v>2</c:v>
                </c:pt>
                <c:pt idx="20">
                  <c:v>3</c:v>
                </c:pt>
                <c:pt idx="21">
                  <c:v>1</c:v>
                </c:pt>
                <c:pt idx="22">
                  <c:v>0</c:v>
                </c:pt>
                <c:pt idx="23">
                  <c:v>4</c:v>
                </c:pt>
                <c:pt idx="24">
                  <c:v>0</c:v>
                </c:pt>
                <c:pt idx="25">
                  <c:v>5</c:v>
                </c:pt>
                <c:pt idx="26">
                  <c:v>2</c:v>
                </c:pt>
                <c:pt idx="27">
                  <c:v>1</c:v>
                </c:pt>
                <c:pt idx="28">
                  <c:v>1</c:v>
                </c:pt>
              </c:numCache>
            </c:numRef>
          </c:val>
          <c:extLst>
            <c:ext xmlns:c16="http://schemas.microsoft.com/office/drawing/2014/chart" uri="{C3380CC4-5D6E-409C-BE32-E72D297353CC}">
              <c16:uniqueId val="{00000001-75DF-42A8-AA31-498893F077CB}"/>
            </c:ext>
          </c:extLst>
        </c:ser>
        <c:ser>
          <c:idx val="2"/>
          <c:order val="2"/>
          <c:tx>
            <c:strRef>
              <c:f>MMWRByJURIS!$B$45</c:f>
              <c:strCache>
                <c:ptCount val="1"/>
                <c:pt idx="0">
                  <c:v>Death Count(n=7)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MMWRByJURIS!$C$45:$AE$45</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c:v>
                </c:pt>
                <c:pt idx="15">
                  <c:v>1</c:v>
                </c:pt>
                <c:pt idx="16">
                  <c:v>0</c:v>
                </c:pt>
                <c:pt idx="17">
                  <c:v>2</c:v>
                </c:pt>
                <c:pt idx="18">
                  <c:v>0</c:v>
                </c:pt>
                <c:pt idx="19">
                  <c:v>0</c:v>
                </c:pt>
                <c:pt idx="20">
                  <c:v>1</c:v>
                </c:pt>
                <c:pt idx="21">
                  <c:v>0</c:v>
                </c:pt>
                <c:pt idx="22">
                  <c:v>0</c:v>
                </c:pt>
                <c:pt idx="23">
                  <c:v>0</c:v>
                </c:pt>
                <c:pt idx="24">
                  <c:v>0</c:v>
                </c:pt>
                <c:pt idx="25">
                  <c:v>0</c:v>
                </c:pt>
                <c:pt idx="26">
                  <c:v>0</c:v>
                </c:pt>
                <c:pt idx="27">
                  <c:v>1</c:v>
                </c:pt>
                <c:pt idx="28">
                  <c:v>0</c:v>
                </c:pt>
              </c:numCache>
            </c:numRef>
          </c:val>
          <c:extLst>
            <c:ext xmlns:c16="http://schemas.microsoft.com/office/drawing/2014/chart" uri="{C3380CC4-5D6E-409C-BE32-E72D297353CC}">
              <c16:uniqueId val="{00000002-75DF-42A8-AA31-498893F077CB}"/>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Panhandle Public Health Department And Scotts Bluff County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MMWRByJURIS!$B$64</c:f>
              <c:strCache>
                <c:ptCount val="1"/>
                <c:pt idx="0">
                  <c:v>Lab Positive Count(n=734)</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MMWRByJURIS!$C$64:$AE$64</c:f>
              <c:numCache>
                <c:formatCode>General</c:formatCode>
                <c:ptCount val="29"/>
                <c:pt idx="0">
                  <c:v>0</c:v>
                </c:pt>
                <c:pt idx="1">
                  <c:v>0</c:v>
                </c:pt>
                <c:pt idx="2">
                  <c:v>0</c:v>
                </c:pt>
                <c:pt idx="3">
                  <c:v>2</c:v>
                </c:pt>
                <c:pt idx="4">
                  <c:v>13</c:v>
                </c:pt>
                <c:pt idx="5">
                  <c:v>11</c:v>
                </c:pt>
                <c:pt idx="6">
                  <c:v>10</c:v>
                </c:pt>
                <c:pt idx="7">
                  <c:v>7</c:v>
                </c:pt>
                <c:pt idx="8">
                  <c:v>10</c:v>
                </c:pt>
                <c:pt idx="9">
                  <c:v>17</c:v>
                </c:pt>
                <c:pt idx="10">
                  <c:v>13</c:v>
                </c:pt>
                <c:pt idx="11">
                  <c:v>19</c:v>
                </c:pt>
                <c:pt idx="12">
                  <c:v>38</c:v>
                </c:pt>
                <c:pt idx="13">
                  <c:v>46</c:v>
                </c:pt>
                <c:pt idx="14">
                  <c:v>32</c:v>
                </c:pt>
                <c:pt idx="15">
                  <c:v>24</c:v>
                </c:pt>
                <c:pt idx="16">
                  <c:v>56</c:v>
                </c:pt>
                <c:pt idx="17">
                  <c:v>39</c:v>
                </c:pt>
                <c:pt idx="18">
                  <c:v>26</c:v>
                </c:pt>
                <c:pt idx="19">
                  <c:v>21</c:v>
                </c:pt>
                <c:pt idx="20">
                  <c:v>30</c:v>
                </c:pt>
                <c:pt idx="21">
                  <c:v>25</c:v>
                </c:pt>
                <c:pt idx="22">
                  <c:v>17</c:v>
                </c:pt>
                <c:pt idx="23">
                  <c:v>51</c:v>
                </c:pt>
                <c:pt idx="24">
                  <c:v>67</c:v>
                </c:pt>
                <c:pt idx="25">
                  <c:v>77</c:v>
                </c:pt>
                <c:pt idx="26">
                  <c:v>48</c:v>
                </c:pt>
                <c:pt idx="27">
                  <c:v>31</c:v>
                </c:pt>
                <c:pt idx="28">
                  <c:v>4</c:v>
                </c:pt>
              </c:numCache>
            </c:numRef>
          </c:val>
          <c:extLst>
            <c:ext xmlns:c16="http://schemas.microsoft.com/office/drawing/2014/chart" uri="{C3380CC4-5D6E-409C-BE32-E72D297353CC}">
              <c16:uniqueId val="{00000000-7064-4A59-8C9E-E56DE5786A16}"/>
            </c:ext>
          </c:extLst>
        </c:ser>
        <c:ser>
          <c:idx val="1"/>
          <c:order val="1"/>
          <c:tx>
            <c:strRef>
              <c:f>MMWRByJURIS!$B$65</c:f>
              <c:strCache>
                <c:ptCount val="1"/>
                <c:pt idx="0">
                  <c:v>Hospitalization Count(n=77)</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MMWRByJURIS!$C$65:$AE$65</c:f>
              <c:numCache>
                <c:formatCode>General</c:formatCode>
                <c:ptCount val="29"/>
                <c:pt idx="0">
                  <c:v>0</c:v>
                </c:pt>
                <c:pt idx="1">
                  <c:v>0</c:v>
                </c:pt>
                <c:pt idx="2">
                  <c:v>0</c:v>
                </c:pt>
                <c:pt idx="3">
                  <c:v>2</c:v>
                </c:pt>
                <c:pt idx="4">
                  <c:v>1</c:v>
                </c:pt>
                <c:pt idx="5">
                  <c:v>2</c:v>
                </c:pt>
                <c:pt idx="6">
                  <c:v>3</c:v>
                </c:pt>
                <c:pt idx="7">
                  <c:v>1</c:v>
                </c:pt>
                <c:pt idx="8">
                  <c:v>1</c:v>
                </c:pt>
                <c:pt idx="9">
                  <c:v>2</c:v>
                </c:pt>
                <c:pt idx="10">
                  <c:v>0</c:v>
                </c:pt>
                <c:pt idx="11">
                  <c:v>1</c:v>
                </c:pt>
                <c:pt idx="12">
                  <c:v>4</c:v>
                </c:pt>
                <c:pt idx="13">
                  <c:v>6</c:v>
                </c:pt>
                <c:pt idx="14">
                  <c:v>6</c:v>
                </c:pt>
                <c:pt idx="15">
                  <c:v>4</c:v>
                </c:pt>
                <c:pt idx="16">
                  <c:v>3</c:v>
                </c:pt>
                <c:pt idx="17">
                  <c:v>1</c:v>
                </c:pt>
                <c:pt idx="18">
                  <c:v>3</c:v>
                </c:pt>
                <c:pt idx="19">
                  <c:v>2</c:v>
                </c:pt>
                <c:pt idx="20">
                  <c:v>5</c:v>
                </c:pt>
                <c:pt idx="21">
                  <c:v>1</c:v>
                </c:pt>
                <c:pt idx="22">
                  <c:v>1</c:v>
                </c:pt>
                <c:pt idx="23">
                  <c:v>8</c:v>
                </c:pt>
                <c:pt idx="24">
                  <c:v>1</c:v>
                </c:pt>
                <c:pt idx="25">
                  <c:v>8</c:v>
                </c:pt>
                <c:pt idx="26">
                  <c:v>7</c:v>
                </c:pt>
                <c:pt idx="27">
                  <c:v>3</c:v>
                </c:pt>
                <c:pt idx="28">
                  <c:v>1</c:v>
                </c:pt>
              </c:numCache>
            </c:numRef>
          </c:val>
          <c:extLst>
            <c:ext xmlns:c16="http://schemas.microsoft.com/office/drawing/2014/chart" uri="{C3380CC4-5D6E-409C-BE32-E72D297353CC}">
              <c16:uniqueId val="{00000001-7064-4A59-8C9E-E56DE5786A16}"/>
            </c:ext>
          </c:extLst>
        </c:ser>
        <c:ser>
          <c:idx val="2"/>
          <c:order val="2"/>
          <c:tx>
            <c:strRef>
              <c:f>MMWRByJURIS!$B$66</c:f>
              <c:strCache>
                <c:ptCount val="1"/>
                <c:pt idx="0">
                  <c:v>Death Count(n=7)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MMWRByJURIS!$C$66:$AE$66</c:f>
              <c:numCache>
                <c:formatCode>General</c:formatCode>
                <c:ptCount val="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2</c:v>
                </c:pt>
                <c:pt idx="15">
                  <c:v>1</c:v>
                </c:pt>
                <c:pt idx="16">
                  <c:v>0</c:v>
                </c:pt>
                <c:pt idx="17">
                  <c:v>2</c:v>
                </c:pt>
                <c:pt idx="18">
                  <c:v>0</c:v>
                </c:pt>
                <c:pt idx="19">
                  <c:v>0</c:v>
                </c:pt>
                <c:pt idx="20">
                  <c:v>1</c:v>
                </c:pt>
                <c:pt idx="21">
                  <c:v>0</c:v>
                </c:pt>
                <c:pt idx="22">
                  <c:v>0</c:v>
                </c:pt>
                <c:pt idx="23">
                  <c:v>0</c:v>
                </c:pt>
                <c:pt idx="24">
                  <c:v>0</c:v>
                </c:pt>
                <c:pt idx="25">
                  <c:v>0</c:v>
                </c:pt>
                <c:pt idx="26">
                  <c:v>0</c:v>
                </c:pt>
                <c:pt idx="27">
                  <c:v>1</c:v>
                </c:pt>
                <c:pt idx="28">
                  <c:v>0</c:v>
                </c:pt>
              </c:numCache>
            </c:numRef>
          </c:val>
          <c:extLst>
            <c:ext xmlns:c16="http://schemas.microsoft.com/office/drawing/2014/chart" uri="{C3380CC4-5D6E-409C-BE32-E72D297353CC}">
              <c16:uniqueId val="{00000002-7064-4A59-8C9E-E56DE5786A16}"/>
            </c:ext>
          </c:extLst>
        </c:ser>
        <c:dLbls>
          <c:dLblPos val="outEnd"/>
          <c:showLegendKey val="0"/>
          <c:showVal val="1"/>
          <c:showCatName val="0"/>
          <c:showSerName val="0"/>
          <c:showPercent val="0"/>
          <c:showBubbleSize val="0"/>
        </c:dLbls>
        <c:gapWidth val="219"/>
        <c:overlap val="-27"/>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Lab Positive, Hospitalization and Death Count by MMWR Week, Central District Health Department, September 15,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MMWRByJURIS!$B$4</c:f>
              <c:strCache>
                <c:ptCount val="1"/>
                <c:pt idx="0">
                  <c:v>Lab Positive Count(n=2111)</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MMWRByJURIS!$C$4:$AE$4</c:f>
              <c:numCache>
                <c:formatCode>General</c:formatCode>
                <c:ptCount val="29"/>
                <c:pt idx="0">
                  <c:v>0</c:v>
                </c:pt>
                <c:pt idx="1">
                  <c:v>0</c:v>
                </c:pt>
                <c:pt idx="2">
                  <c:v>1</c:v>
                </c:pt>
                <c:pt idx="3">
                  <c:v>13</c:v>
                </c:pt>
                <c:pt idx="4">
                  <c:v>59</c:v>
                </c:pt>
                <c:pt idx="5">
                  <c:v>217</c:v>
                </c:pt>
                <c:pt idx="6">
                  <c:v>340</c:v>
                </c:pt>
                <c:pt idx="7">
                  <c:v>404</c:v>
                </c:pt>
                <c:pt idx="8">
                  <c:v>310</c:v>
                </c:pt>
                <c:pt idx="9">
                  <c:v>105</c:v>
                </c:pt>
                <c:pt idx="10">
                  <c:v>67</c:v>
                </c:pt>
                <c:pt idx="11">
                  <c:v>44</c:v>
                </c:pt>
                <c:pt idx="12">
                  <c:v>49</c:v>
                </c:pt>
                <c:pt idx="13">
                  <c:v>35</c:v>
                </c:pt>
                <c:pt idx="14">
                  <c:v>12</c:v>
                </c:pt>
                <c:pt idx="15">
                  <c:v>16</c:v>
                </c:pt>
                <c:pt idx="16">
                  <c:v>19</c:v>
                </c:pt>
                <c:pt idx="17">
                  <c:v>15</c:v>
                </c:pt>
                <c:pt idx="18">
                  <c:v>29</c:v>
                </c:pt>
                <c:pt idx="19">
                  <c:v>40</c:v>
                </c:pt>
                <c:pt idx="20">
                  <c:v>47</c:v>
                </c:pt>
                <c:pt idx="21">
                  <c:v>51</c:v>
                </c:pt>
                <c:pt idx="22">
                  <c:v>38</c:v>
                </c:pt>
                <c:pt idx="23">
                  <c:v>30</c:v>
                </c:pt>
                <c:pt idx="24">
                  <c:v>33</c:v>
                </c:pt>
                <c:pt idx="25">
                  <c:v>55</c:v>
                </c:pt>
                <c:pt idx="26">
                  <c:v>42</c:v>
                </c:pt>
                <c:pt idx="27">
                  <c:v>37</c:v>
                </c:pt>
                <c:pt idx="28">
                  <c:v>3</c:v>
                </c:pt>
              </c:numCache>
            </c:numRef>
          </c:val>
          <c:extLst>
            <c:ext xmlns:c16="http://schemas.microsoft.com/office/drawing/2014/chart" uri="{C3380CC4-5D6E-409C-BE32-E72D297353CC}">
              <c16:uniqueId val="{00000000-177B-45B4-BD90-10D6A8359ADB}"/>
            </c:ext>
          </c:extLst>
        </c:ser>
        <c:dLbls>
          <c:showLegendKey val="0"/>
          <c:showVal val="0"/>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MMWRByJURIS!$B$5</c:f>
              <c:strCache>
                <c:ptCount val="1"/>
                <c:pt idx="0">
                  <c:v>Hospitalization Count(n=195)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MMWRByJURIS!$C$5:$AE$5</c:f>
              <c:numCache>
                <c:formatCode>General</c:formatCode>
                <c:ptCount val="29"/>
                <c:pt idx="0">
                  <c:v>0</c:v>
                </c:pt>
                <c:pt idx="1">
                  <c:v>0</c:v>
                </c:pt>
                <c:pt idx="2">
                  <c:v>0</c:v>
                </c:pt>
                <c:pt idx="3">
                  <c:v>2</c:v>
                </c:pt>
                <c:pt idx="4">
                  <c:v>8</c:v>
                </c:pt>
                <c:pt idx="5">
                  <c:v>33</c:v>
                </c:pt>
                <c:pt idx="6">
                  <c:v>48</c:v>
                </c:pt>
                <c:pt idx="7">
                  <c:v>33</c:v>
                </c:pt>
                <c:pt idx="8">
                  <c:v>21</c:v>
                </c:pt>
                <c:pt idx="9">
                  <c:v>9</c:v>
                </c:pt>
                <c:pt idx="10">
                  <c:v>8</c:v>
                </c:pt>
                <c:pt idx="11">
                  <c:v>5</c:v>
                </c:pt>
                <c:pt idx="12">
                  <c:v>3</c:v>
                </c:pt>
                <c:pt idx="13">
                  <c:v>3</c:v>
                </c:pt>
                <c:pt idx="14">
                  <c:v>0</c:v>
                </c:pt>
                <c:pt idx="15">
                  <c:v>1</c:v>
                </c:pt>
                <c:pt idx="16">
                  <c:v>1</c:v>
                </c:pt>
                <c:pt idx="17">
                  <c:v>4</c:v>
                </c:pt>
                <c:pt idx="18">
                  <c:v>1</c:v>
                </c:pt>
                <c:pt idx="19">
                  <c:v>1</c:v>
                </c:pt>
                <c:pt idx="20">
                  <c:v>2</c:v>
                </c:pt>
                <c:pt idx="21">
                  <c:v>3</c:v>
                </c:pt>
                <c:pt idx="22">
                  <c:v>2</c:v>
                </c:pt>
                <c:pt idx="23">
                  <c:v>1</c:v>
                </c:pt>
                <c:pt idx="24">
                  <c:v>1</c:v>
                </c:pt>
                <c:pt idx="25">
                  <c:v>2</c:v>
                </c:pt>
                <c:pt idx="26">
                  <c:v>1</c:v>
                </c:pt>
                <c:pt idx="27">
                  <c:v>2</c:v>
                </c:pt>
                <c:pt idx="28">
                  <c:v>0</c:v>
                </c:pt>
              </c:numCache>
            </c:numRef>
          </c:val>
          <c:extLst>
            <c:ext xmlns:c16="http://schemas.microsoft.com/office/drawing/2014/chart" uri="{C3380CC4-5D6E-409C-BE32-E72D297353CC}">
              <c16:uniqueId val="{00000001-177B-45B4-BD90-10D6A8359ADB}"/>
            </c:ext>
          </c:extLst>
        </c:ser>
        <c:ser>
          <c:idx val="2"/>
          <c:order val="2"/>
          <c:tx>
            <c:strRef>
              <c:f>MMWRByJURIS!$B$6</c:f>
              <c:strCache>
                <c:ptCount val="1"/>
                <c:pt idx="0">
                  <c:v>Death Count(n=60)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MMWRByJURIS!$C$6:$AE$6</c:f>
              <c:numCache>
                <c:formatCode>General</c:formatCode>
                <c:ptCount val="29"/>
                <c:pt idx="0">
                  <c:v>0</c:v>
                </c:pt>
                <c:pt idx="1">
                  <c:v>0</c:v>
                </c:pt>
                <c:pt idx="2">
                  <c:v>0</c:v>
                </c:pt>
                <c:pt idx="3">
                  <c:v>1</c:v>
                </c:pt>
                <c:pt idx="4">
                  <c:v>0</c:v>
                </c:pt>
                <c:pt idx="5">
                  <c:v>3</c:v>
                </c:pt>
                <c:pt idx="6">
                  <c:v>8</c:v>
                </c:pt>
                <c:pt idx="7">
                  <c:v>19</c:v>
                </c:pt>
                <c:pt idx="8">
                  <c:v>7</c:v>
                </c:pt>
                <c:pt idx="9">
                  <c:v>5</c:v>
                </c:pt>
                <c:pt idx="10">
                  <c:v>7</c:v>
                </c:pt>
                <c:pt idx="11">
                  <c:v>3</c:v>
                </c:pt>
                <c:pt idx="12">
                  <c:v>1</c:v>
                </c:pt>
                <c:pt idx="13">
                  <c:v>1</c:v>
                </c:pt>
                <c:pt idx="14">
                  <c:v>1</c:v>
                </c:pt>
                <c:pt idx="15">
                  <c:v>0</c:v>
                </c:pt>
                <c:pt idx="16">
                  <c:v>1</c:v>
                </c:pt>
                <c:pt idx="17">
                  <c:v>0</c:v>
                </c:pt>
                <c:pt idx="18">
                  <c:v>0</c:v>
                </c:pt>
                <c:pt idx="19">
                  <c:v>0</c:v>
                </c:pt>
                <c:pt idx="20">
                  <c:v>0</c:v>
                </c:pt>
                <c:pt idx="21">
                  <c:v>0</c:v>
                </c:pt>
                <c:pt idx="22">
                  <c:v>0</c:v>
                </c:pt>
                <c:pt idx="23">
                  <c:v>1</c:v>
                </c:pt>
                <c:pt idx="24">
                  <c:v>1</c:v>
                </c:pt>
                <c:pt idx="25">
                  <c:v>0</c:v>
                </c:pt>
                <c:pt idx="26">
                  <c:v>1</c:v>
                </c:pt>
                <c:pt idx="27">
                  <c:v>0</c:v>
                </c:pt>
                <c:pt idx="28">
                  <c:v>0</c:v>
                </c:pt>
              </c:numCache>
            </c:numRef>
          </c:val>
          <c:extLst>
            <c:ext xmlns:c16="http://schemas.microsoft.com/office/drawing/2014/chart" uri="{C3380CC4-5D6E-409C-BE32-E72D297353CC}">
              <c16:uniqueId val="{00000002-177B-45B4-BD90-10D6A8359ADB}"/>
            </c:ext>
          </c:extLst>
        </c:ser>
        <c:dLbls>
          <c:showLegendKey val="0"/>
          <c:showVal val="0"/>
          <c:showCatName val="0"/>
          <c:showSerName val="0"/>
          <c:showPercent val="0"/>
          <c:showBubbleSize val="0"/>
        </c:dLbls>
        <c:gapWidth val="100"/>
        <c:overlap val="-100"/>
        <c:axId val="607244328"/>
        <c:axId val="47097136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47097136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a:t>
                </a:r>
                <a:r>
                  <a:rPr lang="en-US" baseline="0"/>
                  <a:t> Count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44328"/>
        <c:crosses val="max"/>
        <c:crossBetween val="between"/>
      </c:valAx>
      <c:catAx>
        <c:axId val="607244328"/>
        <c:scaling>
          <c:orientation val="minMax"/>
        </c:scaling>
        <c:delete val="1"/>
        <c:axPos val="b"/>
        <c:numFmt formatCode="General" sourceLinked="1"/>
        <c:majorTickMark val="out"/>
        <c:minorTickMark val="none"/>
        <c:tickLblPos val="nextTo"/>
        <c:crossAx val="47097136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Dakota County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MMWRByJURIS!$B$7</c:f>
              <c:strCache>
                <c:ptCount val="1"/>
                <c:pt idx="0">
                  <c:v>Lab Positive Count(n=2085)</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MMWRByJURIS!$C$7:$AE$7</c:f>
              <c:numCache>
                <c:formatCode>General</c:formatCode>
                <c:ptCount val="29"/>
                <c:pt idx="0">
                  <c:v>0</c:v>
                </c:pt>
                <c:pt idx="1">
                  <c:v>0</c:v>
                </c:pt>
                <c:pt idx="2">
                  <c:v>0</c:v>
                </c:pt>
                <c:pt idx="3">
                  <c:v>0</c:v>
                </c:pt>
                <c:pt idx="4">
                  <c:v>0</c:v>
                </c:pt>
                <c:pt idx="5">
                  <c:v>2</c:v>
                </c:pt>
                <c:pt idx="6">
                  <c:v>85</c:v>
                </c:pt>
                <c:pt idx="7">
                  <c:v>625</c:v>
                </c:pt>
                <c:pt idx="8">
                  <c:v>619</c:v>
                </c:pt>
                <c:pt idx="9">
                  <c:v>155</c:v>
                </c:pt>
                <c:pt idx="10">
                  <c:v>77</c:v>
                </c:pt>
                <c:pt idx="11">
                  <c:v>114</c:v>
                </c:pt>
                <c:pt idx="12">
                  <c:v>50</c:v>
                </c:pt>
                <c:pt idx="13">
                  <c:v>33</c:v>
                </c:pt>
                <c:pt idx="14">
                  <c:v>18</c:v>
                </c:pt>
                <c:pt idx="15">
                  <c:v>13</c:v>
                </c:pt>
                <c:pt idx="16">
                  <c:v>27</c:v>
                </c:pt>
                <c:pt idx="17">
                  <c:v>26</c:v>
                </c:pt>
                <c:pt idx="18">
                  <c:v>15</c:v>
                </c:pt>
                <c:pt idx="19">
                  <c:v>17</c:v>
                </c:pt>
                <c:pt idx="20">
                  <c:v>17</c:v>
                </c:pt>
                <c:pt idx="21">
                  <c:v>12</c:v>
                </c:pt>
                <c:pt idx="22">
                  <c:v>25</c:v>
                </c:pt>
                <c:pt idx="23">
                  <c:v>17</c:v>
                </c:pt>
                <c:pt idx="24">
                  <c:v>21</c:v>
                </c:pt>
                <c:pt idx="25">
                  <c:v>45</c:v>
                </c:pt>
                <c:pt idx="26">
                  <c:v>48</c:v>
                </c:pt>
                <c:pt idx="27">
                  <c:v>23</c:v>
                </c:pt>
                <c:pt idx="28">
                  <c:v>1</c:v>
                </c:pt>
              </c:numCache>
            </c:numRef>
          </c:val>
          <c:extLst>
            <c:ext xmlns:c16="http://schemas.microsoft.com/office/drawing/2014/chart" uri="{C3380CC4-5D6E-409C-BE32-E72D297353CC}">
              <c16:uniqueId val="{00000000-31DE-4DBB-83EC-ABE3B4995B92}"/>
            </c:ext>
          </c:extLst>
        </c:ser>
        <c:dLbls>
          <c:showLegendKey val="0"/>
          <c:showVal val="0"/>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MMWRByJURIS!$B$8</c:f>
              <c:strCache>
                <c:ptCount val="1"/>
                <c:pt idx="0">
                  <c:v>Hospitalization Count (n=105)</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MMWRByJURIS!$C$8:$AE$8</c:f>
              <c:numCache>
                <c:formatCode>General</c:formatCode>
                <c:ptCount val="29"/>
                <c:pt idx="0">
                  <c:v>0</c:v>
                </c:pt>
                <c:pt idx="1">
                  <c:v>0</c:v>
                </c:pt>
                <c:pt idx="2">
                  <c:v>0</c:v>
                </c:pt>
                <c:pt idx="3">
                  <c:v>0</c:v>
                </c:pt>
                <c:pt idx="4">
                  <c:v>0</c:v>
                </c:pt>
                <c:pt idx="5">
                  <c:v>0</c:v>
                </c:pt>
                <c:pt idx="6">
                  <c:v>2</c:v>
                </c:pt>
                <c:pt idx="7">
                  <c:v>8</c:v>
                </c:pt>
                <c:pt idx="8">
                  <c:v>30</c:v>
                </c:pt>
                <c:pt idx="9">
                  <c:v>18</c:v>
                </c:pt>
                <c:pt idx="10">
                  <c:v>3</c:v>
                </c:pt>
                <c:pt idx="11">
                  <c:v>14</c:v>
                </c:pt>
                <c:pt idx="12">
                  <c:v>11</c:v>
                </c:pt>
                <c:pt idx="13">
                  <c:v>1</c:v>
                </c:pt>
                <c:pt idx="14">
                  <c:v>2</c:v>
                </c:pt>
                <c:pt idx="15">
                  <c:v>0</c:v>
                </c:pt>
                <c:pt idx="16">
                  <c:v>1</c:v>
                </c:pt>
                <c:pt idx="17">
                  <c:v>0</c:v>
                </c:pt>
                <c:pt idx="18">
                  <c:v>3</c:v>
                </c:pt>
                <c:pt idx="19">
                  <c:v>1</c:v>
                </c:pt>
                <c:pt idx="20">
                  <c:v>1</c:v>
                </c:pt>
                <c:pt idx="21">
                  <c:v>2</c:v>
                </c:pt>
                <c:pt idx="22">
                  <c:v>3</c:v>
                </c:pt>
                <c:pt idx="23">
                  <c:v>1</c:v>
                </c:pt>
                <c:pt idx="24">
                  <c:v>1</c:v>
                </c:pt>
                <c:pt idx="25">
                  <c:v>1</c:v>
                </c:pt>
                <c:pt idx="26">
                  <c:v>0</c:v>
                </c:pt>
                <c:pt idx="27">
                  <c:v>2</c:v>
                </c:pt>
                <c:pt idx="28">
                  <c:v>0</c:v>
                </c:pt>
              </c:numCache>
            </c:numRef>
          </c:val>
          <c:extLst>
            <c:ext xmlns:c16="http://schemas.microsoft.com/office/drawing/2014/chart" uri="{C3380CC4-5D6E-409C-BE32-E72D297353CC}">
              <c16:uniqueId val="{00000001-31DE-4DBB-83EC-ABE3B4995B92}"/>
            </c:ext>
          </c:extLst>
        </c:ser>
        <c:ser>
          <c:idx val="2"/>
          <c:order val="2"/>
          <c:tx>
            <c:strRef>
              <c:f>MMWRByJURIS!$B$9</c:f>
              <c:strCache>
                <c:ptCount val="1"/>
                <c:pt idx="0">
                  <c:v>Death Count(n=43)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MMWRByJURIS!$C$9:$AE$9</c:f>
              <c:numCache>
                <c:formatCode>General</c:formatCode>
                <c:ptCount val="29"/>
                <c:pt idx="0">
                  <c:v>0</c:v>
                </c:pt>
                <c:pt idx="1">
                  <c:v>0</c:v>
                </c:pt>
                <c:pt idx="2">
                  <c:v>0</c:v>
                </c:pt>
                <c:pt idx="3">
                  <c:v>0</c:v>
                </c:pt>
                <c:pt idx="4">
                  <c:v>0</c:v>
                </c:pt>
                <c:pt idx="5">
                  <c:v>0</c:v>
                </c:pt>
                <c:pt idx="6">
                  <c:v>0</c:v>
                </c:pt>
                <c:pt idx="7">
                  <c:v>1</c:v>
                </c:pt>
                <c:pt idx="8">
                  <c:v>2</c:v>
                </c:pt>
                <c:pt idx="9">
                  <c:v>5</c:v>
                </c:pt>
                <c:pt idx="10">
                  <c:v>6</c:v>
                </c:pt>
                <c:pt idx="11">
                  <c:v>4</c:v>
                </c:pt>
                <c:pt idx="12">
                  <c:v>8</c:v>
                </c:pt>
                <c:pt idx="13">
                  <c:v>4</c:v>
                </c:pt>
                <c:pt idx="14">
                  <c:v>4</c:v>
                </c:pt>
                <c:pt idx="15">
                  <c:v>1</c:v>
                </c:pt>
                <c:pt idx="16">
                  <c:v>2</c:v>
                </c:pt>
                <c:pt idx="17">
                  <c:v>2</c:v>
                </c:pt>
                <c:pt idx="18">
                  <c:v>1</c:v>
                </c:pt>
                <c:pt idx="19">
                  <c:v>1</c:v>
                </c:pt>
                <c:pt idx="20">
                  <c:v>0</c:v>
                </c:pt>
                <c:pt idx="21">
                  <c:v>1</c:v>
                </c:pt>
                <c:pt idx="22">
                  <c:v>0</c:v>
                </c:pt>
                <c:pt idx="23">
                  <c:v>1</c:v>
                </c:pt>
                <c:pt idx="24">
                  <c:v>0</c:v>
                </c:pt>
                <c:pt idx="25">
                  <c:v>0</c:v>
                </c:pt>
                <c:pt idx="26">
                  <c:v>0</c:v>
                </c:pt>
                <c:pt idx="27">
                  <c:v>0</c:v>
                </c:pt>
                <c:pt idx="28">
                  <c:v>0</c:v>
                </c:pt>
              </c:numCache>
            </c:numRef>
          </c:val>
          <c:extLst>
            <c:ext xmlns:c16="http://schemas.microsoft.com/office/drawing/2014/chart" uri="{C3380CC4-5D6E-409C-BE32-E72D297353CC}">
              <c16:uniqueId val="{00000002-31DE-4DBB-83EC-ABE3B4995B92}"/>
            </c:ext>
          </c:extLst>
        </c:ser>
        <c:dLbls>
          <c:showLegendKey val="0"/>
          <c:showVal val="0"/>
          <c:showCatName val="0"/>
          <c:showSerName val="0"/>
          <c:showPercent val="0"/>
          <c:showBubbleSize val="0"/>
        </c:dLbls>
        <c:gapWidth val="100"/>
        <c:overlap val="-100"/>
        <c:axId val="607209888"/>
        <c:axId val="607207264"/>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0720726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209888"/>
        <c:crosses val="max"/>
        <c:crossBetween val="between"/>
      </c:valAx>
      <c:catAx>
        <c:axId val="607209888"/>
        <c:scaling>
          <c:orientation val="minMax"/>
        </c:scaling>
        <c:delete val="1"/>
        <c:axPos val="b"/>
        <c:numFmt formatCode="General" sourceLinked="1"/>
        <c:majorTickMark val="out"/>
        <c:minorTickMark val="none"/>
        <c:tickLblPos val="nextTo"/>
        <c:crossAx val="60720726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Douglas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MMWRByJURIS!$B$10</c:f>
              <c:strCache>
                <c:ptCount val="1"/>
                <c:pt idx="0">
                  <c:v>Lab Positive Count(n=14662)</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MMWRByJURIS!$C$10:$AE$10</c:f>
              <c:numCache>
                <c:formatCode>General</c:formatCode>
                <c:ptCount val="29"/>
                <c:pt idx="0">
                  <c:v>4</c:v>
                </c:pt>
                <c:pt idx="1">
                  <c:v>14</c:v>
                </c:pt>
                <c:pt idx="2">
                  <c:v>21</c:v>
                </c:pt>
                <c:pt idx="3">
                  <c:v>52</c:v>
                </c:pt>
                <c:pt idx="4">
                  <c:v>79</c:v>
                </c:pt>
                <c:pt idx="5">
                  <c:v>81</c:v>
                </c:pt>
                <c:pt idx="6">
                  <c:v>47</c:v>
                </c:pt>
                <c:pt idx="7">
                  <c:v>202</c:v>
                </c:pt>
                <c:pt idx="8">
                  <c:v>538</c:v>
                </c:pt>
                <c:pt idx="9">
                  <c:v>716</c:v>
                </c:pt>
                <c:pt idx="10">
                  <c:v>893</c:v>
                </c:pt>
                <c:pt idx="11">
                  <c:v>1009</c:v>
                </c:pt>
                <c:pt idx="12">
                  <c:v>970</c:v>
                </c:pt>
                <c:pt idx="13">
                  <c:v>636</c:v>
                </c:pt>
                <c:pt idx="14">
                  <c:v>656</c:v>
                </c:pt>
                <c:pt idx="15">
                  <c:v>596</c:v>
                </c:pt>
                <c:pt idx="16">
                  <c:v>637</c:v>
                </c:pt>
                <c:pt idx="17">
                  <c:v>535</c:v>
                </c:pt>
                <c:pt idx="18">
                  <c:v>613</c:v>
                </c:pt>
                <c:pt idx="19">
                  <c:v>738</c:v>
                </c:pt>
                <c:pt idx="20">
                  <c:v>857</c:v>
                </c:pt>
                <c:pt idx="21">
                  <c:v>922</c:v>
                </c:pt>
                <c:pt idx="22">
                  <c:v>785</c:v>
                </c:pt>
                <c:pt idx="23">
                  <c:v>666</c:v>
                </c:pt>
                <c:pt idx="24">
                  <c:v>660</c:v>
                </c:pt>
                <c:pt idx="25">
                  <c:v>675</c:v>
                </c:pt>
                <c:pt idx="26">
                  <c:v>559</c:v>
                </c:pt>
                <c:pt idx="27">
                  <c:v>459</c:v>
                </c:pt>
                <c:pt idx="28">
                  <c:v>42</c:v>
                </c:pt>
              </c:numCache>
            </c:numRef>
          </c:val>
          <c:extLst>
            <c:ext xmlns:c16="http://schemas.microsoft.com/office/drawing/2014/chart" uri="{C3380CC4-5D6E-409C-BE32-E72D297353CC}">
              <c16:uniqueId val="{00000000-94FB-4011-9BE9-B4BFD1395FDD}"/>
            </c:ext>
          </c:extLst>
        </c:ser>
        <c:dLbls>
          <c:showLegendKey val="0"/>
          <c:showVal val="0"/>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MMWRByJURIS!$B$11</c:f>
              <c:strCache>
                <c:ptCount val="1"/>
                <c:pt idx="0">
                  <c:v>Hospitalization Count(n=872)</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MMWRByJURIS!$C$11:$AE$11</c:f>
              <c:numCache>
                <c:formatCode>General</c:formatCode>
                <c:ptCount val="29"/>
                <c:pt idx="0">
                  <c:v>1</c:v>
                </c:pt>
                <c:pt idx="1">
                  <c:v>0</c:v>
                </c:pt>
                <c:pt idx="2">
                  <c:v>5</c:v>
                </c:pt>
                <c:pt idx="3">
                  <c:v>6</c:v>
                </c:pt>
                <c:pt idx="4">
                  <c:v>14</c:v>
                </c:pt>
                <c:pt idx="5">
                  <c:v>18</c:v>
                </c:pt>
                <c:pt idx="6">
                  <c:v>8</c:v>
                </c:pt>
                <c:pt idx="7">
                  <c:v>13</c:v>
                </c:pt>
                <c:pt idx="8">
                  <c:v>37</c:v>
                </c:pt>
                <c:pt idx="9">
                  <c:v>55</c:v>
                </c:pt>
                <c:pt idx="10">
                  <c:v>65</c:v>
                </c:pt>
                <c:pt idx="11">
                  <c:v>70</c:v>
                </c:pt>
                <c:pt idx="12">
                  <c:v>50</c:v>
                </c:pt>
                <c:pt idx="13">
                  <c:v>51</c:v>
                </c:pt>
                <c:pt idx="14">
                  <c:v>67</c:v>
                </c:pt>
                <c:pt idx="15">
                  <c:v>41</c:v>
                </c:pt>
                <c:pt idx="16">
                  <c:v>34</c:v>
                </c:pt>
                <c:pt idx="17">
                  <c:v>36</c:v>
                </c:pt>
                <c:pt idx="18">
                  <c:v>29</c:v>
                </c:pt>
                <c:pt idx="19">
                  <c:v>40</c:v>
                </c:pt>
                <c:pt idx="20">
                  <c:v>36</c:v>
                </c:pt>
                <c:pt idx="21">
                  <c:v>52</c:v>
                </c:pt>
                <c:pt idx="22">
                  <c:v>46</c:v>
                </c:pt>
                <c:pt idx="23">
                  <c:v>30</c:v>
                </c:pt>
                <c:pt idx="24">
                  <c:v>25</c:v>
                </c:pt>
                <c:pt idx="25">
                  <c:v>21</c:v>
                </c:pt>
                <c:pt idx="26">
                  <c:v>18</c:v>
                </c:pt>
                <c:pt idx="27">
                  <c:v>4</c:v>
                </c:pt>
                <c:pt idx="28">
                  <c:v>0</c:v>
                </c:pt>
              </c:numCache>
            </c:numRef>
          </c:val>
          <c:extLst>
            <c:ext xmlns:c16="http://schemas.microsoft.com/office/drawing/2014/chart" uri="{C3380CC4-5D6E-409C-BE32-E72D297353CC}">
              <c16:uniqueId val="{00000001-94FB-4011-9BE9-B4BFD1395FDD}"/>
            </c:ext>
          </c:extLst>
        </c:ser>
        <c:ser>
          <c:idx val="2"/>
          <c:order val="2"/>
          <c:tx>
            <c:strRef>
              <c:f>MMWRByJURIS!$B$12</c:f>
              <c:strCache>
                <c:ptCount val="1"/>
                <c:pt idx="0">
                  <c:v>Death Count(n=174)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MMWRByJURIS!$C$12:$AE$12</c:f>
              <c:numCache>
                <c:formatCode>General</c:formatCode>
                <c:ptCount val="29"/>
                <c:pt idx="0">
                  <c:v>0</c:v>
                </c:pt>
                <c:pt idx="1">
                  <c:v>0</c:v>
                </c:pt>
                <c:pt idx="2">
                  <c:v>0</c:v>
                </c:pt>
                <c:pt idx="3">
                  <c:v>1</c:v>
                </c:pt>
                <c:pt idx="4">
                  <c:v>2</c:v>
                </c:pt>
                <c:pt idx="5">
                  <c:v>4</c:v>
                </c:pt>
                <c:pt idx="6">
                  <c:v>5</c:v>
                </c:pt>
                <c:pt idx="7">
                  <c:v>4</c:v>
                </c:pt>
                <c:pt idx="8">
                  <c:v>2</c:v>
                </c:pt>
                <c:pt idx="9">
                  <c:v>5</c:v>
                </c:pt>
                <c:pt idx="10">
                  <c:v>9</c:v>
                </c:pt>
                <c:pt idx="11">
                  <c:v>18</c:v>
                </c:pt>
                <c:pt idx="12">
                  <c:v>12</c:v>
                </c:pt>
                <c:pt idx="13">
                  <c:v>11</c:v>
                </c:pt>
                <c:pt idx="14">
                  <c:v>12</c:v>
                </c:pt>
                <c:pt idx="15">
                  <c:v>16</c:v>
                </c:pt>
                <c:pt idx="16">
                  <c:v>10</c:v>
                </c:pt>
                <c:pt idx="17">
                  <c:v>6</c:v>
                </c:pt>
                <c:pt idx="18">
                  <c:v>10</c:v>
                </c:pt>
                <c:pt idx="19">
                  <c:v>3</c:v>
                </c:pt>
                <c:pt idx="20">
                  <c:v>7</c:v>
                </c:pt>
                <c:pt idx="21">
                  <c:v>4</c:v>
                </c:pt>
                <c:pt idx="22">
                  <c:v>6</c:v>
                </c:pt>
                <c:pt idx="23">
                  <c:v>10</c:v>
                </c:pt>
                <c:pt idx="24">
                  <c:v>7</c:v>
                </c:pt>
                <c:pt idx="25">
                  <c:v>4</c:v>
                </c:pt>
                <c:pt idx="26">
                  <c:v>5</c:v>
                </c:pt>
                <c:pt idx="27">
                  <c:v>1</c:v>
                </c:pt>
                <c:pt idx="28">
                  <c:v>0</c:v>
                </c:pt>
              </c:numCache>
            </c:numRef>
          </c:val>
          <c:extLst>
            <c:ext xmlns:c16="http://schemas.microsoft.com/office/drawing/2014/chart" uri="{C3380CC4-5D6E-409C-BE32-E72D297353CC}">
              <c16:uniqueId val="{00000002-94FB-4011-9BE9-B4BFD1395FDD}"/>
            </c:ext>
          </c:extLst>
        </c:ser>
        <c:dLbls>
          <c:showLegendKey val="0"/>
          <c:showVal val="0"/>
          <c:showCatName val="0"/>
          <c:showSerName val="0"/>
          <c:showPercent val="0"/>
          <c:showBubbleSize val="0"/>
        </c:dLbls>
        <c:gapWidth val="100"/>
        <c:overlap val="-100"/>
        <c:axId val="618893024"/>
        <c:axId val="618896304"/>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18896304"/>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a:t>
                </a:r>
                <a:r>
                  <a:rPr lang="en-US" baseline="0"/>
                  <a:t> and Death Count</a:t>
                </a:r>
                <a:endParaRPr lang="en-US"/>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893024"/>
        <c:crosses val="max"/>
        <c:crossBetween val="between"/>
      </c:valAx>
      <c:catAx>
        <c:axId val="618893024"/>
        <c:scaling>
          <c:orientation val="minMax"/>
        </c:scaling>
        <c:delete val="1"/>
        <c:axPos val="b"/>
        <c:numFmt formatCode="General" sourceLinked="1"/>
        <c:majorTickMark val="out"/>
        <c:minorTickMark val="none"/>
        <c:tickLblPos val="nextTo"/>
        <c:crossAx val="61889630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East Central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MMWRByJURIS!$B$13</c:f>
              <c:strCache>
                <c:ptCount val="1"/>
                <c:pt idx="0">
                  <c:v>Lab Positive Count(n=1768)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MMWRByJURIS!$C$13:$AE$13</c:f>
              <c:numCache>
                <c:formatCode>General</c:formatCode>
                <c:ptCount val="29"/>
                <c:pt idx="0">
                  <c:v>0</c:v>
                </c:pt>
                <c:pt idx="1">
                  <c:v>0</c:v>
                </c:pt>
                <c:pt idx="2">
                  <c:v>0</c:v>
                </c:pt>
                <c:pt idx="3">
                  <c:v>2</c:v>
                </c:pt>
                <c:pt idx="4">
                  <c:v>6</c:v>
                </c:pt>
                <c:pt idx="5">
                  <c:v>2</c:v>
                </c:pt>
                <c:pt idx="6">
                  <c:v>4</c:v>
                </c:pt>
                <c:pt idx="7">
                  <c:v>69</c:v>
                </c:pt>
                <c:pt idx="8">
                  <c:v>424</c:v>
                </c:pt>
                <c:pt idx="9">
                  <c:v>356</c:v>
                </c:pt>
                <c:pt idx="10">
                  <c:v>193</c:v>
                </c:pt>
                <c:pt idx="11">
                  <c:v>122</c:v>
                </c:pt>
                <c:pt idx="12">
                  <c:v>75</c:v>
                </c:pt>
                <c:pt idx="13">
                  <c:v>36</c:v>
                </c:pt>
                <c:pt idx="14">
                  <c:v>25</c:v>
                </c:pt>
                <c:pt idx="15">
                  <c:v>15</c:v>
                </c:pt>
                <c:pt idx="16">
                  <c:v>16</c:v>
                </c:pt>
                <c:pt idx="17">
                  <c:v>13</c:v>
                </c:pt>
                <c:pt idx="18">
                  <c:v>37</c:v>
                </c:pt>
                <c:pt idx="19">
                  <c:v>26</c:v>
                </c:pt>
                <c:pt idx="20">
                  <c:v>31</c:v>
                </c:pt>
                <c:pt idx="21">
                  <c:v>35</c:v>
                </c:pt>
                <c:pt idx="22">
                  <c:v>35</c:v>
                </c:pt>
                <c:pt idx="23">
                  <c:v>36</c:v>
                </c:pt>
                <c:pt idx="24">
                  <c:v>24</c:v>
                </c:pt>
                <c:pt idx="25">
                  <c:v>58</c:v>
                </c:pt>
                <c:pt idx="26">
                  <c:v>76</c:v>
                </c:pt>
                <c:pt idx="27">
                  <c:v>51</c:v>
                </c:pt>
                <c:pt idx="28">
                  <c:v>1</c:v>
                </c:pt>
              </c:numCache>
            </c:numRef>
          </c:val>
          <c:extLst>
            <c:ext xmlns:c16="http://schemas.microsoft.com/office/drawing/2014/chart" uri="{C3380CC4-5D6E-409C-BE32-E72D297353CC}">
              <c16:uniqueId val="{00000000-2BFC-477C-9F2B-2CA409744B50}"/>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MMWRByJURIS!$B$14</c:f>
              <c:strCache>
                <c:ptCount val="1"/>
                <c:pt idx="0">
                  <c:v>Hospitalization Count(n=63)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MMWRByJURIS!$C$14:$AE$14</c:f>
              <c:numCache>
                <c:formatCode>General</c:formatCode>
                <c:ptCount val="29"/>
                <c:pt idx="0">
                  <c:v>0</c:v>
                </c:pt>
                <c:pt idx="1">
                  <c:v>0</c:v>
                </c:pt>
                <c:pt idx="2">
                  <c:v>0</c:v>
                </c:pt>
                <c:pt idx="3">
                  <c:v>0</c:v>
                </c:pt>
                <c:pt idx="4">
                  <c:v>0</c:v>
                </c:pt>
                <c:pt idx="5">
                  <c:v>0</c:v>
                </c:pt>
                <c:pt idx="6">
                  <c:v>0</c:v>
                </c:pt>
                <c:pt idx="7">
                  <c:v>1</c:v>
                </c:pt>
                <c:pt idx="8">
                  <c:v>2</c:v>
                </c:pt>
                <c:pt idx="9">
                  <c:v>11</c:v>
                </c:pt>
                <c:pt idx="10">
                  <c:v>9</c:v>
                </c:pt>
                <c:pt idx="11">
                  <c:v>6</c:v>
                </c:pt>
                <c:pt idx="12">
                  <c:v>5</c:v>
                </c:pt>
                <c:pt idx="13">
                  <c:v>5</c:v>
                </c:pt>
                <c:pt idx="14">
                  <c:v>2</c:v>
                </c:pt>
                <c:pt idx="15">
                  <c:v>0</c:v>
                </c:pt>
                <c:pt idx="16">
                  <c:v>1</c:v>
                </c:pt>
                <c:pt idx="17">
                  <c:v>0</c:v>
                </c:pt>
                <c:pt idx="18">
                  <c:v>0</c:v>
                </c:pt>
                <c:pt idx="19">
                  <c:v>1</c:v>
                </c:pt>
                <c:pt idx="20">
                  <c:v>1</c:v>
                </c:pt>
                <c:pt idx="21">
                  <c:v>3</c:v>
                </c:pt>
                <c:pt idx="22">
                  <c:v>2</c:v>
                </c:pt>
                <c:pt idx="23">
                  <c:v>0</c:v>
                </c:pt>
                <c:pt idx="24">
                  <c:v>2</c:v>
                </c:pt>
                <c:pt idx="25">
                  <c:v>0</c:v>
                </c:pt>
                <c:pt idx="26">
                  <c:v>8</c:v>
                </c:pt>
                <c:pt idx="27">
                  <c:v>4</c:v>
                </c:pt>
                <c:pt idx="28">
                  <c:v>0</c:v>
                </c:pt>
              </c:numCache>
            </c:numRef>
          </c:val>
          <c:extLst>
            <c:ext xmlns:c16="http://schemas.microsoft.com/office/drawing/2014/chart" uri="{C3380CC4-5D6E-409C-BE32-E72D297353CC}">
              <c16:uniqueId val="{00000001-2BFC-477C-9F2B-2CA409744B50}"/>
            </c:ext>
          </c:extLst>
        </c:ser>
        <c:ser>
          <c:idx val="2"/>
          <c:order val="2"/>
          <c:tx>
            <c:strRef>
              <c:f>MMWRByJURIS!$B$15</c:f>
              <c:strCache>
                <c:ptCount val="1"/>
                <c:pt idx="0">
                  <c:v>Death Count(n=8)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MMWRByJURIS!$C$15:$AE$15</c:f>
              <c:numCache>
                <c:formatCode>General</c:formatCode>
                <c:ptCount val="29"/>
                <c:pt idx="0">
                  <c:v>0</c:v>
                </c:pt>
                <c:pt idx="1">
                  <c:v>0</c:v>
                </c:pt>
                <c:pt idx="2">
                  <c:v>0</c:v>
                </c:pt>
                <c:pt idx="3">
                  <c:v>0</c:v>
                </c:pt>
                <c:pt idx="4">
                  <c:v>0</c:v>
                </c:pt>
                <c:pt idx="5">
                  <c:v>0</c:v>
                </c:pt>
                <c:pt idx="6">
                  <c:v>0</c:v>
                </c:pt>
                <c:pt idx="7">
                  <c:v>0</c:v>
                </c:pt>
                <c:pt idx="8">
                  <c:v>0</c:v>
                </c:pt>
                <c:pt idx="9">
                  <c:v>1</c:v>
                </c:pt>
                <c:pt idx="10">
                  <c:v>1</c:v>
                </c:pt>
                <c:pt idx="11">
                  <c:v>2</c:v>
                </c:pt>
                <c:pt idx="12">
                  <c:v>2</c:v>
                </c:pt>
                <c:pt idx="13">
                  <c:v>0</c:v>
                </c:pt>
                <c:pt idx="14">
                  <c:v>0</c:v>
                </c:pt>
                <c:pt idx="15">
                  <c:v>0</c:v>
                </c:pt>
                <c:pt idx="16">
                  <c:v>1</c:v>
                </c:pt>
                <c:pt idx="17">
                  <c:v>0</c:v>
                </c:pt>
                <c:pt idx="18">
                  <c:v>0</c:v>
                </c:pt>
                <c:pt idx="19">
                  <c:v>0</c:v>
                </c:pt>
                <c:pt idx="20">
                  <c:v>0</c:v>
                </c:pt>
                <c:pt idx="21">
                  <c:v>0</c:v>
                </c:pt>
                <c:pt idx="22">
                  <c:v>0</c:v>
                </c:pt>
                <c:pt idx="23">
                  <c:v>0</c:v>
                </c:pt>
                <c:pt idx="24">
                  <c:v>1</c:v>
                </c:pt>
                <c:pt idx="25">
                  <c:v>0</c:v>
                </c:pt>
                <c:pt idx="26">
                  <c:v>0</c:v>
                </c:pt>
                <c:pt idx="27">
                  <c:v>0</c:v>
                </c:pt>
                <c:pt idx="28">
                  <c:v>0</c:v>
                </c:pt>
              </c:numCache>
            </c:numRef>
          </c:val>
          <c:extLst>
            <c:ext xmlns:c16="http://schemas.microsoft.com/office/drawing/2014/chart" uri="{C3380CC4-5D6E-409C-BE32-E72D297353CC}">
              <c16:uniqueId val="{00000002-2BFC-477C-9F2B-2CA409744B50}"/>
            </c:ext>
          </c:extLst>
        </c:ser>
        <c:dLbls>
          <c:showLegendKey val="0"/>
          <c:showVal val="0"/>
          <c:showCatName val="0"/>
          <c:showSerName val="0"/>
          <c:showPercent val="0"/>
          <c:showBubbleSize val="0"/>
        </c:dLbls>
        <c:gapWidth val="100"/>
        <c:overlap val="-100"/>
        <c:axId val="618904832"/>
        <c:axId val="61891204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a:t>
                </a:r>
                <a:r>
                  <a:rPr lang="en-US" baseline="0"/>
                  <a:t> Week</a:t>
                </a:r>
              </a:p>
              <a:p>
                <a:pPr>
                  <a:defRPr/>
                </a:pPr>
                <a:r>
                  <a:rPr lang="en-US" baseline="0"/>
                  <a:t>Date</a:t>
                </a:r>
                <a:endParaRPr lang="en-US"/>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189120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8904832"/>
        <c:crosses val="max"/>
        <c:crossBetween val="between"/>
      </c:valAx>
      <c:catAx>
        <c:axId val="618904832"/>
        <c:scaling>
          <c:orientation val="minMax"/>
        </c:scaling>
        <c:delete val="1"/>
        <c:axPos val="b"/>
        <c:numFmt formatCode="General" sourceLinked="1"/>
        <c:majorTickMark val="out"/>
        <c:minorTickMark val="none"/>
        <c:tickLblPos val="nextTo"/>
        <c:crossAx val="6189120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a:t>
            </a:r>
            <a:r>
              <a:rPr lang="en-US" sz="1200" b="1" i="0" u="none" strike="noStrike" baseline="0">
                <a:effectLst/>
              </a:rPr>
              <a:t>Lab Positive, </a:t>
            </a:r>
            <a:r>
              <a:rPr lang="en-US" sz="1200" b="1" i="0" baseline="0">
                <a:effectLst/>
              </a:rPr>
              <a:t>Hospitalization and Death Count by MMWR Week, Elkhorn Logan Valley Public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MMWRByJURIS!$B$16</c:f>
              <c:strCache>
                <c:ptCount val="1"/>
                <c:pt idx="0">
                  <c:v>Lab Positive Count(n=952)</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MMWRByJURIS!$C$16:$AE$16</c:f>
              <c:numCache>
                <c:formatCode>General</c:formatCode>
                <c:ptCount val="29"/>
                <c:pt idx="0">
                  <c:v>0</c:v>
                </c:pt>
                <c:pt idx="1">
                  <c:v>0</c:v>
                </c:pt>
                <c:pt idx="2">
                  <c:v>1</c:v>
                </c:pt>
                <c:pt idx="3">
                  <c:v>2</c:v>
                </c:pt>
                <c:pt idx="4">
                  <c:v>5</c:v>
                </c:pt>
                <c:pt idx="5">
                  <c:v>2</c:v>
                </c:pt>
                <c:pt idx="6">
                  <c:v>21</c:v>
                </c:pt>
                <c:pt idx="7">
                  <c:v>94</c:v>
                </c:pt>
                <c:pt idx="8">
                  <c:v>119</c:v>
                </c:pt>
                <c:pt idx="9">
                  <c:v>50</c:v>
                </c:pt>
                <c:pt idx="10">
                  <c:v>32</c:v>
                </c:pt>
                <c:pt idx="11">
                  <c:v>49</c:v>
                </c:pt>
                <c:pt idx="12">
                  <c:v>13</c:v>
                </c:pt>
                <c:pt idx="13">
                  <c:v>10</c:v>
                </c:pt>
                <c:pt idx="14">
                  <c:v>15</c:v>
                </c:pt>
                <c:pt idx="15">
                  <c:v>12</c:v>
                </c:pt>
                <c:pt idx="16">
                  <c:v>17</c:v>
                </c:pt>
                <c:pt idx="17">
                  <c:v>18</c:v>
                </c:pt>
                <c:pt idx="18">
                  <c:v>14</c:v>
                </c:pt>
                <c:pt idx="19">
                  <c:v>13</c:v>
                </c:pt>
                <c:pt idx="20">
                  <c:v>25</c:v>
                </c:pt>
                <c:pt idx="21">
                  <c:v>47</c:v>
                </c:pt>
                <c:pt idx="22">
                  <c:v>73</c:v>
                </c:pt>
                <c:pt idx="23">
                  <c:v>66</c:v>
                </c:pt>
                <c:pt idx="24">
                  <c:v>42</c:v>
                </c:pt>
                <c:pt idx="25">
                  <c:v>74</c:v>
                </c:pt>
                <c:pt idx="26">
                  <c:v>84</c:v>
                </c:pt>
                <c:pt idx="27">
                  <c:v>51</c:v>
                </c:pt>
                <c:pt idx="28">
                  <c:v>3</c:v>
                </c:pt>
              </c:numCache>
            </c:numRef>
          </c:val>
          <c:extLst>
            <c:ext xmlns:c16="http://schemas.microsoft.com/office/drawing/2014/chart" uri="{C3380CC4-5D6E-409C-BE32-E72D297353CC}">
              <c16:uniqueId val="{00000000-B45A-49DC-9BD1-848AEA68E7B3}"/>
            </c:ext>
          </c:extLst>
        </c:ser>
        <c:ser>
          <c:idx val="1"/>
          <c:order val="1"/>
          <c:tx>
            <c:strRef>
              <c:f>MMWRByJURIS!$B$17</c:f>
              <c:strCache>
                <c:ptCount val="1"/>
                <c:pt idx="0">
                  <c:v>Hospitalization Count(n=51)</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MMWRByJURIS!$C$17:$AE$17</c:f>
              <c:numCache>
                <c:formatCode>General</c:formatCode>
                <c:ptCount val="29"/>
                <c:pt idx="0">
                  <c:v>0</c:v>
                </c:pt>
                <c:pt idx="1">
                  <c:v>0</c:v>
                </c:pt>
                <c:pt idx="2">
                  <c:v>0</c:v>
                </c:pt>
                <c:pt idx="3">
                  <c:v>2</c:v>
                </c:pt>
                <c:pt idx="4">
                  <c:v>5</c:v>
                </c:pt>
                <c:pt idx="5">
                  <c:v>1</c:v>
                </c:pt>
                <c:pt idx="6">
                  <c:v>1</c:v>
                </c:pt>
                <c:pt idx="7">
                  <c:v>0</c:v>
                </c:pt>
                <c:pt idx="8">
                  <c:v>1</c:v>
                </c:pt>
                <c:pt idx="9">
                  <c:v>1</c:v>
                </c:pt>
                <c:pt idx="10">
                  <c:v>3</c:v>
                </c:pt>
                <c:pt idx="11">
                  <c:v>0</c:v>
                </c:pt>
                <c:pt idx="12">
                  <c:v>0</c:v>
                </c:pt>
                <c:pt idx="13">
                  <c:v>0</c:v>
                </c:pt>
                <c:pt idx="14">
                  <c:v>2</c:v>
                </c:pt>
                <c:pt idx="15">
                  <c:v>3</c:v>
                </c:pt>
                <c:pt idx="16">
                  <c:v>1</c:v>
                </c:pt>
                <c:pt idx="17">
                  <c:v>2</c:v>
                </c:pt>
                <c:pt idx="18">
                  <c:v>2</c:v>
                </c:pt>
                <c:pt idx="19">
                  <c:v>2</c:v>
                </c:pt>
                <c:pt idx="20">
                  <c:v>1</c:v>
                </c:pt>
                <c:pt idx="21">
                  <c:v>2</c:v>
                </c:pt>
                <c:pt idx="22">
                  <c:v>4</c:v>
                </c:pt>
                <c:pt idx="23">
                  <c:v>9</c:v>
                </c:pt>
                <c:pt idx="24">
                  <c:v>2</c:v>
                </c:pt>
                <c:pt idx="25">
                  <c:v>1</c:v>
                </c:pt>
                <c:pt idx="26">
                  <c:v>2</c:v>
                </c:pt>
                <c:pt idx="27">
                  <c:v>4</c:v>
                </c:pt>
                <c:pt idx="28">
                  <c:v>0</c:v>
                </c:pt>
              </c:numCache>
            </c:numRef>
          </c:val>
          <c:extLst>
            <c:ext xmlns:c16="http://schemas.microsoft.com/office/drawing/2014/chart" uri="{C3380CC4-5D6E-409C-BE32-E72D297353CC}">
              <c16:uniqueId val="{00000001-B45A-49DC-9BD1-848AEA68E7B3}"/>
            </c:ext>
          </c:extLst>
        </c:ser>
        <c:ser>
          <c:idx val="2"/>
          <c:order val="2"/>
          <c:tx>
            <c:strRef>
              <c:f>MMWRByJURIS!$B$18</c:f>
              <c:strCache>
                <c:ptCount val="1"/>
                <c:pt idx="0">
                  <c:v>Death Count(n=5)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MMWRByJURIS!$C$18:$AE$18</c:f>
              <c:numCache>
                <c:formatCode>General</c:formatCode>
                <c:ptCount val="29"/>
                <c:pt idx="0">
                  <c:v>0</c:v>
                </c:pt>
                <c:pt idx="1">
                  <c:v>0</c:v>
                </c:pt>
                <c:pt idx="2">
                  <c:v>0</c:v>
                </c:pt>
                <c:pt idx="3">
                  <c:v>0</c:v>
                </c:pt>
                <c:pt idx="4">
                  <c:v>1</c:v>
                </c:pt>
                <c:pt idx="5">
                  <c:v>1</c:v>
                </c:pt>
                <c:pt idx="6">
                  <c:v>0</c:v>
                </c:pt>
                <c:pt idx="7">
                  <c:v>1</c:v>
                </c:pt>
                <c:pt idx="8">
                  <c:v>0</c:v>
                </c:pt>
                <c:pt idx="9">
                  <c:v>0</c:v>
                </c:pt>
                <c:pt idx="10">
                  <c:v>0</c:v>
                </c:pt>
                <c:pt idx="11">
                  <c:v>0</c:v>
                </c:pt>
                <c:pt idx="12">
                  <c:v>1</c:v>
                </c:pt>
                <c:pt idx="13">
                  <c:v>0</c:v>
                </c:pt>
                <c:pt idx="14">
                  <c:v>0</c:v>
                </c:pt>
                <c:pt idx="15">
                  <c:v>0</c:v>
                </c:pt>
                <c:pt idx="16">
                  <c:v>0</c:v>
                </c:pt>
                <c:pt idx="17">
                  <c:v>0</c:v>
                </c:pt>
                <c:pt idx="18">
                  <c:v>0</c:v>
                </c:pt>
                <c:pt idx="19">
                  <c:v>0</c:v>
                </c:pt>
                <c:pt idx="20">
                  <c:v>1</c:v>
                </c:pt>
                <c:pt idx="21">
                  <c:v>0</c:v>
                </c:pt>
                <c:pt idx="22">
                  <c:v>0</c:v>
                </c:pt>
                <c:pt idx="23">
                  <c:v>0</c:v>
                </c:pt>
                <c:pt idx="24">
                  <c:v>0</c:v>
                </c:pt>
                <c:pt idx="25">
                  <c:v>0</c:v>
                </c:pt>
                <c:pt idx="26">
                  <c:v>0</c:v>
                </c:pt>
                <c:pt idx="27">
                  <c:v>0</c:v>
                </c:pt>
                <c:pt idx="28">
                  <c:v>0</c:v>
                </c:pt>
              </c:numCache>
            </c:numRef>
          </c:val>
          <c:extLst>
            <c:ext xmlns:c16="http://schemas.microsoft.com/office/drawing/2014/chart" uri="{C3380CC4-5D6E-409C-BE32-E72D297353CC}">
              <c16:uniqueId val="{00000002-B45A-49DC-9BD1-848AEA68E7B3}"/>
            </c:ext>
          </c:extLst>
        </c:ser>
        <c:dLbls>
          <c:showLegendKey val="0"/>
          <c:showVal val="0"/>
          <c:showCatName val="0"/>
          <c:showSerName val="0"/>
          <c:showPercent val="0"/>
          <c:showBubbleSize val="0"/>
        </c:dLbls>
        <c:gapWidth val="0"/>
        <c:overlap val="-28"/>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baseline="0">
                <a:effectLst/>
              </a:rPr>
              <a:t>COVID-19 Lab Positive, Hospitalization and Death Count by MMWR Week, Four Corners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MMWRByJURIS!$B$19</c:f>
              <c:strCache>
                <c:ptCount val="1"/>
                <c:pt idx="0">
                  <c:v>Lab Positive Count(n=470)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MMWRByJURIS!$C$19:$AE$19</c:f>
              <c:numCache>
                <c:formatCode>General</c:formatCode>
                <c:ptCount val="29"/>
                <c:pt idx="0">
                  <c:v>0</c:v>
                </c:pt>
                <c:pt idx="1">
                  <c:v>0</c:v>
                </c:pt>
                <c:pt idx="2">
                  <c:v>1</c:v>
                </c:pt>
                <c:pt idx="3">
                  <c:v>0</c:v>
                </c:pt>
                <c:pt idx="4">
                  <c:v>2</c:v>
                </c:pt>
                <c:pt idx="5">
                  <c:v>4</c:v>
                </c:pt>
                <c:pt idx="6">
                  <c:v>9</c:v>
                </c:pt>
                <c:pt idx="7">
                  <c:v>9</c:v>
                </c:pt>
                <c:pt idx="8">
                  <c:v>20</c:v>
                </c:pt>
                <c:pt idx="9">
                  <c:v>28</c:v>
                </c:pt>
                <c:pt idx="10">
                  <c:v>24</c:v>
                </c:pt>
                <c:pt idx="11">
                  <c:v>16</c:v>
                </c:pt>
                <c:pt idx="12">
                  <c:v>9</c:v>
                </c:pt>
                <c:pt idx="13">
                  <c:v>2</c:v>
                </c:pt>
                <c:pt idx="14">
                  <c:v>6</c:v>
                </c:pt>
                <c:pt idx="15">
                  <c:v>1</c:v>
                </c:pt>
                <c:pt idx="16">
                  <c:v>5</c:v>
                </c:pt>
                <c:pt idx="17">
                  <c:v>13</c:v>
                </c:pt>
                <c:pt idx="18">
                  <c:v>18</c:v>
                </c:pt>
                <c:pt idx="19">
                  <c:v>21</c:v>
                </c:pt>
                <c:pt idx="20">
                  <c:v>22</c:v>
                </c:pt>
                <c:pt idx="21">
                  <c:v>58</c:v>
                </c:pt>
                <c:pt idx="22">
                  <c:v>28</c:v>
                </c:pt>
                <c:pt idx="23">
                  <c:v>31</c:v>
                </c:pt>
                <c:pt idx="24">
                  <c:v>36</c:v>
                </c:pt>
                <c:pt idx="25">
                  <c:v>44</c:v>
                </c:pt>
                <c:pt idx="26">
                  <c:v>27</c:v>
                </c:pt>
                <c:pt idx="27">
                  <c:v>33</c:v>
                </c:pt>
                <c:pt idx="28">
                  <c:v>3</c:v>
                </c:pt>
              </c:numCache>
            </c:numRef>
          </c:val>
          <c:extLst>
            <c:ext xmlns:c16="http://schemas.microsoft.com/office/drawing/2014/chart" uri="{C3380CC4-5D6E-409C-BE32-E72D297353CC}">
              <c16:uniqueId val="{00000000-7E75-4735-B1F9-F90B111A0941}"/>
            </c:ext>
          </c:extLst>
        </c:ser>
        <c:ser>
          <c:idx val="1"/>
          <c:order val="1"/>
          <c:tx>
            <c:strRef>
              <c:f>MMWRByJURIS!$B$20</c:f>
              <c:strCache>
                <c:ptCount val="1"/>
                <c:pt idx="0">
                  <c:v>Hospitalization Count(n=23)</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MMWRByJURIS!$C$20:$AE$20</c:f>
              <c:numCache>
                <c:formatCode>General</c:formatCode>
                <c:ptCount val="29"/>
                <c:pt idx="0">
                  <c:v>0</c:v>
                </c:pt>
                <c:pt idx="1">
                  <c:v>0</c:v>
                </c:pt>
                <c:pt idx="2">
                  <c:v>0</c:v>
                </c:pt>
                <c:pt idx="3">
                  <c:v>0</c:v>
                </c:pt>
                <c:pt idx="4">
                  <c:v>0</c:v>
                </c:pt>
                <c:pt idx="5">
                  <c:v>0</c:v>
                </c:pt>
                <c:pt idx="6">
                  <c:v>0</c:v>
                </c:pt>
                <c:pt idx="7">
                  <c:v>0</c:v>
                </c:pt>
                <c:pt idx="8">
                  <c:v>2</c:v>
                </c:pt>
                <c:pt idx="9">
                  <c:v>2</c:v>
                </c:pt>
                <c:pt idx="10">
                  <c:v>3</c:v>
                </c:pt>
                <c:pt idx="11">
                  <c:v>1</c:v>
                </c:pt>
                <c:pt idx="12">
                  <c:v>1</c:v>
                </c:pt>
                <c:pt idx="13">
                  <c:v>0</c:v>
                </c:pt>
                <c:pt idx="14">
                  <c:v>0</c:v>
                </c:pt>
                <c:pt idx="15">
                  <c:v>0</c:v>
                </c:pt>
                <c:pt idx="16">
                  <c:v>0</c:v>
                </c:pt>
                <c:pt idx="17">
                  <c:v>0</c:v>
                </c:pt>
                <c:pt idx="18">
                  <c:v>0</c:v>
                </c:pt>
                <c:pt idx="19">
                  <c:v>2</c:v>
                </c:pt>
                <c:pt idx="20">
                  <c:v>0</c:v>
                </c:pt>
                <c:pt idx="21">
                  <c:v>3</c:v>
                </c:pt>
                <c:pt idx="22">
                  <c:v>2</c:v>
                </c:pt>
                <c:pt idx="23">
                  <c:v>3</c:v>
                </c:pt>
                <c:pt idx="24">
                  <c:v>1</c:v>
                </c:pt>
                <c:pt idx="25">
                  <c:v>0</c:v>
                </c:pt>
                <c:pt idx="26">
                  <c:v>3</c:v>
                </c:pt>
                <c:pt idx="27">
                  <c:v>0</c:v>
                </c:pt>
                <c:pt idx="28">
                  <c:v>0</c:v>
                </c:pt>
              </c:numCache>
            </c:numRef>
          </c:val>
          <c:extLst>
            <c:ext xmlns:c16="http://schemas.microsoft.com/office/drawing/2014/chart" uri="{C3380CC4-5D6E-409C-BE32-E72D297353CC}">
              <c16:uniqueId val="{00000001-7E75-4735-B1F9-F90B111A0941}"/>
            </c:ext>
          </c:extLst>
        </c:ser>
        <c:ser>
          <c:idx val="2"/>
          <c:order val="2"/>
          <c:tx>
            <c:strRef>
              <c:f>MMWRByJURIS!$B$21</c:f>
              <c:strCache>
                <c:ptCount val="1"/>
                <c:pt idx="0">
                  <c:v>Death Count(n=6)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MMWRByJURIS!$C$21:$AE$21</c:f>
              <c:numCache>
                <c:formatCode>General</c:formatCode>
                <c:ptCount val="29"/>
                <c:pt idx="0">
                  <c:v>0</c:v>
                </c:pt>
                <c:pt idx="1">
                  <c:v>0</c:v>
                </c:pt>
                <c:pt idx="2">
                  <c:v>0</c:v>
                </c:pt>
                <c:pt idx="3">
                  <c:v>0</c:v>
                </c:pt>
                <c:pt idx="4">
                  <c:v>0</c:v>
                </c:pt>
                <c:pt idx="5">
                  <c:v>0</c:v>
                </c:pt>
                <c:pt idx="6">
                  <c:v>0</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c:v>
                </c:pt>
                <c:pt idx="24">
                  <c:v>0</c:v>
                </c:pt>
                <c:pt idx="25">
                  <c:v>1</c:v>
                </c:pt>
                <c:pt idx="26">
                  <c:v>1</c:v>
                </c:pt>
                <c:pt idx="27">
                  <c:v>2</c:v>
                </c:pt>
                <c:pt idx="28">
                  <c:v>0</c:v>
                </c:pt>
              </c:numCache>
            </c:numRef>
          </c:val>
          <c:extLst>
            <c:ext xmlns:c16="http://schemas.microsoft.com/office/drawing/2014/chart" uri="{C3380CC4-5D6E-409C-BE32-E72D297353CC}">
              <c16:uniqueId val="{00000002-7E75-4735-B1F9-F90B111A0941}"/>
            </c:ext>
          </c:extLst>
        </c:ser>
        <c:dLbls>
          <c:showLegendKey val="0"/>
          <c:showVal val="0"/>
          <c:showCatName val="0"/>
          <c:showSerName val="0"/>
          <c:showPercent val="0"/>
          <c:showBubbleSize val="0"/>
        </c:dLbls>
        <c:gapWidth val="0"/>
        <c:overlap val="-28"/>
        <c:axId val="647514704"/>
        <c:axId val="647516016"/>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i="0" u="none" strike="noStrike" baseline="0">
                <a:effectLst/>
              </a:rPr>
              <a:t>COVID-19 Lab Positive, </a:t>
            </a:r>
            <a:r>
              <a:rPr lang="en-US" sz="1200" b="1" i="0" baseline="0">
                <a:effectLst/>
              </a:rPr>
              <a:t> Hospitalization and Death Count by MMWR Week, Lancaster County Health Department, </a:t>
            </a:r>
            <a:r>
              <a:rPr lang="en-US" sz="1200" b="1" i="0" u="none" strike="noStrike" baseline="0">
                <a:effectLst/>
              </a:rPr>
              <a:t>September 15</a:t>
            </a:r>
            <a:r>
              <a:rPr lang="en-US" sz="1200" b="1" i="0" baseline="0">
                <a:effectLst/>
              </a:rPr>
              <a:t>, 2020</a:t>
            </a:r>
            <a:endParaRPr lang="en-US" sz="12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MMWRByJURIS!$B$22</c:f>
              <c:strCache>
                <c:ptCount val="1"/>
                <c:pt idx="0">
                  <c:v>Lab Positive Count(n=5280)</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MMWRByJURIS!$C$22:$AE$22</c:f>
              <c:numCache>
                <c:formatCode>General</c:formatCode>
                <c:ptCount val="29"/>
                <c:pt idx="0">
                  <c:v>0</c:v>
                </c:pt>
                <c:pt idx="1">
                  <c:v>0</c:v>
                </c:pt>
                <c:pt idx="2">
                  <c:v>4</c:v>
                </c:pt>
                <c:pt idx="3">
                  <c:v>13</c:v>
                </c:pt>
                <c:pt idx="4">
                  <c:v>22</c:v>
                </c:pt>
                <c:pt idx="5">
                  <c:v>20</c:v>
                </c:pt>
                <c:pt idx="6">
                  <c:v>34</c:v>
                </c:pt>
                <c:pt idx="7">
                  <c:v>81</c:v>
                </c:pt>
                <c:pt idx="8">
                  <c:v>264</c:v>
                </c:pt>
                <c:pt idx="9">
                  <c:v>244</c:v>
                </c:pt>
                <c:pt idx="10">
                  <c:v>244</c:v>
                </c:pt>
                <c:pt idx="11">
                  <c:v>202</c:v>
                </c:pt>
                <c:pt idx="12">
                  <c:v>138</c:v>
                </c:pt>
                <c:pt idx="13">
                  <c:v>135</c:v>
                </c:pt>
                <c:pt idx="14">
                  <c:v>126</c:v>
                </c:pt>
                <c:pt idx="15">
                  <c:v>124</c:v>
                </c:pt>
                <c:pt idx="16">
                  <c:v>124</c:v>
                </c:pt>
                <c:pt idx="17">
                  <c:v>242</c:v>
                </c:pt>
                <c:pt idx="18">
                  <c:v>271</c:v>
                </c:pt>
                <c:pt idx="19">
                  <c:v>348</c:v>
                </c:pt>
                <c:pt idx="20">
                  <c:v>299</c:v>
                </c:pt>
                <c:pt idx="21">
                  <c:v>251</c:v>
                </c:pt>
                <c:pt idx="22">
                  <c:v>181</c:v>
                </c:pt>
                <c:pt idx="23">
                  <c:v>127</c:v>
                </c:pt>
                <c:pt idx="24">
                  <c:v>208</c:v>
                </c:pt>
                <c:pt idx="25">
                  <c:v>506</c:v>
                </c:pt>
                <c:pt idx="26">
                  <c:v>473</c:v>
                </c:pt>
                <c:pt idx="27">
                  <c:v>564</c:v>
                </c:pt>
                <c:pt idx="28">
                  <c:v>35</c:v>
                </c:pt>
              </c:numCache>
            </c:numRef>
          </c:val>
          <c:extLst>
            <c:ext xmlns:c16="http://schemas.microsoft.com/office/drawing/2014/chart" uri="{C3380CC4-5D6E-409C-BE32-E72D297353CC}">
              <c16:uniqueId val="{00000000-C4C5-4CB0-932A-2860629E89DF}"/>
            </c:ext>
          </c:extLst>
        </c:ser>
        <c:dLbls>
          <c:dLblPos val="outEnd"/>
          <c:showLegendKey val="0"/>
          <c:showVal val="1"/>
          <c:showCatName val="0"/>
          <c:showSerName val="0"/>
          <c:showPercent val="0"/>
          <c:showBubbleSize val="0"/>
        </c:dLbls>
        <c:gapWidth val="400"/>
        <c:overlap val="-100"/>
        <c:axId val="647514704"/>
        <c:axId val="647516016"/>
      </c:barChart>
      <c:barChart>
        <c:barDir val="col"/>
        <c:grouping val="clustered"/>
        <c:varyColors val="0"/>
        <c:ser>
          <c:idx val="1"/>
          <c:order val="1"/>
          <c:tx>
            <c:strRef>
              <c:f>MMWRByJURIS!$B$23</c:f>
              <c:strCache>
                <c:ptCount val="1"/>
                <c:pt idx="0">
                  <c:v>Hospitalization Count(n=154)</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MMWRByJURIS!$C$23:$AE$23</c:f>
              <c:numCache>
                <c:formatCode>General</c:formatCode>
                <c:ptCount val="29"/>
                <c:pt idx="0">
                  <c:v>0</c:v>
                </c:pt>
                <c:pt idx="1">
                  <c:v>0</c:v>
                </c:pt>
                <c:pt idx="2">
                  <c:v>1</c:v>
                </c:pt>
                <c:pt idx="3">
                  <c:v>2</c:v>
                </c:pt>
                <c:pt idx="4">
                  <c:v>3</c:v>
                </c:pt>
                <c:pt idx="5">
                  <c:v>2</c:v>
                </c:pt>
                <c:pt idx="6">
                  <c:v>1</c:v>
                </c:pt>
                <c:pt idx="7">
                  <c:v>2</c:v>
                </c:pt>
                <c:pt idx="8">
                  <c:v>16</c:v>
                </c:pt>
                <c:pt idx="9">
                  <c:v>14</c:v>
                </c:pt>
                <c:pt idx="10">
                  <c:v>15</c:v>
                </c:pt>
                <c:pt idx="11">
                  <c:v>13</c:v>
                </c:pt>
                <c:pt idx="12">
                  <c:v>11</c:v>
                </c:pt>
                <c:pt idx="13">
                  <c:v>7</c:v>
                </c:pt>
                <c:pt idx="14">
                  <c:v>5</c:v>
                </c:pt>
                <c:pt idx="15">
                  <c:v>6</c:v>
                </c:pt>
                <c:pt idx="16">
                  <c:v>1</c:v>
                </c:pt>
                <c:pt idx="17">
                  <c:v>6</c:v>
                </c:pt>
                <c:pt idx="18">
                  <c:v>8</c:v>
                </c:pt>
                <c:pt idx="19">
                  <c:v>10</c:v>
                </c:pt>
                <c:pt idx="20">
                  <c:v>6</c:v>
                </c:pt>
                <c:pt idx="21">
                  <c:v>6</c:v>
                </c:pt>
                <c:pt idx="22">
                  <c:v>5</c:v>
                </c:pt>
                <c:pt idx="23">
                  <c:v>4</c:v>
                </c:pt>
                <c:pt idx="24">
                  <c:v>5</c:v>
                </c:pt>
                <c:pt idx="25">
                  <c:v>2</c:v>
                </c:pt>
                <c:pt idx="26">
                  <c:v>2</c:v>
                </c:pt>
                <c:pt idx="27">
                  <c:v>1</c:v>
                </c:pt>
                <c:pt idx="28">
                  <c:v>0</c:v>
                </c:pt>
              </c:numCache>
            </c:numRef>
          </c:val>
          <c:extLst>
            <c:ext xmlns:c16="http://schemas.microsoft.com/office/drawing/2014/chart" uri="{C3380CC4-5D6E-409C-BE32-E72D297353CC}">
              <c16:uniqueId val="{00000001-C4C5-4CB0-932A-2860629E89DF}"/>
            </c:ext>
          </c:extLst>
        </c:ser>
        <c:ser>
          <c:idx val="2"/>
          <c:order val="2"/>
          <c:tx>
            <c:strRef>
              <c:f>MMWRByJURIS!$B$24</c:f>
              <c:strCache>
                <c:ptCount val="1"/>
                <c:pt idx="0">
                  <c:v>Death Count(n=21)      * indicate incomplete week</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MMWRByJURIS!$C$3:$AE$3</c:f>
              <c:strCache>
                <c:ptCount val="29"/>
                <c:pt idx="0">
                  <c:v>10 (3/7/2020)</c:v>
                </c:pt>
                <c:pt idx="1">
                  <c:v>11 (3/14/2020)</c:v>
                </c:pt>
                <c:pt idx="2">
                  <c:v>12 (3/21/2020)</c:v>
                </c:pt>
                <c:pt idx="3">
                  <c:v>13 (3/28/2020)</c:v>
                </c:pt>
                <c:pt idx="4">
                  <c:v>14 (4/4/2020)</c:v>
                </c:pt>
                <c:pt idx="5">
                  <c:v>15 (4/11/2020)</c:v>
                </c:pt>
                <c:pt idx="6">
                  <c:v>16 (4/18/2020)</c:v>
                </c:pt>
                <c:pt idx="7">
                  <c:v>17 (4/25/2020)</c:v>
                </c:pt>
                <c:pt idx="8">
                  <c:v>18 (5/2/2020)</c:v>
                </c:pt>
                <c:pt idx="9">
                  <c:v>19 (5/9/2020)</c:v>
                </c:pt>
                <c:pt idx="10">
                  <c:v>20 (5/16/2020)</c:v>
                </c:pt>
                <c:pt idx="11">
                  <c:v>21 (5/23/2020)</c:v>
                </c:pt>
                <c:pt idx="12">
                  <c:v>22 (5/30/2020)</c:v>
                </c:pt>
                <c:pt idx="13">
                  <c:v>23 (6/6/2020)</c:v>
                </c:pt>
                <c:pt idx="14">
                  <c:v>24 (6/13/2020)</c:v>
                </c:pt>
                <c:pt idx="15">
                  <c:v>25 (6/20/2020)</c:v>
                </c:pt>
                <c:pt idx="16">
                  <c:v>26 (6/27/2020)</c:v>
                </c:pt>
                <c:pt idx="17">
                  <c:v>27 (7/4/2020)</c:v>
                </c:pt>
                <c:pt idx="18">
                  <c:v>28 (7/11/2020)</c:v>
                </c:pt>
                <c:pt idx="19">
                  <c:v>29 (7/18/2020)</c:v>
                </c:pt>
                <c:pt idx="20">
                  <c:v>30 (7/25/2020)</c:v>
                </c:pt>
                <c:pt idx="21">
                  <c:v>31 (8/01/2020)</c:v>
                </c:pt>
                <c:pt idx="22">
                  <c:v>32 (8/08/2020)</c:v>
                </c:pt>
                <c:pt idx="23">
                  <c:v>33 (8/15/2020)</c:v>
                </c:pt>
                <c:pt idx="24">
                  <c:v>34 (8/22/2020)</c:v>
                </c:pt>
                <c:pt idx="25">
                  <c:v>35 (8/29/2020)</c:v>
                </c:pt>
                <c:pt idx="26">
                  <c:v>36 (9/5/2020)</c:v>
                </c:pt>
                <c:pt idx="27">
                  <c:v>37 (9/12/2020)</c:v>
                </c:pt>
                <c:pt idx="28">
                  <c:v>*38 (9/19/2020)</c:v>
                </c:pt>
              </c:strCache>
            </c:strRef>
          </c:cat>
          <c:val>
            <c:numRef>
              <c:f>MMWRByJURIS!$C$24:$AE$24</c:f>
              <c:numCache>
                <c:formatCode>General</c:formatCode>
                <c:ptCount val="29"/>
                <c:pt idx="0">
                  <c:v>0</c:v>
                </c:pt>
                <c:pt idx="1">
                  <c:v>0</c:v>
                </c:pt>
                <c:pt idx="2">
                  <c:v>0</c:v>
                </c:pt>
                <c:pt idx="3">
                  <c:v>0</c:v>
                </c:pt>
                <c:pt idx="4">
                  <c:v>0</c:v>
                </c:pt>
                <c:pt idx="5">
                  <c:v>1</c:v>
                </c:pt>
                <c:pt idx="6">
                  <c:v>0</c:v>
                </c:pt>
                <c:pt idx="7">
                  <c:v>0</c:v>
                </c:pt>
                <c:pt idx="8">
                  <c:v>0</c:v>
                </c:pt>
                <c:pt idx="9">
                  <c:v>2</c:v>
                </c:pt>
                <c:pt idx="10">
                  <c:v>4</c:v>
                </c:pt>
                <c:pt idx="11">
                  <c:v>1</c:v>
                </c:pt>
                <c:pt idx="12">
                  <c:v>0</c:v>
                </c:pt>
                <c:pt idx="13">
                  <c:v>2</c:v>
                </c:pt>
                <c:pt idx="14">
                  <c:v>0</c:v>
                </c:pt>
                <c:pt idx="15">
                  <c:v>0</c:v>
                </c:pt>
                <c:pt idx="16">
                  <c:v>3</c:v>
                </c:pt>
                <c:pt idx="17">
                  <c:v>0</c:v>
                </c:pt>
                <c:pt idx="18">
                  <c:v>0</c:v>
                </c:pt>
                <c:pt idx="19">
                  <c:v>1</c:v>
                </c:pt>
                <c:pt idx="20">
                  <c:v>0</c:v>
                </c:pt>
                <c:pt idx="21">
                  <c:v>2</c:v>
                </c:pt>
                <c:pt idx="22">
                  <c:v>3</c:v>
                </c:pt>
                <c:pt idx="23">
                  <c:v>0</c:v>
                </c:pt>
                <c:pt idx="24">
                  <c:v>1</c:v>
                </c:pt>
                <c:pt idx="25">
                  <c:v>0</c:v>
                </c:pt>
                <c:pt idx="26">
                  <c:v>1</c:v>
                </c:pt>
                <c:pt idx="27">
                  <c:v>0</c:v>
                </c:pt>
                <c:pt idx="28">
                  <c:v>0</c:v>
                </c:pt>
              </c:numCache>
            </c:numRef>
          </c:val>
          <c:extLst>
            <c:ext xmlns:c16="http://schemas.microsoft.com/office/drawing/2014/chart" uri="{C3380CC4-5D6E-409C-BE32-E72D297353CC}">
              <c16:uniqueId val="{00000002-C4C5-4CB0-932A-2860629E89DF}"/>
            </c:ext>
          </c:extLst>
        </c:ser>
        <c:dLbls>
          <c:showLegendKey val="0"/>
          <c:showVal val="0"/>
          <c:showCatName val="0"/>
          <c:showSerName val="0"/>
          <c:showPercent val="0"/>
          <c:showBubbleSize val="0"/>
        </c:dLbls>
        <c:gapWidth val="100"/>
        <c:overlap val="-100"/>
        <c:axId val="633639472"/>
        <c:axId val="633628648"/>
      </c:barChart>
      <c:catAx>
        <c:axId val="647514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MMWR Week</a:t>
                </a:r>
              </a:p>
              <a:p>
                <a:pPr>
                  <a:defRPr/>
                </a:pPr>
                <a:r>
                  <a:rPr lang="en-US"/>
                  <a:t>Date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6016"/>
        <c:crosses val="autoZero"/>
        <c:auto val="1"/>
        <c:lblAlgn val="ctr"/>
        <c:lblOffset val="100"/>
        <c:noMultiLvlLbl val="0"/>
      </c:catAx>
      <c:valAx>
        <c:axId val="647516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Lab Positive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514704"/>
        <c:crosses val="autoZero"/>
        <c:crossBetween val="between"/>
      </c:valAx>
      <c:valAx>
        <c:axId val="6336286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Hospitalization and Death Count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33639472"/>
        <c:crosses val="max"/>
        <c:crossBetween val="between"/>
      </c:valAx>
      <c:catAx>
        <c:axId val="633639472"/>
        <c:scaling>
          <c:orientation val="minMax"/>
        </c:scaling>
        <c:delete val="1"/>
        <c:axPos val="b"/>
        <c:numFmt formatCode="General" sourceLinked="1"/>
        <c:majorTickMark val="out"/>
        <c:minorTickMark val="none"/>
        <c:tickLblPos val="nextTo"/>
        <c:crossAx val="63362864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CAC17-0DC3-4F5C-8811-838386EEBB11}" type="datetimeFigureOut">
              <a:rPr lang="en-US" smtClean="0"/>
              <a:t>9/16/2020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BF7393-17F9-48C3-BCF5-919D5322FD2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a:t>
            </a:fld>
            <a:endParaRPr lang="en-US"/>
          </a:p>
        </p:txBody>
      </p:sp>
    </p:spTree>
    <p:extLst>
      <p:ext uri="{BB962C8B-B14F-4D97-AF65-F5344CB8AC3E}">
        <p14:creationId xmlns:p14="http://schemas.microsoft.com/office/powerpoint/2010/main" val="279975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11</a:t>
            </a:fld>
            <a:endParaRPr lang="en-US"/>
          </a:p>
        </p:txBody>
      </p:sp>
    </p:spTree>
    <p:extLst>
      <p:ext uri="{BB962C8B-B14F-4D97-AF65-F5344CB8AC3E}">
        <p14:creationId xmlns:p14="http://schemas.microsoft.com/office/powerpoint/2010/main" val="415565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12</a:t>
            </a:fld>
            <a:endParaRPr lang="en-US"/>
          </a:p>
        </p:txBody>
      </p:sp>
    </p:spTree>
    <p:extLst>
      <p:ext uri="{BB962C8B-B14F-4D97-AF65-F5344CB8AC3E}">
        <p14:creationId xmlns:p14="http://schemas.microsoft.com/office/powerpoint/2010/main" val="2594995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13</a:t>
            </a:fld>
            <a:endParaRPr lang="en-US"/>
          </a:p>
        </p:txBody>
      </p:sp>
    </p:spTree>
    <p:extLst>
      <p:ext uri="{BB962C8B-B14F-4D97-AF65-F5344CB8AC3E}">
        <p14:creationId xmlns:p14="http://schemas.microsoft.com/office/powerpoint/2010/main" val="297487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14</a:t>
            </a:fld>
            <a:endParaRPr lang="en-US"/>
          </a:p>
        </p:txBody>
      </p:sp>
    </p:spTree>
    <p:extLst>
      <p:ext uri="{BB962C8B-B14F-4D97-AF65-F5344CB8AC3E}">
        <p14:creationId xmlns:p14="http://schemas.microsoft.com/office/powerpoint/2010/main" val="3431481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15</a:t>
            </a:fld>
            <a:endParaRPr lang="en-US"/>
          </a:p>
        </p:txBody>
      </p:sp>
    </p:spTree>
    <p:extLst>
      <p:ext uri="{BB962C8B-B14F-4D97-AF65-F5344CB8AC3E}">
        <p14:creationId xmlns:p14="http://schemas.microsoft.com/office/powerpoint/2010/main" val="362036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16</a:t>
            </a:fld>
            <a:endParaRPr lang="en-US"/>
          </a:p>
        </p:txBody>
      </p:sp>
    </p:spTree>
    <p:extLst>
      <p:ext uri="{BB962C8B-B14F-4D97-AF65-F5344CB8AC3E}">
        <p14:creationId xmlns:p14="http://schemas.microsoft.com/office/powerpoint/2010/main" val="397483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17</a:t>
            </a:fld>
            <a:endParaRPr lang="en-US"/>
          </a:p>
        </p:txBody>
      </p:sp>
    </p:spTree>
    <p:extLst>
      <p:ext uri="{BB962C8B-B14F-4D97-AF65-F5344CB8AC3E}">
        <p14:creationId xmlns:p14="http://schemas.microsoft.com/office/powerpoint/2010/main" val="71165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18</a:t>
            </a:fld>
            <a:endParaRPr lang="en-US"/>
          </a:p>
        </p:txBody>
      </p:sp>
    </p:spTree>
    <p:extLst>
      <p:ext uri="{BB962C8B-B14F-4D97-AF65-F5344CB8AC3E}">
        <p14:creationId xmlns:p14="http://schemas.microsoft.com/office/powerpoint/2010/main" val="3263354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19</a:t>
            </a:fld>
            <a:endParaRPr lang="en-US"/>
          </a:p>
        </p:txBody>
      </p:sp>
    </p:spTree>
    <p:extLst>
      <p:ext uri="{BB962C8B-B14F-4D97-AF65-F5344CB8AC3E}">
        <p14:creationId xmlns:p14="http://schemas.microsoft.com/office/powerpoint/2010/main" val="2016016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20</a:t>
            </a:fld>
            <a:endParaRPr lang="en-US"/>
          </a:p>
        </p:txBody>
      </p:sp>
    </p:spTree>
    <p:extLst>
      <p:ext uri="{BB962C8B-B14F-4D97-AF65-F5344CB8AC3E}">
        <p14:creationId xmlns:p14="http://schemas.microsoft.com/office/powerpoint/2010/main" val="379375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3</a:t>
            </a:fld>
            <a:endParaRPr lang="en-US"/>
          </a:p>
        </p:txBody>
      </p:sp>
    </p:spTree>
    <p:extLst>
      <p:ext uri="{BB962C8B-B14F-4D97-AF65-F5344CB8AC3E}">
        <p14:creationId xmlns:p14="http://schemas.microsoft.com/office/powerpoint/2010/main" val="2060426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21</a:t>
            </a:fld>
            <a:endParaRPr lang="en-US"/>
          </a:p>
        </p:txBody>
      </p:sp>
    </p:spTree>
    <p:extLst>
      <p:ext uri="{BB962C8B-B14F-4D97-AF65-F5344CB8AC3E}">
        <p14:creationId xmlns:p14="http://schemas.microsoft.com/office/powerpoint/2010/main" val="3825664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22</a:t>
            </a:fld>
            <a:endParaRPr lang="en-US"/>
          </a:p>
        </p:txBody>
      </p:sp>
    </p:spTree>
    <p:extLst>
      <p:ext uri="{BB962C8B-B14F-4D97-AF65-F5344CB8AC3E}">
        <p14:creationId xmlns:p14="http://schemas.microsoft.com/office/powerpoint/2010/main" val="3463417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23</a:t>
            </a:fld>
            <a:endParaRPr lang="en-US"/>
          </a:p>
        </p:txBody>
      </p:sp>
    </p:spTree>
    <p:extLst>
      <p:ext uri="{BB962C8B-B14F-4D97-AF65-F5344CB8AC3E}">
        <p14:creationId xmlns:p14="http://schemas.microsoft.com/office/powerpoint/2010/main" val="3410365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24</a:t>
            </a:fld>
            <a:endParaRPr lang="en-US"/>
          </a:p>
        </p:txBody>
      </p:sp>
    </p:spTree>
    <p:extLst>
      <p:ext uri="{BB962C8B-B14F-4D97-AF65-F5344CB8AC3E}">
        <p14:creationId xmlns:p14="http://schemas.microsoft.com/office/powerpoint/2010/main" val="2107976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25</a:t>
            </a:fld>
            <a:endParaRPr lang="en-US"/>
          </a:p>
        </p:txBody>
      </p:sp>
    </p:spTree>
    <p:extLst>
      <p:ext uri="{BB962C8B-B14F-4D97-AF65-F5344CB8AC3E}">
        <p14:creationId xmlns:p14="http://schemas.microsoft.com/office/powerpoint/2010/main" val="1476418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Implication that exposure to lower viral intensity may result in less</a:t>
            </a:r>
            <a:r>
              <a:rPr lang="en-US" baseline="0" dirty="0" smtClean="0"/>
              <a:t> severe disease.  </a:t>
            </a:r>
            <a:endParaRPr lang="en-US" dirty="0"/>
          </a:p>
        </p:txBody>
      </p:sp>
      <p:sp>
        <p:nvSpPr>
          <p:cNvPr id="4" name="Slide Number Placeholder 3"/>
          <p:cNvSpPr>
            <a:spLocks noGrp="1"/>
          </p:cNvSpPr>
          <p:nvPr>
            <p:ph type="sldNum" sz="quarter" idx="10"/>
          </p:nvPr>
        </p:nvSpPr>
        <p:spPr/>
        <p:txBody>
          <a:bodyPr/>
          <a:lstStyle/>
          <a:p>
            <a:fld id="{207195EA-4EA1-419E-8EC5-5CEF3275DD2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4</a:t>
            </a:fld>
            <a:endParaRPr lang="en-US"/>
          </a:p>
        </p:txBody>
      </p:sp>
    </p:spTree>
    <p:extLst>
      <p:ext uri="{BB962C8B-B14F-4D97-AF65-F5344CB8AC3E}">
        <p14:creationId xmlns:p14="http://schemas.microsoft.com/office/powerpoint/2010/main" val="84470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5</a:t>
            </a:fld>
            <a:endParaRPr lang="en-US"/>
          </a:p>
        </p:txBody>
      </p:sp>
    </p:spTree>
    <p:extLst>
      <p:ext uri="{BB962C8B-B14F-4D97-AF65-F5344CB8AC3E}">
        <p14:creationId xmlns:p14="http://schemas.microsoft.com/office/powerpoint/2010/main" val="401856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6</a:t>
            </a:fld>
            <a:endParaRPr lang="en-US"/>
          </a:p>
        </p:txBody>
      </p:sp>
    </p:spTree>
    <p:extLst>
      <p:ext uri="{BB962C8B-B14F-4D97-AF65-F5344CB8AC3E}">
        <p14:creationId xmlns:p14="http://schemas.microsoft.com/office/powerpoint/2010/main" val="27969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7</a:t>
            </a:fld>
            <a:endParaRPr lang="en-US"/>
          </a:p>
        </p:txBody>
      </p:sp>
    </p:spTree>
    <p:extLst>
      <p:ext uri="{BB962C8B-B14F-4D97-AF65-F5344CB8AC3E}">
        <p14:creationId xmlns:p14="http://schemas.microsoft.com/office/powerpoint/2010/main" val="2528180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BB83E8-534E-4913-92D6-B36216C27D7C}" type="slidenum">
              <a:rPr lang="en-US" smtClean="0"/>
              <a:t>8</a:t>
            </a:fld>
            <a:endParaRPr lang="en-US"/>
          </a:p>
        </p:txBody>
      </p:sp>
    </p:spTree>
    <p:extLst>
      <p:ext uri="{BB962C8B-B14F-4D97-AF65-F5344CB8AC3E}">
        <p14:creationId xmlns:p14="http://schemas.microsoft.com/office/powerpoint/2010/main" val="15539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9</a:t>
            </a:fld>
            <a:endParaRPr lang="en-US"/>
          </a:p>
        </p:txBody>
      </p:sp>
    </p:spTree>
    <p:extLst>
      <p:ext uri="{BB962C8B-B14F-4D97-AF65-F5344CB8AC3E}">
        <p14:creationId xmlns:p14="http://schemas.microsoft.com/office/powerpoint/2010/main" val="378371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BB83E8-534E-4913-92D6-B36216C27D7C}" type="slidenum">
              <a:rPr lang="en-US" smtClean="0"/>
              <a:t>10</a:t>
            </a:fld>
            <a:endParaRPr lang="en-US"/>
          </a:p>
        </p:txBody>
      </p:sp>
    </p:spTree>
    <p:extLst>
      <p:ext uri="{BB962C8B-B14F-4D97-AF65-F5344CB8AC3E}">
        <p14:creationId xmlns:p14="http://schemas.microsoft.com/office/powerpoint/2010/main" val="103315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2F9E8-586F-4425-8945-BFAA286C788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2F9E8-586F-4425-8945-BFAA286C788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2F9E8-586F-4425-8945-BFAA286C788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628650" y="2443431"/>
            <a:ext cx="78867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628650" y="7011"/>
            <a:ext cx="78867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628650" y="2587768"/>
            <a:ext cx="78867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2F9E8-586F-4425-8945-BFAA286C788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2F9E8-586F-4425-8945-BFAA286C7883}" type="datetimeFigureOut">
              <a:rPr lang="en-US" smtClean="0"/>
              <a:t>9/16/2020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2F9E8-586F-4425-8945-BFAA286C788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2F9E8-586F-4425-8945-BFAA286C7883}" type="datetimeFigureOut">
              <a:rPr lang="en-US" smtClean="0"/>
              <a:t>9/16/2020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2F9E8-586F-4425-8945-BFAA286C7883}" type="datetimeFigureOut">
              <a:rPr lang="en-US" smtClean="0"/>
              <a:t>9/16/2020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2F9E8-586F-4425-8945-BFAA286C7883}" type="datetimeFigureOut">
              <a:rPr lang="en-US" smtClean="0"/>
              <a:t>9/16/2020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2F9E8-586F-4425-8945-BFAA286C788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2F9E8-586F-4425-8945-BFAA286C7883}" type="datetimeFigureOut">
              <a:rPr lang="en-US" smtClean="0"/>
              <a:t>9/16/2020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031B8-1CC5-4FB2-BD8E-A9E399E0D6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F9E8-586F-4425-8945-BFAA286C7883}" type="datetimeFigureOut">
              <a:rPr lang="en-US" smtClean="0"/>
              <a:t>9/16/2020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031B8-1CC5-4FB2-BD8E-A9E399E0D61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medrxiv.org/content/10.1101/2020.09.13.20193508v1.full.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link.springer.com/article/10.1007/s11606-020-06067-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pmc/articles/PMC7314229/pdf/ciaa644.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www.medrxiv.org/content/10.1101/2020.09.13.20188334v1.full.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medium.com/microbial-instincts/what-the-d614g-mutation-means-for-covid-19-spread-fatality-treatment-and-vaccine-7dda1c066f0d"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drxiv.org/content/10.1101/2020.09.09.20184143v1.full.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edrxiv.org/content/10.1101/2020.09.08.20190975v2.full.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0" y="0"/>
            <a:ext cx="9351168"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r>
              <a:rPr lang="en-US" b="1" dirty="0">
                <a:solidFill>
                  <a:schemeClr val="bg1"/>
                </a:solidFill>
              </a:rPr>
              <a:t/>
            </a:r>
            <a:br>
              <a:rPr lang="en-US" b="1" dirty="0">
                <a:solidFill>
                  <a:schemeClr val="bg1"/>
                </a:solidFill>
              </a:rPr>
            </a:br>
            <a:r>
              <a:rPr lang="en-US" b="1" dirty="0">
                <a:solidFill>
                  <a:schemeClr val="tx1"/>
                </a:solidFill>
              </a:rPr>
              <a:t/>
            </a:r>
            <a:br>
              <a:rPr lang="en-US" b="1" dirty="0">
                <a:solidFill>
                  <a:schemeClr val="tx1"/>
                </a:solidFill>
              </a:rPr>
            </a:br>
            <a:r>
              <a:rPr lang="en-US" sz="5300" b="1" dirty="0">
                <a:ln>
                  <a:solidFill>
                    <a:schemeClr val="accent4">
                      <a:lumMod val="60000"/>
                      <a:lumOff val="40000"/>
                    </a:schemeClr>
                  </a:solidFill>
                </a:ln>
                <a:solidFill>
                  <a:schemeClr val="tx1"/>
                </a:solidFill>
              </a:rPr>
              <a:t>Covid-19 Webex Update </a:t>
            </a:r>
            <a:r>
              <a:rPr lang="en-US" sz="5300" b="1" dirty="0" smtClean="0">
                <a:ln>
                  <a:solidFill>
                    <a:schemeClr val="accent4">
                      <a:lumMod val="60000"/>
                      <a:lumOff val="40000"/>
                    </a:schemeClr>
                  </a:solidFill>
                </a:ln>
                <a:solidFill>
                  <a:schemeClr val="tx1"/>
                </a:solidFill>
              </a:rPr>
              <a:t/>
            </a:r>
            <a:br>
              <a:rPr lang="en-US" sz="5300" b="1" dirty="0" smtClean="0">
                <a:ln>
                  <a:solidFill>
                    <a:schemeClr val="accent4">
                      <a:lumMod val="60000"/>
                      <a:lumOff val="40000"/>
                    </a:schemeClr>
                  </a:solidFill>
                </a:ln>
                <a:solidFill>
                  <a:schemeClr val="tx1"/>
                </a:solidFill>
              </a:rPr>
            </a:br>
            <a:r>
              <a:rPr lang="en-US" sz="5300" b="1" dirty="0" smtClean="0">
                <a:ln>
                  <a:solidFill>
                    <a:schemeClr val="accent4">
                      <a:lumMod val="60000"/>
                      <a:lumOff val="40000"/>
                    </a:schemeClr>
                  </a:solidFill>
                </a:ln>
                <a:solidFill>
                  <a:schemeClr val="tx1"/>
                </a:solidFill>
              </a:rPr>
              <a:t>9-16-2020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152400" y="2905125"/>
            <a:ext cx="8362950" cy="2305050"/>
          </a:xfrm>
          <a:effectLst>
            <a:glow rad="139700">
              <a:schemeClr val="accent1">
                <a:satMod val="175000"/>
                <a:alpha val="40000"/>
              </a:schemeClr>
            </a:glow>
          </a:effectLst>
        </p:spPr>
        <p:txBody>
          <a:bodyPr>
            <a:normAutofit fontScale="92500"/>
          </a:bodyPr>
          <a:lstStyle/>
          <a:p>
            <a:pPr>
              <a:buNone/>
            </a:pPr>
            <a:r>
              <a:rPr lang="en-US" b="1" i="1" dirty="0" smtClean="0">
                <a:ln>
                  <a:solidFill>
                    <a:schemeClr val="tx1"/>
                  </a:solidFill>
                </a:ln>
                <a:solidFill>
                  <a:srgbClr val="FF0000"/>
                </a:solidFill>
              </a:rPr>
              <a:t>Tom Safranek, MD, State Epidemiologist</a:t>
            </a:r>
          </a:p>
          <a:p>
            <a:pPr>
              <a:buNone/>
            </a:pPr>
            <a:endParaRPr lang="en-US" b="1" dirty="0" smtClean="0">
              <a:ln>
                <a:solidFill>
                  <a:schemeClr val="tx1"/>
                </a:solidFill>
              </a:ln>
              <a:solidFill>
                <a:srgbClr val="FFFF00"/>
              </a:solidFill>
            </a:endParaRPr>
          </a:p>
          <a:p>
            <a:r>
              <a:rPr lang="en-US" b="1" i="1" dirty="0" smtClean="0">
                <a:solidFill>
                  <a:srgbClr val="FF0000"/>
                </a:solidFill>
              </a:rPr>
              <a:t>Louis Safranek, MD, PhD</a:t>
            </a:r>
          </a:p>
          <a:p>
            <a:r>
              <a:rPr lang="en-US" dirty="0" smtClean="0">
                <a:solidFill>
                  <a:srgbClr val="FFFF00"/>
                </a:solidFill>
              </a:rPr>
              <a:t>Board certified specialist, Infectious Disease</a:t>
            </a:r>
            <a:endParaRPr lang="en-US" dirty="0">
              <a:solidFill>
                <a:srgbClr val="FFFF00"/>
              </a:solidFill>
            </a:endParaRPr>
          </a:p>
        </p:txBody>
      </p:sp>
      <p:sp>
        <p:nvSpPr>
          <p:cNvPr id="6" name="Rectangle 5"/>
          <p:cNvSpPr/>
          <p:nvPr/>
        </p:nvSpPr>
        <p:spPr>
          <a:xfrm>
            <a:off x="2286000" y="1582341"/>
            <a:ext cx="4572000" cy="369332"/>
          </a:xfrm>
          <a:prstGeom prst="rect">
            <a:avLst/>
          </a:prstGeom>
        </p:spPr>
        <p:txBody>
          <a:bodyPr>
            <a:spAutoFit/>
          </a:bodyPr>
          <a:lstStyle/>
          <a:p>
            <a:r>
              <a:rPr lang="en-US" dirty="0" smtClean="0"/>
              <a:t>​​</a:t>
            </a:r>
            <a:endParaRPr lang="en-US" dirty="0"/>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302615" y="219074"/>
          <a:ext cx="8603259" cy="6419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50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16890" y="247649"/>
          <a:ext cx="8736609" cy="6448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734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69265" y="190499"/>
          <a:ext cx="8831859" cy="6505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3316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02591" y="104774"/>
          <a:ext cx="8841384" cy="65913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9316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00818" y="164306"/>
          <a:ext cx="8733631" cy="65031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6050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0215" y="133349"/>
          <a:ext cx="8755659" cy="65913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63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31166" y="190499"/>
          <a:ext cx="8917584" cy="65532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1895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74016" y="171449"/>
          <a:ext cx="8860434" cy="6524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278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93066" y="104774"/>
          <a:ext cx="8917584" cy="6648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2885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69266" y="104775"/>
          <a:ext cx="8784234" cy="662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298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84309" y="89546"/>
            <a:ext cx="8643297" cy="6651192"/>
          </a:xfrm>
          <a:prstGeom prst="rect">
            <a:avLst/>
          </a:prstGeom>
        </p:spPr>
      </p:pic>
    </p:spTree>
    <p:extLst>
      <p:ext uri="{BB962C8B-B14F-4D97-AF65-F5344CB8AC3E}">
        <p14:creationId xmlns:p14="http://schemas.microsoft.com/office/powerpoint/2010/main" val="3749609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45465" y="152399"/>
          <a:ext cx="8622309" cy="6524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0447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69265" y="152399"/>
          <a:ext cx="8850909" cy="6600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52456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2399" y="95249"/>
          <a:ext cx="8753475" cy="66008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28315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26415" y="76200"/>
          <a:ext cx="8660409" cy="6667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4105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07365" y="142874"/>
          <a:ext cx="8774709" cy="6562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5320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34497" y="219074"/>
          <a:ext cx="8690427" cy="6543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27993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progress</a:t>
            </a:r>
            <a:endParaRPr lang="en-US" dirty="0"/>
          </a:p>
        </p:txBody>
      </p:sp>
      <p:sp>
        <p:nvSpPr>
          <p:cNvPr id="3" name="Content Placeholder 2"/>
          <p:cNvSpPr>
            <a:spLocks noGrp="1"/>
          </p:cNvSpPr>
          <p:nvPr>
            <p:ph idx="1"/>
          </p:nvPr>
        </p:nvSpPr>
        <p:spPr/>
        <p:txBody>
          <a:bodyPr/>
          <a:lstStyle/>
          <a:p>
            <a:r>
              <a:rPr lang="en-US" dirty="0"/>
              <a:t>“The only wisdom we can hope to acquire</a:t>
            </a:r>
            <a:r>
              <a:rPr lang="en-US" dirty="0" smtClean="0"/>
              <a:t> </a:t>
            </a:r>
            <a:r>
              <a:rPr lang="en-US" dirty="0"/>
              <a:t>Is the wisdom of humility: humility is endless</a:t>
            </a:r>
            <a:r>
              <a:rPr lang="en-US" dirty="0" smtClean="0"/>
              <a:t>.” </a:t>
            </a:r>
            <a:r>
              <a:rPr lang="en-US" dirty="0"/>
              <a:t>― </a:t>
            </a:r>
            <a:r>
              <a:rPr lang="en-US" b="1" dirty="0"/>
              <a:t>T.S. Eliot</a:t>
            </a:r>
            <a:r>
              <a:rPr lang="en-US" dirty="0"/>
              <a:t>, </a:t>
            </a:r>
            <a:r>
              <a:rPr lang="en-US" b="1" dirty="0"/>
              <a:t>Four Quartets, East Coker</a:t>
            </a:r>
            <a:r>
              <a:rPr lang="en-US"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Slight reduction in SARS-CoV-2 exposure viral load due to masking results in a significant reduction in transmission with widespread </a:t>
            </a:r>
            <a:r>
              <a:rPr lang="en-US" b="1" dirty="0" smtClean="0"/>
              <a:t>implementation</a:t>
            </a:r>
          </a:p>
          <a:p>
            <a:r>
              <a:rPr lang="en-US" dirty="0" smtClean="0"/>
              <a:t>Our model predicts that moderately efficacious masks that reduce transmission risk by 50% will lower exposure viral load 10-fold among people who do get infected, potentially limiting infection severity.</a:t>
            </a:r>
          </a:p>
          <a:p>
            <a:r>
              <a:rPr lang="en-US" dirty="0" smtClean="0"/>
              <a:t>Overall, these results highlight the fact that masking is likely to have more of an impact on mean R0 than any form of licensed antiviral therapy that emerges during the course of the pandemic.</a:t>
            </a:r>
            <a:endParaRPr lang="en-US" b="1" dirty="0"/>
          </a:p>
          <a:p>
            <a:r>
              <a:rPr lang="en-US" dirty="0" smtClean="0">
                <a:hlinkClick r:id="rId2"/>
              </a:rPr>
              <a:t>https://www.medrxiv.org/content/10.1101/2020.09.13.20193508v1.full.pdf</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Masks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Masks Do More Than Protect Others During COVID-19: Reducing the </a:t>
            </a:r>
            <a:r>
              <a:rPr lang="en-US" dirty="0" err="1"/>
              <a:t>Inoculum</a:t>
            </a:r>
            <a:r>
              <a:rPr lang="en-US" dirty="0"/>
              <a:t> of SARS-CoV-2 to Protect the </a:t>
            </a:r>
            <a:r>
              <a:rPr lang="en-US" dirty="0" smtClean="0"/>
              <a:t>Wearer</a:t>
            </a:r>
          </a:p>
          <a:p>
            <a:r>
              <a:rPr lang="en-US" dirty="0"/>
              <a:t>Although universal public masking can certainly protect others, the “</a:t>
            </a:r>
            <a:r>
              <a:rPr lang="en-US" dirty="0" err="1"/>
              <a:t>inoculum</a:t>
            </a:r>
            <a:r>
              <a:rPr lang="en-US" dirty="0"/>
              <a:t>” theory argues for a major protective effect for the individual and will allow for the preservation of life, along with other COVID-19 control measures, as society re-opens.</a:t>
            </a:r>
          </a:p>
          <a:p>
            <a:r>
              <a:rPr lang="en-US" dirty="0" smtClean="0">
                <a:hlinkClick r:id="rId2"/>
              </a:rPr>
              <a:t>https://link.springer.com/article/10.1007/s11606-020-06067-8</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findings on masks</a:t>
            </a:r>
            <a:endParaRPr lang="en-US" dirty="0"/>
          </a:p>
        </p:txBody>
      </p:sp>
      <p:sp>
        <p:nvSpPr>
          <p:cNvPr id="3" name="Content Placeholder 2"/>
          <p:cNvSpPr>
            <a:spLocks noGrp="1"/>
          </p:cNvSpPr>
          <p:nvPr>
            <p:ph idx="1"/>
          </p:nvPr>
        </p:nvSpPr>
        <p:spPr/>
        <p:txBody>
          <a:bodyPr>
            <a:normAutofit fontScale="92500"/>
          </a:bodyPr>
          <a:lstStyle/>
          <a:p>
            <a:r>
              <a:rPr lang="en-US" dirty="0" smtClean="0"/>
              <a:t>“Surgical mask partition reduces the risk of non-contact transmission in a golden Syrian hamster model for </a:t>
            </a:r>
            <a:r>
              <a:rPr lang="en-US" dirty="0" err="1" smtClean="0"/>
              <a:t>coronavirus</a:t>
            </a:r>
            <a:r>
              <a:rPr lang="en-US" dirty="0" smtClean="0"/>
              <a:t> disease 2019 (COVID-19)</a:t>
            </a:r>
          </a:p>
          <a:p>
            <a:pPr lvl="1"/>
            <a:r>
              <a:rPr lang="en-US" dirty="0" smtClean="0"/>
              <a:t>COVID-19 infected hamsters were placed in cages adjoining uninfected hamsters with no direct contact.  When a surgical mask was placed between the cages, spread of infection was diminished and delayed and </a:t>
            </a:r>
            <a:r>
              <a:rPr lang="en-US" i="1" dirty="0" smtClean="0"/>
              <a:t>severity of infection reduced</a:t>
            </a:r>
            <a:r>
              <a:rPr lang="en-US" dirty="0" smtClean="0"/>
              <a:t>.</a:t>
            </a:r>
          </a:p>
          <a:p>
            <a:pPr lvl="1"/>
            <a:r>
              <a:rPr lang="en-US" dirty="0" smtClean="0">
                <a:hlinkClick r:id="rId3"/>
              </a:rPr>
              <a:t>https://www.ncbi.nlm.nih.gov/pmc/articles/PMC7314229/pdf/ciaa644.pdf</a:t>
            </a: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1905" y="4762"/>
          <a:ext cx="9120190" cy="6848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9688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Self-collected Saline Gargle Samples as an Alternative to Healthcare Worker Collected Nasopharyngeal Swabs for COVID-19 Diagnosis in </a:t>
            </a:r>
            <a:r>
              <a:rPr lang="en-US" b="1" dirty="0" smtClean="0"/>
              <a:t>Outpatients</a:t>
            </a:r>
          </a:p>
          <a:p>
            <a:r>
              <a:rPr lang="en-US" dirty="0" smtClean="0"/>
              <a:t>5 cc swish/gargle saline x each 5 seconds, total three 5 cc samples </a:t>
            </a:r>
          </a:p>
          <a:p>
            <a:r>
              <a:rPr lang="en-US" dirty="0" smtClean="0"/>
              <a:t>Gargle was most sensitive compared to sputum or nasal pharyngeal swab</a:t>
            </a:r>
            <a:endParaRPr lang="en-US" dirty="0"/>
          </a:p>
          <a:p>
            <a:r>
              <a:rPr lang="en-US" dirty="0" smtClean="0">
                <a:hlinkClick r:id="rId2"/>
              </a:rPr>
              <a:t>https://www.medrxiv.org/content/10.1101/2020.09.13.20188334v1.full.pdf</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mutation on viral spread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original virus has undergone mutation, and one particular mutation has become very wide spread. </a:t>
            </a:r>
          </a:p>
          <a:p>
            <a:r>
              <a:rPr lang="en-US" dirty="0" smtClean="0"/>
              <a:t>This </a:t>
            </a:r>
            <a:r>
              <a:rPr lang="en-US" dirty="0"/>
              <a:t>mutation changes the amino acid at position </a:t>
            </a:r>
            <a:r>
              <a:rPr lang="en-US" dirty="0" smtClean="0"/>
              <a:t>614 on the spike protein, </a:t>
            </a:r>
            <a:r>
              <a:rPr lang="en-US" dirty="0"/>
              <a:t>from D (aspartic acid) to G (</a:t>
            </a:r>
            <a:r>
              <a:rPr lang="en-US" dirty="0" err="1"/>
              <a:t>glycine</a:t>
            </a:r>
            <a:r>
              <a:rPr lang="en-US" dirty="0"/>
              <a:t>) — so, </a:t>
            </a:r>
            <a:r>
              <a:rPr lang="en-US" dirty="0" smtClean="0"/>
              <a:t>D-614-G.</a:t>
            </a:r>
          </a:p>
          <a:p>
            <a:r>
              <a:rPr lang="en-US" dirty="0" smtClean="0"/>
              <a:t>This strain may be more contagious and is now the dominant strain in circulation.</a:t>
            </a:r>
          </a:p>
          <a:p>
            <a:r>
              <a:rPr lang="en-US" dirty="0" smtClean="0">
                <a:hlinkClick r:id="rId2"/>
              </a:rPr>
              <a:t>https://medium.com/microbial-instincts/what-the-d614g-mutation-means-for-covid-19-spread-fatality-treatment-and-vaccine-7dda1c066f0d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Mysteries</a:t>
            </a:r>
            <a:endParaRPr lang="en-US" dirty="0"/>
          </a:p>
        </p:txBody>
      </p:sp>
      <p:sp>
        <p:nvSpPr>
          <p:cNvPr id="3" name="Content Placeholder 2"/>
          <p:cNvSpPr>
            <a:spLocks noGrp="1"/>
          </p:cNvSpPr>
          <p:nvPr>
            <p:ph idx="1"/>
          </p:nvPr>
        </p:nvSpPr>
        <p:spPr/>
        <p:txBody>
          <a:bodyPr/>
          <a:lstStyle/>
          <a:p>
            <a:r>
              <a:rPr lang="en-US" dirty="0" smtClean="0"/>
              <a:t>Patients with severe </a:t>
            </a:r>
            <a:r>
              <a:rPr lang="en-US" dirty="0" err="1" smtClean="0"/>
              <a:t>Covid</a:t>
            </a:r>
            <a:r>
              <a:rPr lang="en-US" dirty="0" smtClean="0"/>
              <a:t> infections produce large amounts of antibodies.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Hydroxychloroquine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t>The Effect of Early </a:t>
            </a:r>
            <a:r>
              <a:rPr lang="en-US" b="1" dirty="0" err="1"/>
              <a:t>Hydroxychloroquine</a:t>
            </a:r>
            <a:r>
              <a:rPr lang="en-US" b="1" dirty="0"/>
              <a:t>-based Therapy in COVID-19 Patients in Ambulatory Care Settings: A Nationwide Prospective Cohort </a:t>
            </a:r>
            <a:r>
              <a:rPr lang="en-US" b="1" dirty="0" smtClean="0"/>
              <a:t>Study (Saudi Arabia)</a:t>
            </a:r>
          </a:p>
          <a:p>
            <a:r>
              <a:rPr lang="en-US" dirty="0" smtClean="0"/>
              <a:t>All patients received zinc </a:t>
            </a:r>
            <a:r>
              <a:rPr lang="en-US" dirty="0" err="1" smtClean="0"/>
              <a:t>sulphate</a:t>
            </a:r>
            <a:r>
              <a:rPr lang="en-US" dirty="0" smtClean="0"/>
              <a:t> 60 mg once daily for five days. Those who received HCQ were prescribed a regimen of 400 mg orally twice a day for the first day, followed by 200 mg twice daily for an additional four days according to the MOH management guideline. </a:t>
            </a:r>
            <a:endParaRPr lang="en-US" b="1" dirty="0" smtClean="0"/>
          </a:p>
          <a:p>
            <a:r>
              <a:rPr lang="en-US" dirty="0"/>
              <a:t>I</a:t>
            </a:r>
            <a:r>
              <a:rPr lang="en-US" dirty="0" smtClean="0"/>
              <a:t>n mild to moderate COVID-19 patients was associated with lower odds of hospitalization and ICU admission and/or death</a:t>
            </a:r>
            <a:endParaRPr lang="en-US" b="1" dirty="0" smtClean="0"/>
          </a:p>
          <a:p>
            <a:r>
              <a:rPr lang="en-US" dirty="0" smtClean="0">
                <a:hlinkClick r:id="rId2"/>
              </a:rPr>
              <a:t>https://www.medrxiv.org/content/10.1101/2020.09.09.20184143v1.full.pdf</a:t>
            </a:r>
            <a:endParaRPr lang="en-US" b="1"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Vitamin D</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Vitamin D and Covid-19 Susceptibility and Severity: a </a:t>
            </a:r>
            <a:r>
              <a:rPr lang="en-US" b="1" dirty="0" err="1"/>
              <a:t>Mendelian</a:t>
            </a:r>
            <a:r>
              <a:rPr lang="en-US" b="1" dirty="0"/>
              <a:t> Randomization </a:t>
            </a:r>
            <a:r>
              <a:rPr lang="en-US" b="1" dirty="0" smtClean="0"/>
              <a:t>Study</a:t>
            </a:r>
          </a:p>
          <a:p>
            <a:r>
              <a:rPr lang="en-US" dirty="0" smtClean="0"/>
              <a:t>The findings do not support a protective role of increased 25OHD levels on Covid-19 93 outcomes and may suggest harm. </a:t>
            </a:r>
          </a:p>
          <a:p>
            <a:r>
              <a:rPr lang="en-US" dirty="0" smtClean="0"/>
              <a:t>Authors suggest that at present, individuals should not use vitamin D 94 supplements to protect against Covid-19 outcomes</a:t>
            </a:r>
            <a:endParaRPr lang="en-US" b="1" dirty="0"/>
          </a:p>
          <a:p>
            <a:r>
              <a:rPr lang="en-US" dirty="0" smtClean="0">
                <a:hlinkClick r:id="rId2"/>
              </a:rPr>
              <a:t>https://www.medrxiv.org/content/10.1101/2020.09.08.20190975v2.full.pdf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11095" y="68366"/>
          <a:ext cx="8887626" cy="663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819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49451" y="112430"/>
          <a:ext cx="8586900" cy="65618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442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76495" y="146612"/>
          <a:ext cx="8762405" cy="6561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3522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93158" y="111184"/>
          <a:ext cx="8856837" cy="6665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0893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21071" y="120976"/>
          <a:ext cx="8623825" cy="6536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2659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205778" y="257174"/>
          <a:ext cx="8709622" cy="6419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646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2913</TotalTime>
  <Words>1242</Words>
  <Application>Microsoft Office PowerPoint</Application>
  <PresentationFormat>On-screen Show (4:3)</PresentationFormat>
  <Paragraphs>171</Paragraphs>
  <Slides>34</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Roboto</vt:lpstr>
      <vt:lpstr>Office Theme</vt:lpstr>
      <vt:lpstr>  Covid-19 Webex Update  9-16-2020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Slow progress</vt:lpstr>
      <vt:lpstr>Masks</vt:lpstr>
      <vt:lpstr>Masks</vt:lpstr>
      <vt:lpstr>Experimental findings on masks</vt:lpstr>
      <vt:lpstr>Testing</vt:lpstr>
      <vt:lpstr>Effect of mutation on viral spread </vt:lpstr>
      <vt:lpstr>Mysteries</vt:lpstr>
      <vt:lpstr>Hydroxychloroquine</vt:lpstr>
      <vt:lpstr>? Vitamin 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Webex Update  9-16-2020</dc:title>
  <dc:creator>Louis</dc:creator>
  <cp:lastModifiedBy>Tom Safranek</cp:lastModifiedBy>
  <cp:revision>5</cp:revision>
  <dcterms:created xsi:type="dcterms:W3CDTF">2020-09-14T17:40:42Z</dcterms:created>
  <dcterms:modified xsi:type="dcterms:W3CDTF">2020-09-16T18:41:46Z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-2135287054</vt:i4>
  </property>
  <property fmtid="{D5CDD505-2E9C-101B-9397-08002B2CF9AE}" pid="3" name="_NewReviewCycle">
    <vt:lpwstr/>
  </property>
  <property fmtid="{D5CDD505-2E9C-101B-9397-08002B2CF9AE}" pid="4" name="_EmailSubject">
    <vt:lpwstr>these are materials that we presented on our weekly call sponsored by NE Hospital Association: can you post these to your website?  Thanks Molly!!</vt:lpwstr>
  </property>
  <property fmtid="{D5CDD505-2E9C-101B-9397-08002B2CF9AE}" pid="5" name="_AuthorEmail">
    <vt:lpwstr>tom.safranek@nebraska.gov</vt:lpwstr>
  </property>
  <property fmtid="{D5CDD505-2E9C-101B-9397-08002B2CF9AE}" pid="6" name="_AuthorEmailDisplayName">
    <vt:lpwstr>Safranek, Tom</vt:lpwstr>
  </property>
</Properties>
</file>