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66" r:id="rId2"/>
    <p:sldId id="281" r:id="rId3"/>
    <p:sldId id="256" r:id="rId4"/>
    <p:sldId id="257" r:id="rId5"/>
    <p:sldId id="258" r:id="rId6"/>
    <p:sldId id="267" r:id="rId7"/>
    <p:sldId id="260" r:id="rId8"/>
    <p:sldId id="268" r:id="rId9"/>
    <p:sldId id="259" r:id="rId10"/>
    <p:sldId id="262" r:id="rId11"/>
    <p:sldId id="263" r:id="rId12"/>
    <p:sldId id="264" r:id="rId13"/>
    <p:sldId id="261" r:id="rId14"/>
    <p:sldId id="265" r:id="rId15"/>
    <p:sldId id="278" r:id="rId16"/>
    <p:sldId id="280" r:id="rId17"/>
    <p:sldId id="276" r:id="rId18"/>
    <p:sldId id="269" r:id="rId19"/>
    <p:sldId id="270" r:id="rId20"/>
    <p:sldId id="277" r:id="rId21"/>
    <p:sldId id="274" r:id="rId22"/>
    <p:sldId id="275" r:id="rId23"/>
    <p:sldId id="282" r:id="rId24"/>
    <p:sldId id="283" r:id="rId25"/>
    <p:sldId id="271" r:id="rId26"/>
    <p:sldId id="272" r:id="rId27"/>
    <p:sldId id="28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7"/>
    <p:restoredTop sz="94684"/>
  </p:normalViewPr>
  <p:slideViewPr>
    <p:cSldViewPr snapToGrid="0" snapToObjects="1">
      <p:cViewPr>
        <p:scale>
          <a:sx n="70" d="100"/>
          <a:sy n="70" d="100"/>
        </p:scale>
        <p:origin x="2336"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22274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2307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27845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3345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2764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2698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9377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0698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2506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2255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5/23/22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5863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5/23/22</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939384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en.wikipedia.org/wiki/Learned_helplessnes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google.com/search?client=firefox-b-1-d&amp;channel=nus5&amp;sxsrf=ALiCzsaAV41_K5njlqZR8hi-nJw-TZMY_Q:1653266406783&amp;q=how+to+pronounce+resilience&amp;stick=H4sIAAAAAAAAAOMIfcRowy3w8sc9YSnjSWtOXmPU5eINKMrPK81LzkwsyczPExLjYglJLcoV4pPi4eIqSi3OzMlMzUtOtWJRYkrN41nEKp2RX65Qkq9QANSVD9SWqoBQBAAH_0jhXwAAAA&amp;pron_lang=en&amp;pron_country=us&amp;sa=X&amp;ved=2ahUKEwiIv5SnsfT3AhXQXs0KHUVIAs4Q3eEDegQIChA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unknews.unk.edu/2021/02/08/mylink-app-provides-easy-access-to-community-resources/?blm_aid=18508Links%20to%20an%20external%20sit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youtube.com/watch?v=utGa6rqzs3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r code&#10;&#10;Description automatically generated">
            <a:extLst>
              <a:ext uri="{FF2B5EF4-FFF2-40B4-BE49-F238E27FC236}">
                <a16:creationId xmlns:a16="http://schemas.microsoft.com/office/drawing/2014/main" id="{646096EE-B71C-CC38-8BBF-8B7962DE84B5}"/>
              </a:ext>
            </a:extLst>
          </p:cNvPr>
          <p:cNvPicPr>
            <a:picLocks noGrp="1" noChangeAspect="1"/>
          </p:cNvPicPr>
          <p:nvPr>
            <p:ph idx="1"/>
          </p:nvPr>
        </p:nvPicPr>
        <p:blipFill>
          <a:blip r:embed="rId2"/>
          <a:stretch>
            <a:fillRect/>
          </a:stretch>
        </p:blipFill>
        <p:spPr>
          <a:xfrm>
            <a:off x="4020324" y="1940718"/>
            <a:ext cx="4151349" cy="4284469"/>
          </a:xfrm>
        </p:spPr>
      </p:pic>
      <p:sp>
        <p:nvSpPr>
          <p:cNvPr id="2" name="TextBox 1">
            <a:extLst>
              <a:ext uri="{FF2B5EF4-FFF2-40B4-BE49-F238E27FC236}">
                <a16:creationId xmlns:a16="http://schemas.microsoft.com/office/drawing/2014/main" id="{0AB90166-EBAE-A4ED-AF5D-3CA8688990B0}"/>
              </a:ext>
            </a:extLst>
          </p:cNvPr>
          <p:cNvSpPr txBox="1"/>
          <p:nvPr/>
        </p:nvSpPr>
        <p:spPr>
          <a:xfrm>
            <a:off x="3188120" y="632813"/>
            <a:ext cx="5815758" cy="1569660"/>
          </a:xfrm>
          <a:prstGeom prst="rect">
            <a:avLst/>
          </a:prstGeom>
          <a:noFill/>
        </p:spPr>
        <p:txBody>
          <a:bodyPr wrap="none" rtlCol="0">
            <a:spAutoFit/>
          </a:bodyPr>
          <a:lstStyle/>
          <a:p>
            <a:pPr algn="ctr"/>
            <a:r>
              <a:rPr lang="en-US" sz="3200" dirty="0">
                <a:gradFill flip="none" rotWithShape="1">
                  <a:gsLst>
                    <a:gs pos="0">
                      <a:schemeClr val="accent5">
                        <a:alpha val="70000"/>
                      </a:schemeClr>
                    </a:gs>
                    <a:gs pos="100000">
                      <a:schemeClr val="accent1">
                        <a:alpha val="70000"/>
                      </a:schemeClr>
                    </a:gs>
                  </a:gsLst>
                  <a:lin ang="0" scaled="1"/>
                  <a:tileRect/>
                </a:gradFill>
              </a:rPr>
              <a:t>Behavioral Health</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(BHECN – </a:t>
            </a:r>
            <a:r>
              <a:rPr lang="en-US" sz="3200" dirty="0" err="1">
                <a:solidFill>
                  <a:srgbClr val="FF0000"/>
                </a:solidFill>
              </a:rPr>
              <a:t>unmc.edu</a:t>
            </a:r>
            <a:r>
              <a:rPr lang="en-US" sz="3200" dirty="0">
                <a:solidFill>
                  <a:srgbClr val="FF0000"/>
                </a:solidFill>
              </a:rPr>
              <a:t>/</a:t>
            </a:r>
            <a:r>
              <a:rPr lang="en-US" sz="3200" dirty="0" err="1">
                <a:solidFill>
                  <a:srgbClr val="FF0000"/>
                </a:solidFill>
              </a:rPr>
              <a:t>bhecn</a:t>
            </a:r>
            <a:r>
              <a:rPr lang="en-US" sz="3200" dirty="0">
                <a:solidFill>
                  <a:schemeClr val="accent1">
                    <a:lumMod val="60000"/>
                    <a:lumOff val="40000"/>
                  </a:schemeClr>
                </a:solidFill>
              </a:rPr>
              <a:t>)</a:t>
            </a:r>
            <a:endParaRPr lang="en-US" sz="3200" dirty="0"/>
          </a:p>
        </p:txBody>
      </p:sp>
    </p:spTree>
    <p:extLst>
      <p:ext uri="{BB962C8B-B14F-4D97-AF65-F5344CB8AC3E}">
        <p14:creationId xmlns:p14="http://schemas.microsoft.com/office/powerpoint/2010/main" val="396972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DF2E2-D1FB-4847-8D93-97F107D842BB}"/>
              </a:ext>
            </a:extLst>
          </p:cNvPr>
          <p:cNvPicPr>
            <a:picLocks noChangeAspect="1"/>
          </p:cNvPicPr>
          <p:nvPr/>
        </p:nvPicPr>
        <p:blipFill rotWithShape="1">
          <a:blip r:embed="rId2"/>
          <a:srcRect l="1930" r="2143" b="43466"/>
          <a:stretch/>
        </p:blipFill>
        <p:spPr>
          <a:xfrm>
            <a:off x="1682496" y="592287"/>
            <a:ext cx="8028431" cy="5673425"/>
          </a:xfrm>
          <a:prstGeom prst="rect">
            <a:avLst/>
          </a:prstGeom>
        </p:spPr>
      </p:pic>
    </p:spTree>
    <p:extLst>
      <p:ext uri="{BB962C8B-B14F-4D97-AF65-F5344CB8AC3E}">
        <p14:creationId xmlns:p14="http://schemas.microsoft.com/office/powerpoint/2010/main" val="136278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1EC5-6341-B448-9F71-E5759379E489}"/>
              </a:ext>
            </a:extLst>
          </p:cNvPr>
          <p:cNvSpPr>
            <a:spLocks noGrp="1"/>
          </p:cNvSpPr>
          <p:nvPr>
            <p:ph type="title"/>
          </p:nvPr>
        </p:nvSpPr>
        <p:spPr/>
        <p:txBody>
          <a:bodyPr/>
          <a:lstStyle/>
          <a:p>
            <a:r>
              <a:rPr lang="en-US" dirty="0"/>
              <a:t>Behavioral Health Career Options</a:t>
            </a:r>
          </a:p>
        </p:txBody>
      </p:sp>
      <p:pic>
        <p:nvPicPr>
          <p:cNvPr id="5" name="Picture 4">
            <a:extLst>
              <a:ext uri="{FF2B5EF4-FFF2-40B4-BE49-F238E27FC236}">
                <a16:creationId xmlns:a16="http://schemas.microsoft.com/office/drawing/2014/main" id="{14179DEE-588C-BA4E-8E9A-C19F5FC4271A}"/>
              </a:ext>
            </a:extLst>
          </p:cNvPr>
          <p:cNvPicPr>
            <a:picLocks noChangeAspect="1"/>
          </p:cNvPicPr>
          <p:nvPr/>
        </p:nvPicPr>
        <p:blipFill rotWithShape="1">
          <a:blip r:embed="rId2"/>
          <a:srcRect t="14296" b="51890"/>
          <a:stretch/>
        </p:blipFill>
        <p:spPr>
          <a:xfrm>
            <a:off x="1984830" y="1848750"/>
            <a:ext cx="8222340" cy="4328213"/>
          </a:xfrm>
          <a:prstGeom prst="rect">
            <a:avLst/>
          </a:prstGeom>
        </p:spPr>
      </p:pic>
    </p:spTree>
    <p:extLst>
      <p:ext uri="{BB962C8B-B14F-4D97-AF65-F5344CB8AC3E}">
        <p14:creationId xmlns:p14="http://schemas.microsoft.com/office/powerpoint/2010/main" val="209306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CE2255-4B58-664E-9787-D8BD50048645}"/>
              </a:ext>
            </a:extLst>
          </p:cNvPr>
          <p:cNvPicPr>
            <a:picLocks noChangeAspect="1"/>
          </p:cNvPicPr>
          <p:nvPr/>
        </p:nvPicPr>
        <p:blipFill rotWithShape="1">
          <a:blip r:embed="rId2"/>
          <a:srcRect l="1182" t="47407" r="2810" b="16296"/>
          <a:stretch/>
        </p:blipFill>
        <p:spPr>
          <a:xfrm>
            <a:off x="1524000" y="783092"/>
            <a:ext cx="8991600" cy="5291816"/>
          </a:xfrm>
          <a:prstGeom prst="rect">
            <a:avLst/>
          </a:prstGeom>
        </p:spPr>
      </p:pic>
    </p:spTree>
    <p:extLst>
      <p:ext uri="{BB962C8B-B14F-4D97-AF65-F5344CB8AC3E}">
        <p14:creationId xmlns:p14="http://schemas.microsoft.com/office/powerpoint/2010/main" val="24937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2DB66-45B2-C241-BC2E-9535712692FC}"/>
              </a:ext>
            </a:extLst>
          </p:cNvPr>
          <p:cNvSpPr>
            <a:spLocks noGrp="1"/>
          </p:cNvSpPr>
          <p:nvPr>
            <p:ph type="title"/>
          </p:nvPr>
        </p:nvSpPr>
        <p:spPr>
          <a:xfrm>
            <a:off x="838199" y="857251"/>
            <a:ext cx="4581525"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Retaining Behavioral Health Students</a:t>
            </a:r>
          </a:p>
        </p:txBody>
      </p:sp>
      <p:sp>
        <p:nvSpPr>
          <p:cNvPr id="12" name="Content Placeholder 6">
            <a:extLst>
              <a:ext uri="{FF2B5EF4-FFF2-40B4-BE49-F238E27FC236}">
                <a16:creationId xmlns:a16="http://schemas.microsoft.com/office/drawing/2014/main" id="{02C8BFF4-9616-8B4A-96CB-6AAFF987B4BA}"/>
              </a:ext>
            </a:extLst>
          </p:cNvPr>
          <p:cNvSpPr>
            <a:spLocks noGrp="1"/>
          </p:cNvSpPr>
          <p:nvPr>
            <p:ph idx="1"/>
          </p:nvPr>
        </p:nvSpPr>
        <p:spPr>
          <a:xfrm>
            <a:off x="838199" y="3190875"/>
            <a:ext cx="4581526" cy="2986087"/>
          </a:xfrm>
        </p:spPr>
        <p:txBody>
          <a:bodyPr vert="horz" lIns="91440" tIns="45720" rIns="91440" bIns="45720" rtlCol="0" anchor="t">
            <a:normAutofit/>
          </a:bodyPr>
          <a:lstStyle/>
          <a:p>
            <a:r>
              <a:rPr lang="en-US" sz="1800" dirty="0">
                <a:solidFill>
                  <a:schemeClr val="tx2">
                    <a:alpha val="60000"/>
                  </a:schemeClr>
                </a:solidFill>
              </a:rPr>
              <a:t>Goal - Retain 50% of behavioral health graduates by 2020</a:t>
            </a:r>
          </a:p>
          <a:p>
            <a:r>
              <a:rPr lang="en-US" sz="1800" dirty="0">
                <a:solidFill>
                  <a:schemeClr val="tx2">
                    <a:alpha val="60000"/>
                  </a:schemeClr>
                </a:solidFill>
              </a:rPr>
              <a:t>How? - Partnering with the 18 academic institutions providing graduate and doctoral behavioral health education in Nebraska to track the number of students graduating and staying in Nebraska</a:t>
            </a:r>
          </a:p>
        </p:txBody>
      </p:sp>
      <p:sp>
        <p:nvSpPr>
          <p:cNvPr id="17" name="Oval 16">
            <a:extLst>
              <a:ext uri="{FF2B5EF4-FFF2-40B4-BE49-F238E27FC236}">
                <a16:creationId xmlns:a16="http://schemas.microsoft.com/office/drawing/2014/main" id="{DA318D53-003B-442A-A966-4BE507ABBB4E}"/>
              </a:ext>
            </a:extLst>
          </p:cNvPr>
          <p:cNvSpPr/>
          <p:nvPr/>
        </p:nvSpPr>
        <p:spPr>
          <a:xfrm>
            <a:off x="6330893" y="903652"/>
            <a:ext cx="5022907" cy="5022908"/>
          </a:xfrm>
          <a:prstGeom prst="ellipse">
            <a:avLst/>
          </a:prstGeom>
          <a:solidFill>
            <a:prstClr val="ltGray"/>
          </a:solidFill>
        </p:spPr>
      </p:sp>
      <p:sp>
        <p:nvSpPr>
          <p:cNvPr id="18" name="Partial Circle 17">
            <a:extLst>
              <a:ext uri="{FF2B5EF4-FFF2-40B4-BE49-F238E27FC236}">
                <a16:creationId xmlns:a16="http://schemas.microsoft.com/office/drawing/2014/main" id="{553470F0-CB82-48C7-8CB8-804AD5FC33F6}"/>
              </a:ext>
            </a:extLst>
          </p:cNvPr>
          <p:cNvSpPr/>
          <p:nvPr/>
        </p:nvSpPr>
        <p:spPr>
          <a:xfrm>
            <a:off x="6330893" y="903652"/>
            <a:ext cx="5022907" cy="5022908"/>
          </a:xfrm>
          <a:prstGeom prst="pie">
            <a:avLst>
              <a:gd name="adj1" fmla="val 16200000"/>
              <a:gd name="adj2" fmla="val 5400000"/>
            </a:avLst>
          </a:prstGeom>
          <a:solidFill>
            <a:schemeClr val="accent1"/>
          </a:solidFill>
        </p:spPr>
      </p:sp>
      <p:sp>
        <p:nvSpPr>
          <p:cNvPr id="19" name="Oval 18">
            <a:extLst>
              <a:ext uri="{FF2B5EF4-FFF2-40B4-BE49-F238E27FC236}">
                <a16:creationId xmlns:a16="http://schemas.microsoft.com/office/drawing/2014/main" id="{E006A226-95AB-499E-BBB6-C9DAC522B523}"/>
              </a:ext>
            </a:extLst>
          </p:cNvPr>
          <p:cNvSpPr/>
          <p:nvPr/>
        </p:nvSpPr>
        <p:spPr>
          <a:xfrm>
            <a:off x="6707611" y="1280370"/>
            <a:ext cx="4269471" cy="4269472"/>
          </a:xfrm>
          <a:prstGeom prst="ellipse">
            <a:avLst/>
          </a:prstGeom>
          <a:solidFill>
            <a:prstClr val="white"/>
          </a:solidFill>
        </p:spPr>
      </p:sp>
      <p:pic>
        <p:nvPicPr>
          <p:cNvPr id="11" name="Graphic 10" descr="Diploma roll with solid fill">
            <a:extLst>
              <a:ext uri="{FF2B5EF4-FFF2-40B4-BE49-F238E27FC236}">
                <a16:creationId xmlns:a16="http://schemas.microsoft.com/office/drawing/2014/main" id="{F67EE181-03A5-4A5C-AB5F-DAA7C79D49E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385703" y="1958462"/>
            <a:ext cx="2913287" cy="2913287"/>
          </a:xfrm>
          <a:prstGeom prst="rect">
            <a:avLst/>
          </a:prstGeom>
          <a:solidFill>
            <a:prstClr val="white"/>
          </a:solidFill>
        </p:spPr>
      </p:pic>
    </p:spTree>
    <p:extLst>
      <p:ext uri="{BB962C8B-B14F-4D97-AF65-F5344CB8AC3E}">
        <p14:creationId xmlns:p14="http://schemas.microsoft.com/office/powerpoint/2010/main" val="3431433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ame 26">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3E06833-B59C-442F-9A6A-F8F55936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554"/>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ame 30">
            <a:extLst>
              <a:ext uri="{FF2B5EF4-FFF2-40B4-BE49-F238E27FC236}">
                <a16:creationId xmlns:a16="http://schemas.microsoft.com/office/drawing/2014/main" id="{FA2016CF-2F24-4AE4-8A87-D9B6A3DE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646FB-9CF7-844B-A1B0-3201B2742DD0}"/>
              </a:ext>
            </a:extLst>
          </p:cNvPr>
          <p:cNvSpPr>
            <a:spLocks noGrp="1"/>
          </p:cNvSpPr>
          <p:nvPr>
            <p:ph type="title"/>
          </p:nvPr>
        </p:nvSpPr>
        <p:spPr>
          <a:xfrm>
            <a:off x="838200" y="880844"/>
            <a:ext cx="4287253" cy="2629119"/>
          </a:xfrm>
        </p:spPr>
        <p:txBody>
          <a:bodyPr vert="horz" lIns="91440" tIns="45720" rIns="91440" bIns="45720" rtlCol="0" anchor="b">
            <a:normAutofit/>
          </a:bodyPr>
          <a:lstStyle/>
          <a:p>
            <a:r>
              <a:rPr lang="en-US" sz="4600">
                <a:gradFill flip="none" rotWithShape="1">
                  <a:gsLst>
                    <a:gs pos="0">
                      <a:schemeClr val="accent5">
                        <a:alpha val="70000"/>
                      </a:schemeClr>
                    </a:gs>
                    <a:gs pos="100000">
                      <a:schemeClr val="accent1">
                        <a:alpha val="70000"/>
                      </a:schemeClr>
                    </a:gs>
                  </a:gsLst>
                  <a:lin ang="0" scaled="1"/>
                  <a:tileRect/>
                </a:gradFill>
              </a:rPr>
              <a:t>Nebraska Behavioral Health Regions</a:t>
            </a:r>
          </a:p>
        </p:txBody>
      </p:sp>
      <p:pic>
        <p:nvPicPr>
          <p:cNvPr id="5" name="Content Placeholder 4" descr="A picture containing diagram&#10;&#10;Description automatically generated">
            <a:extLst>
              <a:ext uri="{FF2B5EF4-FFF2-40B4-BE49-F238E27FC236}">
                <a16:creationId xmlns:a16="http://schemas.microsoft.com/office/drawing/2014/main" id="{9364ADEF-6CCC-4A44-9BB9-5254FAD67ECE}"/>
              </a:ext>
            </a:extLst>
          </p:cNvPr>
          <p:cNvPicPr>
            <a:picLocks noGrp="1" noChangeAspect="1"/>
          </p:cNvPicPr>
          <p:nvPr>
            <p:ph idx="1"/>
          </p:nvPr>
        </p:nvPicPr>
        <p:blipFill>
          <a:blip r:embed="rId2">
            <a:alphaModFix amt="90000"/>
          </a:blip>
          <a:stretch>
            <a:fillRect/>
          </a:stretch>
        </p:blipFill>
        <p:spPr>
          <a:xfrm>
            <a:off x="5125453" y="1119836"/>
            <a:ext cx="6228347" cy="4780254"/>
          </a:xfrm>
          <a:prstGeom prst="rect">
            <a:avLst/>
          </a:prstGeom>
        </p:spPr>
      </p:pic>
    </p:spTree>
    <p:extLst>
      <p:ext uri="{BB962C8B-B14F-4D97-AF65-F5344CB8AC3E}">
        <p14:creationId xmlns:p14="http://schemas.microsoft.com/office/powerpoint/2010/main" val="156923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F4E989-E60B-C8B1-4148-6A870D6E0B54}"/>
              </a:ext>
            </a:extLst>
          </p:cNvPr>
          <p:cNvPicPr>
            <a:picLocks noGrp="1" noChangeAspect="1"/>
          </p:cNvPicPr>
          <p:nvPr>
            <p:ph idx="1"/>
          </p:nvPr>
        </p:nvPicPr>
        <p:blipFill>
          <a:blip r:embed="rId2"/>
          <a:stretch>
            <a:fillRect/>
          </a:stretch>
        </p:blipFill>
        <p:spPr>
          <a:xfrm>
            <a:off x="1967892" y="692916"/>
            <a:ext cx="8256216" cy="5472168"/>
          </a:xfrm>
        </p:spPr>
      </p:pic>
    </p:spTree>
    <p:extLst>
      <p:ext uri="{BB962C8B-B14F-4D97-AF65-F5344CB8AC3E}">
        <p14:creationId xmlns:p14="http://schemas.microsoft.com/office/powerpoint/2010/main" val="4087889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DF1E-8941-5316-17D0-BE4843EB6287}"/>
              </a:ext>
            </a:extLst>
          </p:cNvPr>
          <p:cNvSpPr>
            <a:spLocks noGrp="1"/>
          </p:cNvSpPr>
          <p:nvPr>
            <p:ph type="title"/>
          </p:nvPr>
        </p:nvSpPr>
        <p:spPr/>
        <p:txBody>
          <a:bodyPr>
            <a:normAutofit fontScale="90000"/>
          </a:bodyPr>
          <a:lstStyle/>
          <a:p>
            <a:pPr algn="ctr"/>
            <a:r>
              <a:rPr lang="en-US" dirty="0">
                <a:latin typeface="Arial" panose="020B0604020202020204" pitchFamily="34" charset="0"/>
                <a:cs typeface="Arial" panose="020B0604020202020204" pitchFamily="34" charset="0"/>
              </a:rPr>
              <a:t>LEARNED HELPLESSNESS</a:t>
            </a:r>
            <a:br>
              <a:rPr lang="en-US"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(Quit Trying)</a:t>
            </a:r>
          </a:p>
        </p:txBody>
      </p:sp>
      <p:sp>
        <p:nvSpPr>
          <p:cNvPr id="3" name="Content Placeholder 2">
            <a:extLst>
              <a:ext uri="{FF2B5EF4-FFF2-40B4-BE49-F238E27FC236}">
                <a16:creationId xmlns:a16="http://schemas.microsoft.com/office/drawing/2014/main" id="{890A71C0-C50C-A779-5E1B-3DC8CCBC6F3F}"/>
              </a:ext>
            </a:extLst>
          </p:cNvPr>
          <p:cNvSpPr>
            <a:spLocks noGrp="1"/>
          </p:cNvSpPr>
          <p:nvPr>
            <p:ph idx="1"/>
          </p:nvPr>
        </p:nvSpPr>
        <p:spPr>
          <a:xfrm>
            <a:off x="838200" y="2432957"/>
            <a:ext cx="10515600" cy="3135085"/>
          </a:xfrm>
        </p:spPr>
        <p:txBody>
          <a:bodyPr>
            <a:noAutofit/>
          </a:bodyPr>
          <a:lstStyle/>
          <a:p>
            <a:pPr marL="228600" indent="0">
              <a:buNone/>
            </a:pPr>
            <a:r>
              <a:rPr lang="en-US" sz="4000" dirty="0"/>
              <a:t>Learned helplessness is the behavior exhibited by a subject after enduring repeated aversive stimuli beyond their control. </a:t>
            </a:r>
            <a:r>
              <a:rPr lang="en-US" sz="4000" dirty="0">
                <a:hlinkClick r:id="rId2"/>
              </a:rPr>
              <a:t>Wikipedia</a:t>
            </a:r>
            <a:endParaRPr lang="en-US" sz="4000" dirty="0"/>
          </a:p>
          <a:p>
            <a:pPr marL="228600" indent="0" algn="ctr">
              <a:buNone/>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56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DF1E-8941-5316-17D0-BE4843EB6287}"/>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RESILIENCE</a:t>
            </a:r>
          </a:p>
        </p:txBody>
      </p:sp>
      <p:sp>
        <p:nvSpPr>
          <p:cNvPr id="3" name="Content Placeholder 2">
            <a:extLst>
              <a:ext uri="{FF2B5EF4-FFF2-40B4-BE49-F238E27FC236}">
                <a16:creationId xmlns:a16="http://schemas.microsoft.com/office/drawing/2014/main" id="{890A71C0-C50C-A779-5E1B-3DC8CCBC6F3F}"/>
              </a:ext>
            </a:extLst>
          </p:cNvPr>
          <p:cNvSpPr>
            <a:spLocks noGrp="1"/>
          </p:cNvSpPr>
          <p:nvPr>
            <p:ph idx="1"/>
          </p:nvPr>
        </p:nvSpPr>
        <p:spPr>
          <a:xfrm>
            <a:off x="838200" y="2188029"/>
            <a:ext cx="10515600" cy="3988934"/>
          </a:xfrm>
        </p:spPr>
        <p:txBody>
          <a:bodyPr>
            <a:noAutofit/>
          </a:bodyPr>
          <a:lstStyle/>
          <a:p>
            <a:pPr marL="228600" indent="0">
              <a:buNone/>
            </a:pPr>
            <a:r>
              <a:rPr lang="en-US" sz="4400" dirty="0">
                <a:latin typeface="Arial" panose="020B0604020202020204" pitchFamily="34" charset="0"/>
                <a:cs typeface="Arial" panose="020B0604020202020204" pitchFamily="34" charset="0"/>
              </a:rPr>
              <a:t>INTENTIONALITY</a:t>
            </a:r>
            <a:endParaRPr lang="en-US" sz="3200" dirty="0">
              <a:latin typeface="Arial" panose="020B0604020202020204" pitchFamily="34" charset="0"/>
              <a:cs typeface="Arial" panose="020B0604020202020204" pitchFamily="34" charset="0"/>
            </a:endParaRPr>
          </a:p>
          <a:p>
            <a:pPr marL="228600" indent="0">
              <a:buNone/>
            </a:pPr>
            <a:endParaRPr lang="en-US" sz="1200" dirty="0">
              <a:latin typeface="Arial" panose="020B0604020202020204" pitchFamily="34" charset="0"/>
              <a:cs typeface="Arial" panose="020B0604020202020204" pitchFamily="34" charset="0"/>
            </a:endParaRPr>
          </a:p>
          <a:p>
            <a:pPr marL="228600" indent="0">
              <a:buNone/>
            </a:pPr>
            <a:r>
              <a:rPr lang="en-US" sz="3200" dirty="0">
                <a:latin typeface="Arial" panose="020B0604020202020204" pitchFamily="34" charset="0"/>
                <a:cs typeface="Arial" panose="020B0604020202020204" pitchFamily="34" charset="0"/>
              </a:rPr>
              <a:t>LOCUS OF CONTROL</a:t>
            </a:r>
          </a:p>
          <a:p>
            <a:pPr marL="228600" indent="0">
              <a:buNone/>
            </a:pPr>
            <a:r>
              <a:rPr lang="en-US" sz="3200" dirty="0">
                <a:latin typeface="Arial" panose="020B0604020202020204" pitchFamily="34" charset="0"/>
                <a:cs typeface="Arial" panose="020B0604020202020204" pitchFamily="34" charset="0"/>
              </a:rPr>
              <a:t>ATTRIBUTION</a:t>
            </a:r>
          </a:p>
          <a:p>
            <a:pPr marL="228600" indent="0">
              <a:buNone/>
            </a:pPr>
            <a:r>
              <a:rPr lang="en-US" sz="3200" dirty="0">
                <a:latin typeface="Arial" panose="020B0604020202020204" pitchFamily="34" charset="0"/>
                <a:cs typeface="Arial" panose="020B0604020202020204" pitchFamily="34" charset="0"/>
              </a:rPr>
              <a:t>PERCEPTION</a:t>
            </a:r>
          </a:p>
          <a:p>
            <a:pPr marL="228600" indent="0">
              <a:buNone/>
            </a:pPr>
            <a:r>
              <a:rPr lang="en-US" sz="3200" dirty="0">
                <a:latin typeface="Arial" panose="020B0604020202020204" pitchFamily="34" charset="0"/>
                <a:cs typeface="Arial" panose="020B0604020202020204" pitchFamily="34" charset="0"/>
              </a:rPr>
              <a:t>APPROACH (or not)</a:t>
            </a:r>
          </a:p>
        </p:txBody>
      </p:sp>
    </p:spTree>
    <p:extLst>
      <p:ext uri="{BB962C8B-B14F-4D97-AF65-F5344CB8AC3E}">
        <p14:creationId xmlns:p14="http://schemas.microsoft.com/office/powerpoint/2010/main" val="365314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979714" y="506186"/>
            <a:ext cx="10374086" cy="2067164"/>
          </a:xfrm>
        </p:spPr>
        <p:txBody>
          <a:bodyPr>
            <a:normAutofit/>
          </a:bodyPr>
          <a:lstStyle/>
          <a:p>
            <a:pPr algn="ctr"/>
            <a:r>
              <a:rPr lang="en-US" sz="4400" dirty="0">
                <a:gradFill flip="none" rotWithShape="1">
                  <a:gsLst>
                    <a:gs pos="0">
                      <a:schemeClr val="accent5">
                        <a:alpha val="70000"/>
                      </a:schemeClr>
                    </a:gs>
                    <a:gs pos="100000">
                      <a:schemeClr val="accent1">
                        <a:alpha val="70000"/>
                      </a:schemeClr>
                    </a:gs>
                  </a:gsLst>
                  <a:lin ang="0" scaled="1"/>
                  <a:tileRect/>
                </a:gradFill>
              </a:rPr>
              <a:t>Behavioral Health</a:t>
            </a:r>
            <a:br>
              <a:rPr lang="en-US" sz="4400" dirty="0">
                <a:gradFill flip="none" rotWithShape="1">
                  <a:gsLst>
                    <a:gs pos="0">
                      <a:schemeClr val="accent5">
                        <a:alpha val="70000"/>
                      </a:schemeClr>
                    </a:gs>
                    <a:gs pos="100000">
                      <a:schemeClr val="accent1">
                        <a:alpha val="70000"/>
                      </a:schemeClr>
                    </a:gs>
                  </a:gsLst>
                  <a:lin ang="0" scaled="1"/>
                  <a:tileRect/>
                </a:gradFill>
              </a:rPr>
            </a:br>
            <a:r>
              <a:rPr lang="en-US" sz="44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400" dirty="0">
                <a:gradFill flip="none" rotWithShape="1">
                  <a:gsLst>
                    <a:gs pos="0">
                      <a:schemeClr val="accent5">
                        <a:alpha val="70000"/>
                      </a:schemeClr>
                    </a:gs>
                    <a:gs pos="100000">
                      <a:schemeClr val="accent1">
                        <a:alpha val="70000"/>
                      </a:schemeClr>
                    </a:gs>
                  </a:gsLst>
                  <a:lin ang="0" scaled="1"/>
                  <a:tileRect/>
                </a:gradFill>
              </a:rPr>
            </a:br>
            <a:r>
              <a:rPr lang="en-US" sz="4400" dirty="0">
                <a:gradFill flip="none" rotWithShape="1">
                  <a:gsLst>
                    <a:gs pos="0">
                      <a:schemeClr val="accent5">
                        <a:alpha val="70000"/>
                      </a:schemeClr>
                    </a:gs>
                    <a:gs pos="100000">
                      <a:schemeClr val="accent1">
                        <a:alpha val="70000"/>
                      </a:schemeClr>
                    </a:gs>
                  </a:gsLst>
                  <a:lin ang="0" scaled="1"/>
                  <a:tileRect/>
                </a:gradFill>
              </a:rPr>
              <a:t>(BHECN – </a:t>
            </a:r>
            <a:r>
              <a:rPr lang="en-US" sz="3600" dirty="0" err="1">
                <a:solidFill>
                  <a:srgbClr val="FF0000"/>
                </a:solidFill>
              </a:rPr>
              <a:t>unmc.edu</a:t>
            </a:r>
            <a:r>
              <a:rPr lang="en-US" sz="3600" dirty="0">
                <a:solidFill>
                  <a:srgbClr val="FF0000"/>
                </a:solidFill>
              </a:rPr>
              <a:t>/</a:t>
            </a:r>
            <a:r>
              <a:rPr lang="en-US" sz="3600" dirty="0" err="1">
                <a:solidFill>
                  <a:srgbClr val="FF0000"/>
                </a:solidFill>
              </a:rPr>
              <a:t>bhecn</a:t>
            </a:r>
            <a:r>
              <a:rPr lang="en-US" sz="3600" dirty="0">
                <a:solidFill>
                  <a:schemeClr val="accent1">
                    <a:lumMod val="60000"/>
                    <a:lumOff val="40000"/>
                  </a:schemeClr>
                </a:solidFill>
              </a:rPr>
              <a:t>)</a:t>
            </a:r>
            <a:endParaRPr lang="en-US"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838200" y="2971677"/>
            <a:ext cx="1092670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Resilience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4000" dirty="0">
                <a:latin typeface="Arial" panose="020B0604020202020204" pitchFamily="34" charset="0"/>
              </a:rPr>
              <a:t>T</a:t>
            </a:r>
            <a:r>
              <a:rPr kumimoji="0" lang="en-US" altLang="en-US" sz="4000" b="0" i="0" u="none" strike="noStrike" cap="none" normalizeH="0" baseline="0" dirty="0">
                <a:ln>
                  <a:noFill/>
                </a:ln>
                <a:solidFill>
                  <a:schemeClr val="tx1"/>
                </a:solidFill>
                <a:effectLst/>
                <a:latin typeface="Arial" panose="020B0604020202020204" pitchFamily="34" charset="0"/>
              </a:rPr>
              <a:t>he capacity to recover quickly from difficulties;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toughness.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5926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908957" y="490312"/>
            <a:ext cx="10374086" cy="2563586"/>
          </a:xfrm>
        </p:spPr>
        <p:txBody>
          <a:bodyPr>
            <a:normAutofit/>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 </a:t>
            </a:r>
            <a:r>
              <a:rPr lang="en-US" sz="4000" dirty="0" err="1">
                <a:solidFill>
                  <a:srgbClr val="FF0000"/>
                </a:solidFill>
              </a:rPr>
              <a:t>unmc.edu</a:t>
            </a:r>
            <a:r>
              <a:rPr lang="en-US" sz="4000" dirty="0">
                <a:solidFill>
                  <a:srgbClr val="FF0000"/>
                </a:solidFill>
              </a:rPr>
              <a:t>/</a:t>
            </a:r>
            <a:r>
              <a:rPr lang="en-US" sz="4000" dirty="0" err="1">
                <a:solidFill>
                  <a:srgbClr val="FF0000"/>
                </a:solidFill>
              </a:rPr>
              <a:t>bhecn</a:t>
            </a:r>
            <a:r>
              <a:rPr lang="en-US" sz="4000" dirty="0">
                <a:solidFill>
                  <a:schemeClr val="accent1">
                    <a:lumMod val="60000"/>
                    <a:lumOff val="40000"/>
                  </a:schemeClr>
                </a:solidFill>
              </a:rPr>
              <a:t>)</a:t>
            </a:r>
            <a:endParaRPr lang="en-US" sz="4000"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1253969" y="3429000"/>
            <a:ext cx="968406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Intentionality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The fact of being deliberate or purposeful.</a:t>
            </a: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7566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DF1E-8941-5316-17D0-BE4843EB6287}"/>
              </a:ext>
            </a:extLst>
          </p:cNvPr>
          <p:cNvSpPr>
            <a:spLocks noGrp="1"/>
          </p:cNvSpPr>
          <p:nvPr>
            <p:ph type="title"/>
          </p:nvPr>
        </p:nvSpPr>
        <p:spPr>
          <a:xfrm>
            <a:off x="827314" y="457200"/>
            <a:ext cx="10515600" cy="1157514"/>
          </a:xfrm>
        </p:spPr>
        <p:txBody>
          <a:bodyPr>
            <a:normAutofit fontScale="90000"/>
          </a:bodyPr>
          <a:lstStyle/>
          <a:p>
            <a:pPr algn="ctr"/>
            <a:r>
              <a:rPr lang="en-US" dirty="0">
                <a:latin typeface="Arial" panose="020B0604020202020204" pitchFamily="34" charset="0"/>
                <a:cs typeface="Arial" panose="020B0604020202020204" pitchFamily="34" charset="0"/>
              </a:rPr>
              <a:t>Answer these questions</a:t>
            </a:r>
            <a:br>
              <a:rPr lang="en-US"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(Scale:  1= low   to   5= high)</a:t>
            </a:r>
          </a:p>
        </p:txBody>
      </p:sp>
      <p:sp>
        <p:nvSpPr>
          <p:cNvPr id="3" name="Content Placeholder 2">
            <a:extLst>
              <a:ext uri="{FF2B5EF4-FFF2-40B4-BE49-F238E27FC236}">
                <a16:creationId xmlns:a16="http://schemas.microsoft.com/office/drawing/2014/main" id="{890A71C0-C50C-A779-5E1B-3DC8CCBC6F3F}"/>
              </a:ext>
            </a:extLst>
          </p:cNvPr>
          <p:cNvSpPr>
            <a:spLocks noGrp="1"/>
          </p:cNvSpPr>
          <p:nvPr>
            <p:ph idx="1"/>
          </p:nvPr>
        </p:nvSpPr>
        <p:spPr>
          <a:xfrm>
            <a:off x="827314" y="1959426"/>
            <a:ext cx="10493828" cy="4131131"/>
          </a:xfrm>
        </p:spPr>
        <p:txBody>
          <a:bodyPr>
            <a:noAutofit/>
          </a:bodyPr>
          <a:lstStyle/>
          <a:p>
            <a:pPr marL="685800" indent="-457200">
              <a:buFont typeface="+mj-lt"/>
              <a:buAutoNum type="arabicPeriod"/>
            </a:pPr>
            <a:r>
              <a:rPr lang="en-US" sz="2400" dirty="0">
                <a:latin typeface="Arial" panose="020B0604020202020204" pitchFamily="34" charset="0"/>
                <a:cs typeface="Arial" panose="020B0604020202020204" pitchFamily="34" charset="0"/>
              </a:rPr>
              <a:t>I am deliberate and purposeful when I work to overcome obstacles. </a:t>
            </a:r>
          </a:p>
          <a:p>
            <a:pPr marL="685800" indent="-457200">
              <a:buFont typeface="+mj-lt"/>
              <a:buAutoNum type="arabicPeriod"/>
            </a:pPr>
            <a:r>
              <a:rPr lang="en-US" sz="2400" dirty="0">
                <a:latin typeface="Arial" panose="020B0604020202020204" pitchFamily="34" charset="0"/>
                <a:cs typeface="Arial" panose="020B0604020202020204" pitchFamily="34" charset="0"/>
              </a:rPr>
              <a:t>I believe I am in control of my life (behavior / destiny).</a:t>
            </a:r>
          </a:p>
          <a:p>
            <a:pPr marL="685800" indent="-457200">
              <a:buFont typeface="+mj-lt"/>
              <a:buAutoNum type="arabicPeriod"/>
            </a:pPr>
            <a:r>
              <a:rPr lang="en-US" sz="2400" dirty="0">
                <a:latin typeface="Arial" panose="020B0604020202020204" pitchFamily="34" charset="0"/>
                <a:cs typeface="Arial" panose="020B0604020202020204" pitchFamily="34" charset="0"/>
              </a:rPr>
              <a:t>I attribute most of my mistakes/shortcomings to my inadequacies.</a:t>
            </a:r>
          </a:p>
          <a:p>
            <a:pPr marL="685800" indent="-457200">
              <a:buFont typeface="+mj-lt"/>
              <a:buAutoNum type="arabicPeriod"/>
            </a:pPr>
            <a:r>
              <a:rPr lang="en-US" sz="2400" dirty="0">
                <a:latin typeface="Arial" panose="020B0604020202020204" pitchFamily="34" charset="0"/>
                <a:cs typeface="Arial" panose="020B0604020202020204" pitchFamily="34" charset="0"/>
              </a:rPr>
              <a:t>I attribute most of my mistakes/shortcomings to my circumstances.</a:t>
            </a:r>
          </a:p>
          <a:p>
            <a:pPr marL="685800" indent="-457200">
              <a:buFont typeface="+mj-lt"/>
              <a:buAutoNum type="arabicPeriod"/>
            </a:pPr>
            <a:r>
              <a:rPr lang="en-US" sz="2400" dirty="0">
                <a:latin typeface="Arial" panose="020B0604020202020204" pitchFamily="34" charset="0"/>
                <a:cs typeface="Arial" panose="020B0604020202020204" pitchFamily="34" charset="0"/>
              </a:rPr>
              <a:t>I perceive most difficult situations/problems as a _______________.</a:t>
            </a:r>
          </a:p>
          <a:p>
            <a:pPr marL="685800" indent="-457200">
              <a:buFont typeface="+mj-lt"/>
              <a:buAutoNum type="arabicPeriod"/>
            </a:pPr>
            <a:r>
              <a:rPr lang="en-US" sz="2400" dirty="0">
                <a:latin typeface="Arial" panose="020B0604020202020204" pitchFamily="34" charset="0"/>
                <a:cs typeface="Arial" panose="020B0604020202020204" pitchFamily="34" charset="0"/>
              </a:rPr>
              <a:t>My approach to difficult situations/problems are most affected by _________________________.</a:t>
            </a:r>
          </a:p>
          <a:p>
            <a:pPr marL="228600" indent="0">
              <a:buNone/>
            </a:pPr>
            <a:endParaRPr lang="en-US" dirty="0">
              <a:latin typeface="Arial" panose="020B0604020202020204" pitchFamily="34" charset="0"/>
              <a:cs typeface="Arial" panose="020B0604020202020204" pitchFamily="34" charset="0"/>
            </a:endParaRPr>
          </a:p>
          <a:p>
            <a:pPr marL="228600" indent="0">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57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908957" y="490312"/>
            <a:ext cx="10374086" cy="2563586"/>
          </a:xfrm>
        </p:spPr>
        <p:txBody>
          <a:bodyPr>
            <a:normAutofit/>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 </a:t>
            </a:r>
            <a:r>
              <a:rPr lang="en-US" sz="4000" dirty="0" err="1">
                <a:solidFill>
                  <a:srgbClr val="FF0000"/>
                </a:solidFill>
              </a:rPr>
              <a:t>unmc.edu</a:t>
            </a:r>
            <a:r>
              <a:rPr lang="en-US" sz="4000" dirty="0">
                <a:solidFill>
                  <a:srgbClr val="FF0000"/>
                </a:solidFill>
              </a:rPr>
              <a:t>/</a:t>
            </a:r>
            <a:r>
              <a:rPr lang="en-US" sz="4000" dirty="0" err="1">
                <a:solidFill>
                  <a:srgbClr val="FF0000"/>
                </a:solidFill>
              </a:rPr>
              <a:t>bhecn</a:t>
            </a:r>
            <a:r>
              <a:rPr lang="en-US" sz="4000" dirty="0">
                <a:solidFill>
                  <a:schemeClr val="accent1">
                    <a:lumMod val="60000"/>
                    <a:lumOff val="40000"/>
                  </a:schemeClr>
                </a:solidFill>
              </a:rPr>
              <a:t>)</a:t>
            </a:r>
            <a:endParaRPr lang="en-US" sz="4000"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533399" y="3121226"/>
            <a:ext cx="11141529"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Locus of Control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A person’s perception of their personal control over their behavior; over their destiny.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4539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908957" y="489856"/>
            <a:ext cx="10374086" cy="2524364"/>
          </a:xfrm>
        </p:spPr>
        <p:txBody>
          <a:bodyPr>
            <a:normAutofit/>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 </a:t>
            </a:r>
            <a:r>
              <a:rPr lang="en-US" sz="4000" dirty="0" err="1">
                <a:solidFill>
                  <a:srgbClr val="FF0000"/>
                </a:solidFill>
              </a:rPr>
              <a:t>unmc.edu</a:t>
            </a:r>
            <a:r>
              <a:rPr lang="en-US" sz="4000" dirty="0">
                <a:solidFill>
                  <a:srgbClr val="FF0000"/>
                </a:solidFill>
              </a:rPr>
              <a:t>/</a:t>
            </a:r>
            <a:r>
              <a:rPr lang="en-US" sz="4000" dirty="0" err="1">
                <a:solidFill>
                  <a:srgbClr val="FF0000"/>
                </a:solidFill>
              </a:rPr>
              <a:t>bhecn</a:t>
            </a:r>
            <a:r>
              <a:rPr lang="en-US" sz="4000" dirty="0">
                <a:solidFill>
                  <a:schemeClr val="accent1">
                    <a:lumMod val="60000"/>
                    <a:lumOff val="40000"/>
                  </a:schemeClr>
                </a:solidFill>
              </a:rPr>
              <a:t>)</a:t>
            </a:r>
            <a:endParaRPr lang="en-US" sz="4000"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2185308" y="2716195"/>
            <a:ext cx="782138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Attribution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lang="en-US" altLang="en-US" sz="3200" dirty="0">
                <a:latin typeface="Arial" panose="020B0604020202020204" pitchFamily="34" charset="0"/>
              </a:rPr>
              <a:t>(Credit &amp; Blame)</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Dispositional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rPr>
              <a:t>Situational</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475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884462" y="604157"/>
            <a:ext cx="10423071" cy="1724264"/>
          </a:xfrm>
        </p:spPr>
        <p:txBody>
          <a:bodyPr>
            <a:normAutofit fontScale="90000"/>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a:t>
            </a:r>
            <a:r>
              <a:rPr lang="en-US" sz="4000" b="1" dirty="0" err="1">
                <a:solidFill>
                  <a:srgbClr val="FF0000"/>
                </a:solidFill>
              </a:rPr>
              <a:t>unmc.edu</a:t>
            </a:r>
            <a:r>
              <a:rPr lang="en-US" sz="4000" b="1" dirty="0">
                <a:solidFill>
                  <a:srgbClr val="FF0000"/>
                </a:solidFill>
              </a:rPr>
              <a:t>/</a:t>
            </a:r>
            <a:r>
              <a:rPr lang="en-US" sz="4000" b="1" dirty="0" err="1">
                <a:solidFill>
                  <a:srgbClr val="FF0000"/>
                </a:solidFill>
              </a:rPr>
              <a:t>bhecn</a:t>
            </a:r>
            <a:r>
              <a:rPr lang="en-US" sz="4000" dirty="0">
                <a:gradFill flip="none" rotWithShape="1">
                  <a:gsLst>
                    <a:gs pos="0">
                      <a:schemeClr val="accent5">
                        <a:alpha val="70000"/>
                      </a:schemeClr>
                    </a:gs>
                    <a:gs pos="100000">
                      <a:schemeClr val="accent1">
                        <a:alpha val="70000"/>
                      </a:schemeClr>
                    </a:gs>
                  </a:gsLst>
                  <a:lin ang="0" scaled="1"/>
                  <a:tileRect/>
                </a:gradFill>
              </a:rPr>
              <a:t>)</a:t>
            </a:r>
            <a:endParaRPr lang="en-US" sz="4000"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1997527" y="2747345"/>
            <a:ext cx="8196943"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Perception</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Threat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rPr>
              <a:t>Challenge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rPr>
              <a:t>Opportunity</a:t>
            </a: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9453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1997528" y="3066244"/>
            <a:ext cx="8196943"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Approach</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2400" dirty="0">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rPr>
              <a:t>Intentionality = LoC + A + P</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4000" dirty="0">
              <a:latin typeface="Arial" panose="020B0604020202020204" pitchFamily="34" charset="0"/>
            </a:endParaRP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647E05AE-1427-7412-9096-A18564B56A2A}"/>
              </a:ext>
            </a:extLst>
          </p:cNvPr>
          <p:cNvSpPr txBox="1"/>
          <p:nvPr/>
        </p:nvSpPr>
        <p:spPr>
          <a:xfrm>
            <a:off x="2299607" y="590881"/>
            <a:ext cx="7592786" cy="1938992"/>
          </a:xfrm>
          <a:prstGeom prst="rect">
            <a:avLst/>
          </a:prstGeom>
          <a:noFill/>
        </p:spPr>
        <p:txBody>
          <a:bodyPr wrap="square" rtlCol="0">
            <a:spAutoFit/>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 </a:t>
            </a:r>
            <a:r>
              <a:rPr lang="en-US" sz="4000" dirty="0" err="1">
                <a:solidFill>
                  <a:srgbClr val="FF0000"/>
                </a:solidFill>
              </a:rPr>
              <a:t>unmc.edu</a:t>
            </a:r>
            <a:r>
              <a:rPr lang="en-US" sz="4000" dirty="0">
                <a:solidFill>
                  <a:srgbClr val="FF0000"/>
                </a:solidFill>
              </a:rPr>
              <a:t>/</a:t>
            </a:r>
            <a:r>
              <a:rPr lang="en-US" sz="4000" dirty="0" err="1">
                <a:solidFill>
                  <a:srgbClr val="FF0000"/>
                </a:solidFill>
              </a:rPr>
              <a:t>bhecn</a:t>
            </a:r>
            <a:r>
              <a:rPr lang="en-US" sz="4000" dirty="0">
                <a:solidFill>
                  <a:schemeClr val="accent1">
                    <a:lumMod val="60000"/>
                    <a:lumOff val="40000"/>
                  </a:schemeClr>
                </a:solidFill>
              </a:rPr>
              <a:t>)</a:t>
            </a:r>
            <a:endParaRPr lang="en-US" sz="4000" dirty="0"/>
          </a:p>
        </p:txBody>
      </p:sp>
    </p:spTree>
    <p:extLst>
      <p:ext uri="{BB962C8B-B14F-4D97-AF65-F5344CB8AC3E}">
        <p14:creationId xmlns:p14="http://schemas.microsoft.com/office/powerpoint/2010/main" val="2970766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01D5-22AB-4EC2-416F-02C823F2AE4D}"/>
              </a:ext>
            </a:extLst>
          </p:cNvPr>
          <p:cNvSpPr>
            <a:spLocks noGrp="1"/>
          </p:cNvSpPr>
          <p:nvPr>
            <p:ph type="title"/>
          </p:nvPr>
        </p:nvSpPr>
        <p:spPr>
          <a:xfrm>
            <a:off x="979714" y="506186"/>
            <a:ext cx="10374086" cy="2067164"/>
          </a:xfrm>
        </p:spPr>
        <p:txBody>
          <a:bodyPr>
            <a:normAutofit/>
          </a:bodyPr>
          <a:lstStyle/>
          <a:p>
            <a:pPr algn="ctr"/>
            <a:r>
              <a:rPr lang="en-US" sz="4000" dirty="0">
                <a:gradFill flip="none" rotWithShape="1">
                  <a:gsLst>
                    <a:gs pos="0">
                      <a:schemeClr val="accent5">
                        <a:alpha val="70000"/>
                      </a:schemeClr>
                    </a:gs>
                    <a:gs pos="100000">
                      <a:schemeClr val="accent1">
                        <a:alpha val="70000"/>
                      </a:schemeClr>
                    </a:gs>
                  </a:gsLst>
                  <a:lin ang="0" scaled="1"/>
                  <a:tileRect/>
                </a:gradFill>
              </a:rPr>
              <a:t>Behavioral Health</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4000" dirty="0">
                <a:gradFill flip="none" rotWithShape="1">
                  <a:gsLst>
                    <a:gs pos="0">
                      <a:schemeClr val="accent5">
                        <a:alpha val="70000"/>
                      </a:schemeClr>
                    </a:gs>
                    <a:gs pos="100000">
                      <a:schemeClr val="accent1">
                        <a:alpha val="70000"/>
                      </a:schemeClr>
                    </a:gs>
                  </a:gsLst>
                  <a:lin ang="0" scaled="1"/>
                  <a:tileRect/>
                </a:gradFill>
              </a:rPr>
            </a:br>
            <a:r>
              <a:rPr lang="en-US" sz="4000" dirty="0">
                <a:gradFill flip="none" rotWithShape="1">
                  <a:gsLst>
                    <a:gs pos="0">
                      <a:schemeClr val="accent5">
                        <a:alpha val="70000"/>
                      </a:schemeClr>
                    </a:gs>
                    <a:gs pos="100000">
                      <a:schemeClr val="accent1">
                        <a:alpha val="70000"/>
                      </a:schemeClr>
                    </a:gs>
                  </a:gsLst>
                  <a:lin ang="0" scaled="1"/>
                  <a:tileRect/>
                </a:gradFill>
              </a:rPr>
              <a:t>(BHECN – </a:t>
            </a:r>
            <a:r>
              <a:rPr lang="en-US" sz="4000" dirty="0" err="1">
                <a:solidFill>
                  <a:srgbClr val="FF0000"/>
                </a:solidFill>
              </a:rPr>
              <a:t>unmc.edu</a:t>
            </a:r>
            <a:r>
              <a:rPr lang="en-US" sz="4000" dirty="0">
                <a:solidFill>
                  <a:srgbClr val="FF0000"/>
                </a:solidFill>
              </a:rPr>
              <a:t>/</a:t>
            </a:r>
            <a:r>
              <a:rPr lang="en-US" sz="4000" dirty="0" err="1">
                <a:solidFill>
                  <a:srgbClr val="FF0000"/>
                </a:solidFill>
              </a:rPr>
              <a:t>bhecn</a:t>
            </a:r>
            <a:r>
              <a:rPr lang="en-US" sz="4000" dirty="0">
                <a:solidFill>
                  <a:schemeClr val="accent1">
                    <a:lumMod val="60000"/>
                    <a:lumOff val="40000"/>
                  </a:schemeClr>
                </a:solidFill>
              </a:rPr>
              <a:t>)</a:t>
            </a:r>
            <a:endParaRPr lang="en-US" sz="4000" dirty="0"/>
          </a:p>
        </p:txBody>
      </p:sp>
      <p:sp>
        <p:nvSpPr>
          <p:cNvPr id="6" name="Rectangle 3">
            <a:extLst>
              <a:ext uri="{FF2B5EF4-FFF2-40B4-BE49-F238E27FC236}">
                <a16:creationId xmlns:a16="http://schemas.microsoft.com/office/drawing/2014/main" id="{A55A252E-FD67-DE1B-04AD-56D302564A50}"/>
              </a:ext>
            </a:extLst>
          </p:cNvPr>
          <p:cNvSpPr>
            <a:spLocks noChangeArrowheads="1"/>
          </p:cNvSpPr>
          <p:nvPr/>
        </p:nvSpPr>
        <p:spPr bwMode="auto">
          <a:xfrm>
            <a:off x="1426028" y="2926451"/>
            <a:ext cx="933994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5400" dirty="0">
                <a:latin typeface="Arial" panose="020B0604020202020204" pitchFamily="34" charset="0"/>
              </a:rPr>
              <a:t>INTENTIONALITY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5400" dirty="0">
                <a:latin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chemeClr val="tx1"/>
                </a:solidFill>
                <a:effectLst/>
                <a:latin typeface="Arial" panose="020B0604020202020204" pitchFamily="34" charset="0"/>
              </a:rPr>
              <a:t>Resilience</a:t>
            </a:r>
          </a:p>
          <a:p>
            <a:pPr lvl="0" algn="ctr" eaLnBrk="0" fontAlgn="base" hangingPunct="0">
              <a:spcBef>
                <a:spcPct val="0"/>
              </a:spcBef>
              <a:spcAft>
                <a:spcPct val="0"/>
              </a:spcAft>
            </a:pPr>
            <a:r>
              <a:rPr lang="en-US" altLang="en-US" sz="2000" dirty="0">
                <a:latin typeface="Arial" panose="020B0604020202020204" pitchFamily="34" charset="0"/>
              </a:rPr>
              <a:t>(The capacity to recover quickly from difficulties; toughness.)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AutoShape 4">
            <a:hlinkClick r:id="rId2"/>
            <a:extLst>
              <a:ext uri="{FF2B5EF4-FFF2-40B4-BE49-F238E27FC236}">
                <a16:creationId xmlns:a16="http://schemas.microsoft.com/office/drawing/2014/main" id="{F3C03344-6D9E-CC79-2560-C0C711C67CF7}"/>
              </a:ext>
            </a:extLst>
          </p:cNvPr>
          <p:cNvSpPr>
            <a:spLocks noChangeAspect="1" noChangeArrowheads="1"/>
          </p:cNvSpPr>
          <p:nvPr/>
        </p:nvSpPr>
        <p:spPr bwMode="auto">
          <a:xfrm>
            <a:off x="127000" y="-601663"/>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862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BB9B-A1DE-42C0-B42F-BFC76CE30A99}"/>
              </a:ext>
            </a:extLst>
          </p:cNvPr>
          <p:cNvSpPr>
            <a:spLocks noGrp="1"/>
          </p:cNvSpPr>
          <p:nvPr>
            <p:ph type="title"/>
          </p:nvPr>
        </p:nvSpPr>
        <p:spPr>
          <a:xfrm>
            <a:off x="838200" y="489857"/>
            <a:ext cx="10515600" cy="1502229"/>
          </a:xfrm>
        </p:spPr>
        <p:txBody>
          <a:bodyPr>
            <a:noAutofit/>
          </a:bodyPr>
          <a:lstStyle/>
          <a:p>
            <a:pPr algn="ctr"/>
            <a:r>
              <a:rPr lang="en-US" sz="3600" dirty="0">
                <a:gradFill flip="none" rotWithShape="1">
                  <a:gsLst>
                    <a:gs pos="0">
                      <a:schemeClr val="accent5">
                        <a:alpha val="70000"/>
                      </a:schemeClr>
                    </a:gs>
                    <a:gs pos="100000">
                      <a:schemeClr val="accent1">
                        <a:alpha val="70000"/>
                      </a:schemeClr>
                    </a:gs>
                  </a:gsLst>
                  <a:lin ang="0" scaled="1"/>
                  <a:tileRect/>
                </a:gradFill>
              </a:rPr>
              <a:t>Behavioral Health</a:t>
            </a:r>
            <a:br>
              <a:rPr lang="en-US" sz="3600" dirty="0">
                <a:gradFill flip="none" rotWithShape="1">
                  <a:gsLst>
                    <a:gs pos="0">
                      <a:schemeClr val="accent5">
                        <a:alpha val="70000"/>
                      </a:schemeClr>
                    </a:gs>
                    <a:gs pos="100000">
                      <a:schemeClr val="accent1">
                        <a:alpha val="70000"/>
                      </a:schemeClr>
                    </a:gs>
                  </a:gsLst>
                  <a:lin ang="0" scaled="1"/>
                  <a:tileRect/>
                </a:gradFill>
              </a:rPr>
            </a:br>
            <a:r>
              <a:rPr lang="en-US" sz="36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3600" dirty="0">
                <a:gradFill flip="none" rotWithShape="1">
                  <a:gsLst>
                    <a:gs pos="0">
                      <a:schemeClr val="accent5">
                        <a:alpha val="70000"/>
                      </a:schemeClr>
                    </a:gs>
                    <a:gs pos="100000">
                      <a:schemeClr val="accent1">
                        <a:alpha val="70000"/>
                      </a:schemeClr>
                    </a:gs>
                  </a:gsLst>
                  <a:lin ang="0" scaled="1"/>
                  <a:tileRect/>
                </a:gradFill>
              </a:rPr>
            </a:br>
            <a:r>
              <a:rPr lang="en-US" sz="3600" dirty="0">
                <a:gradFill flip="none" rotWithShape="1">
                  <a:gsLst>
                    <a:gs pos="0">
                      <a:schemeClr val="accent5">
                        <a:alpha val="70000"/>
                      </a:schemeClr>
                    </a:gs>
                    <a:gs pos="100000">
                      <a:schemeClr val="accent1">
                        <a:alpha val="70000"/>
                      </a:schemeClr>
                    </a:gs>
                  </a:gsLst>
                  <a:lin ang="0" scaled="1"/>
                  <a:tileRect/>
                </a:gradFill>
              </a:rPr>
              <a:t>(BHECN- </a:t>
            </a:r>
            <a:r>
              <a:rPr lang="en-US" sz="3600" b="1" dirty="0" err="1">
                <a:solidFill>
                  <a:srgbClr val="FF0000"/>
                </a:solidFill>
              </a:rPr>
              <a:t>unmc.edu</a:t>
            </a:r>
            <a:r>
              <a:rPr lang="en-US" sz="3600" b="1" dirty="0">
                <a:solidFill>
                  <a:srgbClr val="FF0000"/>
                </a:solidFill>
              </a:rPr>
              <a:t>/</a:t>
            </a:r>
            <a:r>
              <a:rPr lang="en-US" sz="3600" b="1" dirty="0" err="1">
                <a:solidFill>
                  <a:srgbClr val="FF0000"/>
                </a:solidFill>
              </a:rPr>
              <a:t>bhecn</a:t>
            </a:r>
            <a:r>
              <a:rPr lang="en-US" sz="3600" dirty="0">
                <a:gradFill flip="none" rotWithShape="1">
                  <a:gsLst>
                    <a:gs pos="0">
                      <a:schemeClr val="accent5">
                        <a:alpha val="70000"/>
                      </a:schemeClr>
                    </a:gs>
                    <a:gs pos="100000">
                      <a:schemeClr val="accent1">
                        <a:alpha val="70000"/>
                      </a:schemeClr>
                    </a:gs>
                  </a:gsLst>
                  <a:lin ang="0" scaled="1"/>
                  <a:tileRect/>
                </a:gradFill>
              </a:rPr>
              <a:t>)</a:t>
            </a:r>
            <a:endParaRPr lang="en-US" sz="3600" dirty="0"/>
          </a:p>
        </p:txBody>
      </p:sp>
      <p:sp>
        <p:nvSpPr>
          <p:cNvPr id="3" name="Content Placeholder 2">
            <a:extLst>
              <a:ext uri="{FF2B5EF4-FFF2-40B4-BE49-F238E27FC236}">
                <a16:creationId xmlns:a16="http://schemas.microsoft.com/office/drawing/2014/main" id="{CBCDCD6B-35CB-3EC7-E298-2442BF16FD86}"/>
              </a:ext>
            </a:extLst>
          </p:cNvPr>
          <p:cNvSpPr>
            <a:spLocks noGrp="1"/>
          </p:cNvSpPr>
          <p:nvPr>
            <p:ph idx="1"/>
          </p:nvPr>
        </p:nvSpPr>
        <p:spPr>
          <a:xfrm>
            <a:off x="838200" y="2204357"/>
            <a:ext cx="10515600" cy="4163786"/>
          </a:xfrm>
        </p:spPr>
        <p:txBody>
          <a:bodyPr>
            <a:normAutofit fontScale="25000" lnSpcReduction="20000"/>
          </a:bodyPr>
          <a:lstStyle/>
          <a:p>
            <a:pPr algn="ctr"/>
            <a:r>
              <a:rPr lang="en-US" sz="6400" dirty="0"/>
              <a:t> </a:t>
            </a:r>
            <a:r>
              <a:rPr lang="en-US" sz="8000" b="1" u="sng" dirty="0"/>
              <a:t>CRISIS Phone / Text Lines:</a:t>
            </a:r>
            <a:endParaRPr lang="en-US" sz="8000" dirty="0"/>
          </a:p>
          <a:p>
            <a:pPr algn="ctr"/>
            <a:r>
              <a:rPr lang="en-US" sz="6400" dirty="0"/>
              <a:t>Crisis/Suicide Line:  800-273-8255</a:t>
            </a:r>
          </a:p>
          <a:p>
            <a:pPr algn="ctr"/>
            <a:r>
              <a:rPr lang="en-US" sz="6400" dirty="0"/>
              <a:t>Crisis/Suicide Text Line: 741-741   (Start texting to begin conversation.)</a:t>
            </a:r>
          </a:p>
          <a:p>
            <a:r>
              <a:rPr lang="en-US" sz="6400" b="1" u="sng" dirty="0"/>
              <a:t>Need Someone to Talk to? (NON-EMERGENCY):</a:t>
            </a:r>
            <a:endParaRPr lang="en-US" sz="6400" dirty="0"/>
          </a:p>
          <a:p>
            <a:r>
              <a:rPr lang="en-US" sz="6400" dirty="0"/>
              <a:t>Warm Line: 877-823-8992</a:t>
            </a:r>
          </a:p>
          <a:p>
            <a:r>
              <a:rPr lang="en-US" sz="6400" b="1" u="sng" dirty="0"/>
              <a:t>Self-Safety App:</a:t>
            </a:r>
            <a:endParaRPr lang="en-US" sz="6400" dirty="0"/>
          </a:p>
          <a:p>
            <a:r>
              <a:rPr lang="en-US" sz="6400" dirty="0" err="1"/>
              <a:t>MyCompanion</a:t>
            </a:r>
            <a:r>
              <a:rPr lang="en-US" sz="6400" dirty="0"/>
              <a:t> Journal App: </a:t>
            </a:r>
            <a:r>
              <a:rPr lang="en-US" sz="6400" dirty="0">
                <a:solidFill>
                  <a:schemeClr val="bg1"/>
                </a:solidFill>
              </a:rPr>
              <a:t>https://</a:t>
            </a:r>
            <a:r>
              <a:rPr lang="en-US" sz="6400" dirty="0" err="1">
                <a:solidFill>
                  <a:schemeClr val="bg1"/>
                </a:solidFill>
              </a:rPr>
              <a:t>www.nsspc.org</a:t>
            </a:r>
            <a:r>
              <a:rPr lang="en-US" sz="6400" dirty="0">
                <a:solidFill>
                  <a:schemeClr val="bg1"/>
                </a:solidFill>
              </a:rPr>
              <a:t>/</a:t>
            </a:r>
            <a:r>
              <a:rPr lang="en-US" sz="6400" dirty="0" err="1">
                <a:solidFill>
                  <a:schemeClr val="bg1"/>
                </a:solidFill>
              </a:rPr>
              <a:t>mycompanion</a:t>
            </a:r>
            <a:r>
              <a:rPr lang="en-US" sz="6400" dirty="0">
                <a:solidFill>
                  <a:schemeClr val="bg1"/>
                </a:solidFill>
              </a:rPr>
              <a:t>-app/</a:t>
            </a:r>
            <a:endParaRPr lang="en-US" sz="6400" dirty="0"/>
          </a:p>
          <a:p>
            <a:r>
              <a:rPr lang="en-US" sz="6400" b="1" dirty="0" err="1"/>
              <a:t>MyLINK</a:t>
            </a:r>
            <a:r>
              <a:rPr lang="en-US" sz="6400" b="1" dirty="0"/>
              <a:t> App</a:t>
            </a:r>
            <a:r>
              <a:rPr lang="en-US" sz="6400" dirty="0"/>
              <a:t>   (Nebraska Resources – Mental Wellness &amp; Life Needs</a:t>
            </a:r>
            <a:r>
              <a:rPr lang="en-US" sz="6400" dirty="0">
                <a:solidFill>
                  <a:schemeClr val="bg1"/>
                </a:solidFill>
              </a:rPr>
              <a:t>): </a:t>
            </a:r>
            <a:r>
              <a:rPr lang="en-US" sz="6400" u="sng" dirty="0">
                <a:solidFill>
                  <a:schemeClr val="bg1"/>
                </a:solidFill>
                <a:hlinkClick r:id="rId2">
                  <a:extLst>
                    <a:ext uri="{A12FA001-AC4F-418D-AE19-62706E023703}">
                      <ahyp:hlinkClr xmlns:ahyp="http://schemas.microsoft.com/office/drawing/2018/hyperlinkcolor" val="tx"/>
                    </a:ext>
                  </a:extLst>
                </a:hlinkClick>
              </a:rPr>
              <a:t>http://unknews.unk.edu/rovides-eas</a:t>
            </a:r>
            <a:endParaRPr lang="en-US" sz="6400" dirty="0"/>
          </a:p>
          <a:p>
            <a:pPr algn="ctr"/>
            <a:r>
              <a:rPr lang="en-US" sz="6400" b="1" dirty="0"/>
              <a:t> COMING SOON</a:t>
            </a:r>
            <a:endParaRPr lang="en-US" sz="6400" dirty="0"/>
          </a:p>
          <a:p>
            <a:pPr algn="ctr"/>
            <a:r>
              <a:rPr lang="en-US" sz="6400" b="1" u="sng" dirty="0"/>
              <a:t>“988” -- Nation-wide Mental Health Emergency Calls</a:t>
            </a:r>
            <a:r>
              <a:rPr lang="en-US" sz="6400" b="1" dirty="0"/>
              <a:t> (proposed July 2022</a:t>
            </a:r>
            <a:endParaRPr lang="en-US" sz="6400" dirty="0"/>
          </a:p>
          <a:p>
            <a:pPr algn="ctr"/>
            <a:r>
              <a:rPr lang="en-US" sz="6000" b="1" u="sng" dirty="0"/>
              <a:t>BHECN App:</a:t>
            </a:r>
            <a:r>
              <a:rPr lang="en-US" sz="6000" dirty="0"/>
              <a:t>  </a:t>
            </a:r>
            <a:r>
              <a:rPr lang="en-US" sz="6400" dirty="0"/>
              <a:t>Connecting Resources, Professionals, &amp; Future professionals</a:t>
            </a:r>
          </a:p>
          <a:p>
            <a:endParaRPr lang="en-US" dirty="0"/>
          </a:p>
        </p:txBody>
      </p:sp>
    </p:spTree>
    <p:extLst>
      <p:ext uri="{BB962C8B-B14F-4D97-AF65-F5344CB8AC3E}">
        <p14:creationId xmlns:p14="http://schemas.microsoft.com/office/powerpoint/2010/main" val="356034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5B27-85F5-12D1-522E-0C9C420AA125}"/>
              </a:ext>
            </a:extLst>
          </p:cNvPr>
          <p:cNvSpPr>
            <a:spLocks noGrp="1"/>
          </p:cNvSpPr>
          <p:nvPr>
            <p:ph type="title"/>
          </p:nvPr>
        </p:nvSpPr>
        <p:spPr>
          <a:xfrm>
            <a:off x="838200" y="450195"/>
            <a:ext cx="10515600" cy="1556405"/>
          </a:xfrm>
        </p:spPr>
        <p:txBody>
          <a:bodyPr>
            <a:noAutofit/>
          </a:bodyPr>
          <a:lstStyle/>
          <a:p>
            <a:pPr algn="ctr"/>
            <a:r>
              <a:rPr lang="en-US" sz="3200" dirty="0">
                <a:gradFill flip="none" rotWithShape="1">
                  <a:gsLst>
                    <a:gs pos="0">
                      <a:schemeClr val="accent5">
                        <a:alpha val="70000"/>
                      </a:schemeClr>
                    </a:gs>
                    <a:gs pos="100000">
                      <a:schemeClr val="accent1">
                        <a:alpha val="70000"/>
                      </a:schemeClr>
                    </a:gs>
                  </a:gsLst>
                  <a:lin ang="0" scaled="1"/>
                  <a:tileRect/>
                </a:gradFill>
              </a:rPr>
              <a:t>Behavioral Health</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(BHECN – </a:t>
            </a:r>
            <a:r>
              <a:rPr lang="en-US" sz="3200" dirty="0" err="1">
                <a:solidFill>
                  <a:srgbClr val="FF0000"/>
                </a:solidFill>
              </a:rPr>
              <a:t>unmc.edu</a:t>
            </a:r>
            <a:r>
              <a:rPr lang="en-US" sz="3200" dirty="0">
                <a:solidFill>
                  <a:srgbClr val="FF0000"/>
                </a:solidFill>
              </a:rPr>
              <a:t>/</a:t>
            </a:r>
            <a:r>
              <a:rPr lang="en-US" sz="3200" dirty="0" err="1">
                <a:solidFill>
                  <a:srgbClr val="FF0000"/>
                </a:solidFill>
              </a:rPr>
              <a:t>bhecn</a:t>
            </a:r>
            <a:r>
              <a:rPr lang="en-US" sz="3200" dirty="0">
                <a:gradFill flip="none" rotWithShape="1">
                  <a:gsLst>
                    <a:gs pos="0">
                      <a:schemeClr val="accent5">
                        <a:alpha val="70000"/>
                      </a:schemeClr>
                    </a:gs>
                    <a:gs pos="100000">
                      <a:schemeClr val="accent1">
                        <a:alpha val="70000"/>
                      </a:schemeClr>
                    </a:gs>
                  </a:gsLst>
                  <a:lin ang="0" scaled="1"/>
                  <a:tileRect/>
                </a:gradFill>
              </a:rPr>
              <a:t>)</a:t>
            </a:r>
            <a:endParaRPr lang="en-US" sz="3200" dirty="0"/>
          </a:p>
        </p:txBody>
      </p:sp>
      <p:pic>
        <p:nvPicPr>
          <p:cNvPr id="4" name="Picture 3">
            <a:extLst>
              <a:ext uri="{FF2B5EF4-FFF2-40B4-BE49-F238E27FC236}">
                <a16:creationId xmlns:a16="http://schemas.microsoft.com/office/drawing/2014/main" id="{2445185F-87E6-2A87-EA7B-3951566E6BAE}"/>
              </a:ext>
            </a:extLst>
          </p:cNvPr>
          <p:cNvPicPr>
            <a:picLocks noChangeAspect="1"/>
          </p:cNvPicPr>
          <p:nvPr/>
        </p:nvPicPr>
        <p:blipFill>
          <a:blip r:embed="rId2"/>
          <a:stretch>
            <a:fillRect/>
          </a:stretch>
        </p:blipFill>
        <p:spPr>
          <a:xfrm>
            <a:off x="1191984" y="2006600"/>
            <a:ext cx="3113315" cy="4121376"/>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A6BFD7CD-224B-D705-390C-6EA3FBD571F6}"/>
              </a:ext>
            </a:extLst>
          </p:cNvPr>
          <p:cNvPicPr>
            <a:picLocks noChangeAspect="1"/>
          </p:cNvPicPr>
          <p:nvPr/>
        </p:nvPicPr>
        <p:blipFill>
          <a:blip r:embed="rId3"/>
          <a:stretch>
            <a:fillRect/>
          </a:stretch>
        </p:blipFill>
        <p:spPr>
          <a:xfrm>
            <a:off x="4452378" y="2055585"/>
            <a:ext cx="3287246" cy="4121377"/>
          </a:xfrm>
          <a:prstGeom prst="rect">
            <a:avLst/>
          </a:prstGeom>
        </p:spPr>
      </p:pic>
      <p:sp>
        <p:nvSpPr>
          <p:cNvPr id="8" name="TextBox 7">
            <a:extLst>
              <a:ext uri="{FF2B5EF4-FFF2-40B4-BE49-F238E27FC236}">
                <a16:creationId xmlns:a16="http://schemas.microsoft.com/office/drawing/2014/main" id="{CDEEE397-7E2D-E5A5-EDC6-DC5CBA5EEE65}"/>
              </a:ext>
            </a:extLst>
          </p:cNvPr>
          <p:cNvSpPr txBox="1"/>
          <p:nvPr/>
        </p:nvSpPr>
        <p:spPr>
          <a:xfrm>
            <a:off x="7886704" y="2006600"/>
            <a:ext cx="3690254" cy="4401205"/>
          </a:xfrm>
          <a:prstGeom prst="rect">
            <a:avLst/>
          </a:prstGeom>
          <a:noFill/>
        </p:spPr>
        <p:txBody>
          <a:bodyPr wrap="square" rtlCol="0">
            <a:spAutoFit/>
          </a:bodyPr>
          <a:lstStyle/>
          <a:p>
            <a:r>
              <a:rPr lang="en-US" sz="1200" dirty="0"/>
              <a:t>Progressive Relaxation / Mindfulness Activity</a:t>
            </a:r>
            <a:endParaRPr lang="en-US" dirty="0"/>
          </a:p>
          <a:p>
            <a:r>
              <a:rPr lang="en-US" sz="1400" u="sng" dirty="0">
                <a:hlinkClick r:id="rId4"/>
              </a:rPr>
              <a:t>https://www.youtube.com/watch?v=utGa6rqzs3g</a:t>
            </a:r>
            <a:endParaRPr lang="en-US" sz="1400" u="sng" dirty="0"/>
          </a:p>
          <a:p>
            <a:endParaRPr lang="en-US" sz="1200" dirty="0"/>
          </a:p>
          <a:p>
            <a:r>
              <a:rPr lang="en-US" dirty="0"/>
              <a:t>Activity options:</a:t>
            </a:r>
          </a:p>
          <a:p>
            <a:r>
              <a:rPr lang="en-US" dirty="0"/>
              <a:t>Pre-video:</a:t>
            </a:r>
          </a:p>
          <a:p>
            <a:endParaRPr lang="en-US" sz="1200" dirty="0"/>
          </a:p>
          <a:p>
            <a:pPr lvl="0"/>
            <a:r>
              <a:rPr lang="en-US" sz="1200" dirty="0"/>
              <a:t>What do you think progressive relaxation is?</a:t>
            </a:r>
          </a:p>
          <a:p>
            <a:pPr lvl="0"/>
            <a:r>
              <a:rPr lang="en-US" sz="1400" dirty="0"/>
              <a:t>Have you ever engaged in it?</a:t>
            </a:r>
          </a:p>
          <a:p>
            <a:pPr lvl="0"/>
            <a:r>
              <a:rPr lang="en-US" sz="1400" dirty="0"/>
              <a:t>What is mindfulness?</a:t>
            </a:r>
          </a:p>
          <a:p>
            <a:pPr lvl="0"/>
            <a:r>
              <a:rPr lang="en-US" sz="1400" dirty="0"/>
              <a:t>Have you done it?</a:t>
            </a:r>
          </a:p>
          <a:p>
            <a:pPr lvl="0"/>
            <a:r>
              <a:rPr lang="en-US" sz="1400" dirty="0"/>
              <a:t>How might these activities be helpful?</a:t>
            </a:r>
          </a:p>
          <a:p>
            <a:pPr lvl="0"/>
            <a:endParaRPr lang="en-US" dirty="0"/>
          </a:p>
          <a:p>
            <a:r>
              <a:rPr lang="en-US" dirty="0"/>
              <a:t>Post-video:</a:t>
            </a:r>
          </a:p>
          <a:p>
            <a:pPr lvl="0"/>
            <a:r>
              <a:rPr lang="en-US" sz="1400" dirty="0"/>
              <a:t>What was your experience like?</a:t>
            </a:r>
          </a:p>
          <a:p>
            <a:pPr lvl="0"/>
            <a:r>
              <a:rPr lang="en-US" sz="1400" dirty="0"/>
              <a:t>Pros/cons?</a:t>
            </a:r>
          </a:p>
          <a:p>
            <a:pPr lvl="0"/>
            <a:r>
              <a:rPr lang="en-US" sz="1400" dirty="0"/>
              <a:t>When might this be helpful in your life?</a:t>
            </a:r>
          </a:p>
          <a:p>
            <a:pPr lvl="0"/>
            <a:r>
              <a:rPr lang="en-US" sz="1400" dirty="0"/>
              <a:t>Would you share this video with anyone to improve their life/options for stress?</a:t>
            </a:r>
          </a:p>
        </p:txBody>
      </p:sp>
    </p:spTree>
    <p:extLst>
      <p:ext uri="{BB962C8B-B14F-4D97-AF65-F5344CB8AC3E}">
        <p14:creationId xmlns:p14="http://schemas.microsoft.com/office/powerpoint/2010/main" val="1383354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5B27-85F5-12D1-522E-0C9C420AA125}"/>
              </a:ext>
            </a:extLst>
          </p:cNvPr>
          <p:cNvSpPr>
            <a:spLocks noGrp="1"/>
          </p:cNvSpPr>
          <p:nvPr>
            <p:ph type="title"/>
          </p:nvPr>
        </p:nvSpPr>
        <p:spPr>
          <a:xfrm>
            <a:off x="838200" y="473528"/>
            <a:ext cx="10515600" cy="5355771"/>
          </a:xfrm>
        </p:spPr>
        <p:txBody>
          <a:bodyPr>
            <a:noAutofit/>
          </a:bodyPr>
          <a:lstStyle/>
          <a:p>
            <a:pPr algn="ctr"/>
            <a:r>
              <a:rPr lang="en-US" sz="6000" dirty="0">
                <a:gradFill flip="none" rotWithShape="1">
                  <a:gsLst>
                    <a:gs pos="0">
                      <a:schemeClr val="accent5">
                        <a:alpha val="70000"/>
                      </a:schemeClr>
                    </a:gs>
                    <a:gs pos="100000">
                      <a:schemeClr val="accent1">
                        <a:alpha val="70000"/>
                      </a:schemeClr>
                    </a:gs>
                  </a:gsLst>
                  <a:lin ang="0" scaled="1"/>
                  <a:tileRect/>
                </a:gradFill>
              </a:rPr>
              <a:t>Behavioral Health</a:t>
            </a:r>
            <a:br>
              <a:rPr lang="en-US" sz="6000" dirty="0">
                <a:gradFill flip="none" rotWithShape="1">
                  <a:gsLst>
                    <a:gs pos="0">
                      <a:schemeClr val="accent5">
                        <a:alpha val="70000"/>
                      </a:schemeClr>
                    </a:gs>
                    <a:gs pos="100000">
                      <a:schemeClr val="accent1">
                        <a:alpha val="70000"/>
                      </a:schemeClr>
                    </a:gs>
                  </a:gsLst>
                  <a:lin ang="0" scaled="1"/>
                  <a:tileRect/>
                </a:gradFill>
              </a:rPr>
            </a:br>
            <a:r>
              <a:rPr lang="en-US" sz="60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6000" dirty="0">
                <a:gradFill flip="none" rotWithShape="1">
                  <a:gsLst>
                    <a:gs pos="0">
                      <a:schemeClr val="accent5">
                        <a:alpha val="70000"/>
                      </a:schemeClr>
                    </a:gs>
                    <a:gs pos="100000">
                      <a:schemeClr val="accent1">
                        <a:alpha val="70000"/>
                      </a:schemeClr>
                    </a:gs>
                  </a:gsLst>
                  <a:lin ang="0" scaled="1"/>
                  <a:tileRect/>
                </a:gradFill>
              </a:rPr>
            </a:br>
            <a:r>
              <a:rPr lang="en-US" sz="6000" dirty="0">
                <a:gradFill flip="none" rotWithShape="1">
                  <a:gsLst>
                    <a:gs pos="0">
                      <a:schemeClr val="accent5">
                        <a:alpha val="70000"/>
                      </a:schemeClr>
                    </a:gs>
                    <a:gs pos="100000">
                      <a:schemeClr val="accent1">
                        <a:alpha val="70000"/>
                      </a:schemeClr>
                    </a:gs>
                  </a:gsLst>
                  <a:lin ang="0" scaled="1"/>
                  <a:tileRect/>
                </a:gradFill>
              </a:rPr>
              <a:t>(BHECN – </a:t>
            </a:r>
            <a:r>
              <a:rPr lang="en-US" sz="6000" dirty="0" err="1">
                <a:solidFill>
                  <a:srgbClr val="FF0000"/>
                </a:solidFill>
              </a:rPr>
              <a:t>unmc.edu</a:t>
            </a:r>
            <a:r>
              <a:rPr lang="en-US" sz="6000" dirty="0">
                <a:solidFill>
                  <a:srgbClr val="FF0000"/>
                </a:solidFill>
              </a:rPr>
              <a:t>/</a:t>
            </a:r>
            <a:r>
              <a:rPr lang="en-US" sz="6000" dirty="0" err="1">
                <a:solidFill>
                  <a:srgbClr val="FF0000"/>
                </a:solidFill>
              </a:rPr>
              <a:t>bhecn</a:t>
            </a:r>
            <a:r>
              <a:rPr lang="en-US" sz="6000" dirty="0">
                <a:gradFill flip="none" rotWithShape="1">
                  <a:gsLst>
                    <a:gs pos="0">
                      <a:schemeClr val="accent5">
                        <a:alpha val="70000"/>
                      </a:schemeClr>
                    </a:gs>
                    <a:gs pos="100000">
                      <a:schemeClr val="accent1">
                        <a:alpha val="70000"/>
                      </a:schemeClr>
                    </a:gs>
                  </a:gsLst>
                  <a:lin ang="0" scaled="1"/>
                  <a:tileRect/>
                </a:gradFill>
              </a:rPr>
              <a:t>)</a:t>
            </a:r>
            <a:endParaRPr lang="en-US" sz="6000" dirty="0"/>
          </a:p>
        </p:txBody>
      </p:sp>
    </p:spTree>
    <p:extLst>
      <p:ext uri="{BB962C8B-B14F-4D97-AF65-F5344CB8AC3E}">
        <p14:creationId xmlns:p14="http://schemas.microsoft.com/office/powerpoint/2010/main" val="2879526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r code&#10;&#10;Description automatically generated">
            <a:extLst>
              <a:ext uri="{FF2B5EF4-FFF2-40B4-BE49-F238E27FC236}">
                <a16:creationId xmlns:a16="http://schemas.microsoft.com/office/drawing/2014/main" id="{646096EE-B71C-CC38-8BBF-8B7962DE84B5}"/>
              </a:ext>
            </a:extLst>
          </p:cNvPr>
          <p:cNvPicPr>
            <a:picLocks noGrp="1" noChangeAspect="1"/>
          </p:cNvPicPr>
          <p:nvPr>
            <p:ph idx="1"/>
          </p:nvPr>
        </p:nvPicPr>
        <p:blipFill>
          <a:blip r:embed="rId2"/>
          <a:stretch>
            <a:fillRect/>
          </a:stretch>
        </p:blipFill>
        <p:spPr>
          <a:xfrm>
            <a:off x="4020324" y="1940718"/>
            <a:ext cx="4151349" cy="4284469"/>
          </a:xfrm>
        </p:spPr>
      </p:pic>
      <p:sp>
        <p:nvSpPr>
          <p:cNvPr id="2" name="TextBox 1">
            <a:extLst>
              <a:ext uri="{FF2B5EF4-FFF2-40B4-BE49-F238E27FC236}">
                <a16:creationId xmlns:a16="http://schemas.microsoft.com/office/drawing/2014/main" id="{0AB90166-EBAE-A4ED-AF5D-3CA8688990B0}"/>
              </a:ext>
            </a:extLst>
          </p:cNvPr>
          <p:cNvSpPr txBox="1"/>
          <p:nvPr/>
        </p:nvSpPr>
        <p:spPr>
          <a:xfrm>
            <a:off x="3188120" y="632813"/>
            <a:ext cx="5815758" cy="1569660"/>
          </a:xfrm>
          <a:prstGeom prst="rect">
            <a:avLst/>
          </a:prstGeom>
          <a:noFill/>
        </p:spPr>
        <p:txBody>
          <a:bodyPr wrap="none" rtlCol="0">
            <a:spAutoFit/>
          </a:bodyPr>
          <a:lstStyle/>
          <a:p>
            <a:pPr algn="ctr"/>
            <a:r>
              <a:rPr lang="en-US" sz="3200" dirty="0">
                <a:gradFill flip="none" rotWithShape="1">
                  <a:gsLst>
                    <a:gs pos="0">
                      <a:schemeClr val="accent5">
                        <a:alpha val="70000"/>
                      </a:schemeClr>
                    </a:gs>
                    <a:gs pos="100000">
                      <a:schemeClr val="accent1">
                        <a:alpha val="70000"/>
                      </a:schemeClr>
                    </a:gs>
                  </a:gsLst>
                  <a:lin ang="0" scaled="1"/>
                  <a:tileRect/>
                </a:gradFill>
              </a:rPr>
              <a:t>Behavioral Health</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sz="3200" dirty="0">
                <a:gradFill flip="none" rotWithShape="1">
                  <a:gsLst>
                    <a:gs pos="0">
                      <a:schemeClr val="accent5">
                        <a:alpha val="70000"/>
                      </a:schemeClr>
                    </a:gs>
                    <a:gs pos="100000">
                      <a:schemeClr val="accent1">
                        <a:alpha val="70000"/>
                      </a:schemeClr>
                    </a:gs>
                  </a:gsLst>
                  <a:lin ang="0" scaled="1"/>
                  <a:tileRect/>
                </a:gradFill>
              </a:rPr>
            </a:br>
            <a:r>
              <a:rPr lang="en-US" sz="3200" dirty="0">
                <a:gradFill flip="none" rotWithShape="1">
                  <a:gsLst>
                    <a:gs pos="0">
                      <a:schemeClr val="accent5">
                        <a:alpha val="70000"/>
                      </a:schemeClr>
                    </a:gs>
                    <a:gs pos="100000">
                      <a:schemeClr val="accent1">
                        <a:alpha val="70000"/>
                      </a:schemeClr>
                    </a:gs>
                  </a:gsLst>
                  <a:lin ang="0" scaled="1"/>
                  <a:tileRect/>
                </a:gradFill>
              </a:rPr>
              <a:t>(BHECN – </a:t>
            </a:r>
            <a:r>
              <a:rPr lang="en-US" sz="3200" dirty="0" err="1">
                <a:solidFill>
                  <a:srgbClr val="FF0000"/>
                </a:solidFill>
              </a:rPr>
              <a:t>unmc.edu</a:t>
            </a:r>
            <a:r>
              <a:rPr lang="en-US" sz="3200" dirty="0">
                <a:solidFill>
                  <a:srgbClr val="FF0000"/>
                </a:solidFill>
              </a:rPr>
              <a:t>/</a:t>
            </a:r>
            <a:r>
              <a:rPr lang="en-US" sz="3200" dirty="0" err="1">
                <a:solidFill>
                  <a:srgbClr val="FF0000"/>
                </a:solidFill>
              </a:rPr>
              <a:t>bhecn</a:t>
            </a:r>
            <a:r>
              <a:rPr lang="en-US" sz="3200" dirty="0">
                <a:solidFill>
                  <a:schemeClr val="accent1">
                    <a:lumMod val="60000"/>
                    <a:lumOff val="40000"/>
                  </a:schemeClr>
                </a:solidFill>
              </a:rPr>
              <a:t>)</a:t>
            </a:r>
            <a:endParaRPr lang="en-US" sz="3200" dirty="0"/>
          </a:p>
        </p:txBody>
      </p:sp>
    </p:spTree>
    <p:extLst>
      <p:ext uri="{BB962C8B-B14F-4D97-AF65-F5344CB8AC3E}">
        <p14:creationId xmlns:p14="http://schemas.microsoft.com/office/powerpoint/2010/main" val="357141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2D8FE-00A5-1149-87EF-F96AC32B83A8}"/>
              </a:ext>
            </a:extLst>
          </p:cNvPr>
          <p:cNvSpPr>
            <a:spLocks noGrp="1"/>
          </p:cNvSpPr>
          <p:nvPr>
            <p:ph type="ctrTitle"/>
          </p:nvPr>
        </p:nvSpPr>
        <p:spPr>
          <a:xfrm>
            <a:off x="838200" y="56638"/>
            <a:ext cx="6858000" cy="2915162"/>
          </a:xfrm>
        </p:spPr>
        <p:txBody>
          <a:bodyPr>
            <a:normAutofit fontScale="90000"/>
          </a:bodyPr>
          <a:lstStyle/>
          <a:p>
            <a:pPr algn="l"/>
            <a:r>
              <a:rPr lang="en-US" dirty="0">
                <a:gradFill flip="none" rotWithShape="1">
                  <a:gsLst>
                    <a:gs pos="0">
                      <a:schemeClr val="accent5">
                        <a:alpha val="70000"/>
                      </a:schemeClr>
                    </a:gs>
                    <a:gs pos="100000">
                      <a:schemeClr val="accent1">
                        <a:alpha val="70000"/>
                      </a:schemeClr>
                    </a:gs>
                  </a:gsLst>
                  <a:lin ang="0" scaled="1"/>
                  <a:tileRect/>
                </a:gradFill>
              </a:rPr>
              <a:t>Behavioral Health</a:t>
            </a:r>
            <a:br>
              <a:rPr lang="en-US" dirty="0">
                <a:gradFill flip="none" rotWithShape="1">
                  <a:gsLst>
                    <a:gs pos="0">
                      <a:schemeClr val="accent5">
                        <a:alpha val="70000"/>
                      </a:schemeClr>
                    </a:gs>
                    <a:gs pos="100000">
                      <a:schemeClr val="accent1">
                        <a:alpha val="70000"/>
                      </a:schemeClr>
                    </a:gs>
                  </a:gsLst>
                  <a:lin ang="0" scaled="1"/>
                  <a:tileRect/>
                </a:gradFill>
              </a:rPr>
            </a:br>
            <a:r>
              <a:rPr lang="en-US" dirty="0">
                <a:gradFill flip="none" rotWithShape="1">
                  <a:gsLst>
                    <a:gs pos="0">
                      <a:schemeClr val="accent5">
                        <a:alpha val="70000"/>
                      </a:schemeClr>
                    </a:gs>
                    <a:gs pos="100000">
                      <a:schemeClr val="accent1">
                        <a:alpha val="70000"/>
                      </a:schemeClr>
                    </a:gs>
                  </a:gsLst>
                  <a:lin ang="0" scaled="1"/>
                  <a:tileRect/>
                </a:gradFill>
              </a:rPr>
              <a:t>Education Center of Nebraska</a:t>
            </a:r>
            <a:br>
              <a:rPr lang="en-US" dirty="0">
                <a:gradFill flip="none" rotWithShape="1">
                  <a:gsLst>
                    <a:gs pos="0">
                      <a:schemeClr val="accent5">
                        <a:alpha val="70000"/>
                      </a:schemeClr>
                    </a:gs>
                    <a:gs pos="100000">
                      <a:schemeClr val="accent1">
                        <a:alpha val="70000"/>
                      </a:schemeClr>
                    </a:gs>
                  </a:gsLst>
                  <a:lin ang="0" scaled="1"/>
                  <a:tileRect/>
                </a:gradFill>
              </a:rPr>
            </a:br>
            <a:r>
              <a:rPr lang="en-US" dirty="0">
                <a:gradFill flip="none" rotWithShape="1">
                  <a:gsLst>
                    <a:gs pos="0">
                      <a:schemeClr val="accent5">
                        <a:alpha val="70000"/>
                      </a:schemeClr>
                    </a:gs>
                    <a:gs pos="100000">
                      <a:schemeClr val="accent1">
                        <a:alpha val="70000"/>
                      </a:schemeClr>
                    </a:gs>
                  </a:gsLst>
                  <a:lin ang="0" scaled="1"/>
                  <a:tileRect/>
                </a:gradFill>
              </a:rPr>
              <a:t>(</a:t>
            </a:r>
            <a:r>
              <a:rPr lang="en-US" sz="4900" dirty="0">
                <a:gradFill flip="none" rotWithShape="1">
                  <a:gsLst>
                    <a:gs pos="0">
                      <a:schemeClr val="accent5">
                        <a:alpha val="70000"/>
                      </a:schemeClr>
                    </a:gs>
                    <a:gs pos="100000">
                      <a:schemeClr val="accent1">
                        <a:alpha val="70000"/>
                      </a:schemeClr>
                    </a:gs>
                  </a:gsLst>
                  <a:lin ang="0" scaled="1"/>
                  <a:tileRect/>
                </a:gradFill>
              </a:rPr>
              <a:t>BHECN</a:t>
            </a:r>
            <a:r>
              <a:rPr lang="en-US" dirty="0">
                <a:gradFill flip="none" rotWithShape="1">
                  <a:gsLst>
                    <a:gs pos="0">
                      <a:schemeClr val="accent5">
                        <a:alpha val="70000"/>
                      </a:schemeClr>
                    </a:gs>
                    <a:gs pos="100000">
                      <a:schemeClr val="accent1">
                        <a:alpha val="70000"/>
                      </a:schemeClr>
                    </a:gs>
                  </a:gsLst>
                  <a:lin ang="0" scaled="1"/>
                  <a:tileRect/>
                </a:gradFill>
              </a:rPr>
              <a:t> – </a:t>
            </a:r>
            <a:r>
              <a:rPr lang="en-US" sz="4400" dirty="0" err="1">
                <a:solidFill>
                  <a:srgbClr val="FF0000"/>
                </a:solidFill>
              </a:rPr>
              <a:t>unmc.edu</a:t>
            </a:r>
            <a:r>
              <a:rPr lang="en-US" sz="4400" dirty="0">
                <a:solidFill>
                  <a:srgbClr val="FF0000"/>
                </a:solidFill>
              </a:rPr>
              <a:t>/</a:t>
            </a:r>
            <a:r>
              <a:rPr lang="en-US" sz="4400" dirty="0" err="1">
                <a:solidFill>
                  <a:srgbClr val="FF0000"/>
                </a:solidFill>
              </a:rPr>
              <a:t>bhecn</a:t>
            </a:r>
            <a:r>
              <a:rPr lang="en-US" sz="4400" dirty="0">
                <a:solidFill>
                  <a:schemeClr val="accent1">
                    <a:lumMod val="60000"/>
                    <a:lumOff val="40000"/>
                  </a:schemeClr>
                </a:solidFill>
              </a:rPr>
              <a:t>)</a:t>
            </a:r>
          </a:p>
        </p:txBody>
      </p:sp>
      <p:sp>
        <p:nvSpPr>
          <p:cNvPr id="3" name="Subtitle 2">
            <a:extLst>
              <a:ext uri="{FF2B5EF4-FFF2-40B4-BE49-F238E27FC236}">
                <a16:creationId xmlns:a16="http://schemas.microsoft.com/office/drawing/2014/main" id="{82C2EEED-96E0-0E44-B63A-975CD0D9D349}"/>
              </a:ext>
            </a:extLst>
          </p:cNvPr>
          <p:cNvSpPr>
            <a:spLocks noGrp="1"/>
          </p:cNvSpPr>
          <p:nvPr>
            <p:ph type="subTitle" idx="1"/>
          </p:nvPr>
        </p:nvSpPr>
        <p:spPr>
          <a:xfrm>
            <a:off x="838200" y="3429001"/>
            <a:ext cx="6858000" cy="2449286"/>
          </a:xfrm>
        </p:spPr>
        <p:txBody>
          <a:bodyPr vert="horz" lIns="91440" tIns="45720" rIns="91440" bIns="45720" rtlCol="0" anchor="t">
            <a:normAutofit fontScale="85000" lnSpcReduction="20000"/>
          </a:bodyPr>
          <a:lstStyle/>
          <a:p>
            <a:pPr algn="l"/>
            <a:r>
              <a:rPr lang="en-US" sz="1800" dirty="0">
                <a:solidFill>
                  <a:schemeClr val="tx2">
                    <a:alpha val="60000"/>
                  </a:schemeClr>
                </a:solidFill>
              </a:rPr>
              <a:t>Dr. Krista Fritson, Director of BHECN (Kearney/UNK)</a:t>
            </a:r>
          </a:p>
          <a:p>
            <a:pPr algn="l"/>
            <a:r>
              <a:rPr lang="en-US" sz="1800" dirty="0">
                <a:solidFill>
                  <a:schemeClr val="tx2">
                    <a:alpha val="60000"/>
                  </a:schemeClr>
                </a:solidFill>
              </a:rPr>
              <a:t>Licensed Clinical Psychologist</a:t>
            </a:r>
          </a:p>
          <a:p>
            <a:pPr algn="l"/>
            <a:r>
              <a:rPr lang="en-US" sz="1800" dirty="0">
                <a:solidFill>
                  <a:schemeClr val="tx2">
                    <a:alpha val="60000"/>
                  </a:schemeClr>
                </a:solidFill>
              </a:rPr>
              <a:t>UNK Psychology Professor</a:t>
            </a:r>
          </a:p>
          <a:p>
            <a:pPr algn="l"/>
            <a:endParaRPr lang="en-US" sz="2200" dirty="0">
              <a:solidFill>
                <a:schemeClr val="tx2">
                  <a:alpha val="60000"/>
                </a:schemeClr>
              </a:solidFill>
            </a:endParaRPr>
          </a:p>
          <a:p>
            <a:pPr algn="l"/>
            <a:r>
              <a:rPr lang="en-US" sz="1800" dirty="0">
                <a:solidFill>
                  <a:schemeClr val="tx2">
                    <a:alpha val="60000"/>
                  </a:schemeClr>
                </a:solidFill>
              </a:rPr>
              <a:t>Dr. Marley Doyle, Director of BHECN</a:t>
            </a:r>
          </a:p>
          <a:p>
            <a:pPr algn="l"/>
            <a:r>
              <a:rPr lang="en-US" sz="1800" dirty="0">
                <a:solidFill>
                  <a:schemeClr val="tx2">
                    <a:alpha val="60000"/>
                  </a:schemeClr>
                </a:solidFill>
              </a:rPr>
              <a:t>Psychiatrist</a:t>
            </a:r>
          </a:p>
          <a:p>
            <a:pPr algn="l"/>
            <a:r>
              <a:rPr lang="en-US" sz="1800" dirty="0">
                <a:solidFill>
                  <a:schemeClr val="tx2">
                    <a:alpha val="60000"/>
                  </a:schemeClr>
                </a:solidFill>
              </a:rPr>
              <a:t>UNMC</a:t>
            </a:r>
          </a:p>
        </p:txBody>
      </p:sp>
      <p:pic>
        <p:nvPicPr>
          <p:cNvPr id="4" name="Picture 3" descr="Diagram&#10;&#10;Description automatically generated">
            <a:extLst>
              <a:ext uri="{FF2B5EF4-FFF2-40B4-BE49-F238E27FC236}">
                <a16:creationId xmlns:a16="http://schemas.microsoft.com/office/drawing/2014/main" id="{90277D1E-2100-4340-8631-10763633A61D}"/>
              </a:ext>
            </a:extLst>
          </p:cNvPr>
          <p:cNvPicPr>
            <a:picLocks noChangeAspect="1"/>
          </p:cNvPicPr>
          <p:nvPr/>
        </p:nvPicPr>
        <p:blipFill rotWithShape="1">
          <a:blip r:embed="rId2">
            <a:alphaModFix/>
          </a:blip>
          <a:srcRect l="35955" r="16098" b="-1"/>
          <a:stretch/>
        </p:blipFill>
        <p:spPr>
          <a:xfrm>
            <a:off x="8069579" y="10"/>
            <a:ext cx="4110228" cy="6857989"/>
          </a:xfrm>
          <a:prstGeom prst="rect">
            <a:avLst/>
          </a:prstGeom>
        </p:spPr>
      </p:pic>
    </p:spTree>
    <p:extLst>
      <p:ext uri="{BB962C8B-B14F-4D97-AF65-F5344CB8AC3E}">
        <p14:creationId xmlns:p14="http://schemas.microsoft.com/office/powerpoint/2010/main" val="187351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2A0A-A253-F04C-BE9B-735DF7668A55}"/>
              </a:ext>
            </a:extLst>
          </p:cNvPr>
          <p:cNvSpPr>
            <a:spLocks noGrp="1"/>
          </p:cNvSpPr>
          <p:nvPr>
            <p:ph type="title"/>
          </p:nvPr>
        </p:nvSpPr>
        <p:spPr/>
        <p:txBody>
          <a:bodyPr/>
          <a:lstStyle/>
          <a:p>
            <a:r>
              <a:rPr lang="en-US" dirty="0"/>
              <a:t>What is BHECN?</a:t>
            </a:r>
          </a:p>
        </p:txBody>
      </p:sp>
      <p:sp>
        <p:nvSpPr>
          <p:cNvPr id="3" name="Content Placeholder 2">
            <a:extLst>
              <a:ext uri="{FF2B5EF4-FFF2-40B4-BE49-F238E27FC236}">
                <a16:creationId xmlns:a16="http://schemas.microsoft.com/office/drawing/2014/main" id="{9226755B-58F6-234B-A194-E87D40DAE5F1}"/>
              </a:ext>
            </a:extLst>
          </p:cNvPr>
          <p:cNvSpPr>
            <a:spLocks noGrp="1"/>
          </p:cNvSpPr>
          <p:nvPr>
            <p:ph idx="1"/>
          </p:nvPr>
        </p:nvSpPr>
        <p:spPr>
          <a:xfrm>
            <a:off x="838200" y="2178657"/>
            <a:ext cx="6350726" cy="3998306"/>
          </a:xfrm>
        </p:spPr>
        <p:txBody>
          <a:bodyPr vert="horz" lIns="91440" tIns="45720" rIns="91440" bIns="45720" rtlCol="0" anchor="t">
            <a:normAutofit/>
          </a:bodyPr>
          <a:lstStyle/>
          <a:p>
            <a:r>
              <a:rPr lang="en-US" sz="2400" dirty="0"/>
              <a:t>Created by Nebraska Legislature in 2009 to deal with the shortage of mental health professionals in rural/underserved areas of the state</a:t>
            </a:r>
          </a:p>
          <a:p>
            <a:r>
              <a:rPr lang="en-US" sz="2400" dirty="0"/>
              <a:t>Collaboration with colleges/universities and other academic institutions (UNMC, UNK, Chadron State, FCCLA, etc.), state legislature, and community resources</a:t>
            </a:r>
          </a:p>
        </p:txBody>
      </p:sp>
      <p:pic>
        <p:nvPicPr>
          <p:cNvPr id="5" name="Picture 4">
            <a:extLst>
              <a:ext uri="{FF2B5EF4-FFF2-40B4-BE49-F238E27FC236}">
                <a16:creationId xmlns:a16="http://schemas.microsoft.com/office/drawing/2014/main" id="{84462467-AAF9-5544-AE63-364B0D2B7994}"/>
              </a:ext>
            </a:extLst>
          </p:cNvPr>
          <p:cNvPicPr>
            <a:picLocks noChangeAspect="1"/>
          </p:cNvPicPr>
          <p:nvPr/>
        </p:nvPicPr>
        <p:blipFill rotWithShape="1">
          <a:blip r:embed="rId2"/>
          <a:srcRect l="58849" t="9931" r="2768" b="58400"/>
          <a:stretch/>
        </p:blipFill>
        <p:spPr>
          <a:xfrm>
            <a:off x="7077455" y="1220882"/>
            <a:ext cx="4437889" cy="4925656"/>
          </a:xfrm>
          <a:prstGeom prst="rect">
            <a:avLst/>
          </a:prstGeom>
        </p:spPr>
      </p:pic>
    </p:spTree>
    <p:extLst>
      <p:ext uri="{BB962C8B-B14F-4D97-AF65-F5344CB8AC3E}">
        <p14:creationId xmlns:p14="http://schemas.microsoft.com/office/powerpoint/2010/main" val="224340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9DD40-878E-4043-AA9D-AFC2335FF2F1}"/>
              </a:ext>
            </a:extLst>
          </p:cNvPr>
          <p:cNvSpPr>
            <a:spLocks noGrp="1"/>
          </p:cNvSpPr>
          <p:nvPr>
            <p:ph type="title"/>
          </p:nvPr>
        </p:nvSpPr>
        <p:spPr>
          <a:xfrm>
            <a:off x="838201" y="857251"/>
            <a:ext cx="5914937"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Mission</a:t>
            </a:r>
          </a:p>
        </p:txBody>
      </p:sp>
      <p:sp>
        <p:nvSpPr>
          <p:cNvPr id="3" name="Content Placeholder 2">
            <a:extLst>
              <a:ext uri="{FF2B5EF4-FFF2-40B4-BE49-F238E27FC236}">
                <a16:creationId xmlns:a16="http://schemas.microsoft.com/office/drawing/2014/main" id="{7E8CA293-ABB2-0B41-9CF7-EA6FBCFB4CE7}"/>
              </a:ext>
            </a:extLst>
          </p:cNvPr>
          <p:cNvSpPr>
            <a:spLocks noGrp="1"/>
          </p:cNvSpPr>
          <p:nvPr>
            <p:ph idx="1"/>
          </p:nvPr>
        </p:nvSpPr>
        <p:spPr>
          <a:xfrm>
            <a:off x="419100" y="3113100"/>
            <a:ext cx="4629912" cy="2986087"/>
          </a:xfrm>
        </p:spPr>
        <p:txBody>
          <a:bodyPr>
            <a:normAutofit/>
          </a:bodyPr>
          <a:lstStyle/>
          <a:p>
            <a:r>
              <a:rPr lang="en-US" sz="2000" dirty="0">
                <a:solidFill>
                  <a:schemeClr val="tx2">
                    <a:alpha val="60000"/>
                  </a:schemeClr>
                </a:solidFill>
              </a:rPr>
              <a:t>“BHECN is dedicated to improving access to behavioral health care across the state of Nebraska by developing a skilled and passionate workforce.”</a:t>
            </a:r>
          </a:p>
        </p:txBody>
      </p:sp>
      <p:pic>
        <p:nvPicPr>
          <p:cNvPr id="5" name="Picture 4" descr="Text&#10;&#10;Description automatically generated with medium confidence">
            <a:extLst>
              <a:ext uri="{FF2B5EF4-FFF2-40B4-BE49-F238E27FC236}">
                <a16:creationId xmlns:a16="http://schemas.microsoft.com/office/drawing/2014/main" id="{E4DACAA0-2115-6942-9709-64CCF13B19C6}"/>
              </a:ext>
            </a:extLst>
          </p:cNvPr>
          <p:cNvPicPr>
            <a:picLocks noChangeAspect="1"/>
          </p:cNvPicPr>
          <p:nvPr/>
        </p:nvPicPr>
        <p:blipFill rotWithShape="1">
          <a:blip r:embed="rId2"/>
          <a:srcRect t="40533" r="2741"/>
          <a:stretch/>
        </p:blipFill>
        <p:spPr>
          <a:xfrm>
            <a:off x="5388932" y="769144"/>
            <a:ext cx="6460099" cy="5319711"/>
          </a:xfrm>
          <a:prstGeom prst="rect">
            <a:avLst/>
          </a:prstGeom>
        </p:spPr>
      </p:pic>
    </p:spTree>
    <p:extLst>
      <p:ext uri="{BB962C8B-B14F-4D97-AF65-F5344CB8AC3E}">
        <p14:creationId xmlns:p14="http://schemas.microsoft.com/office/powerpoint/2010/main" val="181016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1ABD-6F88-72E7-BD72-5E5E31B69163}"/>
              </a:ext>
            </a:extLst>
          </p:cNvPr>
          <p:cNvSpPr>
            <a:spLocks noGrp="1"/>
          </p:cNvSpPr>
          <p:nvPr>
            <p:ph type="title"/>
          </p:nvPr>
        </p:nvSpPr>
        <p:spPr/>
        <p:txBody>
          <a:bodyPr>
            <a:normAutofit fontScale="90000"/>
          </a:bodyPr>
          <a:lstStyle/>
          <a:p>
            <a:r>
              <a:rPr lang="en-US">
                <a:ea typeface="+mj-lt"/>
                <a:cs typeface="+mj-lt"/>
              </a:rPr>
              <a:t>Quick Facts about Behavioral Health Professionals in Nebraska</a:t>
            </a:r>
            <a:endParaRPr lang="en-US"/>
          </a:p>
        </p:txBody>
      </p:sp>
      <p:sp>
        <p:nvSpPr>
          <p:cNvPr id="3" name="Content Placeholder 2">
            <a:extLst>
              <a:ext uri="{FF2B5EF4-FFF2-40B4-BE49-F238E27FC236}">
                <a16:creationId xmlns:a16="http://schemas.microsoft.com/office/drawing/2014/main" id="{C170477D-EAD5-DCC2-0CB8-29865A86BB54}"/>
              </a:ext>
            </a:extLst>
          </p:cNvPr>
          <p:cNvSpPr>
            <a:spLocks noGrp="1"/>
          </p:cNvSpPr>
          <p:nvPr>
            <p:ph idx="1"/>
          </p:nvPr>
        </p:nvSpPr>
        <p:spPr/>
        <p:txBody>
          <a:bodyPr vert="horz" lIns="91440" tIns="45720" rIns="91440" bIns="45720" rtlCol="0" anchor="t">
            <a:normAutofit/>
          </a:bodyPr>
          <a:lstStyle/>
          <a:p>
            <a:pPr marL="685165" indent="-380365">
              <a:spcBef>
                <a:spcPts val="0"/>
              </a:spcBef>
              <a:buFont typeface="Arial,Sans-Serif" panose="05000000000000000000" pitchFamily="2" charset="2"/>
              <a:buChar char="•"/>
            </a:pPr>
            <a:r>
              <a:rPr lang="en-US" dirty="0">
                <a:ea typeface="+mn-lt"/>
                <a:cs typeface="+mn-lt"/>
              </a:rPr>
              <a:t>Nearly 1 in 5 Nebraskans have a mental illness</a:t>
            </a:r>
            <a:endParaRPr lang="en-US" dirty="0"/>
          </a:p>
          <a:p>
            <a:pPr marL="685165" indent="-380365">
              <a:spcBef>
                <a:spcPts val="0"/>
              </a:spcBef>
              <a:buClr>
                <a:srgbClr val="F0E5EC"/>
              </a:buClr>
              <a:buFont typeface="Arial,Sans-Serif" panose="05000000000000000000" pitchFamily="2" charset="2"/>
              <a:buChar char="•"/>
            </a:pPr>
            <a:r>
              <a:rPr lang="en-US" dirty="0">
                <a:ea typeface="+mn-lt"/>
                <a:cs typeface="+mn-lt"/>
              </a:rPr>
              <a:t>88 of 93 counties in Nebraska are designated as HRSA Mental Health Professions Shortage Areas</a:t>
            </a:r>
            <a:endParaRPr lang="en-US" dirty="0">
              <a:solidFill>
                <a:srgbClr val="412435">
                  <a:alpha val="70000"/>
                </a:srgbClr>
              </a:solidFill>
              <a:ea typeface="+mn-lt"/>
              <a:cs typeface="+mn-lt"/>
            </a:endParaRPr>
          </a:p>
          <a:p>
            <a:pPr marL="685165" indent="-380365">
              <a:spcBef>
                <a:spcPts val="0"/>
              </a:spcBef>
              <a:buClr>
                <a:srgbClr val="F0E5EC"/>
              </a:buClr>
              <a:buFont typeface="Arial,Sans-Serif" panose="05000000000000000000" pitchFamily="2" charset="2"/>
              <a:buChar char="•"/>
            </a:pPr>
            <a:r>
              <a:rPr lang="en-US" dirty="0">
                <a:ea typeface="+mn-lt"/>
                <a:cs typeface="+mn-lt"/>
              </a:rPr>
              <a:t>29 Counties have no behavioral health provider of any kind </a:t>
            </a:r>
            <a:endParaRPr lang="en-US">
              <a:solidFill>
                <a:srgbClr val="412435">
                  <a:alpha val="70000"/>
                </a:srgbClr>
              </a:solidFill>
            </a:endParaRPr>
          </a:p>
        </p:txBody>
      </p:sp>
    </p:spTree>
    <p:extLst>
      <p:ext uri="{BB962C8B-B14F-4D97-AF65-F5344CB8AC3E}">
        <p14:creationId xmlns:p14="http://schemas.microsoft.com/office/powerpoint/2010/main" val="356010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40A00D-337D-EB4F-B877-F41A7C3CFDB3}"/>
              </a:ext>
            </a:extLst>
          </p:cNvPr>
          <p:cNvSpPr>
            <a:spLocks noGrp="1"/>
          </p:cNvSpPr>
          <p:nvPr>
            <p:ph idx="1"/>
          </p:nvPr>
        </p:nvSpPr>
        <p:spPr>
          <a:xfrm>
            <a:off x="630428" y="2486327"/>
            <a:ext cx="4095046" cy="3669505"/>
          </a:xfrm>
        </p:spPr>
        <p:txBody>
          <a:bodyPr>
            <a:normAutofit fontScale="77500" lnSpcReduction="20000"/>
          </a:bodyPr>
          <a:lstStyle/>
          <a:p>
            <a:pPr marL="228600" indent="0">
              <a:buNone/>
            </a:pPr>
            <a:r>
              <a:rPr lang="en-US" dirty="0"/>
              <a:t>Nebraska’s behavioral workforce has seen positive growth, but the workforce is aging (half over age 50). More diverse providers are in demand, especially those who are bilingual. The need for behavioral health providers will always exist in Nebraska.</a:t>
            </a:r>
          </a:p>
        </p:txBody>
      </p:sp>
      <p:pic>
        <p:nvPicPr>
          <p:cNvPr id="2" name="Picture 2" descr="Chart, line chart&#10;&#10;Description automatically generated">
            <a:extLst>
              <a:ext uri="{FF2B5EF4-FFF2-40B4-BE49-F238E27FC236}">
                <a16:creationId xmlns:a16="http://schemas.microsoft.com/office/drawing/2014/main" id="{381AEA75-1A8F-AFE0-ACA2-1C62C1826307}"/>
              </a:ext>
            </a:extLst>
          </p:cNvPr>
          <p:cNvPicPr>
            <a:picLocks noChangeAspect="1"/>
          </p:cNvPicPr>
          <p:nvPr/>
        </p:nvPicPr>
        <p:blipFill>
          <a:blip r:embed="rId2"/>
          <a:stretch>
            <a:fillRect/>
          </a:stretch>
        </p:blipFill>
        <p:spPr>
          <a:xfrm>
            <a:off x="5063066" y="1345485"/>
            <a:ext cx="6256866" cy="4167029"/>
          </a:xfrm>
          <a:prstGeom prst="rect">
            <a:avLst/>
          </a:prstGeom>
        </p:spPr>
      </p:pic>
      <p:sp>
        <p:nvSpPr>
          <p:cNvPr id="6" name="Title 1">
            <a:extLst>
              <a:ext uri="{FF2B5EF4-FFF2-40B4-BE49-F238E27FC236}">
                <a16:creationId xmlns:a16="http://schemas.microsoft.com/office/drawing/2014/main" id="{218DA877-F4C1-A15D-8B96-DA796A1CB01C}"/>
              </a:ext>
            </a:extLst>
          </p:cNvPr>
          <p:cNvSpPr>
            <a:spLocks noGrp="1"/>
          </p:cNvSpPr>
          <p:nvPr/>
        </p:nvSpPr>
        <p:spPr>
          <a:xfrm>
            <a:off x="723530" y="782997"/>
            <a:ext cx="3904848" cy="1551002"/>
          </a:xfrm>
          <a:prstGeom prst="rect">
            <a:avLst/>
          </a:prstGeom>
          <a:noFill/>
          <a:ln>
            <a:noFill/>
          </a:ln>
        </p:spPr>
        <p:txBody>
          <a:bodyPr spcFirstLastPara="1" vert="horz" wrap="square" lIns="0" tIns="0" rIns="0" bIns="0" rtlCol="0" anchor="t" anchorCtr="0">
            <a:spAutoFit/>
          </a:bodyPr>
          <a:lstStyle>
            <a:lvl1pPr marL="0" lvl="0" algn="ctr" defTabSz="914400" rtl="0" eaLnBrk="1" latinLnBrk="0" hangingPunct="1">
              <a:lnSpc>
                <a:spcPct val="90000"/>
              </a:lnSpc>
              <a:spcBef>
                <a:spcPts val="0"/>
              </a:spcBef>
              <a:spcAft>
                <a:spcPts val="0"/>
              </a:spcAft>
              <a:buSzPts val="1400"/>
              <a:buNone/>
              <a:defRPr lang="en-US" sz="52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733" spc="-133" dirty="0"/>
              <a:t>Preliminary Nebraska Provider Trends: 2010-2020</a:t>
            </a:r>
            <a:endParaRPr lang="en-US" dirty="0"/>
          </a:p>
        </p:txBody>
      </p:sp>
    </p:spTree>
    <p:extLst>
      <p:ext uri="{BB962C8B-B14F-4D97-AF65-F5344CB8AC3E}">
        <p14:creationId xmlns:p14="http://schemas.microsoft.com/office/powerpoint/2010/main" val="267040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9737-EB5F-CB28-1268-8AE173C0DE4C}"/>
              </a:ext>
            </a:extLst>
          </p:cNvPr>
          <p:cNvSpPr>
            <a:spLocks noGrp="1"/>
          </p:cNvSpPr>
          <p:nvPr>
            <p:ph type="title"/>
          </p:nvPr>
        </p:nvSpPr>
        <p:spPr/>
        <p:txBody>
          <a:bodyPr vert="horz" lIns="91440" tIns="45720" rIns="91440" bIns="45720" rtlCol="0" anchor="t">
            <a:noAutofit/>
          </a:bodyPr>
          <a:lstStyle/>
          <a:p>
            <a:pPr algn="ctr">
              <a:spcBef>
                <a:spcPts val="0"/>
              </a:spcBef>
            </a:pPr>
            <a:r>
              <a:rPr lang="en-US" sz="4000">
                <a:ea typeface="+mj-lt"/>
                <a:cs typeface="+mj-lt"/>
              </a:rPr>
              <a:t>Monitoring Growth</a:t>
            </a:r>
            <a:br>
              <a:rPr lang="en-US" sz="4000">
                <a:ea typeface="+mj-lt"/>
                <a:cs typeface="+mj-lt"/>
              </a:rPr>
            </a:br>
            <a:r>
              <a:rPr lang="en-US" sz="4000">
                <a:ea typeface="+mj-lt"/>
                <a:cs typeface="+mj-lt"/>
              </a:rPr>
              <a:t>Behavioral Health Workers in Nebraska</a:t>
            </a:r>
          </a:p>
          <a:p>
            <a:endParaRPr lang="en-US"/>
          </a:p>
        </p:txBody>
      </p:sp>
      <p:sp>
        <p:nvSpPr>
          <p:cNvPr id="3" name="Content Placeholder 2">
            <a:extLst>
              <a:ext uri="{FF2B5EF4-FFF2-40B4-BE49-F238E27FC236}">
                <a16:creationId xmlns:a16="http://schemas.microsoft.com/office/drawing/2014/main" id="{B4B6A78D-B2ED-C8A6-ADA1-58334F3EB8E1}"/>
              </a:ext>
            </a:extLst>
          </p:cNvPr>
          <p:cNvSpPr>
            <a:spLocks noGrp="1"/>
          </p:cNvSpPr>
          <p:nvPr>
            <p:ph idx="1"/>
          </p:nvPr>
        </p:nvSpPr>
        <p:spPr/>
        <p:txBody>
          <a:bodyPr vert="horz" lIns="91440" tIns="45720" rIns="91440" bIns="45720" rtlCol="0" anchor="t">
            <a:normAutofit fontScale="70000" lnSpcReduction="20000"/>
          </a:bodyPr>
          <a:lstStyle/>
          <a:p>
            <a:pPr marL="685165" indent="-380365">
              <a:spcBef>
                <a:spcPts val="0"/>
              </a:spcBef>
              <a:buFont typeface="Arial,Sans-Serif" panose="05000000000000000000" pitchFamily="2" charset="2"/>
              <a:buChar char="•"/>
            </a:pPr>
            <a:r>
              <a:rPr lang="en-US" dirty="0">
                <a:latin typeface="Avenir Next LT Pro"/>
                <a:cs typeface="Arial"/>
              </a:rPr>
              <a:t>From 2010 to 2020, the </a:t>
            </a:r>
            <a:r>
              <a:rPr lang="en-US" b="1" dirty="0">
                <a:latin typeface="Avenir Next LT Pro"/>
                <a:cs typeface="Arial"/>
              </a:rPr>
              <a:t>supply of behavioral health providers has increased </a:t>
            </a:r>
            <a:r>
              <a:rPr lang="en-US" dirty="0">
                <a:latin typeface="Avenir Next LT Pro"/>
                <a:cs typeface="Arial"/>
              </a:rPr>
              <a:t>by 32 percent among psychiatric prescribers and 39 percent among psychologists and mental health therapists</a:t>
            </a:r>
            <a:endParaRPr lang="en-US" dirty="0">
              <a:latin typeface="Avenir Next LT Pro"/>
              <a:ea typeface="+mn-lt"/>
              <a:cs typeface="+mn-lt"/>
            </a:endParaRPr>
          </a:p>
          <a:p>
            <a:pPr marL="304800" indent="0">
              <a:spcBef>
                <a:spcPts val="0"/>
              </a:spcBef>
              <a:buClr>
                <a:srgbClr val="F0E5EC"/>
              </a:buClr>
              <a:buNone/>
            </a:pPr>
            <a:endParaRPr lang="en-US" dirty="0">
              <a:solidFill>
                <a:srgbClr val="412435">
                  <a:alpha val="70000"/>
                </a:srgbClr>
              </a:solidFill>
              <a:latin typeface="Avenir Next LT Pro"/>
              <a:cs typeface="Arial"/>
            </a:endParaRPr>
          </a:p>
          <a:p>
            <a:pPr marL="685165" indent="-380365">
              <a:spcBef>
                <a:spcPts val="0"/>
              </a:spcBef>
              <a:buClr>
                <a:srgbClr val="F0E5EC"/>
              </a:buClr>
              <a:buFont typeface="Arial,Sans-Serif" panose="05000000000000000000" pitchFamily="2" charset="2"/>
              <a:buChar char="•"/>
            </a:pPr>
            <a:r>
              <a:rPr lang="en-US" dirty="0">
                <a:latin typeface="Avenir Next LT Pro"/>
                <a:cs typeface="Arial"/>
              </a:rPr>
              <a:t>BHECN has strengthened </a:t>
            </a:r>
            <a:r>
              <a:rPr lang="en-US" b="1" dirty="0">
                <a:latin typeface="Avenir Next LT Pro"/>
                <a:cs typeface="Arial"/>
              </a:rPr>
              <a:t>partnerships with the 18 academic </a:t>
            </a:r>
            <a:r>
              <a:rPr lang="en-US" dirty="0">
                <a:latin typeface="Avenir Next LT Pro"/>
                <a:cs typeface="Arial"/>
              </a:rPr>
              <a:t>institutions providing graduate and doctoral behavioral health education in the state to collaborate on training and workforce retention</a:t>
            </a:r>
            <a:endParaRPr lang="en-US" dirty="0">
              <a:latin typeface="Avenir Next LT Pro"/>
              <a:ea typeface="+mn-lt"/>
              <a:cs typeface="+mn-lt"/>
            </a:endParaRPr>
          </a:p>
          <a:p>
            <a:pPr marL="685165" indent="-380365">
              <a:spcBef>
                <a:spcPts val="0"/>
              </a:spcBef>
              <a:buClr>
                <a:srgbClr val="F0E5EC"/>
              </a:buClr>
              <a:buFont typeface="Arial,Sans-Serif" panose="05000000000000000000" pitchFamily="2" charset="2"/>
              <a:buChar char="•"/>
            </a:pPr>
            <a:endParaRPr lang="en-US" dirty="0">
              <a:latin typeface="Avenir Next LT Pro"/>
              <a:cs typeface="Arial"/>
            </a:endParaRPr>
          </a:p>
          <a:p>
            <a:pPr marL="685165" indent="-380365">
              <a:spcBef>
                <a:spcPts val="0"/>
              </a:spcBef>
              <a:buClr>
                <a:srgbClr val="F0E5EC"/>
              </a:buClr>
              <a:buFont typeface="Arial,Sans-Serif" panose="05000000000000000000" pitchFamily="2" charset="2"/>
              <a:buChar char="•"/>
            </a:pPr>
            <a:r>
              <a:rPr lang="en-US" dirty="0">
                <a:latin typeface="Avenir Next LT Pro"/>
                <a:cs typeface="Arial"/>
              </a:rPr>
              <a:t>BHECN provided professional </a:t>
            </a:r>
            <a:r>
              <a:rPr lang="en-US" b="1" dirty="0">
                <a:latin typeface="Avenir Next LT Pro"/>
                <a:cs typeface="Arial"/>
              </a:rPr>
              <a:t>training for more than 4,914 </a:t>
            </a:r>
            <a:r>
              <a:rPr lang="en-US" dirty="0">
                <a:latin typeface="Avenir Next LT Pro"/>
                <a:cs typeface="Arial"/>
              </a:rPr>
              <a:t>individuals during fiscal years 2020-2021, a 49% increase over 2018-2019. The coronavirus pandemic swiftly shut down our plans for in-person conferences and training at the start of 2020. BHECN was able to adapt quickly and offer training virtually</a:t>
            </a:r>
            <a:endParaRPr lang="en-US" dirty="0">
              <a:latin typeface="Avenir Next LT Pro"/>
            </a:endParaRPr>
          </a:p>
        </p:txBody>
      </p:sp>
    </p:spTree>
    <p:extLst>
      <p:ext uri="{BB962C8B-B14F-4D97-AF65-F5344CB8AC3E}">
        <p14:creationId xmlns:p14="http://schemas.microsoft.com/office/powerpoint/2010/main" val="194540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13AF-00FA-BB4C-836A-8329B8AFB233}"/>
              </a:ext>
            </a:extLst>
          </p:cNvPr>
          <p:cNvSpPr>
            <a:spLocks noGrp="1"/>
          </p:cNvSpPr>
          <p:nvPr>
            <p:ph type="title"/>
          </p:nvPr>
        </p:nvSpPr>
        <p:spPr/>
        <p:txBody>
          <a:bodyPr/>
          <a:lstStyle/>
          <a:p>
            <a:r>
              <a:rPr lang="en-US" dirty="0"/>
              <a:t>Engage &amp; Recruit</a:t>
            </a:r>
          </a:p>
        </p:txBody>
      </p:sp>
      <p:pic>
        <p:nvPicPr>
          <p:cNvPr id="5" name="Content Placeholder 4" descr="A picture containing timeline&#10;&#10;Description automatically generated">
            <a:extLst>
              <a:ext uri="{FF2B5EF4-FFF2-40B4-BE49-F238E27FC236}">
                <a16:creationId xmlns:a16="http://schemas.microsoft.com/office/drawing/2014/main" id="{FAD6D258-7FE4-DC4F-820D-B659DD428DF4}"/>
              </a:ext>
            </a:extLst>
          </p:cNvPr>
          <p:cNvPicPr>
            <a:picLocks noGrp="1" noChangeAspect="1"/>
          </p:cNvPicPr>
          <p:nvPr>
            <p:ph idx="1"/>
          </p:nvPr>
        </p:nvPicPr>
        <p:blipFill rotWithShape="1">
          <a:blip r:embed="rId2"/>
          <a:srcRect l="12467" t="4421" r="60094" b="3658"/>
          <a:stretch/>
        </p:blipFill>
        <p:spPr>
          <a:xfrm rot="5400000">
            <a:off x="4081779" y="-1039908"/>
            <a:ext cx="4028442" cy="10121459"/>
          </a:xfrm>
        </p:spPr>
      </p:pic>
    </p:spTree>
    <p:extLst>
      <p:ext uri="{BB962C8B-B14F-4D97-AF65-F5344CB8AC3E}">
        <p14:creationId xmlns:p14="http://schemas.microsoft.com/office/powerpoint/2010/main" val="1178886490"/>
      </p:ext>
    </p:extLst>
  </p:cSld>
  <p:clrMapOvr>
    <a:masterClrMapping/>
  </p:clrMapOvr>
</p:sld>
</file>

<file path=ppt/theme/theme1.xml><?xml version="1.0" encoding="utf-8"?>
<a:theme xmlns:a="http://schemas.openxmlformats.org/drawingml/2006/main" name="LuminousVTI">
  <a:themeElements>
    <a:clrScheme name="AnalogousFromRegularSeedRightStep">
      <a:dk1>
        <a:srgbClr val="000000"/>
      </a:dk1>
      <a:lt1>
        <a:srgbClr val="FFFFFF"/>
      </a:lt1>
      <a:dk2>
        <a:srgbClr val="412435"/>
      </a:dk2>
      <a:lt2>
        <a:srgbClr val="E2E8E5"/>
      </a:lt2>
      <a:accent1>
        <a:srgbClr val="C34D91"/>
      </a:accent1>
      <a:accent2>
        <a:srgbClr val="B13B4E"/>
      </a:accent2>
      <a:accent3>
        <a:srgbClr val="C36B4D"/>
      </a:accent3>
      <a:accent4>
        <a:srgbClr val="B18B3B"/>
      </a:accent4>
      <a:accent5>
        <a:srgbClr val="A0AA43"/>
      </a:accent5>
      <a:accent6>
        <a:srgbClr val="75B13B"/>
      </a:accent6>
      <a:hlink>
        <a:srgbClr val="31935A"/>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emplate/>
  <TotalTime>912</TotalTime>
  <Words>981</Words>
  <Application>Microsoft Macintosh PowerPoint</Application>
  <PresentationFormat>Widescreen</PresentationFormat>
  <Paragraphs>117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Arial,Sans-Serif</vt:lpstr>
      <vt:lpstr>Avenir Next LT Pro</vt:lpstr>
      <vt:lpstr>Sabon Next LT</vt:lpstr>
      <vt:lpstr>Wingdings</vt:lpstr>
      <vt:lpstr>LuminousVTI</vt:lpstr>
      <vt:lpstr>PowerPoint Presentation</vt:lpstr>
      <vt:lpstr>Answer these questions (Scale:  1= low   to   5= high)</vt:lpstr>
      <vt:lpstr>Behavioral Health Education Center of Nebraska (BHECN – unmc.edu/bhecn)</vt:lpstr>
      <vt:lpstr>What is BHECN?</vt:lpstr>
      <vt:lpstr>Mission</vt:lpstr>
      <vt:lpstr>Quick Facts about Behavioral Health Professionals in Nebraska</vt:lpstr>
      <vt:lpstr>PowerPoint Presentation</vt:lpstr>
      <vt:lpstr>Monitoring Growth Behavioral Health Workers in Nebraska </vt:lpstr>
      <vt:lpstr>Engage &amp; Recruit</vt:lpstr>
      <vt:lpstr>PowerPoint Presentation</vt:lpstr>
      <vt:lpstr>Behavioral Health Career Options</vt:lpstr>
      <vt:lpstr>PowerPoint Presentation</vt:lpstr>
      <vt:lpstr>Retaining Behavioral Health Students</vt:lpstr>
      <vt:lpstr>Nebraska Behavioral Health Regions</vt:lpstr>
      <vt:lpstr>PowerPoint Presentation</vt:lpstr>
      <vt:lpstr>LEARNED HELPLESSNESS (Quit Trying)</vt:lpstr>
      <vt:lpstr>RESILIENCE</vt:lpstr>
      <vt:lpstr>Behavioral Health Education Center of Nebraska (BHECN – unmc.edu/bhecn)</vt:lpstr>
      <vt:lpstr>Behavioral Health Education Center of Nebraska (BHECN – unmc.edu/bhecn)</vt:lpstr>
      <vt:lpstr>Behavioral Health Education Center of Nebraska (BHECN – unmc.edu/bhecn)</vt:lpstr>
      <vt:lpstr>Behavioral Health Education Center of Nebraska (BHECN – unmc.edu/bhecn)</vt:lpstr>
      <vt:lpstr>Behavioral Health Education Center of Nebraska (BHECN- unmc.edu/bhecn)</vt:lpstr>
      <vt:lpstr>PowerPoint Presentation</vt:lpstr>
      <vt:lpstr>Behavioral Health Education Center of Nebraska (BHECN – unmc.edu/bhecn)</vt:lpstr>
      <vt:lpstr>Behavioral Health Education Center of Nebraska (BHECN- unmc.edu/bhecn)</vt:lpstr>
      <vt:lpstr>Behavioral Health Education Center of Nebraska (BHECN – unmc.edu/bhecn)</vt:lpstr>
      <vt:lpstr>Behavioral Health Education Center of Nebraska (BHECN – unmc.edu/bhecn)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Health Education Center of Nebraska (BHECN)</dc:title>
  <dc:creator>Sydney Hansen</dc:creator>
  <cp:lastModifiedBy>Krista Fritson</cp:lastModifiedBy>
  <cp:revision>88</cp:revision>
  <dcterms:created xsi:type="dcterms:W3CDTF">2021-09-28T17:09:39Z</dcterms:created>
  <dcterms:modified xsi:type="dcterms:W3CDTF">2022-05-23T14:42:00Z</dcterms:modified>
</cp:coreProperties>
</file>