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65" r:id="rId2"/>
    <p:sldId id="280" r:id="rId3"/>
    <p:sldId id="267" r:id="rId4"/>
    <p:sldId id="271" r:id="rId5"/>
    <p:sldId id="287" r:id="rId6"/>
    <p:sldId id="288" r:id="rId7"/>
    <p:sldId id="289" r:id="rId8"/>
    <p:sldId id="290" r:id="rId9"/>
    <p:sldId id="268" r:id="rId10"/>
    <p:sldId id="269" r:id="rId11"/>
    <p:sldId id="274" r:id="rId12"/>
    <p:sldId id="272" r:id="rId13"/>
    <p:sldId id="273" r:id="rId14"/>
    <p:sldId id="275" r:id="rId15"/>
    <p:sldId id="276" r:id="rId16"/>
    <p:sldId id="291" r:id="rId17"/>
    <p:sldId id="277" r:id="rId18"/>
    <p:sldId id="278" r:id="rId19"/>
    <p:sldId id="279" r:id="rId20"/>
    <p:sldId id="281" r:id="rId21"/>
    <p:sldId id="282" r:id="rId22"/>
    <p:sldId id="283" r:id="rId23"/>
    <p:sldId id="284" r:id="rId24"/>
    <p:sldId id="285" r:id="rId25"/>
    <p:sldId id="286" r:id="rId26"/>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orbel" panose="020B0503020204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orbel" panose="020B0503020204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orbel" panose="020B0503020204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orbel" panose="020B0503020204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5294"/>
    <a:srgbClr val="004175"/>
    <a:srgbClr val="003566"/>
    <a:srgbClr val="00478A"/>
    <a:srgbClr val="0072BC"/>
    <a:srgbClr val="0D3B5D"/>
    <a:srgbClr val="1E39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3"/>
    <p:restoredTop sz="94656"/>
  </p:normalViewPr>
  <p:slideViewPr>
    <p:cSldViewPr snapToGrid="0" snapToObjects="1">
      <p:cViewPr varScale="1">
        <p:scale>
          <a:sx n="109" d="100"/>
          <a:sy n="109" d="100"/>
        </p:scale>
        <p:origin x="16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D890E073-7139-4D21-9138-F740CDE4F618}" type="datetimeFigureOut">
              <a:rPr lang="en-US" altLang="en-US"/>
              <a:pPr/>
              <a:t>10/18/2021</a:t>
            </a:fld>
            <a:endParaRPr lang="en-US"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D099E56-E1FA-4FC4-AB68-E08A3676649F}"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91A43CE7-CFD8-41F2-97C1-0D80EE242D2F}" type="datetimeFigureOut">
              <a:rPr lang="en-US" altLang="en-US"/>
              <a:pPr/>
              <a:t>10/18/2021</a:t>
            </a:fld>
            <a:endParaRPr lang="en-US" alt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C061259-7ACB-4C3C-A95C-26F460082B9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B49B70-5512-7843-B165-A2B93099905E}" type="slidenum">
              <a:rPr lang="en-US" smtClean="0"/>
              <a:t>1</a:t>
            </a:fld>
            <a:endParaRPr lang="en-US" dirty="0"/>
          </a:p>
        </p:txBody>
      </p:sp>
    </p:spTree>
    <p:extLst>
      <p:ext uri="{BB962C8B-B14F-4D97-AF65-F5344CB8AC3E}">
        <p14:creationId xmlns:p14="http://schemas.microsoft.com/office/powerpoint/2010/main" val="1435860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9EB49B70-5512-7843-B165-A2B93099905E}" type="slidenum">
              <a:rPr lang="en-US" smtClean="0"/>
              <a:t>13</a:t>
            </a:fld>
            <a:endParaRPr lang="en-US" dirty="0"/>
          </a:p>
        </p:txBody>
      </p:sp>
    </p:spTree>
    <p:extLst>
      <p:ext uri="{BB962C8B-B14F-4D97-AF65-F5344CB8AC3E}">
        <p14:creationId xmlns:p14="http://schemas.microsoft.com/office/powerpoint/2010/main" val="38507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B49B70-5512-7843-B165-A2B93099905E}" type="slidenum">
              <a:rPr lang="en-US" smtClean="0"/>
              <a:t>14</a:t>
            </a:fld>
            <a:endParaRPr lang="en-US" dirty="0"/>
          </a:p>
        </p:txBody>
      </p:sp>
    </p:spTree>
    <p:extLst>
      <p:ext uri="{BB962C8B-B14F-4D97-AF65-F5344CB8AC3E}">
        <p14:creationId xmlns:p14="http://schemas.microsoft.com/office/powerpoint/2010/main" val="1875001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B49B70-5512-7843-B165-A2B93099905E}" type="slidenum">
              <a:rPr lang="en-US" smtClean="0"/>
              <a:t>15</a:t>
            </a:fld>
            <a:endParaRPr lang="en-US" dirty="0"/>
          </a:p>
        </p:txBody>
      </p:sp>
    </p:spTree>
    <p:extLst>
      <p:ext uri="{BB962C8B-B14F-4D97-AF65-F5344CB8AC3E}">
        <p14:creationId xmlns:p14="http://schemas.microsoft.com/office/powerpoint/2010/main" val="3263863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9EB49B70-5512-7843-B165-A2B93099905E}" type="slidenum">
              <a:rPr lang="en-US" smtClean="0"/>
              <a:t>17</a:t>
            </a:fld>
            <a:endParaRPr lang="en-US" dirty="0"/>
          </a:p>
        </p:txBody>
      </p:sp>
      <p:sp>
        <p:nvSpPr>
          <p:cNvPr id="5" name="Notes Placeholder 4"/>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0385065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B49B70-5512-7843-B165-A2B93099905E}" type="slidenum">
              <a:rPr lang="en-US" smtClean="0"/>
              <a:t>18</a:t>
            </a:fld>
            <a:endParaRPr lang="en-US" dirty="0"/>
          </a:p>
        </p:txBody>
      </p:sp>
    </p:spTree>
    <p:extLst>
      <p:ext uri="{BB962C8B-B14F-4D97-AF65-F5344CB8AC3E}">
        <p14:creationId xmlns:p14="http://schemas.microsoft.com/office/powerpoint/2010/main" val="9741765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ea typeface="MS PGothic" panose="020B0600070205080204" pitchFamily="34" charset="-128"/>
              </a:defRPr>
            </a:lvl1pPr>
            <a:lvl2pPr marL="742950" indent="-285750">
              <a:defRPr>
                <a:solidFill>
                  <a:schemeClr val="tx1"/>
                </a:solidFill>
                <a:latin typeface="Corbel" panose="020B0503020204020204" pitchFamily="34" charset="0"/>
                <a:ea typeface="MS PGothic" panose="020B0600070205080204" pitchFamily="34" charset="-128"/>
              </a:defRPr>
            </a:lvl2pPr>
            <a:lvl3pPr marL="1143000" indent="-228600">
              <a:defRPr>
                <a:solidFill>
                  <a:schemeClr val="tx1"/>
                </a:solidFill>
                <a:latin typeface="Corbel" panose="020B0503020204020204" pitchFamily="34" charset="0"/>
                <a:ea typeface="MS PGothic" panose="020B0600070205080204" pitchFamily="34" charset="-128"/>
              </a:defRPr>
            </a:lvl3pPr>
            <a:lvl4pPr marL="1600200" indent="-228600">
              <a:defRPr>
                <a:solidFill>
                  <a:schemeClr val="tx1"/>
                </a:solidFill>
                <a:latin typeface="Corbel" panose="020B0503020204020204" pitchFamily="34" charset="0"/>
                <a:ea typeface="MS PGothic" panose="020B0600070205080204" pitchFamily="34" charset="-128"/>
              </a:defRPr>
            </a:lvl4pPr>
            <a:lvl5pPr marL="2057400" indent="-228600">
              <a:defRPr>
                <a:solidFill>
                  <a:schemeClr val="tx1"/>
                </a:solidFill>
                <a:latin typeface="Corbel" panose="020B0503020204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910255D8-3A22-416C-BBE7-D38B2CBD851A}" type="slidenum">
              <a:rPr kumimoji="0" lang="en-US" altLang="en-US" sz="1200" b="0" i="0" u="none" strike="noStrike" kern="1200" cap="none" spc="0" normalizeH="0" baseline="0" noProof="0" smtClean="0">
                <a:ln>
                  <a:noFill/>
                </a:ln>
                <a:solidFill>
                  <a:prstClr val="black"/>
                </a:solidFill>
                <a:effectLst/>
                <a:uLnTx/>
                <a:uFillTx/>
                <a:latin typeface="Corbel" panose="020B050302020402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smtClean="0">
              <a:ln>
                <a:noFill/>
              </a:ln>
              <a:solidFill>
                <a:prstClr val="black"/>
              </a:solidFill>
              <a:effectLst/>
              <a:uLnTx/>
              <a:uFillTx/>
              <a:latin typeface="Corbel" panose="020B0503020204020204" pitchFamily="34" charset="0"/>
              <a:ea typeface="MS PGothic" panose="020B0600070205080204" pitchFamily="34" charset="-128"/>
              <a:cs typeface="+mn-cs"/>
            </a:endParaRPr>
          </a:p>
        </p:txBody>
      </p:sp>
    </p:spTree>
    <p:extLst>
      <p:ext uri="{BB962C8B-B14F-4D97-AF65-F5344CB8AC3E}">
        <p14:creationId xmlns:p14="http://schemas.microsoft.com/office/powerpoint/2010/main" val="2970630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Patient involvement</a:t>
            </a:r>
            <a:r>
              <a:rPr lang="en-US" altLang="en-US" baseline="0" dirty="0" smtClean="0"/>
              <a:t>: </a:t>
            </a:r>
          </a:p>
          <a:p>
            <a:r>
              <a:rPr lang="en-US" altLang="en-US" baseline="0" dirty="0" smtClean="0"/>
              <a:t>	- Meet &amp; educate patients shortly after initial dx </a:t>
            </a:r>
          </a:p>
          <a:p>
            <a:r>
              <a:rPr lang="en-US" altLang="en-US" baseline="0" dirty="0" smtClean="0"/>
              <a:t>	- Coordinate cares, appointments before patient even meets oncology </a:t>
            </a:r>
          </a:p>
          <a:p>
            <a:r>
              <a:rPr lang="en-US" altLang="en-US" baseline="0" dirty="0" smtClean="0"/>
              <a:t>	- Follow patient through out </a:t>
            </a:r>
            <a:r>
              <a:rPr lang="en-US" altLang="en-US" baseline="0" dirty="0" err="1" smtClean="0"/>
              <a:t>tx</a:t>
            </a:r>
            <a:r>
              <a:rPr lang="en-US" altLang="en-US" baseline="0" dirty="0" smtClean="0"/>
              <a:t> and facilitate communication between patient, oncology, </a:t>
            </a:r>
            <a:r>
              <a:rPr lang="en-US" altLang="en-US" baseline="0" dirty="0" err="1" smtClean="0"/>
              <a:t>pcp</a:t>
            </a:r>
            <a:r>
              <a:rPr lang="en-US" altLang="en-US" baseline="0" dirty="0" smtClean="0"/>
              <a:t> </a:t>
            </a:r>
          </a:p>
          <a:p>
            <a:r>
              <a:rPr lang="en-US" altLang="en-US" baseline="0" dirty="0" smtClean="0"/>
              <a:t>	- f/u calls on post hospitalization </a:t>
            </a:r>
          </a:p>
          <a:p>
            <a:r>
              <a:rPr lang="en-US" altLang="en-US" baseline="0" dirty="0" smtClean="0"/>
              <a:t> 	- provide survivorship care plan to patients at end of </a:t>
            </a:r>
            <a:r>
              <a:rPr lang="en-US" altLang="en-US" baseline="0" dirty="0" err="1" smtClean="0"/>
              <a:t>tx</a:t>
            </a:r>
            <a:r>
              <a:rPr lang="en-US" altLang="en-US" baseline="0" dirty="0" smtClean="0"/>
              <a:t> </a:t>
            </a:r>
          </a:p>
          <a:p>
            <a:endParaRPr lang="en-US" altLang="en-US" dirty="0"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ea typeface="MS PGothic" panose="020B0600070205080204" pitchFamily="34" charset="-128"/>
              </a:defRPr>
            </a:lvl1pPr>
            <a:lvl2pPr marL="742950" indent="-285750">
              <a:defRPr>
                <a:solidFill>
                  <a:schemeClr val="tx1"/>
                </a:solidFill>
                <a:latin typeface="Corbel" panose="020B0503020204020204" pitchFamily="34" charset="0"/>
                <a:ea typeface="MS PGothic" panose="020B0600070205080204" pitchFamily="34" charset="-128"/>
              </a:defRPr>
            </a:lvl2pPr>
            <a:lvl3pPr marL="1143000" indent="-228600">
              <a:defRPr>
                <a:solidFill>
                  <a:schemeClr val="tx1"/>
                </a:solidFill>
                <a:latin typeface="Corbel" panose="020B0503020204020204" pitchFamily="34" charset="0"/>
                <a:ea typeface="MS PGothic" panose="020B0600070205080204" pitchFamily="34" charset="-128"/>
              </a:defRPr>
            </a:lvl3pPr>
            <a:lvl4pPr marL="1600200" indent="-228600">
              <a:defRPr>
                <a:solidFill>
                  <a:schemeClr val="tx1"/>
                </a:solidFill>
                <a:latin typeface="Corbel" panose="020B0503020204020204" pitchFamily="34" charset="0"/>
                <a:ea typeface="MS PGothic" panose="020B0600070205080204" pitchFamily="34" charset="-128"/>
              </a:defRPr>
            </a:lvl4pPr>
            <a:lvl5pPr marL="2057400" indent="-228600">
              <a:defRPr>
                <a:solidFill>
                  <a:schemeClr val="tx1"/>
                </a:solidFill>
                <a:latin typeface="Corbel" panose="020B0503020204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516E574-6432-43EA-8602-5E5C1860C1D1}" type="slidenum">
              <a:rPr kumimoji="0" lang="en-US" altLang="en-US" sz="1200" b="0" i="0" u="none" strike="noStrike" kern="1200" cap="none" spc="0" normalizeH="0" baseline="0" noProof="0" smtClean="0">
                <a:ln>
                  <a:noFill/>
                </a:ln>
                <a:solidFill>
                  <a:prstClr val="black"/>
                </a:solidFill>
                <a:effectLst/>
                <a:uLnTx/>
                <a:uFillTx/>
                <a:latin typeface="Corbel" panose="020B050302020402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smtClean="0">
              <a:ln>
                <a:noFill/>
              </a:ln>
              <a:solidFill>
                <a:prstClr val="black"/>
              </a:solidFill>
              <a:effectLst/>
              <a:uLnTx/>
              <a:uFillTx/>
              <a:latin typeface="Corbel" panose="020B0503020204020204" pitchFamily="34" charset="0"/>
              <a:ea typeface="MS PGothic" panose="020B0600070205080204" pitchFamily="34" charset="-128"/>
              <a:cs typeface="+mn-cs"/>
            </a:endParaRPr>
          </a:p>
        </p:txBody>
      </p:sp>
    </p:spTree>
    <p:extLst>
      <p:ext uri="{BB962C8B-B14F-4D97-AF65-F5344CB8AC3E}">
        <p14:creationId xmlns:p14="http://schemas.microsoft.com/office/powerpoint/2010/main" val="24692498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Continuity of care for patient</a:t>
            </a:r>
          </a:p>
          <a:p>
            <a:pPr lvl="1"/>
            <a:r>
              <a:rPr lang="en-US" dirty="0" smtClean="0"/>
              <a:t>	Enables PCP</a:t>
            </a:r>
            <a:r>
              <a:rPr lang="en-US" baseline="0" dirty="0" smtClean="0"/>
              <a:t> to contact oncology for questions/concerns </a:t>
            </a:r>
            <a:endParaRPr lang="en-US" dirty="0" smtClean="0"/>
          </a:p>
          <a:p>
            <a:pPr lvl="1"/>
            <a:endParaRPr lang="en-US" dirty="0" smtClean="0"/>
          </a:p>
          <a:p>
            <a:pPr lvl="1"/>
            <a:r>
              <a:rPr lang="en-US" dirty="0" smtClean="0"/>
              <a:t>Safer care and better</a:t>
            </a:r>
            <a:r>
              <a:rPr lang="en-US" baseline="0" dirty="0" smtClean="0"/>
              <a:t> outcomes for patient </a:t>
            </a:r>
            <a:endParaRPr lang="en-US" dirty="0" smtClean="0"/>
          </a:p>
          <a:p>
            <a:pPr lvl="1"/>
            <a:r>
              <a:rPr lang="en-US" dirty="0" smtClean="0"/>
              <a:t>	Example: </a:t>
            </a:r>
          </a:p>
          <a:p>
            <a:pPr lvl="2"/>
            <a:r>
              <a:rPr lang="en-US" dirty="0" smtClean="0"/>
              <a:t>- Neutropenic fevers- reduce sepsis by activating septic protocol/neutropenic protocol because provider is able to quickly access what/when patient has had last treatment </a:t>
            </a:r>
          </a:p>
          <a:p>
            <a:pPr marL="1085850" lvl="2" indent="-171450">
              <a:buFontTx/>
              <a:buChar char="-"/>
            </a:pPr>
            <a:r>
              <a:rPr lang="en-US" dirty="0" smtClean="0"/>
              <a:t>Control blood sugars and hypertension related</a:t>
            </a:r>
            <a:r>
              <a:rPr lang="en-US" baseline="0" dirty="0" smtClean="0"/>
              <a:t> BEFORE they become out of control </a:t>
            </a:r>
          </a:p>
          <a:p>
            <a:pPr marL="1085850" lvl="2" indent="-171450">
              <a:buFontTx/>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F4A1B55-0298-4618-B483-C3E3AFA3C4F5}" type="slidenum">
              <a:rPr kumimoji="0" lang="en-US" altLang="en-US" sz="1200" b="0" i="0" u="none" strike="noStrike" kern="1200" cap="none" spc="0" normalizeH="0" baseline="0" noProof="0" smtClean="0">
                <a:ln>
                  <a:noFill/>
                </a:ln>
                <a:solidFill>
                  <a:prstClr val="black"/>
                </a:solidFill>
                <a:effectLst/>
                <a:uLnTx/>
                <a:uFillTx/>
                <a:latin typeface="Corbel" panose="020B050302020402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orbel" panose="020B0503020204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5922698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Identify and address barriers</a:t>
            </a:r>
            <a:r>
              <a:rPr lang="en-US" baseline="0" dirty="0" smtClean="0"/>
              <a:t> such as. </a:t>
            </a:r>
          </a:p>
          <a:p>
            <a:r>
              <a:rPr lang="en-US" baseline="0" dirty="0" smtClean="0"/>
              <a:t>	- Serve as a resource and provide assistance to entire facility: </a:t>
            </a:r>
          </a:p>
          <a:p>
            <a:r>
              <a:rPr lang="en-US" baseline="0" dirty="0" smtClean="0"/>
              <a:t>	- educate staff to be more comfortable access port/blood administration </a:t>
            </a:r>
          </a:p>
          <a:p>
            <a:r>
              <a:rPr lang="en-US" baseline="0" dirty="0" smtClean="0"/>
              <a:t> Increase referrals to local ancillary programs such as : </a:t>
            </a:r>
          </a:p>
          <a:p>
            <a:r>
              <a:rPr lang="en-US" baseline="0" dirty="0" smtClean="0"/>
              <a:t>	- identify how radiology services are utilized for staging and restaging scans </a:t>
            </a:r>
          </a:p>
          <a:p>
            <a:r>
              <a:rPr lang="en-US" baseline="0" dirty="0" smtClean="0"/>
              <a:t>	- developed standing order for referrals to PT/OT</a:t>
            </a:r>
          </a:p>
          <a:p>
            <a:r>
              <a:rPr lang="en-US" baseline="0" dirty="0" smtClean="0"/>
              <a:t>Update charts: </a:t>
            </a:r>
          </a:p>
          <a:p>
            <a:r>
              <a:rPr lang="en-US" baseline="0" dirty="0" smtClean="0"/>
              <a:t>	- “sticky notes to access current </a:t>
            </a:r>
            <a:r>
              <a:rPr lang="en-US" baseline="0" dirty="0" err="1" smtClean="0"/>
              <a:t>tx</a:t>
            </a:r>
            <a:r>
              <a:rPr lang="en-US" baseline="0" dirty="0" smtClean="0"/>
              <a:t>, most common s/e and specific dx </a:t>
            </a:r>
          </a:p>
          <a:p>
            <a:r>
              <a:rPr lang="en-US" baseline="0" dirty="0" smtClean="0"/>
              <a:t>	</a:t>
            </a:r>
          </a:p>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F4A1B55-0298-4618-B483-C3E3AFA3C4F5}" type="slidenum">
              <a:rPr kumimoji="0" lang="en-US" altLang="en-US" sz="1200" b="0" i="0" u="none" strike="noStrike" kern="1200" cap="none" spc="0" normalizeH="0" baseline="0" noProof="0" smtClean="0">
                <a:ln>
                  <a:noFill/>
                </a:ln>
                <a:solidFill>
                  <a:prstClr val="black"/>
                </a:solidFill>
                <a:effectLst/>
                <a:uLnTx/>
                <a:uFillTx/>
                <a:latin typeface="Corbel" panose="020B050302020402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orbel" panose="020B0503020204020204" pitchFamily="34" charset="0"/>
              <a:ea typeface="MS PGothic" panose="020B0600070205080204" pitchFamily="34" charset="-128"/>
              <a:cs typeface="+mn-cs"/>
            </a:endParaRPr>
          </a:p>
        </p:txBody>
      </p:sp>
    </p:spTree>
    <p:extLst>
      <p:ext uri="{BB962C8B-B14F-4D97-AF65-F5344CB8AC3E}">
        <p14:creationId xmlns:p14="http://schemas.microsoft.com/office/powerpoint/2010/main" val="36417952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Send office notes, scans, and labs after EACH time they see oncology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  - MD, APP, Nurse for chemo. Visits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Encourage patients to continue seeing PCP through out treatment for health screenings and communication during patient education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Completion</a:t>
            </a:r>
            <a:r>
              <a:rPr lang="en-US" baseline="0" dirty="0" smtClean="0"/>
              <a:t> of therapy-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Once treatments are complete, inform what the plan is going forward,</a:t>
            </a:r>
            <a:r>
              <a:rPr lang="en-US" baseline="0" dirty="0" smtClean="0"/>
              <a:t> how often will patient be seen by oncologist, how often will restaging scans be performed</a:t>
            </a:r>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F4A1B55-0298-4618-B483-C3E3AFA3C4F5}" type="slidenum">
              <a:rPr kumimoji="0" lang="en-US" altLang="en-US" sz="1200" b="0" i="0" u="none" strike="noStrike" kern="1200" cap="none" spc="0" normalizeH="0" baseline="0" noProof="0" smtClean="0">
                <a:ln>
                  <a:noFill/>
                </a:ln>
                <a:solidFill>
                  <a:prstClr val="black"/>
                </a:solidFill>
                <a:effectLst/>
                <a:uLnTx/>
                <a:uFillTx/>
                <a:latin typeface="Corbel" panose="020B050302020402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orbel" panose="020B0503020204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897734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ea typeface="MS PGothic" panose="020B0600070205080204" pitchFamily="34" charset="-128"/>
              </a:defRPr>
            </a:lvl1pPr>
            <a:lvl2pPr marL="742950" indent="-285750">
              <a:defRPr>
                <a:solidFill>
                  <a:schemeClr val="tx1"/>
                </a:solidFill>
                <a:latin typeface="Corbel" panose="020B0503020204020204" pitchFamily="34" charset="0"/>
                <a:ea typeface="MS PGothic" panose="020B0600070205080204" pitchFamily="34" charset="-128"/>
              </a:defRPr>
            </a:lvl2pPr>
            <a:lvl3pPr marL="1143000" indent="-228600">
              <a:defRPr>
                <a:solidFill>
                  <a:schemeClr val="tx1"/>
                </a:solidFill>
                <a:latin typeface="Corbel" panose="020B0503020204020204" pitchFamily="34" charset="0"/>
                <a:ea typeface="MS PGothic" panose="020B0600070205080204" pitchFamily="34" charset="-128"/>
              </a:defRPr>
            </a:lvl3pPr>
            <a:lvl4pPr marL="1600200" indent="-228600">
              <a:defRPr>
                <a:solidFill>
                  <a:schemeClr val="tx1"/>
                </a:solidFill>
                <a:latin typeface="Corbel" panose="020B0503020204020204" pitchFamily="34" charset="0"/>
                <a:ea typeface="MS PGothic" panose="020B0600070205080204" pitchFamily="34" charset="-128"/>
              </a:defRPr>
            </a:lvl4pPr>
            <a:lvl5pPr marL="2057400" indent="-228600">
              <a:defRPr>
                <a:solidFill>
                  <a:schemeClr val="tx1"/>
                </a:solidFill>
                <a:latin typeface="Corbel" panose="020B0503020204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5CC790E3-8547-41A1-B9FF-E5167FC7D35B}" type="slidenum">
              <a:rPr kumimoji="0" lang="en-US" altLang="en-US" sz="1200" b="0" i="0" u="none" strike="noStrike" kern="1200" cap="none" spc="0" normalizeH="0" baseline="0" noProof="0" smtClean="0">
                <a:ln>
                  <a:noFill/>
                </a:ln>
                <a:solidFill>
                  <a:prstClr val="black"/>
                </a:solidFill>
                <a:effectLst/>
                <a:uLnTx/>
                <a:uFillTx/>
                <a:latin typeface="Corbel" panose="020B0503020204020204" pitchFamily="34" charset="0"/>
                <a:ea typeface="MS PGothic"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smtClean="0">
              <a:ln>
                <a:noFill/>
              </a:ln>
              <a:solidFill>
                <a:prstClr val="black"/>
              </a:solidFill>
              <a:effectLst/>
              <a:uLnTx/>
              <a:uFillTx/>
              <a:latin typeface="Corbel" panose="020B0503020204020204" pitchFamily="34" charset="0"/>
              <a:ea typeface="MS PGothic" panose="020B0600070205080204" pitchFamily="34" charset="-128"/>
              <a:cs typeface="+mn-cs"/>
            </a:endParaRPr>
          </a:p>
        </p:txBody>
      </p:sp>
    </p:spTree>
    <p:extLst>
      <p:ext uri="{BB962C8B-B14F-4D97-AF65-F5344CB8AC3E}">
        <p14:creationId xmlns:p14="http://schemas.microsoft.com/office/powerpoint/2010/main" val="8810131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B49B70-5512-7843-B165-A2B93099905E}" type="slidenum">
              <a:rPr lang="en-US" smtClean="0"/>
              <a:t>24</a:t>
            </a:fld>
            <a:endParaRPr lang="en-US" dirty="0"/>
          </a:p>
        </p:txBody>
      </p:sp>
    </p:spTree>
    <p:extLst>
      <p:ext uri="{BB962C8B-B14F-4D97-AF65-F5344CB8AC3E}">
        <p14:creationId xmlns:p14="http://schemas.microsoft.com/office/powerpoint/2010/main" val="437903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9EB49B70-5512-7843-B165-A2B93099905E}" type="slidenum">
              <a:rPr lang="en-US" smtClean="0"/>
              <a:t>3</a:t>
            </a:fld>
            <a:endParaRPr lang="en-US" dirty="0"/>
          </a:p>
        </p:txBody>
      </p:sp>
    </p:spTree>
    <p:extLst>
      <p:ext uri="{BB962C8B-B14F-4D97-AF65-F5344CB8AC3E}">
        <p14:creationId xmlns:p14="http://schemas.microsoft.com/office/powerpoint/2010/main" val="2409411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B49B70-5512-7843-B165-A2B93099905E}" type="slidenum">
              <a:rPr lang="en-US" smtClean="0"/>
              <a:t>4</a:t>
            </a:fld>
            <a:endParaRPr lang="en-US" dirty="0"/>
          </a:p>
        </p:txBody>
      </p:sp>
    </p:spTree>
    <p:extLst>
      <p:ext uri="{BB962C8B-B14F-4D97-AF65-F5344CB8AC3E}">
        <p14:creationId xmlns:p14="http://schemas.microsoft.com/office/powerpoint/2010/main" val="3006194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Providers identified that large amounts of time and resources are needed to help coordinate the care for oncology  patients </a:t>
            </a:r>
          </a:p>
          <a:p>
            <a:endParaRPr lang="en-US" dirty="0"/>
          </a:p>
        </p:txBody>
      </p:sp>
      <p:sp>
        <p:nvSpPr>
          <p:cNvPr id="4" name="Slide Number Placeholder 3"/>
          <p:cNvSpPr>
            <a:spLocks noGrp="1"/>
          </p:cNvSpPr>
          <p:nvPr>
            <p:ph type="sldNum" sz="quarter" idx="10"/>
          </p:nvPr>
        </p:nvSpPr>
        <p:spPr/>
        <p:txBody>
          <a:bodyPr/>
          <a:lstStyle/>
          <a:p>
            <a:fld id="{5C061259-7ACB-4C3C-A95C-26F460082B90}" type="slidenum">
              <a:rPr lang="en-US" altLang="en-US" smtClean="0"/>
              <a:pPr/>
              <a:t>5</a:t>
            </a:fld>
            <a:endParaRPr lang="en-US" altLang="en-US"/>
          </a:p>
        </p:txBody>
      </p:sp>
    </p:spTree>
    <p:extLst>
      <p:ext uri="{BB962C8B-B14F-4D97-AF65-F5344CB8AC3E}">
        <p14:creationId xmlns:p14="http://schemas.microsoft.com/office/powerpoint/2010/main" val="3326529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B49B70-5512-7843-B165-A2B93099905E}" type="slidenum">
              <a:rPr lang="en-US" smtClean="0"/>
              <a:t>9</a:t>
            </a:fld>
            <a:endParaRPr lang="en-US" dirty="0"/>
          </a:p>
        </p:txBody>
      </p:sp>
    </p:spTree>
    <p:extLst>
      <p:ext uri="{BB962C8B-B14F-4D97-AF65-F5344CB8AC3E}">
        <p14:creationId xmlns:p14="http://schemas.microsoft.com/office/powerpoint/2010/main" val="619480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9EB49B70-5512-7843-B165-A2B93099905E}" type="slidenum">
              <a:rPr lang="en-US" smtClean="0"/>
              <a:t>10</a:t>
            </a:fld>
            <a:endParaRPr lang="en-US" dirty="0"/>
          </a:p>
        </p:txBody>
      </p:sp>
    </p:spTree>
    <p:extLst>
      <p:ext uri="{BB962C8B-B14F-4D97-AF65-F5344CB8AC3E}">
        <p14:creationId xmlns:p14="http://schemas.microsoft.com/office/powerpoint/2010/main" val="2666167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B49B70-5512-7843-B165-A2B93099905E}" type="slidenum">
              <a:rPr lang="en-US" smtClean="0"/>
              <a:t>11</a:t>
            </a:fld>
            <a:endParaRPr lang="en-US" dirty="0"/>
          </a:p>
        </p:txBody>
      </p:sp>
    </p:spTree>
    <p:extLst>
      <p:ext uri="{BB962C8B-B14F-4D97-AF65-F5344CB8AC3E}">
        <p14:creationId xmlns:p14="http://schemas.microsoft.com/office/powerpoint/2010/main" val="3694917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B49B70-5512-7843-B165-A2B93099905E}" type="slidenum">
              <a:rPr lang="en-US" smtClean="0"/>
              <a:t>12</a:t>
            </a:fld>
            <a:endParaRPr lang="en-US" dirty="0"/>
          </a:p>
        </p:txBody>
      </p:sp>
    </p:spTree>
    <p:extLst>
      <p:ext uri="{BB962C8B-B14F-4D97-AF65-F5344CB8AC3E}">
        <p14:creationId xmlns:p14="http://schemas.microsoft.com/office/powerpoint/2010/main" val="25381893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9144000" cy="6858000"/>
          </a:xfrm>
          <a:prstGeom prst="rect">
            <a:avLst/>
          </a:prstGeom>
          <a:gradFill rotWithShape="1">
            <a:gsLst>
              <a:gs pos="0">
                <a:srgbClr val="005294"/>
              </a:gs>
              <a:gs pos="88000">
                <a:srgbClr val="004175"/>
              </a:gs>
              <a:gs pos="100000">
                <a:srgbClr val="004175"/>
              </a:gs>
            </a:gsLst>
            <a:lin ang="4260000"/>
          </a:gradFill>
          <a:ln>
            <a:noFill/>
          </a:ln>
          <a:effectLst>
            <a:outerShdw blurRad="40000" dist="23000" dir="5400000" rotWithShape="0">
              <a:srgbClr val="80808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orbel" panose="020B0503020204020204" pitchFamily="34" charset="0"/>
                <a:ea typeface="MS PGothic" panose="020B0600070205080204" pitchFamily="34" charset="-128"/>
              </a:defRPr>
            </a:lvl1pPr>
            <a:lvl2pPr marL="742950" indent="-285750">
              <a:defRPr>
                <a:solidFill>
                  <a:schemeClr val="tx1"/>
                </a:solidFill>
                <a:latin typeface="Corbel" panose="020B0503020204020204" pitchFamily="34" charset="0"/>
                <a:ea typeface="MS PGothic" panose="020B0600070205080204" pitchFamily="34" charset="-128"/>
              </a:defRPr>
            </a:lvl2pPr>
            <a:lvl3pPr marL="1143000" indent="-228600">
              <a:defRPr>
                <a:solidFill>
                  <a:schemeClr val="tx1"/>
                </a:solidFill>
                <a:latin typeface="Corbel" panose="020B0503020204020204" pitchFamily="34" charset="0"/>
                <a:ea typeface="MS PGothic" panose="020B0600070205080204" pitchFamily="34" charset="-128"/>
              </a:defRPr>
            </a:lvl3pPr>
            <a:lvl4pPr marL="1600200" indent="-228600">
              <a:defRPr>
                <a:solidFill>
                  <a:schemeClr val="tx1"/>
                </a:solidFill>
                <a:latin typeface="Corbel" panose="020B0503020204020204" pitchFamily="34" charset="0"/>
                <a:ea typeface="MS PGothic" panose="020B0600070205080204" pitchFamily="34" charset="-128"/>
              </a:defRPr>
            </a:lvl4pPr>
            <a:lvl5pPr marL="2057400" indent="-228600">
              <a:defRPr>
                <a:solidFill>
                  <a:schemeClr val="tx1"/>
                </a:solidFill>
                <a:latin typeface="Corbel" panose="020B0503020204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9pPr>
          </a:lstStyle>
          <a:p>
            <a:pPr algn="ctr" eaLnBrk="1" hangingPunct="1"/>
            <a:endParaRPr lang="en-US" altLang="en-US">
              <a:solidFill>
                <a:srgbClr val="1E3964"/>
              </a:solidFill>
            </a:endParaRPr>
          </a:p>
        </p:txBody>
      </p: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03838" y="5554663"/>
            <a:ext cx="312102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740833" y="3237636"/>
            <a:ext cx="6269264" cy="1752601"/>
          </a:xfrm>
        </p:spPr>
        <p:txBody>
          <a:bodyPr lIns="0" tIns="0" rIns="0" bIns="0">
            <a:normAutofit/>
          </a:bodyPr>
          <a:lstStyle>
            <a:lvl1pPr marL="0" indent="0" algn="l">
              <a:buNone/>
              <a:defRPr sz="26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37" name="Title 1"/>
          <p:cNvSpPr>
            <a:spLocks noGrp="1"/>
          </p:cNvSpPr>
          <p:nvPr>
            <p:ph type="ctrTitle"/>
          </p:nvPr>
        </p:nvSpPr>
        <p:spPr>
          <a:xfrm>
            <a:off x="740834" y="1300621"/>
            <a:ext cx="6269263" cy="1794668"/>
          </a:xfrm>
        </p:spPr>
        <p:txBody>
          <a:bodyPr>
            <a:noAutofit/>
          </a:bodyPr>
          <a:lstStyle>
            <a:lvl1pPr algn="l">
              <a:defRPr sz="5400" i="1">
                <a:solidFill>
                  <a:schemeClr val="bg1"/>
                </a:solidFill>
              </a:defRPr>
            </a:lvl1pPr>
          </a:lstStyle>
          <a:p>
            <a:endParaRPr lang="en-US" dirty="0"/>
          </a:p>
        </p:txBody>
      </p:sp>
    </p:spTree>
    <p:extLst>
      <p:ext uri="{BB962C8B-B14F-4D97-AF65-F5344CB8AC3E}">
        <p14:creationId xmlns:p14="http://schemas.microsoft.com/office/powerpoint/2010/main" val="263994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866" y="1600201"/>
            <a:ext cx="7902841" cy="4422336"/>
          </a:xfrm>
        </p:spPr>
        <p:txBody>
          <a:bodyPr/>
          <a:lstStyle>
            <a:lvl1pPr>
              <a:defRPr>
                <a:solidFill>
                  <a:srgbClr val="262626"/>
                </a:solidFill>
              </a:defRPr>
            </a:lvl1pPr>
            <a:lvl2pPr>
              <a:defRPr>
                <a:solidFill>
                  <a:srgbClr val="262626"/>
                </a:solidFill>
              </a:defRPr>
            </a:lvl2pPr>
            <a:lvl3pPr>
              <a:defRPr>
                <a:solidFill>
                  <a:srgbClr val="262626"/>
                </a:solidFill>
              </a:defRPr>
            </a:lvl3pPr>
            <a:lvl4pPr>
              <a:defRPr>
                <a:solidFill>
                  <a:srgbClr val="262626"/>
                </a:solidFill>
              </a:defRPr>
            </a:lvl4pPr>
            <a:lvl5pPr>
              <a:defRPr>
                <a:solidFill>
                  <a:srgbClr val="262626"/>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1"/>
          <p:cNvSpPr>
            <a:spLocks noGrp="1"/>
          </p:cNvSpPr>
          <p:nvPr>
            <p:ph type="title"/>
          </p:nvPr>
        </p:nvSpPr>
        <p:spPr>
          <a:xfrm>
            <a:off x="620866" y="274320"/>
            <a:ext cx="7902841" cy="1143000"/>
          </a:xfrm>
        </p:spPr>
        <p:txBody>
          <a:bodyPr/>
          <a:lstStyle>
            <a:lvl1pPr algn="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81792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55456" y="1721124"/>
            <a:ext cx="7539257" cy="1362075"/>
          </a:xfrm>
        </p:spPr>
        <p:txBody>
          <a:bodyPr>
            <a:noAutofit/>
          </a:bodyPr>
          <a:lstStyle>
            <a:lvl1pPr algn="l">
              <a:defRPr sz="4600" b="0"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943186" y="3353071"/>
            <a:ext cx="7772400" cy="1500187"/>
          </a:xfrm>
        </p:spPr>
        <p:txBody>
          <a:bodyPr lIns="0" tIns="0" rIns="0" bIns="0">
            <a:normAutofit/>
          </a:bodyPr>
          <a:lstStyle>
            <a:lvl1pPr marL="0" indent="0">
              <a:buNone/>
              <a:defRPr sz="2600">
                <a:solidFill>
                  <a:srgbClr val="262626"/>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116572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21929" y="1600200"/>
            <a:ext cx="3914119" cy="4422337"/>
          </a:xfrm>
        </p:spPr>
        <p:txBody>
          <a:bodyPr>
            <a:normAutofit/>
          </a:bodyPr>
          <a:lstStyle>
            <a:lvl1pPr>
              <a:defRPr sz="2400">
                <a:solidFill>
                  <a:srgbClr val="262626"/>
                </a:solidFill>
              </a:defRPr>
            </a:lvl1pPr>
            <a:lvl2pPr>
              <a:defRPr sz="2000">
                <a:solidFill>
                  <a:srgbClr val="262626"/>
                </a:solidFill>
              </a:defRPr>
            </a:lvl2pPr>
            <a:lvl3pPr>
              <a:defRPr sz="2000">
                <a:solidFill>
                  <a:srgbClr val="262626"/>
                </a:solidFill>
              </a:defRPr>
            </a:lvl3pPr>
            <a:lvl4pPr>
              <a:defRPr sz="2000">
                <a:solidFill>
                  <a:srgbClr val="262626"/>
                </a:solidFill>
              </a:defRPr>
            </a:lvl4pPr>
            <a:lvl5pPr>
              <a:defRPr sz="2000">
                <a:solidFill>
                  <a:srgbClr val="262626"/>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73872" cy="4422337"/>
          </a:xfrm>
        </p:spPr>
        <p:txBody>
          <a:bodyPr>
            <a:normAutofit/>
          </a:bodyPr>
          <a:lstStyle>
            <a:lvl1pPr>
              <a:defRPr sz="24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53921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0684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47212"/>
            <a:ext cx="5486400" cy="566738"/>
          </a:xfrm>
        </p:spPr>
        <p:txBody>
          <a:bodyPr/>
          <a:lstStyle>
            <a:lvl1pPr algn="l">
              <a:defRPr sz="2000" b="0"/>
            </a:lvl1pPr>
          </a:lstStyle>
          <a:p>
            <a:r>
              <a:rPr lang="en-US" smtClean="0"/>
              <a:t>Click to edit Master title style</a:t>
            </a:r>
            <a:endParaRPr lang="en-US"/>
          </a:p>
        </p:txBody>
      </p:sp>
      <p:sp>
        <p:nvSpPr>
          <p:cNvPr id="3" name="Picture Placeholder 2"/>
          <p:cNvSpPr>
            <a:spLocks noGrp="1"/>
          </p:cNvSpPr>
          <p:nvPr>
            <p:ph type="pic" idx="1"/>
          </p:nvPr>
        </p:nvSpPr>
        <p:spPr>
          <a:xfrm>
            <a:off x="1792288" y="459387"/>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213950"/>
            <a:ext cx="5486400" cy="578000"/>
          </a:xfrm>
        </p:spPr>
        <p:txBody>
          <a:bodyPr/>
          <a:lstStyle>
            <a:lvl1pPr marL="0" indent="0">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3140867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alpha val="50195"/>
          </a:srgbClr>
        </a:solidFill>
        <a:effectLst/>
      </p:bgPr>
    </p:bg>
    <p:spTree>
      <p:nvGrpSpPr>
        <p:cNvPr id="1" name=""/>
        <p:cNvGrpSpPr/>
        <p:nvPr/>
      </p:nvGrpSpPr>
      <p:grpSpPr>
        <a:xfrm>
          <a:off x="0" y="0"/>
          <a:ext cx="0" cy="0"/>
          <a:chOff x="0" y="0"/>
          <a:chExt cx="0" cy="0"/>
        </a:xfrm>
      </p:grpSpPr>
      <p:sp>
        <p:nvSpPr>
          <p:cNvPr id="5" name="Rectangle 4"/>
          <p:cNvSpPr/>
          <p:nvPr userDrawn="1"/>
        </p:nvSpPr>
        <p:spPr>
          <a:xfrm>
            <a:off x="0" y="6462713"/>
            <a:ext cx="9144000" cy="404812"/>
          </a:xfrm>
          <a:prstGeom prst="rect">
            <a:avLst/>
          </a:prstGeom>
          <a:gradFill>
            <a:gsLst>
              <a:gs pos="18000">
                <a:srgbClr val="005294"/>
              </a:gs>
              <a:gs pos="100000">
                <a:srgbClr val="004175"/>
              </a:gs>
            </a:gsLst>
            <a:lin ang="21120000" scaled="0"/>
          </a:gra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Corbel" panose="020B0503020204020204" pitchFamily="34" charset="0"/>
                <a:ea typeface="MS PGothic" panose="020B0600070205080204" pitchFamily="34" charset="-128"/>
              </a:defRPr>
            </a:lvl1pPr>
            <a:lvl2pPr marL="742950" indent="-285750">
              <a:defRPr>
                <a:solidFill>
                  <a:schemeClr val="tx1"/>
                </a:solidFill>
                <a:latin typeface="Corbel" panose="020B0503020204020204" pitchFamily="34" charset="0"/>
                <a:ea typeface="MS PGothic" panose="020B0600070205080204" pitchFamily="34" charset="-128"/>
              </a:defRPr>
            </a:lvl2pPr>
            <a:lvl3pPr marL="1143000" indent="-228600">
              <a:defRPr>
                <a:solidFill>
                  <a:schemeClr val="tx1"/>
                </a:solidFill>
                <a:latin typeface="Corbel" panose="020B0503020204020204" pitchFamily="34" charset="0"/>
                <a:ea typeface="MS PGothic" panose="020B0600070205080204" pitchFamily="34" charset="-128"/>
              </a:defRPr>
            </a:lvl3pPr>
            <a:lvl4pPr marL="1600200" indent="-228600">
              <a:defRPr>
                <a:solidFill>
                  <a:schemeClr val="tx1"/>
                </a:solidFill>
                <a:latin typeface="Corbel" panose="020B0503020204020204" pitchFamily="34" charset="0"/>
                <a:ea typeface="MS PGothic" panose="020B0600070205080204" pitchFamily="34" charset="-128"/>
              </a:defRPr>
            </a:lvl4pPr>
            <a:lvl5pPr marL="2057400" indent="-228600">
              <a:defRPr>
                <a:solidFill>
                  <a:schemeClr val="tx1"/>
                </a:solidFill>
                <a:latin typeface="Corbel" panose="020B0503020204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ea typeface="MS PGothic" panose="020B0600070205080204" pitchFamily="34" charset="-128"/>
              </a:defRPr>
            </a:lvl9pPr>
          </a:lstStyle>
          <a:p>
            <a:pPr algn="ctr" eaLnBrk="1" hangingPunct="1"/>
            <a:endParaRPr lang="en-US" altLang="en-US">
              <a:solidFill>
                <a:srgbClr val="91C9ED"/>
              </a:solidFill>
            </a:endParaRPr>
          </a:p>
        </p:txBody>
      </p:sp>
      <p:pic>
        <p:nvPicPr>
          <p:cNvPr id="1027" name="Picture 6"/>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7156450" y="6492875"/>
            <a:ext cx="137795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622300" y="274638"/>
            <a:ext cx="7899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smtClean="0"/>
              <a:t>Click to edit Master title style</a:t>
            </a:r>
          </a:p>
        </p:txBody>
      </p:sp>
      <p:sp>
        <p:nvSpPr>
          <p:cNvPr id="1029" name="Text Placeholder 2"/>
          <p:cNvSpPr>
            <a:spLocks noGrp="1"/>
          </p:cNvSpPr>
          <p:nvPr>
            <p:ph type="body" idx="1"/>
          </p:nvPr>
        </p:nvSpPr>
        <p:spPr bwMode="auto">
          <a:xfrm>
            <a:off x="622300" y="1600200"/>
            <a:ext cx="7899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764" r:id="rId1"/>
    <p:sldLayoutId id="2147483759" r:id="rId2"/>
    <p:sldLayoutId id="2147483760" r:id="rId3"/>
    <p:sldLayoutId id="2147483761" r:id="rId4"/>
    <p:sldLayoutId id="2147483762" r:id="rId5"/>
    <p:sldLayoutId id="2147483763" r:id="rId6"/>
  </p:sldLayoutIdLst>
  <p:timing>
    <p:tnLst>
      <p:par>
        <p:cTn id="1" dur="indefinite" restart="never" nodeType="tmRoot"/>
      </p:par>
    </p:tnLst>
  </p:timing>
  <p:txStyles>
    <p:titleStyle>
      <a:lvl1pPr algn="l" defTabSz="457200" rtl="0" eaLnBrk="0" fontAlgn="base" hangingPunct="0">
        <a:spcBef>
          <a:spcPct val="0"/>
        </a:spcBef>
        <a:spcAft>
          <a:spcPct val="0"/>
        </a:spcAft>
        <a:defRPr sz="3600" i="1" kern="1200">
          <a:solidFill>
            <a:schemeClr val="tx2"/>
          </a:solidFill>
          <a:latin typeface="Georgia"/>
          <a:ea typeface="MS PGothic" panose="020B0600070205080204" pitchFamily="34" charset="-128"/>
          <a:cs typeface="Georgia"/>
        </a:defRPr>
      </a:lvl1pPr>
      <a:lvl2pPr algn="l" defTabSz="457200" rtl="0" eaLnBrk="0" fontAlgn="base" hangingPunct="0">
        <a:spcBef>
          <a:spcPct val="0"/>
        </a:spcBef>
        <a:spcAft>
          <a:spcPct val="0"/>
        </a:spcAft>
        <a:defRPr sz="3600" i="1">
          <a:solidFill>
            <a:schemeClr val="tx2"/>
          </a:solidFill>
          <a:latin typeface="Georgia" charset="0"/>
          <a:ea typeface="MS PGothic" panose="020B0600070205080204" pitchFamily="34" charset="-128"/>
          <a:cs typeface="Georgia" charset="0"/>
        </a:defRPr>
      </a:lvl2pPr>
      <a:lvl3pPr algn="l" defTabSz="457200" rtl="0" eaLnBrk="0" fontAlgn="base" hangingPunct="0">
        <a:spcBef>
          <a:spcPct val="0"/>
        </a:spcBef>
        <a:spcAft>
          <a:spcPct val="0"/>
        </a:spcAft>
        <a:defRPr sz="3600" i="1">
          <a:solidFill>
            <a:schemeClr val="tx2"/>
          </a:solidFill>
          <a:latin typeface="Georgia" charset="0"/>
          <a:ea typeface="MS PGothic" panose="020B0600070205080204" pitchFamily="34" charset="-128"/>
          <a:cs typeface="Georgia" charset="0"/>
        </a:defRPr>
      </a:lvl3pPr>
      <a:lvl4pPr algn="l" defTabSz="457200" rtl="0" eaLnBrk="0" fontAlgn="base" hangingPunct="0">
        <a:spcBef>
          <a:spcPct val="0"/>
        </a:spcBef>
        <a:spcAft>
          <a:spcPct val="0"/>
        </a:spcAft>
        <a:defRPr sz="3600" i="1">
          <a:solidFill>
            <a:schemeClr val="tx2"/>
          </a:solidFill>
          <a:latin typeface="Georgia" charset="0"/>
          <a:ea typeface="MS PGothic" panose="020B0600070205080204" pitchFamily="34" charset="-128"/>
          <a:cs typeface="Georgia" charset="0"/>
        </a:defRPr>
      </a:lvl4pPr>
      <a:lvl5pPr algn="l" defTabSz="457200" rtl="0" eaLnBrk="0" fontAlgn="base" hangingPunct="0">
        <a:spcBef>
          <a:spcPct val="0"/>
        </a:spcBef>
        <a:spcAft>
          <a:spcPct val="0"/>
        </a:spcAft>
        <a:defRPr sz="3600" i="1">
          <a:solidFill>
            <a:schemeClr val="tx2"/>
          </a:solidFill>
          <a:latin typeface="Georgia" charset="0"/>
          <a:ea typeface="MS PGothic" panose="020B0600070205080204" pitchFamily="34" charset="-128"/>
          <a:cs typeface="Georgia" charset="0"/>
        </a:defRPr>
      </a:lvl5pPr>
      <a:lvl6pPr marL="457200" algn="l" defTabSz="457200" rtl="0" fontAlgn="base">
        <a:spcBef>
          <a:spcPct val="0"/>
        </a:spcBef>
        <a:spcAft>
          <a:spcPct val="0"/>
        </a:spcAft>
        <a:defRPr sz="3800" i="1">
          <a:solidFill>
            <a:schemeClr val="tx2"/>
          </a:solidFill>
          <a:latin typeface="Georgia" charset="0"/>
          <a:ea typeface="ＭＳ Ｐゴシック" charset="0"/>
        </a:defRPr>
      </a:lvl6pPr>
      <a:lvl7pPr marL="914400" algn="l" defTabSz="457200" rtl="0" fontAlgn="base">
        <a:spcBef>
          <a:spcPct val="0"/>
        </a:spcBef>
        <a:spcAft>
          <a:spcPct val="0"/>
        </a:spcAft>
        <a:defRPr sz="3800" i="1">
          <a:solidFill>
            <a:schemeClr val="tx2"/>
          </a:solidFill>
          <a:latin typeface="Georgia" charset="0"/>
          <a:ea typeface="ＭＳ Ｐゴシック" charset="0"/>
        </a:defRPr>
      </a:lvl7pPr>
      <a:lvl8pPr marL="1371600" algn="l" defTabSz="457200" rtl="0" fontAlgn="base">
        <a:spcBef>
          <a:spcPct val="0"/>
        </a:spcBef>
        <a:spcAft>
          <a:spcPct val="0"/>
        </a:spcAft>
        <a:defRPr sz="3800" i="1">
          <a:solidFill>
            <a:schemeClr val="tx2"/>
          </a:solidFill>
          <a:latin typeface="Georgia" charset="0"/>
          <a:ea typeface="ＭＳ Ｐゴシック" charset="0"/>
        </a:defRPr>
      </a:lvl8pPr>
      <a:lvl9pPr marL="1828800" algn="l" defTabSz="457200" rtl="0" fontAlgn="base">
        <a:spcBef>
          <a:spcPct val="0"/>
        </a:spcBef>
        <a:spcAft>
          <a:spcPct val="0"/>
        </a:spcAft>
        <a:defRPr sz="3800" i="1">
          <a:solidFill>
            <a:schemeClr val="tx2"/>
          </a:solidFill>
          <a:latin typeface="Georgia" charset="0"/>
          <a:ea typeface="ＭＳ Ｐゴシック" charset="0"/>
        </a:defRPr>
      </a:lvl9pPr>
    </p:titleStyle>
    <p:bodyStyle>
      <a:lvl1pPr marL="228600" indent="-228600" algn="l" defTabSz="457200" rtl="0" eaLnBrk="0" fontAlgn="base" hangingPunct="0">
        <a:spcBef>
          <a:spcPts val="1000"/>
        </a:spcBef>
        <a:spcAft>
          <a:spcPct val="0"/>
        </a:spcAft>
        <a:buFont typeface="Arial" panose="020B0604020202020204" pitchFamily="34" charset="0"/>
        <a:buChar char="•"/>
        <a:defRPr sz="2400" kern="1200">
          <a:solidFill>
            <a:srgbClr val="262626"/>
          </a:solidFill>
          <a:latin typeface="Corbel"/>
          <a:ea typeface="MS PGothic" panose="020B0600070205080204" pitchFamily="34" charset="-128"/>
          <a:cs typeface="Corbel"/>
        </a:defRPr>
      </a:lvl1pPr>
      <a:lvl2pPr marL="687388" indent="-230188" algn="l" defTabSz="457200" rtl="0" eaLnBrk="0" fontAlgn="base" hangingPunct="0">
        <a:spcBef>
          <a:spcPct val="20000"/>
        </a:spcBef>
        <a:spcAft>
          <a:spcPct val="0"/>
        </a:spcAft>
        <a:buFont typeface="Arial" panose="020B0604020202020204" pitchFamily="34" charset="0"/>
        <a:buChar char="–"/>
        <a:defRPr sz="2000" kern="1200">
          <a:solidFill>
            <a:srgbClr val="262626"/>
          </a:solidFill>
          <a:latin typeface="Corbel"/>
          <a:ea typeface="MS PGothic" panose="020B0600070205080204" pitchFamily="34" charset="-128"/>
          <a:cs typeface="Corbel"/>
        </a:defRPr>
      </a:lvl2pPr>
      <a:lvl3pPr marL="1085850" indent="-171450" algn="l" defTabSz="457200" rtl="0" eaLnBrk="0" fontAlgn="base" hangingPunct="0">
        <a:spcBef>
          <a:spcPct val="20000"/>
        </a:spcBef>
        <a:spcAft>
          <a:spcPct val="0"/>
        </a:spcAft>
        <a:buFont typeface="Arial" panose="020B0604020202020204" pitchFamily="34" charset="0"/>
        <a:buChar char="•"/>
        <a:defRPr sz="2000" kern="1200">
          <a:solidFill>
            <a:srgbClr val="262626"/>
          </a:solidFill>
          <a:latin typeface="Corbel"/>
          <a:ea typeface="MS PGothic" panose="020B0600070205080204" pitchFamily="34" charset="-128"/>
          <a:cs typeface="Corbe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262626"/>
          </a:solidFill>
          <a:latin typeface="Corbel"/>
          <a:ea typeface="MS PGothic" panose="020B0600070205080204" pitchFamily="34" charset="-128"/>
          <a:cs typeface="Corbe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262626"/>
          </a:solidFill>
          <a:latin typeface="Corbel"/>
          <a:ea typeface="MS PGothic" panose="020B0600070205080204" pitchFamily="34" charset="-128"/>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doi.org/10.1007/s13187-015-0906-0" TargetMode="External"/><Relationship Id="rId3" Type="http://schemas.openxmlformats.org/officeDocument/2006/relationships/hyperlink" Target="https://doi.org/10.1371/journal.pone.0223537" TargetMode="External"/><Relationship Id="rId7" Type="http://schemas.openxmlformats.org/officeDocument/2006/relationships/hyperlink" Target="https://doi.org/10.1371/journal.pone.0191980"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questionpro.com/article/likert-scale-survey-questions.html" TargetMode="External"/><Relationship Id="rId5" Type="http://schemas.openxmlformats.org/officeDocument/2006/relationships/hyperlink" Target="https://doi.org/10.1007/s13187-016-1100-8" TargetMode="External"/><Relationship Id="rId4" Type="http://schemas.openxmlformats.org/officeDocument/2006/relationships/hyperlink" Target="https://iau-neyshabur.ac.ir/Dorsapax/userfiles/file/Amozesh/EDO/Amozesh/977_Johns_Hopkins_Nursing_Evidence.pdf" TargetMode="External"/><Relationship Id="rId9" Type="http://schemas.openxmlformats.org/officeDocument/2006/relationships/hyperlink" Target="http://dx.doi.org/10.1186/s12913-017-2046-1"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740834" y="597878"/>
            <a:ext cx="7339297" cy="5421922"/>
          </a:xfrm>
        </p:spPr>
        <p:txBody>
          <a:bodyPr/>
          <a:lstStyle/>
          <a:p>
            <a:pPr algn="ctr"/>
            <a:r>
              <a:rPr lang="en-US" sz="2800" b="1" dirty="0" smtClean="0"/>
              <a:t>Implementation </a:t>
            </a:r>
            <a:r>
              <a:rPr lang="en-US" sz="2800" b="1" dirty="0"/>
              <a:t>of Oncology Nurse Navigator Program In a Rural Primary Care Setting</a:t>
            </a:r>
            <a:r>
              <a:rPr lang="en-US" dirty="0"/>
              <a:t/>
            </a:r>
            <a:br>
              <a:rPr lang="en-US" dirty="0"/>
            </a:br>
            <a:r>
              <a:rPr lang="en-US" sz="3600" dirty="0"/>
              <a:t/>
            </a:r>
            <a:br>
              <a:rPr lang="en-US" sz="3600" dirty="0"/>
            </a:br>
            <a:r>
              <a:rPr lang="en-US" sz="3600" dirty="0"/>
              <a:t>April Gaines, RN, </a:t>
            </a:r>
            <a:r>
              <a:rPr lang="en-US" sz="3600" dirty="0" smtClean="0"/>
              <a:t>MSN</a:t>
            </a:r>
            <a:r>
              <a:rPr lang="en-US" sz="3600" dirty="0"/>
              <a:t/>
            </a:r>
            <a:br>
              <a:rPr lang="en-US" sz="3600" dirty="0"/>
            </a:br>
            <a:r>
              <a:rPr lang="en-US" sz="3600" dirty="0"/>
              <a:t>&amp; </a:t>
            </a:r>
            <a:r>
              <a:rPr lang="en-US" sz="3600" dirty="0" smtClean="0"/>
              <a:t>Becky Kaelin, RN, BSN, ONC</a:t>
            </a:r>
            <a:r>
              <a:rPr lang="en-US" sz="3600" dirty="0"/>
              <a:t/>
            </a:r>
            <a:br>
              <a:rPr lang="en-US" sz="3600" dirty="0"/>
            </a:br>
            <a:endParaRPr lang="en-US" sz="2800" dirty="0"/>
          </a:p>
        </p:txBody>
      </p:sp>
    </p:spTree>
    <p:extLst>
      <p:ext uri="{BB962C8B-B14F-4D97-AF65-F5344CB8AC3E}">
        <p14:creationId xmlns:p14="http://schemas.microsoft.com/office/powerpoint/2010/main" val="507374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Available Knowledge</a:t>
            </a:r>
          </a:p>
        </p:txBody>
      </p:sp>
      <p:sp>
        <p:nvSpPr>
          <p:cNvPr id="3" name="Content Placeholder 2"/>
          <p:cNvSpPr>
            <a:spLocks noGrp="1"/>
          </p:cNvSpPr>
          <p:nvPr>
            <p:ph idx="1"/>
          </p:nvPr>
        </p:nvSpPr>
        <p:spPr>
          <a:xfrm>
            <a:off x="304800" y="1295400"/>
            <a:ext cx="8229600" cy="4419600"/>
          </a:xfrm>
        </p:spPr>
        <p:txBody>
          <a:bodyPr/>
          <a:lstStyle/>
          <a:p>
            <a:r>
              <a:rPr lang="en-US" sz="2200" dirty="0"/>
              <a:t>Improved provider satisfaction and increased communication among the health care team when navigators are part of cancer patient’s treatment team (Valaitis et al., 2017)</a:t>
            </a:r>
          </a:p>
          <a:p>
            <a:r>
              <a:rPr lang="en-US" sz="2200" dirty="0"/>
              <a:t>Providing emotional support &amp; eliminating barriers to care is part of cancer navigator role (Palomino et. al., 2017)</a:t>
            </a:r>
          </a:p>
          <a:p>
            <a:r>
              <a:rPr lang="en-US" sz="2200" dirty="0"/>
              <a:t>In primary care settings, biggest barriers to providing ongoing care to cancer patients is the lack of coordination of care with the patient’s oncology provider (Chin &amp; Rabinovich , 2017)</a:t>
            </a:r>
          </a:p>
          <a:p>
            <a:r>
              <a:rPr lang="en-US" sz="2200" dirty="0"/>
              <a:t>Meta-analysis on 14 qualitative studies who used patient navigation as an intervention in cancer care in low income areas, and all 14 studies showed some degree of positive effect for the cancer patients (Dalton, et. al., 2019)</a:t>
            </a:r>
          </a:p>
        </p:txBody>
      </p:sp>
    </p:spTree>
    <p:extLst>
      <p:ext uri="{BB962C8B-B14F-4D97-AF65-F5344CB8AC3E}">
        <p14:creationId xmlns:p14="http://schemas.microsoft.com/office/powerpoint/2010/main" val="3088073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866" y="274320"/>
            <a:ext cx="7902841" cy="851095"/>
          </a:xfrm>
        </p:spPr>
        <p:txBody>
          <a:bodyPr/>
          <a:lstStyle/>
          <a:p>
            <a:pPr algn="ctr"/>
            <a:r>
              <a:rPr lang="en-US" dirty="0"/>
              <a:t>Results</a:t>
            </a:r>
          </a:p>
        </p:txBody>
      </p:sp>
      <p:pic>
        <p:nvPicPr>
          <p:cNvPr id="5" name="Content Placeholder 4"/>
          <p:cNvPicPr>
            <a:picLocks noGrp="1" noChangeAspect="1"/>
          </p:cNvPicPr>
          <p:nvPr>
            <p:ph idx="1"/>
          </p:nvPr>
        </p:nvPicPr>
        <p:blipFill>
          <a:blip r:embed="rId3"/>
          <a:stretch>
            <a:fillRect/>
          </a:stretch>
        </p:blipFill>
        <p:spPr>
          <a:xfrm>
            <a:off x="621091" y="1295400"/>
            <a:ext cx="8034041" cy="4596692"/>
          </a:xfrm>
          <a:prstGeom prst="rect">
            <a:avLst/>
          </a:prstGeom>
        </p:spPr>
      </p:pic>
    </p:spTree>
    <p:extLst>
      <p:ext uri="{BB962C8B-B14F-4D97-AF65-F5344CB8AC3E}">
        <p14:creationId xmlns:p14="http://schemas.microsoft.com/office/powerpoint/2010/main" val="2014726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Methods</a:t>
            </a:r>
          </a:p>
        </p:txBody>
      </p:sp>
      <p:sp>
        <p:nvSpPr>
          <p:cNvPr id="3" name="Content Placeholder 2"/>
          <p:cNvSpPr>
            <a:spLocks noGrp="1"/>
          </p:cNvSpPr>
          <p:nvPr>
            <p:ph idx="1"/>
          </p:nvPr>
        </p:nvSpPr>
        <p:spPr/>
        <p:txBody>
          <a:bodyPr/>
          <a:lstStyle/>
          <a:p>
            <a:r>
              <a:rPr lang="en-US" dirty="0"/>
              <a:t>Intervention</a:t>
            </a:r>
          </a:p>
          <a:p>
            <a:pPr lvl="1"/>
            <a:r>
              <a:rPr lang="en-US" dirty="0"/>
              <a:t>Nurse Navigator Program</a:t>
            </a:r>
          </a:p>
          <a:p>
            <a:pPr lvl="2"/>
            <a:r>
              <a:rPr lang="en-US" dirty="0"/>
              <a:t>Job Title – Oncology Care Manager</a:t>
            </a:r>
          </a:p>
          <a:p>
            <a:pPr lvl="3"/>
            <a:r>
              <a:rPr lang="en-US" dirty="0"/>
              <a:t>Started 12/2020 </a:t>
            </a:r>
          </a:p>
          <a:p>
            <a:pPr lvl="3"/>
            <a:r>
              <a:rPr lang="en-US" dirty="0"/>
              <a:t>Process of implementation started 10/2020</a:t>
            </a:r>
          </a:p>
          <a:p>
            <a:r>
              <a:rPr lang="en-US" dirty="0"/>
              <a:t>Study of Intervention</a:t>
            </a:r>
          </a:p>
          <a:p>
            <a:pPr lvl="1"/>
            <a:r>
              <a:rPr lang="en-US" dirty="0"/>
              <a:t>Survey conducted 90 days post implementation</a:t>
            </a:r>
          </a:p>
          <a:p>
            <a:pPr lvl="2"/>
            <a:r>
              <a:rPr lang="en-US" dirty="0"/>
              <a:t>All 9 Clinic Providers </a:t>
            </a:r>
          </a:p>
          <a:p>
            <a:pPr lvl="3"/>
            <a:r>
              <a:rPr lang="en-US" dirty="0"/>
              <a:t>6 surveys completed</a:t>
            </a:r>
          </a:p>
        </p:txBody>
      </p:sp>
    </p:spTree>
    <p:extLst>
      <p:ext uri="{BB962C8B-B14F-4D97-AF65-F5344CB8AC3E}">
        <p14:creationId xmlns:p14="http://schemas.microsoft.com/office/powerpoint/2010/main" val="1849295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866" y="274320"/>
            <a:ext cx="7902841" cy="868680"/>
          </a:xfrm>
        </p:spPr>
        <p:txBody>
          <a:bodyPr/>
          <a:lstStyle/>
          <a:p>
            <a:pPr algn="ctr"/>
            <a:r>
              <a:rPr lang="en-US" dirty="0"/>
              <a:t>Data Analysis</a:t>
            </a:r>
          </a:p>
        </p:txBody>
      </p:sp>
      <p:sp>
        <p:nvSpPr>
          <p:cNvPr id="3" name="Content Placeholder 2"/>
          <p:cNvSpPr>
            <a:spLocks noGrp="1"/>
          </p:cNvSpPr>
          <p:nvPr>
            <p:ph idx="1"/>
          </p:nvPr>
        </p:nvSpPr>
        <p:spPr>
          <a:xfrm>
            <a:off x="228600" y="1143000"/>
            <a:ext cx="8229600" cy="4953000"/>
          </a:xfrm>
        </p:spPr>
        <p:txBody>
          <a:bodyPr/>
          <a:lstStyle/>
          <a:p>
            <a:pPr marL="457200" lvl="1" indent="0">
              <a:buNone/>
            </a:pPr>
            <a:r>
              <a:rPr lang="en-US" dirty="0"/>
              <a:t>Measures/Data Analysis</a:t>
            </a:r>
          </a:p>
          <a:p>
            <a:pPr lvl="2"/>
            <a:r>
              <a:rPr lang="en-US" dirty="0"/>
              <a:t>Likert scale survey </a:t>
            </a:r>
          </a:p>
          <a:p>
            <a:pPr lvl="3"/>
            <a:r>
              <a:rPr lang="en-US" dirty="0"/>
              <a:t>4 questions total with 2 questions using 5 point Likert scale</a:t>
            </a:r>
          </a:p>
          <a:p>
            <a:pPr lvl="4"/>
            <a:r>
              <a:rPr lang="en-US" dirty="0"/>
              <a:t>I feel that the services the Cancer Care manager provides has improved coordination of care for my patients.</a:t>
            </a:r>
          </a:p>
          <a:p>
            <a:pPr lvl="5"/>
            <a:r>
              <a:rPr lang="en-US" dirty="0"/>
              <a:t> Strongly Agree (5) – Strongly Disagree (1)</a:t>
            </a:r>
          </a:p>
          <a:p>
            <a:pPr lvl="5"/>
            <a:r>
              <a:rPr lang="en-US" dirty="0"/>
              <a:t>Results – MEAN- 4.83, Standard Dev = 0.41</a:t>
            </a:r>
          </a:p>
          <a:p>
            <a:pPr lvl="4"/>
            <a:r>
              <a:rPr lang="en-US" dirty="0"/>
              <a:t>I feel like my patients have benefited from the Oncology Nurse Navigator program. </a:t>
            </a:r>
          </a:p>
          <a:p>
            <a:pPr lvl="5"/>
            <a:r>
              <a:rPr lang="en-US" dirty="0"/>
              <a:t>Strongly Agree (5) – Strongly Disagree (1)</a:t>
            </a:r>
          </a:p>
          <a:p>
            <a:pPr lvl="5"/>
            <a:r>
              <a:rPr lang="en-US" dirty="0"/>
              <a:t>RESULTS – MEAN = 4.83, Standard Dev = 0.41</a:t>
            </a:r>
          </a:p>
        </p:txBody>
      </p:sp>
    </p:spTree>
    <p:extLst>
      <p:ext uri="{BB962C8B-B14F-4D97-AF65-F5344CB8AC3E}">
        <p14:creationId xmlns:p14="http://schemas.microsoft.com/office/powerpoint/2010/main" val="8856778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866" y="274320"/>
            <a:ext cx="7902841" cy="807134"/>
          </a:xfrm>
        </p:spPr>
        <p:txBody>
          <a:bodyPr/>
          <a:lstStyle/>
          <a:p>
            <a:pPr algn="ctr"/>
            <a:r>
              <a:rPr lang="en-US" dirty="0"/>
              <a:t>Discussion</a:t>
            </a:r>
          </a:p>
        </p:txBody>
      </p:sp>
      <p:sp>
        <p:nvSpPr>
          <p:cNvPr id="3" name="Content Placeholder 2"/>
          <p:cNvSpPr>
            <a:spLocks noGrp="1"/>
          </p:cNvSpPr>
          <p:nvPr>
            <p:ph idx="1"/>
          </p:nvPr>
        </p:nvSpPr>
        <p:spPr>
          <a:xfrm>
            <a:off x="304800" y="1295400"/>
            <a:ext cx="8229600" cy="4648200"/>
          </a:xfrm>
        </p:spPr>
        <p:txBody>
          <a:bodyPr/>
          <a:lstStyle/>
          <a:p>
            <a:r>
              <a:rPr lang="en-US" sz="2800" dirty="0"/>
              <a:t>Summary</a:t>
            </a:r>
          </a:p>
          <a:p>
            <a:pPr lvl="1"/>
            <a:r>
              <a:rPr lang="en-US" sz="2400" dirty="0"/>
              <a:t>All Clinic Providers Agreed or Strongly Agreed that the Oncology Nurse Navigator program had positive affects on their patients</a:t>
            </a:r>
          </a:p>
          <a:p>
            <a:pPr lvl="1"/>
            <a:r>
              <a:rPr lang="en-US" sz="2400" dirty="0"/>
              <a:t>Surveys of patients in other studies have shown the positive affects that Nurse Navigators have on Oncology patients.  This studies shows that providers are in agreement with their patients.</a:t>
            </a:r>
          </a:p>
          <a:p>
            <a:r>
              <a:rPr lang="en-US" sz="2800" dirty="0"/>
              <a:t>Limitations</a:t>
            </a:r>
          </a:p>
          <a:p>
            <a:pPr lvl="1"/>
            <a:r>
              <a:rPr lang="en-US" dirty="0"/>
              <a:t>Small number of providers </a:t>
            </a:r>
          </a:p>
          <a:p>
            <a:pPr lvl="2"/>
            <a:r>
              <a:rPr lang="en-US" dirty="0"/>
              <a:t>6 of 9 clinic providers completed the survey</a:t>
            </a:r>
          </a:p>
          <a:p>
            <a:pPr lvl="1"/>
            <a:endParaRPr lang="en-US" sz="2400" dirty="0"/>
          </a:p>
          <a:p>
            <a:pPr lvl="1"/>
            <a:endParaRPr lang="en-US" dirty="0"/>
          </a:p>
        </p:txBody>
      </p:sp>
    </p:spTree>
    <p:extLst>
      <p:ext uri="{BB962C8B-B14F-4D97-AF65-F5344CB8AC3E}">
        <p14:creationId xmlns:p14="http://schemas.microsoft.com/office/powerpoint/2010/main" val="1274510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image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300" y="131885"/>
            <a:ext cx="7860324" cy="6112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60074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Active oncology care management patients </a:t>
            </a:r>
            <a:endParaRPr lang="en-US" dirty="0"/>
          </a:p>
        </p:txBody>
      </p:sp>
      <p:pic>
        <p:nvPicPr>
          <p:cNvPr id="2050" name="Chart 2"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8438" y="1798394"/>
            <a:ext cx="6439999" cy="4204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3353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Conclusions</a:t>
            </a:r>
          </a:p>
        </p:txBody>
      </p:sp>
      <p:sp>
        <p:nvSpPr>
          <p:cNvPr id="3" name="Content Placeholder 2"/>
          <p:cNvSpPr>
            <a:spLocks noGrp="1"/>
          </p:cNvSpPr>
          <p:nvPr>
            <p:ph idx="1"/>
          </p:nvPr>
        </p:nvSpPr>
        <p:spPr/>
        <p:txBody>
          <a:bodyPr/>
          <a:lstStyle/>
          <a:p>
            <a:r>
              <a:rPr lang="en-US" dirty="0"/>
              <a:t>Improved Provider satisfaction with program</a:t>
            </a:r>
          </a:p>
          <a:p>
            <a:r>
              <a:rPr lang="en-US" dirty="0"/>
              <a:t>Increase in Outpatient Specialty clinic visits related to Oncology</a:t>
            </a:r>
          </a:p>
          <a:p>
            <a:r>
              <a:rPr lang="en-US" dirty="0" smtClean="0"/>
              <a:t>Response to </a:t>
            </a:r>
            <a:r>
              <a:rPr lang="en-US" dirty="0"/>
              <a:t>community needs </a:t>
            </a:r>
            <a:r>
              <a:rPr lang="en-US" dirty="0" smtClean="0"/>
              <a:t>assessment</a:t>
            </a:r>
          </a:p>
          <a:p>
            <a:r>
              <a:rPr lang="en-US" dirty="0" smtClean="0"/>
              <a:t>Increased coordination of care between oncology &amp; primary care providers </a:t>
            </a:r>
            <a:endParaRPr lang="en-US" dirty="0"/>
          </a:p>
          <a:p>
            <a:pPr marL="0" indent="0">
              <a:buNone/>
            </a:pPr>
            <a:endParaRPr lang="en-US" dirty="0"/>
          </a:p>
        </p:txBody>
      </p:sp>
    </p:spTree>
    <p:extLst>
      <p:ext uri="{BB962C8B-B14F-4D97-AF65-F5344CB8AC3E}">
        <p14:creationId xmlns:p14="http://schemas.microsoft.com/office/powerpoint/2010/main" val="3145246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866" y="274320"/>
            <a:ext cx="7902841" cy="587326"/>
          </a:xfrm>
        </p:spPr>
        <p:txBody>
          <a:bodyPr/>
          <a:lstStyle/>
          <a:p>
            <a:pPr algn="ctr"/>
            <a:r>
              <a:rPr lang="en-US" dirty="0"/>
              <a:t>References</a:t>
            </a:r>
          </a:p>
        </p:txBody>
      </p:sp>
      <p:sp>
        <p:nvSpPr>
          <p:cNvPr id="3" name="Content Placeholder 2"/>
          <p:cNvSpPr>
            <a:spLocks noGrp="1"/>
          </p:cNvSpPr>
          <p:nvPr>
            <p:ph idx="1"/>
          </p:nvPr>
        </p:nvSpPr>
        <p:spPr>
          <a:xfrm>
            <a:off x="620866" y="861646"/>
            <a:ext cx="7902841" cy="5160891"/>
          </a:xfrm>
        </p:spPr>
        <p:txBody>
          <a:bodyPr/>
          <a:lstStyle/>
          <a:p>
            <a:r>
              <a:rPr lang="en-US" sz="900" dirty="0"/>
              <a:t>Bryan Health Crete Area Medical Center. (2018). </a:t>
            </a:r>
            <a:r>
              <a:rPr lang="en-US" sz="900" i="1" dirty="0"/>
              <a:t>Bryan Health Crete Area Medical Center Community Health Needs Assessment Report</a:t>
            </a:r>
            <a:r>
              <a:rPr lang="en-US" sz="900" dirty="0"/>
              <a:t> (Saline County, NE) [Report]. Bryan Health.</a:t>
            </a:r>
          </a:p>
          <a:p>
            <a:r>
              <a:rPr lang="en-US" sz="900" dirty="0"/>
              <a:t>Chin, K., &amp; Rabinovich, M. (2017). Cancer survivorship in primary care: Barriers and recommendations for improving care and outcome. </a:t>
            </a:r>
            <a:r>
              <a:rPr lang="en-US" sz="900" i="1" dirty="0"/>
              <a:t>Journal of Oncology Navigation &amp; Survivorship</a:t>
            </a:r>
            <a:r>
              <a:rPr lang="en-US" sz="900" dirty="0"/>
              <a:t>, </a:t>
            </a:r>
            <a:r>
              <a:rPr lang="en-US" sz="900" i="1" dirty="0"/>
              <a:t>8</a:t>
            </a:r>
            <a:r>
              <a:rPr lang="en-US" sz="900" dirty="0"/>
              <a:t>, 70–77. </a:t>
            </a:r>
            <a:r>
              <a:rPr lang="en-US" sz="900" u="sng" dirty="0"/>
              <a:t>JONS-online.com</a:t>
            </a:r>
            <a:endParaRPr lang="en-US" sz="900" dirty="0"/>
          </a:p>
          <a:p>
            <a:r>
              <a:rPr lang="en-US" sz="900" dirty="0"/>
              <a:t>Dalton, M., Holzman, E., Erwin, E., Michelen, S., Rositch, A., Kumar, S., Vanderpuye, V., Yeates, K., Liebermann, E., &amp; Ginsburg, O. (2019). Patient navigation services for cancer care in low and middle-income countries: A scoping review. </a:t>
            </a:r>
            <a:r>
              <a:rPr lang="en-US" sz="900" i="1" dirty="0"/>
              <a:t>PLOS One</a:t>
            </a:r>
            <a:r>
              <a:rPr lang="en-US" sz="900" dirty="0"/>
              <a:t>, 1–14. </a:t>
            </a:r>
            <a:r>
              <a:rPr lang="en-US" sz="900" u="sng" dirty="0">
                <a:hlinkClick r:id="rId3"/>
              </a:rPr>
              <a:t>https://doi.org/10.1371/journal.pone.0223537</a:t>
            </a:r>
            <a:endParaRPr lang="en-US" sz="900" dirty="0"/>
          </a:p>
          <a:p>
            <a:r>
              <a:rPr lang="en-US" sz="900" u="sng" dirty="0"/>
              <a:t>Dearholt, S. (2012). </a:t>
            </a:r>
            <a:r>
              <a:rPr lang="en-US" sz="900" i="1" u="sng" dirty="0"/>
              <a:t>Johns Hopkins Nursing Evidence-Based Practice: Model and Guidelines</a:t>
            </a:r>
            <a:r>
              <a:rPr lang="en-US" sz="900" u="sng" dirty="0"/>
              <a:t> (2 ed.). Retrieved from </a:t>
            </a:r>
            <a:r>
              <a:rPr lang="en-US" sz="900" u="sng" dirty="0">
                <a:hlinkClick r:id="rId4"/>
              </a:rPr>
              <a:t>https://iau-neyshabur.ac.ir/Dorsapax/userfiles/file/Amozesh/EDO/Amozesh/977_Johns_Hopkins_Nursing_Evidence.pdf</a:t>
            </a:r>
            <a:endParaRPr lang="en-US" sz="900" dirty="0"/>
          </a:p>
          <a:p>
            <a:r>
              <a:rPr lang="en-US" sz="900" dirty="0"/>
              <a:t>Gentry, S., Bellomo, C., Glidden, E., Goetz, P., Johnston, D., Shockney, L., Strusowski, T. (2018).  </a:t>
            </a:r>
            <a:r>
              <a:rPr lang="en-US" sz="900" i="1" dirty="0"/>
              <a:t>Patient Navigation in Cancer Care 2.0: Guiding patients to quality outcomes. </a:t>
            </a:r>
            <a:r>
              <a:rPr lang="en-US" sz="900" dirty="0"/>
              <a:t>Pfizer Oncology.</a:t>
            </a:r>
          </a:p>
          <a:p>
            <a:r>
              <a:rPr lang="en-US" sz="900" dirty="0"/>
              <a:t>Helzlsouer, K., Appling, S., Gallicchio, L., Henninger, D., MacDonald, R., Manocheh, S., &amp; Varanasi, A. (2016). A pilot study of a virtual navigation program to improve treatment adherence among low-income breast cancer patients. </a:t>
            </a:r>
            <a:r>
              <a:rPr lang="en-US" sz="900" i="1" dirty="0"/>
              <a:t>Journal of Oncology Navigation &amp; Survivorship</a:t>
            </a:r>
            <a:r>
              <a:rPr lang="en-US" sz="900" dirty="0"/>
              <a:t>, </a:t>
            </a:r>
            <a:r>
              <a:rPr lang="en-US" sz="900" i="1" dirty="0"/>
              <a:t>7</a:t>
            </a:r>
            <a:r>
              <a:rPr lang="en-US" sz="900" dirty="0"/>
              <a:t>, 20–29. </a:t>
            </a:r>
            <a:r>
              <a:rPr lang="en-US" sz="900" u="sng" dirty="0"/>
              <a:t>JONS-online.com</a:t>
            </a:r>
            <a:endParaRPr lang="en-US" sz="900" dirty="0"/>
          </a:p>
          <a:p>
            <a:r>
              <a:rPr lang="en-US" sz="900" dirty="0"/>
              <a:t>Hendershot, A. (2019). Cancer survivorship in rural county. </a:t>
            </a:r>
            <a:r>
              <a:rPr lang="en-US" sz="900" i="1" dirty="0"/>
              <a:t>Journal of Oncology Navigation &amp; Survivorship</a:t>
            </a:r>
            <a:r>
              <a:rPr lang="en-US" sz="900" dirty="0"/>
              <a:t>, </a:t>
            </a:r>
            <a:r>
              <a:rPr lang="en-US" sz="900" i="1" dirty="0"/>
              <a:t>10</a:t>
            </a:r>
            <a:r>
              <a:rPr lang="en-US" sz="900" dirty="0"/>
              <a:t>, 524–529. </a:t>
            </a:r>
            <a:r>
              <a:rPr lang="en-US" sz="900" u="sng" dirty="0"/>
              <a:t>JONS-online.com</a:t>
            </a:r>
            <a:endParaRPr lang="en-US" sz="900" dirty="0"/>
          </a:p>
          <a:p>
            <a:r>
              <a:rPr lang="en-US" sz="900" dirty="0"/>
              <a:t>Johnson, P., &amp; Bongiorno, A. W. (2018). Efficacy of the breast cancer navigator role in reducing distress in newly diagnosed breast cancer patients: A pilot study. </a:t>
            </a:r>
            <a:r>
              <a:rPr lang="en-US" sz="900" i="1" dirty="0"/>
              <a:t>Journal of Oncology Navigation &amp; Survivorship</a:t>
            </a:r>
            <a:r>
              <a:rPr lang="en-US" sz="900" dirty="0"/>
              <a:t>, </a:t>
            </a:r>
            <a:r>
              <a:rPr lang="en-US" sz="900" i="1" dirty="0"/>
              <a:t>9</a:t>
            </a:r>
            <a:r>
              <a:rPr lang="en-US" sz="900" dirty="0"/>
              <a:t>, 182–190. </a:t>
            </a:r>
            <a:r>
              <a:rPr lang="en-US" sz="900" u="sng" dirty="0"/>
              <a:t>JONS-online.com</a:t>
            </a:r>
            <a:endParaRPr lang="en-US" sz="900" dirty="0"/>
          </a:p>
          <a:p>
            <a:r>
              <a:rPr lang="en-US" sz="900" dirty="0"/>
              <a:t>Ko, E., Zuniga, M., Preacher, D., Palomino, H., &amp; Watson, M. (2018). Efficacy of cancer care communication between clinicians and Latino patients in a rural US-Mexico boarder region: to better communication. </a:t>
            </a:r>
            <a:r>
              <a:rPr lang="en-US" sz="900" i="1" dirty="0"/>
              <a:t>Journal of Cancer Education</a:t>
            </a:r>
            <a:r>
              <a:rPr lang="en-US" sz="900" dirty="0"/>
              <a:t>, </a:t>
            </a:r>
            <a:r>
              <a:rPr lang="en-US" sz="900" i="1" dirty="0"/>
              <a:t>33</a:t>
            </a:r>
            <a:r>
              <a:rPr lang="en-US" sz="900" dirty="0"/>
              <a:t>, 116–127. </a:t>
            </a:r>
            <a:r>
              <a:rPr lang="en-US" sz="900" u="sng" dirty="0">
                <a:hlinkClick r:id="rId5"/>
              </a:rPr>
              <a:t>https://doi.org/10.1007/s13187-016-1100-8</a:t>
            </a:r>
            <a:endParaRPr lang="en-US" sz="900" dirty="0"/>
          </a:p>
          <a:p>
            <a:r>
              <a:rPr lang="en-US" sz="900" i="1" dirty="0"/>
              <a:t>Likert scale questions with examples</a:t>
            </a:r>
            <a:r>
              <a:rPr lang="en-US" sz="900" dirty="0"/>
              <a:t>. (2020). QuestionPro. Retrieved October 10, 2020, from </a:t>
            </a:r>
            <a:r>
              <a:rPr lang="en-US" sz="900" u="sng" dirty="0">
                <a:hlinkClick r:id="rId6"/>
              </a:rPr>
              <a:t>https://www.questionpro.com/article/likert-scale-survey-questions.html</a:t>
            </a:r>
            <a:endParaRPr lang="en-US" sz="900" dirty="0"/>
          </a:p>
          <a:p>
            <a:r>
              <a:rPr lang="en-US" sz="900" dirty="0"/>
              <a:t>McBrian, K., Ivers, N., Barnieh, L., Bailey, J., Lorenzetti, D., Nicholas, D., Tonelli, M., Hemmelgarn, B., Lewanczuk, R., Edwards, A., Braun, T., &amp; Manns, B. (2018, February 20). Patient navigators for people with chronic disease: A systematic review. </a:t>
            </a:r>
            <a:r>
              <a:rPr lang="en-US" sz="900" i="1" dirty="0"/>
              <a:t>PLOS One</a:t>
            </a:r>
            <a:r>
              <a:rPr lang="en-US" sz="900" dirty="0"/>
              <a:t>, 1–33. </a:t>
            </a:r>
            <a:r>
              <a:rPr lang="en-US" sz="900" u="sng" dirty="0">
                <a:hlinkClick r:id="rId7"/>
              </a:rPr>
              <a:t>https://doi.org/10.1371/journal.pone.0191980</a:t>
            </a:r>
            <a:endParaRPr lang="en-US" sz="900" dirty="0"/>
          </a:p>
          <a:p>
            <a:r>
              <a:rPr lang="en-US" sz="900" dirty="0"/>
              <a:t>Palomino, H., Peacher, D., Ku, E., Woodruff, S., &amp; Watson, M. (2017). Barriers and challenges of cancer patients and their experience with patient navigators in ht rural US/Mexico border region. </a:t>
            </a:r>
            <a:r>
              <a:rPr lang="en-US" sz="900" i="1" dirty="0"/>
              <a:t>Journal of Cancer Education</a:t>
            </a:r>
            <a:r>
              <a:rPr lang="en-US" sz="900" dirty="0"/>
              <a:t>, </a:t>
            </a:r>
            <a:r>
              <a:rPr lang="en-US" sz="900" i="1" dirty="0"/>
              <a:t>32</a:t>
            </a:r>
            <a:r>
              <a:rPr lang="en-US" sz="900" dirty="0"/>
              <a:t>, 112–118. </a:t>
            </a:r>
            <a:r>
              <a:rPr lang="en-US" sz="900" u="sng" dirty="0">
                <a:hlinkClick r:id="rId8"/>
              </a:rPr>
              <a:t>https://doi.org/10.1007/s13187-015-0906-0</a:t>
            </a:r>
            <a:endParaRPr lang="en-US" sz="900" dirty="0"/>
          </a:p>
          <a:p>
            <a:r>
              <a:rPr lang="en-US" sz="900" dirty="0"/>
              <a:t>Tonorezos, E., &amp; Conigliaro, J. (2017). Integration of cancer survivorship care and primary care practice. </a:t>
            </a:r>
            <a:r>
              <a:rPr lang="en-US" sz="900" i="1" dirty="0"/>
              <a:t>Journal of American Medical Association</a:t>
            </a:r>
            <a:r>
              <a:rPr lang="en-US" sz="900" dirty="0"/>
              <a:t>, </a:t>
            </a:r>
            <a:r>
              <a:rPr lang="en-US" sz="900" i="1" dirty="0"/>
              <a:t>177</a:t>
            </a:r>
            <a:r>
              <a:rPr lang="en-US" sz="900" dirty="0"/>
              <a:t>, 1732–1734. </a:t>
            </a:r>
            <a:r>
              <a:rPr lang="en-US" sz="900" u="sng" dirty="0"/>
              <a:t>jamainternernalmedicine.com</a:t>
            </a:r>
            <a:endParaRPr lang="en-US" sz="900" dirty="0"/>
          </a:p>
          <a:p>
            <a:r>
              <a:rPr lang="en-US" sz="900" u="sng" dirty="0"/>
              <a:t>Valaitis, R., Carter, N., Lam, A., Nicholl, J., Feather, J., &amp; Cleghorn, L. (2017). Implementation and maintenance of patient navigation programs linking primary care with community-based health and social services: A scoping literature review. </a:t>
            </a:r>
            <a:r>
              <a:rPr lang="en-US" sz="900" i="1" u="sng" dirty="0"/>
              <a:t>BioMedical Central Health Services Research</a:t>
            </a:r>
            <a:r>
              <a:rPr lang="en-US" sz="900" u="sng" dirty="0"/>
              <a:t>, </a:t>
            </a:r>
            <a:r>
              <a:rPr lang="en-US" sz="900" i="1" u="sng" dirty="0"/>
              <a:t>17</a:t>
            </a:r>
            <a:r>
              <a:rPr lang="en-US" sz="900" u="sng" dirty="0"/>
              <a:t>(116), 1-14. </a:t>
            </a:r>
            <a:r>
              <a:rPr lang="en-US" sz="900" u="sng" dirty="0">
                <a:hlinkClick r:id="rId9"/>
              </a:rPr>
              <a:t>http://dx.doi.org/10.1186/s12913-017-2046-1</a:t>
            </a:r>
            <a:endParaRPr lang="en-US" sz="900" dirty="0"/>
          </a:p>
        </p:txBody>
      </p:sp>
    </p:spTree>
    <p:extLst>
      <p:ext uri="{BB962C8B-B14F-4D97-AF65-F5344CB8AC3E}">
        <p14:creationId xmlns:p14="http://schemas.microsoft.com/office/powerpoint/2010/main" val="69904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1"/>
          <p:cNvSpPr>
            <a:spLocks noGrp="1"/>
          </p:cNvSpPr>
          <p:nvPr>
            <p:ph type="subTitle" idx="1"/>
          </p:nvPr>
        </p:nvSpPr>
        <p:spPr>
          <a:xfrm>
            <a:off x="741363" y="3236913"/>
            <a:ext cx="7453312" cy="1752600"/>
          </a:xfrm>
        </p:spPr>
        <p:txBody>
          <a:bodyPr/>
          <a:lstStyle/>
          <a:p>
            <a:pPr algn="ctr" eaLnBrk="1" hangingPunct="1"/>
            <a:endParaRPr lang="en-US" altLang="en-US" sz="2400" dirty="0" smtClean="0">
              <a:latin typeface="Corbel" panose="020B0503020204020204" pitchFamily="34" charset="0"/>
              <a:cs typeface="Corbel" panose="020B0503020204020204" pitchFamily="34" charset="0"/>
            </a:endParaRPr>
          </a:p>
          <a:p>
            <a:pPr algn="ctr" eaLnBrk="1" hangingPunct="1"/>
            <a:r>
              <a:rPr lang="en-US" altLang="en-US" sz="2400" dirty="0" smtClean="0">
                <a:latin typeface="Corbel" panose="020B0503020204020204" pitchFamily="34" charset="0"/>
                <a:cs typeface="Corbel" panose="020B0503020204020204" pitchFamily="34" charset="0"/>
              </a:rPr>
              <a:t>Becky Kaelin, BSN, RN, OCN</a:t>
            </a:r>
          </a:p>
          <a:p>
            <a:pPr eaLnBrk="1" hangingPunct="1"/>
            <a:endParaRPr lang="en-US" altLang="en-US" sz="2400" dirty="0" smtClean="0">
              <a:latin typeface="Corbel" panose="020B0503020204020204" pitchFamily="34" charset="0"/>
              <a:cs typeface="Corbel" panose="020B0503020204020204" pitchFamily="34" charset="0"/>
            </a:endParaRPr>
          </a:p>
        </p:txBody>
      </p:sp>
      <p:sp>
        <p:nvSpPr>
          <p:cNvPr id="6147" name="Title 2"/>
          <p:cNvSpPr>
            <a:spLocks noGrp="1"/>
          </p:cNvSpPr>
          <p:nvPr>
            <p:ph type="ctrTitle"/>
          </p:nvPr>
        </p:nvSpPr>
        <p:spPr>
          <a:xfrm>
            <a:off x="741363" y="1300163"/>
            <a:ext cx="7775575" cy="1795462"/>
          </a:xfrm>
        </p:spPr>
        <p:txBody>
          <a:bodyPr/>
          <a:lstStyle/>
          <a:p>
            <a:pPr algn="ctr" eaLnBrk="1" hangingPunct="1"/>
            <a:r>
              <a:rPr lang="en-US" sz="4000" dirty="0"/>
              <a:t>Crete Area Medical Center </a:t>
            </a:r>
            <a:br>
              <a:rPr lang="en-US" sz="4000" dirty="0"/>
            </a:br>
            <a:r>
              <a:rPr lang="en-US" sz="4000" dirty="0"/>
              <a:t>Oncology Care Management Program </a:t>
            </a:r>
            <a:endParaRPr lang="en-US" altLang="en-US" sz="4000" dirty="0" smtClean="0">
              <a:latin typeface="Georgia" panose="02040502050405020303" pitchFamily="18" charset="0"/>
              <a:cs typeface="Georgia" panose="02040502050405020303" pitchFamily="18" charset="0"/>
            </a:endParaRPr>
          </a:p>
        </p:txBody>
      </p:sp>
    </p:spTree>
    <p:extLst>
      <p:ext uri="{BB962C8B-B14F-4D97-AF65-F5344CB8AC3E}">
        <p14:creationId xmlns:p14="http://schemas.microsoft.com/office/powerpoint/2010/main" val="14232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p:cNvSpPr>
            <a:spLocks noGrp="1"/>
          </p:cNvSpPr>
          <p:nvPr>
            <p:ph idx="1"/>
          </p:nvPr>
        </p:nvSpPr>
        <p:spPr>
          <a:xfrm>
            <a:off x="620713" y="1600200"/>
            <a:ext cx="7902575" cy="4422775"/>
          </a:xfrm>
        </p:spPr>
        <p:txBody>
          <a:bodyPr/>
          <a:lstStyle/>
          <a:p>
            <a:pPr>
              <a:buFont typeface="Wingdings" panose="05000000000000000000" pitchFamily="2" charset="2"/>
              <a:buChar char="q"/>
            </a:pPr>
            <a:r>
              <a:rPr lang="en-US" altLang="en-US" dirty="0" smtClean="0">
                <a:latin typeface="Corbel" panose="020B0503020204020204" pitchFamily="34" charset="0"/>
                <a:cs typeface="Corbel" panose="020B0503020204020204" pitchFamily="34" charset="0"/>
              </a:rPr>
              <a:t>Worked on medical/oncology unit for 7 years </a:t>
            </a:r>
          </a:p>
          <a:p>
            <a:pPr>
              <a:buFont typeface="Wingdings" panose="05000000000000000000" pitchFamily="2" charset="2"/>
              <a:buChar char="q"/>
            </a:pPr>
            <a:r>
              <a:rPr lang="en-US" altLang="en-US" dirty="0" smtClean="0">
                <a:latin typeface="Corbel" panose="020B0503020204020204" pitchFamily="34" charset="0"/>
                <a:cs typeface="Corbel" panose="020B0503020204020204" pitchFamily="34" charset="0"/>
              </a:rPr>
              <a:t>Worked in hospital outpatient infusion center for 2 years</a:t>
            </a:r>
          </a:p>
          <a:p>
            <a:pPr>
              <a:buFont typeface="Wingdings" panose="05000000000000000000" pitchFamily="2" charset="2"/>
              <a:buChar char="q"/>
            </a:pPr>
            <a:r>
              <a:rPr lang="en-US" altLang="en-US" dirty="0" smtClean="0">
                <a:latin typeface="Corbel" panose="020B0503020204020204" pitchFamily="34" charset="0"/>
                <a:cs typeface="Corbel" panose="020B0503020204020204" pitchFamily="34" charset="0"/>
              </a:rPr>
              <a:t>Worked in Private oncology office for 6 years </a:t>
            </a:r>
          </a:p>
          <a:p>
            <a:pPr>
              <a:buFont typeface="Wingdings" panose="05000000000000000000" pitchFamily="2" charset="2"/>
              <a:buChar char="q"/>
            </a:pPr>
            <a:r>
              <a:rPr lang="en-US" altLang="en-US" dirty="0" smtClean="0">
                <a:latin typeface="Corbel" panose="020B0503020204020204" pitchFamily="34" charset="0"/>
                <a:cs typeface="Corbel" panose="020B0503020204020204" pitchFamily="34" charset="0"/>
              </a:rPr>
              <a:t>Crete </a:t>
            </a:r>
            <a:r>
              <a:rPr lang="en-US" altLang="en-US" dirty="0">
                <a:latin typeface="Corbel" panose="020B0503020204020204" pitchFamily="34" charset="0"/>
                <a:cs typeface="Corbel" panose="020B0503020204020204" pitchFamily="34" charset="0"/>
              </a:rPr>
              <a:t>Area Medical Center Clinic</a:t>
            </a:r>
          </a:p>
          <a:p>
            <a:pPr lvl="1">
              <a:buFont typeface="Wingdings" panose="05000000000000000000" pitchFamily="2" charset="2"/>
              <a:buChar char="q"/>
            </a:pPr>
            <a:r>
              <a:rPr lang="en-US" altLang="en-US" dirty="0">
                <a:latin typeface="Corbel" panose="020B0503020204020204" pitchFamily="34" charset="0"/>
                <a:cs typeface="Corbel" panose="020B0503020204020204" pitchFamily="34" charset="0"/>
              </a:rPr>
              <a:t>Trained in all roles of </a:t>
            </a:r>
            <a:r>
              <a:rPr lang="en-US" altLang="en-US" dirty="0" smtClean="0">
                <a:latin typeface="Corbel" panose="020B0503020204020204" pitchFamily="34" charset="0"/>
                <a:cs typeface="Corbel" panose="020B0503020204020204" pitchFamily="34" charset="0"/>
              </a:rPr>
              <a:t>clinic, </a:t>
            </a:r>
            <a:r>
              <a:rPr lang="en-US" altLang="en-US" dirty="0">
                <a:latin typeface="Corbel" panose="020B0503020204020204" pitchFamily="34" charset="0"/>
                <a:cs typeface="Corbel" panose="020B0503020204020204" pitchFamily="34" charset="0"/>
              </a:rPr>
              <a:t>main role was provider nurse </a:t>
            </a:r>
          </a:p>
          <a:p>
            <a:pPr>
              <a:buFont typeface="Wingdings" panose="05000000000000000000" pitchFamily="2" charset="2"/>
              <a:buChar char="q"/>
            </a:pPr>
            <a:r>
              <a:rPr lang="en-US" altLang="en-US" dirty="0">
                <a:latin typeface="Corbel" panose="020B0503020204020204" pitchFamily="34" charset="0"/>
                <a:cs typeface="Corbel" panose="020B0503020204020204" pitchFamily="34" charset="0"/>
              </a:rPr>
              <a:t>Crete Area Medical Center: </a:t>
            </a:r>
          </a:p>
          <a:p>
            <a:pPr lvl="1">
              <a:buFont typeface="Wingdings" panose="05000000000000000000" pitchFamily="2" charset="2"/>
              <a:buChar char="q"/>
            </a:pPr>
            <a:r>
              <a:rPr lang="en-US" altLang="en-US" dirty="0">
                <a:latin typeface="Corbel" panose="020B0503020204020204" pitchFamily="34" charset="0"/>
                <a:cs typeface="Corbel" panose="020B0503020204020204" pitchFamily="34" charset="0"/>
              </a:rPr>
              <a:t>Oncology Care Management nurse</a:t>
            </a:r>
          </a:p>
          <a:p>
            <a:pPr marL="457200" lvl="1" indent="0">
              <a:buNone/>
            </a:pPr>
            <a:endParaRPr lang="en-US" altLang="en-US" dirty="0">
              <a:latin typeface="Corbel" panose="020B0503020204020204" pitchFamily="34" charset="0"/>
              <a:cs typeface="Corbel" panose="020B0503020204020204" pitchFamily="34" charset="0"/>
            </a:endParaRPr>
          </a:p>
        </p:txBody>
      </p:sp>
      <p:sp>
        <p:nvSpPr>
          <p:cNvPr id="8195" name="Title 2"/>
          <p:cNvSpPr>
            <a:spLocks noGrp="1"/>
          </p:cNvSpPr>
          <p:nvPr>
            <p:ph type="title"/>
          </p:nvPr>
        </p:nvSpPr>
        <p:spPr>
          <a:xfrm>
            <a:off x="620713" y="274638"/>
            <a:ext cx="7902575" cy="1143000"/>
          </a:xfrm>
        </p:spPr>
        <p:txBody>
          <a:bodyPr/>
          <a:lstStyle/>
          <a:p>
            <a:r>
              <a:rPr lang="en-US" altLang="en-US" dirty="0" smtClean="0">
                <a:latin typeface="Georgia" panose="02040502050405020303" pitchFamily="18" charset="0"/>
                <a:cs typeface="Georgia" panose="02040502050405020303" pitchFamily="18" charset="0"/>
              </a:rPr>
              <a:t>Nursing Background </a:t>
            </a:r>
          </a:p>
        </p:txBody>
      </p:sp>
      <p:sp>
        <p:nvSpPr>
          <p:cNvPr id="8196" name="TextBox 3"/>
          <p:cNvSpPr txBox="1">
            <a:spLocks noChangeArrowheads="1"/>
          </p:cNvSpPr>
          <p:nvPr/>
        </p:nvSpPr>
        <p:spPr bwMode="auto">
          <a:xfrm>
            <a:off x="8651875" y="90488"/>
            <a:ext cx="492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Font typeface="Arial" panose="020B0604020202020204" pitchFamily="34" charset="0"/>
              <a:buChar char="•"/>
              <a:defRPr sz="2400">
                <a:solidFill>
                  <a:srgbClr val="262626"/>
                </a:solidFill>
                <a:latin typeface="Corbel" panose="020B0503020204020204" pitchFamily="34" charset="0"/>
                <a:ea typeface="MS PGothic" panose="020B0600070205080204" pitchFamily="34" charset="-128"/>
                <a:cs typeface="Corbel" panose="020B0503020204020204" pitchFamily="34" charset="0"/>
              </a:defRPr>
            </a:lvl1pPr>
            <a:lvl2pPr marL="742950" indent="-285750">
              <a:spcBef>
                <a:spcPct val="20000"/>
              </a:spcBef>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2pPr>
            <a:lvl3pPr marL="1143000" indent="-228600">
              <a:spcBef>
                <a:spcPct val="20000"/>
              </a:spcBef>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3pPr>
            <a:lvl4pPr marL="1600200" indent="-228600">
              <a:spcBef>
                <a:spcPct val="20000"/>
              </a:spcBef>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4pPr>
            <a:lvl5pPr marL="2057400" indent="-228600">
              <a:spcBef>
                <a:spcPct val="20000"/>
              </a:spcBef>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9pPr>
          </a:lstStyle>
          <a:p>
            <a:pPr marL="0" marR="0" lvl="0" indent="0" algn="l" defTabSz="457200" rtl="0" eaLnBrk="0" fontAlgn="base" latinLnBrk="0" hangingPunct="0">
              <a:lnSpc>
                <a:spcPct val="100000"/>
              </a:lnSpc>
              <a:spcBef>
                <a:spcPct val="0"/>
              </a:spcBef>
              <a:spcAft>
                <a:spcPct val="0"/>
              </a:spcAft>
              <a:buClrTx/>
              <a:buSzTx/>
              <a:buFontTx/>
              <a:buNone/>
              <a:tabLst/>
              <a:defRPr/>
            </a:pPr>
            <a:fld id="{DF68787F-D5CB-4652-ABDC-7DB54358EEE1}" type="slidenum">
              <a:rPr kumimoji="0" lang="en-US" altLang="en-US" sz="1800" b="0" i="0" u="none" strike="noStrike" kern="1200" cap="none" spc="0" normalizeH="0" baseline="0" noProof="0">
                <a:ln>
                  <a:noFill/>
                </a:ln>
                <a:solidFill>
                  <a:srgbClr val="262626"/>
                </a:solidFill>
                <a:effectLst/>
                <a:uLnTx/>
                <a:uFillTx/>
                <a:latin typeface="Corbel" panose="020B0503020204020204" pitchFamily="34" charset="0"/>
                <a:ea typeface="MS PGothic" panose="020B0600070205080204" pitchFamily="34" charset="-128"/>
              </a:rPr>
              <a:pPr marL="0" marR="0" lvl="0" indent="0" algn="l" defTabSz="457200" rtl="0" eaLnBrk="0" fontAlgn="base" latinLnBrk="0" hangingPunct="0">
                <a:lnSpc>
                  <a:spcPct val="100000"/>
                </a:lnSpc>
                <a:spcBef>
                  <a:spcPct val="0"/>
                </a:spcBef>
                <a:spcAft>
                  <a:spcPct val="0"/>
                </a:spcAft>
                <a:buClrTx/>
                <a:buSzTx/>
                <a:buFontTx/>
                <a:buNone/>
                <a:tabLst/>
                <a:defRPr/>
              </a:pPr>
              <a:t>2</a:t>
            </a:fld>
            <a:endParaRPr kumimoji="0" lang="en-US" altLang="en-US" sz="1800" b="0" i="0" u="none" strike="noStrike" kern="1200" cap="none" spc="0" normalizeH="0" baseline="0" noProof="0">
              <a:ln>
                <a:noFill/>
              </a:ln>
              <a:solidFill>
                <a:srgbClr val="262626"/>
              </a:solidFill>
              <a:effectLst/>
              <a:uLnTx/>
              <a:uFillTx/>
              <a:latin typeface="Corbel" panose="020B0503020204020204" pitchFamily="34" charset="0"/>
              <a:ea typeface="MS PGothic" panose="020B0600070205080204" pitchFamily="34" charset="-128"/>
            </a:endParaRPr>
          </a:p>
        </p:txBody>
      </p:sp>
    </p:spTree>
    <p:extLst>
      <p:ext uri="{BB962C8B-B14F-4D97-AF65-F5344CB8AC3E}">
        <p14:creationId xmlns:p14="http://schemas.microsoft.com/office/powerpoint/2010/main" val="35034820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2" name="Title 2"/>
          <p:cNvSpPr>
            <a:spLocks noGrp="1"/>
          </p:cNvSpPr>
          <p:nvPr>
            <p:ph type="title"/>
          </p:nvPr>
        </p:nvSpPr>
        <p:spPr>
          <a:xfrm>
            <a:off x="620713" y="274638"/>
            <a:ext cx="7902575" cy="1143000"/>
          </a:xfrm>
        </p:spPr>
        <p:txBody>
          <a:bodyPr/>
          <a:lstStyle/>
          <a:p>
            <a:pPr eaLnBrk="1" hangingPunct="1"/>
            <a:r>
              <a:rPr lang="en-US" altLang="en-US" dirty="0" smtClean="0">
                <a:latin typeface="Georgia" panose="02040502050405020303" pitchFamily="18" charset="0"/>
                <a:cs typeface="Georgia" panose="02040502050405020303" pitchFamily="18" charset="0"/>
              </a:rPr>
              <a:t>Oncology Care Management Role </a:t>
            </a:r>
          </a:p>
        </p:txBody>
      </p:sp>
      <p:sp>
        <p:nvSpPr>
          <p:cNvPr id="10263" name="TextBox 2"/>
          <p:cNvSpPr txBox="1">
            <a:spLocks noChangeArrowheads="1"/>
          </p:cNvSpPr>
          <p:nvPr/>
        </p:nvSpPr>
        <p:spPr bwMode="auto">
          <a:xfrm>
            <a:off x="8651875" y="90488"/>
            <a:ext cx="492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Font typeface="Arial" panose="020B0604020202020204" pitchFamily="34" charset="0"/>
              <a:buChar char="•"/>
              <a:defRPr sz="2400">
                <a:solidFill>
                  <a:srgbClr val="262626"/>
                </a:solidFill>
                <a:latin typeface="Corbel" panose="020B0503020204020204" pitchFamily="34" charset="0"/>
                <a:ea typeface="MS PGothic" panose="020B0600070205080204" pitchFamily="34" charset="-128"/>
                <a:cs typeface="Corbel" panose="020B0503020204020204" pitchFamily="34" charset="0"/>
              </a:defRPr>
            </a:lvl1pPr>
            <a:lvl2pPr marL="742950" indent="-285750">
              <a:spcBef>
                <a:spcPct val="20000"/>
              </a:spcBef>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2pPr>
            <a:lvl3pPr marL="1143000" indent="-228600">
              <a:spcBef>
                <a:spcPct val="20000"/>
              </a:spcBef>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3pPr>
            <a:lvl4pPr marL="1600200" indent="-228600">
              <a:spcBef>
                <a:spcPct val="20000"/>
              </a:spcBef>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4pPr>
            <a:lvl5pPr marL="2057400" indent="-228600">
              <a:spcBef>
                <a:spcPct val="20000"/>
              </a:spcBef>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262626"/>
                </a:solidFill>
                <a:latin typeface="Corbel" panose="020B0503020204020204" pitchFamily="34" charset="0"/>
                <a:ea typeface="MS PGothic" panose="020B0600070205080204" pitchFamily="34" charset="-128"/>
                <a:cs typeface="Corbel" panose="020B0503020204020204" pitchFamily="34" charset="0"/>
              </a:defRPr>
            </a:lvl9pPr>
          </a:lstStyle>
          <a:p>
            <a:pPr marL="0" marR="0" lvl="0" indent="0" algn="l" defTabSz="457200" rtl="0" eaLnBrk="0" fontAlgn="base" latinLnBrk="0" hangingPunct="0">
              <a:lnSpc>
                <a:spcPct val="100000"/>
              </a:lnSpc>
              <a:spcBef>
                <a:spcPct val="0"/>
              </a:spcBef>
              <a:spcAft>
                <a:spcPct val="0"/>
              </a:spcAft>
              <a:buClrTx/>
              <a:buSzTx/>
              <a:buFontTx/>
              <a:buNone/>
              <a:tabLst/>
              <a:defRPr/>
            </a:pPr>
            <a:fld id="{46FD66A2-9BD0-47A0-BF5B-BF089F107505}" type="slidenum">
              <a:rPr kumimoji="0" lang="en-US" altLang="en-US" sz="1800" b="0" i="0" u="none" strike="noStrike" kern="1200" cap="none" spc="0" normalizeH="0" baseline="0" noProof="0">
                <a:ln>
                  <a:noFill/>
                </a:ln>
                <a:solidFill>
                  <a:srgbClr val="262626"/>
                </a:solidFill>
                <a:effectLst/>
                <a:uLnTx/>
                <a:uFillTx/>
                <a:latin typeface="Corbel" panose="020B0503020204020204" pitchFamily="34" charset="0"/>
                <a:ea typeface="MS PGothic" panose="020B0600070205080204" pitchFamily="34" charset="-128"/>
              </a:rPr>
              <a:pPr marL="0" marR="0" lvl="0" indent="0" algn="l" defTabSz="457200" rtl="0" eaLnBrk="0" fontAlgn="base" latinLnBrk="0" hangingPunct="0">
                <a:lnSpc>
                  <a:spcPct val="100000"/>
                </a:lnSpc>
                <a:spcBef>
                  <a:spcPct val="0"/>
                </a:spcBef>
                <a:spcAft>
                  <a:spcPct val="0"/>
                </a:spcAft>
                <a:buClrTx/>
                <a:buSzTx/>
                <a:buFontTx/>
                <a:buNone/>
                <a:tabLst/>
                <a:defRPr/>
              </a:pPr>
              <a:t>20</a:t>
            </a:fld>
            <a:endParaRPr kumimoji="0" lang="en-US" altLang="en-US" sz="1800" b="0" i="0" u="none" strike="noStrike" kern="1200" cap="none" spc="0" normalizeH="0" baseline="0" noProof="0">
              <a:ln>
                <a:noFill/>
              </a:ln>
              <a:solidFill>
                <a:srgbClr val="262626"/>
              </a:solidFill>
              <a:effectLst/>
              <a:uLnTx/>
              <a:uFillTx/>
              <a:latin typeface="Corbel" panose="020B0503020204020204" pitchFamily="34" charset="0"/>
              <a:ea typeface="MS PGothic" panose="020B0600070205080204" pitchFamily="34" charset="-128"/>
            </a:endParaRPr>
          </a:p>
        </p:txBody>
      </p:sp>
      <p:sp>
        <p:nvSpPr>
          <p:cNvPr id="3" name="Content Placeholder 2"/>
          <p:cNvSpPr>
            <a:spLocks noGrp="1"/>
          </p:cNvSpPr>
          <p:nvPr>
            <p:ph idx="1"/>
          </p:nvPr>
        </p:nvSpPr>
        <p:spPr/>
        <p:txBody>
          <a:bodyPr/>
          <a:lstStyle/>
          <a:p>
            <a:r>
              <a:rPr lang="en-US" dirty="0" smtClean="0"/>
              <a:t>Patient involvement: </a:t>
            </a:r>
          </a:p>
          <a:p>
            <a:pPr lvl="1"/>
            <a:endParaRPr lang="en-US" dirty="0" smtClean="0"/>
          </a:p>
          <a:p>
            <a:pPr lvl="1"/>
            <a:r>
              <a:rPr lang="en-US" dirty="0" smtClean="0"/>
              <a:t>Coordinate cares, appointments</a:t>
            </a:r>
          </a:p>
          <a:p>
            <a:pPr lvl="1"/>
            <a:r>
              <a:rPr lang="en-US" dirty="0" smtClean="0"/>
              <a:t>Follow patient through out treatment </a:t>
            </a:r>
          </a:p>
          <a:p>
            <a:pPr lvl="1"/>
            <a:r>
              <a:rPr lang="en-US" dirty="0" smtClean="0"/>
              <a:t>Follow-up calls on patients post hospitalization </a:t>
            </a:r>
          </a:p>
          <a:p>
            <a:pPr lvl="1"/>
            <a:r>
              <a:rPr lang="en-US" dirty="0" smtClean="0"/>
              <a:t>Provide survivorship care plan to patients at end of treatment  </a:t>
            </a:r>
          </a:p>
          <a:p>
            <a:pPr lvl="1"/>
            <a:endParaRPr lang="en-US" dirty="0"/>
          </a:p>
        </p:txBody>
      </p:sp>
    </p:spTree>
    <p:extLst>
      <p:ext uri="{BB962C8B-B14F-4D97-AF65-F5344CB8AC3E}">
        <p14:creationId xmlns:p14="http://schemas.microsoft.com/office/powerpoint/2010/main" val="3452197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Continuity of care for patient </a:t>
            </a:r>
          </a:p>
          <a:p>
            <a:endParaRPr lang="en-US" dirty="0" smtClean="0"/>
          </a:p>
          <a:p>
            <a:r>
              <a:rPr lang="en-US" dirty="0" smtClean="0"/>
              <a:t>Safer care and better outcomes for patient</a:t>
            </a:r>
          </a:p>
          <a:p>
            <a:endParaRPr lang="en-US" dirty="0"/>
          </a:p>
          <a:p>
            <a:r>
              <a:rPr lang="en-US" dirty="0" smtClean="0"/>
              <a:t>Primary Prevention of Cancers, increase screenings</a:t>
            </a:r>
          </a:p>
          <a:p>
            <a:endParaRPr lang="en-US" dirty="0"/>
          </a:p>
          <a:p>
            <a:r>
              <a:rPr lang="en-US" dirty="0" smtClean="0"/>
              <a:t> You Don’t Know, What you Don’t know </a:t>
            </a:r>
          </a:p>
          <a:p>
            <a:endParaRPr lang="en-US" dirty="0" smtClean="0"/>
          </a:p>
        </p:txBody>
      </p:sp>
      <p:sp>
        <p:nvSpPr>
          <p:cNvPr id="3" name="Title 2"/>
          <p:cNvSpPr>
            <a:spLocks noGrp="1"/>
          </p:cNvSpPr>
          <p:nvPr>
            <p:ph type="title"/>
          </p:nvPr>
        </p:nvSpPr>
        <p:spPr/>
        <p:txBody>
          <a:bodyPr/>
          <a:lstStyle/>
          <a:p>
            <a:pPr algn="ctr"/>
            <a:r>
              <a:rPr lang="en-US" dirty="0" smtClean="0"/>
              <a:t>Importance of Primary Care Provider Involvement in a Rural </a:t>
            </a:r>
            <a:r>
              <a:rPr lang="en-US" dirty="0"/>
              <a:t>C</a:t>
            </a:r>
            <a:r>
              <a:rPr lang="en-US" dirty="0" smtClean="0"/>
              <a:t>ommunity </a:t>
            </a:r>
            <a:endParaRPr lang="en-US" dirty="0"/>
          </a:p>
        </p:txBody>
      </p:sp>
    </p:spTree>
    <p:extLst>
      <p:ext uri="{BB962C8B-B14F-4D97-AF65-F5344CB8AC3E}">
        <p14:creationId xmlns:p14="http://schemas.microsoft.com/office/powerpoint/2010/main" val="2871712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Organizational involvement: </a:t>
            </a:r>
          </a:p>
          <a:p>
            <a:pPr lvl="1"/>
            <a:endParaRPr lang="en-US" dirty="0"/>
          </a:p>
          <a:p>
            <a:pPr lvl="1"/>
            <a:r>
              <a:rPr lang="en-US" dirty="0" smtClean="0"/>
              <a:t>Identify &amp; address barriers of quality issues </a:t>
            </a:r>
          </a:p>
          <a:p>
            <a:pPr lvl="1"/>
            <a:r>
              <a:rPr lang="en-US" dirty="0" smtClean="0"/>
              <a:t>Serve as a resource and provide assistance to the entire facility and care team involved with oncology patient</a:t>
            </a:r>
          </a:p>
          <a:p>
            <a:pPr lvl="1"/>
            <a:r>
              <a:rPr lang="en-US" dirty="0"/>
              <a:t>U</a:t>
            </a:r>
            <a:r>
              <a:rPr lang="en-US" dirty="0" smtClean="0"/>
              <a:t>pdate chart</a:t>
            </a:r>
          </a:p>
          <a:p>
            <a:pPr lvl="1"/>
            <a:endParaRPr lang="en-US" dirty="0" smtClean="0"/>
          </a:p>
        </p:txBody>
      </p:sp>
      <p:sp>
        <p:nvSpPr>
          <p:cNvPr id="3" name="Title 2"/>
          <p:cNvSpPr>
            <a:spLocks noGrp="1"/>
          </p:cNvSpPr>
          <p:nvPr>
            <p:ph type="title"/>
          </p:nvPr>
        </p:nvSpPr>
        <p:spPr/>
        <p:txBody>
          <a:bodyPr/>
          <a:lstStyle/>
          <a:p>
            <a:r>
              <a:rPr lang="en-US" dirty="0" smtClean="0"/>
              <a:t>Oncology Care Management Role </a:t>
            </a:r>
            <a:endParaRPr lang="en-US" dirty="0"/>
          </a:p>
        </p:txBody>
      </p:sp>
    </p:spTree>
    <p:extLst>
      <p:ext uri="{BB962C8B-B14F-4D97-AF65-F5344CB8AC3E}">
        <p14:creationId xmlns:p14="http://schemas.microsoft.com/office/powerpoint/2010/main" val="263654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Communication </a:t>
            </a:r>
          </a:p>
          <a:p>
            <a:endParaRPr lang="en-US" dirty="0"/>
          </a:p>
          <a:p>
            <a:r>
              <a:rPr lang="en-US" dirty="0" smtClean="0"/>
              <a:t>Encourage patients to continue seeing PCP through out cancer treatments</a:t>
            </a:r>
          </a:p>
          <a:p>
            <a:endParaRPr lang="en-US" dirty="0"/>
          </a:p>
          <a:p>
            <a:r>
              <a:rPr lang="en-US" dirty="0" smtClean="0"/>
              <a:t>Treatment completion &amp; hand off </a:t>
            </a:r>
          </a:p>
          <a:p>
            <a:endParaRPr lang="en-US" dirty="0"/>
          </a:p>
          <a:p>
            <a:endParaRPr lang="en-US" dirty="0"/>
          </a:p>
          <a:p>
            <a:endParaRPr lang="en-US" dirty="0" smtClean="0"/>
          </a:p>
          <a:p>
            <a:pPr marL="0" indent="0">
              <a:buNone/>
            </a:pPr>
            <a:endParaRPr lang="en-US" dirty="0"/>
          </a:p>
          <a:p>
            <a:endParaRPr lang="en-US" dirty="0"/>
          </a:p>
        </p:txBody>
      </p:sp>
      <p:sp>
        <p:nvSpPr>
          <p:cNvPr id="3" name="Title 2"/>
          <p:cNvSpPr>
            <a:spLocks noGrp="1"/>
          </p:cNvSpPr>
          <p:nvPr>
            <p:ph type="title"/>
          </p:nvPr>
        </p:nvSpPr>
        <p:spPr/>
        <p:txBody>
          <a:bodyPr/>
          <a:lstStyle/>
          <a:p>
            <a:pPr algn="ctr"/>
            <a:r>
              <a:rPr lang="en-US" dirty="0" smtClean="0"/>
              <a:t>How to Keep Primary care providers  involved: </a:t>
            </a:r>
            <a:endParaRPr lang="en-US" dirty="0"/>
          </a:p>
        </p:txBody>
      </p:sp>
    </p:spTree>
    <p:extLst>
      <p:ext uri="{BB962C8B-B14F-4D97-AF65-F5344CB8AC3E}">
        <p14:creationId xmlns:p14="http://schemas.microsoft.com/office/powerpoint/2010/main" val="3746490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0866" y="1219200"/>
            <a:ext cx="7902841" cy="4803337"/>
          </a:xfrm>
        </p:spPr>
        <p:txBody>
          <a:bodyPr/>
          <a:lstStyle/>
          <a:p>
            <a:r>
              <a:rPr lang="en-US" dirty="0"/>
              <a:t>Cancer Care Management</a:t>
            </a:r>
          </a:p>
          <a:p>
            <a:pPr lvl="1"/>
            <a:r>
              <a:rPr lang="en-US" dirty="0"/>
              <a:t>New Cancer Diagnosis of Lung, Colon, &amp; Breast</a:t>
            </a:r>
          </a:p>
          <a:p>
            <a:pPr lvl="2"/>
            <a:r>
              <a:rPr lang="en-US" dirty="0"/>
              <a:t>Care Plans</a:t>
            </a:r>
          </a:p>
          <a:p>
            <a:pPr lvl="3"/>
            <a:r>
              <a:rPr lang="en-US" dirty="0"/>
              <a:t>Diagnoses</a:t>
            </a:r>
          </a:p>
          <a:p>
            <a:pPr lvl="3"/>
            <a:r>
              <a:rPr lang="en-US" dirty="0"/>
              <a:t>Providers</a:t>
            </a:r>
          </a:p>
          <a:p>
            <a:pPr lvl="3"/>
            <a:r>
              <a:rPr lang="en-US" dirty="0"/>
              <a:t>Ancillary Services </a:t>
            </a:r>
          </a:p>
          <a:p>
            <a:pPr lvl="3"/>
            <a:r>
              <a:rPr lang="en-US" dirty="0"/>
              <a:t>Medications</a:t>
            </a:r>
          </a:p>
          <a:p>
            <a:pPr lvl="3"/>
            <a:r>
              <a:rPr lang="en-US" dirty="0"/>
              <a:t>Member Contact</a:t>
            </a:r>
          </a:p>
          <a:p>
            <a:pPr lvl="3"/>
            <a:r>
              <a:rPr lang="en-US" dirty="0" smtClean="0"/>
              <a:t>Barriers </a:t>
            </a:r>
            <a:r>
              <a:rPr lang="en-US" dirty="0"/>
              <a:t>to care and solutions to barriers	</a:t>
            </a:r>
            <a:endParaRPr lang="en-US" dirty="0" smtClean="0"/>
          </a:p>
          <a:p>
            <a:pPr lvl="1"/>
            <a:r>
              <a:rPr lang="en-US" dirty="0" smtClean="0"/>
              <a:t>CAMC belongs to Bryan Health Connect ACO</a:t>
            </a:r>
            <a:endParaRPr lang="en-US" dirty="0"/>
          </a:p>
        </p:txBody>
      </p:sp>
      <p:sp>
        <p:nvSpPr>
          <p:cNvPr id="3" name="Title 2"/>
          <p:cNvSpPr>
            <a:spLocks noGrp="1"/>
          </p:cNvSpPr>
          <p:nvPr>
            <p:ph type="title"/>
          </p:nvPr>
        </p:nvSpPr>
        <p:spPr>
          <a:xfrm>
            <a:off x="620866" y="274320"/>
            <a:ext cx="7902841" cy="944880"/>
          </a:xfrm>
        </p:spPr>
        <p:txBody>
          <a:bodyPr/>
          <a:lstStyle/>
          <a:p>
            <a:r>
              <a:rPr lang="en-US" dirty="0"/>
              <a:t>New ACO Guidelines</a:t>
            </a:r>
          </a:p>
        </p:txBody>
      </p:sp>
    </p:spTree>
    <p:extLst>
      <p:ext uri="{BB962C8B-B14F-4D97-AF65-F5344CB8AC3E}">
        <p14:creationId xmlns:p14="http://schemas.microsoft.com/office/powerpoint/2010/main" val="27657243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362200"/>
            <a:ext cx="7899400" cy="1066800"/>
          </a:xfrm>
        </p:spPr>
        <p:txBody>
          <a:bodyPr/>
          <a:lstStyle/>
          <a:p>
            <a:r>
              <a:rPr lang="en-US" sz="4800" dirty="0" smtClean="0"/>
              <a:t>Discussion/Questions?</a:t>
            </a:r>
            <a:endParaRPr lang="en-US" sz="4800" dirty="0"/>
          </a:p>
        </p:txBody>
      </p:sp>
    </p:spTree>
    <p:extLst>
      <p:ext uri="{BB962C8B-B14F-4D97-AF65-F5344CB8AC3E}">
        <p14:creationId xmlns:p14="http://schemas.microsoft.com/office/powerpoint/2010/main" val="2143986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Problem</a:t>
            </a:r>
          </a:p>
        </p:txBody>
      </p:sp>
      <p:sp>
        <p:nvSpPr>
          <p:cNvPr id="3" name="Content Placeholder 2"/>
          <p:cNvSpPr>
            <a:spLocks noGrp="1"/>
          </p:cNvSpPr>
          <p:nvPr>
            <p:ph idx="1"/>
          </p:nvPr>
        </p:nvSpPr>
        <p:spPr/>
        <p:txBody>
          <a:bodyPr/>
          <a:lstStyle/>
          <a:p>
            <a:r>
              <a:rPr lang="en-US" sz="2400" dirty="0"/>
              <a:t>Cancer patients in rural settings are more prone to poor health outcomes due to multiple social determinants of health</a:t>
            </a:r>
          </a:p>
          <a:p>
            <a:endParaRPr lang="en-US" sz="2400" dirty="0"/>
          </a:p>
          <a:p>
            <a:r>
              <a:rPr lang="en-US" sz="2400" dirty="0"/>
              <a:t>Primary Care Providers do not have the resources and time that is necessary to commit to </a:t>
            </a:r>
            <a:r>
              <a:rPr lang="en-US" sz="2400" dirty="0" smtClean="0"/>
              <a:t>the specialized care their </a:t>
            </a:r>
            <a:r>
              <a:rPr lang="en-US" sz="2400" dirty="0"/>
              <a:t>patients with a cancer diagnosis </a:t>
            </a:r>
            <a:r>
              <a:rPr lang="en-US" sz="2400" dirty="0" smtClean="0"/>
              <a:t>have, to </a:t>
            </a:r>
            <a:r>
              <a:rPr lang="en-US" sz="2400" dirty="0"/>
              <a:t>ensure all needs are met and care coordination complete</a:t>
            </a:r>
          </a:p>
          <a:p>
            <a:pPr marL="0" indent="0">
              <a:buNone/>
            </a:pPr>
            <a:endParaRPr lang="en-US" sz="2400" dirty="0"/>
          </a:p>
        </p:txBody>
      </p:sp>
    </p:spTree>
    <p:extLst>
      <p:ext uri="{BB962C8B-B14F-4D97-AF65-F5344CB8AC3E}">
        <p14:creationId xmlns:p14="http://schemas.microsoft.com/office/powerpoint/2010/main" val="3526490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Background</a:t>
            </a:r>
            <a:endParaRPr lang="en-US" dirty="0"/>
          </a:p>
        </p:txBody>
      </p:sp>
      <p:sp>
        <p:nvSpPr>
          <p:cNvPr id="3" name="Content Placeholder 2"/>
          <p:cNvSpPr>
            <a:spLocks noGrp="1"/>
          </p:cNvSpPr>
          <p:nvPr>
            <p:ph idx="1"/>
          </p:nvPr>
        </p:nvSpPr>
        <p:spPr/>
        <p:txBody>
          <a:bodyPr/>
          <a:lstStyle/>
          <a:p>
            <a:r>
              <a:rPr lang="en-US" dirty="0"/>
              <a:t>Context</a:t>
            </a:r>
          </a:p>
          <a:p>
            <a:pPr lvl="1"/>
            <a:r>
              <a:rPr lang="en-US" dirty="0"/>
              <a:t>Rural hospital clinic </a:t>
            </a:r>
          </a:p>
          <a:p>
            <a:pPr lvl="2"/>
            <a:r>
              <a:rPr lang="en-US" dirty="0"/>
              <a:t>Serving Saline County – population ~ 14,000</a:t>
            </a:r>
          </a:p>
          <a:p>
            <a:pPr lvl="2"/>
            <a:r>
              <a:rPr lang="en-US" dirty="0"/>
              <a:t>4 Physicians, 5 clinic APPs</a:t>
            </a:r>
          </a:p>
          <a:p>
            <a:pPr lvl="1"/>
            <a:r>
              <a:rPr lang="en-US" dirty="0"/>
              <a:t>Cancer Survivorship Team </a:t>
            </a:r>
          </a:p>
          <a:p>
            <a:pPr lvl="2"/>
            <a:r>
              <a:rPr lang="en-US" dirty="0"/>
              <a:t>Need based upon Community Needs Assessment</a:t>
            </a:r>
          </a:p>
          <a:p>
            <a:pPr lvl="1"/>
            <a:r>
              <a:rPr lang="en-US" dirty="0"/>
              <a:t>Provider Needs</a:t>
            </a:r>
          </a:p>
          <a:p>
            <a:pPr lvl="2"/>
            <a:r>
              <a:rPr lang="en-US" dirty="0"/>
              <a:t>Time and Resources for Cancer Patients</a:t>
            </a:r>
          </a:p>
          <a:p>
            <a:pPr marL="0" indent="0">
              <a:buNone/>
            </a:pPr>
            <a:endParaRPr lang="en-US" dirty="0"/>
          </a:p>
        </p:txBody>
      </p:sp>
    </p:spTree>
    <p:extLst>
      <p:ext uri="{BB962C8B-B14F-4D97-AF65-F5344CB8AC3E}">
        <p14:creationId xmlns:p14="http://schemas.microsoft.com/office/powerpoint/2010/main" val="509039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Community needs assessment identified need for additional cancer care and resources </a:t>
            </a:r>
          </a:p>
          <a:p>
            <a:endParaRPr lang="en-US" dirty="0" smtClean="0"/>
          </a:p>
          <a:p>
            <a:r>
              <a:rPr lang="en-US" dirty="0"/>
              <a:t>Cancer survivorship team (consisting of leaders, providers &amp; front line team members) </a:t>
            </a:r>
            <a:r>
              <a:rPr lang="en-US" dirty="0" smtClean="0"/>
              <a:t>@ CAMC was developed</a:t>
            </a:r>
            <a:endParaRPr lang="en-US" dirty="0"/>
          </a:p>
          <a:p>
            <a:pPr marL="457200" lvl="1" indent="0">
              <a:buNone/>
            </a:pPr>
            <a:endParaRPr lang="en-US" dirty="0" smtClean="0"/>
          </a:p>
          <a:p>
            <a:r>
              <a:rPr lang="en-US" dirty="0" smtClean="0"/>
              <a:t>Identified the greatest need was for improved coordination of care for cancer patients </a:t>
            </a:r>
          </a:p>
          <a:p>
            <a:endParaRPr lang="en-US" dirty="0"/>
          </a:p>
        </p:txBody>
      </p:sp>
      <p:sp>
        <p:nvSpPr>
          <p:cNvPr id="3" name="Title 2"/>
          <p:cNvSpPr>
            <a:spLocks noGrp="1"/>
          </p:cNvSpPr>
          <p:nvPr>
            <p:ph type="title"/>
          </p:nvPr>
        </p:nvSpPr>
        <p:spPr/>
        <p:txBody>
          <a:bodyPr/>
          <a:lstStyle/>
          <a:p>
            <a:pPr algn="ctr"/>
            <a:r>
              <a:rPr lang="en-US" dirty="0" smtClean="0"/>
              <a:t>Background</a:t>
            </a:r>
            <a:endParaRPr lang="en-US" dirty="0"/>
          </a:p>
        </p:txBody>
      </p:sp>
    </p:spTree>
    <p:extLst>
      <p:ext uri="{BB962C8B-B14F-4D97-AF65-F5344CB8AC3E}">
        <p14:creationId xmlns:p14="http://schemas.microsoft.com/office/powerpoint/2010/main" val="1974535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 improve the coordination of care for oncology patients </a:t>
            </a:r>
            <a:endParaRPr lang="en-US" dirty="0"/>
          </a:p>
        </p:txBody>
      </p:sp>
      <p:sp>
        <p:nvSpPr>
          <p:cNvPr id="3" name="Title 2"/>
          <p:cNvSpPr>
            <a:spLocks noGrp="1"/>
          </p:cNvSpPr>
          <p:nvPr>
            <p:ph type="title"/>
          </p:nvPr>
        </p:nvSpPr>
        <p:spPr/>
        <p:txBody>
          <a:bodyPr/>
          <a:lstStyle/>
          <a:p>
            <a:pPr algn="ctr"/>
            <a:r>
              <a:rPr lang="en-US" dirty="0" smtClean="0"/>
              <a:t>Aims:</a:t>
            </a:r>
            <a:endParaRPr lang="en-US" dirty="0"/>
          </a:p>
        </p:txBody>
      </p:sp>
    </p:spTree>
    <p:extLst>
      <p:ext uri="{BB962C8B-B14F-4D97-AF65-F5344CB8AC3E}">
        <p14:creationId xmlns:p14="http://schemas.microsoft.com/office/powerpoint/2010/main" val="16558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b="1" dirty="0" smtClean="0"/>
              <a:t>November 2020- </a:t>
            </a:r>
          </a:p>
          <a:p>
            <a:pPr marL="0" indent="0">
              <a:buNone/>
            </a:pPr>
            <a:r>
              <a:rPr lang="en-US" dirty="0" smtClean="0"/>
              <a:t>	Create new job role &amp; job description modeled after the 	Pfizer Oncology Patient Navigation in Cancer Care 2.0</a:t>
            </a:r>
            <a:endParaRPr lang="en-US" dirty="0"/>
          </a:p>
          <a:p>
            <a:pPr marL="0" indent="0">
              <a:buNone/>
            </a:pPr>
            <a:r>
              <a:rPr lang="en-US" b="1" dirty="0" smtClean="0"/>
              <a:t>December 2020- </a:t>
            </a:r>
          </a:p>
          <a:p>
            <a:pPr marL="0" indent="0">
              <a:buNone/>
            </a:pPr>
            <a:r>
              <a:rPr lang="en-US" dirty="0"/>
              <a:t>	</a:t>
            </a:r>
            <a:r>
              <a:rPr lang="en-US" dirty="0" smtClean="0"/>
              <a:t>Hired Oncology Care Management RN  </a:t>
            </a:r>
          </a:p>
          <a:p>
            <a:pPr marL="0" indent="0">
              <a:buNone/>
            </a:pPr>
            <a:r>
              <a:rPr lang="en-US" b="1" dirty="0" smtClean="0"/>
              <a:t>January 2021- </a:t>
            </a:r>
          </a:p>
          <a:p>
            <a:pPr marL="0" indent="0">
              <a:buNone/>
            </a:pPr>
            <a:r>
              <a:rPr lang="en-US" dirty="0"/>
              <a:t>	</a:t>
            </a:r>
            <a:r>
              <a:rPr lang="en-US" dirty="0" smtClean="0"/>
              <a:t>Orientation to internal process &amp; external key resources</a:t>
            </a:r>
          </a:p>
          <a:p>
            <a:pPr marL="0" indent="0">
              <a:buNone/>
            </a:pPr>
            <a:r>
              <a:rPr lang="en-US" dirty="0" smtClean="0"/>
              <a:t>	Oncology Care Management Services offered</a:t>
            </a:r>
            <a:endParaRPr lang="en-US" dirty="0"/>
          </a:p>
        </p:txBody>
      </p:sp>
      <p:sp>
        <p:nvSpPr>
          <p:cNvPr id="3" name="Title 2"/>
          <p:cNvSpPr>
            <a:spLocks noGrp="1"/>
          </p:cNvSpPr>
          <p:nvPr>
            <p:ph type="title"/>
          </p:nvPr>
        </p:nvSpPr>
        <p:spPr/>
        <p:txBody>
          <a:bodyPr/>
          <a:lstStyle/>
          <a:p>
            <a:r>
              <a:rPr lang="en-US" dirty="0" smtClean="0"/>
              <a:t>Timeline &amp; Plan </a:t>
            </a:r>
            <a:endParaRPr lang="en-US" dirty="0"/>
          </a:p>
        </p:txBody>
      </p:sp>
    </p:spTree>
    <p:extLst>
      <p:ext uri="{BB962C8B-B14F-4D97-AF65-F5344CB8AC3E}">
        <p14:creationId xmlns:p14="http://schemas.microsoft.com/office/powerpoint/2010/main" val="1901299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Becky Kaelin, BSN, RN, OCN – Oncology Care Management RN</a:t>
            </a:r>
          </a:p>
          <a:p>
            <a:r>
              <a:rPr lang="en-US" dirty="0" smtClean="0"/>
              <a:t>April Gaines, RN, MSN-CNO</a:t>
            </a:r>
          </a:p>
          <a:p>
            <a:r>
              <a:rPr lang="en-US" dirty="0" smtClean="0"/>
              <a:t>Steph Hollman- Clinic Operations Director </a:t>
            </a:r>
          </a:p>
          <a:p>
            <a:r>
              <a:rPr lang="en-US" dirty="0" smtClean="0"/>
              <a:t>Stephanie Boldt- President/CEO</a:t>
            </a:r>
            <a:endParaRPr lang="en-US" dirty="0"/>
          </a:p>
        </p:txBody>
      </p:sp>
      <p:sp>
        <p:nvSpPr>
          <p:cNvPr id="3" name="Title 2"/>
          <p:cNvSpPr>
            <a:spLocks noGrp="1"/>
          </p:cNvSpPr>
          <p:nvPr>
            <p:ph type="title"/>
          </p:nvPr>
        </p:nvSpPr>
        <p:spPr/>
        <p:txBody>
          <a:bodyPr/>
          <a:lstStyle/>
          <a:p>
            <a:r>
              <a:rPr lang="en-US" dirty="0" smtClean="0"/>
              <a:t>Team </a:t>
            </a:r>
            <a:endParaRPr lang="en-US" dirty="0"/>
          </a:p>
        </p:txBody>
      </p:sp>
    </p:spTree>
    <p:extLst>
      <p:ext uri="{BB962C8B-B14F-4D97-AF65-F5344CB8AC3E}">
        <p14:creationId xmlns:p14="http://schemas.microsoft.com/office/powerpoint/2010/main" val="2612104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Practice </a:t>
            </a:r>
            <a:r>
              <a:rPr lang="en-US" dirty="0" smtClean="0"/>
              <a:t>Question</a:t>
            </a:r>
            <a:endParaRPr lang="en-US" dirty="0"/>
          </a:p>
        </p:txBody>
      </p:sp>
      <p:sp>
        <p:nvSpPr>
          <p:cNvPr id="3" name="Content Placeholder 2"/>
          <p:cNvSpPr>
            <a:spLocks noGrp="1"/>
          </p:cNvSpPr>
          <p:nvPr>
            <p:ph sz="half" idx="1"/>
          </p:nvPr>
        </p:nvSpPr>
        <p:spPr/>
        <p:txBody>
          <a:bodyPr/>
          <a:lstStyle/>
          <a:p>
            <a:endParaRPr lang="en-US" dirty="0"/>
          </a:p>
          <a:p>
            <a:endParaRPr lang="en-US" dirty="0"/>
          </a:p>
          <a:p>
            <a:pPr marL="0" indent="0">
              <a:buNone/>
            </a:pPr>
            <a:endParaRPr lang="en-US" dirty="0"/>
          </a:p>
          <a:p>
            <a:pPr marL="0" indent="0">
              <a:buNone/>
            </a:pPr>
            <a:endParaRPr lang="en-US" dirty="0"/>
          </a:p>
        </p:txBody>
      </p:sp>
      <p:sp>
        <p:nvSpPr>
          <p:cNvPr id="6" name="Content Placeholder 5"/>
          <p:cNvSpPr>
            <a:spLocks noGrp="1"/>
          </p:cNvSpPr>
          <p:nvPr>
            <p:ph sz="half" idx="2"/>
          </p:nvPr>
        </p:nvSpPr>
        <p:spPr>
          <a:xfrm>
            <a:off x="457200" y="1532965"/>
            <a:ext cx="8229600" cy="4525963"/>
          </a:xfrm>
        </p:spPr>
        <p:txBody>
          <a:bodyPr/>
          <a:lstStyle/>
          <a:p>
            <a:r>
              <a:rPr lang="en-US" dirty="0"/>
              <a:t>After implementing a cancer navigator role in a rural hospital clinic setting, do medical providers perceive improved coordination of care for their patients?</a:t>
            </a:r>
          </a:p>
        </p:txBody>
      </p:sp>
    </p:spTree>
    <p:extLst>
      <p:ext uri="{BB962C8B-B14F-4D97-AF65-F5344CB8AC3E}">
        <p14:creationId xmlns:p14="http://schemas.microsoft.com/office/powerpoint/2010/main" val="395708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Custom 4">
      <a:dk1>
        <a:srgbClr val="262626"/>
      </a:dk1>
      <a:lt1>
        <a:srgbClr val="91C9ED"/>
      </a:lt1>
      <a:dk2>
        <a:srgbClr val="0072BC"/>
      </a:dk2>
      <a:lt2>
        <a:srgbClr val="FFFFFF"/>
      </a:lt2>
      <a:accent1>
        <a:srgbClr val="0072BC"/>
      </a:accent1>
      <a:accent2>
        <a:srgbClr val="D7D5C1"/>
      </a:accent2>
      <a:accent3>
        <a:srgbClr val="255168"/>
      </a:accent3>
      <a:accent4>
        <a:srgbClr val="14B1E7"/>
      </a:accent4>
      <a:accent5>
        <a:srgbClr val="E8E6D8"/>
      </a:accent5>
      <a:accent6>
        <a:srgbClr val="98907E"/>
      </a:accent6>
      <a:hlink>
        <a:srgbClr val="15B1FF"/>
      </a:hlink>
      <a:folHlink>
        <a:srgbClr val="255168"/>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2761</TotalTime>
  <Words>1844</Words>
  <Application>Microsoft Office PowerPoint</Application>
  <PresentationFormat>On-screen Show (4:3)</PresentationFormat>
  <Paragraphs>200</Paragraphs>
  <Slides>25</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ＭＳ Ｐゴシック</vt:lpstr>
      <vt:lpstr>ＭＳ Ｐゴシック</vt:lpstr>
      <vt:lpstr>Arial</vt:lpstr>
      <vt:lpstr>Calibri</vt:lpstr>
      <vt:lpstr>Corbel</vt:lpstr>
      <vt:lpstr>Georgia</vt:lpstr>
      <vt:lpstr>Wingdings</vt:lpstr>
      <vt:lpstr>Office Theme</vt:lpstr>
      <vt:lpstr>Implementation of Oncology Nurse Navigator Program In a Rural Primary Care Setting  April Gaines, RN, MSN &amp; Becky Kaelin, RN, BSN, ONC </vt:lpstr>
      <vt:lpstr>Nursing Background </vt:lpstr>
      <vt:lpstr>Problem</vt:lpstr>
      <vt:lpstr>Background</vt:lpstr>
      <vt:lpstr>Background</vt:lpstr>
      <vt:lpstr>Aims:</vt:lpstr>
      <vt:lpstr>Timeline &amp; Plan </vt:lpstr>
      <vt:lpstr>Team </vt:lpstr>
      <vt:lpstr>Practice Question</vt:lpstr>
      <vt:lpstr>Available Knowledge</vt:lpstr>
      <vt:lpstr>Results</vt:lpstr>
      <vt:lpstr>Methods</vt:lpstr>
      <vt:lpstr>Data Analysis</vt:lpstr>
      <vt:lpstr>Discussion</vt:lpstr>
      <vt:lpstr>PowerPoint Presentation</vt:lpstr>
      <vt:lpstr>Active oncology care management patients </vt:lpstr>
      <vt:lpstr>Conclusions</vt:lpstr>
      <vt:lpstr>References</vt:lpstr>
      <vt:lpstr>Crete Area Medical Center  Oncology Care Management Program </vt:lpstr>
      <vt:lpstr>Oncology Care Management Role </vt:lpstr>
      <vt:lpstr>Importance of Primary Care Provider Involvement in a Rural Community </vt:lpstr>
      <vt:lpstr>Oncology Care Management Role </vt:lpstr>
      <vt:lpstr>How to Keep Primary care providers  involved: </vt:lpstr>
      <vt:lpstr>New ACO Guidelines</vt:lpstr>
      <vt:lpstr>Discussion/Questions?</vt:lpstr>
    </vt:vector>
  </TitlesOfParts>
  <Company>Swanson Russell Associates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Staci Nass</dc:creator>
  <cp:lastModifiedBy>xx</cp:lastModifiedBy>
  <cp:revision>72</cp:revision>
  <dcterms:created xsi:type="dcterms:W3CDTF">2011-06-09T19:14:30Z</dcterms:created>
  <dcterms:modified xsi:type="dcterms:W3CDTF">2021-10-18T14:06:44Z</dcterms:modified>
</cp:coreProperties>
</file>