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3" r:id="rId2"/>
    <p:sldId id="359" r:id="rId3"/>
    <p:sldId id="368" r:id="rId4"/>
    <p:sldId id="369" r:id="rId5"/>
    <p:sldId id="372" r:id="rId6"/>
    <p:sldId id="371" r:id="rId7"/>
    <p:sldId id="370" r:id="rId8"/>
    <p:sldId id="391" r:id="rId9"/>
    <p:sldId id="360" r:id="rId10"/>
    <p:sldId id="373" r:id="rId11"/>
    <p:sldId id="363" r:id="rId12"/>
    <p:sldId id="364" r:id="rId13"/>
    <p:sldId id="393" r:id="rId14"/>
    <p:sldId id="365" r:id="rId15"/>
    <p:sldId id="367" r:id="rId16"/>
    <p:sldId id="390" r:id="rId17"/>
    <p:sldId id="374" r:id="rId18"/>
    <p:sldId id="394" r:id="rId19"/>
    <p:sldId id="366" r:id="rId20"/>
    <p:sldId id="375" r:id="rId21"/>
    <p:sldId id="376" r:id="rId22"/>
    <p:sldId id="377" r:id="rId23"/>
    <p:sldId id="361" r:id="rId24"/>
    <p:sldId id="382" r:id="rId25"/>
    <p:sldId id="383" r:id="rId26"/>
    <p:sldId id="384" r:id="rId27"/>
    <p:sldId id="378" r:id="rId28"/>
    <p:sldId id="395" r:id="rId29"/>
    <p:sldId id="343" r:id="rId30"/>
    <p:sldId id="380" r:id="rId31"/>
    <p:sldId id="381" r:id="rId32"/>
    <p:sldId id="379" r:id="rId33"/>
    <p:sldId id="348" r:id="rId34"/>
    <p:sldId id="392" r:id="rId35"/>
    <p:sldId id="385" r:id="rId36"/>
    <p:sldId id="349" r:id="rId37"/>
    <p:sldId id="356" r:id="rId38"/>
    <p:sldId id="386" r:id="rId39"/>
    <p:sldId id="387" r:id="rId40"/>
    <p:sldId id="388" r:id="rId41"/>
    <p:sldId id="389" r:id="rId42"/>
    <p:sldId id="34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4" d="100"/>
          <a:sy n="74" d="100"/>
        </p:scale>
        <p:origin x="84"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55503-F688-4AFF-BCC0-DD38DF6722B0}" type="datetimeFigureOut">
              <a:rPr lang="en-US" smtClean="0"/>
              <a:t>5/17/2019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A3DC7-CB74-47EA-A79B-544FAD2E4434}" type="slidenum">
              <a:rPr lang="en-US" smtClean="0"/>
              <a:t>‹#›</a:t>
            </a:fld>
            <a:endParaRPr lang="en-US" dirty="0"/>
          </a:p>
        </p:txBody>
      </p:sp>
    </p:spTree>
    <p:extLst>
      <p:ext uri="{BB962C8B-B14F-4D97-AF65-F5344CB8AC3E}">
        <p14:creationId xmlns:p14="http://schemas.microsoft.com/office/powerpoint/2010/main" val="323611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400965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706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76164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4400"/>
          </a:xfrm>
          <a:solidFill>
            <a:srgbClr val="0070C0"/>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0825"/>
            <a:ext cx="10515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6710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844516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47329"/>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557406"/>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05827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38506988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39100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461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898348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269275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6000" t="92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914400"/>
          </a:xfrm>
          <a:prstGeom prst="rect">
            <a:avLst/>
          </a:prstGeom>
          <a:solidFill>
            <a:srgbClr val="0070C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5208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8909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b="1" i="0" u="none" kern="1200" cap="all" baseline="0">
          <a:solidFill>
            <a:schemeClr val="bg1"/>
          </a:solidFill>
          <a:uFill>
            <a:solidFill>
              <a:srgbClr val="002060"/>
            </a:solidFill>
          </a:u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baseline="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baseline="0">
          <a:solidFill>
            <a:srgbClr val="0070C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524258"/>
            <a:ext cx="12192000" cy="4333741"/>
          </a:xfrm>
          <a:prstGeom prst="rect">
            <a:avLst/>
          </a:prstGeom>
        </p:spPr>
      </p:pic>
      <p:sp>
        <p:nvSpPr>
          <p:cNvPr id="2" name="Title 1"/>
          <p:cNvSpPr>
            <a:spLocks noGrp="1"/>
          </p:cNvSpPr>
          <p:nvPr>
            <p:ph type="ctrTitle"/>
          </p:nvPr>
        </p:nvSpPr>
        <p:spPr>
          <a:xfrm>
            <a:off x="-50799" y="-1"/>
            <a:ext cx="12242799" cy="2524257"/>
          </a:xfrm>
        </p:spPr>
        <p:txBody>
          <a:bodyPr>
            <a:noAutofit/>
          </a:bodyPr>
          <a:lstStyle/>
          <a:p>
            <a:pPr marL="115888"/>
            <a:r>
              <a:rPr lang="en-US" dirty="0" smtClean="0"/>
              <a:t>medicinal / recreational </a:t>
            </a:r>
            <a:br>
              <a:rPr lang="en-US" dirty="0" smtClean="0"/>
            </a:br>
            <a:r>
              <a:rPr lang="en-US" dirty="0" smtClean="0"/>
              <a:t>marijuana</a:t>
            </a:r>
          </a:p>
        </p:txBody>
      </p:sp>
      <p:sp>
        <p:nvSpPr>
          <p:cNvPr id="7" name="Subtitle 6"/>
          <p:cNvSpPr>
            <a:spLocks noGrp="1"/>
          </p:cNvSpPr>
          <p:nvPr>
            <p:ph type="subTitle" idx="1"/>
          </p:nvPr>
        </p:nvSpPr>
        <p:spPr>
          <a:xfrm>
            <a:off x="3886200" y="2524256"/>
            <a:ext cx="4419600" cy="837130"/>
          </a:xfrm>
        </p:spPr>
        <p:txBody>
          <a:bodyPr>
            <a:noAutofit/>
          </a:bodyPr>
          <a:lstStyle/>
          <a:p>
            <a:pPr marL="50800">
              <a:lnSpc>
                <a:spcPct val="100000"/>
              </a:lnSpc>
            </a:pPr>
            <a:r>
              <a:rPr lang="en-US" sz="3200" b="1" dirty="0" smtClean="0"/>
              <a:t>JASON R. YUNGTUM</a:t>
            </a:r>
          </a:p>
          <a:p>
            <a:pPr marL="50800">
              <a:lnSpc>
                <a:spcPct val="100000"/>
              </a:lnSpc>
            </a:pPr>
            <a:r>
              <a:rPr lang="en-US" sz="3200" b="1" dirty="0" smtClean="0"/>
              <a:t>HENRY L. WIEDRICH</a:t>
            </a:r>
            <a:endParaRPr lang="en-US" sz="32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400" y="6248085"/>
            <a:ext cx="4114800" cy="454338"/>
          </a:xfrm>
          <a:prstGeom prst="rect">
            <a:avLst/>
          </a:prstGeom>
        </p:spPr>
      </p:pic>
      <p:pic>
        <p:nvPicPr>
          <p:cNvPr id="9" name="Picture 8" descr="Nebraska Hospital Association"/>
          <p:cNvPicPr/>
          <p:nvPr/>
        </p:nvPicPr>
        <p:blipFill>
          <a:blip r:embed="rId4">
            <a:extLst>
              <a:ext uri="{28A0092B-C50C-407E-A947-70E740481C1C}">
                <a14:useLocalDpi xmlns:a14="http://schemas.microsoft.com/office/drawing/2010/main" val="0"/>
              </a:ext>
            </a:extLst>
          </a:blip>
          <a:srcRect/>
          <a:stretch>
            <a:fillRect/>
          </a:stretch>
        </p:blipFill>
        <p:spPr bwMode="auto">
          <a:xfrm>
            <a:off x="0" y="5911403"/>
            <a:ext cx="4013200" cy="946597"/>
          </a:xfrm>
          <a:prstGeom prst="rect">
            <a:avLst/>
          </a:prstGeom>
          <a:noFill/>
          <a:ln>
            <a:noFill/>
          </a:ln>
        </p:spPr>
      </p:pic>
    </p:spTree>
    <p:extLst>
      <p:ext uri="{BB962C8B-B14F-4D97-AF65-F5344CB8AC3E}">
        <p14:creationId xmlns:p14="http://schemas.microsoft.com/office/powerpoint/2010/main" val="70739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Federal definition of marijuana</a:t>
            </a:r>
            <a:endParaRPr lang="en-US" dirty="0"/>
          </a:p>
        </p:txBody>
      </p:sp>
      <p:sp>
        <p:nvSpPr>
          <p:cNvPr id="3" name="Content Placeholder 2"/>
          <p:cNvSpPr>
            <a:spLocks noGrp="1"/>
          </p:cNvSpPr>
          <p:nvPr>
            <p:ph idx="1"/>
          </p:nvPr>
        </p:nvSpPr>
        <p:spPr>
          <a:xfrm>
            <a:off x="838200" y="1469309"/>
            <a:ext cx="10515600" cy="4789823"/>
          </a:xfrm>
        </p:spPr>
        <p:txBody>
          <a:bodyPr>
            <a:normAutofit lnSpcReduction="10000"/>
          </a:bodyPr>
          <a:lstStyle/>
          <a:p>
            <a:pPr marL="0" indent="0" algn="just">
              <a:lnSpc>
                <a:spcPct val="110000"/>
              </a:lnSpc>
              <a:buNone/>
            </a:pPr>
            <a:r>
              <a:rPr lang="en-US" sz="2400" dirty="0" smtClean="0"/>
              <a:t>(A) Subject </a:t>
            </a:r>
            <a:r>
              <a:rPr lang="en-US" sz="2400" dirty="0"/>
              <a:t>to subparagraph (B), the term “marihuana” means all parts of the plant Cannabis sativa L., whether growing or not; the seeds thereof; the resin extracted from any part of such plant; and every compound, manufacture, salt, derivative, mixture, or preparation of such plant, its seeds or resin.</a:t>
            </a:r>
          </a:p>
          <a:p>
            <a:pPr marL="0" indent="0" algn="just">
              <a:lnSpc>
                <a:spcPct val="110000"/>
              </a:lnSpc>
              <a:buNone/>
            </a:pPr>
            <a:r>
              <a:rPr lang="en-US" sz="2400" dirty="0"/>
              <a:t>(B) The term “marihuana” does not include—</a:t>
            </a:r>
          </a:p>
          <a:p>
            <a:pPr marL="0" indent="0" algn="just">
              <a:lnSpc>
                <a:spcPct val="110000"/>
              </a:lnSpc>
              <a:buNone/>
            </a:pPr>
            <a:r>
              <a:rPr lang="en-US" sz="2400" dirty="0" smtClean="0"/>
              <a:t>	(</a:t>
            </a:r>
            <a:r>
              <a:rPr lang="en-US" sz="2400" dirty="0"/>
              <a:t>i) hemp, as defined in section 1639o of title 7; or</a:t>
            </a:r>
          </a:p>
          <a:p>
            <a:pPr marL="0" indent="0" algn="just">
              <a:lnSpc>
                <a:spcPct val="110000"/>
              </a:lnSpc>
              <a:buNone/>
            </a:pPr>
            <a:r>
              <a:rPr lang="en-US" sz="2400" dirty="0" smtClean="0"/>
              <a:t>	(</a:t>
            </a:r>
            <a:r>
              <a:rPr lang="en-US" sz="2400" dirty="0"/>
              <a:t>ii) the mature stalks of such plant, fiber produced from such stalks, oil or cake made from the seeds of such plant, any other compound, manufacture, salt, derivative, mixture, or preparation of such mature stalks (except the resin extracted therefrom), fiber, oil, or cake, or the sterilized seed of such plant which is incapable of germination.</a:t>
            </a:r>
            <a:endParaRPr lang="en-US" sz="2400" dirty="0" smtClean="0"/>
          </a:p>
        </p:txBody>
      </p:sp>
    </p:spTree>
    <p:extLst>
      <p:ext uri="{BB962C8B-B14F-4D97-AF65-F5344CB8AC3E}">
        <p14:creationId xmlns:p14="http://schemas.microsoft.com/office/powerpoint/2010/main" val="1349474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Current state of the law: federal</a:t>
            </a:r>
            <a:endParaRPr lang="en-US" dirty="0"/>
          </a:p>
        </p:txBody>
      </p:sp>
      <p:sp>
        <p:nvSpPr>
          <p:cNvPr id="3" name="Content Placeholder 2"/>
          <p:cNvSpPr>
            <a:spLocks noGrp="1"/>
          </p:cNvSpPr>
          <p:nvPr>
            <p:ph idx="1"/>
          </p:nvPr>
        </p:nvSpPr>
        <p:spPr>
          <a:xfrm>
            <a:off x="838200" y="1443551"/>
            <a:ext cx="10515600" cy="4841339"/>
          </a:xfrm>
        </p:spPr>
        <p:txBody>
          <a:bodyPr>
            <a:normAutofit fontScale="92500" lnSpcReduction="10000"/>
          </a:bodyPr>
          <a:lstStyle/>
          <a:p>
            <a:pPr algn="just"/>
            <a:r>
              <a:rPr lang="en-US" sz="2200" b="1" dirty="0" smtClean="0"/>
              <a:t>In August 2013, the United States Department of Justice issued a guidance memorandum (the Cole Memo) stating that prosecuting state-legal marijuana cases was not a department priority. The memorandum provided 8 guidelines for prosecutors to consider:</a:t>
            </a:r>
          </a:p>
          <a:p>
            <a:pPr marL="798513" lvl="1" indent="-341313" algn="just"/>
            <a:r>
              <a:rPr lang="en-US" sz="1900" dirty="0" smtClean="0">
                <a:solidFill>
                  <a:srgbClr val="002060"/>
                </a:solidFill>
              </a:rPr>
              <a:t>Preventing </a:t>
            </a:r>
            <a:r>
              <a:rPr lang="en-US" sz="1900" dirty="0">
                <a:solidFill>
                  <a:srgbClr val="002060"/>
                </a:solidFill>
              </a:rPr>
              <a:t>of distribution of marijuana to </a:t>
            </a:r>
            <a:r>
              <a:rPr lang="en-US" sz="1900" dirty="0" smtClean="0">
                <a:solidFill>
                  <a:srgbClr val="002060"/>
                </a:solidFill>
              </a:rPr>
              <a:t>minors;</a:t>
            </a:r>
          </a:p>
          <a:p>
            <a:pPr marL="798513" lvl="1" indent="-341313" algn="just"/>
            <a:r>
              <a:rPr lang="en-US" sz="1900" dirty="0" smtClean="0">
                <a:solidFill>
                  <a:srgbClr val="002060"/>
                </a:solidFill>
              </a:rPr>
              <a:t>Preventing </a:t>
            </a:r>
            <a:r>
              <a:rPr lang="en-US" sz="1900" dirty="0">
                <a:solidFill>
                  <a:srgbClr val="002060"/>
                </a:solidFill>
              </a:rPr>
              <a:t>revenue from the sale of marijuana from going to criminal enterprises, gangs or </a:t>
            </a:r>
            <a:r>
              <a:rPr lang="en-US" sz="1900" dirty="0" smtClean="0">
                <a:solidFill>
                  <a:srgbClr val="002060"/>
                </a:solidFill>
              </a:rPr>
              <a:t>cartels;</a:t>
            </a:r>
          </a:p>
          <a:p>
            <a:pPr marL="798513" lvl="1" indent="-341313" algn="just"/>
            <a:r>
              <a:rPr lang="en-US" sz="1900" dirty="0" smtClean="0">
                <a:solidFill>
                  <a:srgbClr val="002060"/>
                </a:solidFill>
              </a:rPr>
              <a:t>Preventing </a:t>
            </a:r>
            <a:r>
              <a:rPr lang="en-US" sz="1900" dirty="0">
                <a:solidFill>
                  <a:srgbClr val="002060"/>
                </a:solidFill>
              </a:rPr>
              <a:t>the diversion of marijuana from states where it is legal under </a:t>
            </a:r>
            <a:r>
              <a:rPr lang="en-US" sz="1900" dirty="0" smtClean="0">
                <a:solidFill>
                  <a:srgbClr val="002060"/>
                </a:solidFill>
              </a:rPr>
              <a:t>state </a:t>
            </a:r>
            <a:r>
              <a:rPr lang="en-US" sz="1900" dirty="0">
                <a:solidFill>
                  <a:srgbClr val="002060"/>
                </a:solidFill>
              </a:rPr>
              <a:t>law in some form to other </a:t>
            </a:r>
            <a:r>
              <a:rPr lang="en-US" sz="1900" dirty="0" smtClean="0">
                <a:solidFill>
                  <a:srgbClr val="002060"/>
                </a:solidFill>
              </a:rPr>
              <a:t>states;</a:t>
            </a:r>
          </a:p>
          <a:p>
            <a:pPr marL="798513" lvl="1" indent="-341313" algn="just"/>
            <a:r>
              <a:rPr lang="en-US" sz="1900" dirty="0" smtClean="0">
                <a:solidFill>
                  <a:srgbClr val="002060"/>
                </a:solidFill>
              </a:rPr>
              <a:t>Preventing </a:t>
            </a:r>
            <a:r>
              <a:rPr lang="en-US" sz="1900" dirty="0">
                <a:solidFill>
                  <a:srgbClr val="002060"/>
                </a:solidFill>
              </a:rPr>
              <a:t>state-authorized marijuana activity from being used as a cover or a pretext to traffic other illegal drugs or other illegal </a:t>
            </a:r>
            <a:r>
              <a:rPr lang="en-US" sz="1900" dirty="0" smtClean="0">
                <a:solidFill>
                  <a:srgbClr val="002060"/>
                </a:solidFill>
              </a:rPr>
              <a:t>activity;</a:t>
            </a:r>
          </a:p>
          <a:p>
            <a:pPr marL="798513" lvl="1" indent="-341313" algn="just"/>
            <a:r>
              <a:rPr lang="en-US" sz="1900" dirty="0" smtClean="0">
                <a:solidFill>
                  <a:srgbClr val="002060"/>
                </a:solidFill>
              </a:rPr>
              <a:t>Preventing </a:t>
            </a:r>
            <a:r>
              <a:rPr lang="en-US" sz="1900" dirty="0">
                <a:solidFill>
                  <a:srgbClr val="002060"/>
                </a:solidFill>
              </a:rPr>
              <a:t>violence or the use of firearms in cultivation and distribution of </a:t>
            </a:r>
            <a:r>
              <a:rPr lang="en-US" sz="1900" dirty="0" smtClean="0">
                <a:solidFill>
                  <a:srgbClr val="002060"/>
                </a:solidFill>
              </a:rPr>
              <a:t>marijuana;</a:t>
            </a:r>
          </a:p>
          <a:p>
            <a:pPr marL="798513" lvl="1" indent="-341313" algn="just"/>
            <a:r>
              <a:rPr lang="en-US" sz="1900" dirty="0" smtClean="0">
                <a:solidFill>
                  <a:srgbClr val="002060"/>
                </a:solidFill>
              </a:rPr>
              <a:t>Preventing </a:t>
            </a:r>
            <a:r>
              <a:rPr lang="en-US" sz="1900" dirty="0">
                <a:solidFill>
                  <a:srgbClr val="002060"/>
                </a:solidFill>
              </a:rPr>
              <a:t>drugged driving and the exacerbation of other adverse public health consequences associated with marijuana </a:t>
            </a:r>
            <a:r>
              <a:rPr lang="en-US" sz="1900" dirty="0" smtClean="0">
                <a:solidFill>
                  <a:srgbClr val="002060"/>
                </a:solidFill>
              </a:rPr>
              <a:t>use;</a:t>
            </a:r>
          </a:p>
          <a:p>
            <a:pPr marL="798513" lvl="1" indent="-341313" algn="just"/>
            <a:r>
              <a:rPr lang="en-US" sz="1900" dirty="0" smtClean="0">
                <a:solidFill>
                  <a:srgbClr val="002060"/>
                </a:solidFill>
              </a:rPr>
              <a:t>Preventing </a:t>
            </a:r>
            <a:r>
              <a:rPr lang="en-US" sz="1900" dirty="0">
                <a:solidFill>
                  <a:srgbClr val="002060"/>
                </a:solidFill>
              </a:rPr>
              <a:t>the growing of marijuana on public lands and the attendant public safety and environment dangers posed by marijuana production on public </a:t>
            </a:r>
            <a:r>
              <a:rPr lang="en-US" sz="1900" dirty="0" smtClean="0">
                <a:solidFill>
                  <a:srgbClr val="002060"/>
                </a:solidFill>
              </a:rPr>
              <a:t>lands;</a:t>
            </a:r>
          </a:p>
          <a:p>
            <a:pPr marL="798513" lvl="1" indent="-341313" algn="just"/>
            <a:r>
              <a:rPr lang="en-US" sz="1900" dirty="0" smtClean="0">
                <a:solidFill>
                  <a:srgbClr val="002060"/>
                </a:solidFill>
              </a:rPr>
              <a:t>Preventing </a:t>
            </a:r>
            <a:r>
              <a:rPr lang="en-US" sz="1900" dirty="0">
                <a:solidFill>
                  <a:srgbClr val="002060"/>
                </a:solidFill>
              </a:rPr>
              <a:t>marijuana possession or use on federal property</a:t>
            </a:r>
            <a:r>
              <a:rPr lang="en-US" sz="1900" dirty="0" smtClean="0">
                <a:solidFill>
                  <a:srgbClr val="002060"/>
                </a:solidFill>
              </a:rPr>
              <a:t>.</a:t>
            </a:r>
            <a:endParaRPr lang="en-US" sz="1900" b="1" dirty="0" smtClean="0">
              <a:solidFill>
                <a:srgbClr val="002060"/>
              </a:solidFill>
            </a:endParaRPr>
          </a:p>
          <a:p>
            <a:pPr algn="just"/>
            <a:r>
              <a:rPr lang="en-US" sz="2200" b="1" dirty="0" smtClean="0"/>
              <a:t>Because most state cannabis programs require the same, the memo made it less likely for a cannabis business legal in a state to be prosecuted under federal law, which allowed the industry to grow (no pun intended). This did not eliminate all federal prosecution.</a:t>
            </a:r>
          </a:p>
          <a:p>
            <a:endParaRPr lang="en-US" sz="2000" b="1" dirty="0" smtClean="0"/>
          </a:p>
          <a:p>
            <a:endParaRPr lang="en-US" sz="2000" b="1" dirty="0" smtClean="0"/>
          </a:p>
        </p:txBody>
      </p:sp>
    </p:spTree>
    <p:extLst>
      <p:ext uri="{BB962C8B-B14F-4D97-AF65-F5344CB8AC3E}">
        <p14:creationId xmlns:p14="http://schemas.microsoft.com/office/powerpoint/2010/main" val="3522761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Current state of the law: federal</a:t>
            </a:r>
            <a:endParaRPr lang="en-US" dirty="0"/>
          </a:p>
        </p:txBody>
      </p:sp>
      <p:sp>
        <p:nvSpPr>
          <p:cNvPr id="3" name="Content Placeholder 2"/>
          <p:cNvSpPr>
            <a:spLocks noGrp="1"/>
          </p:cNvSpPr>
          <p:nvPr>
            <p:ph idx="1"/>
          </p:nvPr>
        </p:nvSpPr>
        <p:spPr>
          <a:xfrm>
            <a:off x="838200" y="1520824"/>
            <a:ext cx="10515600" cy="4617425"/>
          </a:xfrm>
        </p:spPr>
        <p:txBody>
          <a:bodyPr>
            <a:normAutofit fontScale="92500"/>
          </a:bodyPr>
          <a:lstStyle/>
          <a:p>
            <a:pPr algn="just"/>
            <a:r>
              <a:rPr lang="en-US" sz="3200" dirty="0"/>
              <a:t>The Cole Memo did not have the effect of </a:t>
            </a:r>
            <a:r>
              <a:rPr lang="en-US" sz="3200" dirty="0" smtClean="0"/>
              <a:t>law, </a:t>
            </a:r>
            <a:r>
              <a:rPr lang="en-US" sz="3200" dirty="0"/>
              <a:t>and was instead merely a department memorandum that could be changed at any time</a:t>
            </a:r>
            <a:r>
              <a:rPr lang="en-US" sz="3200" dirty="0" smtClean="0"/>
              <a:t>. Marijuana remained illegal; the Department of Justice instead decided to selectively enforce the law.</a:t>
            </a:r>
          </a:p>
          <a:p>
            <a:pPr marL="0" indent="0" algn="just">
              <a:buNone/>
            </a:pPr>
            <a:endParaRPr lang="en-US" sz="3200" dirty="0" smtClean="0"/>
          </a:p>
          <a:p>
            <a:pPr algn="just"/>
            <a:r>
              <a:rPr lang="en-US" sz="3200" dirty="0" smtClean="0"/>
              <a:t>On January 4, 2018, Attorney General Jeff Sessions rescinded the Cole Memo.  The rescission did not mean that all federal marijuana crimes would be prosecuted, but that the decision to prosecute would follow the same principles that governed all other offenses, as set forth in the U.S. Attorney’s Manual.</a:t>
            </a:r>
            <a:endParaRPr lang="en-US" sz="2400" b="1" dirty="0" smtClean="0"/>
          </a:p>
          <a:p>
            <a:endParaRPr lang="en-US" sz="2000" b="1" dirty="0" smtClean="0"/>
          </a:p>
          <a:p>
            <a:endParaRPr lang="en-US" sz="2000" b="1" dirty="0" smtClean="0"/>
          </a:p>
        </p:txBody>
      </p:sp>
    </p:spTree>
    <p:extLst>
      <p:ext uri="{BB962C8B-B14F-4D97-AF65-F5344CB8AC3E}">
        <p14:creationId xmlns:p14="http://schemas.microsoft.com/office/powerpoint/2010/main" val="4239917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Current state of the law: federal</a:t>
            </a:r>
            <a:endParaRPr lang="en-US" dirty="0"/>
          </a:p>
        </p:txBody>
      </p:sp>
      <p:sp>
        <p:nvSpPr>
          <p:cNvPr id="3" name="Content Placeholder 2"/>
          <p:cNvSpPr>
            <a:spLocks noGrp="1"/>
          </p:cNvSpPr>
          <p:nvPr>
            <p:ph idx="1"/>
          </p:nvPr>
        </p:nvSpPr>
        <p:spPr>
          <a:xfrm>
            <a:off x="838200" y="1945827"/>
            <a:ext cx="10515600" cy="4617425"/>
          </a:xfrm>
        </p:spPr>
        <p:txBody>
          <a:bodyPr>
            <a:normAutofit/>
          </a:bodyPr>
          <a:lstStyle/>
          <a:p>
            <a:pPr algn="just"/>
            <a:r>
              <a:rPr lang="en-US" sz="3200" dirty="0" smtClean="0"/>
              <a:t>There was fear that this rescission would create a torrent of federal prosecutions of state-legal marijuana offenses, but this has not occurred over the last 17 months.</a:t>
            </a:r>
          </a:p>
          <a:p>
            <a:pPr marL="0" indent="0" algn="just">
              <a:buNone/>
            </a:pPr>
            <a:endParaRPr lang="en-US" sz="3200" dirty="0" smtClean="0"/>
          </a:p>
          <a:p>
            <a:pPr algn="just"/>
            <a:r>
              <a:rPr lang="en-US" sz="3200" dirty="0" smtClean="0"/>
              <a:t>Since the rescission, there has been no industry crack down and more states legalized cannabis in some form.</a:t>
            </a:r>
            <a:endParaRPr lang="en-US" sz="3200" dirty="0"/>
          </a:p>
          <a:p>
            <a:endParaRPr lang="en-US" sz="2100" b="1" dirty="0" smtClean="0"/>
          </a:p>
          <a:p>
            <a:endParaRPr lang="en-US" sz="2000" b="1" dirty="0" smtClean="0"/>
          </a:p>
          <a:p>
            <a:endParaRPr lang="en-US" sz="2000" b="1" dirty="0" smtClean="0"/>
          </a:p>
        </p:txBody>
      </p:sp>
    </p:spTree>
    <p:extLst>
      <p:ext uri="{BB962C8B-B14F-4D97-AF65-F5344CB8AC3E}">
        <p14:creationId xmlns:p14="http://schemas.microsoft.com/office/powerpoint/2010/main" val="2347825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Current state of the law: federal LAW</a:t>
            </a:r>
            <a:endParaRPr lang="en-US" dirty="0"/>
          </a:p>
        </p:txBody>
      </p:sp>
      <p:sp>
        <p:nvSpPr>
          <p:cNvPr id="3" name="Content Placeholder 2"/>
          <p:cNvSpPr>
            <a:spLocks noGrp="1"/>
          </p:cNvSpPr>
          <p:nvPr>
            <p:ph idx="1"/>
          </p:nvPr>
        </p:nvSpPr>
        <p:spPr>
          <a:xfrm>
            <a:off x="838200" y="1392035"/>
            <a:ext cx="10515600" cy="4617425"/>
          </a:xfrm>
        </p:spPr>
        <p:txBody>
          <a:bodyPr>
            <a:normAutofit fontScale="92500" lnSpcReduction="20000"/>
          </a:bodyPr>
          <a:lstStyle/>
          <a:p>
            <a:pPr algn="just"/>
            <a:endParaRPr lang="en-US" dirty="0" smtClean="0"/>
          </a:p>
          <a:p>
            <a:pPr algn="just"/>
            <a:r>
              <a:rPr lang="en-US" sz="3200" dirty="0" smtClean="0"/>
              <a:t>Under the Americans with Disabilities Act, federal law does not require that employers accommodate the use of marijuana for medicinal purposes.  The ADA does not protect the use of marijuana.</a:t>
            </a:r>
          </a:p>
          <a:p>
            <a:pPr algn="just"/>
            <a:endParaRPr lang="en-US" sz="3200" dirty="0" smtClean="0"/>
          </a:p>
          <a:p>
            <a:pPr algn="just"/>
            <a:r>
              <a:rPr lang="en-US" sz="3200" dirty="0" smtClean="0"/>
              <a:t>Because marijuana remains illegal under federal law</a:t>
            </a:r>
            <a:r>
              <a:rPr lang="en-US" sz="3200" dirty="0"/>
              <a:t>, money that can be traced back to state marijuana operations could be considered money laundering and expose a bank to significant legal, operational and regulatory risk</a:t>
            </a:r>
            <a:r>
              <a:rPr lang="en-US" sz="3200" dirty="0" smtClean="0"/>
              <a:t>.  Often, banks won’t do any business with the cannabis industry, or if they do, they must comply with onerous regulations and file suspicious activity reports.</a:t>
            </a:r>
          </a:p>
          <a:p>
            <a:endParaRPr lang="en-US" b="1" dirty="0" smtClean="0"/>
          </a:p>
        </p:txBody>
      </p:sp>
    </p:spTree>
    <p:extLst>
      <p:ext uri="{BB962C8B-B14F-4D97-AF65-F5344CB8AC3E}">
        <p14:creationId xmlns:p14="http://schemas.microsoft.com/office/powerpoint/2010/main" val="4039633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Current state of the law: federal LAW</a:t>
            </a:r>
            <a:endParaRPr lang="en-US" dirty="0"/>
          </a:p>
        </p:txBody>
      </p:sp>
      <p:sp>
        <p:nvSpPr>
          <p:cNvPr id="3" name="Content Placeholder 2"/>
          <p:cNvSpPr>
            <a:spLocks noGrp="1"/>
          </p:cNvSpPr>
          <p:nvPr>
            <p:ph idx="1"/>
          </p:nvPr>
        </p:nvSpPr>
        <p:spPr>
          <a:xfrm>
            <a:off x="838200" y="1559460"/>
            <a:ext cx="10515600" cy="4617425"/>
          </a:xfrm>
        </p:spPr>
        <p:txBody>
          <a:bodyPr>
            <a:normAutofit lnSpcReduction="10000"/>
          </a:bodyPr>
          <a:lstStyle/>
          <a:p>
            <a:pPr algn="just"/>
            <a:r>
              <a:rPr lang="en-US" b="1" dirty="0" smtClean="0"/>
              <a:t>Hemp: </a:t>
            </a:r>
            <a:r>
              <a:rPr lang="en-US" dirty="0" smtClean="0"/>
              <a:t>For years, federal law did not differentiate between hemp and other cannabis plants, all of which were made illegal in 1937 and were later incorporated into the federal Controlled Substances Act.</a:t>
            </a:r>
          </a:p>
          <a:p>
            <a:pPr marL="0" indent="0" algn="just">
              <a:buNone/>
            </a:pPr>
            <a:endParaRPr lang="en-US" sz="1800" dirty="0" smtClean="0"/>
          </a:p>
          <a:p>
            <a:pPr algn="just"/>
            <a:r>
              <a:rPr lang="en-US" b="1" dirty="0" smtClean="0"/>
              <a:t>2018 Farm Bill: </a:t>
            </a:r>
            <a:r>
              <a:rPr lang="en-US" dirty="0" smtClean="0"/>
              <a:t>Legalized hemp and its derivatives, and the sales thereof. </a:t>
            </a:r>
            <a:r>
              <a:rPr lang="en-US" dirty="0"/>
              <a:t>Defined as: </a:t>
            </a:r>
            <a:r>
              <a:rPr lang="en-US" dirty="0" smtClean="0"/>
              <a:t>“[T]he </a:t>
            </a:r>
            <a:r>
              <a:rPr lang="en-US" dirty="0"/>
              <a:t>plant Cannabis  sativa L. and any part of that plant, including the seeds thereof and all derivatives, extracts, cannabinoids, isomers, acids,  salts, and salts of isomers, whether growing or not, with a delta-9 tetrahydrocannabinol concentration of not more than 0.3 percent on a dry weight </a:t>
            </a:r>
            <a:r>
              <a:rPr lang="en-US" dirty="0" smtClean="0"/>
              <a:t>basis.”  Additional restrictions included compliance with shared state-federal regulations and the hemp must be grown by a properly licensed grower.</a:t>
            </a:r>
          </a:p>
          <a:p>
            <a:endParaRPr lang="en-US" b="1" dirty="0" smtClean="0"/>
          </a:p>
          <a:p>
            <a:endParaRPr lang="en-US" b="1" dirty="0" smtClean="0"/>
          </a:p>
        </p:txBody>
      </p:sp>
    </p:spTree>
    <p:extLst>
      <p:ext uri="{BB962C8B-B14F-4D97-AF65-F5344CB8AC3E}">
        <p14:creationId xmlns:p14="http://schemas.microsoft.com/office/powerpoint/2010/main" val="1527984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Current state of the law: federal LAW</a:t>
            </a:r>
            <a:endParaRPr lang="en-US" dirty="0"/>
          </a:p>
        </p:txBody>
      </p:sp>
      <p:sp>
        <p:nvSpPr>
          <p:cNvPr id="3" name="Content Placeholder 2"/>
          <p:cNvSpPr>
            <a:spLocks noGrp="1"/>
          </p:cNvSpPr>
          <p:nvPr>
            <p:ph idx="1"/>
          </p:nvPr>
        </p:nvSpPr>
        <p:spPr>
          <a:xfrm>
            <a:off x="838200" y="1279526"/>
            <a:ext cx="10515600" cy="4617425"/>
          </a:xfrm>
        </p:spPr>
        <p:txBody>
          <a:bodyPr>
            <a:normAutofit/>
          </a:bodyPr>
          <a:lstStyle/>
          <a:p>
            <a:pPr marL="0" indent="0" algn="just">
              <a:buNone/>
            </a:pPr>
            <a:endParaRPr lang="en-US" dirty="0" smtClean="0"/>
          </a:p>
          <a:p>
            <a:pPr marL="347663" indent="-347663" algn="just"/>
            <a:r>
              <a:rPr lang="en-US" sz="4000" u="sng" dirty="0" smtClean="0"/>
              <a:t>THUS</a:t>
            </a:r>
            <a:r>
              <a:rPr lang="en-US" sz="4000" dirty="0" smtClean="0"/>
              <a:t>:</a:t>
            </a:r>
          </a:p>
          <a:p>
            <a:pPr marL="0" indent="0" algn="just">
              <a:buNone/>
            </a:pPr>
            <a:endParaRPr lang="en-US" dirty="0" smtClean="0"/>
          </a:p>
          <a:p>
            <a:pPr marL="914400" lvl="1" indent="-457200" algn="just"/>
            <a:r>
              <a:rPr lang="en-US" sz="4000" dirty="0" smtClean="0"/>
              <a:t>CBD oil derived from hemp is not illegal under federal law</a:t>
            </a:r>
          </a:p>
          <a:p>
            <a:pPr marL="914400" lvl="1" indent="-457200" algn="just">
              <a:buNone/>
            </a:pPr>
            <a:endParaRPr lang="en-US" sz="4000" dirty="0" smtClean="0"/>
          </a:p>
          <a:p>
            <a:pPr marL="914400" lvl="1" indent="-457200" algn="just"/>
            <a:r>
              <a:rPr lang="en-US" sz="4000" dirty="0" smtClean="0"/>
              <a:t>CBD oil derived from marijuana remains illegal under federal law</a:t>
            </a:r>
            <a:endParaRPr lang="en-US" sz="4000" dirty="0"/>
          </a:p>
          <a:p>
            <a:endParaRPr lang="en-US" b="1" dirty="0" smtClean="0"/>
          </a:p>
          <a:p>
            <a:endParaRPr lang="en-US" b="1" dirty="0" smtClean="0"/>
          </a:p>
        </p:txBody>
      </p:sp>
    </p:spTree>
    <p:extLst>
      <p:ext uri="{BB962C8B-B14F-4D97-AF65-F5344CB8AC3E}">
        <p14:creationId xmlns:p14="http://schemas.microsoft.com/office/powerpoint/2010/main" val="499908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Position of food and drug administration</a:t>
            </a:r>
            <a:endParaRPr lang="en-US" dirty="0"/>
          </a:p>
        </p:txBody>
      </p:sp>
      <p:sp>
        <p:nvSpPr>
          <p:cNvPr id="3" name="Content Placeholder 2"/>
          <p:cNvSpPr>
            <a:spLocks noGrp="1"/>
          </p:cNvSpPr>
          <p:nvPr>
            <p:ph idx="1"/>
          </p:nvPr>
        </p:nvSpPr>
        <p:spPr>
          <a:xfrm>
            <a:off x="838200" y="1520824"/>
            <a:ext cx="10515600" cy="4617425"/>
          </a:xfrm>
        </p:spPr>
        <p:txBody>
          <a:bodyPr>
            <a:normAutofit/>
          </a:bodyPr>
          <a:lstStyle/>
          <a:p>
            <a:endParaRPr lang="en-US" b="1" dirty="0" smtClean="0"/>
          </a:p>
          <a:p>
            <a:endParaRPr lang="en-US" b="1" dirty="0" smtClean="0"/>
          </a:p>
        </p:txBody>
      </p:sp>
      <p:sp>
        <p:nvSpPr>
          <p:cNvPr id="5" name="Content Placeholder 2"/>
          <p:cNvSpPr txBox="1">
            <a:spLocks/>
          </p:cNvSpPr>
          <p:nvPr/>
        </p:nvSpPr>
        <p:spPr>
          <a:xfrm>
            <a:off x="838200" y="1776167"/>
            <a:ext cx="10515600" cy="4106737"/>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baseline="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baseline="0">
                <a:solidFill>
                  <a:srgbClr val="0070C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600" u="sng" dirty="0">
                <a:solidFill>
                  <a:srgbClr val="0070C0"/>
                </a:solidFill>
              </a:rPr>
              <a:t>https://www.fda.gov/news-events/press-announcements/statement-fda-commissioner-scott-gottlieb-md-signing-agriculture-improvement-act-and-agencys</a:t>
            </a:r>
            <a:endParaRPr lang="en-US" sz="9600" u="sng" dirty="0" smtClean="0">
              <a:solidFill>
                <a:srgbClr val="0070C0"/>
              </a:solidFill>
            </a:endParaRPr>
          </a:p>
          <a:p>
            <a:pPr marL="0" indent="0" algn="just">
              <a:buNone/>
            </a:pPr>
            <a:endParaRPr lang="en-US" sz="4000" dirty="0" smtClean="0"/>
          </a:p>
          <a:p>
            <a:pPr algn="just"/>
            <a:r>
              <a:rPr lang="en-US" sz="8800" dirty="0" smtClean="0"/>
              <a:t>“In </a:t>
            </a:r>
            <a:r>
              <a:rPr lang="en-US" sz="8800" dirty="0"/>
              <a:t>particular, we continue to be concerned at the number of drug claims being made about products not approved by the FDA that claim to contain CBD or other cannabis-derived compounds. Among other things, the FDA requires a cannabis product (hemp-derived or otherwise) that is marketed with a claim of therapeutic benefit, or with any other disease claim, to be approved by the FDA for its intended use before it may be introduced into interstate commerce</a:t>
            </a:r>
            <a:r>
              <a:rPr lang="en-US" sz="8800" dirty="0" smtClean="0"/>
              <a:t>.”</a:t>
            </a:r>
            <a:endParaRPr lang="en-US" sz="8800" dirty="0"/>
          </a:p>
        </p:txBody>
      </p:sp>
    </p:spTree>
    <p:extLst>
      <p:ext uri="{BB962C8B-B14F-4D97-AF65-F5344CB8AC3E}">
        <p14:creationId xmlns:p14="http://schemas.microsoft.com/office/powerpoint/2010/main" val="266178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Position of food and drug administration</a:t>
            </a:r>
            <a:endParaRPr lang="en-US" dirty="0"/>
          </a:p>
        </p:txBody>
      </p:sp>
      <p:sp>
        <p:nvSpPr>
          <p:cNvPr id="3" name="Content Placeholder 2"/>
          <p:cNvSpPr>
            <a:spLocks noGrp="1"/>
          </p:cNvSpPr>
          <p:nvPr>
            <p:ph idx="1"/>
          </p:nvPr>
        </p:nvSpPr>
        <p:spPr>
          <a:xfrm>
            <a:off x="838200" y="1520824"/>
            <a:ext cx="10515600" cy="4617425"/>
          </a:xfrm>
        </p:spPr>
        <p:txBody>
          <a:bodyPr>
            <a:normAutofit/>
          </a:bodyPr>
          <a:lstStyle/>
          <a:p>
            <a:endParaRPr lang="en-US" b="1" dirty="0" smtClean="0"/>
          </a:p>
          <a:p>
            <a:endParaRPr lang="en-US" b="1" dirty="0" smtClean="0"/>
          </a:p>
        </p:txBody>
      </p:sp>
      <p:sp>
        <p:nvSpPr>
          <p:cNvPr id="5" name="Content Placeholder 2"/>
          <p:cNvSpPr txBox="1">
            <a:spLocks/>
          </p:cNvSpPr>
          <p:nvPr/>
        </p:nvSpPr>
        <p:spPr>
          <a:xfrm>
            <a:off x="838200" y="1417793"/>
            <a:ext cx="10515600" cy="45580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baseline="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baseline="0">
                <a:solidFill>
                  <a:srgbClr val="0070C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smtClean="0"/>
              <a:t>“</a:t>
            </a:r>
            <a:r>
              <a:rPr lang="en-US" b="1" dirty="0" smtClean="0"/>
              <a:t>Additionally</a:t>
            </a:r>
            <a:r>
              <a:rPr lang="en-US" b="1" dirty="0"/>
              <a:t>, it’s unlawful under the FD&amp;C Act to introduce food containing added CBD or THC into interstate commerce, or to market CBD or THC products as, or in, dietary supplements, regardless of whether the substances are hemp-derived.</a:t>
            </a:r>
            <a:r>
              <a:rPr lang="en-US" dirty="0"/>
              <a:t> This is because both CBD and THC are active ingredients in FDA-approved drugs and were the subject of substantial clinical investigations before they were marketed as foods or dietary supplements. Under the FD&amp;C Act, it’s illegal to introduce drug ingredients like these into the food supply, or to market them as dietary supplements. This is a requirement that we apply across the board to food products that contain substances that are active ingredients in any drug</a:t>
            </a:r>
            <a:r>
              <a:rPr lang="en-US" dirty="0" smtClean="0"/>
              <a:t>.”</a:t>
            </a:r>
          </a:p>
          <a:p>
            <a:pPr algn="just"/>
            <a:r>
              <a:rPr lang="en-US" dirty="0" smtClean="0"/>
              <a:t>FDA will hold a public hearing on CBD on May 31, 2019.</a:t>
            </a:r>
            <a:endParaRPr lang="en-US" dirty="0"/>
          </a:p>
        </p:txBody>
      </p:sp>
    </p:spTree>
    <p:extLst>
      <p:ext uri="{BB962C8B-B14F-4D97-AF65-F5344CB8AC3E}">
        <p14:creationId xmlns:p14="http://schemas.microsoft.com/office/powerpoint/2010/main" val="191520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lstStyle/>
          <a:p>
            <a:r>
              <a:rPr lang="en-US" dirty="0" smtClean="0"/>
              <a:t>federal LAW &amp; PENDING LEGISLATION</a:t>
            </a:r>
            <a:endParaRPr lang="en-US" dirty="0"/>
          </a:p>
        </p:txBody>
      </p:sp>
      <p:sp>
        <p:nvSpPr>
          <p:cNvPr id="3" name="Content Placeholder 2"/>
          <p:cNvSpPr>
            <a:spLocks noGrp="1"/>
          </p:cNvSpPr>
          <p:nvPr>
            <p:ph idx="1"/>
          </p:nvPr>
        </p:nvSpPr>
        <p:spPr>
          <a:xfrm>
            <a:off x="838200" y="1520825"/>
            <a:ext cx="10515600" cy="4635276"/>
          </a:xfrm>
        </p:spPr>
        <p:txBody>
          <a:bodyPr>
            <a:normAutofit/>
          </a:bodyPr>
          <a:lstStyle/>
          <a:p>
            <a:pPr algn="just"/>
            <a:r>
              <a:rPr lang="en-US" sz="3200" dirty="0" smtClean="0"/>
              <a:t>In January 2019, H.R. 420 was filed by Rep. Earl Blumenauer (D-OR), which would regulate marijuana like alcohol.</a:t>
            </a:r>
          </a:p>
          <a:p>
            <a:pPr algn="just"/>
            <a:r>
              <a:rPr lang="en-US" sz="3200" dirty="0" smtClean="0"/>
              <a:t>In February 2019, S-420, introduced recently by Sen. Rony Wyden (D-OR), would de-schedule marijuana by removing it from the Controlled Substances Act, establish a federal excise on legal sales, and create permitting for the industry.</a:t>
            </a:r>
          </a:p>
          <a:p>
            <a:pPr algn="just"/>
            <a:r>
              <a:rPr lang="en-US" sz="3200" dirty="0"/>
              <a:t>Bills like these have been filed annually for some time now.</a:t>
            </a:r>
          </a:p>
          <a:p>
            <a:pPr algn="just"/>
            <a:r>
              <a:rPr lang="en-US" sz="3200" dirty="0" smtClean="0"/>
              <a:t>38 State attorney-generals recently asked the federal government to pass cannabis banking legislation.</a:t>
            </a:r>
          </a:p>
          <a:p>
            <a:endParaRPr lang="en-US" sz="2400" b="1" dirty="0" smtClean="0"/>
          </a:p>
        </p:txBody>
      </p:sp>
    </p:spTree>
    <p:extLst>
      <p:ext uri="{BB962C8B-B14F-4D97-AF65-F5344CB8AC3E}">
        <p14:creationId xmlns:p14="http://schemas.microsoft.com/office/powerpoint/2010/main" val="1711634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70600" y="350542"/>
            <a:ext cx="4682128" cy="3200400"/>
          </a:xfrm>
          <a:prstGeom prst="rect">
            <a:avLst/>
          </a:prstGeom>
          <a:ln>
            <a:noFill/>
          </a:ln>
          <a:effectLst>
            <a:outerShdw blurRad="190500" algn="tl" rotWithShape="0">
              <a:srgbClr val="000000">
                <a:alpha val="70000"/>
              </a:srgbClr>
            </a:outerShdw>
          </a:effectLst>
        </p:spPr>
      </p:pic>
      <p:sp>
        <p:nvSpPr>
          <p:cNvPr id="7" name="Title 2"/>
          <p:cNvSpPr txBox="1">
            <a:spLocks/>
          </p:cNvSpPr>
          <p:nvPr/>
        </p:nvSpPr>
        <p:spPr>
          <a:xfrm>
            <a:off x="6125664" y="3705410"/>
            <a:ext cx="4572000" cy="73152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b="1" i="0" u="none" kern="1200" cap="all" baseline="0">
                <a:solidFill>
                  <a:schemeClr val="bg1"/>
                </a:solidFill>
                <a:uFill>
                  <a:solidFill>
                    <a:srgbClr val="002060"/>
                  </a:solidFill>
                </a:uFill>
                <a:latin typeface="+mj-lt"/>
                <a:ea typeface="+mj-ea"/>
                <a:cs typeface="+mj-cs"/>
              </a:defRPr>
            </a:lvl1pPr>
          </a:lstStyle>
          <a:p>
            <a:r>
              <a:rPr lang="en-US" sz="3800" dirty="0" smtClean="0"/>
              <a:t>Henry L. Wiedrich</a:t>
            </a:r>
            <a:endParaRPr lang="en-US" sz="3800" dirty="0"/>
          </a:p>
        </p:txBody>
      </p:sp>
      <p:sp>
        <p:nvSpPr>
          <p:cNvPr id="10" name="Title 2"/>
          <p:cNvSpPr txBox="1">
            <a:spLocks/>
          </p:cNvSpPr>
          <p:nvPr/>
        </p:nvSpPr>
        <p:spPr>
          <a:xfrm>
            <a:off x="1105795" y="3705410"/>
            <a:ext cx="4572000" cy="73152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b="1" i="0" u="none" kern="1200" cap="all" baseline="0">
                <a:solidFill>
                  <a:schemeClr val="bg1"/>
                </a:solidFill>
                <a:uFill>
                  <a:solidFill>
                    <a:srgbClr val="002060"/>
                  </a:solidFill>
                </a:uFill>
                <a:latin typeface="+mj-lt"/>
                <a:ea typeface="+mj-ea"/>
                <a:cs typeface="+mj-cs"/>
              </a:defRPr>
            </a:lvl1pPr>
          </a:lstStyle>
          <a:p>
            <a:r>
              <a:rPr lang="en-US" sz="3800" dirty="0" smtClean="0"/>
              <a:t>Jason R. yungtum</a:t>
            </a:r>
            <a:endParaRPr lang="en-US" sz="3800" dirty="0"/>
          </a:p>
        </p:txBody>
      </p:sp>
      <p:sp>
        <p:nvSpPr>
          <p:cNvPr id="12" name="TextBox 11"/>
          <p:cNvSpPr txBox="1"/>
          <p:nvPr/>
        </p:nvSpPr>
        <p:spPr>
          <a:xfrm>
            <a:off x="1105795" y="4436930"/>
            <a:ext cx="4572000" cy="646331"/>
          </a:xfrm>
          <a:prstGeom prst="rect">
            <a:avLst/>
          </a:prstGeom>
          <a:noFill/>
        </p:spPr>
        <p:txBody>
          <a:bodyPr wrap="square" rtlCol="0">
            <a:spAutoFit/>
          </a:bodyPr>
          <a:lstStyle/>
          <a:p>
            <a:pPr algn="ctr" defTabSz="457200"/>
            <a:r>
              <a:rPr lang="en-US" b="1" dirty="0">
                <a:solidFill>
                  <a:srgbClr val="002060"/>
                </a:solidFill>
              </a:rPr>
              <a:t>jyungtum@clinewilliams.com</a:t>
            </a:r>
            <a:br>
              <a:rPr lang="en-US" b="1" dirty="0">
                <a:solidFill>
                  <a:srgbClr val="002060"/>
                </a:solidFill>
              </a:rPr>
            </a:br>
            <a:r>
              <a:rPr lang="en-US" b="1" dirty="0">
                <a:solidFill>
                  <a:srgbClr val="002060"/>
                </a:solidFill>
              </a:rPr>
              <a:t>(402) </a:t>
            </a:r>
            <a:r>
              <a:rPr lang="en-US" b="1" dirty="0" smtClean="0">
                <a:solidFill>
                  <a:srgbClr val="002060"/>
                </a:solidFill>
              </a:rPr>
              <a:t>384-7552</a:t>
            </a:r>
            <a:endParaRPr lang="en-US" b="1" dirty="0">
              <a:solidFill>
                <a:srgbClr val="002060"/>
              </a:solidFill>
            </a:endParaRPr>
          </a:p>
        </p:txBody>
      </p:sp>
      <p:sp>
        <p:nvSpPr>
          <p:cNvPr id="16" name="TextBox 15"/>
          <p:cNvSpPr txBox="1"/>
          <p:nvPr/>
        </p:nvSpPr>
        <p:spPr>
          <a:xfrm>
            <a:off x="6125664" y="4436930"/>
            <a:ext cx="4572000" cy="646331"/>
          </a:xfrm>
          <a:prstGeom prst="rect">
            <a:avLst/>
          </a:prstGeom>
          <a:noFill/>
        </p:spPr>
        <p:txBody>
          <a:bodyPr wrap="square" rtlCol="0">
            <a:spAutoFit/>
          </a:bodyPr>
          <a:lstStyle/>
          <a:p>
            <a:pPr algn="ctr" defTabSz="457200"/>
            <a:r>
              <a:rPr lang="en-US" b="1" dirty="0" smtClean="0">
                <a:solidFill>
                  <a:srgbClr val="002060"/>
                </a:solidFill>
              </a:rPr>
              <a:t>hwiedrich@clinewilliams.com</a:t>
            </a:r>
            <a:r>
              <a:rPr lang="en-US" b="1" dirty="0">
                <a:solidFill>
                  <a:srgbClr val="002060"/>
                </a:solidFill>
              </a:rPr>
              <a:t/>
            </a:r>
            <a:br>
              <a:rPr lang="en-US" b="1" dirty="0">
                <a:solidFill>
                  <a:srgbClr val="002060"/>
                </a:solidFill>
              </a:rPr>
            </a:br>
            <a:r>
              <a:rPr lang="en-US" b="1" dirty="0">
                <a:solidFill>
                  <a:srgbClr val="002060"/>
                </a:solidFill>
              </a:rPr>
              <a:t>(402) </a:t>
            </a:r>
            <a:r>
              <a:rPr lang="en-US" b="1" dirty="0" smtClean="0">
                <a:solidFill>
                  <a:srgbClr val="002060"/>
                </a:solidFill>
              </a:rPr>
              <a:t>384-7550</a:t>
            </a:r>
            <a:endParaRPr lang="en-US" b="1" dirty="0">
              <a:solidFill>
                <a:srgbClr val="002060"/>
              </a:solidFill>
            </a:endParaRPr>
          </a:p>
        </p:txBody>
      </p:sp>
      <p:pic>
        <p:nvPicPr>
          <p:cNvPr id="1026" name="Picture 2" descr="https://cdn.firespring.com/images/db7c567a-c07d-44d3-a310-3e6ea1e9464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5480" y="350542"/>
            <a:ext cx="4812630" cy="3200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Picture 12" descr="Nebraska Hospital Association"/>
          <p:cNvPicPr/>
          <p:nvPr/>
        </p:nvPicPr>
        <p:blipFill>
          <a:blip r:embed="rId4">
            <a:extLst>
              <a:ext uri="{28A0092B-C50C-407E-A947-70E740481C1C}">
                <a14:useLocalDpi xmlns:a14="http://schemas.microsoft.com/office/drawing/2010/main" val="0"/>
              </a:ext>
            </a:extLst>
          </a:blip>
          <a:srcRect/>
          <a:stretch>
            <a:fillRect/>
          </a:stretch>
        </p:blipFill>
        <p:spPr bwMode="auto">
          <a:xfrm>
            <a:off x="0" y="5911403"/>
            <a:ext cx="4224270" cy="946597"/>
          </a:xfrm>
          <a:prstGeom prst="rect">
            <a:avLst/>
          </a:prstGeom>
          <a:noFill/>
          <a:ln>
            <a:noFill/>
          </a:ln>
        </p:spPr>
      </p:pic>
    </p:spTree>
    <p:extLst>
      <p:ext uri="{BB962C8B-B14F-4D97-AF65-F5344CB8AC3E}">
        <p14:creationId xmlns:p14="http://schemas.microsoft.com/office/powerpoint/2010/main" val="2707662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Current state of the law: other states</a:t>
            </a:r>
            <a:endParaRPr lang="en-US" dirty="0"/>
          </a:p>
        </p:txBody>
      </p:sp>
      <p:pic>
        <p:nvPicPr>
          <p:cNvPr id="2050" name="Picture 2" descr="states where marijuana legal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45" y="1439501"/>
            <a:ext cx="6373378" cy="5141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44833" y="1439501"/>
            <a:ext cx="5232902"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2060"/>
                </a:solidFill>
              </a:rPr>
              <a:t>Source: </a:t>
            </a:r>
            <a:r>
              <a:rPr lang="en-US" u="sng" dirty="0">
                <a:solidFill>
                  <a:srgbClr val="0070C0"/>
                </a:solidFill>
              </a:rPr>
              <a:t>https://</a:t>
            </a:r>
            <a:r>
              <a:rPr lang="en-US" u="sng" dirty="0" smtClean="0">
                <a:solidFill>
                  <a:srgbClr val="0070C0"/>
                </a:solidFill>
              </a:rPr>
              <a:t>www.businessinsider.com/legal-marijuana-states-2018-1</a:t>
            </a:r>
          </a:p>
          <a:p>
            <a:pPr marL="285750" indent="-285750" algn="just">
              <a:buFont typeface="Arial" panose="020B0604020202020204" pitchFamily="34" charset="0"/>
              <a:buChar char="•"/>
            </a:pPr>
            <a:r>
              <a:rPr lang="en-US" dirty="0" smtClean="0">
                <a:solidFill>
                  <a:srgbClr val="002060"/>
                </a:solidFill>
              </a:rPr>
              <a:t>10 states and Washington D.C. have legalized recreational marijuana for adults over 21.  Vermont was the first state to do this through its legislature.  All other states (and D.C.) did so through ballot initiatives.</a:t>
            </a:r>
          </a:p>
          <a:p>
            <a:pPr marL="285750" indent="-285750" algn="just">
              <a:buFont typeface="Arial" panose="020B0604020202020204" pitchFamily="34" charset="0"/>
              <a:buChar char="•"/>
            </a:pPr>
            <a:r>
              <a:rPr lang="en-US" dirty="0" smtClean="0">
                <a:solidFill>
                  <a:srgbClr val="002060"/>
                </a:solidFill>
              </a:rPr>
              <a:t>33 states have legalized medical marijuana.</a:t>
            </a:r>
          </a:p>
          <a:p>
            <a:pPr marL="285750" indent="-285750" algn="just">
              <a:buFont typeface="Arial" panose="020B0604020202020204" pitchFamily="34" charset="0"/>
              <a:buChar char="•"/>
            </a:pPr>
            <a:r>
              <a:rPr lang="en-US" dirty="0" smtClean="0">
                <a:solidFill>
                  <a:srgbClr val="002060"/>
                </a:solidFill>
              </a:rPr>
              <a:t>Other states where medical marijuana has not been approved have legalized the use of CBD (with varying restrictions), including Alabama, Georgia, Indiana, Iowa, Kentucky, Mississippi, North Carolina, South Dakota, Tennessee, Texas, Virginia, Wisconsin, and Wyoming. </a:t>
            </a:r>
          </a:p>
          <a:p>
            <a:pPr marL="285750" indent="-285750" algn="just">
              <a:buFont typeface="Arial" panose="020B0604020202020204" pitchFamily="34" charset="0"/>
              <a:buChar char="•"/>
            </a:pPr>
            <a:r>
              <a:rPr lang="en-US" dirty="0" smtClean="0">
                <a:solidFill>
                  <a:srgbClr val="002060"/>
                </a:solidFill>
              </a:rPr>
              <a:t>Canada legalized marijuana (at least federally) in October 2018. Now it is province dependent.</a:t>
            </a:r>
            <a:endParaRPr lang="en-US" dirty="0">
              <a:solidFill>
                <a:srgbClr val="002060"/>
              </a:solidFill>
            </a:endParaRPr>
          </a:p>
        </p:txBody>
      </p:sp>
    </p:spTree>
    <p:extLst>
      <p:ext uri="{BB962C8B-B14F-4D97-AF65-F5344CB8AC3E}">
        <p14:creationId xmlns:p14="http://schemas.microsoft.com/office/powerpoint/2010/main" val="1270050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577"/>
            <a:ext cx="12192000" cy="1097280"/>
          </a:xfrm>
        </p:spPr>
        <p:txBody>
          <a:bodyPr>
            <a:normAutofit fontScale="90000"/>
          </a:bodyPr>
          <a:lstStyle/>
          <a:p>
            <a:r>
              <a:rPr lang="en-US" dirty="0" smtClean="0"/>
              <a:t>Current state of the law: </a:t>
            </a:r>
            <a:br>
              <a:rPr lang="en-US" dirty="0" smtClean="0"/>
            </a:br>
            <a:r>
              <a:rPr lang="en-US" dirty="0" smtClean="0"/>
              <a:t>Trends</a:t>
            </a:r>
            <a:endParaRPr lang="en-US" dirty="0"/>
          </a:p>
        </p:txBody>
      </p:sp>
      <p:sp>
        <p:nvSpPr>
          <p:cNvPr id="3" name="Content Placeholder 2"/>
          <p:cNvSpPr>
            <a:spLocks noGrp="1"/>
          </p:cNvSpPr>
          <p:nvPr>
            <p:ph idx="1"/>
          </p:nvPr>
        </p:nvSpPr>
        <p:spPr/>
        <p:txBody>
          <a:bodyPr>
            <a:normAutofit/>
          </a:bodyPr>
          <a:lstStyle/>
          <a:p>
            <a:pPr algn="just"/>
            <a:r>
              <a:rPr lang="en-US" sz="2000" dirty="0" smtClean="0"/>
              <a:t>An October 2018 Pew Research Center poll found that 62% of Americans believe marijuana should be legalized.  In 2000, only 31% of adults supported legalization. </a:t>
            </a:r>
            <a:r>
              <a:rPr lang="en-US" sz="2000" u="sng" dirty="0">
                <a:solidFill>
                  <a:srgbClr val="0070C0"/>
                </a:solidFill>
              </a:rPr>
              <a:t>https://www.pewresearch.org/fact-tank/2018/10/08/americans-support-marijuana-legalization</a:t>
            </a:r>
            <a:r>
              <a:rPr lang="en-US" sz="2000" u="sng" dirty="0" smtClean="0">
                <a:solidFill>
                  <a:srgbClr val="0070C0"/>
                </a:solidFill>
              </a:rPr>
              <a:t>/</a:t>
            </a:r>
          </a:p>
          <a:p>
            <a:pPr marL="0" indent="0">
              <a:buNone/>
            </a:pPr>
            <a:endParaRPr lang="en-US" sz="1600" b="1" dirty="0" smtClean="0"/>
          </a:p>
          <a:p>
            <a:endParaRPr lang="en-US" sz="1600" b="1" dirty="0" smtClean="0"/>
          </a:p>
          <a:p>
            <a:endParaRPr lang="en-US" sz="1600" b="1" dirty="0" smtClean="0"/>
          </a:p>
        </p:txBody>
      </p:sp>
      <p:pic>
        <p:nvPicPr>
          <p:cNvPr id="1028" name="Picture 4" descr="U.S. public opinion on legalizing marijuana, 1969-2018"/>
          <p:cNvPicPr>
            <a:picLocks noChangeAspect="1" noChangeArrowheads="1"/>
          </p:cNvPicPr>
          <p:nvPr/>
        </p:nvPicPr>
        <p:blipFill rotWithShape="1">
          <a:blip r:embed="rId2">
            <a:extLst>
              <a:ext uri="{28A0092B-C50C-407E-A947-70E740481C1C}">
                <a14:useLocalDpi xmlns:a14="http://schemas.microsoft.com/office/drawing/2010/main" val="0"/>
              </a:ext>
            </a:extLst>
          </a:blip>
          <a:srcRect t="47777"/>
          <a:stretch/>
        </p:blipFill>
        <p:spPr bwMode="auto">
          <a:xfrm>
            <a:off x="5845736" y="2456169"/>
            <a:ext cx="3497440" cy="38060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U.S. public opinion on legalizing marijuana, 1969-2018"/>
          <p:cNvPicPr>
            <a:picLocks noChangeAspect="1" noChangeArrowheads="1"/>
          </p:cNvPicPr>
          <p:nvPr/>
        </p:nvPicPr>
        <p:blipFill rotWithShape="1">
          <a:blip r:embed="rId2">
            <a:extLst>
              <a:ext uri="{28A0092B-C50C-407E-A947-70E740481C1C}">
                <a14:useLocalDpi xmlns:a14="http://schemas.microsoft.com/office/drawing/2010/main" val="0"/>
              </a:ext>
            </a:extLst>
          </a:blip>
          <a:srcRect b="51334"/>
          <a:stretch/>
        </p:blipFill>
        <p:spPr bwMode="auto">
          <a:xfrm>
            <a:off x="1333338" y="2456170"/>
            <a:ext cx="3753062" cy="380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080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Financial impact on states where legal</a:t>
            </a:r>
            <a:endParaRPr lang="en-US" dirty="0"/>
          </a:p>
        </p:txBody>
      </p:sp>
      <p:sp>
        <p:nvSpPr>
          <p:cNvPr id="4" name="TextBox 3"/>
          <p:cNvSpPr txBox="1"/>
          <p:nvPr/>
        </p:nvSpPr>
        <p:spPr>
          <a:xfrm>
            <a:off x="7432895" y="1883121"/>
            <a:ext cx="4191755"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2060"/>
                </a:solidFill>
              </a:rPr>
              <a:t>Source: </a:t>
            </a:r>
            <a:r>
              <a:rPr lang="en-US" u="sng" dirty="0">
                <a:solidFill>
                  <a:srgbClr val="0070C0"/>
                </a:solidFill>
              </a:rPr>
              <a:t>https://www.forbes.com/sites/niallmccarthy/2019/03/26/which-states-made-the-most-tax-revenue-from-marijuana-in-2018-infographic/#</a:t>
            </a:r>
            <a:r>
              <a:rPr lang="en-US" u="sng" dirty="0" smtClean="0">
                <a:solidFill>
                  <a:srgbClr val="0070C0"/>
                </a:solidFill>
              </a:rPr>
              <a:t>7997fe967085</a:t>
            </a:r>
          </a:p>
          <a:p>
            <a:pPr marL="285750" indent="-285750">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solidFill>
                  <a:srgbClr val="002060"/>
                </a:solidFill>
              </a:rPr>
              <a:t>Colorado’s budget for 2018-2019 (July 1-June 30) was $28.9 billion.  Assuming an annualized tax stream of $270M on marijuana sales, marijuana tax revenue accounts for 0.9% of Colorado’s budget.</a:t>
            </a:r>
          </a:p>
        </p:txBody>
      </p:sp>
      <p:pic>
        <p:nvPicPr>
          <p:cNvPr id="3074" name="Picture 2" descr="https://blogs-images.forbes.com/niallmccarthy/files/2019/03/20190326_Marijuana_Tax_Forb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90" y="1508738"/>
            <a:ext cx="6573799" cy="468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543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Current state of the law: NEBRASKA</a:t>
            </a:r>
            <a:endParaRPr lang="en-US" dirty="0"/>
          </a:p>
        </p:txBody>
      </p:sp>
      <p:sp>
        <p:nvSpPr>
          <p:cNvPr id="3" name="Content Placeholder 2"/>
          <p:cNvSpPr>
            <a:spLocks noGrp="1"/>
          </p:cNvSpPr>
          <p:nvPr>
            <p:ph idx="1"/>
          </p:nvPr>
        </p:nvSpPr>
        <p:spPr>
          <a:xfrm>
            <a:off x="618186" y="1429555"/>
            <a:ext cx="10947042" cy="5138671"/>
          </a:xfrm>
        </p:spPr>
        <p:txBody>
          <a:bodyPr>
            <a:noAutofit/>
          </a:bodyPr>
          <a:lstStyle/>
          <a:p>
            <a:pPr algn="just"/>
            <a:r>
              <a:rPr lang="en-US" sz="1800" dirty="0" smtClean="0"/>
              <a:t>Marijuana is listed as a Schedule I controlled substance under Nebraska law, as is any substance containing THC, which would include hemp (except as grown in connection with state-sponsored research).</a:t>
            </a:r>
          </a:p>
          <a:p>
            <a:pPr algn="just"/>
            <a:r>
              <a:rPr lang="en-US" sz="1800" dirty="0" smtClean="0"/>
              <a:t>There is no distinction between recreational and medicinal use.  Possession and use is illegal.</a:t>
            </a:r>
          </a:p>
          <a:p>
            <a:pPr algn="just"/>
            <a:r>
              <a:rPr lang="en-US" sz="1800" dirty="0" smtClean="0"/>
              <a:t>Neb. Rev. Stat. 28-405 provides in part:</a:t>
            </a:r>
          </a:p>
          <a:p>
            <a:pPr marL="231775" indent="0" algn="just">
              <a:buNone/>
              <a:tabLst>
                <a:tab pos="461963" algn="l"/>
              </a:tabLst>
            </a:pPr>
            <a:r>
              <a:rPr lang="en-US" sz="1800" dirty="0" smtClean="0"/>
              <a:t>The following are the schedules of controlled substances referred to in the Uniform Controlled Substances Act, unless specifically contained on the list of exempted products of the Drug Enforcement Administration of the United States Department of Justice as the list existed on November 9, 2017: …</a:t>
            </a:r>
          </a:p>
          <a:p>
            <a:pPr marL="463550" indent="0" algn="just">
              <a:buNone/>
            </a:pPr>
            <a:r>
              <a:rPr lang="en-US" sz="1800" dirty="0" smtClean="0"/>
              <a:t>	(c) Any material, compound, mixture, or preparation which contains any quantity of the following hallucinogenic substances, their salts, isomers, and salts of isomers, unless specifically excepted, whenever the existence of such salts, isomers, and salts of isomers is possible within the specific chemical designation, and, for purposes of this subdivision only, isomer shall include the optical, position, and geometric isomers: … </a:t>
            </a:r>
          </a:p>
          <a:p>
            <a:pPr marL="0" indent="0" algn="just">
              <a:buNone/>
            </a:pPr>
            <a:r>
              <a:rPr lang="en-US" sz="1800" dirty="0" smtClean="0"/>
              <a:t>		(7) Marijuana; …</a:t>
            </a:r>
          </a:p>
          <a:p>
            <a:pPr marL="914400" indent="0" algn="just">
              <a:buNone/>
            </a:pPr>
            <a:r>
              <a:rPr lang="en-US" sz="1800" dirty="0" smtClean="0"/>
              <a:t>	(12) Tetrahydrocannabinols, including, but not limited to, synthetic equivalents of the substances contained in the plant or in the resinous extractives of cannabis, sp. or synthetic substances, derivatives, and their isomers with similar chemical structure and pharmacological activity…</a:t>
            </a:r>
          </a:p>
        </p:txBody>
      </p:sp>
    </p:spTree>
    <p:extLst>
      <p:ext uri="{BB962C8B-B14F-4D97-AF65-F5344CB8AC3E}">
        <p14:creationId xmlns:p14="http://schemas.microsoft.com/office/powerpoint/2010/main" val="1722614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Current state of the law: NEBRASKA</a:t>
            </a:r>
            <a:endParaRPr lang="en-US" dirty="0"/>
          </a:p>
        </p:txBody>
      </p:sp>
      <p:sp>
        <p:nvSpPr>
          <p:cNvPr id="3" name="Content Placeholder 2"/>
          <p:cNvSpPr>
            <a:spLocks noGrp="1"/>
          </p:cNvSpPr>
          <p:nvPr>
            <p:ph idx="1"/>
          </p:nvPr>
        </p:nvSpPr>
        <p:spPr>
          <a:xfrm>
            <a:off x="838200" y="1189373"/>
            <a:ext cx="10515600" cy="5159911"/>
          </a:xfrm>
        </p:spPr>
        <p:txBody>
          <a:bodyPr>
            <a:noAutofit/>
          </a:bodyPr>
          <a:lstStyle/>
          <a:p>
            <a:pPr marL="0" indent="0" algn="just">
              <a:buNone/>
            </a:pPr>
            <a:endParaRPr lang="en-US" sz="2000" dirty="0" smtClean="0"/>
          </a:p>
          <a:p>
            <a:pPr marL="0" indent="0" algn="just">
              <a:buNone/>
            </a:pPr>
            <a:r>
              <a:rPr lang="en-US" dirty="0" smtClean="0"/>
              <a:t>Neb. Rev. Stat. 28-401 (13)</a:t>
            </a:r>
          </a:p>
          <a:p>
            <a:pPr marL="0" indent="0" algn="just">
              <a:buNone/>
            </a:pPr>
            <a:r>
              <a:rPr lang="en-US" sz="2200" dirty="0" smtClean="0"/>
              <a:t>“Marijuana </a:t>
            </a:r>
            <a:r>
              <a:rPr lang="en-US" sz="2200" dirty="0"/>
              <a:t>means all parts of the plant of the genus cannabis, whether growing or not, the seeds thereof, and every compound, manufacture, salt, derivative, mixture, or preparation of such plant or its seeds, but does not include the mature stalks of such plant, hashish, tetrahydrocannabinols extracted or isolated from the plant, fiber produced from such stalks, oil or cake made from the seeds of such plant, any other compound, manufacture, salt, derivative, mixture, or preparation of such mature stalks, the sterilized seed of such plant which is incapable of germination, </a:t>
            </a:r>
            <a:r>
              <a:rPr lang="en-US" sz="2200" b="1" u="sng" dirty="0"/>
              <a:t>or cannabidiol contained in a drug product approved by the federal Food and Drug Administration or obtained pursuant to sections </a:t>
            </a:r>
            <a:r>
              <a:rPr lang="en-US" sz="2200" b="1" u="sng" dirty="0">
                <a:solidFill>
                  <a:srgbClr val="0070C0"/>
                </a:solidFill>
              </a:rPr>
              <a:t>28-463</a:t>
            </a:r>
            <a:r>
              <a:rPr lang="en-US" sz="2200" b="1" u="sng" dirty="0"/>
              <a:t> to </a:t>
            </a:r>
            <a:r>
              <a:rPr lang="en-US" sz="2200" b="1" u="sng" dirty="0">
                <a:solidFill>
                  <a:srgbClr val="0070C0"/>
                </a:solidFill>
              </a:rPr>
              <a:t>28-468</a:t>
            </a:r>
            <a:r>
              <a:rPr lang="en-US" sz="2200" dirty="0"/>
              <a:t>. When the weight of marijuana is referred to in the Uniform Controlled Substances Act, it means its weight at or about the time it is seized or otherwise comes into the possession of law enforcement authorities, whether cured or uncured at that time. When industrial hemp as defined in section </a:t>
            </a:r>
            <a:r>
              <a:rPr lang="en-US" sz="2200" u="sng" dirty="0">
                <a:solidFill>
                  <a:srgbClr val="0070C0"/>
                </a:solidFill>
              </a:rPr>
              <a:t>2-5701</a:t>
            </a:r>
            <a:r>
              <a:rPr lang="en-US" sz="2200" dirty="0"/>
              <a:t> is in the possession of a person as authorized under section </a:t>
            </a:r>
            <a:r>
              <a:rPr lang="en-US" sz="2200" u="sng" dirty="0">
                <a:solidFill>
                  <a:srgbClr val="0070C0"/>
                </a:solidFill>
              </a:rPr>
              <a:t>2-5701</a:t>
            </a:r>
            <a:r>
              <a:rPr lang="en-US" sz="2200" dirty="0"/>
              <a:t>, it is not considered marijuana for purposes of the Uniform Controlled Substances Act</a:t>
            </a:r>
            <a:r>
              <a:rPr lang="en-US" sz="2200" dirty="0" smtClean="0"/>
              <a:t>;”</a:t>
            </a:r>
            <a:endParaRPr lang="en-US" sz="2200" b="1" dirty="0" smtClean="0"/>
          </a:p>
        </p:txBody>
      </p:sp>
    </p:spTree>
    <p:extLst>
      <p:ext uri="{BB962C8B-B14F-4D97-AF65-F5344CB8AC3E}">
        <p14:creationId xmlns:p14="http://schemas.microsoft.com/office/powerpoint/2010/main" val="1729837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214"/>
            <a:ext cx="12192000" cy="1097280"/>
          </a:xfrm>
        </p:spPr>
        <p:txBody>
          <a:bodyPr>
            <a:normAutofit fontScale="90000"/>
          </a:bodyPr>
          <a:lstStyle/>
          <a:p>
            <a:r>
              <a:rPr lang="en-US" dirty="0" smtClean="0"/>
              <a:t>Current state of the law: </a:t>
            </a:r>
            <a:br>
              <a:rPr lang="en-US" dirty="0" smtClean="0"/>
            </a:br>
            <a:r>
              <a:rPr lang="en-US" dirty="0" smtClean="0"/>
              <a:t>CBD RESEARCH IN NEBRASKA</a:t>
            </a:r>
            <a:endParaRPr lang="en-US" dirty="0"/>
          </a:p>
        </p:txBody>
      </p:sp>
      <p:sp>
        <p:nvSpPr>
          <p:cNvPr id="3" name="Content Placeholder 2"/>
          <p:cNvSpPr>
            <a:spLocks noGrp="1"/>
          </p:cNvSpPr>
          <p:nvPr>
            <p:ph idx="1"/>
          </p:nvPr>
        </p:nvSpPr>
        <p:spPr>
          <a:xfrm>
            <a:off x="838200" y="1623856"/>
            <a:ext cx="10515600" cy="4861868"/>
          </a:xfrm>
        </p:spPr>
        <p:txBody>
          <a:bodyPr>
            <a:noAutofit/>
          </a:bodyPr>
          <a:lstStyle/>
          <a:p>
            <a:pPr algn="just"/>
            <a:r>
              <a:rPr lang="en-US" sz="2000" dirty="0" smtClean="0"/>
              <a:t>Neb. Rev. Stat. </a:t>
            </a:r>
            <a:r>
              <a:rPr lang="en-US" sz="2000" dirty="0"/>
              <a:t>28-463 defines CBD as: </a:t>
            </a:r>
            <a:r>
              <a:rPr lang="en-US" sz="2000" dirty="0" smtClean="0"/>
              <a:t>“Cannabidiol </a:t>
            </a:r>
            <a:r>
              <a:rPr lang="en-US" sz="2000" dirty="0"/>
              <a:t>means processed cannabis plant extract, oil, or resin that contains more than ten percent cannabidiol by weight, but not more than three-tenths of one percent tetrahydrocannabinols by weight, and delivered in the form of a liquid or solid dosage </a:t>
            </a:r>
            <a:r>
              <a:rPr lang="en-US" sz="2000" dirty="0" smtClean="0"/>
              <a:t>form”</a:t>
            </a:r>
          </a:p>
          <a:p>
            <a:pPr algn="just"/>
            <a:r>
              <a:rPr lang="en-US" sz="2000" dirty="0" smtClean="0"/>
              <a:t>Neb. Rev. Stat. </a:t>
            </a:r>
            <a:r>
              <a:rPr lang="en-US" sz="2000" dirty="0"/>
              <a:t>28-463 to 28-468 were passed “to permit medical professionals to conduct limited-scope, evidence-based studies exploring the safety and efficacy of treating intractable seizures and treatment resistant seizures using cannabidiol</a:t>
            </a:r>
            <a:r>
              <a:rPr lang="en-US" sz="2000" dirty="0" smtClean="0"/>
              <a:t>.”</a:t>
            </a:r>
          </a:p>
          <a:p>
            <a:pPr algn="just"/>
            <a:r>
              <a:rPr lang="en-US" sz="2000" dirty="0" smtClean="0"/>
              <a:t>CBD production and possession is limited to research purposes by the University of Nebraska and Nebraska Medicine.</a:t>
            </a:r>
          </a:p>
          <a:p>
            <a:pPr algn="just"/>
            <a:r>
              <a:rPr lang="en-US" sz="2000" dirty="0"/>
              <a:t>CBD </a:t>
            </a:r>
            <a:r>
              <a:rPr lang="en-US" sz="2000" dirty="0" smtClean="0"/>
              <a:t>“may </a:t>
            </a:r>
            <a:r>
              <a:rPr lang="en-US" sz="2000" dirty="0"/>
              <a:t>only be obtained by patients with intractable seizures and treatment resistant seizures and on the order of a physician who is licensed to practice medicine and surgery in Nebraska and designated as a medical provider under section 28-465 and administered to a patient by or under the direction or supervision of such medical provider participating in the Medical Cannabidiol Pilot </a:t>
            </a:r>
            <a:r>
              <a:rPr lang="en-US" sz="2000" dirty="0" smtClean="0"/>
              <a:t>Study”</a:t>
            </a:r>
          </a:p>
        </p:txBody>
      </p:sp>
    </p:spTree>
    <p:extLst>
      <p:ext uri="{BB962C8B-B14F-4D97-AF65-F5344CB8AC3E}">
        <p14:creationId xmlns:p14="http://schemas.microsoft.com/office/powerpoint/2010/main" val="1185703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972"/>
            <a:ext cx="12192000" cy="914400"/>
          </a:xfrm>
        </p:spPr>
        <p:txBody>
          <a:bodyPr>
            <a:normAutofit/>
          </a:bodyPr>
          <a:lstStyle/>
          <a:p>
            <a:r>
              <a:rPr lang="en-US" dirty="0" smtClean="0"/>
              <a:t>Current state of the law: CBD</a:t>
            </a:r>
            <a:endParaRPr lang="en-US" dirty="0"/>
          </a:p>
        </p:txBody>
      </p:sp>
      <p:sp>
        <p:nvSpPr>
          <p:cNvPr id="3" name="Content Placeholder 2"/>
          <p:cNvSpPr>
            <a:spLocks noGrp="1"/>
          </p:cNvSpPr>
          <p:nvPr>
            <p:ph idx="1"/>
          </p:nvPr>
        </p:nvSpPr>
        <p:spPr>
          <a:xfrm>
            <a:off x="838200" y="1379157"/>
            <a:ext cx="10515600" cy="4861868"/>
          </a:xfrm>
        </p:spPr>
        <p:txBody>
          <a:bodyPr>
            <a:noAutofit/>
          </a:bodyPr>
          <a:lstStyle/>
          <a:p>
            <a:pPr marL="0" indent="0" algn="just">
              <a:buNone/>
            </a:pPr>
            <a:r>
              <a:rPr lang="en-US" sz="2300" dirty="0" smtClean="0"/>
              <a:t>The Nebraska Attorney General issued a memorandum to law enforcement officials on November 16, 2018 regarding CBD (similar statement on September 1, 2017).  In the Memo, the Attorney General stated:</a:t>
            </a:r>
          </a:p>
          <a:p>
            <a:pPr algn="just"/>
            <a:r>
              <a:rPr lang="en-US" sz="2300" dirty="0" smtClean="0"/>
              <a:t>CBD is part of the definition of marijuana, and is thus a Schedule I drug, with just two exceptions: (1) where the CBD was obtained pursuant to Neb. Rev. Stat. 28-463 to 28-468, or (2) where the CBD is contained in a drug product approved by the FDA.</a:t>
            </a:r>
          </a:p>
          <a:p>
            <a:pPr algn="just"/>
            <a:r>
              <a:rPr lang="en-US" sz="2300" dirty="0" smtClean="0"/>
              <a:t>Currently the only CBD product approved by the FDA is Epidiolex, which is an oral solution used to treat two severe forms of epilepsy.</a:t>
            </a:r>
          </a:p>
          <a:p>
            <a:pPr algn="just"/>
            <a:r>
              <a:rPr lang="en-US" sz="2300" dirty="0"/>
              <a:t>“Therefore, with the exception of Epidiolex oral solution, cannabidiol or any product </a:t>
            </a:r>
            <a:r>
              <a:rPr lang="en-US" sz="2300" dirty="0" smtClean="0"/>
              <a:t>containing cannabidiol</a:t>
            </a:r>
            <a:r>
              <a:rPr lang="en-US" sz="2300" dirty="0"/>
              <a:t>, obtained by any means other than the authorized UNMC study, </a:t>
            </a:r>
            <a:r>
              <a:rPr lang="en-US" sz="2300" b="1" dirty="0"/>
              <a:t>remains illegal </a:t>
            </a:r>
            <a:r>
              <a:rPr lang="en-US" sz="2300" b="1" dirty="0" smtClean="0"/>
              <a:t>to possess</a:t>
            </a:r>
            <a:r>
              <a:rPr lang="en-US" sz="2300" b="1" dirty="0"/>
              <a:t>, manufacture, distribute, dispense, or possess with the intent to manufacture, </a:t>
            </a:r>
            <a:r>
              <a:rPr lang="en-US" sz="2300" b="1" dirty="0" smtClean="0"/>
              <a:t>distribute, or </a:t>
            </a:r>
            <a:r>
              <a:rPr lang="en-US" sz="2300" b="1" dirty="0"/>
              <a:t>dispense</a:t>
            </a:r>
            <a:r>
              <a:rPr lang="en-US" sz="2300" dirty="0"/>
              <a:t>. Such conduct is subject to prosecution for illegally possessing or trafficking </a:t>
            </a:r>
            <a:r>
              <a:rPr lang="en-US" sz="2300" dirty="0" smtClean="0"/>
              <a:t>a Schedule </a:t>
            </a:r>
            <a:r>
              <a:rPr lang="en-US" sz="2300" dirty="0"/>
              <a:t>I controlled substance. ”</a:t>
            </a:r>
            <a:endParaRPr lang="en-US" sz="2300" dirty="0" smtClean="0"/>
          </a:p>
        </p:txBody>
      </p:sp>
    </p:spTree>
    <p:extLst>
      <p:ext uri="{BB962C8B-B14F-4D97-AF65-F5344CB8AC3E}">
        <p14:creationId xmlns:p14="http://schemas.microsoft.com/office/powerpoint/2010/main" val="3115205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0666"/>
            <a:ext cx="12192000" cy="1097280"/>
          </a:xfrm>
        </p:spPr>
        <p:txBody>
          <a:bodyPr>
            <a:normAutofit fontScale="90000"/>
          </a:bodyPr>
          <a:lstStyle/>
          <a:p>
            <a:r>
              <a:rPr lang="en-US" dirty="0"/>
              <a:t>NEBRASKA LAW &amp; PENDING </a:t>
            </a:r>
            <a:r>
              <a:rPr lang="en-US" dirty="0" smtClean="0"/>
              <a:t>LEGISLATION: </a:t>
            </a:r>
            <a:br>
              <a:rPr lang="en-US" dirty="0" smtClean="0"/>
            </a:br>
            <a:r>
              <a:rPr lang="en-US" dirty="0" smtClean="0"/>
              <a:t>NEBRASKA HEMP ACT</a:t>
            </a:r>
            <a:endParaRPr lang="en-US" dirty="0"/>
          </a:p>
        </p:txBody>
      </p:sp>
      <p:sp>
        <p:nvSpPr>
          <p:cNvPr id="3" name="Content Placeholder 2"/>
          <p:cNvSpPr>
            <a:spLocks noGrp="1"/>
          </p:cNvSpPr>
          <p:nvPr>
            <p:ph idx="1"/>
          </p:nvPr>
        </p:nvSpPr>
        <p:spPr>
          <a:xfrm>
            <a:off x="838200" y="1675372"/>
            <a:ext cx="10515600" cy="4861868"/>
          </a:xfrm>
        </p:spPr>
        <p:txBody>
          <a:bodyPr>
            <a:normAutofit/>
          </a:bodyPr>
          <a:lstStyle/>
          <a:p>
            <a:r>
              <a:rPr lang="en-US" dirty="0" smtClean="0"/>
              <a:t>After the 2018 federal Farm Bill was passed and signed by President Trump, the Nebraska Hemp Act (LB 657) was proposed in the Nebraska </a:t>
            </a:r>
            <a:r>
              <a:rPr lang="en-US" dirty="0"/>
              <a:t>Unicameral. </a:t>
            </a:r>
            <a:r>
              <a:rPr lang="en-US" u="sng" dirty="0">
                <a:solidFill>
                  <a:srgbClr val="0070C0"/>
                </a:solidFill>
              </a:rPr>
              <a:t>https://nebraskalegislature.gov/FloorDocs/106/PDF/Final/LB657.pdf</a:t>
            </a:r>
            <a:endParaRPr lang="en-US" b="1" u="sng" dirty="0" smtClean="0">
              <a:solidFill>
                <a:srgbClr val="0070C0"/>
              </a:solidFill>
            </a:endParaRPr>
          </a:p>
          <a:p>
            <a:pPr marL="0" indent="0" algn="just">
              <a:buNone/>
            </a:pPr>
            <a:endParaRPr lang="en-US" dirty="0" smtClean="0"/>
          </a:p>
          <a:p>
            <a:pPr algn="just"/>
            <a:r>
              <a:rPr lang="en-US" dirty="0" smtClean="0"/>
              <a:t>The bill would </a:t>
            </a:r>
            <a:r>
              <a:rPr lang="en-US" dirty="0"/>
              <a:t>exclude industrial hemp from the definition of a controlled substance, along with its derivatives and products, including CBD products, with a THC concentration of not more than 0.3 percent.  “Notwithstanding any other </a:t>
            </a:r>
            <a:r>
              <a:rPr lang="en-US" dirty="0" smtClean="0"/>
              <a:t>provision </a:t>
            </a:r>
            <a:r>
              <a:rPr lang="en-US" dirty="0"/>
              <a:t>of law, hemp shall not be considered a controlled substance under </a:t>
            </a:r>
            <a:r>
              <a:rPr lang="en-US" dirty="0" smtClean="0"/>
              <a:t>the Uniform </a:t>
            </a:r>
            <a:r>
              <a:rPr lang="en-US" dirty="0"/>
              <a:t>Controlled Substances </a:t>
            </a:r>
            <a:r>
              <a:rPr lang="en-US" dirty="0" smtClean="0"/>
              <a:t>Act.”</a:t>
            </a:r>
            <a:endParaRPr lang="en-US" dirty="0"/>
          </a:p>
        </p:txBody>
      </p:sp>
    </p:spTree>
    <p:extLst>
      <p:ext uri="{BB962C8B-B14F-4D97-AF65-F5344CB8AC3E}">
        <p14:creationId xmlns:p14="http://schemas.microsoft.com/office/powerpoint/2010/main" val="283256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0666"/>
            <a:ext cx="12192000" cy="1097280"/>
          </a:xfrm>
        </p:spPr>
        <p:txBody>
          <a:bodyPr>
            <a:normAutofit fontScale="90000"/>
          </a:bodyPr>
          <a:lstStyle/>
          <a:p>
            <a:r>
              <a:rPr lang="en-US" dirty="0"/>
              <a:t>NEBRASKA LAW &amp; PENDING </a:t>
            </a:r>
            <a:r>
              <a:rPr lang="en-US" dirty="0" smtClean="0"/>
              <a:t>LEGISLATION: </a:t>
            </a:r>
            <a:br>
              <a:rPr lang="en-US" dirty="0" smtClean="0"/>
            </a:br>
            <a:r>
              <a:rPr lang="en-US" dirty="0" smtClean="0"/>
              <a:t>NEBRASKA HEMP ACT</a:t>
            </a:r>
            <a:endParaRPr lang="en-US" dirty="0"/>
          </a:p>
        </p:txBody>
      </p:sp>
      <p:sp>
        <p:nvSpPr>
          <p:cNvPr id="3" name="Content Placeholder 2"/>
          <p:cNvSpPr>
            <a:spLocks noGrp="1"/>
          </p:cNvSpPr>
          <p:nvPr>
            <p:ph idx="1"/>
          </p:nvPr>
        </p:nvSpPr>
        <p:spPr>
          <a:xfrm>
            <a:off x="838200" y="1996132"/>
            <a:ext cx="10515600" cy="4861868"/>
          </a:xfrm>
        </p:spPr>
        <p:txBody>
          <a:bodyPr>
            <a:normAutofit/>
          </a:bodyPr>
          <a:lstStyle/>
          <a:p>
            <a:pPr algn="just"/>
            <a:r>
              <a:rPr lang="en-US" sz="3200" dirty="0" smtClean="0"/>
              <a:t>Product testing would be required.  Any person wanting to grow industrial hemp would be required to register with the state.</a:t>
            </a:r>
          </a:p>
          <a:p>
            <a:pPr marL="0" indent="0" algn="just">
              <a:buNone/>
            </a:pPr>
            <a:endParaRPr lang="en-US" sz="2400" dirty="0" smtClean="0"/>
          </a:p>
          <a:p>
            <a:pPr algn="just"/>
            <a:r>
              <a:rPr lang="en-US" sz="3200" dirty="0" smtClean="0"/>
              <a:t>The Nebraska Hemp Act received first round approval by 37-4, and was placed for final reading on May 7. The bill is likely to pass the Legislature and Governor Ricketts is likely to sign it into law.</a:t>
            </a:r>
          </a:p>
        </p:txBody>
      </p:sp>
    </p:spTree>
    <p:extLst>
      <p:ext uri="{BB962C8B-B14F-4D97-AF65-F5344CB8AC3E}">
        <p14:creationId xmlns:p14="http://schemas.microsoft.com/office/powerpoint/2010/main" val="88240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t="92000" r="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79526"/>
          </a:xfrm>
        </p:spPr>
        <p:txBody>
          <a:bodyPr>
            <a:normAutofit fontScale="90000"/>
          </a:bodyPr>
          <a:lstStyle/>
          <a:p>
            <a:r>
              <a:rPr lang="en-US" dirty="0" smtClean="0"/>
              <a:t>NEBRASKA LAW &amp; PENDING LEGISLATION:</a:t>
            </a:r>
            <a:br>
              <a:rPr lang="en-US" dirty="0" smtClean="0"/>
            </a:br>
            <a:r>
              <a:rPr lang="en-US" sz="4900" dirty="0" smtClean="0"/>
              <a:t>LB 110</a:t>
            </a:r>
            <a:endParaRPr lang="en-US" sz="4900" dirty="0"/>
          </a:p>
        </p:txBody>
      </p:sp>
      <p:sp>
        <p:nvSpPr>
          <p:cNvPr id="3" name="Content Placeholder 2"/>
          <p:cNvSpPr>
            <a:spLocks noGrp="1"/>
          </p:cNvSpPr>
          <p:nvPr>
            <p:ph idx="1"/>
          </p:nvPr>
        </p:nvSpPr>
        <p:spPr/>
        <p:txBody>
          <a:bodyPr>
            <a:normAutofit lnSpcReduction="10000"/>
          </a:bodyPr>
          <a:lstStyle/>
          <a:p>
            <a:pPr algn="just"/>
            <a:r>
              <a:rPr lang="en-US" sz="2400" dirty="0" smtClean="0"/>
              <a:t>Several attempts have been made to pass a bill legalizing the use of marijuana for medicinal purposes.</a:t>
            </a:r>
          </a:p>
          <a:p>
            <a:r>
              <a:rPr lang="en-US" sz="2400" dirty="0" smtClean="0"/>
              <a:t>Most recent attempt is LB110. Introduced by Lincoln Senator Anna Wishart.  Just this month the bill stalled in the Unicameral, when supporters could </a:t>
            </a:r>
            <a:r>
              <a:rPr lang="en-US" sz="2400" u="sng" dirty="0" smtClean="0"/>
              <a:t>not</a:t>
            </a:r>
            <a:r>
              <a:rPr lang="en-US" sz="2400" dirty="0" smtClean="0"/>
              <a:t> get 33 votes to end a filibuster against the bill. </a:t>
            </a:r>
            <a:r>
              <a:rPr lang="en-US" sz="2400" u="sng" dirty="0">
                <a:solidFill>
                  <a:srgbClr val="0070C0"/>
                </a:solidFill>
              </a:rPr>
              <a:t>https://</a:t>
            </a:r>
            <a:r>
              <a:rPr lang="en-US" sz="2400" u="sng" dirty="0" smtClean="0">
                <a:solidFill>
                  <a:srgbClr val="0070C0"/>
                </a:solidFill>
              </a:rPr>
              <a:t>www.omaha.com/livewellnebraska/health/nebraska-medicinal-cannabis-bill-stalls-in-legislature-backers-look-to/article_8a1166fb-9b29-52a4-a428-5c6ad4e709b7.html</a:t>
            </a:r>
          </a:p>
          <a:p>
            <a:pPr algn="just"/>
            <a:r>
              <a:rPr lang="en-US" sz="2400" dirty="0" smtClean="0"/>
              <a:t>LB 110 would permit use and limited possession of cannabis by patients with qualifying medical conditions who are enrolled in the registry program, and sets up a regulatory framework for producing, processing, and dispensing cannabis.</a:t>
            </a:r>
            <a:endParaRPr lang="en-US" dirty="0" smtClean="0"/>
          </a:p>
          <a:p>
            <a:pPr algn="just"/>
            <a:r>
              <a:rPr lang="en-US" sz="2400" dirty="0" smtClean="0"/>
              <a:t>A petition effort is underway to get the issue on the ballot in 2020. The ballot measure could be far less restrictive than the proposed bills. </a:t>
            </a:r>
          </a:p>
          <a:p>
            <a:pPr marL="0" indent="0">
              <a:buNone/>
            </a:pPr>
            <a:endParaRPr lang="en-US" sz="6000" b="1" dirty="0" smtClean="0"/>
          </a:p>
        </p:txBody>
      </p:sp>
    </p:spTree>
    <p:extLst>
      <p:ext uri="{BB962C8B-B14F-4D97-AF65-F5344CB8AC3E}">
        <p14:creationId xmlns:p14="http://schemas.microsoft.com/office/powerpoint/2010/main" val="3184212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972"/>
            <a:ext cx="12192000" cy="1097280"/>
          </a:xfrm>
        </p:spPr>
        <p:txBody>
          <a:bodyPr>
            <a:normAutofit fontScale="90000"/>
          </a:bodyPr>
          <a:lstStyle/>
          <a:p>
            <a:r>
              <a:rPr lang="en-US" dirty="0" smtClean="0"/>
              <a:t>What are we even talking about man?</a:t>
            </a:r>
            <a:br>
              <a:rPr lang="en-US" dirty="0" smtClean="0"/>
            </a:br>
            <a:r>
              <a:rPr lang="en-US" dirty="0"/>
              <a:t>(</a:t>
            </a:r>
            <a:r>
              <a:rPr lang="en-US" dirty="0" smtClean="0"/>
              <a:t>The vernacular)</a:t>
            </a:r>
            <a:endParaRPr lang="en-US" dirty="0"/>
          </a:p>
        </p:txBody>
      </p:sp>
      <p:pic>
        <p:nvPicPr>
          <p:cNvPr id="1026" name="Picture 2" descr="Image result for talking about man cheech and c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799" y="1717407"/>
            <a:ext cx="7736402" cy="435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625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PROPOSED CONSTITUTIONAL AMENDMENT</a:t>
            </a:r>
            <a:endParaRPr lang="en-US" dirty="0"/>
          </a:p>
        </p:txBody>
      </p:sp>
      <p:sp>
        <p:nvSpPr>
          <p:cNvPr id="3" name="Content Placeholder 2"/>
          <p:cNvSpPr>
            <a:spLocks noGrp="1"/>
          </p:cNvSpPr>
          <p:nvPr>
            <p:ph idx="1"/>
          </p:nvPr>
        </p:nvSpPr>
        <p:spPr>
          <a:xfrm>
            <a:off x="386366" y="1469310"/>
            <a:ext cx="11436440" cy="4351338"/>
          </a:xfrm>
        </p:spPr>
        <p:txBody>
          <a:bodyPr>
            <a:noAutofit/>
          </a:bodyPr>
          <a:lstStyle/>
          <a:p>
            <a:pPr marL="0" indent="0" algn="just">
              <a:buNone/>
            </a:pPr>
            <a:r>
              <a:rPr lang="en-US" sz="2000" dirty="0"/>
              <a:t>T</a:t>
            </a:r>
            <a:r>
              <a:rPr lang="en-US" sz="2000" dirty="0" smtClean="0"/>
              <a:t>he </a:t>
            </a:r>
            <a:r>
              <a:rPr lang="en-US" sz="2000" dirty="0"/>
              <a:t>people of Nebraska, if recommended by a physician or nurse practitioner, have the right to use, possess, access, and safely and discreetly produce an adequate supply of cannabis, cannabis preparations, products and materials, and cannabis-related equipment to alleviate diagnosed serious medical conditions without facing arrest, prosecution, or civil or criminal penalties. A minor with a serious medical condition only has the right to use cannabis if recommended by a physician or nurse practitioner and with the consent of a custodial parent or legal guardian.</a:t>
            </a:r>
          </a:p>
          <a:p>
            <a:pPr marL="0" indent="0" algn="just">
              <a:buNone/>
            </a:pPr>
            <a:r>
              <a:rPr lang="en-US" sz="2000" dirty="0" smtClean="0"/>
              <a:t>These </a:t>
            </a:r>
            <a:r>
              <a:rPr lang="en-US" sz="2000" dirty="0"/>
              <a:t>rights include accessing cannabis, cannabis preparations, products and materials, and cannabis-related equipment from state-legal private entities in Nebraska, subject only to reasonable laws, rules, and regulations that promote the health and safety of patients, ensure continued access by patients to the type and quantity of cannabis they need, and prevent diversion without imposing an undue burden on patients or providers or compromising patients’ confidentiality. A person who has been recommended medical cannabis may be assisted by a caregiver in exercising these rights.</a:t>
            </a:r>
          </a:p>
          <a:p>
            <a:pPr marL="0" indent="0" algn="just">
              <a:buNone/>
            </a:pPr>
            <a:r>
              <a:rPr lang="en-US" sz="2000" dirty="0" smtClean="0"/>
              <a:t>This </a:t>
            </a:r>
            <a:r>
              <a:rPr lang="en-US" sz="2000" dirty="0"/>
              <a:t>section shall not be construed to allow the smoking of cannabis in public or possession of cannabis in detention facilities, nor shall it allow driving while impaired by cannabis or otherwise engaging in conduct that would be negligent to undertake while impaired by cannabis. This section does not require an employer to allow an employee to work while impaired by cannabis, nor does it require any insurance provider to cover medical cannabis.</a:t>
            </a:r>
            <a:endParaRPr lang="en-US" sz="2000" dirty="0" smtClean="0"/>
          </a:p>
        </p:txBody>
      </p:sp>
    </p:spTree>
    <p:extLst>
      <p:ext uri="{BB962C8B-B14F-4D97-AF65-F5344CB8AC3E}">
        <p14:creationId xmlns:p14="http://schemas.microsoft.com/office/powerpoint/2010/main" val="516623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489"/>
            <a:ext cx="12192000" cy="1097280"/>
          </a:xfrm>
        </p:spPr>
        <p:txBody>
          <a:bodyPr>
            <a:normAutofit fontScale="90000"/>
          </a:bodyPr>
          <a:lstStyle/>
          <a:p>
            <a:r>
              <a:rPr lang="en-US" dirty="0" smtClean="0"/>
              <a:t>NEBRASKA LAW &amp; PENDING LEGISLATION: </a:t>
            </a:r>
            <a:br>
              <a:rPr lang="en-US" dirty="0" smtClean="0"/>
            </a:br>
            <a:r>
              <a:rPr lang="en-US" sz="4900" dirty="0" smtClean="0"/>
              <a:t>LB 659</a:t>
            </a:r>
            <a:endParaRPr lang="en-US" sz="4900" dirty="0"/>
          </a:p>
        </p:txBody>
      </p:sp>
      <p:sp>
        <p:nvSpPr>
          <p:cNvPr id="3" name="Content Placeholder 2"/>
          <p:cNvSpPr>
            <a:spLocks noGrp="1"/>
          </p:cNvSpPr>
          <p:nvPr>
            <p:ph idx="1"/>
          </p:nvPr>
        </p:nvSpPr>
        <p:spPr>
          <a:xfrm>
            <a:off x="838200" y="1675372"/>
            <a:ext cx="10515600" cy="4351338"/>
          </a:xfrm>
        </p:spPr>
        <p:txBody>
          <a:bodyPr>
            <a:normAutofit/>
          </a:bodyPr>
          <a:lstStyle/>
          <a:p>
            <a:pPr algn="just"/>
            <a:r>
              <a:rPr lang="en-US" b="1" dirty="0" smtClean="0"/>
              <a:t>LB 659</a:t>
            </a:r>
            <a:r>
              <a:rPr lang="en-US" dirty="0" smtClean="0"/>
              <a:t>: Would remove CBD from the definition of marijuana and remove CBD from the list of controlled substances.</a:t>
            </a:r>
          </a:p>
          <a:p>
            <a:pPr algn="just"/>
            <a:r>
              <a:rPr lang="en-US" dirty="0" smtClean="0"/>
              <a:t>The </a:t>
            </a:r>
            <a:r>
              <a:rPr lang="en-US" dirty="0"/>
              <a:t>bill defines CBD as: “Cannabidiol means processed cannabis plant extract, oil, </a:t>
            </a:r>
            <a:r>
              <a:rPr lang="en-US" dirty="0" smtClean="0"/>
              <a:t>or </a:t>
            </a:r>
            <a:r>
              <a:rPr lang="en-US" dirty="0"/>
              <a:t>resin that contains more than ten percent cannabidiol by weight, but </a:t>
            </a:r>
            <a:r>
              <a:rPr lang="en-US" dirty="0" smtClean="0"/>
              <a:t>not </a:t>
            </a:r>
            <a:r>
              <a:rPr lang="en-US" dirty="0"/>
              <a:t>more than three-tenths of one percent tetrahydrocannabinols by </a:t>
            </a:r>
            <a:r>
              <a:rPr lang="en-US" dirty="0" smtClean="0"/>
              <a:t>weight, </a:t>
            </a:r>
            <a:r>
              <a:rPr lang="en-US" dirty="0"/>
              <a:t>and delivered in the form of a liquid or solid dosage form, regardless </a:t>
            </a:r>
            <a:r>
              <a:rPr lang="en-US" dirty="0" smtClean="0"/>
              <a:t>of </a:t>
            </a:r>
            <a:r>
              <a:rPr lang="en-US" dirty="0"/>
              <a:t>whether or not the cannabidiol is contained in a drug product approved </a:t>
            </a:r>
            <a:r>
              <a:rPr lang="en-US" dirty="0" smtClean="0"/>
              <a:t>by the </a:t>
            </a:r>
            <a:r>
              <a:rPr lang="en-US" dirty="0"/>
              <a:t>federal Food and Drug Administration or obtained pursuant to </a:t>
            </a:r>
            <a:r>
              <a:rPr lang="en-US" dirty="0" smtClean="0"/>
              <a:t>sections 28-463 </a:t>
            </a:r>
            <a:r>
              <a:rPr lang="en-US" dirty="0"/>
              <a:t>to </a:t>
            </a:r>
            <a:r>
              <a:rPr lang="en-US" dirty="0" smtClean="0"/>
              <a:t>28-468.”</a:t>
            </a:r>
          </a:p>
          <a:p>
            <a:pPr algn="just"/>
            <a:r>
              <a:rPr lang="en-US" dirty="0" smtClean="0"/>
              <a:t>Last entry was a hearing on February 20, 2019.</a:t>
            </a:r>
          </a:p>
          <a:p>
            <a:pPr marL="0" indent="0">
              <a:buNone/>
            </a:pPr>
            <a:endParaRPr lang="en-US" sz="6000" b="1" dirty="0" smtClean="0"/>
          </a:p>
        </p:txBody>
      </p:sp>
    </p:spTree>
    <p:extLst>
      <p:ext uri="{BB962C8B-B14F-4D97-AF65-F5344CB8AC3E}">
        <p14:creationId xmlns:p14="http://schemas.microsoft.com/office/powerpoint/2010/main" val="2131120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Public opinion in Nebraska</a:t>
            </a:r>
            <a:endParaRPr lang="en-US" dirty="0"/>
          </a:p>
        </p:txBody>
      </p:sp>
      <p:sp>
        <p:nvSpPr>
          <p:cNvPr id="3" name="Content Placeholder 2"/>
          <p:cNvSpPr>
            <a:spLocks noGrp="1"/>
          </p:cNvSpPr>
          <p:nvPr>
            <p:ph idx="1"/>
          </p:nvPr>
        </p:nvSpPr>
        <p:spPr>
          <a:xfrm>
            <a:off x="838200" y="1520825"/>
            <a:ext cx="10515600" cy="4255286"/>
          </a:xfrm>
        </p:spPr>
        <p:txBody>
          <a:bodyPr>
            <a:normAutofit lnSpcReduction="10000"/>
          </a:bodyPr>
          <a:lstStyle/>
          <a:p>
            <a:pPr marL="0" indent="0" algn="just">
              <a:buNone/>
            </a:pPr>
            <a:r>
              <a:rPr lang="en-US" sz="4000" b="1" dirty="0" smtClean="0"/>
              <a:t>February 2017 (most recent poll): </a:t>
            </a:r>
          </a:p>
          <a:p>
            <a:pPr marL="0" indent="0" algn="just">
              <a:buNone/>
            </a:pPr>
            <a:r>
              <a:rPr lang="en-US" sz="4000" u="sng" dirty="0" smtClean="0"/>
              <a:t>77%</a:t>
            </a:r>
            <a:r>
              <a:rPr lang="en-US" sz="4000" dirty="0" smtClean="0"/>
              <a:t> of polled voters indicated they would vote in favor of legalizing marijuana for medicinal purposes. </a:t>
            </a:r>
            <a:r>
              <a:rPr lang="en-US" sz="4000" u="sng" dirty="0">
                <a:solidFill>
                  <a:srgbClr val="0070C0"/>
                </a:solidFill>
              </a:rPr>
              <a:t>https://</a:t>
            </a:r>
            <a:r>
              <a:rPr lang="en-US" sz="4000" u="sng" dirty="0" smtClean="0">
                <a:solidFill>
                  <a:srgbClr val="0070C0"/>
                </a:solidFill>
              </a:rPr>
              <a:t>journalstar.com/legislature/survey-shows-majority-of-nebraskans-would-favor-medical-marijuana-prescribing/article_c01078b4-ef21-576a-a38d-35ea0600a52a.html</a:t>
            </a:r>
          </a:p>
        </p:txBody>
      </p:sp>
    </p:spTree>
    <p:extLst>
      <p:ext uri="{BB962C8B-B14F-4D97-AF65-F5344CB8AC3E}">
        <p14:creationId xmlns:p14="http://schemas.microsoft.com/office/powerpoint/2010/main" val="636025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lstStyle/>
          <a:p>
            <a:r>
              <a:rPr lang="en-US" dirty="0" smtClean="0"/>
              <a:t>GOVERNOR RICKETTS’ STANCE</a:t>
            </a:r>
            <a:endParaRPr lang="en-US" dirty="0"/>
          </a:p>
        </p:txBody>
      </p:sp>
      <p:sp>
        <p:nvSpPr>
          <p:cNvPr id="3" name="Content Placeholder 2"/>
          <p:cNvSpPr>
            <a:spLocks noGrp="1"/>
          </p:cNvSpPr>
          <p:nvPr>
            <p:ph idx="1"/>
          </p:nvPr>
        </p:nvSpPr>
        <p:spPr>
          <a:xfrm>
            <a:off x="616039" y="1559461"/>
            <a:ext cx="10959921" cy="4351338"/>
          </a:xfrm>
        </p:spPr>
        <p:txBody>
          <a:bodyPr>
            <a:normAutofit fontScale="92500"/>
          </a:bodyPr>
          <a:lstStyle/>
          <a:p>
            <a:pPr marL="0" indent="0" algn="just">
              <a:lnSpc>
                <a:spcPct val="100000"/>
              </a:lnSpc>
              <a:spcBef>
                <a:spcPts val="0"/>
              </a:spcBef>
              <a:spcAft>
                <a:spcPts val="600"/>
              </a:spcAft>
              <a:buNone/>
            </a:pPr>
            <a:r>
              <a:rPr lang="en-US" sz="3500" u="sng" dirty="0">
                <a:solidFill>
                  <a:srgbClr val="0070C0"/>
                </a:solidFill>
              </a:rPr>
              <a:t>https://governor.Nebraska.gov/press/marijuana-dangerous-drug</a:t>
            </a:r>
            <a:endParaRPr lang="en-US" sz="3500" u="sng" dirty="0" smtClean="0">
              <a:solidFill>
                <a:srgbClr val="0070C0"/>
              </a:solidFill>
            </a:endParaRPr>
          </a:p>
          <a:p>
            <a:pPr algn="just">
              <a:lnSpc>
                <a:spcPct val="100000"/>
              </a:lnSpc>
              <a:spcBef>
                <a:spcPts val="0"/>
              </a:spcBef>
              <a:spcAft>
                <a:spcPts val="600"/>
              </a:spcAft>
            </a:pPr>
            <a:r>
              <a:rPr lang="en-US" sz="3600" dirty="0" smtClean="0"/>
              <a:t>Entitled: “Marijuana is a Dangerous Drug”</a:t>
            </a:r>
          </a:p>
          <a:p>
            <a:pPr algn="just">
              <a:lnSpc>
                <a:spcPct val="100000"/>
              </a:lnSpc>
              <a:spcBef>
                <a:spcPts val="0"/>
              </a:spcBef>
              <a:spcAft>
                <a:spcPts val="600"/>
              </a:spcAft>
            </a:pPr>
            <a:r>
              <a:rPr lang="en-US" sz="3600" dirty="0" smtClean="0"/>
              <a:t>Relies heavily on the position that the FDA should make determinations on whether treatment is safe and effective, and that the process should not be circumvented.</a:t>
            </a:r>
          </a:p>
          <a:p>
            <a:pPr algn="just">
              <a:lnSpc>
                <a:spcPct val="100000"/>
              </a:lnSpc>
              <a:spcBef>
                <a:spcPts val="0"/>
              </a:spcBef>
              <a:spcAft>
                <a:spcPts val="600"/>
              </a:spcAft>
            </a:pPr>
            <a:r>
              <a:rPr lang="en-US" sz="3600" dirty="0"/>
              <a:t>“In the absence of an FDA review, expert medical research shows that marijuana is dangerous</a:t>
            </a:r>
            <a:r>
              <a:rPr lang="en-US" sz="3600" dirty="0" smtClean="0"/>
              <a:t>.”</a:t>
            </a:r>
          </a:p>
        </p:txBody>
      </p:sp>
    </p:spTree>
    <p:extLst>
      <p:ext uri="{BB962C8B-B14F-4D97-AF65-F5344CB8AC3E}">
        <p14:creationId xmlns:p14="http://schemas.microsoft.com/office/powerpoint/2010/main" val="1346436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lstStyle/>
          <a:p>
            <a:r>
              <a:rPr lang="en-US" dirty="0" smtClean="0"/>
              <a:t>GOVERNOR RICKETTS’ STANCE</a:t>
            </a:r>
            <a:endParaRPr lang="en-US" dirty="0"/>
          </a:p>
        </p:txBody>
      </p:sp>
      <p:sp>
        <p:nvSpPr>
          <p:cNvPr id="3" name="Content Placeholder 2"/>
          <p:cNvSpPr>
            <a:spLocks noGrp="1"/>
          </p:cNvSpPr>
          <p:nvPr>
            <p:ph idx="1"/>
          </p:nvPr>
        </p:nvSpPr>
        <p:spPr>
          <a:xfrm>
            <a:off x="616039" y="1559461"/>
            <a:ext cx="10959921" cy="4351338"/>
          </a:xfrm>
        </p:spPr>
        <p:txBody>
          <a:bodyPr>
            <a:normAutofit fontScale="92500" lnSpcReduction="10000"/>
          </a:bodyPr>
          <a:lstStyle/>
          <a:p>
            <a:pPr marL="0" indent="0" algn="just">
              <a:lnSpc>
                <a:spcPct val="100000"/>
              </a:lnSpc>
              <a:spcBef>
                <a:spcPts val="0"/>
              </a:spcBef>
              <a:spcAft>
                <a:spcPts val="600"/>
              </a:spcAft>
              <a:buNone/>
            </a:pPr>
            <a:r>
              <a:rPr lang="en-US" sz="3500" u="sng" dirty="0">
                <a:solidFill>
                  <a:srgbClr val="0070C0"/>
                </a:solidFill>
              </a:rPr>
              <a:t>https://governor.Nebraska.gov/press/marijuana-dangerous-drug</a:t>
            </a:r>
            <a:endParaRPr lang="en-US" sz="3500" u="sng" dirty="0" smtClean="0">
              <a:solidFill>
                <a:srgbClr val="0070C0"/>
              </a:solidFill>
            </a:endParaRPr>
          </a:p>
          <a:p>
            <a:pPr algn="just">
              <a:lnSpc>
                <a:spcPct val="100000"/>
              </a:lnSpc>
              <a:spcBef>
                <a:spcPts val="0"/>
              </a:spcBef>
              <a:spcAft>
                <a:spcPts val="600"/>
              </a:spcAft>
            </a:pPr>
            <a:r>
              <a:rPr lang="en-US" sz="3600" dirty="0" smtClean="0"/>
              <a:t>“As </a:t>
            </a:r>
            <a:r>
              <a:rPr lang="en-US" sz="3600" dirty="0"/>
              <a:t>the debate over medical marijuana takes center stage in the Unicameral, we must be cautious before we follow the lead of other states. Legalizing marijuana legislatively not only gives marijuana a pass on the important FDA review process, but it also puts the well-being of Nebraskans at risk. If you feel strongly about this issue, please take a moment to contact your state senator. You can find all the information you need to reach them at </a:t>
            </a:r>
            <a:r>
              <a:rPr lang="en-US" sz="3600" u="sng" dirty="0">
                <a:solidFill>
                  <a:srgbClr val="0070C0"/>
                </a:solidFill>
              </a:rPr>
              <a:t>www.NebraskaLegislature.gov</a:t>
            </a:r>
            <a:r>
              <a:rPr lang="en-US" sz="3600" dirty="0" smtClean="0"/>
              <a:t>.”</a:t>
            </a:r>
          </a:p>
        </p:txBody>
      </p:sp>
    </p:spTree>
    <p:extLst>
      <p:ext uri="{BB962C8B-B14F-4D97-AF65-F5344CB8AC3E}">
        <p14:creationId xmlns:p14="http://schemas.microsoft.com/office/powerpoint/2010/main" val="4068578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lstStyle/>
          <a:p>
            <a:r>
              <a:rPr lang="en-US" dirty="0" smtClean="0"/>
              <a:t>GOVERNOR RICKETTS’ STANCE</a:t>
            </a:r>
            <a:endParaRPr lang="en-US" dirty="0"/>
          </a:p>
        </p:txBody>
      </p:sp>
      <p:sp>
        <p:nvSpPr>
          <p:cNvPr id="3" name="Content Placeholder 2"/>
          <p:cNvSpPr>
            <a:spLocks noGrp="1"/>
          </p:cNvSpPr>
          <p:nvPr>
            <p:ph idx="1"/>
          </p:nvPr>
        </p:nvSpPr>
        <p:spPr>
          <a:xfrm>
            <a:off x="838199" y="1417794"/>
            <a:ext cx="10515600" cy="4351338"/>
          </a:xfrm>
        </p:spPr>
        <p:txBody>
          <a:bodyPr>
            <a:normAutofit/>
          </a:bodyPr>
          <a:lstStyle/>
          <a:p>
            <a:pPr algn="just">
              <a:lnSpc>
                <a:spcPct val="100000"/>
              </a:lnSpc>
              <a:spcBef>
                <a:spcPts val="0"/>
              </a:spcBef>
              <a:spcAft>
                <a:spcPts val="600"/>
              </a:spcAft>
            </a:pPr>
            <a:r>
              <a:rPr lang="en-US" sz="3600" dirty="0" smtClean="0"/>
              <a:t>Current term ends 2023. Governor Ricketts would be likely to veto legislation passed while governor.</a:t>
            </a:r>
            <a:endParaRPr lang="en-US" sz="3600" dirty="0"/>
          </a:p>
        </p:txBody>
      </p:sp>
      <p:pic>
        <p:nvPicPr>
          <p:cNvPr id="4" name="Picture 3"/>
          <p:cNvPicPr>
            <a:picLocks noChangeAspect="1"/>
          </p:cNvPicPr>
          <p:nvPr/>
        </p:nvPicPr>
        <p:blipFill>
          <a:blip r:embed="rId2"/>
          <a:stretch>
            <a:fillRect/>
          </a:stretch>
        </p:blipFill>
        <p:spPr>
          <a:xfrm>
            <a:off x="2821026" y="2780603"/>
            <a:ext cx="6549947" cy="3486469"/>
          </a:xfrm>
          <a:prstGeom prst="rect">
            <a:avLst/>
          </a:prstGeom>
        </p:spPr>
      </p:pic>
    </p:spTree>
    <p:extLst>
      <p:ext uri="{BB962C8B-B14F-4D97-AF65-F5344CB8AC3E}">
        <p14:creationId xmlns:p14="http://schemas.microsoft.com/office/powerpoint/2010/main" val="1220449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730"/>
            <a:ext cx="12192000" cy="1097280"/>
          </a:xfrm>
        </p:spPr>
        <p:txBody>
          <a:bodyPr>
            <a:noAutofit/>
          </a:bodyPr>
          <a:lstStyle/>
          <a:p>
            <a:r>
              <a:rPr lang="en-US" sz="3600" dirty="0" smtClean="0"/>
              <a:t>What types of discussions can medical providers in Nebraska have with patients re: marijuana, cbd?</a:t>
            </a:r>
            <a:endParaRPr lang="en-US" sz="3600" dirty="0"/>
          </a:p>
        </p:txBody>
      </p:sp>
      <p:sp>
        <p:nvSpPr>
          <p:cNvPr id="3" name="Content Placeholder 2"/>
          <p:cNvSpPr>
            <a:spLocks noGrp="1"/>
          </p:cNvSpPr>
          <p:nvPr>
            <p:ph idx="1"/>
          </p:nvPr>
        </p:nvSpPr>
        <p:spPr>
          <a:xfrm>
            <a:off x="838200" y="1725769"/>
            <a:ext cx="10515600" cy="4881091"/>
          </a:xfrm>
        </p:spPr>
        <p:txBody>
          <a:bodyPr>
            <a:normAutofit fontScale="70000" lnSpcReduction="20000"/>
          </a:bodyPr>
          <a:lstStyle/>
          <a:p>
            <a:pPr algn="just"/>
            <a:r>
              <a:rPr lang="en-US" sz="3400" dirty="0" smtClean="0"/>
              <a:t>Nebraska </a:t>
            </a:r>
            <a:r>
              <a:rPr lang="en-US" sz="3400" dirty="0"/>
              <a:t>medical providers confront multiple risks if/when they engage in </a:t>
            </a:r>
            <a:r>
              <a:rPr lang="en-US" sz="3400" dirty="0" smtClean="0"/>
              <a:t>inappropriate discussions </a:t>
            </a:r>
            <a:r>
              <a:rPr lang="en-US" sz="3400" dirty="0"/>
              <a:t>with their patients regarding the potential use of medical </a:t>
            </a:r>
            <a:r>
              <a:rPr lang="en-US" sz="3400" dirty="0" smtClean="0"/>
              <a:t>cannabis, including: </a:t>
            </a:r>
          </a:p>
          <a:p>
            <a:pPr marL="798513" lvl="1" indent="-341313" algn="just"/>
            <a:r>
              <a:rPr lang="en-US" sz="3400" dirty="0" smtClean="0"/>
              <a:t>Criminal </a:t>
            </a:r>
            <a:r>
              <a:rPr lang="en-US" sz="3400" dirty="0"/>
              <a:t>charges (e.g., aiding and abetting a crime</a:t>
            </a:r>
            <a:r>
              <a:rPr lang="en-US" sz="3400" dirty="0" smtClean="0"/>
              <a:t>)</a:t>
            </a:r>
          </a:p>
          <a:p>
            <a:pPr marL="798513" lvl="1" indent="-341313" algn="just"/>
            <a:r>
              <a:rPr lang="en-US" sz="3400" dirty="0"/>
              <a:t>R</a:t>
            </a:r>
            <a:r>
              <a:rPr lang="en-US" sz="3400" dirty="0" smtClean="0"/>
              <a:t>evocation </a:t>
            </a:r>
            <a:r>
              <a:rPr lang="en-US" sz="3400" dirty="0"/>
              <a:t>of DEA </a:t>
            </a:r>
            <a:r>
              <a:rPr lang="en-US" sz="3400" dirty="0" smtClean="0"/>
              <a:t>registration</a:t>
            </a:r>
          </a:p>
          <a:p>
            <a:pPr marL="798513" lvl="1" indent="-341313" algn="just"/>
            <a:r>
              <a:rPr lang="en-US" sz="3400" dirty="0" smtClean="0"/>
              <a:t>NE-DHHS </a:t>
            </a:r>
            <a:r>
              <a:rPr lang="en-US" sz="3400" dirty="0"/>
              <a:t>licensure </a:t>
            </a:r>
            <a:r>
              <a:rPr lang="en-US" sz="3400" dirty="0" smtClean="0"/>
              <a:t>sanction/revocation</a:t>
            </a:r>
          </a:p>
          <a:p>
            <a:pPr marL="798513" lvl="1" indent="-341313" algn="just"/>
            <a:r>
              <a:rPr lang="en-US" sz="3400" dirty="0"/>
              <a:t>M</a:t>
            </a:r>
            <a:r>
              <a:rPr lang="en-US" sz="3400" dirty="0" smtClean="0"/>
              <a:t>edical </a:t>
            </a:r>
            <a:r>
              <a:rPr lang="en-US" sz="3400" dirty="0"/>
              <a:t>malpractice </a:t>
            </a:r>
            <a:r>
              <a:rPr lang="en-US" sz="3400" dirty="0" smtClean="0"/>
              <a:t>claims</a:t>
            </a:r>
          </a:p>
          <a:p>
            <a:pPr marL="798513" lvl="1" indent="-341313" algn="just"/>
            <a:r>
              <a:rPr lang="en-US" sz="3400" dirty="0" smtClean="0"/>
              <a:t>Being </a:t>
            </a:r>
            <a:r>
              <a:rPr lang="en-US" sz="3400" dirty="0"/>
              <a:t>placed on the OIG List of Excluded Individuals and Entities, etc.  </a:t>
            </a:r>
          </a:p>
          <a:p>
            <a:pPr algn="just"/>
            <a:r>
              <a:rPr lang="en-US" sz="3400" dirty="0" smtClean="0"/>
              <a:t>Consequently</a:t>
            </a:r>
            <a:r>
              <a:rPr lang="en-US" sz="3400" dirty="0"/>
              <a:t>, when a patient broaches the topic of medical cannabis, medical providers need to be </a:t>
            </a:r>
            <a:r>
              <a:rPr lang="en-US" sz="3400" u="sng" dirty="0"/>
              <a:t>very</a:t>
            </a:r>
            <a:r>
              <a:rPr lang="en-US" sz="3400" dirty="0"/>
              <a:t> careful to ensure they provide information only related to the possible health risks and benefits of medical cannabis, not whether the provider recommends its use or how/where it may be legally obtained.  </a:t>
            </a:r>
            <a:endParaRPr lang="en-US" sz="3400" dirty="0" smtClean="0"/>
          </a:p>
          <a:p>
            <a:pPr algn="just"/>
            <a:r>
              <a:rPr lang="en-US" sz="3400" dirty="0" smtClean="0"/>
              <a:t>Where such conversation occurs, best practice would be to have the patient sign a written acknowledgment outlining what was and was not discussed.</a:t>
            </a:r>
            <a:endParaRPr lang="en-US" sz="3400" dirty="0"/>
          </a:p>
          <a:p>
            <a:endParaRPr lang="en-US" dirty="0"/>
          </a:p>
          <a:p>
            <a:endParaRPr lang="en-US" dirty="0"/>
          </a:p>
        </p:txBody>
      </p:sp>
    </p:spTree>
    <p:extLst>
      <p:ext uri="{BB962C8B-B14F-4D97-AF65-F5344CB8AC3E}">
        <p14:creationId xmlns:p14="http://schemas.microsoft.com/office/powerpoint/2010/main" val="3076816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101" y="1764406"/>
            <a:ext cx="10828699" cy="4853677"/>
          </a:xfrm>
        </p:spPr>
        <p:txBody>
          <a:bodyPr>
            <a:normAutofit fontScale="55000" lnSpcReduction="20000"/>
          </a:bodyPr>
          <a:lstStyle/>
          <a:p>
            <a:pPr marL="0" indent="0" algn="just">
              <a:lnSpc>
                <a:spcPct val="100000"/>
              </a:lnSpc>
              <a:spcBef>
                <a:spcPts val="0"/>
              </a:spcBef>
              <a:spcAft>
                <a:spcPts val="600"/>
              </a:spcAft>
              <a:buNone/>
            </a:pPr>
            <a:r>
              <a:rPr lang="en-US" sz="4400" b="1" dirty="0" smtClean="0"/>
              <a:t>1.  Whether employers must accommodate an employee who uses medicinal marijuana? </a:t>
            </a:r>
          </a:p>
          <a:p>
            <a:pPr marL="0" indent="0" algn="just">
              <a:lnSpc>
                <a:spcPct val="100000"/>
              </a:lnSpc>
              <a:spcBef>
                <a:spcPts val="0"/>
              </a:spcBef>
              <a:spcAft>
                <a:spcPts val="600"/>
              </a:spcAft>
              <a:buNone/>
            </a:pPr>
            <a:endParaRPr lang="en-US" sz="3600" dirty="0"/>
          </a:p>
          <a:p>
            <a:pPr algn="just">
              <a:lnSpc>
                <a:spcPct val="100000"/>
              </a:lnSpc>
              <a:spcBef>
                <a:spcPts val="0"/>
              </a:spcBef>
              <a:spcAft>
                <a:spcPts val="600"/>
              </a:spcAft>
            </a:pPr>
            <a:r>
              <a:rPr lang="en-US" sz="3600" dirty="0" smtClean="0"/>
              <a:t>Currently this is not required under the ADA or Nebraska law. If it becomes legal under federal law, the ADA and FMLA issues will have to be revisited.</a:t>
            </a:r>
          </a:p>
          <a:p>
            <a:pPr algn="just">
              <a:lnSpc>
                <a:spcPct val="100000"/>
              </a:lnSpc>
              <a:spcBef>
                <a:spcPts val="0"/>
              </a:spcBef>
              <a:spcAft>
                <a:spcPts val="600"/>
              </a:spcAft>
            </a:pPr>
            <a:r>
              <a:rPr lang="en-US" sz="3600" dirty="0" smtClean="0"/>
              <a:t>In states where marijuana is legal, the early cases found that employers were not required to accommodate marijuana use.  However, a few courts have held otherwise. The Massachusetts Supreme Court </a:t>
            </a:r>
            <a:r>
              <a:rPr lang="en-US" sz="3600" dirty="0"/>
              <a:t>has held </a:t>
            </a:r>
            <a:r>
              <a:rPr lang="en-US" sz="3600" dirty="0" smtClean="0"/>
              <a:t>that “an </a:t>
            </a:r>
            <a:r>
              <a:rPr lang="en-US" sz="3600" dirty="0"/>
              <a:t>exception to the employer's drug policy to permit offsite marijuana use may be a reasonable accommodation where the employee's physician determines that marijuana is the most effective treatment for the employee's disability and that any alternative medication permitted by the employer's drug policy would be less effective</a:t>
            </a:r>
            <a:r>
              <a:rPr lang="en-US" sz="3600" dirty="0" smtClean="0"/>
              <a:t>” </a:t>
            </a:r>
            <a:r>
              <a:rPr lang="en-US" sz="3600" i="1" dirty="0" smtClean="0"/>
              <a:t>Barbuto v. Advantage Sales and Marketing</a:t>
            </a:r>
            <a:r>
              <a:rPr lang="en-US" sz="3600" dirty="0" smtClean="0"/>
              <a:t>, LLC, 477 Mass. 456 (2017).</a:t>
            </a:r>
          </a:p>
          <a:p>
            <a:pPr algn="just">
              <a:lnSpc>
                <a:spcPct val="100000"/>
              </a:lnSpc>
              <a:spcBef>
                <a:spcPts val="0"/>
              </a:spcBef>
              <a:spcAft>
                <a:spcPts val="600"/>
              </a:spcAft>
            </a:pPr>
            <a:r>
              <a:rPr lang="en-US" sz="3600" dirty="0" smtClean="0"/>
              <a:t>To avoid a court fight on the issue, some states have written such protections into the statute </a:t>
            </a:r>
            <a:r>
              <a:rPr lang="en-US" sz="3600" dirty="0"/>
              <a:t>legalizing marijuana. For example, Arizona, Arkansas, Connecticut, Delaware, Illinois, Maine, Minnesota, New York, Pennsylvania and West Virginia provide employment protections for medical marijuana patients.</a:t>
            </a:r>
            <a:endParaRPr lang="en-US" sz="3600" dirty="0" smtClean="0"/>
          </a:p>
        </p:txBody>
      </p:sp>
      <p:sp>
        <p:nvSpPr>
          <p:cNvPr id="5" name="Title 1"/>
          <p:cNvSpPr txBox="1">
            <a:spLocks/>
          </p:cNvSpPr>
          <p:nvPr/>
        </p:nvSpPr>
        <p:spPr>
          <a:xfrm>
            <a:off x="0" y="365127"/>
            <a:ext cx="12192000" cy="1097280"/>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400" b="1" i="0" u="none" kern="1200" cap="all" baseline="0">
                <a:solidFill>
                  <a:schemeClr val="bg1"/>
                </a:solidFill>
                <a:uFill>
                  <a:solidFill>
                    <a:srgbClr val="002060"/>
                  </a:solidFill>
                </a:uFill>
                <a:latin typeface="+mj-lt"/>
                <a:ea typeface="+mj-ea"/>
                <a:cs typeface="+mj-cs"/>
              </a:defRPr>
            </a:lvl1pPr>
          </a:lstStyle>
          <a:p>
            <a:r>
              <a:rPr lang="en-US" dirty="0" smtClean="0"/>
              <a:t>Additional questions </a:t>
            </a:r>
            <a:br>
              <a:rPr lang="en-US" dirty="0" smtClean="0"/>
            </a:br>
            <a:r>
              <a:rPr lang="en-US" dirty="0" smtClean="0"/>
              <a:t>raised by legalization</a:t>
            </a:r>
            <a:endParaRPr lang="en-US" dirty="0"/>
          </a:p>
        </p:txBody>
      </p:sp>
    </p:spTree>
    <p:extLst>
      <p:ext uri="{BB962C8B-B14F-4D97-AF65-F5344CB8AC3E}">
        <p14:creationId xmlns:p14="http://schemas.microsoft.com/office/powerpoint/2010/main" val="3214691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21658"/>
            <a:ext cx="10515600" cy="4234698"/>
          </a:xfrm>
        </p:spPr>
        <p:txBody>
          <a:bodyPr>
            <a:normAutofit fontScale="85000" lnSpcReduction="20000"/>
          </a:bodyPr>
          <a:lstStyle/>
          <a:p>
            <a:pPr marL="0" indent="0" algn="just">
              <a:lnSpc>
                <a:spcPct val="100000"/>
              </a:lnSpc>
              <a:spcBef>
                <a:spcPts val="0"/>
              </a:spcBef>
              <a:spcAft>
                <a:spcPts val="600"/>
              </a:spcAft>
              <a:buNone/>
            </a:pPr>
            <a:r>
              <a:rPr lang="en-US" sz="3200" b="1" dirty="0" smtClean="0"/>
              <a:t>2.  </a:t>
            </a:r>
            <a:r>
              <a:rPr lang="en-US" sz="3600" b="1" dirty="0" smtClean="0"/>
              <a:t>If employers can prohibit the use or possession of marijuana in the workplace, even if the state has legalized marijuana use in certain circumstances?</a:t>
            </a:r>
          </a:p>
          <a:p>
            <a:pPr marL="0" indent="0" algn="just">
              <a:lnSpc>
                <a:spcPct val="100000"/>
              </a:lnSpc>
              <a:spcBef>
                <a:spcPts val="0"/>
              </a:spcBef>
              <a:spcAft>
                <a:spcPts val="600"/>
              </a:spcAft>
              <a:buNone/>
            </a:pPr>
            <a:endParaRPr lang="en-US" dirty="0" smtClean="0"/>
          </a:p>
          <a:p>
            <a:pPr marL="0" indent="0" algn="just">
              <a:lnSpc>
                <a:spcPct val="100000"/>
              </a:lnSpc>
              <a:spcBef>
                <a:spcPts val="0"/>
              </a:spcBef>
              <a:spcAft>
                <a:spcPts val="600"/>
              </a:spcAft>
              <a:buNone/>
            </a:pPr>
            <a:r>
              <a:rPr lang="en-US" sz="3600" dirty="0" smtClean="0"/>
              <a:t>Likely yes, although it could depend upon the state legalization language. Just like alcohol is legal, but it may be banned from the premises, the same is likely true for marijuana. Although if taken for medicinal purposes, there could be a grey area and argument made that an accommodation is required under state law.</a:t>
            </a:r>
            <a:endParaRPr lang="en-US" sz="3600" dirty="0"/>
          </a:p>
        </p:txBody>
      </p:sp>
      <p:sp>
        <p:nvSpPr>
          <p:cNvPr id="5" name="Title 1"/>
          <p:cNvSpPr txBox="1">
            <a:spLocks/>
          </p:cNvSpPr>
          <p:nvPr/>
        </p:nvSpPr>
        <p:spPr>
          <a:xfrm>
            <a:off x="0" y="365127"/>
            <a:ext cx="12192000" cy="1097280"/>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400" b="1" i="0" u="none" kern="1200" cap="all" baseline="0">
                <a:solidFill>
                  <a:schemeClr val="bg1"/>
                </a:solidFill>
                <a:uFill>
                  <a:solidFill>
                    <a:srgbClr val="002060"/>
                  </a:solidFill>
                </a:uFill>
                <a:latin typeface="+mj-lt"/>
                <a:ea typeface="+mj-ea"/>
                <a:cs typeface="+mj-cs"/>
              </a:defRPr>
            </a:lvl1pPr>
          </a:lstStyle>
          <a:p>
            <a:r>
              <a:rPr lang="en-US" dirty="0" smtClean="0"/>
              <a:t>Additional questions </a:t>
            </a:r>
            <a:br>
              <a:rPr lang="en-US" dirty="0" smtClean="0"/>
            </a:br>
            <a:r>
              <a:rPr lang="en-US" dirty="0" smtClean="0"/>
              <a:t>raised by legalization</a:t>
            </a:r>
            <a:endParaRPr lang="en-US" dirty="0"/>
          </a:p>
        </p:txBody>
      </p:sp>
    </p:spTree>
    <p:extLst>
      <p:ext uri="{BB962C8B-B14F-4D97-AF65-F5344CB8AC3E}">
        <p14:creationId xmlns:p14="http://schemas.microsoft.com/office/powerpoint/2010/main" val="3857382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21658"/>
            <a:ext cx="10515600" cy="4234698"/>
          </a:xfrm>
        </p:spPr>
        <p:txBody>
          <a:bodyPr>
            <a:normAutofit lnSpcReduction="10000"/>
          </a:bodyPr>
          <a:lstStyle/>
          <a:p>
            <a:pPr marL="0" indent="0" algn="just">
              <a:lnSpc>
                <a:spcPct val="100000"/>
              </a:lnSpc>
              <a:spcBef>
                <a:spcPts val="0"/>
              </a:spcBef>
              <a:spcAft>
                <a:spcPts val="600"/>
              </a:spcAft>
              <a:buNone/>
            </a:pPr>
            <a:r>
              <a:rPr lang="en-US" sz="3200" b="1" dirty="0"/>
              <a:t>3</a:t>
            </a:r>
            <a:r>
              <a:rPr lang="en-US" sz="3200" b="1" dirty="0" smtClean="0"/>
              <a:t>.  If legalized, how will that effect employee drug tests</a:t>
            </a:r>
            <a:r>
              <a:rPr lang="en-US" sz="3600" b="1" dirty="0" smtClean="0"/>
              <a:t>?</a:t>
            </a:r>
          </a:p>
          <a:p>
            <a:pPr marL="0" indent="0" algn="just">
              <a:lnSpc>
                <a:spcPct val="100000"/>
              </a:lnSpc>
              <a:spcBef>
                <a:spcPts val="0"/>
              </a:spcBef>
              <a:spcAft>
                <a:spcPts val="600"/>
              </a:spcAft>
              <a:buNone/>
            </a:pPr>
            <a:endParaRPr lang="en-US" sz="2400" dirty="0" smtClean="0"/>
          </a:p>
          <a:p>
            <a:pPr marL="0" indent="0" algn="just">
              <a:lnSpc>
                <a:spcPct val="100000"/>
              </a:lnSpc>
              <a:spcBef>
                <a:spcPts val="0"/>
              </a:spcBef>
              <a:spcAft>
                <a:spcPts val="600"/>
              </a:spcAft>
              <a:buNone/>
            </a:pPr>
            <a:r>
              <a:rPr lang="en-US" sz="3600" dirty="0" smtClean="0"/>
              <a:t>This will depend upon the legalization language and what protections are provided to marijuana users while away from work. Absent protections, employers could still choose to test for marijuana, although the employer might find that its potential workforce is smaller than before.</a:t>
            </a:r>
          </a:p>
        </p:txBody>
      </p:sp>
      <p:sp>
        <p:nvSpPr>
          <p:cNvPr id="5" name="Title 1"/>
          <p:cNvSpPr txBox="1">
            <a:spLocks/>
          </p:cNvSpPr>
          <p:nvPr/>
        </p:nvSpPr>
        <p:spPr>
          <a:xfrm>
            <a:off x="0" y="365127"/>
            <a:ext cx="12192000" cy="1097280"/>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400" b="1" i="0" u="none" kern="1200" cap="all" baseline="0">
                <a:solidFill>
                  <a:schemeClr val="bg1"/>
                </a:solidFill>
                <a:uFill>
                  <a:solidFill>
                    <a:srgbClr val="002060"/>
                  </a:solidFill>
                </a:uFill>
                <a:latin typeface="+mj-lt"/>
                <a:ea typeface="+mj-ea"/>
                <a:cs typeface="+mj-cs"/>
              </a:defRPr>
            </a:lvl1pPr>
          </a:lstStyle>
          <a:p>
            <a:r>
              <a:rPr lang="en-US" dirty="0" smtClean="0"/>
              <a:t>Additional questions </a:t>
            </a:r>
            <a:br>
              <a:rPr lang="en-US" dirty="0" smtClean="0"/>
            </a:br>
            <a:r>
              <a:rPr lang="en-US" dirty="0" smtClean="0"/>
              <a:t>raised by legalization</a:t>
            </a:r>
            <a:endParaRPr lang="en-US" dirty="0"/>
          </a:p>
        </p:txBody>
      </p:sp>
    </p:spTree>
    <p:extLst>
      <p:ext uri="{BB962C8B-B14F-4D97-AF65-F5344CB8AC3E}">
        <p14:creationId xmlns:p14="http://schemas.microsoft.com/office/powerpoint/2010/main" val="149090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456"/>
            <a:ext cx="12192000" cy="1097280"/>
          </a:xfrm>
        </p:spPr>
        <p:txBody>
          <a:bodyPr>
            <a:normAutofit fontScale="90000"/>
          </a:bodyPr>
          <a:lstStyle/>
          <a:p>
            <a:r>
              <a:rPr lang="en-US" dirty="0" smtClean="0"/>
              <a:t>What are we even talking about man?</a:t>
            </a:r>
            <a:br>
              <a:rPr lang="en-US" dirty="0" smtClean="0"/>
            </a:br>
            <a:r>
              <a:rPr lang="en-US" dirty="0"/>
              <a:t>(</a:t>
            </a:r>
            <a:r>
              <a:rPr lang="en-US" dirty="0" smtClean="0"/>
              <a:t>The vernacular)</a:t>
            </a:r>
            <a:endParaRPr lang="en-US" dirty="0"/>
          </a:p>
        </p:txBody>
      </p:sp>
      <p:sp>
        <p:nvSpPr>
          <p:cNvPr id="3" name="Content Placeholder 2"/>
          <p:cNvSpPr>
            <a:spLocks noGrp="1"/>
          </p:cNvSpPr>
          <p:nvPr>
            <p:ph idx="1"/>
          </p:nvPr>
        </p:nvSpPr>
        <p:spPr>
          <a:xfrm>
            <a:off x="838200" y="1520825"/>
            <a:ext cx="10515600" cy="4648154"/>
          </a:xfrm>
        </p:spPr>
        <p:txBody>
          <a:bodyPr>
            <a:noAutofit/>
          </a:bodyPr>
          <a:lstStyle/>
          <a:p>
            <a:pPr algn="just"/>
            <a:r>
              <a:rPr lang="en-US" sz="2600" b="1" dirty="0" smtClean="0"/>
              <a:t>Cannabis</a:t>
            </a:r>
            <a:r>
              <a:rPr lang="en-US" sz="2600" b="1" dirty="0"/>
              <a:t>: </a:t>
            </a:r>
            <a:r>
              <a:rPr lang="en-US" sz="2600" dirty="0"/>
              <a:t>Cannabis is a family of plants with two primary classifications — Indica and Sativa. While marijuana can be considered a member of either the Indica or Sativa families, Hemp is a member of the Cannabis Sativa family.</a:t>
            </a:r>
            <a:endParaRPr lang="en-US" sz="2600" dirty="0" smtClean="0"/>
          </a:p>
          <a:p>
            <a:pPr algn="just"/>
            <a:r>
              <a:rPr lang="en-US" sz="2600" b="1" dirty="0" smtClean="0"/>
              <a:t>Marijuana: </a:t>
            </a:r>
            <a:r>
              <a:rPr lang="en-US" sz="2600" dirty="0" smtClean="0"/>
              <a:t>Marijuana has broad leaves, dense buds, and a short bushy appearance.  Contains high levels of THC. </a:t>
            </a:r>
            <a:r>
              <a:rPr lang="en-US" sz="2600" dirty="0"/>
              <a:t> </a:t>
            </a:r>
            <a:r>
              <a:rPr lang="en-US" sz="2600" dirty="0" smtClean="0"/>
              <a:t>Also contains CBD. Generally grown for medicinal or recreational purposes.</a:t>
            </a:r>
          </a:p>
          <a:p>
            <a:pPr algn="just"/>
            <a:r>
              <a:rPr lang="en-US" sz="2600" b="1" dirty="0"/>
              <a:t>Hemp: </a:t>
            </a:r>
            <a:r>
              <a:rPr lang="en-US" sz="2600" dirty="0"/>
              <a:t>Hemp features skinny leaves that are concentrated towards the top of the plant and grows taller and skinnier than Marijuana, with few branches beneath its upper portion</a:t>
            </a:r>
            <a:r>
              <a:rPr lang="en-US" sz="2600" dirty="0" smtClean="0"/>
              <a:t>.  Contains CBD, and has low levels of THC. Generally grown for industrial applications. Under United States law, to be deemed hemp, the cannabis plant must have a THC concentration of less than 0.3%.</a:t>
            </a:r>
          </a:p>
        </p:txBody>
      </p:sp>
    </p:spTree>
    <p:extLst>
      <p:ext uri="{BB962C8B-B14F-4D97-AF65-F5344CB8AC3E}">
        <p14:creationId xmlns:p14="http://schemas.microsoft.com/office/powerpoint/2010/main" val="1249037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21658"/>
            <a:ext cx="10515600" cy="4234698"/>
          </a:xfrm>
        </p:spPr>
        <p:txBody>
          <a:bodyPr>
            <a:normAutofit/>
          </a:bodyPr>
          <a:lstStyle/>
          <a:p>
            <a:pPr marL="0" indent="0" algn="just">
              <a:lnSpc>
                <a:spcPct val="100000"/>
              </a:lnSpc>
              <a:spcBef>
                <a:spcPts val="0"/>
              </a:spcBef>
              <a:spcAft>
                <a:spcPts val="600"/>
              </a:spcAft>
              <a:buNone/>
            </a:pPr>
            <a:r>
              <a:rPr lang="en-US" sz="3200" b="1" dirty="0" smtClean="0"/>
              <a:t>4.  If legalized, can employees come to work under the influence of marijuana?</a:t>
            </a:r>
            <a:endParaRPr lang="en-US" sz="3600" b="1" dirty="0" smtClean="0"/>
          </a:p>
          <a:p>
            <a:pPr marL="0" indent="0" algn="just">
              <a:lnSpc>
                <a:spcPct val="100000"/>
              </a:lnSpc>
              <a:spcBef>
                <a:spcPts val="0"/>
              </a:spcBef>
              <a:spcAft>
                <a:spcPts val="600"/>
              </a:spcAft>
              <a:buNone/>
            </a:pPr>
            <a:endParaRPr lang="en-US" sz="2400" dirty="0" smtClean="0"/>
          </a:p>
          <a:p>
            <a:pPr marL="0" indent="0" algn="just">
              <a:lnSpc>
                <a:spcPct val="100000"/>
              </a:lnSpc>
              <a:spcBef>
                <a:spcPts val="0"/>
              </a:spcBef>
              <a:spcAft>
                <a:spcPts val="600"/>
              </a:spcAft>
              <a:buNone/>
            </a:pPr>
            <a:r>
              <a:rPr lang="en-US" sz="3600" dirty="0" smtClean="0"/>
              <a:t>No. Legalization does not mean that employees must be allowed to be high at work.</a:t>
            </a:r>
          </a:p>
        </p:txBody>
      </p:sp>
      <p:sp>
        <p:nvSpPr>
          <p:cNvPr id="4" name="Title 1"/>
          <p:cNvSpPr txBox="1">
            <a:spLocks/>
          </p:cNvSpPr>
          <p:nvPr/>
        </p:nvSpPr>
        <p:spPr>
          <a:xfrm>
            <a:off x="0" y="365127"/>
            <a:ext cx="12192000" cy="1097280"/>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400" b="1" i="0" u="none" kern="1200" cap="all" baseline="0">
                <a:solidFill>
                  <a:schemeClr val="bg1"/>
                </a:solidFill>
                <a:uFill>
                  <a:solidFill>
                    <a:srgbClr val="002060"/>
                  </a:solidFill>
                </a:uFill>
                <a:latin typeface="+mj-lt"/>
                <a:ea typeface="+mj-ea"/>
                <a:cs typeface="+mj-cs"/>
              </a:defRPr>
            </a:lvl1pPr>
          </a:lstStyle>
          <a:p>
            <a:r>
              <a:rPr lang="en-US" dirty="0" smtClean="0"/>
              <a:t>Additional questions </a:t>
            </a:r>
            <a:br>
              <a:rPr lang="en-US" dirty="0" smtClean="0"/>
            </a:br>
            <a:r>
              <a:rPr lang="en-US" dirty="0" smtClean="0"/>
              <a:t>raised by legalization</a:t>
            </a:r>
            <a:endParaRPr lang="en-US" dirty="0"/>
          </a:p>
        </p:txBody>
      </p:sp>
    </p:spTree>
    <p:extLst>
      <p:ext uri="{BB962C8B-B14F-4D97-AF65-F5344CB8AC3E}">
        <p14:creationId xmlns:p14="http://schemas.microsoft.com/office/powerpoint/2010/main" val="4145000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12192000" cy="1097280"/>
          </a:xfrm>
        </p:spPr>
        <p:txBody>
          <a:bodyPr>
            <a:noAutofit/>
          </a:bodyPr>
          <a:lstStyle/>
          <a:p>
            <a:r>
              <a:rPr lang="en-US" dirty="0"/>
              <a:t>Additional questions </a:t>
            </a:r>
            <a:br>
              <a:rPr lang="en-US" dirty="0"/>
            </a:br>
            <a:r>
              <a:rPr lang="en-US" dirty="0"/>
              <a:t>raised by legalization</a:t>
            </a:r>
          </a:p>
        </p:txBody>
      </p:sp>
      <p:sp>
        <p:nvSpPr>
          <p:cNvPr id="3" name="Content Placeholder 2"/>
          <p:cNvSpPr>
            <a:spLocks noGrp="1"/>
          </p:cNvSpPr>
          <p:nvPr>
            <p:ph idx="1"/>
          </p:nvPr>
        </p:nvSpPr>
        <p:spPr>
          <a:xfrm>
            <a:off x="838200" y="1921658"/>
            <a:ext cx="10515600" cy="4234698"/>
          </a:xfrm>
        </p:spPr>
        <p:txBody>
          <a:bodyPr>
            <a:normAutofit fontScale="92500" lnSpcReduction="10000"/>
          </a:bodyPr>
          <a:lstStyle/>
          <a:p>
            <a:pPr marL="0" indent="0" algn="just">
              <a:lnSpc>
                <a:spcPct val="100000"/>
              </a:lnSpc>
              <a:spcBef>
                <a:spcPts val="0"/>
              </a:spcBef>
              <a:spcAft>
                <a:spcPts val="600"/>
              </a:spcAft>
              <a:buNone/>
            </a:pPr>
            <a:r>
              <a:rPr lang="en-US" sz="3200" b="1" dirty="0" smtClean="0"/>
              <a:t>5.  Might the costs of medicinal marijuana be deemed a reasonable and necessary medical expense and be reimbursable under worker’s compensation?</a:t>
            </a:r>
            <a:endParaRPr lang="en-US" sz="3600" b="1" dirty="0" smtClean="0"/>
          </a:p>
          <a:p>
            <a:pPr marL="0" indent="0" algn="just">
              <a:lnSpc>
                <a:spcPct val="100000"/>
              </a:lnSpc>
              <a:spcBef>
                <a:spcPts val="0"/>
              </a:spcBef>
              <a:spcAft>
                <a:spcPts val="600"/>
              </a:spcAft>
              <a:buNone/>
            </a:pPr>
            <a:endParaRPr lang="en-US" sz="2600" dirty="0" smtClean="0"/>
          </a:p>
          <a:p>
            <a:pPr marL="0" indent="0" algn="just">
              <a:lnSpc>
                <a:spcPct val="100000"/>
              </a:lnSpc>
              <a:spcBef>
                <a:spcPts val="0"/>
              </a:spcBef>
              <a:spcAft>
                <a:spcPts val="600"/>
              </a:spcAft>
              <a:buNone/>
            </a:pPr>
            <a:r>
              <a:rPr lang="en-US" sz="3600" dirty="0" smtClean="0"/>
              <a:t>Potentially yes. A </a:t>
            </a:r>
            <a:r>
              <a:rPr lang="en-US" sz="3600" dirty="0"/>
              <a:t>New Mexico appellate court has held that an employer and its workers’ compensation carrier must reimburse the employee for medical marijuana costs (</a:t>
            </a:r>
            <a:r>
              <a:rPr lang="en-US" sz="3600" i="1" dirty="0"/>
              <a:t>Vialpando v. Ben’s Auto. Servs.</a:t>
            </a:r>
            <a:r>
              <a:rPr lang="en-US" sz="3600" dirty="0"/>
              <a:t>, No. 32,920, 2014 WL 2420112 (N.M. Ct. App. May 19, 2014)).</a:t>
            </a:r>
            <a:endParaRPr lang="en-US" sz="3600" dirty="0" smtClean="0"/>
          </a:p>
        </p:txBody>
      </p:sp>
    </p:spTree>
    <p:extLst>
      <p:ext uri="{BB962C8B-B14F-4D97-AF65-F5344CB8AC3E}">
        <p14:creationId xmlns:p14="http://schemas.microsoft.com/office/powerpoint/2010/main" val="3872615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14401"/>
            <a:ext cx="12192000" cy="5943599"/>
          </a:xfrm>
          <a:prstGeom prst="rect">
            <a:avLst/>
          </a:prstGeom>
        </p:spPr>
      </p:pic>
      <p:sp>
        <p:nvSpPr>
          <p:cNvPr id="2" name="Title 1"/>
          <p:cNvSpPr>
            <a:spLocks noGrp="1"/>
          </p:cNvSpPr>
          <p:nvPr>
            <p:ph type="ctrTitle"/>
          </p:nvPr>
        </p:nvSpPr>
        <p:spPr>
          <a:xfrm>
            <a:off x="0" y="1"/>
            <a:ext cx="12191999" cy="914400"/>
          </a:xfrm>
        </p:spPr>
        <p:txBody>
          <a:bodyPr>
            <a:noAutofit/>
          </a:bodyPr>
          <a:lstStyle/>
          <a:p>
            <a:r>
              <a:rPr lang="en-US" sz="5400" dirty="0" smtClean="0"/>
              <a:t>QUESTIONS?</a:t>
            </a:r>
            <a:endParaRPr lang="en-US" sz="1400" dirty="0"/>
          </a:p>
        </p:txBody>
      </p:sp>
      <p:sp>
        <p:nvSpPr>
          <p:cNvPr id="7" name="Subtitle 6"/>
          <p:cNvSpPr>
            <a:spLocks noGrp="1"/>
          </p:cNvSpPr>
          <p:nvPr>
            <p:ph type="subTitle" idx="1"/>
          </p:nvPr>
        </p:nvSpPr>
        <p:spPr>
          <a:xfrm>
            <a:off x="3624197" y="914401"/>
            <a:ext cx="4943604" cy="1941356"/>
          </a:xfrm>
        </p:spPr>
        <p:txBody>
          <a:bodyPr>
            <a:noAutofit/>
          </a:bodyPr>
          <a:lstStyle/>
          <a:p>
            <a:pPr marL="115888">
              <a:lnSpc>
                <a:spcPct val="100000"/>
              </a:lnSpc>
              <a:spcBef>
                <a:spcPts val="0"/>
              </a:spcBef>
            </a:pPr>
            <a:r>
              <a:rPr lang="en-US" sz="2800" b="1" dirty="0" smtClean="0"/>
              <a:t>JASON R. YUNGTUM</a:t>
            </a:r>
          </a:p>
          <a:p>
            <a:pPr marL="115888" algn="l">
              <a:lnSpc>
                <a:spcPct val="100000"/>
              </a:lnSpc>
              <a:spcBef>
                <a:spcPts val="0"/>
              </a:spcBef>
            </a:pPr>
            <a:r>
              <a:rPr lang="en-US" sz="2800" b="1" dirty="0" smtClean="0"/>
              <a:t>jyungtum@clinewilliams.com</a:t>
            </a:r>
          </a:p>
          <a:p>
            <a:pPr marL="115888">
              <a:lnSpc>
                <a:spcPct val="100000"/>
              </a:lnSpc>
              <a:spcBef>
                <a:spcPts val="600"/>
              </a:spcBef>
            </a:pPr>
            <a:r>
              <a:rPr lang="en-US" sz="2800" b="1" dirty="0" smtClean="0"/>
              <a:t>HENRY L. WIEDRICH</a:t>
            </a:r>
          </a:p>
          <a:p>
            <a:pPr marL="115888" algn="l">
              <a:lnSpc>
                <a:spcPct val="100000"/>
              </a:lnSpc>
              <a:spcBef>
                <a:spcPts val="0"/>
              </a:spcBef>
            </a:pPr>
            <a:r>
              <a:rPr lang="en-US" sz="2800" b="1" dirty="0" smtClean="0"/>
              <a:t>hwiedrich@clinewilliams.com</a:t>
            </a:r>
            <a:endParaRPr lang="en-US" sz="28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400" y="6248085"/>
            <a:ext cx="4114800" cy="454338"/>
          </a:xfrm>
          <a:prstGeom prst="rect">
            <a:avLst/>
          </a:prstGeom>
        </p:spPr>
      </p:pic>
      <p:pic>
        <p:nvPicPr>
          <p:cNvPr id="8" name="Picture 7" descr="Nebraska Hospital Association"/>
          <p:cNvPicPr/>
          <p:nvPr/>
        </p:nvPicPr>
        <p:blipFill>
          <a:blip r:embed="rId4">
            <a:extLst>
              <a:ext uri="{28A0092B-C50C-407E-A947-70E740481C1C}">
                <a14:useLocalDpi xmlns:a14="http://schemas.microsoft.com/office/drawing/2010/main" val="0"/>
              </a:ext>
            </a:extLst>
          </a:blip>
          <a:srcRect/>
          <a:stretch>
            <a:fillRect/>
          </a:stretch>
        </p:blipFill>
        <p:spPr bwMode="auto">
          <a:xfrm>
            <a:off x="0" y="5911403"/>
            <a:ext cx="4134118" cy="946597"/>
          </a:xfrm>
          <a:prstGeom prst="rect">
            <a:avLst/>
          </a:prstGeom>
          <a:noFill/>
          <a:ln>
            <a:noFill/>
          </a:ln>
        </p:spPr>
      </p:pic>
    </p:spTree>
    <p:extLst>
      <p:ext uri="{BB962C8B-B14F-4D97-AF65-F5344CB8AC3E}">
        <p14:creationId xmlns:p14="http://schemas.microsoft.com/office/powerpoint/2010/main" val="1659285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9093"/>
            <a:ext cx="12192000" cy="1097280"/>
          </a:xfrm>
        </p:spPr>
        <p:txBody>
          <a:bodyPr>
            <a:normAutofit fontScale="90000"/>
          </a:bodyPr>
          <a:lstStyle/>
          <a:p>
            <a:r>
              <a:rPr lang="en-US" dirty="0" smtClean="0"/>
              <a:t>What are we even talking about man?</a:t>
            </a:r>
            <a:br>
              <a:rPr lang="en-US" dirty="0" smtClean="0"/>
            </a:br>
            <a:r>
              <a:rPr lang="en-US" dirty="0"/>
              <a:t>(</a:t>
            </a:r>
            <a:r>
              <a:rPr lang="en-US" dirty="0" smtClean="0"/>
              <a:t>The vernacular)</a:t>
            </a:r>
            <a:endParaRPr lang="en-US" dirty="0"/>
          </a:p>
        </p:txBody>
      </p:sp>
      <p:pic>
        <p:nvPicPr>
          <p:cNvPr id="3076" name="Picture 4" descr="Image result for marijuana v. he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608" y="1550298"/>
            <a:ext cx="7510784" cy="450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56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971"/>
            <a:ext cx="12192000" cy="1097280"/>
          </a:xfrm>
        </p:spPr>
        <p:txBody>
          <a:bodyPr>
            <a:normAutofit fontScale="90000"/>
          </a:bodyPr>
          <a:lstStyle/>
          <a:p>
            <a:r>
              <a:rPr lang="en-US" dirty="0" smtClean="0"/>
              <a:t>What are we even talking about man?</a:t>
            </a:r>
            <a:br>
              <a:rPr lang="en-US" dirty="0" smtClean="0"/>
            </a:br>
            <a:r>
              <a:rPr lang="en-US" dirty="0"/>
              <a:t>(</a:t>
            </a:r>
            <a:r>
              <a:rPr lang="en-US" dirty="0" smtClean="0"/>
              <a:t>The vernacular)</a:t>
            </a:r>
            <a:endParaRPr lang="en-US" dirty="0"/>
          </a:p>
        </p:txBody>
      </p:sp>
      <p:sp>
        <p:nvSpPr>
          <p:cNvPr id="3" name="Content Placeholder 2"/>
          <p:cNvSpPr>
            <a:spLocks noGrp="1"/>
          </p:cNvSpPr>
          <p:nvPr>
            <p:ph idx="1"/>
          </p:nvPr>
        </p:nvSpPr>
        <p:spPr>
          <a:xfrm>
            <a:off x="838200" y="1714009"/>
            <a:ext cx="10515600" cy="4351338"/>
          </a:xfrm>
        </p:spPr>
        <p:txBody>
          <a:bodyPr>
            <a:normAutofit/>
          </a:bodyPr>
          <a:lstStyle/>
          <a:p>
            <a:pPr algn="just"/>
            <a:endParaRPr lang="en-US" b="1" dirty="0" smtClean="0"/>
          </a:p>
          <a:p>
            <a:pPr algn="just"/>
            <a:r>
              <a:rPr lang="en-US" b="1" dirty="0" smtClean="0"/>
              <a:t>Tetrahydrocannabinol (THC): </a:t>
            </a:r>
            <a:r>
              <a:rPr lang="en-US" dirty="0" smtClean="0"/>
              <a:t>THC is the chemical within cannabis that induces psychoactive effects</a:t>
            </a:r>
            <a:r>
              <a:rPr lang="en-US" dirty="0"/>
              <a:t>. It binds to the cannabinoid 1 receptors found </a:t>
            </a:r>
            <a:r>
              <a:rPr lang="en-US" dirty="0" smtClean="0"/>
              <a:t>in the body. Marijuana is abundant in THC (about 20%).</a:t>
            </a:r>
          </a:p>
          <a:p>
            <a:pPr marL="0" indent="0" algn="just">
              <a:buNone/>
            </a:pPr>
            <a:endParaRPr lang="en-US" dirty="0" smtClean="0"/>
          </a:p>
          <a:p>
            <a:pPr algn="just"/>
            <a:r>
              <a:rPr lang="en-US" b="1" dirty="0" smtClean="0"/>
              <a:t>Cannabidol (CBD): </a:t>
            </a:r>
            <a:r>
              <a:rPr lang="en-US" dirty="0" smtClean="0"/>
              <a:t>No psychoactive properties, even though CBD oil may contain THC (generally trace amounts if derived from hemp). CBD is believed to block interactions with cannabinoid receptors.</a:t>
            </a:r>
          </a:p>
        </p:txBody>
      </p:sp>
    </p:spTree>
    <p:extLst>
      <p:ext uri="{BB962C8B-B14F-4D97-AF65-F5344CB8AC3E}">
        <p14:creationId xmlns:p14="http://schemas.microsoft.com/office/powerpoint/2010/main" val="2941533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9093"/>
            <a:ext cx="12192000" cy="1097280"/>
          </a:xfrm>
        </p:spPr>
        <p:txBody>
          <a:bodyPr>
            <a:normAutofit fontScale="90000"/>
          </a:bodyPr>
          <a:lstStyle/>
          <a:p>
            <a:r>
              <a:rPr lang="en-US" dirty="0" smtClean="0"/>
              <a:t>What are we even talking about man?</a:t>
            </a:r>
            <a:br>
              <a:rPr lang="en-US" dirty="0" smtClean="0"/>
            </a:br>
            <a:r>
              <a:rPr lang="en-US" dirty="0"/>
              <a:t>(</a:t>
            </a:r>
            <a:r>
              <a:rPr lang="en-US" dirty="0" smtClean="0"/>
              <a:t>The vernacular)</a:t>
            </a:r>
            <a:endParaRPr lang="en-US" dirty="0"/>
          </a:p>
        </p:txBody>
      </p:sp>
      <p:pic>
        <p:nvPicPr>
          <p:cNvPr id="2050" name="Picture 2" descr="https://cdn-images-1.medium.com/max/1600/0*NfmCiagyBlevfOG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289" y="1778243"/>
            <a:ext cx="7010400" cy="4162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annabis vs Hemp vs Marijuana"/>
          <p:cNvPicPr>
            <a:picLocks noChangeAspect="1" noChangeArrowheads="1"/>
          </p:cNvPicPr>
          <p:nvPr/>
        </p:nvPicPr>
        <p:blipFill rotWithShape="1">
          <a:blip r:embed="rId3">
            <a:extLst>
              <a:ext uri="{28A0092B-C50C-407E-A947-70E740481C1C}">
                <a14:useLocalDpi xmlns:a14="http://schemas.microsoft.com/office/drawing/2010/main" val="0"/>
              </a:ext>
            </a:extLst>
          </a:blip>
          <a:srcRect b="23519"/>
          <a:stretch/>
        </p:blipFill>
        <p:spPr bwMode="auto">
          <a:xfrm>
            <a:off x="8043573" y="1778243"/>
            <a:ext cx="3490542" cy="428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19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Current state of the law: federal</a:t>
            </a:r>
            <a:endParaRPr lang="en-US" dirty="0"/>
          </a:p>
        </p:txBody>
      </p:sp>
      <p:sp>
        <p:nvSpPr>
          <p:cNvPr id="3" name="Content Placeholder 2"/>
          <p:cNvSpPr>
            <a:spLocks noGrp="1"/>
          </p:cNvSpPr>
          <p:nvPr>
            <p:ph idx="1"/>
          </p:nvPr>
        </p:nvSpPr>
        <p:spPr/>
        <p:txBody>
          <a:bodyPr>
            <a:normAutofit/>
          </a:bodyPr>
          <a:lstStyle/>
          <a:p>
            <a:pPr algn="just"/>
            <a:endParaRPr lang="en-US" dirty="0" smtClean="0"/>
          </a:p>
          <a:p>
            <a:pPr algn="just"/>
            <a:endParaRPr lang="en-US" dirty="0"/>
          </a:p>
          <a:p>
            <a:pPr algn="just"/>
            <a:r>
              <a:rPr lang="en-US" sz="3200" dirty="0" smtClean="0"/>
              <a:t>Federal law does not differentiate between medical or recreational uses of marijuana</a:t>
            </a:r>
          </a:p>
          <a:p>
            <a:pPr marL="0" indent="0" algn="just">
              <a:buNone/>
            </a:pPr>
            <a:endParaRPr lang="en-US" dirty="0" smtClean="0"/>
          </a:p>
          <a:p>
            <a:pPr algn="just"/>
            <a:r>
              <a:rPr lang="en-US" sz="3200" dirty="0" smtClean="0"/>
              <a:t>Marijuana is classified as a Schedule I drug. </a:t>
            </a:r>
            <a:r>
              <a:rPr lang="en-US" sz="3200" i="1" dirty="0" smtClean="0"/>
              <a:t>See</a:t>
            </a:r>
            <a:r>
              <a:rPr lang="en-US" sz="3200" dirty="0" smtClean="0"/>
              <a:t> 21 U.S.C. 812</a:t>
            </a:r>
          </a:p>
          <a:p>
            <a:endParaRPr lang="en-US" sz="2000" b="1" dirty="0" smtClean="0"/>
          </a:p>
        </p:txBody>
      </p:sp>
    </p:spTree>
    <p:extLst>
      <p:ext uri="{BB962C8B-B14F-4D97-AF65-F5344CB8AC3E}">
        <p14:creationId xmlns:p14="http://schemas.microsoft.com/office/powerpoint/2010/main" val="384820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914400"/>
          </a:xfrm>
        </p:spPr>
        <p:txBody>
          <a:bodyPr>
            <a:normAutofit/>
          </a:bodyPr>
          <a:lstStyle/>
          <a:p>
            <a:r>
              <a:rPr lang="en-US" dirty="0" smtClean="0"/>
              <a:t>Current state of the law: federal</a:t>
            </a:r>
            <a:endParaRPr lang="en-US" dirty="0"/>
          </a:p>
        </p:txBody>
      </p:sp>
      <p:sp>
        <p:nvSpPr>
          <p:cNvPr id="3" name="Content Placeholder 2"/>
          <p:cNvSpPr>
            <a:spLocks noGrp="1"/>
          </p:cNvSpPr>
          <p:nvPr>
            <p:ph idx="1"/>
          </p:nvPr>
        </p:nvSpPr>
        <p:spPr/>
        <p:txBody>
          <a:bodyPr>
            <a:normAutofit lnSpcReduction="10000"/>
          </a:bodyPr>
          <a:lstStyle/>
          <a:p>
            <a:pPr algn="just"/>
            <a:endParaRPr lang="en-US" dirty="0" smtClean="0"/>
          </a:p>
          <a:p>
            <a:pPr algn="just"/>
            <a:r>
              <a:rPr lang="en-US" sz="3200" dirty="0" smtClean="0"/>
              <a:t>A Schedule I drug is defined as a drug or substance that has a high potential for abuse, it has no currently accepted medical use in treatment in the United States, and there is a lack of accepted safety for use of the drug under medical supervision. </a:t>
            </a:r>
            <a:r>
              <a:rPr lang="en-US" sz="3200" i="1" dirty="0" smtClean="0"/>
              <a:t>Id.</a:t>
            </a:r>
          </a:p>
          <a:p>
            <a:pPr algn="just"/>
            <a:endParaRPr lang="en-US" sz="3200" i="1" dirty="0" smtClean="0"/>
          </a:p>
          <a:p>
            <a:pPr algn="just"/>
            <a:r>
              <a:rPr lang="en-US" sz="3200" dirty="0" smtClean="0"/>
              <a:t>Thus, even though a majority of states have approved the medicinal use of marijuana, marijuana remains defined as a Schedule I drug under federal law</a:t>
            </a:r>
          </a:p>
          <a:p>
            <a:endParaRPr lang="en-US" sz="2000" b="1" dirty="0" smtClean="0"/>
          </a:p>
        </p:txBody>
      </p:sp>
    </p:spTree>
    <p:extLst>
      <p:ext uri="{BB962C8B-B14F-4D97-AF65-F5344CB8AC3E}">
        <p14:creationId xmlns:p14="http://schemas.microsoft.com/office/powerpoint/2010/main" val="3667878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CWWJO EM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1279</TotalTime>
  <Words>3676</Words>
  <Application>Microsoft Office PowerPoint</Application>
  <PresentationFormat>Widescreen</PresentationFormat>
  <Paragraphs>188</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Courier New</vt:lpstr>
      <vt:lpstr>CWWJO EMP</vt:lpstr>
      <vt:lpstr>medicinal / recreational  marijuana</vt:lpstr>
      <vt:lpstr>PowerPoint Presentation</vt:lpstr>
      <vt:lpstr>What are we even talking about man? (The vernacular)</vt:lpstr>
      <vt:lpstr>What are we even talking about man? (The vernacular)</vt:lpstr>
      <vt:lpstr>What are we even talking about man? (The vernacular)</vt:lpstr>
      <vt:lpstr>What are we even talking about man? (The vernacular)</vt:lpstr>
      <vt:lpstr>What are we even talking about man? (The vernacular)</vt:lpstr>
      <vt:lpstr>Current state of the law: federal</vt:lpstr>
      <vt:lpstr>Current state of the law: federal</vt:lpstr>
      <vt:lpstr>Federal definition of marijuana</vt:lpstr>
      <vt:lpstr>Current state of the law: federal</vt:lpstr>
      <vt:lpstr>Current state of the law: federal</vt:lpstr>
      <vt:lpstr>Current state of the law: federal</vt:lpstr>
      <vt:lpstr>Current state of the law: federal LAW</vt:lpstr>
      <vt:lpstr>Current state of the law: federal LAW</vt:lpstr>
      <vt:lpstr>Current state of the law: federal LAW</vt:lpstr>
      <vt:lpstr>Position of food and drug administration</vt:lpstr>
      <vt:lpstr>Position of food and drug administration</vt:lpstr>
      <vt:lpstr>federal LAW &amp; PENDING LEGISLATION</vt:lpstr>
      <vt:lpstr>Current state of the law: other states</vt:lpstr>
      <vt:lpstr>Current state of the law:  Trends</vt:lpstr>
      <vt:lpstr>Financial impact on states where legal</vt:lpstr>
      <vt:lpstr>Current state of the law: NEBRASKA</vt:lpstr>
      <vt:lpstr>Current state of the law: NEBRASKA</vt:lpstr>
      <vt:lpstr>Current state of the law:  CBD RESEARCH IN NEBRASKA</vt:lpstr>
      <vt:lpstr>Current state of the law: CBD</vt:lpstr>
      <vt:lpstr>NEBRASKA LAW &amp; PENDING LEGISLATION:  NEBRASKA HEMP ACT</vt:lpstr>
      <vt:lpstr>NEBRASKA LAW &amp; PENDING LEGISLATION:  NEBRASKA HEMP ACT</vt:lpstr>
      <vt:lpstr>NEBRASKA LAW &amp; PENDING LEGISLATION: LB 110</vt:lpstr>
      <vt:lpstr>PROPOSED CONSTITUTIONAL AMENDMENT</vt:lpstr>
      <vt:lpstr>NEBRASKA LAW &amp; PENDING LEGISLATION:  LB 659</vt:lpstr>
      <vt:lpstr>Public opinion in Nebraska</vt:lpstr>
      <vt:lpstr>GOVERNOR RICKETTS’ STANCE</vt:lpstr>
      <vt:lpstr>GOVERNOR RICKETTS’ STANCE</vt:lpstr>
      <vt:lpstr>GOVERNOR RICKETTS’ STANCE</vt:lpstr>
      <vt:lpstr>What types of discussions can medical providers in Nebraska have with patients re: marijuana, cbd?</vt:lpstr>
      <vt:lpstr>PowerPoint Presentation</vt:lpstr>
      <vt:lpstr>PowerPoint Presentation</vt:lpstr>
      <vt:lpstr>PowerPoint Presentation</vt:lpstr>
      <vt:lpstr>PowerPoint Presentation</vt:lpstr>
      <vt:lpstr>Additional questions  raised by legalization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Trisha L. Kyllo</dc:creator>
  <cp:lastModifiedBy>Trisha L. Kyllo</cp:lastModifiedBy>
  <cp:revision>108</cp:revision>
  <dcterms:created xsi:type="dcterms:W3CDTF">2016-08-25T16:31:43Z</dcterms:created>
  <dcterms:modified xsi:type="dcterms:W3CDTF">2019-05-17T15:53:58Z</dcterms:modified>
</cp:coreProperties>
</file>