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803" r:id="rId5"/>
  </p:sldMasterIdLst>
  <p:notesMasterIdLst>
    <p:notesMasterId r:id="rId49"/>
  </p:notesMasterIdLst>
  <p:handoutMasterIdLst>
    <p:handoutMasterId r:id="rId50"/>
  </p:handoutMasterIdLst>
  <p:sldIdLst>
    <p:sldId id="299" r:id="rId6"/>
    <p:sldId id="345" r:id="rId7"/>
    <p:sldId id="285" r:id="rId8"/>
    <p:sldId id="288" r:id="rId9"/>
    <p:sldId id="289" r:id="rId10"/>
    <p:sldId id="290" r:id="rId11"/>
    <p:sldId id="291" r:id="rId12"/>
    <p:sldId id="292" r:id="rId13"/>
    <p:sldId id="293" r:id="rId14"/>
    <p:sldId id="294" r:id="rId15"/>
    <p:sldId id="300" r:id="rId16"/>
    <p:sldId id="321" r:id="rId17"/>
    <p:sldId id="322" r:id="rId18"/>
    <p:sldId id="346" r:id="rId19"/>
    <p:sldId id="347" r:id="rId20"/>
    <p:sldId id="348" r:id="rId21"/>
    <p:sldId id="349" r:id="rId22"/>
    <p:sldId id="350" r:id="rId23"/>
    <p:sldId id="351"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7" r:id="rId37"/>
    <p:sldId id="338" r:id="rId38"/>
    <p:sldId id="339" r:id="rId39"/>
    <p:sldId id="340" r:id="rId40"/>
    <p:sldId id="341" r:id="rId41"/>
    <p:sldId id="342" r:id="rId42"/>
    <p:sldId id="343" r:id="rId43"/>
    <p:sldId id="344" r:id="rId44"/>
    <p:sldId id="352" r:id="rId45"/>
    <p:sldId id="359" r:id="rId46"/>
    <p:sldId id="358" r:id="rId47"/>
    <p:sldId id="353" r:id="rId48"/>
  </p:sldIdLst>
  <p:sldSz cx="12192000" cy="6858000"/>
  <p:notesSz cx="7010400" cy="9223375"/>
  <p:embeddedFontLst>
    <p:embeddedFont>
      <p:font typeface="Montserrat Black" panose="00000A00000000000000" pitchFamily="50" charset="0"/>
      <p:bold r:id="rId51"/>
    </p:embeddedFont>
    <p:embeddedFont>
      <p:font typeface="Arial Bold" panose="020B0704020202020204" pitchFamily="34" charset="0"/>
      <p:bold r:id="rId52"/>
    </p:embeddedFont>
    <p:embeddedFont>
      <p:font typeface="Montserrat Semi Bold" panose="00000700000000000000" pitchFamily="50" charset="0"/>
      <p:bold r:id="rId53"/>
    </p:embeddedFont>
    <p:embeddedFont>
      <p:font typeface="Montserrat" panose="00000500000000000000" pitchFamily="50" charset="0"/>
      <p:regular r:id="rId54"/>
      <p:bold r:id="rId55"/>
    </p:embeddedFont>
    <p:embeddedFont>
      <p:font typeface="Roboto" panose="02000000000000000000" pitchFamily="2" charset="0"/>
      <p:regular r:id="rId56"/>
      <p:bold r:id="rId57"/>
      <p:italic r:id="rId58"/>
      <p:boldItalic r:id="rId59"/>
    </p:embeddedFont>
    <p:embeddedFont>
      <p:font typeface="Wingdings 3" panose="05040102010807070707" pitchFamily="18" charset="2"/>
      <p:regular r:id="rId60"/>
    </p:embeddedFont>
    <p:embeddedFont>
      <p:font typeface="Roboto Black" panose="02000000000000000000" pitchFamily="2" charset="0"/>
      <p:bold r:id="rId61"/>
      <p:boldItalic r:id="rId62"/>
    </p:embeddedFont>
    <p:embeddedFont>
      <p:font typeface="Gisha" panose="020B0604020202020204" charset="-79"/>
      <p:regular r:id="rId63"/>
      <p:bold r:id="rId64"/>
    </p:embeddedFont>
    <p:embeddedFont>
      <p:font typeface="Calibri" panose="020F0502020204030204" pitchFamily="3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080"/>
    <a:srgbClr val="7E99A9"/>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237" autoAdjust="0"/>
  </p:normalViewPr>
  <p:slideViewPr>
    <p:cSldViewPr snapToGrid="0">
      <p:cViewPr varScale="1">
        <p:scale>
          <a:sx n="66" d="100"/>
          <a:sy n="66" d="100"/>
        </p:scale>
        <p:origin x="774"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0" d="100"/>
          <a:sy n="100" d="100"/>
        </p:scale>
        <p:origin x="350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fntdata"/><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6/24/2020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smtClean="0"/>
              <a:t>Helping People Live better Lives.</a:t>
            </a:r>
            <a:endParaRPr lang="en-US"/>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6/24/2020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smtClean="0"/>
              <a:t>Helping People Live better Lives.</a:t>
            </a:r>
            <a:endParaRPr lang="en-US"/>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hyperlink" Target="dhhs.ne.gov" TargetMode="External"/><Relationship Id="rId5" Type="http://schemas.openxmlformats.org/officeDocument/2006/relationships/hyperlink" Target="mailto:First.Last@nebraska.gov" TargetMode="Externa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smtClean="0"/>
              <a:t>Master title</a:t>
            </a:r>
            <a:endParaRPr lang="en-US" dirty="0"/>
          </a:p>
        </p:txBody>
      </p:sp>
    </p:spTree>
    <p:extLst>
      <p:ext uri="{BB962C8B-B14F-4D97-AF65-F5344CB8AC3E}">
        <p14:creationId xmlns:p14="http://schemas.microsoft.com/office/powerpoint/2010/main" val="190528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smtClean="0"/>
              <a:t>Master title</a:t>
            </a:r>
            <a:endParaRPr lang="en-US" dirty="0"/>
          </a:p>
        </p:txBody>
      </p:sp>
    </p:spTree>
    <p:extLst>
      <p:ext uri="{BB962C8B-B14F-4D97-AF65-F5344CB8AC3E}">
        <p14:creationId xmlns:p14="http://schemas.microsoft.com/office/powerpoint/2010/main" val="41098395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2"/>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9"/>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5040313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dirty="0" smtClean="0"/>
              <a:t>Click to edit Master Title</a:t>
            </a:r>
            <a:endParaRPr lang="en-US" dirty="0"/>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Subtitle</a:t>
            </a:r>
          </a:p>
        </p:txBody>
      </p:sp>
    </p:spTree>
    <p:extLst>
      <p:ext uri="{BB962C8B-B14F-4D97-AF65-F5344CB8AC3E}">
        <p14:creationId xmlns:p14="http://schemas.microsoft.com/office/powerpoint/2010/main" val="145631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dirty="0" smtClean="0"/>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smtClean="0"/>
              <a:t>Click to edit Master title style</a:t>
            </a:r>
            <a:endParaRPr lang="en-US" dirty="0"/>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129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223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415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sp>
        <p:nvSpPr>
          <p:cNvPr id="6" name="Bulleted Text"/>
          <p:cNvSpPr>
            <a:spLocks noGrp="1"/>
          </p:cNvSpPr>
          <p:nvPr>
            <p:ph type="body" sz="quarter" idx="12" hasCustomPrompt="1"/>
          </p:nvPr>
        </p:nvSpPr>
        <p:spPr>
          <a:xfrm>
            <a:off x="365098" y="1206627"/>
            <a:ext cx="11552349" cy="4362900"/>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bulleted text</a:t>
            </a:r>
          </a:p>
        </p:txBody>
      </p:sp>
      <p:cxnSp>
        <p:nvCxnSpPr>
          <p:cNvPr id="10" name="Title Page Rule Line"/>
          <p:cNvCxnSpPr/>
          <p:nvPr/>
        </p:nvCxnSpPr>
        <p:spPr>
          <a:xfrm>
            <a:off x="373487" y="106481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602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smtClean="0"/>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smtClean="0"/>
              <a:t>Click to edit Master title style</a:t>
            </a:r>
            <a:endParaRPr lang="en-US" dirty="0"/>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edit 3-column text</a:t>
            </a:r>
          </a:p>
        </p:txBody>
      </p:sp>
    </p:spTree>
    <p:extLst>
      <p:ext uri="{BB962C8B-B14F-4D97-AF65-F5344CB8AC3E}">
        <p14:creationId xmlns:p14="http://schemas.microsoft.com/office/powerpoint/2010/main" val="14897341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smtClean="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smtClean="0"/>
              <a:t>Click to edit Master title style</a:t>
            </a:r>
            <a:endParaRPr lang="en-US" dirty="0"/>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edit 2-column</a:t>
            </a:r>
          </a:p>
        </p:txBody>
      </p:sp>
    </p:spTree>
    <p:extLst>
      <p:ext uri="{BB962C8B-B14F-4D97-AF65-F5344CB8AC3E}">
        <p14:creationId xmlns:p14="http://schemas.microsoft.com/office/powerpoint/2010/main" val="32049876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238132"/>
            <a:ext cx="4178022" cy="4907973"/>
          </a:xfrm>
          <a:prstGeom prst="rect">
            <a:avLst/>
          </a:prstGeom>
        </p:spPr>
        <p:txBody>
          <a:bodyPr>
            <a:normAutofit/>
          </a:bodyPr>
          <a:lstStyle>
            <a:lvl1pPr marL="0" indent="0" algn="l">
              <a:buNone/>
              <a:defRPr sz="2000">
                <a:solidFill>
                  <a:schemeClr val="tx1"/>
                </a:solidFill>
              </a:defRPr>
            </a:lvl1pPr>
          </a:lstStyle>
          <a:p>
            <a:pPr lvl="0"/>
            <a:r>
              <a:rPr lang="en-US" dirty="0" smtClean="0"/>
              <a:t>Click to edit text</a:t>
            </a:r>
          </a:p>
        </p:txBody>
      </p:sp>
      <p:sp>
        <p:nvSpPr>
          <p:cNvPr id="13" name="Picture Placeholder 12"/>
          <p:cNvSpPr>
            <a:spLocks noGrp="1"/>
          </p:cNvSpPr>
          <p:nvPr>
            <p:ph type="pic" sz="quarter" idx="12"/>
          </p:nvPr>
        </p:nvSpPr>
        <p:spPr>
          <a:xfrm>
            <a:off x="7043895" y="1238132"/>
            <a:ext cx="4808380" cy="3988210"/>
          </a:xfrm>
          <a:prstGeom prst="rect">
            <a:avLst/>
          </a:prstGeom>
        </p:spPr>
        <p:txBody>
          <a:bodyPr/>
          <a:lstStyle/>
          <a:p>
            <a:r>
              <a:rPr lang="en-US" smtClean="0"/>
              <a:t>Click icon to add picture</a:t>
            </a:r>
            <a:endParaRPr lang="en-US" dirty="0"/>
          </a:p>
        </p:txBody>
      </p:sp>
      <p:sp>
        <p:nvSpPr>
          <p:cNvPr id="15" name="Picture Placeholder 14"/>
          <p:cNvSpPr>
            <a:spLocks noGrp="1"/>
          </p:cNvSpPr>
          <p:nvPr>
            <p:ph type="pic" sz="quarter" idx="13"/>
          </p:nvPr>
        </p:nvSpPr>
        <p:spPr>
          <a:xfrm>
            <a:off x="4732338" y="1238132"/>
            <a:ext cx="2130729" cy="1966546"/>
          </a:xfrm>
          <a:prstGeom prst="rect">
            <a:avLst/>
          </a:prstGeom>
        </p:spPr>
        <p:txBody>
          <a:bodyPr/>
          <a:lstStyle/>
          <a:p>
            <a:r>
              <a:rPr lang="en-US" smtClean="0"/>
              <a:t>Click icon to add picture</a:t>
            </a:r>
            <a:endParaRPr lang="en-US"/>
          </a:p>
        </p:txBody>
      </p:sp>
      <p:sp>
        <p:nvSpPr>
          <p:cNvPr id="17" name="Picture Placeholder 16"/>
          <p:cNvSpPr>
            <a:spLocks noGrp="1"/>
          </p:cNvSpPr>
          <p:nvPr>
            <p:ph type="pic" sz="quarter" idx="14"/>
          </p:nvPr>
        </p:nvSpPr>
        <p:spPr>
          <a:xfrm>
            <a:off x="4732338" y="3374906"/>
            <a:ext cx="2160587" cy="1851435"/>
          </a:xfrm>
          <a:prstGeom prst="rect">
            <a:avLst/>
          </a:prstGeom>
        </p:spPr>
        <p:txBody>
          <a:bodyPr/>
          <a:lstStyle/>
          <a:p>
            <a:r>
              <a:rPr lang="en-US" smtClean="0"/>
              <a:t>Click icon to add picture</a:t>
            </a:r>
            <a:endParaRPr lang="en-US"/>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smtClean="0"/>
              <a:t>Click to edit Master title style</a:t>
            </a:r>
            <a:endParaRPr lang="en-US" dirty="0"/>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06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dirty="0" smtClean="0"/>
              <a:t>Master Headline</a:t>
            </a:r>
            <a:endParaRPr lang="en-US" dirty="0"/>
          </a:p>
        </p:txBody>
      </p:sp>
    </p:spTree>
    <p:extLst>
      <p:ext uri="{BB962C8B-B14F-4D97-AF65-F5344CB8AC3E}">
        <p14:creationId xmlns:p14="http://schemas.microsoft.com/office/powerpoint/2010/main" val="32709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smtClean="0"/>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smtClean="0"/>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smtClean="0">
                <a:solidFill>
                  <a:schemeClr val="accent2">
                    <a:lumMod val="50000"/>
                  </a:schemeClr>
                </a:solidFill>
                <a:hlinkClick r:id="rId5"/>
              </a:rPr>
              <a:t>First.Last@nebraska.gov</a:t>
            </a:r>
            <a:endParaRPr lang="en-US" dirty="0" smtClean="0"/>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036080"/>
                </a:solidFill>
                <a:latin typeface="Gisha" panose="020B0502040204020203" pitchFamily="34" charset="-79"/>
                <a:cs typeface="Gisha" panose="020B0502040204020203" pitchFamily="34" charset="-79"/>
                <a:hlinkClick r:id="rId6"/>
              </a:rPr>
              <a:t>dhhs.ne.gov</a:t>
            </a:r>
            <a:endParaRPr lang="en-US" sz="2400" b="1" dirty="0">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smtClean="0">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dirty="0" smtClean="0">
                <a:solidFill>
                  <a:schemeClr val="tx2"/>
                </a:solidFill>
                <a:latin typeface="Gisha" panose="020B0502040204020203" pitchFamily="34" charset="-79"/>
                <a:cs typeface="Gisha" panose="020B0502040204020203" pitchFamily="34" charset="-79"/>
              </a:rPr>
              <a:t>800-254-4202</a:t>
            </a:r>
          </a:p>
          <a:p>
            <a:pPr>
              <a:lnSpc>
                <a:spcPts val="1200"/>
              </a:lnSpc>
            </a:pPr>
            <a:r>
              <a:rPr lang="en-US" sz="1050" b="0" dirty="0" smtClean="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dirty="0" smtClean="0">
                <a:solidFill>
                  <a:schemeClr val="tx2"/>
                </a:solidFill>
                <a:latin typeface="Montserrat Black" panose="00000A00000000000000" pitchFamily="50" charset="0"/>
              </a:rPr>
              <a:t>000-000-0000</a:t>
            </a:r>
            <a:endParaRPr lang="en-US" sz="2400" dirty="0">
              <a:solidFill>
                <a:schemeClr val="tx2"/>
              </a:solidFill>
              <a:latin typeface="Montserrat Black" panose="00000A00000000000000" pitchFamily="50" charset="0"/>
            </a:endParaRPr>
          </a:p>
        </p:txBody>
      </p:sp>
    </p:spTree>
    <p:extLst>
      <p:ext uri="{BB962C8B-B14F-4D97-AF65-F5344CB8AC3E}">
        <p14:creationId xmlns:p14="http://schemas.microsoft.com/office/powerpoint/2010/main" val="30663161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smtClean="0"/>
              <a:t>Master title</a:t>
            </a:r>
            <a:endParaRPr lang="en-US" dirty="0"/>
          </a:p>
        </p:txBody>
      </p:sp>
    </p:spTree>
    <p:extLst>
      <p:ext uri="{BB962C8B-B14F-4D97-AF65-F5344CB8AC3E}">
        <p14:creationId xmlns:p14="http://schemas.microsoft.com/office/powerpoint/2010/main" val="14951924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smtClean="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3-column text</a:t>
            </a:r>
          </a:p>
          <a:p>
            <a:pPr lvl="1"/>
            <a:r>
              <a:rPr lang="en-US" dirty="0" smtClean="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362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smtClean="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153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smtClean="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smtClean="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smtClean="0">
                <a:solidFill>
                  <a:schemeClr val="accent2">
                    <a:lumMod val="50000"/>
                  </a:schemeClr>
                </a:solidFill>
                <a:hlinkClick r:id="rId2"/>
              </a:rPr>
              <a:t>First.Last@nebraska.gov</a:t>
            </a:r>
            <a:endParaRPr lang="en-US" dirty="0" smtClean="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smtClean="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smtClean="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smtClean="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smtClean="0">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smtClean="0"/>
              <a:t>000-000-0000</a:t>
            </a:r>
          </a:p>
        </p:txBody>
      </p:sp>
    </p:spTree>
    <p:extLst>
      <p:ext uri="{BB962C8B-B14F-4D97-AF65-F5344CB8AC3E}">
        <p14:creationId xmlns:p14="http://schemas.microsoft.com/office/powerpoint/2010/main" val="28568093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dirty="0" smtClean="0"/>
              <a:t>Headline</a:t>
            </a:r>
            <a:endParaRPr lang="en-US" dirty="0"/>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dirty="0" smtClean="0"/>
              <a:t>Subtitle</a:t>
            </a:r>
          </a:p>
        </p:txBody>
      </p:sp>
    </p:spTree>
    <p:extLst>
      <p:ext uri="{BB962C8B-B14F-4D97-AF65-F5344CB8AC3E}">
        <p14:creationId xmlns:p14="http://schemas.microsoft.com/office/powerpoint/2010/main" val="388995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dirty="0" smtClean="0"/>
              <a:t>1-column</a:t>
            </a:r>
          </a:p>
        </p:txBody>
      </p:sp>
      <p:cxnSp>
        <p:nvCxnSpPr>
          <p:cNvPr id="6"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dirty="0" smtClean="0"/>
              <a:t>Headline</a:t>
            </a:r>
            <a:endParaRPr lang="en-US" dirty="0"/>
          </a:p>
        </p:txBody>
      </p:sp>
    </p:spTree>
    <p:extLst>
      <p:ext uri="{BB962C8B-B14F-4D97-AF65-F5344CB8AC3E}">
        <p14:creationId xmlns:p14="http://schemas.microsoft.com/office/powerpoint/2010/main" val="177126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smtClean="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1"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5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smtClean="0"/>
              <a:t>Bulleted</a:t>
            </a:r>
          </a:p>
          <a:p>
            <a:pPr lvl="2"/>
            <a:r>
              <a:rPr lang="en-US" dirty="0" smtClean="0"/>
              <a:t>Bulleted</a:t>
            </a:r>
          </a:p>
          <a:p>
            <a:pPr lvl="3"/>
            <a:r>
              <a:rPr lang="en-US" dirty="0" smtClean="0"/>
              <a:t>Bulleted</a:t>
            </a:r>
          </a:p>
          <a:p>
            <a:pPr lvl="4"/>
            <a:r>
              <a:rPr lang="en-US" dirty="0" smtClean="0"/>
              <a:t>Bulleted</a:t>
            </a:r>
            <a:endParaRPr lang="en-US" dirty="0"/>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smtClean="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87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2-column text</a:t>
            </a:r>
          </a:p>
          <a:p>
            <a:pPr lvl="1"/>
            <a:r>
              <a:rPr lang="en-US" dirty="0" smtClean="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smtClean="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36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dirty="0" smtClean="0"/>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dirty="0" smtClean="0"/>
              <a:t>photo</a:t>
            </a:r>
            <a:endParaRPr lang="en-US" dirty="0"/>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dirty="0" smtClean="0"/>
              <a:t>photo</a:t>
            </a:r>
            <a:endParaRPr lang="en-US" dirty="0"/>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dirty="0" smtClean="0"/>
              <a:t>photo</a:t>
            </a:r>
            <a:endParaRPr lang="en-US" dirty="0"/>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9" name="Title Page Rule Line"/>
          <p:cNvCxnSpPr/>
          <p:nvPr userDrawn="1"/>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smtClean="0"/>
              <a:t>Bulleted</a:t>
            </a:r>
          </a:p>
          <a:p>
            <a:pPr lvl="2"/>
            <a:r>
              <a:rPr lang="en-US" dirty="0" smtClean="0"/>
              <a:t>Bulleted</a:t>
            </a:r>
          </a:p>
          <a:p>
            <a:pPr lvl="3"/>
            <a:r>
              <a:rPr lang="en-US" dirty="0" smtClean="0"/>
              <a:t>Bulleted</a:t>
            </a:r>
          </a:p>
          <a:p>
            <a:pPr lvl="4"/>
            <a:r>
              <a:rPr lang="en-US" dirty="0" smtClean="0"/>
              <a:t>Bulleted</a:t>
            </a: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smtClean="0"/>
              <a:t>Headline</a:t>
            </a:r>
            <a:endParaRPr lang="en-US" dirty="0"/>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1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5.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smtClean="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Master title</a:t>
            </a:r>
            <a:endParaRPr lang="en-US" dirty="0"/>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7" r:id="rId1"/>
    <p:sldLayoutId id="2147483789" r:id="rId2"/>
    <p:sldLayoutId id="2147483798" r:id="rId3"/>
    <p:sldLayoutId id="2147483790" r:id="rId4"/>
    <p:sldLayoutId id="2147483792" r:id="rId5"/>
    <p:sldLayoutId id="2147483793" r:id="rId6"/>
    <p:sldLayoutId id="2147483795" r:id="rId7"/>
    <p:sldLayoutId id="2147483796" r:id="rId8"/>
    <p:sldLayoutId id="2147483797" r:id="rId9"/>
    <p:sldLayoutId id="2147483799" r:id="rId10"/>
    <p:sldLayoutId id="2147483817"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dirty="0" smtClean="0">
                <a:solidFill>
                  <a:srgbClr val="036080"/>
                </a:solidFill>
              </a:rPr>
              <a:t>Helping People Live better Lives.</a:t>
            </a:r>
            <a:endParaRPr lang="en-US" sz="1200" i="1" dirty="0">
              <a:solidFill>
                <a:srgbClr val="036080"/>
              </a:solidFill>
            </a:endParaRPr>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smtClean="0">
                <a:ln>
                  <a:noFill/>
                </a:ln>
                <a:solidFill>
                  <a:srgbClr val="036080"/>
                </a:solidFill>
                <a:effectLst/>
                <a:uLnTx/>
                <a:uFillTx/>
                <a:latin typeface="Montserrat"/>
              </a:rPr>
              <a:t>Helping People Live Better Lives.</a:t>
            </a:r>
          </a:p>
        </p:txBody>
      </p:sp>
      <p:sp>
        <p:nvSpPr>
          <p:cNvPr id="10"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Tree>
    <p:extLst>
      <p:ext uri="{BB962C8B-B14F-4D97-AF65-F5344CB8AC3E}">
        <p14:creationId xmlns:p14="http://schemas.microsoft.com/office/powerpoint/2010/main" val="35362831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ncbi.nlm.nih.gov/pubmed/32213337"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0" y="0"/>
            <a:ext cx="12103100"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r>
              <a:rPr lang="en-US" b="1" dirty="0">
                <a:solidFill>
                  <a:schemeClr val="bg1"/>
                </a:solidFill>
              </a:rPr>
              <a:t/>
            </a:r>
            <a:br>
              <a:rPr lang="en-US" b="1" dirty="0">
                <a:solidFill>
                  <a:schemeClr val="bg1"/>
                </a:solidFill>
              </a:rPr>
            </a:br>
            <a:r>
              <a:rPr lang="en-US" b="1" dirty="0">
                <a:solidFill>
                  <a:schemeClr val="tx1"/>
                </a:solidFill>
              </a:rPr>
              <a:t/>
            </a: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smtClean="0">
                <a:ln>
                  <a:solidFill>
                    <a:schemeClr val="accent4">
                      <a:lumMod val="60000"/>
                      <a:lumOff val="40000"/>
                    </a:schemeClr>
                  </a:solidFill>
                </a:ln>
                <a:solidFill>
                  <a:schemeClr val="tx1"/>
                </a:solidFill>
              </a:rPr>
              <a:t>6-24-20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1676400" y="2905125"/>
            <a:ext cx="8362950" cy="2305050"/>
          </a:xfrm>
          <a:effectLst>
            <a:glow rad="139700">
              <a:schemeClr val="accent1">
                <a:satMod val="175000"/>
                <a:alpha val="40000"/>
              </a:schemeClr>
            </a:glow>
          </a:effectLst>
        </p:spPr>
        <p:txBody>
          <a:bodyPr>
            <a:normAutofit/>
          </a:bodyPr>
          <a:lstStyle/>
          <a:p>
            <a:pPr>
              <a:buNone/>
            </a:pPr>
            <a:r>
              <a:rPr lang="en-US" b="1" i="1" dirty="0" smtClean="0">
                <a:ln>
                  <a:solidFill>
                    <a:schemeClr val="tx1"/>
                  </a:solidFill>
                </a:ln>
                <a:solidFill>
                  <a:srgbClr val="FF0000"/>
                </a:solidFill>
              </a:rPr>
              <a:t>Tom Safranek, MD, State Epidemiologist</a:t>
            </a:r>
          </a:p>
          <a:p>
            <a:pPr>
              <a:buNone/>
            </a:pPr>
            <a:endParaRPr lang="en-US" b="1" dirty="0" smtClean="0">
              <a:ln>
                <a:solidFill>
                  <a:schemeClr val="tx1"/>
                </a:solidFill>
              </a:ln>
              <a:solidFill>
                <a:srgbClr val="FFFF00"/>
              </a:solidFill>
            </a:endParaRPr>
          </a:p>
          <a:p>
            <a:pPr marL="0" indent="0">
              <a:buNone/>
            </a:pPr>
            <a:r>
              <a:rPr lang="en-US" b="1" i="1" dirty="0" smtClean="0">
                <a:ln>
                  <a:solidFill>
                    <a:schemeClr val="tx1"/>
                  </a:solidFill>
                </a:ln>
                <a:solidFill>
                  <a:srgbClr val="FF0000"/>
                </a:solidFill>
              </a:rPr>
              <a:t>Louis Safranek, MD, PhD, </a:t>
            </a:r>
          </a:p>
          <a:p>
            <a:pPr marL="0" indent="0">
              <a:buNone/>
            </a:pPr>
            <a:r>
              <a:rPr lang="en-US" b="1" i="1" dirty="0" smtClean="0">
                <a:ln>
                  <a:solidFill>
                    <a:schemeClr val="tx1"/>
                  </a:solidFill>
                </a:ln>
                <a:solidFill>
                  <a:srgbClr val="FF0000"/>
                </a:solidFill>
              </a:rPr>
              <a:t>Board certified specialist, Infectious Disease</a:t>
            </a:r>
            <a:endParaRPr lang="en-US" b="1" i="1" dirty="0">
              <a:ln>
                <a:solidFill>
                  <a:schemeClr val="tx1"/>
                </a:solidFill>
              </a:ln>
              <a:solidFill>
                <a:srgbClr val="FF0000"/>
              </a:solidFill>
            </a:endParaRPr>
          </a:p>
        </p:txBody>
      </p:sp>
    </p:spTree>
    <p:extLst>
      <p:ext uri="{BB962C8B-B14F-4D97-AF65-F5344CB8AC3E}">
        <p14:creationId xmlns:p14="http://schemas.microsoft.com/office/powerpoint/2010/main" val="199689957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8911" y="181428"/>
            <a:ext cx="8381546" cy="6325695"/>
          </a:xfrm>
          <a:prstGeom prst="rect">
            <a:avLst/>
          </a:prstGeom>
        </p:spPr>
      </p:pic>
    </p:spTree>
    <p:extLst>
      <p:ext uri="{BB962C8B-B14F-4D97-AF65-F5344CB8AC3E}">
        <p14:creationId xmlns:p14="http://schemas.microsoft.com/office/powerpoint/2010/main" val="3194907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1530" y="152174"/>
            <a:ext cx="11522756" cy="6524609"/>
          </a:xfrm>
          <a:prstGeom prst="rect">
            <a:avLst/>
          </a:prstGeom>
        </p:spPr>
      </p:pic>
    </p:spTree>
    <p:extLst>
      <p:ext uri="{BB962C8B-B14F-4D97-AF65-F5344CB8AC3E}">
        <p14:creationId xmlns:p14="http://schemas.microsoft.com/office/powerpoint/2010/main" val="652509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597" y="127225"/>
            <a:ext cx="11643632" cy="6585333"/>
          </a:xfrm>
          <a:prstGeom prst="rect">
            <a:avLst/>
          </a:prstGeom>
        </p:spPr>
      </p:pic>
    </p:spTree>
    <p:extLst>
      <p:ext uri="{BB962C8B-B14F-4D97-AF65-F5344CB8AC3E}">
        <p14:creationId xmlns:p14="http://schemas.microsoft.com/office/powerpoint/2010/main" val="1335721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92665" y="1096055"/>
            <a:ext cx="7937402" cy="5493431"/>
          </a:xfrm>
          <a:prstGeom prst="rect">
            <a:avLst/>
          </a:prstGeom>
        </p:spPr>
      </p:pic>
      <p:sp>
        <p:nvSpPr>
          <p:cNvPr id="4" name="Title 1"/>
          <p:cNvSpPr>
            <a:spLocks noGrp="1"/>
          </p:cNvSpPr>
          <p:nvPr>
            <p:ph type="title"/>
          </p:nvPr>
        </p:nvSpPr>
        <p:spPr>
          <a:xfrm>
            <a:off x="166914" y="151039"/>
            <a:ext cx="7525657" cy="1325563"/>
          </a:xfrm>
        </p:spPr>
        <p:txBody>
          <a:bodyPr>
            <a:normAutofit/>
          </a:bodyPr>
          <a:lstStyle/>
          <a:p>
            <a:r>
              <a:rPr lang="en-US" sz="4000" dirty="0" smtClean="0"/>
              <a:t>Long Term Care Facility Data</a:t>
            </a:r>
            <a:endParaRPr lang="en-US" sz="4000" dirty="0"/>
          </a:p>
        </p:txBody>
      </p:sp>
    </p:spTree>
    <p:extLst>
      <p:ext uri="{BB962C8B-B14F-4D97-AF65-F5344CB8AC3E}">
        <p14:creationId xmlns:p14="http://schemas.microsoft.com/office/powerpoint/2010/main" val="68131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73486" y="1218419"/>
            <a:ext cx="11552349" cy="5080781"/>
          </a:xfrm>
        </p:spPr>
        <p:txBody>
          <a:bodyPr/>
          <a:lstStyle/>
          <a:p>
            <a:r>
              <a:rPr lang="en-US" sz="2400" b="1" dirty="0"/>
              <a:t>Airborne Transmission Route of COVID-19: Why 2 Meters/6 Feet of Inter-Personal Distance Could Not Be Enough </a:t>
            </a:r>
          </a:p>
          <a:p>
            <a:r>
              <a:rPr lang="en-US" sz="2400" dirty="0"/>
              <a:t>The available information on the SARS-COV-2 spreading supports the hypothesis of airborne diffusion of infected droplets from person to person at a distance greater than two meters (6 feet). The inter-personal distance of 2 m can be reasonably considered as an effective protection only if everybody wears face masks in daily life activities. </a:t>
            </a:r>
            <a:endParaRPr lang="en-US" sz="2400" dirty="0" smtClean="0"/>
          </a:p>
          <a:p>
            <a:endParaRPr lang="en-US" sz="2400" dirty="0"/>
          </a:p>
          <a:p>
            <a:r>
              <a:rPr lang="en-US" sz="2400" dirty="0"/>
              <a:t>Int. J. Environ. Res. Public Health </a:t>
            </a:r>
            <a:r>
              <a:rPr lang="en-US" sz="2400" b="1" dirty="0"/>
              <a:t>2020, 17, 2932; </a:t>
            </a:r>
            <a:r>
              <a:rPr lang="en-US" sz="2400" b="1" dirty="0" smtClean="0"/>
              <a:t>doi:10.3390/ijerph17082932</a:t>
            </a:r>
            <a:endParaRPr lang="en-US" sz="2400" dirty="0"/>
          </a:p>
        </p:txBody>
      </p:sp>
      <p:sp>
        <p:nvSpPr>
          <p:cNvPr id="3" name="Title 2"/>
          <p:cNvSpPr>
            <a:spLocks noGrp="1"/>
          </p:cNvSpPr>
          <p:nvPr>
            <p:ph type="title"/>
          </p:nvPr>
        </p:nvSpPr>
        <p:spPr/>
        <p:txBody>
          <a:bodyPr/>
          <a:lstStyle/>
          <a:p>
            <a:r>
              <a:rPr lang="en-US" dirty="0" smtClean="0"/>
              <a:t>Yes to Masks</a:t>
            </a:r>
            <a:endParaRPr lang="en-US" dirty="0"/>
          </a:p>
        </p:txBody>
      </p:sp>
    </p:spTree>
    <p:extLst>
      <p:ext uri="{BB962C8B-B14F-4D97-AF65-F5344CB8AC3E}">
        <p14:creationId xmlns:p14="http://schemas.microsoft.com/office/powerpoint/2010/main" val="270018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b="1" dirty="0"/>
              <a:t>Masks and closed-loop ventilators prevent environmental contamination by COVID-19 patients in negative-pressure environments</a:t>
            </a:r>
          </a:p>
          <a:p>
            <a:r>
              <a:rPr lang="en-US" sz="2400" dirty="0"/>
              <a:t>Patient 2, a 68-year-old male, and Patient 3, a 60-year-old female, both presented simple SARS-CoV-2 bronchopneumonia. Both patients were admitted to a negative-pressure isolation room in an ordinary ward with 12 air exchanges per hour (patients 2 and 3).  Both wore masks.  Virus was detected in the masks but on no environmental surfaces, extensively tested.  </a:t>
            </a:r>
          </a:p>
          <a:p>
            <a:r>
              <a:rPr lang="en-US" sz="2400" dirty="0"/>
              <a:t>https://www.sciencedirect.com/science/article/pii/S1684118220301158</a:t>
            </a:r>
          </a:p>
          <a:p>
            <a:endParaRPr lang="en-US" dirty="0"/>
          </a:p>
        </p:txBody>
      </p:sp>
      <p:sp>
        <p:nvSpPr>
          <p:cNvPr id="3" name="Title 2"/>
          <p:cNvSpPr>
            <a:spLocks noGrp="1"/>
          </p:cNvSpPr>
          <p:nvPr>
            <p:ph type="title"/>
          </p:nvPr>
        </p:nvSpPr>
        <p:spPr/>
        <p:txBody>
          <a:bodyPr/>
          <a:lstStyle/>
          <a:p>
            <a:r>
              <a:rPr lang="en-US" dirty="0" smtClean="0"/>
              <a:t>Masks</a:t>
            </a:r>
            <a:endParaRPr lang="en-US" dirty="0"/>
          </a:p>
        </p:txBody>
      </p:sp>
    </p:spTree>
    <p:extLst>
      <p:ext uri="{BB962C8B-B14F-4D97-AF65-F5344CB8AC3E}">
        <p14:creationId xmlns:p14="http://schemas.microsoft.com/office/powerpoint/2010/main" val="87383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b="1" dirty="0"/>
              <a:t>Temporal profiles of viral load in posterior oropharyngeal saliva samples and serum antibody responses during infection by SARS-CoV-2: an observational cohort study</a:t>
            </a:r>
            <a:endParaRPr lang="en-US" sz="2400" dirty="0"/>
          </a:p>
          <a:p>
            <a:r>
              <a:rPr lang="en-US" sz="2400" dirty="0"/>
              <a:t>Posterior oropharyngeal saliva samples are a non-invasive specimen more acceptable to patients and health-care workers. </a:t>
            </a:r>
          </a:p>
          <a:p>
            <a:r>
              <a:rPr lang="en-US" sz="2400" dirty="0"/>
              <a:t>Salivary viral load was highest during the first week after symptom onset and subsequently declined with time </a:t>
            </a:r>
          </a:p>
          <a:p>
            <a:r>
              <a:rPr lang="en-US" sz="2400" dirty="0"/>
              <a:t>PMID: </a:t>
            </a:r>
            <a:r>
              <a:rPr lang="en-US" sz="2400" dirty="0">
                <a:hlinkClick r:id="rId2"/>
              </a:rPr>
              <a:t>32213337</a:t>
            </a:r>
            <a:endParaRPr lang="en-US" sz="2400" dirty="0"/>
          </a:p>
          <a:p>
            <a:endParaRPr lang="en-US" dirty="0"/>
          </a:p>
        </p:txBody>
      </p:sp>
      <p:sp>
        <p:nvSpPr>
          <p:cNvPr id="3" name="Title 2"/>
          <p:cNvSpPr>
            <a:spLocks noGrp="1"/>
          </p:cNvSpPr>
          <p:nvPr>
            <p:ph type="title"/>
          </p:nvPr>
        </p:nvSpPr>
        <p:spPr/>
        <p:txBody>
          <a:bodyPr/>
          <a:lstStyle/>
          <a:p>
            <a:r>
              <a:rPr lang="en-US" dirty="0" smtClean="0"/>
              <a:t>Saliva Testing</a:t>
            </a:r>
            <a:endParaRPr lang="en-US" dirty="0"/>
          </a:p>
        </p:txBody>
      </p:sp>
    </p:spTree>
    <p:extLst>
      <p:ext uri="{BB962C8B-B14F-4D97-AF65-F5344CB8AC3E}">
        <p14:creationId xmlns:p14="http://schemas.microsoft.com/office/powerpoint/2010/main" val="300926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The median duration of viral shedding in the asymptomatic group was 19 </a:t>
            </a:r>
            <a:r>
              <a:rPr lang="en-US" sz="2400" dirty="0" smtClean="0"/>
              <a:t>days</a:t>
            </a:r>
            <a:endParaRPr lang="en-US" sz="2400" dirty="0"/>
          </a:p>
          <a:p>
            <a:r>
              <a:rPr lang="en-US" sz="2400" dirty="0"/>
              <a:t>The asymptomatic group had a significantly longer duration of viral shedding than the symptomatic group (19 days vs 14 days)</a:t>
            </a:r>
          </a:p>
          <a:p>
            <a:r>
              <a:rPr lang="en-US" sz="2400" dirty="0"/>
              <a:t>Antibody titers and cytokine levels were lower in the asymptomatic patients.</a:t>
            </a:r>
          </a:p>
          <a:p>
            <a:r>
              <a:rPr lang="en-US" sz="2400" dirty="0"/>
              <a:t>40% of asymptomatic patients became seronegative by 8 weeks after diagnosis.</a:t>
            </a:r>
          </a:p>
          <a:p>
            <a:endParaRPr lang="en-US" dirty="0"/>
          </a:p>
        </p:txBody>
      </p:sp>
      <p:sp>
        <p:nvSpPr>
          <p:cNvPr id="3" name="Title 2"/>
          <p:cNvSpPr>
            <a:spLocks noGrp="1"/>
          </p:cNvSpPr>
          <p:nvPr>
            <p:ph type="title"/>
          </p:nvPr>
        </p:nvSpPr>
        <p:spPr/>
        <p:txBody>
          <a:bodyPr/>
          <a:lstStyle/>
          <a:p>
            <a:r>
              <a:rPr lang="en-US" dirty="0" smtClean="0"/>
              <a:t>Asymptomatic COVID infections</a:t>
            </a:r>
            <a:endParaRPr lang="en-US" dirty="0"/>
          </a:p>
        </p:txBody>
      </p:sp>
    </p:spTree>
    <p:extLst>
      <p:ext uri="{BB962C8B-B14F-4D97-AF65-F5344CB8AC3E}">
        <p14:creationId xmlns:p14="http://schemas.microsoft.com/office/powerpoint/2010/main" val="419684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These data suggest that asymptomatic individuals had a very different immune response to SARS-CoV-2 infection.</a:t>
            </a:r>
          </a:p>
          <a:p>
            <a:r>
              <a:rPr lang="en-US" sz="2400" dirty="0"/>
              <a:t>Serologic studies done beyond 8 weeks may underestimate the number of patients infected.</a:t>
            </a:r>
          </a:p>
          <a:p>
            <a:r>
              <a:rPr lang="en-US" sz="2400" dirty="0"/>
              <a:t>Uncertain implications for immunity, vaccinations, and risks of re-exposure</a:t>
            </a:r>
            <a:r>
              <a:rPr lang="en-US" sz="2400" b="1" dirty="0"/>
              <a:t>.  </a:t>
            </a:r>
          </a:p>
          <a:p>
            <a:r>
              <a:rPr lang="en-US" sz="2400" b="1" dirty="0"/>
              <a:t>Clinical and immunological assessment of asymptomatic SARS-CoV-2 infections</a:t>
            </a:r>
          </a:p>
          <a:p>
            <a:r>
              <a:rPr lang="en-US" sz="2400" b="1" dirty="0"/>
              <a:t>https://www.nature.com/articles/s41591-020-0965-6.pdf</a:t>
            </a:r>
          </a:p>
          <a:p>
            <a:endParaRPr lang="en-US" dirty="0"/>
          </a:p>
        </p:txBody>
      </p:sp>
      <p:sp>
        <p:nvSpPr>
          <p:cNvPr id="3" name="Title 2"/>
          <p:cNvSpPr>
            <a:spLocks noGrp="1"/>
          </p:cNvSpPr>
          <p:nvPr>
            <p:ph type="title"/>
          </p:nvPr>
        </p:nvSpPr>
        <p:spPr/>
        <p:txBody>
          <a:bodyPr/>
          <a:lstStyle/>
          <a:p>
            <a:r>
              <a:rPr lang="en-US" dirty="0" smtClean="0"/>
              <a:t>Asymptomatic COVID patients</a:t>
            </a:r>
            <a:endParaRPr lang="en-US" dirty="0"/>
          </a:p>
        </p:txBody>
      </p:sp>
    </p:spTree>
    <p:extLst>
      <p:ext uri="{BB962C8B-B14F-4D97-AF65-F5344CB8AC3E}">
        <p14:creationId xmlns:p14="http://schemas.microsoft.com/office/powerpoint/2010/main" val="389408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t>Corticosteroid in use since the early 1960’s.</a:t>
            </a:r>
          </a:p>
          <a:p>
            <a:r>
              <a:rPr lang="en-US" sz="2400" dirty="0"/>
              <a:t>30x active as cortisone, about 5x as active as prednisone or methylprednisolone.</a:t>
            </a:r>
          </a:p>
          <a:p>
            <a:r>
              <a:rPr lang="en-US" sz="2400" dirty="0"/>
              <a:t>Used in other infections, e.g., meningitis due to tuberculosis.</a:t>
            </a:r>
          </a:p>
          <a:p>
            <a:r>
              <a:rPr lang="en-US" sz="2400" dirty="0"/>
              <a:t>Dexamethasone for the Treatment of Tuberculous Meningitis in Adolescents and Adults</a:t>
            </a:r>
            <a:br>
              <a:rPr lang="en-US" sz="2400" dirty="0"/>
            </a:br>
            <a:r>
              <a:rPr lang="en-US" sz="2400" dirty="0"/>
              <a:t>N </a:t>
            </a:r>
            <a:r>
              <a:rPr lang="en-US" sz="2400" dirty="0" err="1"/>
              <a:t>Engl</a:t>
            </a:r>
            <a:r>
              <a:rPr lang="en-US" sz="2400" dirty="0"/>
              <a:t> J Med 2004; 351:1741-1751</a:t>
            </a:r>
            <a:br>
              <a:rPr lang="en-US" sz="2400" dirty="0"/>
            </a:br>
            <a:r>
              <a:rPr lang="en-US" sz="2400" dirty="0"/>
              <a:t>DOI: 10.1056/NEJMoa040573</a:t>
            </a:r>
            <a:br>
              <a:rPr lang="en-US" sz="2400" dirty="0"/>
            </a:br>
            <a:r>
              <a:rPr lang="en-US" sz="2400" dirty="0"/>
              <a:t>	0.4 mg/kg/day for 1 week, then taper slowly</a:t>
            </a:r>
          </a:p>
          <a:p>
            <a:endParaRPr lang="en-US" dirty="0"/>
          </a:p>
        </p:txBody>
      </p:sp>
      <p:sp>
        <p:nvSpPr>
          <p:cNvPr id="3" name="Title 2"/>
          <p:cNvSpPr>
            <a:spLocks noGrp="1"/>
          </p:cNvSpPr>
          <p:nvPr>
            <p:ph type="title"/>
          </p:nvPr>
        </p:nvSpPr>
        <p:spPr/>
        <p:txBody>
          <a:bodyPr/>
          <a:lstStyle/>
          <a:p>
            <a:r>
              <a:rPr lang="en-US" dirty="0" smtClean="0"/>
              <a:t>Dexamethasone</a:t>
            </a:r>
            <a:endParaRPr lang="en-US" dirty="0"/>
          </a:p>
        </p:txBody>
      </p:sp>
    </p:spTree>
    <p:extLst>
      <p:ext uri="{BB962C8B-B14F-4D97-AF65-F5344CB8AC3E}">
        <p14:creationId xmlns:p14="http://schemas.microsoft.com/office/powerpoint/2010/main" val="402943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3880" y="2164898"/>
            <a:ext cx="6051435" cy="696420"/>
          </a:xfrm>
        </p:spPr>
        <p:txBody>
          <a:bodyPr/>
          <a:lstStyle/>
          <a:p>
            <a:r>
              <a:rPr lang="en-US" dirty="0" smtClean="0"/>
              <a:t>No Webinar July 1, 2020</a:t>
            </a:r>
            <a:endParaRPr lang="en-US" dirty="0"/>
          </a:p>
        </p:txBody>
      </p:sp>
    </p:spTree>
    <p:extLst>
      <p:ext uri="{BB962C8B-B14F-4D97-AF65-F5344CB8AC3E}">
        <p14:creationId xmlns:p14="http://schemas.microsoft.com/office/powerpoint/2010/main" val="1171112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2268" y="238125"/>
            <a:ext cx="8016876" cy="6189668"/>
          </a:xfrm>
          <a:prstGeom prst="rect">
            <a:avLst/>
          </a:prstGeom>
        </p:spPr>
      </p:pic>
    </p:spTree>
    <p:extLst>
      <p:ext uri="{BB962C8B-B14F-4D97-AF65-F5344CB8AC3E}">
        <p14:creationId xmlns:p14="http://schemas.microsoft.com/office/powerpoint/2010/main" val="1154304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653" y="316140"/>
            <a:ext cx="8583201" cy="6099174"/>
          </a:xfrm>
          <a:prstGeom prst="rect">
            <a:avLst/>
          </a:prstGeom>
        </p:spPr>
      </p:pic>
    </p:spTree>
    <p:extLst>
      <p:ext uri="{BB962C8B-B14F-4D97-AF65-F5344CB8AC3E}">
        <p14:creationId xmlns:p14="http://schemas.microsoft.com/office/powerpoint/2010/main" val="1512431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1674" y="244248"/>
            <a:ext cx="8500395" cy="6171066"/>
          </a:xfrm>
          <a:prstGeom prst="rect">
            <a:avLst/>
          </a:prstGeom>
        </p:spPr>
      </p:pic>
    </p:spTree>
    <p:extLst>
      <p:ext uri="{BB962C8B-B14F-4D97-AF65-F5344CB8AC3E}">
        <p14:creationId xmlns:p14="http://schemas.microsoft.com/office/powerpoint/2010/main" val="360233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5180" y="215673"/>
            <a:ext cx="8713334" cy="6401864"/>
          </a:xfrm>
          <a:prstGeom prst="rect">
            <a:avLst/>
          </a:prstGeom>
        </p:spPr>
      </p:pic>
    </p:spTree>
    <p:extLst>
      <p:ext uri="{BB962C8B-B14F-4D97-AF65-F5344CB8AC3E}">
        <p14:creationId xmlns:p14="http://schemas.microsoft.com/office/powerpoint/2010/main" val="2855210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3750" y="317273"/>
            <a:ext cx="8451182" cy="6185127"/>
          </a:xfrm>
          <a:prstGeom prst="rect">
            <a:avLst/>
          </a:prstGeom>
        </p:spPr>
      </p:pic>
    </p:spTree>
    <p:extLst>
      <p:ext uri="{BB962C8B-B14F-4D97-AF65-F5344CB8AC3E}">
        <p14:creationId xmlns:p14="http://schemas.microsoft.com/office/powerpoint/2010/main" val="3841479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8466" y="287791"/>
            <a:ext cx="8158163" cy="6056326"/>
          </a:xfrm>
          <a:prstGeom prst="rect">
            <a:avLst/>
          </a:prstGeom>
        </p:spPr>
      </p:pic>
    </p:spTree>
    <p:extLst>
      <p:ext uri="{BB962C8B-B14F-4D97-AF65-F5344CB8AC3E}">
        <p14:creationId xmlns:p14="http://schemas.microsoft.com/office/powerpoint/2010/main" val="1567035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2548" y="264205"/>
            <a:ext cx="8241166" cy="6289019"/>
          </a:xfrm>
          <a:prstGeom prst="rect">
            <a:avLst/>
          </a:prstGeom>
        </p:spPr>
      </p:pic>
    </p:spTree>
    <p:extLst>
      <p:ext uri="{BB962C8B-B14F-4D97-AF65-F5344CB8AC3E}">
        <p14:creationId xmlns:p14="http://schemas.microsoft.com/office/powerpoint/2010/main" val="2601336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5239" y="191860"/>
            <a:ext cx="8324438" cy="6194425"/>
          </a:xfrm>
          <a:prstGeom prst="rect">
            <a:avLst/>
          </a:prstGeom>
        </p:spPr>
      </p:pic>
    </p:spTree>
    <p:extLst>
      <p:ext uri="{BB962C8B-B14F-4D97-AF65-F5344CB8AC3E}">
        <p14:creationId xmlns:p14="http://schemas.microsoft.com/office/powerpoint/2010/main" val="2908887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699" y="278493"/>
            <a:ext cx="8423729" cy="6251294"/>
          </a:xfrm>
          <a:prstGeom prst="rect">
            <a:avLst/>
          </a:prstGeom>
        </p:spPr>
      </p:pic>
    </p:spTree>
    <p:extLst>
      <p:ext uri="{BB962C8B-B14F-4D97-AF65-F5344CB8AC3E}">
        <p14:creationId xmlns:p14="http://schemas.microsoft.com/office/powerpoint/2010/main" val="3186622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6838" y="221115"/>
            <a:ext cx="8394247" cy="6279247"/>
          </a:xfrm>
          <a:prstGeom prst="rect">
            <a:avLst/>
          </a:prstGeom>
        </p:spPr>
      </p:pic>
    </p:spTree>
    <p:extLst>
      <p:ext uri="{BB962C8B-B14F-4D97-AF65-F5344CB8AC3E}">
        <p14:creationId xmlns:p14="http://schemas.microsoft.com/office/powerpoint/2010/main" val="4107781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1059" y="196395"/>
            <a:ext cx="8429398" cy="6369879"/>
          </a:xfrm>
          <a:prstGeom prst="rect">
            <a:avLst/>
          </a:prstGeom>
        </p:spPr>
      </p:pic>
    </p:spTree>
    <p:extLst>
      <p:ext uri="{BB962C8B-B14F-4D97-AF65-F5344CB8AC3E}">
        <p14:creationId xmlns:p14="http://schemas.microsoft.com/office/powerpoint/2010/main" val="3273588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9051" y="316592"/>
            <a:ext cx="8347352" cy="6098722"/>
          </a:xfrm>
          <a:prstGeom prst="rect">
            <a:avLst/>
          </a:prstGeom>
        </p:spPr>
      </p:pic>
    </p:spTree>
    <p:extLst>
      <p:ext uri="{BB962C8B-B14F-4D97-AF65-F5344CB8AC3E}">
        <p14:creationId xmlns:p14="http://schemas.microsoft.com/office/powerpoint/2010/main" val="4258363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0404" y="167822"/>
            <a:ext cx="8322708" cy="6247492"/>
          </a:xfrm>
          <a:prstGeom prst="rect">
            <a:avLst/>
          </a:prstGeom>
        </p:spPr>
      </p:pic>
    </p:spTree>
    <p:extLst>
      <p:ext uri="{BB962C8B-B14F-4D97-AF65-F5344CB8AC3E}">
        <p14:creationId xmlns:p14="http://schemas.microsoft.com/office/powerpoint/2010/main" val="3075238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7013" y="351291"/>
            <a:ext cx="8249557" cy="6154604"/>
          </a:xfrm>
          <a:prstGeom prst="rect">
            <a:avLst/>
          </a:prstGeom>
        </p:spPr>
      </p:pic>
    </p:spTree>
    <p:extLst>
      <p:ext uri="{BB962C8B-B14F-4D97-AF65-F5344CB8AC3E}">
        <p14:creationId xmlns:p14="http://schemas.microsoft.com/office/powerpoint/2010/main" val="2106408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5576" y="366712"/>
            <a:ext cx="8146824" cy="6086466"/>
          </a:xfrm>
          <a:prstGeom prst="rect">
            <a:avLst/>
          </a:prstGeom>
        </p:spPr>
      </p:pic>
    </p:spTree>
    <p:extLst>
      <p:ext uri="{BB962C8B-B14F-4D97-AF65-F5344CB8AC3E}">
        <p14:creationId xmlns:p14="http://schemas.microsoft.com/office/powerpoint/2010/main" val="1818922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472" y="298223"/>
            <a:ext cx="8442099" cy="6214171"/>
          </a:xfrm>
          <a:prstGeom prst="rect">
            <a:avLst/>
          </a:prstGeom>
        </p:spPr>
      </p:pic>
    </p:spTree>
    <p:extLst>
      <p:ext uri="{BB962C8B-B14F-4D97-AF65-F5344CB8AC3E}">
        <p14:creationId xmlns:p14="http://schemas.microsoft.com/office/powerpoint/2010/main" val="1271065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9236" y="332013"/>
            <a:ext cx="8582478" cy="6314569"/>
          </a:xfrm>
          <a:prstGeom prst="rect">
            <a:avLst/>
          </a:prstGeom>
        </p:spPr>
      </p:pic>
    </p:spTree>
    <p:extLst>
      <p:ext uri="{BB962C8B-B14F-4D97-AF65-F5344CB8AC3E}">
        <p14:creationId xmlns:p14="http://schemas.microsoft.com/office/powerpoint/2010/main" val="2783337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851" y="302985"/>
            <a:ext cx="8432120" cy="6164021"/>
          </a:xfrm>
          <a:prstGeom prst="rect">
            <a:avLst/>
          </a:prstGeom>
        </p:spPr>
      </p:pic>
    </p:spTree>
    <p:extLst>
      <p:ext uri="{BB962C8B-B14F-4D97-AF65-F5344CB8AC3E}">
        <p14:creationId xmlns:p14="http://schemas.microsoft.com/office/powerpoint/2010/main" val="2257125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5751" y="254908"/>
            <a:ext cx="8379650" cy="6232978"/>
          </a:xfrm>
          <a:prstGeom prst="rect">
            <a:avLst/>
          </a:prstGeom>
        </p:spPr>
      </p:pic>
    </p:spTree>
    <p:extLst>
      <p:ext uri="{BB962C8B-B14F-4D97-AF65-F5344CB8AC3E}">
        <p14:creationId xmlns:p14="http://schemas.microsoft.com/office/powerpoint/2010/main" val="1698689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9527" y="294141"/>
            <a:ext cx="8452530" cy="6414174"/>
          </a:xfrm>
          <a:prstGeom prst="rect">
            <a:avLst/>
          </a:prstGeom>
        </p:spPr>
      </p:pic>
    </p:spTree>
    <p:extLst>
      <p:ext uri="{BB962C8B-B14F-4D97-AF65-F5344CB8AC3E}">
        <p14:creationId xmlns:p14="http://schemas.microsoft.com/office/powerpoint/2010/main" val="3390049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0185" y="395061"/>
            <a:ext cx="8427357" cy="6190198"/>
          </a:xfrm>
          <a:prstGeom prst="rect">
            <a:avLst/>
          </a:prstGeom>
        </p:spPr>
      </p:pic>
    </p:spTree>
    <p:extLst>
      <p:ext uri="{BB962C8B-B14F-4D97-AF65-F5344CB8AC3E}">
        <p14:creationId xmlns:p14="http://schemas.microsoft.com/office/powerpoint/2010/main" val="1089559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0334" y="234724"/>
            <a:ext cx="8453665" cy="6340249"/>
          </a:xfrm>
          <a:prstGeom prst="rect">
            <a:avLst/>
          </a:prstGeom>
        </p:spPr>
      </p:pic>
    </p:spTree>
    <p:extLst>
      <p:ext uri="{BB962C8B-B14F-4D97-AF65-F5344CB8AC3E}">
        <p14:creationId xmlns:p14="http://schemas.microsoft.com/office/powerpoint/2010/main" val="6476910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1084" y="463323"/>
            <a:ext cx="8011659" cy="5995755"/>
          </a:xfrm>
          <a:prstGeom prst="rect">
            <a:avLst/>
          </a:prstGeom>
        </p:spPr>
      </p:pic>
    </p:spTree>
    <p:extLst>
      <p:ext uri="{BB962C8B-B14F-4D97-AF65-F5344CB8AC3E}">
        <p14:creationId xmlns:p14="http://schemas.microsoft.com/office/powerpoint/2010/main" val="2041042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8320" y="453344"/>
            <a:ext cx="8081509" cy="6232442"/>
          </a:xfrm>
          <a:prstGeom prst="rect">
            <a:avLst/>
          </a:prstGeom>
        </p:spPr>
      </p:pic>
    </p:spTree>
    <p:extLst>
      <p:ext uri="{BB962C8B-B14F-4D97-AF65-F5344CB8AC3E}">
        <p14:creationId xmlns:p14="http://schemas.microsoft.com/office/powerpoint/2010/main" val="3203083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499" y="346301"/>
            <a:ext cx="8336643" cy="6197636"/>
          </a:xfrm>
          <a:prstGeom prst="rect">
            <a:avLst/>
          </a:prstGeom>
        </p:spPr>
      </p:pic>
    </p:spTree>
    <p:extLst>
      <p:ext uri="{BB962C8B-B14F-4D97-AF65-F5344CB8AC3E}">
        <p14:creationId xmlns:p14="http://schemas.microsoft.com/office/powerpoint/2010/main" val="3972931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808" y="366259"/>
            <a:ext cx="8394021" cy="6254583"/>
          </a:xfrm>
          <a:prstGeom prst="rect">
            <a:avLst/>
          </a:prstGeom>
        </p:spPr>
      </p:pic>
    </p:spTree>
    <p:extLst>
      <p:ext uri="{BB962C8B-B14F-4D97-AF65-F5344CB8AC3E}">
        <p14:creationId xmlns:p14="http://schemas.microsoft.com/office/powerpoint/2010/main" val="1824214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3305"/>
          <a:stretch/>
        </p:blipFill>
        <p:spPr>
          <a:xfrm>
            <a:off x="492123" y="104322"/>
            <a:ext cx="8738961" cy="6354536"/>
          </a:xfrm>
          <a:prstGeom prst="rect">
            <a:avLst/>
          </a:prstGeom>
        </p:spPr>
      </p:pic>
    </p:spTree>
    <p:extLst>
      <p:ext uri="{BB962C8B-B14F-4D97-AF65-F5344CB8AC3E}">
        <p14:creationId xmlns:p14="http://schemas.microsoft.com/office/powerpoint/2010/main" val="3601234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1101" y="115238"/>
            <a:ext cx="8812213" cy="6612133"/>
          </a:xfrm>
          <a:prstGeom prst="rect">
            <a:avLst/>
          </a:prstGeom>
        </p:spPr>
      </p:pic>
    </p:spTree>
    <p:extLst>
      <p:ext uri="{BB962C8B-B14F-4D97-AF65-F5344CB8AC3E}">
        <p14:creationId xmlns:p14="http://schemas.microsoft.com/office/powerpoint/2010/main" val="1430110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5097" y="246743"/>
            <a:ext cx="8245703" cy="6225671"/>
          </a:xfrm>
          <a:prstGeom prst="rect">
            <a:avLst/>
          </a:prstGeom>
        </p:spPr>
      </p:pic>
    </p:spTree>
    <p:extLst>
      <p:ext uri="{BB962C8B-B14F-4D97-AF65-F5344CB8AC3E}">
        <p14:creationId xmlns:p14="http://schemas.microsoft.com/office/powerpoint/2010/main" val="4189150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5668" y="244475"/>
            <a:ext cx="8608332" cy="6450510"/>
          </a:xfrm>
          <a:prstGeom prst="rect">
            <a:avLst/>
          </a:prstGeom>
        </p:spPr>
      </p:pic>
    </p:spTree>
    <p:extLst>
      <p:ext uri="{BB962C8B-B14F-4D97-AF65-F5344CB8AC3E}">
        <p14:creationId xmlns:p14="http://schemas.microsoft.com/office/powerpoint/2010/main" val="812083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9934" y="113619"/>
            <a:ext cx="8555037" cy="6367864"/>
          </a:xfrm>
          <a:prstGeom prst="rect">
            <a:avLst/>
          </a:prstGeom>
        </p:spPr>
      </p:pic>
    </p:spTree>
    <p:extLst>
      <p:ext uri="{BB962C8B-B14F-4D97-AF65-F5344CB8AC3E}">
        <p14:creationId xmlns:p14="http://schemas.microsoft.com/office/powerpoint/2010/main" val="1130562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5" ma:contentTypeDescription="Create a new document." ma:contentTypeScope="" ma:versionID="cfaaeb17a2a1506f0e95c8dd471a161d">
  <xsd:schema xmlns:xsd="http://www.w3.org/2001/XMLSchema" xmlns:xs="http://www.w3.org/2001/XMLSchema" xmlns:p="http://schemas.microsoft.com/office/2006/metadata/properties" xmlns:ns2="2f9a96d6-9b2b-4797-a61c-7fe1f15b622d" xmlns:ns3="af0a6918-c091-4d99-8e6c-5b759a8a04b2" targetNamespace="http://schemas.microsoft.com/office/2006/metadata/properties" ma:root="true" ma:fieldsID="8b821a1eb82ae6c7124d5ffdba06c81c" ns2:_="" ns3:_="">
    <xsd:import namespace="2f9a96d6-9b2b-4797-a61c-7fe1f15b622d"/>
    <xsd:import namespace="af0a6918-c091-4d99-8e6c-5b759a8a04b2"/>
    <xsd:element name="properties">
      <xsd:complexType>
        <xsd:sequence>
          <xsd:element name="documentManagement">
            <xsd:complexType>
              <xsd:all>
                <xsd:element ref="ns2:Category" minOccurs="0"/>
                <xsd:element ref="ns2:Sub_x002d_Category" minOccurs="0"/>
                <xsd:element ref="ns2:Description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enumeration value="Website Branding &amp; Coloring"/>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0a6918-c091-4d99-8e6c-5b759a8a04b2"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2f9a96d6-9b2b-4797-a61c-7fe1f15b622d">NOTE: Please restrict your PowerPoint presentations to a total of 10 slides or less. This PowerPoint template is to be used by employees agency-wide to provide a consistent visual for DHHS presentations.  The cover slide and three content slides are prepared and provide information about DHHS.  Information about each of the prepared slides is provided in the Notes section.</Description0>
    <Category xmlns="2f9a96d6-9b2b-4797-a61c-7fe1f15b622d">PowerPoint Template</Category>
    <Sub_x002d_Category xmlns="2f9a96d6-9b2b-4797-a61c-7fe1f15b622d" xsi:nil="true"/>
  </documentManagement>
</p:properties>
</file>

<file path=customXml/itemProps1.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2.xml><?xml version="1.0" encoding="utf-8"?>
<ds:datastoreItem xmlns:ds="http://schemas.openxmlformats.org/officeDocument/2006/customXml" ds:itemID="{A934B3BB-52F9-4C58-99DF-71811096A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af0a6918-c091-4d99-8e6c-5b759a8a0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364444-3E31-4591-BF65-8E77F441987D}">
  <ds:schemaRefs>
    <ds:schemaRef ds:uri="http://schemas.microsoft.com/office/2006/documentManagement/types"/>
    <ds:schemaRef ds:uri="af0a6918-c091-4d99-8e6c-5b759a8a04b2"/>
    <ds:schemaRef ds:uri="http://schemas.microsoft.com/office/2006/metadata/properties"/>
    <ds:schemaRef ds:uri="http://purl.org/dc/elements/1.1/"/>
    <ds:schemaRef ds:uri="2f9a96d6-9b2b-4797-a61c-7fe1f15b622d"/>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1565</TotalTime>
  <Words>432</Words>
  <Application>Microsoft Office PowerPoint</Application>
  <PresentationFormat>Widescreen</PresentationFormat>
  <Paragraphs>37</Paragraphs>
  <Slides>43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Montserrat Black</vt:lpstr>
      <vt:lpstr>Arial Bold</vt:lpstr>
      <vt:lpstr>Montserrat Semi Bold</vt:lpstr>
      <vt:lpstr>Montserrat</vt:lpstr>
      <vt:lpstr>Roboto</vt:lpstr>
      <vt:lpstr>Wingdings 3</vt:lpstr>
      <vt:lpstr>Arial</vt:lpstr>
      <vt:lpstr>Roboto Black</vt:lpstr>
      <vt:lpstr>Gisha</vt:lpstr>
      <vt:lpstr>Calibri</vt:lpstr>
      <vt:lpstr>Master / large logo</vt:lpstr>
      <vt:lpstr>BRAND</vt:lpstr>
      <vt:lpstr>  Covid-19 Webex Update  6-24-20</vt:lpstr>
      <vt:lpstr>No Webinar July 1,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 Term Care Facility Data</vt:lpstr>
      <vt:lpstr>Yes to Masks</vt:lpstr>
      <vt:lpstr>Masks</vt:lpstr>
      <vt:lpstr>Saliva Testing</vt:lpstr>
      <vt:lpstr>Asymptomatic COVID infections</vt:lpstr>
      <vt:lpstr>Asymptomatic COVID patients</vt:lpstr>
      <vt:lpstr>Dexamethasone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Nicole Effle</cp:lastModifiedBy>
  <cp:revision>130</cp:revision>
  <cp:lastPrinted>2017-08-31T20:30:36Z</cp:lastPrinted>
  <dcterms:created xsi:type="dcterms:W3CDTF">2016-09-27T14:31:05Z</dcterms:created>
  <dcterms:modified xsi:type="dcterms:W3CDTF">2020-06-24T17:09:01Z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913154437</vt:i4>
  </property>
  <property fmtid="{D5CDD505-2E9C-101B-9397-08002B2CF9AE}" pid="3" name="_NewReviewCycle">
    <vt:lpwstr/>
  </property>
  <property fmtid="{D5CDD505-2E9C-101B-9397-08002B2CF9AE}" pid="4" name="_EmailSubject">
    <vt:lpwstr>ACH slides</vt:lpwstr>
  </property>
  <property fmtid="{D5CDD505-2E9C-101B-9397-08002B2CF9AE}" pid="5" name="_AuthorEmailDisplayName">
    <vt:lpwstr>Effle, Nicole</vt:lpwstr>
  </property>
  <property fmtid="{D5CDD505-2E9C-101B-9397-08002B2CF9AE}" pid="6" name="_PreviousAdHocReviewCycleID">
    <vt:i4>204836825</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