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267" r:id="rId2"/>
    <p:sldId id="266" r:id="rId3"/>
    <p:sldId id="258" r:id="rId4"/>
    <p:sldId id="290" r:id="rId5"/>
    <p:sldId id="314" r:id="rId6"/>
    <p:sldId id="313" r:id="rId7"/>
    <p:sldId id="316" r:id="rId8"/>
    <p:sldId id="291" r:id="rId9"/>
    <p:sldId id="292" r:id="rId10"/>
    <p:sldId id="288" r:id="rId11"/>
    <p:sldId id="293" r:id="rId12"/>
    <p:sldId id="294" r:id="rId13"/>
    <p:sldId id="295" r:id="rId14"/>
    <p:sldId id="296" r:id="rId15"/>
    <p:sldId id="297" r:id="rId16"/>
    <p:sldId id="289" r:id="rId17"/>
    <p:sldId id="317" r:id="rId18"/>
    <p:sldId id="299" r:id="rId19"/>
    <p:sldId id="300" r:id="rId20"/>
    <p:sldId id="301" r:id="rId21"/>
    <p:sldId id="315" r:id="rId22"/>
    <p:sldId id="302" r:id="rId23"/>
    <p:sldId id="305" r:id="rId24"/>
    <p:sldId id="304" r:id="rId25"/>
    <p:sldId id="303" r:id="rId26"/>
    <p:sldId id="320" r:id="rId27"/>
    <p:sldId id="318" r:id="rId28"/>
    <p:sldId id="264"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A900"/>
    <a:srgbClr val="3B413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69775" autoAdjust="0"/>
  </p:normalViewPr>
  <p:slideViewPr>
    <p:cSldViewPr snapToGrid="0" snapToObjects="1">
      <p:cViewPr varScale="1">
        <p:scale>
          <a:sx n="73" d="100"/>
          <a:sy n="73" d="100"/>
        </p:scale>
        <p:origin x="109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C69A79-9BBD-47AC-8F49-03C3CCC38A14}"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US"/>
        </a:p>
      </dgm:t>
    </dgm:pt>
    <dgm:pt modelId="{AF4E5C5A-F11D-45C9-86EF-BCA853C845FB}">
      <dgm:prSet phldrT="[Text]" custT="1"/>
      <dgm:spPr>
        <a:xfrm>
          <a:off x="3048002" y="1295401"/>
          <a:ext cx="2666994" cy="2590796"/>
        </a:xfrm>
        <a:prstGeom prst="ellipse">
          <a:avLst/>
        </a:prstGeom>
        <a:solidFill>
          <a:srgbClr val="AD2E27">
            <a:hueOff val="0"/>
            <a:satOff val="0"/>
            <a:lumOff val="0"/>
            <a:alphaOff val="0"/>
          </a:srgbClr>
        </a:solidFill>
        <a:ln w="40000" cap="flat" cmpd="sng" algn="ctr">
          <a:solidFill>
            <a:sysClr val="window" lastClr="FFFFFF">
              <a:hueOff val="0"/>
              <a:satOff val="0"/>
              <a:lumOff val="0"/>
              <a:alphaOff val="0"/>
            </a:sysClr>
          </a:solidFill>
          <a:prstDash val="solid"/>
        </a:ln>
        <a:effectLst/>
      </dgm:spPr>
      <dgm:t>
        <a:bodyPr/>
        <a:lstStyle/>
        <a:p>
          <a:r>
            <a:rPr lang="en-US" sz="1800" b="1" dirty="0" smtClean="0">
              <a:solidFill>
                <a:sysClr val="window" lastClr="FFFFFF"/>
              </a:solidFill>
              <a:latin typeface="Georgia"/>
              <a:ea typeface="+mn-ea"/>
              <a:cs typeface="+mn-cs"/>
            </a:rPr>
            <a:t>Communicate to the Entire Team</a:t>
          </a:r>
          <a:endParaRPr lang="en-US" sz="1800" b="1" dirty="0">
            <a:solidFill>
              <a:sysClr val="window" lastClr="FFFFFF"/>
            </a:solidFill>
            <a:latin typeface="Georgia"/>
            <a:ea typeface="+mn-ea"/>
            <a:cs typeface="+mn-cs"/>
          </a:endParaRPr>
        </a:p>
      </dgm:t>
    </dgm:pt>
    <dgm:pt modelId="{2718FE6A-0A74-4F47-9E0F-F6233107AA08}" type="parTrans" cxnId="{918F1BE4-6D15-4068-A34A-C9B30E7AD93B}">
      <dgm:prSet/>
      <dgm:spPr/>
      <dgm:t>
        <a:bodyPr/>
        <a:lstStyle/>
        <a:p>
          <a:endParaRPr lang="en-US"/>
        </a:p>
      </dgm:t>
    </dgm:pt>
    <dgm:pt modelId="{89A7D329-00CF-4727-AF9B-3D37C4E5B0B8}" type="sibTrans" cxnId="{918F1BE4-6D15-4068-A34A-C9B30E7AD93B}">
      <dgm:prSet/>
      <dgm:spPr/>
      <dgm:t>
        <a:bodyPr/>
        <a:lstStyle/>
        <a:p>
          <a:endParaRPr lang="en-US"/>
        </a:p>
      </dgm:t>
    </dgm:pt>
    <dgm:pt modelId="{3A0D0F06-3D4F-4B21-9F10-DFDF7E5C7C2F}">
      <dgm:prSet phldrT="[Text]"/>
      <dgm:spPr>
        <a:xfrm>
          <a:off x="3751017" y="734"/>
          <a:ext cx="1260964" cy="1260964"/>
        </a:xfrm>
        <a:prstGeom prst="ellipse">
          <a:avLst/>
        </a:prstGeom>
        <a:solidFill>
          <a:srgbClr val="AD2E27">
            <a:hueOff val="0"/>
            <a:satOff val="0"/>
            <a:lumOff val="0"/>
            <a:alphaOff val="0"/>
          </a:srgbClr>
        </a:solidFill>
        <a:ln w="40000" cap="flat" cmpd="sng" algn="ctr">
          <a:solidFill>
            <a:sysClr val="window" lastClr="FFFFFF">
              <a:hueOff val="0"/>
              <a:satOff val="0"/>
              <a:lumOff val="0"/>
              <a:alphaOff val="0"/>
            </a:sysClr>
          </a:solidFill>
          <a:prstDash val="solid"/>
        </a:ln>
        <a:effectLst/>
      </dgm:spPr>
      <dgm:t>
        <a:bodyPr/>
        <a:lstStyle/>
        <a:p>
          <a:r>
            <a:rPr lang="en-US" b="1" dirty="0" smtClean="0">
              <a:solidFill>
                <a:sysClr val="window" lastClr="FFFFFF"/>
              </a:solidFill>
              <a:latin typeface="Georgia"/>
              <a:ea typeface="+mn-ea"/>
              <a:cs typeface="+mn-cs"/>
            </a:rPr>
            <a:t>Team Member 1</a:t>
          </a:r>
          <a:endParaRPr lang="en-US" b="1" dirty="0">
            <a:solidFill>
              <a:sysClr val="window" lastClr="FFFFFF"/>
            </a:solidFill>
            <a:latin typeface="Georgia"/>
            <a:ea typeface="+mn-ea"/>
            <a:cs typeface="+mn-cs"/>
          </a:endParaRPr>
        </a:p>
      </dgm:t>
    </dgm:pt>
    <dgm:pt modelId="{38444B87-6384-4EFA-B1E3-AD18A94D4278}" type="parTrans" cxnId="{C6DC6A6D-01BA-4198-ADC2-DEFCBB51C569}">
      <dgm:prSet/>
      <dgm:spPr/>
      <dgm:t>
        <a:bodyPr/>
        <a:lstStyle/>
        <a:p>
          <a:endParaRPr lang="en-US"/>
        </a:p>
      </dgm:t>
    </dgm:pt>
    <dgm:pt modelId="{234DD82C-48C8-4E97-963A-6C045D66D538}" type="sibTrans" cxnId="{C6DC6A6D-01BA-4198-ADC2-DEFCBB51C569}">
      <dgm:prSet/>
      <dgm:spPr>
        <a:xfrm>
          <a:off x="2376522" y="585822"/>
          <a:ext cx="4009954" cy="4009954"/>
        </a:xfrm>
        <a:prstGeom prst="blockArc">
          <a:avLst>
            <a:gd name="adj1" fmla="val 16200000"/>
            <a:gd name="adj2" fmla="val 19800000"/>
            <a:gd name="adj3" fmla="val 4528"/>
          </a:avLst>
        </a:prstGeom>
        <a:solidFill>
          <a:srgbClr val="AD2E27">
            <a:tint val="60000"/>
            <a:hueOff val="0"/>
            <a:satOff val="0"/>
            <a:lumOff val="0"/>
            <a:alphaOff val="0"/>
          </a:srgbClr>
        </a:solidFill>
        <a:ln>
          <a:noFill/>
        </a:ln>
        <a:effectLst/>
      </dgm:spPr>
      <dgm:t>
        <a:bodyPr/>
        <a:lstStyle/>
        <a:p>
          <a:endParaRPr lang="en-US"/>
        </a:p>
      </dgm:t>
    </dgm:pt>
    <dgm:pt modelId="{153F2A29-38BA-480E-B305-12E6A749E0EB}">
      <dgm:prSet phldrT="[Text]"/>
      <dgm:spPr>
        <a:xfrm>
          <a:off x="5448065" y="980526"/>
          <a:ext cx="1260964" cy="1260964"/>
        </a:xfrm>
        <a:prstGeom prst="ellipse">
          <a:avLst/>
        </a:prstGeom>
        <a:solidFill>
          <a:srgbClr val="AD2E27">
            <a:hueOff val="0"/>
            <a:satOff val="0"/>
            <a:lumOff val="0"/>
            <a:alphaOff val="0"/>
          </a:srgbClr>
        </a:solidFill>
        <a:ln w="40000" cap="flat" cmpd="sng" algn="ctr">
          <a:solidFill>
            <a:sysClr val="window" lastClr="FFFFFF">
              <a:hueOff val="0"/>
              <a:satOff val="0"/>
              <a:lumOff val="0"/>
              <a:alphaOff val="0"/>
            </a:sysClr>
          </a:solidFill>
          <a:prstDash val="solid"/>
        </a:ln>
        <a:effectLst/>
      </dgm:spPr>
      <dgm:t>
        <a:bodyPr/>
        <a:lstStyle/>
        <a:p>
          <a:r>
            <a:rPr lang="en-US" b="1" dirty="0" smtClean="0">
              <a:solidFill>
                <a:sysClr val="window" lastClr="FFFFFF"/>
              </a:solidFill>
              <a:latin typeface="Georgia"/>
              <a:ea typeface="+mn-ea"/>
              <a:cs typeface="+mn-cs"/>
            </a:rPr>
            <a:t>Team Member 2</a:t>
          </a:r>
          <a:endParaRPr lang="en-US" b="1" dirty="0">
            <a:solidFill>
              <a:sysClr val="window" lastClr="FFFFFF"/>
            </a:solidFill>
            <a:latin typeface="Georgia"/>
            <a:ea typeface="+mn-ea"/>
            <a:cs typeface="+mn-cs"/>
          </a:endParaRPr>
        </a:p>
      </dgm:t>
    </dgm:pt>
    <dgm:pt modelId="{2FBF1D58-CBC8-4AAC-9EAB-66CB763B2F01}" type="parTrans" cxnId="{733D9AA0-2F87-4BC4-995C-91FEA22E84E6}">
      <dgm:prSet/>
      <dgm:spPr/>
      <dgm:t>
        <a:bodyPr/>
        <a:lstStyle/>
        <a:p>
          <a:endParaRPr lang="en-US"/>
        </a:p>
      </dgm:t>
    </dgm:pt>
    <dgm:pt modelId="{85E3214C-2C3E-4EC8-8DB3-AC2AC46EADE3}" type="sibTrans" cxnId="{733D9AA0-2F87-4BC4-995C-91FEA22E84E6}">
      <dgm:prSet/>
      <dgm:spPr>
        <a:xfrm>
          <a:off x="2376522" y="585822"/>
          <a:ext cx="4009954" cy="4009954"/>
        </a:xfrm>
        <a:prstGeom prst="blockArc">
          <a:avLst>
            <a:gd name="adj1" fmla="val 19800000"/>
            <a:gd name="adj2" fmla="val 1800000"/>
            <a:gd name="adj3" fmla="val 4528"/>
          </a:avLst>
        </a:prstGeom>
        <a:solidFill>
          <a:srgbClr val="AD2E27">
            <a:tint val="60000"/>
            <a:hueOff val="0"/>
            <a:satOff val="0"/>
            <a:lumOff val="0"/>
            <a:alphaOff val="0"/>
          </a:srgbClr>
        </a:solidFill>
        <a:ln>
          <a:noFill/>
        </a:ln>
        <a:effectLst/>
      </dgm:spPr>
      <dgm:t>
        <a:bodyPr/>
        <a:lstStyle/>
        <a:p>
          <a:endParaRPr lang="en-US"/>
        </a:p>
      </dgm:t>
    </dgm:pt>
    <dgm:pt modelId="{17F1FADE-1390-487B-9A4B-D089789B5156}">
      <dgm:prSet phldrT="[Text]"/>
      <dgm:spPr>
        <a:xfrm>
          <a:off x="5448065" y="2940108"/>
          <a:ext cx="1260964" cy="1260964"/>
        </a:xfrm>
        <a:prstGeom prst="ellipse">
          <a:avLst/>
        </a:prstGeom>
        <a:solidFill>
          <a:srgbClr val="AD2E27">
            <a:hueOff val="0"/>
            <a:satOff val="0"/>
            <a:lumOff val="0"/>
            <a:alphaOff val="0"/>
          </a:srgbClr>
        </a:solidFill>
        <a:ln w="40000" cap="flat" cmpd="sng" algn="ctr">
          <a:solidFill>
            <a:sysClr val="window" lastClr="FFFFFF">
              <a:hueOff val="0"/>
              <a:satOff val="0"/>
              <a:lumOff val="0"/>
              <a:alphaOff val="0"/>
            </a:sysClr>
          </a:solidFill>
          <a:prstDash val="solid"/>
        </a:ln>
        <a:effectLst/>
      </dgm:spPr>
      <dgm:t>
        <a:bodyPr/>
        <a:lstStyle/>
        <a:p>
          <a:r>
            <a:rPr lang="en-US" b="1" dirty="0" smtClean="0">
              <a:solidFill>
                <a:sysClr val="window" lastClr="FFFFFF"/>
              </a:solidFill>
              <a:latin typeface="Georgia"/>
              <a:ea typeface="+mn-ea"/>
              <a:cs typeface="+mn-cs"/>
            </a:rPr>
            <a:t>Team Member 3</a:t>
          </a:r>
          <a:endParaRPr lang="en-US" b="1" dirty="0">
            <a:solidFill>
              <a:sysClr val="window" lastClr="FFFFFF"/>
            </a:solidFill>
            <a:latin typeface="Georgia"/>
            <a:ea typeface="+mn-ea"/>
            <a:cs typeface="+mn-cs"/>
          </a:endParaRPr>
        </a:p>
      </dgm:t>
    </dgm:pt>
    <dgm:pt modelId="{C4D743F5-912A-438E-9571-377E5FC9EBC1}" type="parTrans" cxnId="{2C59E3EF-0976-457E-A992-11B64EA2570C}">
      <dgm:prSet/>
      <dgm:spPr/>
      <dgm:t>
        <a:bodyPr/>
        <a:lstStyle/>
        <a:p>
          <a:endParaRPr lang="en-US"/>
        </a:p>
      </dgm:t>
    </dgm:pt>
    <dgm:pt modelId="{322AE444-5D2D-4171-B318-F0E572B6C945}" type="sibTrans" cxnId="{2C59E3EF-0976-457E-A992-11B64EA2570C}">
      <dgm:prSet/>
      <dgm:spPr>
        <a:xfrm>
          <a:off x="2376522" y="585822"/>
          <a:ext cx="4009954" cy="4009954"/>
        </a:xfrm>
        <a:prstGeom prst="blockArc">
          <a:avLst>
            <a:gd name="adj1" fmla="val 1800000"/>
            <a:gd name="adj2" fmla="val 5400000"/>
            <a:gd name="adj3" fmla="val 4528"/>
          </a:avLst>
        </a:prstGeom>
        <a:solidFill>
          <a:srgbClr val="AD2E27">
            <a:tint val="60000"/>
            <a:hueOff val="0"/>
            <a:satOff val="0"/>
            <a:lumOff val="0"/>
            <a:alphaOff val="0"/>
          </a:srgbClr>
        </a:solidFill>
        <a:ln>
          <a:noFill/>
        </a:ln>
        <a:effectLst/>
      </dgm:spPr>
      <dgm:t>
        <a:bodyPr/>
        <a:lstStyle/>
        <a:p>
          <a:endParaRPr lang="en-US"/>
        </a:p>
      </dgm:t>
    </dgm:pt>
    <dgm:pt modelId="{9B875204-D93F-40EA-A0B9-F3A493AFC950}">
      <dgm:prSet phldrT="[Text]"/>
      <dgm:spPr>
        <a:xfrm>
          <a:off x="3751017" y="3919900"/>
          <a:ext cx="1260964" cy="1260964"/>
        </a:xfrm>
        <a:prstGeom prst="ellipse">
          <a:avLst/>
        </a:prstGeom>
        <a:solidFill>
          <a:srgbClr val="AD2E27">
            <a:hueOff val="0"/>
            <a:satOff val="0"/>
            <a:lumOff val="0"/>
            <a:alphaOff val="0"/>
          </a:srgbClr>
        </a:solidFill>
        <a:ln w="40000" cap="flat" cmpd="sng" algn="ctr">
          <a:solidFill>
            <a:sysClr val="window" lastClr="FFFFFF">
              <a:hueOff val="0"/>
              <a:satOff val="0"/>
              <a:lumOff val="0"/>
              <a:alphaOff val="0"/>
            </a:sysClr>
          </a:solidFill>
          <a:prstDash val="solid"/>
        </a:ln>
        <a:effectLst/>
      </dgm:spPr>
      <dgm:t>
        <a:bodyPr/>
        <a:lstStyle/>
        <a:p>
          <a:r>
            <a:rPr lang="en-US" b="1" dirty="0" smtClean="0">
              <a:solidFill>
                <a:sysClr val="window" lastClr="FFFFFF"/>
              </a:solidFill>
              <a:latin typeface="Georgia"/>
              <a:ea typeface="+mn-ea"/>
              <a:cs typeface="+mn-cs"/>
            </a:rPr>
            <a:t>Team Member 4</a:t>
          </a:r>
          <a:endParaRPr lang="en-US" b="1" dirty="0">
            <a:solidFill>
              <a:sysClr val="window" lastClr="FFFFFF"/>
            </a:solidFill>
            <a:latin typeface="Georgia"/>
            <a:ea typeface="+mn-ea"/>
            <a:cs typeface="+mn-cs"/>
          </a:endParaRPr>
        </a:p>
      </dgm:t>
    </dgm:pt>
    <dgm:pt modelId="{076AC669-E60B-4EA7-98FC-83C65123DEF1}" type="parTrans" cxnId="{7C8743EE-8D90-43B3-BA5C-00DAD11DC743}">
      <dgm:prSet/>
      <dgm:spPr/>
      <dgm:t>
        <a:bodyPr/>
        <a:lstStyle/>
        <a:p>
          <a:endParaRPr lang="en-US"/>
        </a:p>
      </dgm:t>
    </dgm:pt>
    <dgm:pt modelId="{2CFF0F8F-D190-44DF-95FC-B9E940756C62}" type="sibTrans" cxnId="{7C8743EE-8D90-43B3-BA5C-00DAD11DC743}">
      <dgm:prSet/>
      <dgm:spPr>
        <a:xfrm>
          <a:off x="2376522" y="585822"/>
          <a:ext cx="4009954" cy="4009954"/>
        </a:xfrm>
        <a:prstGeom prst="blockArc">
          <a:avLst>
            <a:gd name="adj1" fmla="val 5400000"/>
            <a:gd name="adj2" fmla="val 9000000"/>
            <a:gd name="adj3" fmla="val 4528"/>
          </a:avLst>
        </a:prstGeom>
        <a:solidFill>
          <a:srgbClr val="AD2E27">
            <a:tint val="60000"/>
            <a:hueOff val="0"/>
            <a:satOff val="0"/>
            <a:lumOff val="0"/>
            <a:alphaOff val="0"/>
          </a:srgbClr>
        </a:solidFill>
        <a:ln>
          <a:noFill/>
        </a:ln>
        <a:effectLst/>
      </dgm:spPr>
      <dgm:t>
        <a:bodyPr/>
        <a:lstStyle/>
        <a:p>
          <a:endParaRPr lang="en-US"/>
        </a:p>
      </dgm:t>
    </dgm:pt>
    <dgm:pt modelId="{FD0888E7-7578-4C9E-BF86-E432052BE24C}">
      <dgm:prSet phldrT="[Text]"/>
      <dgm:spPr>
        <a:xfrm>
          <a:off x="2053969" y="2940108"/>
          <a:ext cx="1260964" cy="1260964"/>
        </a:xfrm>
        <a:prstGeom prst="ellipse">
          <a:avLst/>
        </a:prstGeom>
        <a:solidFill>
          <a:srgbClr val="AD2E27">
            <a:hueOff val="0"/>
            <a:satOff val="0"/>
            <a:lumOff val="0"/>
            <a:alphaOff val="0"/>
          </a:srgbClr>
        </a:solidFill>
        <a:ln w="40000" cap="flat" cmpd="sng" algn="ctr">
          <a:solidFill>
            <a:sysClr val="window" lastClr="FFFFFF">
              <a:hueOff val="0"/>
              <a:satOff val="0"/>
              <a:lumOff val="0"/>
              <a:alphaOff val="0"/>
            </a:sysClr>
          </a:solidFill>
          <a:prstDash val="solid"/>
        </a:ln>
        <a:effectLst/>
      </dgm:spPr>
      <dgm:t>
        <a:bodyPr/>
        <a:lstStyle/>
        <a:p>
          <a:r>
            <a:rPr lang="en-US" b="1" dirty="0" smtClean="0">
              <a:solidFill>
                <a:sysClr val="window" lastClr="FFFFFF"/>
              </a:solidFill>
              <a:latin typeface="Georgia"/>
              <a:ea typeface="+mn-ea"/>
              <a:cs typeface="+mn-cs"/>
            </a:rPr>
            <a:t>Team Member 5</a:t>
          </a:r>
          <a:endParaRPr lang="en-US" b="1" dirty="0">
            <a:solidFill>
              <a:sysClr val="window" lastClr="FFFFFF"/>
            </a:solidFill>
            <a:latin typeface="Georgia"/>
            <a:ea typeface="+mn-ea"/>
            <a:cs typeface="+mn-cs"/>
          </a:endParaRPr>
        </a:p>
      </dgm:t>
    </dgm:pt>
    <dgm:pt modelId="{3D2DA8FA-1BE1-4DFF-8C62-2FD1A5267216}" type="parTrans" cxnId="{59F50307-1C02-4170-9F75-0858A8D000F1}">
      <dgm:prSet/>
      <dgm:spPr/>
      <dgm:t>
        <a:bodyPr/>
        <a:lstStyle/>
        <a:p>
          <a:endParaRPr lang="en-US"/>
        </a:p>
      </dgm:t>
    </dgm:pt>
    <dgm:pt modelId="{F673A5C6-B7D3-454F-8023-311B8B0D6270}" type="sibTrans" cxnId="{59F50307-1C02-4170-9F75-0858A8D000F1}">
      <dgm:prSet/>
      <dgm:spPr>
        <a:xfrm>
          <a:off x="2376522" y="585822"/>
          <a:ext cx="4009954" cy="4009954"/>
        </a:xfrm>
        <a:prstGeom prst="blockArc">
          <a:avLst>
            <a:gd name="adj1" fmla="val 9000000"/>
            <a:gd name="adj2" fmla="val 12600000"/>
            <a:gd name="adj3" fmla="val 4528"/>
          </a:avLst>
        </a:prstGeom>
        <a:solidFill>
          <a:srgbClr val="AD2E27">
            <a:tint val="60000"/>
            <a:hueOff val="0"/>
            <a:satOff val="0"/>
            <a:lumOff val="0"/>
            <a:alphaOff val="0"/>
          </a:srgbClr>
        </a:solidFill>
        <a:ln>
          <a:noFill/>
        </a:ln>
        <a:effectLst/>
      </dgm:spPr>
      <dgm:t>
        <a:bodyPr/>
        <a:lstStyle/>
        <a:p>
          <a:endParaRPr lang="en-US"/>
        </a:p>
      </dgm:t>
    </dgm:pt>
    <dgm:pt modelId="{E027A214-588B-4A77-A4CE-2EE25E42E3E4}">
      <dgm:prSet phldrT="[Text]"/>
      <dgm:spPr>
        <a:xfrm>
          <a:off x="2053969" y="980526"/>
          <a:ext cx="1260964" cy="1260964"/>
        </a:xfrm>
        <a:prstGeom prst="ellipse">
          <a:avLst/>
        </a:prstGeom>
        <a:solidFill>
          <a:srgbClr val="AD2E27">
            <a:hueOff val="0"/>
            <a:satOff val="0"/>
            <a:lumOff val="0"/>
            <a:alphaOff val="0"/>
          </a:srgbClr>
        </a:solidFill>
        <a:ln w="40000" cap="flat" cmpd="sng" algn="ctr">
          <a:solidFill>
            <a:sysClr val="window" lastClr="FFFFFF">
              <a:hueOff val="0"/>
              <a:satOff val="0"/>
              <a:lumOff val="0"/>
              <a:alphaOff val="0"/>
            </a:sysClr>
          </a:solidFill>
          <a:prstDash val="solid"/>
        </a:ln>
        <a:effectLst/>
      </dgm:spPr>
      <dgm:t>
        <a:bodyPr/>
        <a:lstStyle/>
        <a:p>
          <a:r>
            <a:rPr lang="en-US" b="1" dirty="0" smtClean="0">
              <a:solidFill>
                <a:sysClr val="window" lastClr="FFFFFF"/>
              </a:solidFill>
              <a:latin typeface="Georgia"/>
              <a:ea typeface="+mn-ea"/>
              <a:cs typeface="+mn-cs"/>
            </a:rPr>
            <a:t>Team Member 6</a:t>
          </a:r>
          <a:endParaRPr lang="en-US" b="1" dirty="0">
            <a:solidFill>
              <a:sysClr val="window" lastClr="FFFFFF"/>
            </a:solidFill>
            <a:latin typeface="Georgia"/>
            <a:ea typeface="+mn-ea"/>
            <a:cs typeface="+mn-cs"/>
          </a:endParaRPr>
        </a:p>
      </dgm:t>
    </dgm:pt>
    <dgm:pt modelId="{7F5458DA-DA6E-44CD-AFD7-8D36C6E75737}" type="parTrans" cxnId="{EAB1C0E3-E0C7-4876-8E07-40CC46ECDB16}">
      <dgm:prSet/>
      <dgm:spPr/>
      <dgm:t>
        <a:bodyPr/>
        <a:lstStyle/>
        <a:p>
          <a:endParaRPr lang="en-US"/>
        </a:p>
      </dgm:t>
    </dgm:pt>
    <dgm:pt modelId="{52CD68FE-DA1D-4436-8058-421E354EB91B}" type="sibTrans" cxnId="{EAB1C0E3-E0C7-4876-8E07-40CC46ECDB16}">
      <dgm:prSet/>
      <dgm:spPr>
        <a:xfrm>
          <a:off x="2376522" y="585822"/>
          <a:ext cx="4009954" cy="4009954"/>
        </a:xfrm>
        <a:prstGeom prst="blockArc">
          <a:avLst>
            <a:gd name="adj1" fmla="val 12600000"/>
            <a:gd name="adj2" fmla="val 16200000"/>
            <a:gd name="adj3" fmla="val 4528"/>
          </a:avLst>
        </a:prstGeom>
        <a:solidFill>
          <a:srgbClr val="AD2E27">
            <a:tint val="60000"/>
            <a:hueOff val="0"/>
            <a:satOff val="0"/>
            <a:lumOff val="0"/>
            <a:alphaOff val="0"/>
          </a:srgbClr>
        </a:solidFill>
        <a:ln>
          <a:noFill/>
        </a:ln>
        <a:effectLst/>
      </dgm:spPr>
      <dgm:t>
        <a:bodyPr/>
        <a:lstStyle/>
        <a:p>
          <a:endParaRPr lang="en-US"/>
        </a:p>
      </dgm:t>
    </dgm:pt>
    <dgm:pt modelId="{B2E43172-F127-423E-A2C2-50AE1DC68E72}" type="pres">
      <dgm:prSet presAssocID="{75C69A79-9BBD-47AC-8F49-03C3CCC38A14}" presName="Name0" presStyleCnt="0">
        <dgm:presLayoutVars>
          <dgm:chMax val="1"/>
          <dgm:dir/>
          <dgm:animLvl val="ctr"/>
          <dgm:resizeHandles val="exact"/>
        </dgm:presLayoutVars>
      </dgm:prSet>
      <dgm:spPr/>
      <dgm:t>
        <a:bodyPr/>
        <a:lstStyle/>
        <a:p>
          <a:endParaRPr lang="en-US"/>
        </a:p>
      </dgm:t>
    </dgm:pt>
    <dgm:pt modelId="{E4BC7771-802F-4F99-8778-00EC35BD6C22}" type="pres">
      <dgm:prSet presAssocID="{AF4E5C5A-F11D-45C9-86EF-BCA853C845FB}" presName="centerShape" presStyleLbl="node0" presStyleIdx="0" presStyleCnt="1" custScaleX="148053" custScaleY="143823"/>
      <dgm:spPr/>
      <dgm:t>
        <a:bodyPr/>
        <a:lstStyle/>
        <a:p>
          <a:endParaRPr lang="en-US"/>
        </a:p>
      </dgm:t>
    </dgm:pt>
    <dgm:pt modelId="{19736909-278A-4007-8AF1-CC8D831467CC}" type="pres">
      <dgm:prSet presAssocID="{3A0D0F06-3D4F-4B21-9F10-DFDF7E5C7C2F}" presName="node" presStyleLbl="node1" presStyleIdx="0" presStyleCnt="6">
        <dgm:presLayoutVars>
          <dgm:bulletEnabled val="1"/>
        </dgm:presLayoutVars>
      </dgm:prSet>
      <dgm:spPr/>
      <dgm:t>
        <a:bodyPr/>
        <a:lstStyle/>
        <a:p>
          <a:endParaRPr lang="en-US"/>
        </a:p>
      </dgm:t>
    </dgm:pt>
    <dgm:pt modelId="{0DC0A6F8-0A0C-4AF7-B921-9FB4138672D5}" type="pres">
      <dgm:prSet presAssocID="{3A0D0F06-3D4F-4B21-9F10-DFDF7E5C7C2F}" presName="dummy" presStyleCnt="0"/>
      <dgm:spPr/>
    </dgm:pt>
    <dgm:pt modelId="{B550F069-C6B1-4CD4-BC84-F683F6705CF9}" type="pres">
      <dgm:prSet presAssocID="{234DD82C-48C8-4E97-963A-6C045D66D538}" presName="sibTrans" presStyleLbl="sibTrans2D1" presStyleIdx="0" presStyleCnt="6"/>
      <dgm:spPr/>
      <dgm:t>
        <a:bodyPr/>
        <a:lstStyle/>
        <a:p>
          <a:endParaRPr lang="en-US"/>
        </a:p>
      </dgm:t>
    </dgm:pt>
    <dgm:pt modelId="{5CFAB4AE-880A-41F1-B638-D7CE7727DF33}" type="pres">
      <dgm:prSet presAssocID="{153F2A29-38BA-480E-B305-12E6A749E0EB}" presName="node" presStyleLbl="node1" presStyleIdx="1" presStyleCnt="6">
        <dgm:presLayoutVars>
          <dgm:bulletEnabled val="1"/>
        </dgm:presLayoutVars>
      </dgm:prSet>
      <dgm:spPr/>
      <dgm:t>
        <a:bodyPr/>
        <a:lstStyle/>
        <a:p>
          <a:endParaRPr lang="en-US"/>
        </a:p>
      </dgm:t>
    </dgm:pt>
    <dgm:pt modelId="{6BEE1DCA-68E3-49A8-9ADE-1536CBC5D4B0}" type="pres">
      <dgm:prSet presAssocID="{153F2A29-38BA-480E-B305-12E6A749E0EB}" presName="dummy" presStyleCnt="0"/>
      <dgm:spPr/>
    </dgm:pt>
    <dgm:pt modelId="{D24529BD-2B9B-4C9B-A322-7073F0CCC328}" type="pres">
      <dgm:prSet presAssocID="{85E3214C-2C3E-4EC8-8DB3-AC2AC46EADE3}" presName="sibTrans" presStyleLbl="sibTrans2D1" presStyleIdx="1" presStyleCnt="6"/>
      <dgm:spPr/>
      <dgm:t>
        <a:bodyPr/>
        <a:lstStyle/>
        <a:p>
          <a:endParaRPr lang="en-US"/>
        </a:p>
      </dgm:t>
    </dgm:pt>
    <dgm:pt modelId="{9432CC5D-9924-4143-B6B4-4502B87486C5}" type="pres">
      <dgm:prSet presAssocID="{17F1FADE-1390-487B-9A4B-D089789B5156}" presName="node" presStyleLbl="node1" presStyleIdx="2" presStyleCnt="6">
        <dgm:presLayoutVars>
          <dgm:bulletEnabled val="1"/>
        </dgm:presLayoutVars>
      </dgm:prSet>
      <dgm:spPr/>
      <dgm:t>
        <a:bodyPr/>
        <a:lstStyle/>
        <a:p>
          <a:endParaRPr lang="en-US"/>
        </a:p>
      </dgm:t>
    </dgm:pt>
    <dgm:pt modelId="{57D19DF1-B7D6-45E5-8E45-647BFF505FCD}" type="pres">
      <dgm:prSet presAssocID="{17F1FADE-1390-487B-9A4B-D089789B5156}" presName="dummy" presStyleCnt="0"/>
      <dgm:spPr/>
    </dgm:pt>
    <dgm:pt modelId="{FCE4054D-AF01-4CC7-A338-70ADED9065DD}" type="pres">
      <dgm:prSet presAssocID="{322AE444-5D2D-4171-B318-F0E572B6C945}" presName="sibTrans" presStyleLbl="sibTrans2D1" presStyleIdx="2" presStyleCnt="6"/>
      <dgm:spPr/>
      <dgm:t>
        <a:bodyPr/>
        <a:lstStyle/>
        <a:p>
          <a:endParaRPr lang="en-US"/>
        </a:p>
      </dgm:t>
    </dgm:pt>
    <dgm:pt modelId="{FC705C2D-1E4A-4E16-84F2-C30FCF89B365}" type="pres">
      <dgm:prSet presAssocID="{9B875204-D93F-40EA-A0B9-F3A493AFC950}" presName="node" presStyleLbl="node1" presStyleIdx="3" presStyleCnt="6">
        <dgm:presLayoutVars>
          <dgm:bulletEnabled val="1"/>
        </dgm:presLayoutVars>
      </dgm:prSet>
      <dgm:spPr/>
      <dgm:t>
        <a:bodyPr/>
        <a:lstStyle/>
        <a:p>
          <a:endParaRPr lang="en-US"/>
        </a:p>
      </dgm:t>
    </dgm:pt>
    <dgm:pt modelId="{8ADA72F8-31CF-4C83-97D0-5C6404C075DA}" type="pres">
      <dgm:prSet presAssocID="{9B875204-D93F-40EA-A0B9-F3A493AFC950}" presName="dummy" presStyleCnt="0"/>
      <dgm:spPr/>
    </dgm:pt>
    <dgm:pt modelId="{31CEBA0F-A866-40DA-ADE7-377CB1C5A3DB}" type="pres">
      <dgm:prSet presAssocID="{2CFF0F8F-D190-44DF-95FC-B9E940756C62}" presName="sibTrans" presStyleLbl="sibTrans2D1" presStyleIdx="3" presStyleCnt="6"/>
      <dgm:spPr/>
      <dgm:t>
        <a:bodyPr/>
        <a:lstStyle/>
        <a:p>
          <a:endParaRPr lang="en-US"/>
        </a:p>
      </dgm:t>
    </dgm:pt>
    <dgm:pt modelId="{B131DE68-E7E7-414E-A435-22C7AAAA756B}" type="pres">
      <dgm:prSet presAssocID="{FD0888E7-7578-4C9E-BF86-E432052BE24C}" presName="node" presStyleLbl="node1" presStyleIdx="4" presStyleCnt="6">
        <dgm:presLayoutVars>
          <dgm:bulletEnabled val="1"/>
        </dgm:presLayoutVars>
      </dgm:prSet>
      <dgm:spPr/>
      <dgm:t>
        <a:bodyPr/>
        <a:lstStyle/>
        <a:p>
          <a:endParaRPr lang="en-US"/>
        </a:p>
      </dgm:t>
    </dgm:pt>
    <dgm:pt modelId="{5143B710-5897-4A39-A674-5F7EEC51AEF1}" type="pres">
      <dgm:prSet presAssocID="{FD0888E7-7578-4C9E-BF86-E432052BE24C}" presName="dummy" presStyleCnt="0"/>
      <dgm:spPr/>
    </dgm:pt>
    <dgm:pt modelId="{A77CFB01-7DFA-4DFD-A7CD-B10DCFD0977A}" type="pres">
      <dgm:prSet presAssocID="{F673A5C6-B7D3-454F-8023-311B8B0D6270}" presName="sibTrans" presStyleLbl="sibTrans2D1" presStyleIdx="4" presStyleCnt="6"/>
      <dgm:spPr/>
      <dgm:t>
        <a:bodyPr/>
        <a:lstStyle/>
        <a:p>
          <a:endParaRPr lang="en-US"/>
        </a:p>
      </dgm:t>
    </dgm:pt>
    <dgm:pt modelId="{8CA303E1-1207-4B4C-89BC-EBA6ED49167F}" type="pres">
      <dgm:prSet presAssocID="{E027A214-588B-4A77-A4CE-2EE25E42E3E4}" presName="node" presStyleLbl="node1" presStyleIdx="5" presStyleCnt="6">
        <dgm:presLayoutVars>
          <dgm:bulletEnabled val="1"/>
        </dgm:presLayoutVars>
      </dgm:prSet>
      <dgm:spPr/>
      <dgm:t>
        <a:bodyPr/>
        <a:lstStyle/>
        <a:p>
          <a:endParaRPr lang="en-US"/>
        </a:p>
      </dgm:t>
    </dgm:pt>
    <dgm:pt modelId="{644A7C65-EEBE-4350-A805-0347A1931E74}" type="pres">
      <dgm:prSet presAssocID="{E027A214-588B-4A77-A4CE-2EE25E42E3E4}" presName="dummy" presStyleCnt="0"/>
      <dgm:spPr/>
    </dgm:pt>
    <dgm:pt modelId="{66EA27BC-D1D6-428E-B4E9-A325E0B49A63}" type="pres">
      <dgm:prSet presAssocID="{52CD68FE-DA1D-4436-8058-421E354EB91B}" presName="sibTrans" presStyleLbl="sibTrans2D1" presStyleIdx="5" presStyleCnt="6"/>
      <dgm:spPr/>
      <dgm:t>
        <a:bodyPr/>
        <a:lstStyle/>
        <a:p>
          <a:endParaRPr lang="en-US"/>
        </a:p>
      </dgm:t>
    </dgm:pt>
  </dgm:ptLst>
  <dgm:cxnLst>
    <dgm:cxn modelId="{2EED5E7B-28E0-421B-A23C-68B5ECDD5B03}" type="presOf" srcId="{52CD68FE-DA1D-4436-8058-421E354EB91B}" destId="{66EA27BC-D1D6-428E-B4E9-A325E0B49A63}" srcOrd="0" destOrd="0" presId="urn:microsoft.com/office/officeart/2005/8/layout/radial6"/>
    <dgm:cxn modelId="{8EA07EDA-BB68-48A9-9452-D765A9D43373}" type="presOf" srcId="{FD0888E7-7578-4C9E-BF86-E432052BE24C}" destId="{B131DE68-E7E7-414E-A435-22C7AAAA756B}" srcOrd="0" destOrd="0" presId="urn:microsoft.com/office/officeart/2005/8/layout/radial6"/>
    <dgm:cxn modelId="{7C8743EE-8D90-43B3-BA5C-00DAD11DC743}" srcId="{AF4E5C5A-F11D-45C9-86EF-BCA853C845FB}" destId="{9B875204-D93F-40EA-A0B9-F3A493AFC950}" srcOrd="3" destOrd="0" parTransId="{076AC669-E60B-4EA7-98FC-83C65123DEF1}" sibTransId="{2CFF0F8F-D190-44DF-95FC-B9E940756C62}"/>
    <dgm:cxn modelId="{C6DC6A6D-01BA-4198-ADC2-DEFCBB51C569}" srcId="{AF4E5C5A-F11D-45C9-86EF-BCA853C845FB}" destId="{3A0D0F06-3D4F-4B21-9F10-DFDF7E5C7C2F}" srcOrd="0" destOrd="0" parTransId="{38444B87-6384-4EFA-B1E3-AD18A94D4278}" sibTransId="{234DD82C-48C8-4E97-963A-6C045D66D538}"/>
    <dgm:cxn modelId="{918F1BE4-6D15-4068-A34A-C9B30E7AD93B}" srcId="{75C69A79-9BBD-47AC-8F49-03C3CCC38A14}" destId="{AF4E5C5A-F11D-45C9-86EF-BCA853C845FB}" srcOrd="0" destOrd="0" parTransId="{2718FE6A-0A74-4F47-9E0F-F6233107AA08}" sibTransId="{89A7D329-00CF-4727-AF9B-3D37C4E5B0B8}"/>
    <dgm:cxn modelId="{6C9152A2-7C8A-4DB2-8E26-F1DEEB827759}" type="presOf" srcId="{322AE444-5D2D-4171-B318-F0E572B6C945}" destId="{FCE4054D-AF01-4CC7-A338-70ADED9065DD}" srcOrd="0" destOrd="0" presId="urn:microsoft.com/office/officeart/2005/8/layout/radial6"/>
    <dgm:cxn modelId="{7A5BCC01-D50D-4929-92A2-3C3AEC91D961}" type="presOf" srcId="{9B875204-D93F-40EA-A0B9-F3A493AFC950}" destId="{FC705C2D-1E4A-4E16-84F2-C30FCF89B365}" srcOrd="0" destOrd="0" presId="urn:microsoft.com/office/officeart/2005/8/layout/radial6"/>
    <dgm:cxn modelId="{D505B2C2-002F-4B05-9744-D19A05270EED}" type="presOf" srcId="{F673A5C6-B7D3-454F-8023-311B8B0D6270}" destId="{A77CFB01-7DFA-4DFD-A7CD-B10DCFD0977A}" srcOrd="0" destOrd="0" presId="urn:microsoft.com/office/officeart/2005/8/layout/radial6"/>
    <dgm:cxn modelId="{E9EA76ED-2840-41D1-8BCB-CC550BA696A5}" type="presOf" srcId="{234DD82C-48C8-4E97-963A-6C045D66D538}" destId="{B550F069-C6B1-4CD4-BC84-F683F6705CF9}" srcOrd="0" destOrd="0" presId="urn:microsoft.com/office/officeart/2005/8/layout/radial6"/>
    <dgm:cxn modelId="{5EB4DFE3-9B6B-4C71-A249-37DEC711D0BA}" type="presOf" srcId="{3A0D0F06-3D4F-4B21-9F10-DFDF7E5C7C2F}" destId="{19736909-278A-4007-8AF1-CC8D831467CC}" srcOrd="0" destOrd="0" presId="urn:microsoft.com/office/officeart/2005/8/layout/radial6"/>
    <dgm:cxn modelId="{EAB1C0E3-E0C7-4876-8E07-40CC46ECDB16}" srcId="{AF4E5C5A-F11D-45C9-86EF-BCA853C845FB}" destId="{E027A214-588B-4A77-A4CE-2EE25E42E3E4}" srcOrd="5" destOrd="0" parTransId="{7F5458DA-DA6E-44CD-AFD7-8D36C6E75737}" sibTransId="{52CD68FE-DA1D-4436-8058-421E354EB91B}"/>
    <dgm:cxn modelId="{733D9AA0-2F87-4BC4-995C-91FEA22E84E6}" srcId="{AF4E5C5A-F11D-45C9-86EF-BCA853C845FB}" destId="{153F2A29-38BA-480E-B305-12E6A749E0EB}" srcOrd="1" destOrd="0" parTransId="{2FBF1D58-CBC8-4AAC-9EAB-66CB763B2F01}" sibTransId="{85E3214C-2C3E-4EC8-8DB3-AC2AC46EADE3}"/>
    <dgm:cxn modelId="{2C59E3EF-0976-457E-A992-11B64EA2570C}" srcId="{AF4E5C5A-F11D-45C9-86EF-BCA853C845FB}" destId="{17F1FADE-1390-487B-9A4B-D089789B5156}" srcOrd="2" destOrd="0" parTransId="{C4D743F5-912A-438E-9571-377E5FC9EBC1}" sibTransId="{322AE444-5D2D-4171-B318-F0E572B6C945}"/>
    <dgm:cxn modelId="{59F50307-1C02-4170-9F75-0858A8D000F1}" srcId="{AF4E5C5A-F11D-45C9-86EF-BCA853C845FB}" destId="{FD0888E7-7578-4C9E-BF86-E432052BE24C}" srcOrd="4" destOrd="0" parTransId="{3D2DA8FA-1BE1-4DFF-8C62-2FD1A5267216}" sibTransId="{F673A5C6-B7D3-454F-8023-311B8B0D6270}"/>
    <dgm:cxn modelId="{F74F554D-C06A-4A7D-B27D-15E9469BFE53}" type="presOf" srcId="{153F2A29-38BA-480E-B305-12E6A749E0EB}" destId="{5CFAB4AE-880A-41F1-B638-D7CE7727DF33}" srcOrd="0" destOrd="0" presId="urn:microsoft.com/office/officeart/2005/8/layout/radial6"/>
    <dgm:cxn modelId="{0B026EF0-4692-4B64-B0D4-6D84176DE0C1}" type="presOf" srcId="{85E3214C-2C3E-4EC8-8DB3-AC2AC46EADE3}" destId="{D24529BD-2B9B-4C9B-A322-7073F0CCC328}" srcOrd="0" destOrd="0" presId="urn:microsoft.com/office/officeart/2005/8/layout/radial6"/>
    <dgm:cxn modelId="{C04CA0E9-6E08-4E95-A804-1875CC8DCC77}" type="presOf" srcId="{E027A214-588B-4A77-A4CE-2EE25E42E3E4}" destId="{8CA303E1-1207-4B4C-89BC-EBA6ED49167F}" srcOrd="0" destOrd="0" presId="urn:microsoft.com/office/officeart/2005/8/layout/radial6"/>
    <dgm:cxn modelId="{1B27BB18-875E-48FF-B2C7-21F5AC98FFF2}" type="presOf" srcId="{17F1FADE-1390-487B-9A4B-D089789B5156}" destId="{9432CC5D-9924-4143-B6B4-4502B87486C5}" srcOrd="0" destOrd="0" presId="urn:microsoft.com/office/officeart/2005/8/layout/radial6"/>
    <dgm:cxn modelId="{7438F7EB-82E0-4861-B5FE-74876250C100}" type="presOf" srcId="{AF4E5C5A-F11D-45C9-86EF-BCA853C845FB}" destId="{E4BC7771-802F-4F99-8778-00EC35BD6C22}" srcOrd="0" destOrd="0" presId="urn:microsoft.com/office/officeart/2005/8/layout/radial6"/>
    <dgm:cxn modelId="{2080C50A-E129-47EA-A515-FF5943FCBC9A}" type="presOf" srcId="{75C69A79-9BBD-47AC-8F49-03C3CCC38A14}" destId="{B2E43172-F127-423E-A2C2-50AE1DC68E72}" srcOrd="0" destOrd="0" presId="urn:microsoft.com/office/officeart/2005/8/layout/radial6"/>
    <dgm:cxn modelId="{4D8E80E7-7128-43F9-AE98-667A780E8F6F}" type="presOf" srcId="{2CFF0F8F-D190-44DF-95FC-B9E940756C62}" destId="{31CEBA0F-A866-40DA-ADE7-377CB1C5A3DB}" srcOrd="0" destOrd="0" presId="urn:microsoft.com/office/officeart/2005/8/layout/radial6"/>
    <dgm:cxn modelId="{1AE252B2-5599-4FAB-B93F-B96139F2DD06}" type="presParOf" srcId="{B2E43172-F127-423E-A2C2-50AE1DC68E72}" destId="{E4BC7771-802F-4F99-8778-00EC35BD6C22}" srcOrd="0" destOrd="0" presId="urn:microsoft.com/office/officeart/2005/8/layout/radial6"/>
    <dgm:cxn modelId="{F119BF89-E4F8-41F4-B23E-BFA2FB6D71AA}" type="presParOf" srcId="{B2E43172-F127-423E-A2C2-50AE1DC68E72}" destId="{19736909-278A-4007-8AF1-CC8D831467CC}" srcOrd="1" destOrd="0" presId="urn:microsoft.com/office/officeart/2005/8/layout/radial6"/>
    <dgm:cxn modelId="{314A3615-E619-4A2B-B090-FBF75DA45E2D}" type="presParOf" srcId="{B2E43172-F127-423E-A2C2-50AE1DC68E72}" destId="{0DC0A6F8-0A0C-4AF7-B921-9FB4138672D5}" srcOrd="2" destOrd="0" presId="urn:microsoft.com/office/officeart/2005/8/layout/radial6"/>
    <dgm:cxn modelId="{822411CB-0369-4E34-BF7D-7B00C0E2AB42}" type="presParOf" srcId="{B2E43172-F127-423E-A2C2-50AE1DC68E72}" destId="{B550F069-C6B1-4CD4-BC84-F683F6705CF9}" srcOrd="3" destOrd="0" presId="urn:microsoft.com/office/officeart/2005/8/layout/radial6"/>
    <dgm:cxn modelId="{736D83F9-8BA7-4489-8EFA-8973A27C6D86}" type="presParOf" srcId="{B2E43172-F127-423E-A2C2-50AE1DC68E72}" destId="{5CFAB4AE-880A-41F1-B638-D7CE7727DF33}" srcOrd="4" destOrd="0" presId="urn:microsoft.com/office/officeart/2005/8/layout/radial6"/>
    <dgm:cxn modelId="{1992A122-8BCA-4EBA-9838-54941A2F68C6}" type="presParOf" srcId="{B2E43172-F127-423E-A2C2-50AE1DC68E72}" destId="{6BEE1DCA-68E3-49A8-9ADE-1536CBC5D4B0}" srcOrd="5" destOrd="0" presId="urn:microsoft.com/office/officeart/2005/8/layout/radial6"/>
    <dgm:cxn modelId="{0F95BBF9-D7D3-4C4A-B6FA-7A385B070C64}" type="presParOf" srcId="{B2E43172-F127-423E-A2C2-50AE1DC68E72}" destId="{D24529BD-2B9B-4C9B-A322-7073F0CCC328}" srcOrd="6" destOrd="0" presId="urn:microsoft.com/office/officeart/2005/8/layout/radial6"/>
    <dgm:cxn modelId="{92179DDC-134D-4C43-9E35-457237CA6C52}" type="presParOf" srcId="{B2E43172-F127-423E-A2C2-50AE1DC68E72}" destId="{9432CC5D-9924-4143-B6B4-4502B87486C5}" srcOrd="7" destOrd="0" presId="urn:microsoft.com/office/officeart/2005/8/layout/radial6"/>
    <dgm:cxn modelId="{44E4DAC4-1C62-4FAF-9441-D370C88CF149}" type="presParOf" srcId="{B2E43172-F127-423E-A2C2-50AE1DC68E72}" destId="{57D19DF1-B7D6-45E5-8E45-647BFF505FCD}" srcOrd="8" destOrd="0" presId="urn:microsoft.com/office/officeart/2005/8/layout/radial6"/>
    <dgm:cxn modelId="{0EE2FF81-AA50-405A-94C0-DCCE3A1B6EA6}" type="presParOf" srcId="{B2E43172-F127-423E-A2C2-50AE1DC68E72}" destId="{FCE4054D-AF01-4CC7-A338-70ADED9065DD}" srcOrd="9" destOrd="0" presId="urn:microsoft.com/office/officeart/2005/8/layout/radial6"/>
    <dgm:cxn modelId="{A63B6CCD-5078-4A9B-84AF-05CABB7127BA}" type="presParOf" srcId="{B2E43172-F127-423E-A2C2-50AE1DC68E72}" destId="{FC705C2D-1E4A-4E16-84F2-C30FCF89B365}" srcOrd="10" destOrd="0" presId="urn:microsoft.com/office/officeart/2005/8/layout/radial6"/>
    <dgm:cxn modelId="{3AF4E173-D85C-4166-A4F7-CC1BBEF5B543}" type="presParOf" srcId="{B2E43172-F127-423E-A2C2-50AE1DC68E72}" destId="{8ADA72F8-31CF-4C83-97D0-5C6404C075DA}" srcOrd="11" destOrd="0" presId="urn:microsoft.com/office/officeart/2005/8/layout/radial6"/>
    <dgm:cxn modelId="{2ECF7916-2228-4668-939F-677BC831EBF7}" type="presParOf" srcId="{B2E43172-F127-423E-A2C2-50AE1DC68E72}" destId="{31CEBA0F-A866-40DA-ADE7-377CB1C5A3DB}" srcOrd="12" destOrd="0" presId="urn:microsoft.com/office/officeart/2005/8/layout/radial6"/>
    <dgm:cxn modelId="{E3C7040A-61E4-4D4B-A955-A5F3EB692662}" type="presParOf" srcId="{B2E43172-F127-423E-A2C2-50AE1DC68E72}" destId="{B131DE68-E7E7-414E-A435-22C7AAAA756B}" srcOrd="13" destOrd="0" presId="urn:microsoft.com/office/officeart/2005/8/layout/radial6"/>
    <dgm:cxn modelId="{F96F4C81-CE25-4656-BED7-D32DB2F7328E}" type="presParOf" srcId="{B2E43172-F127-423E-A2C2-50AE1DC68E72}" destId="{5143B710-5897-4A39-A674-5F7EEC51AEF1}" srcOrd="14" destOrd="0" presId="urn:microsoft.com/office/officeart/2005/8/layout/radial6"/>
    <dgm:cxn modelId="{5382C8CD-EF5E-4815-9CAC-735CC304BEE9}" type="presParOf" srcId="{B2E43172-F127-423E-A2C2-50AE1DC68E72}" destId="{A77CFB01-7DFA-4DFD-A7CD-B10DCFD0977A}" srcOrd="15" destOrd="0" presId="urn:microsoft.com/office/officeart/2005/8/layout/radial6"/>
    <dgm:cxn modelId="{4DCF323F-8B2B-49A6-8303-15C1CEDDA3BD}" type="presParOf" srcId="{B2E43172-F127-423E-A2C2-50AE1DC68E72}" destId="{8CA303E1-1207-4B4C-89BC-EBA6ED49167F}" srcOrd="16" destOrd="0" presId="urn:microsoft.com/office/officeart/2005/8/layout/radial6"/>
    <dgm:cxn modelId="{F801F51C-61DE-48ED-96B8-68E38816E4EA}" type="presParOf" srcId="{B2E43172-F127-423E-A2C2-50AE1DC68E72}" destId="{644A7C65-EEBE-4350-A805-0347A1931E74}" srcOrd="17" destOrd="0" presId="urn:microsoft.com/office/officeart/2005/8/layout/radial6"/>
    <dgm:cxn modelId="{AC54FCF4-9E80-4372-BD3E-EDE2663C8984}" type="presParOf" srcId="{B2E43172-F127-423E-A2C2-50AE1DC68E72}" destId="{66EA27BC-D1D6-428E-B4E9-A325E0B49A63}" srcOrd="18"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EA27BC-D1D6-428E-B4E9-A325E0B49A63}">
      <dsp:nvSpPr>
        <dsp:cNvPr id="0" name=""/>
        <dsp:cNvSpPr/>
      </dsp:nvSpPr>
      <dsp:spPr>
        <a:xfrm>
          <a:off x="2383731" y="529300"/>
          <a:ext cx="3623501" cy="3623501"/>
        </a:xfrm>
        <a:prstGeom prst="blockArc">
          <a:avLst>
            <a:gd name="adj1" fmla="val 12600000"/>
            <a:gd name="adj2" fmla="val 16200000"/>
            <a:gd name="adj3" fmla="val 4528"/>
          </a:avLst>
        </a:prstGeom>
        <a:solidFill>
          <a:srgbClr val="AD2E27">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A77CFB01-7DFA-4DFD-A7CD-B10DCFD0977A}">
      <dsp:nvSpPr>
        <dsp:cNvPr id="0" name=""/>
        <dsp:cNvSpPr/>
      </dsp:nvSpPr>
      <dsp:spPr>
        <a:xfrm>
          <a:off x="2383731" y="529300"/>
          <a:ext cx="3623501" cy="3623501"/>
        </a:xfrm>
        <a:prstGeom prst="blockArc">
          <a:avLst>
            <a:gd name="adj1" fmla="val 9000000"/>
            <a:gd name="adj2" fmla="val 12600000"/>
            <a:gd name="adj3" fmla="val 4528"/>
          </a:avLst>
        </a:prstGeom>
        <a:solidFill>
          <a:srgbClr val="AD2E27">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31CEBA0F-A866-40DA-ADE7-377CB1C5A3DB}">
      <dsp:nvSpPr>
        <dsp:cNvPr id="0" name=""/>
        <dsp:cNvSpPr/>
      </dsp:nvSpPr>
      <dsp:spPr>
        <a:xfrm>
          <a:off x="2383731" y="529300"/>
          <a:ext cx="3623501" cy="3623501"/>
        </a:xfrm>
        <a:prstGeom prst="blockArc">
          <a:avLst>
            <a:gd name="adj1" fmla="val 5400000"/>
            <a:gd name="adj2" fmla="val 9000000"/>
            <a:gd name="adj3" fmla="val 4528"/>
          </a:avLst>
        </a:prstGeom>
        <a:solidFill>
          <a:srgbClr val="AD2E27">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FCE4054D-AF01-4CC7-A338-70ADED9065DD}">
      <dsp:nvSpPr>
        <dsp:cNvPr id="0" name=""/>
        <dsp:cNvSpPr/>
      </dsp:nvSpPr>
      <dsp:spPr>
        <a:xfrm>
          <a:off x="2383731" y="529300"/>
          <a:ext cx="3623501" cy="3623501"/>
        </a:xfrm>
        <a:prstGeom prst="blockArc">
          <a:avLst>
            <a:gd name="adj1" fmla="val 1800000"/>
            <a:gd name="adj2" fmla="val 5400000"/>
            <a:gd name="adj3" fmla="val 4528"/>
          </a:avLst>
        </a:prstGeom>
        <a:solidFill>
          <a:srgbClr val="AD2E27">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D24529BD-2B9B-4C9B-A322-7073F0CCC328}">
      <dsp:nvSpPr>
        <dsp:cNvPr id="0" name=""/>
        <dsp:cNvSpPr/>
      </dsp:nvSpPr>
      <dsp:spPr>
        <a:xfrm>
          <a:off x="2383731" y="529300"/>
          <a:ext cx="3623501" cy="3623501"/>
        </a:xfrm>
        <a:prstGeom prst="blockArc">
          <a:avLst>
            <a:gd name="adj1" fmla="val 19800000"/>
            <a:gd name="adj2" fmla="val 1800000"/>
            <a:gd name="adj3" fmla="val 4528"/>
          </a:avLst>
        </a:prstGeom>
        <a:solidFill>
          <a:srgbClr val="AD2E27">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B550F069-C6B1-4CD4-BC84-F683F6705CF9}">
      <dsp:nvSpPr>
        <dsp:cNvPr id="0" name=""/>
        <dsp:cNvSpPr/>
      </dsp:nvSpPr>
      <dsp:spPr>
        <a:xfrm>
          <a:off x="2383731" y="529300"/>
          <a:ext cx="3623501" cy="3623501"/>
        </a:xfrm>
        <a:prstGeom prst="blockArc">
          <a:avLst>
            <a:gd name="adj1" fmla="val 16200000"/>
            <a:gd name="adj2" fmla="val 19800000"/>
            <a:gd name="adj3" fmla="val 4528"/>
          </a:avLst>
        </a:prstGeom>
        <a:solidFill>
          <a:srgbClr val="AD2E27">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E4BC7771-802F-4F99-8778-00EC35BD6C22}">
      <dsp:nvSpPr>
        <dsp:cNvPr id="0" name=""/>
        <dsp:cNvSpPr/>
      </dsp:nvSpPr>
      <dsp:spPr>
        <a:xfrm>
          <a:off x="2991390" y="1171361"/>
          <a:ext cx="2408183" cy="2339379"/>
        </a:xfrm>
        <a:prstGeom prst="ellipse">
          <a:avLst/>
        </a:prstGeom>
        <a:solidFill>
          <a:srgbClr val="AD2E27">
            <a:hueOff val="0"/>
            <a:satOff val="0"/>
            <a:lumOff val="0"/>
            <a:alphaOff val="0"/>
          </a:srgbClr>
        </a:solidFill>
        <a:ln w="400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ysClr val="window" lastClr="FFFFFF"/>
              </a:solidFill>
              <a:latin typeface="Georgia"/>
              <a:ea typeface="+mn-ea"/>
              <a:cs typeface="+mn-cs"/>
            </a:rPr>
            <a:t>Communicate to the Entire Team</a:t>
          </a:r>
          <a:endParaRPr lang="en-US" sz="1800" b="1" kern="1200" dirty="0">
            <a:solidFill>
              <a:sysClr val="window" lastClr="FFFFFF"/>
            </a:solidFill>
            <a:latin typeface="Georgia"/>
            <a:ea typeface="+mn-ea"/>
            <a:cs typeface="+mn-cs"/>
          </a:endParaRPr>
        </a:p>
      </dsp:txBody>
      <dsp:txXfrm>
        <a:off x="3344060" y="1513955"/>
        <a:ext cx="1702843" cy="1654191"/>
      </dsp:txXfrm>
    </dsp:sp>
    <dsp:sp modelId="{19736909-278A-4007-8AF1-CC8D831467CC}">
      <dsp:nvSpPr>
        <dsp:cNvPr id="0" name=""/>
        <dsp:cNvSpPr/>
      </dsp:nvSpPr>
      <dsp:spPr>
        <a:xfrm>
          <a:off x="3626182" y="991"/>
          <a:ext cx="1138598" cy="1138598"/>
        </a:xfrm>
        <a:prstGeom prst="ellipse">
          <a:avLst/>
        </a:prstGeom>
        <a:solidFill>
          <a:srgbClr val="AD2E27">
            <a:hueOff val="0"/>
            <a:satOff val="0"/>
            <a:lumOff val="0"/>
            <a:alphaOff val="0"/>
          </a:srgbClr>
        </a:solidFill>
        <a:ln w="400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solidFill>
                <a:sysClr val="window" lastClr="FFFFFF"/>
              </a:solidFill>
              <a:latin typeface="Georgia"/>
              <a:ea typeface="+mn-ea"/>
              <a:cs typeface="+mn-cs"/>
            </a:rPr>
            <a:t>Team Member 1</a:t>
          </a:r>
          <a:endParaRPr lang="en-US" sz="1300" b="1" kern="1200" dirty="0">
            <a:solidFill>
              <a:sysClr val="window" lastClr="FFFFFF"/>
            </a:solidFill>
            <a:latin typeface="Georgia"/>
            <a:ea typeface="+mn-ea"/>
            <a:cs typeface="+mn-cs"/>
          </a:endParaRPr>
        </a:p>
      </dsp:txBody>
      <dsp:txXfrm>
        <a:off x="3792926" y="167735"/>
        <a:ext cx="805110" cy="805110"/>
      </dsp:txXfrm>
    </dsp:sp>
    <dsp:sp modelId="{5CFAB4AE-880A-41F1-B638-D7CE7727DF33}">
      <dsp:nvSpPr>
        <dsp:cNvPr id="0" name=""/>
        <dsp:cNvSpPr/>
      </dsp:nvSpPr>
      <dsp:spPr>
        <a:xfrm>
          <a:off x="5159707" y="886371"/>
          <a:ext cx="1138598" cy="1138598"/>
        </a:xfrm>
        <a:prstGeom prst="ellipse">
          <a:avLst/>
        </a:prstGeom>
        <a:solidFill>
          <a:srgbClr val="AD2E27">
            <a:hueOff val="0"/>
            <a:satOff val="0"/>
            <a:lumOff val="0"/>
            <a:alphaOff val="0"/>
          </a:srgbClr>
        </a:solidFill>
        <a:ln w="400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solidFill>
                <a:sysClr val="window" lastClr="FFFFFF"/>
              </a:solidFill>
              <a:latin typeface="Georgia"/>
              <a:ea typeface="+mn-ea"/>
              <a:cs typeface="+mn-cs"/>
            </a:rPr>
            <a:t>Team Member 2</a:t>
          </a:r>
          <a:endParaRPr lang="en-US" sz="1300" b="1" kern="1200" dirty="0">
            <a:solidFill>
              <a:sysClr val="window" lastClr="FFFFFF"/>
            </a:solidFill>
            <a:latin typeface="Georgia"/>
            <a:ea typeface="+mn-ea"/>
            <a:cs typeface="+mn-cs"/>
          </a:endParaRPr>
        </a:p>
      </dsp:txBody>
      <dsp:txXfrm>
        <a:off x="5326451" y="1053115"/>
        <a:ext cx="805110" cy="805110"/>
      </dsp:txXfrm>
    </dsp:sp>
    <dsp:sp modelId="{9432CC5D-9924-4143-B6B4-4502B87486C5}">
      <dsp:nvSpPr>
        <dsp:cNvPr id="0" name=""/>
        <dsp:cNvSpPr/>
      </dsp:nvSpPr>
      <dsp:spPr>
        <a:xfrm>
          <a:off x="5159707" y="2657133"/>
          <a:ext cx="1138598" cy="1138598"/>
        </a:xfrm>
        <a:prstGeom prst="ellipse">
          <a:avLst/>
        </a:prstGeom>
        <a:solidFill>
          <a:srgbClr val="AD2E27">
            <a:hueOff val="0"/>
            <a:satOff val="0"/>
            <a:lumOff val="0"/>
            <a:alphaOff val="0"/>
          </a:srgbClr>
        </a:solidFill>
        <a:ln w="400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solidFill>
                <a:sysClr val="window" lastClr="FFFFFF"/>
              </a:solidFill>
              <a:latin typeface="Georgia"/>
              <a:ea typeface="+mn-ea"/>
              <a:cs typeface="+mn-cs"/>
            </a:rPr>
            <a:t>Team Member 3</a:t>
          </a:r>
          <a:endParaRPr lang="en-US" sz="1300" b="1" kern="1200" dirty="0">
            <a:solidFill>
              <a:sysClr val="window" lastClr="FFFFFF"/>
            </a:solidFill>
            <a:latin typeface="Georgia"/>
            <a:ea typeface="+mn-ea"/>
            <a:cs typeface="+mn-cs"/>
          </a:endParaRPr>
        </a:p>
      </dsp:txBody>
      <dsp:txXfrm>
        <a:off x="5326451" y="2823877"/>
        <a:ext cx="805110" cy="805110"/>
      </dsp:txXfrm>
    </dsp:sp>
    <dsp:sp modelId="{FC705C2D-1E4A-4E16-84F2-C30FCF89B365}">
      <dsp:nvSpPr>
        <dsp:cNvPr id="0" name=""/>
        <dsp:cNvSpPr/>
      </dsp:nvSpPr>
      <dsp:spPr>
        <a:xfrm>
          <a:off x="3626182" y="3542513"/>
          <a:ext cx="1138598" cy="1138598"/>
        </a:xfrm>
        <a:prstGeom prst="ellipse">
          <a:avLst/>
        </a:prstGeom>
        <a:solidFill>
          <a:srgbClr val="AD2E27">
            <a:hueOff val="0"/>
            <a:satOff val="0"/>
            <a:lumOff val="0"/>
            <a:alphaOff val="0"/>
          </a:srgbClr>
        </a:solidFill>
        <a:ln w="400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solidFill>
                <a:sysClr val="window" lastClr="FFFFFF"/>
              </a:solidFill>
              <a:latin typeface="Georgia"/>
              <a:ea typeface="+mn-ea"/>
              <a:cs typeface="+mn-cs"/>
            </a:rPr>
            <a:t>Team Member 4</a:t>
          </a:r>
          <a:endParaRPr lang="en-US" sz="1300" b="1" kern="1200" dirty="0">
            <a:solidFill>
              <a:sysClr val="window" lastClr="FFFFFF"/>
            </a:solidFill>
            <a:latin typeface="Georgia"/>
            <a:ea typeface="+mn-ea"/>
            <a:cs typeface="+mn-cs"/>
          </a:endParaRPr>
        </a:p>
      </dsp:txBody>
      <dsp:txXfrm>
        <a:off x="3792926" y="3709257"/>
        <a:ext cx="805110" cy="805110"/>
      </dsp:txXfrm>
    </dsp:sp>
    <dsp:sp modelId="{B131DE68-E7E7-414E-A435-22C7AAAA756B}">
      <dsp:nvSpPr>
        <dsp:cNvPr id="0" name=""/>
        <dsp:cNvSpPr/>
      </dsp:nvSpPr>
      <dsp:spPr>
        <a:xfrm>
          <a:off x="2092658" y="2657133"/>
          <a:ext cx="1138598" cy="1138598"/>
        </a:xfrm>
        <a:prstGeom prst="ellipse">
          <a:avLst/>
        </a:prstGeom>
        <a:solidFill>
          <a:srgbClr val="AD2E27">
            <a:hueOff val="0"/>
            <a:satOff val="0"/>
            <a:lumOff val="0"/>
            <a:alphaOff val="0"/>
          </a:srgbClr>
        </a:solidFill>
        <a:ln w="400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solidFill>
                <a:sysClr val="window" lastClr="FFFFFF"/>
              </a:solidFill>
              <a:latin typeface="Georgia"/>
              <a:ea typeface="+mn-ea"/>
              <a:cs typeface="+mn-cs"/>
            </a:rPr>
            <a:t>Team Member 5</a:t>
          </a:r>
          <a:endParaRPr lang="en-US" sz="1300" b="1" kern="1200" dirty="0">
            <a:solidFill>
              <a:sysClr val="window" lastClr="FFFFFF"/>
            </a:solidFill>
            <a:latin typeface="Georgia"/>
            <a:ea typeface="+mn-ea"/>
            <a:cs typeface="+mn-cs"/>
          </a:endParaRPr>
        </a:p>
      </dsp:txBody>
      <dsp:txXfrm>
        <a:off x="2259402" y="2823877"/>
        <a:ext cx="805110" cy="805110"/>
      </dsp:txXfrm>
    </dsp:sp>
    <dsp:sp modelId="{8CA303E1-1207-4B4C-89BC-EBA6ED49167F}">
      <dsp:nvSpPr>
        <dsp:cNvPr id="0" name=""/>
        <dsp:cNvSpPr/>
      </dsp:nvSpPr>
      <dsp:spPr>
        <a:xfrm>
          <a:off x="2092658" y="886371"/>
          <a:ext cx="1138598" cy="1138598"/>
        </a:xfrm>
        <a:prstGeom prst="ellipse">
          <a:avLst/>
        </a:prstGeom>
        <a:solidFill>
          <a:srgbClr val="AD2E27">
            <a:hueOff val="0"/>
            <a:satOff val="0"/>
            <a:lumOff val="0"/>
            <a:alphaOff val="0"/>
          </a:srgbClr>
        </a:solidFill>
        <a:ln w="400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solidFill>
                <a:sysClr val="window" lastClr="FFFFFF"/>
              </a:solidFill>
              <a:latin typeface="Georgia"/>
              <a:ea typeface="+mn-ea"/>
              <a:cs typeface="+mn-cs"/>
            </a:rPr>
            <a:t>Team Member 6</a:t>
          </a:r>
          <a:endParaRPr lang="en-US" sz="1300" b="1" kern="1200" dirty="0">
            <a:solidFill>
              <a:sysClr val="window" lastClr="FFFFFF"/>
            </a:solidFill>
            <a:latin typeface="Georgia"/>
            <a:ea typeface="+mn-ea"/>
            <a:cs typeface="+mn-cs"/>
          </a:endParaRPr>
        </a:p>
      </dsp:txBody>
      <dsp:txXfrm>
        <a:off x="2259402" y="1053115"/>
        <a:ext cx="805110" cy="80511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B1FE17-9A94-4784-9572-28945F5ECC9B}" type="datetimeFigureOut">
              <a:rPr lang="en-US" smtClean="0"/>
              <a:t>9/9/2019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5E7FC5-2127-4296-A664-7A4CC5B65A29}" type="slidenum">
              <a:rPr lang="en-US" smtClean="0"/>
              <a:t>‹#›</a:t>
            </a:fld>
            <a:endParaRPr lang="en-US"/>
          </a:p>
        </p:txBody>
      </p:sp>
    </p:spTree>
    <p:extLst>
      <p:ext uri="{BB962C8B-B14F-4D97-AF65-F5344CB8AC3E}">
        <p14:creationId xmlns:p14="http://schemas.microsoft.com/office/powerpoint/2010/main" val="1413047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Started in …</a:t>
            </a:r>
          </a:p>
          <a:p>
            <a:r>
              <a:rPr lang="en-US" dirty="0" smtClean="0"/>
              <a:t>Origination</a:t>
            </a:r>
          </a:p>
          <a:p>
            <a:r>
              <a:rPr lang="en-US" dirty="0" smtClean="0"/>
              <a:t>Participants</a:t>
            </a:r>
          </a:p>
          <a:p>
            <a:r>
              <a:rPr lang="en-US" dirty="0" smtClean="0"/>
              <a:t>Planning</a:t>
            </a:r>
            <a:r>
              <a:rPr lang="en-US" baseline="0" dirty="0" smtClean="0"/>
              <a:t> and initial partnerships</a:t>
            </a:r>
            <a:endParaRPr lang="en-US" dirty="0"/>
          </a:p>
        </p:txBody>
      </p:sp>
      <p:sp>
        <p:nvSpPr>
          <p:cNvPr id="4" name="Slide Number Placeholder 3"/>
          <p:cNvSpPr>
            <a:spLocks noGrp="1"/>
          </p:cNvSpPr>
          <p:nvPr>
            <p:ph type="sldNum" sz="quarter" idx="10"/>
          </p:nvPr>
        </p:nvSpPr>
        <p:spPr/>
        <p:txBody>
          <a:bodyPr/>
          <a:lstStyle/>
          <a:p>
            <a:fld id="{C45E7FC5-2127-4296-A664-7A4CC5B65A29}" type="slidenum">
              <a:rPr lang="en-US" smtClean="0"/>
              <a:t>3</a:t>
            </a:fld>
            <a:endParaRPr lang="en-US"/>
          </a:p>
        </p:txBody>
      </p:sp>
    </p:spTree>
    <p:extLst>
      <p:ext uri="{BB962C8B-B14F-4D97-AF65-F5344CB8AC3E}">
        <p14:creationId xmlns:p14="http://schemas.microsoft.com/office/powerpoint/2010/main" val="2479924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Started in …</a:t>
            </a:r>
          </a:p>
          <a:p>
            <a:r>
              <a:rPr lang="en-US" dirty="0" smtClean="0"/>
              <a:t>Origination</a:t>
            </a:r>
          </a:p>
          <a:p>
            <a:r>
              <a:rPr lang="en-US" dirty="0" smtClean="0"/>
              <a:t>Participants</a:t>
            </a:r>
          </a:p>
          <a:p>
            <a:r>
              <a:rPr lang="en-US" dirty="0" smtClean="0"/>
              <a:t>Planning</a:t>
            </a:r>
            <a:r>
              <a:rPr lang="en-US" baseline="0" dirty="0" smtClean="0"/>
              <a:t> and initial partnerships</a:t>
            </a:r>
            <a:endParaRPr lang="en-US" dirty="0"/>
          </a:p>
        </p:txBody>
      </p:sp>
      <p:sp>
        <p:nvSpPr>
          <p:cNvPr id="4" name="Slide Number Placeholder 3"/>
          <p:cNvSpPr>
            <a:spLocks noGrp="1"/>
          </p:cNvSpPr>
          <p:nvPr>
            <p:ph type="sldNum" sz="quarter" idx="10"/>
          </p:nvPr>
        </p:nvSpPr>
        <p:spPr/>
        <p:txBody>
          <a:bodyPr/>
          <a:lstStyle/>
          <a:p>
            <a:fld id="{C45E7FC5-2127-4296-A664-7A4CC5B65A29}" type="slidenum">
              <a:rPr lang="en-US" smtClean="0"/>
              <a:t>8</a:t>
            </a:fld>
            <a:endParaRPr lang="en-US"/>
          </a:p>
        </p:txBody>
      </p:sp>
    </p:spTree>
    <p:extLst>
      <p:ext uri="{BB962C8B-B14F-4D97-AF65-F5344CB8AC3E}">
        <p14:creationId xmlns:p14="http://schemas.microsoft.com/office/powerpoint/2010/main" val="2479924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latin typeface="Arial" charset="0"/>
                <a:cs typeface="Arial" charset="0"/>
              </a:rPr>
              <a:t>Functional Teams </a:t>
            </a:r>
            <a:r>
              <a:rPr lang="en-US" b="0" dirty="0" smtClean="0">
                <a:latin typeface="Arial" charset="0"/>
                <a:cs typeface="Arial" charset="0"/>
              </a:rPr>
              <a:t>Composed of individuals from within a common function (finance, </a:t>
            </a:r>
            <a:r>
              <a:rPr lang="en-US" b="0" dirty="0" err="1" smtClean="0">
                <a:latin typeface="Arial" charset="0"/>
                <a:cs typeface="Arial" charset="0"/>
              </a:rPr>
              <a:t>mktg</a:t>
            </a:r>
            <a:r>
              <a:rPr lang="en-US" b="0" dirty="0" smtClean="0">
                <a:latin typeface="Arial" charset="0"/>
                <a:cs typeface="Arial" charset="0"/>
              </a:rPr>
              <a:t>)</a:t>
            </a:r>
            <a:r>
              <a:rPr lang="en-US" b="0" baseline="0" dirty="0" smtClean="0">
                <a:latin typeface="Arial" charset="0"/>
                <a:cs typeface="Arial" charset="0"/>
              </a:rPr>
              <a:t>.  Expertise in skills and experience.  May result in blind spots – other perspectives not taken into account.</a:t>
            </a:r>
            <a:endParaRPr lang="en-US" b="1" dirty="0" smtClean="0">
              <a:latin typeface="Arial" charset="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 </a:t>
            </a:r>
            <a:r>
              <a:rPr lang="en-US" b="1" dirty="0" smtClean="0"/>
              <a:t>cross-functional teams</a:t>
            </a:r>
            <a:r>
              <a:rPr lang="en-US" dirty="0" smtClean="0"/>
              <a:t>, equally ranked employees from different functional areas work together to accomplish a task. Two examples are task forces and committees composed of members from across departmental lines. These teams expedite the following: exchanging ideas from diverse areas within or between organizations, developing new ideas and solving problems, and coordinating complex projects.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Self</a:t>
            </a:r>
            <a:r>
              <a:rPr lang="en-US" b="1" baseline="0" dirty="0" smtClean="0"/>
              <a:t>-managing work teams </a:t>
            </a:r>
            <a:r>
              <a:rPr lang="en-US" baseline="0" dirty="0" smtClean="0"/>
              <a:t>are composed of individuals who possess responsibilities related to managing an overall product or service business unit.  Focused on team operations for that unit.  Have a high level of ownership.  Some may fear they don’t have the skills or there are issues of trust and politics/control.</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Process Improvement Teams </a:t>
            </a:r>
            <a:r>
              <a:rPr lang="en-US" baseline="0" dirty="0" smtClean="0"/>
              <a:t>possess relative knowledge of business practices and processes.  Have knowledge and experience in navigating the processes.  Some members may not have the navigation skills and process improvement training can be expensive.</a:t>
            </a:r>
            <a:endParaRPr lang="en-US" dirty="0" smtClean="0"/>
          </a:p>
          <a:p>
            <a:endParaRPr lang="en-US" b="1" dirty="0" smtClean="0">
              <a:latin typeface="Arial" charset="0"/>
              <a:cs typeface="Arial" charset="0"/>
            </a:endParaRPr>
          </a:p>
          <a:p>
            <a:r>
              <a:rPr lang="en-US" b="1" dirty="0" smtClean="0">
                <a:latin typeface="Arial" charset="0"/>
                <a:cs typeface="Arial" charset="0"/>
              </a:rPr>
              <a:t>Problem Solving </a:t>
            </a:r>
            <a:r>
              <a:rPr lang="en-US" dirty="0" smtClean="0">
                <a:latin typeface="Arial" charset="0"/>
                <a:cs typeface="Arial" charset="0"/>
              </a:rPr>
              <a:t>teams share ideas and suggest improvements to work processes and methods; however, such teams rarely have the authority to implement their suggestions.</a:t>
            </a:r>
          </a:p>
          <a:p>
            <a:endParaRPr lang="en-US" dirty="0" smtClean="0"/>
          </a:p>
          <a:p>
            <a:r>
              <a:rPr lang="en-US" b="1" dirty="0" smtClean="0"/>
              <a:t>Virtual teams</a:t>
            </a:r>
            <a:r>
              <a:rPr lang="en-US" dirty="0" smtClean="0"/>
              <a:t> use computer technology to enable physically dispersed team members to achieve a common goal. Virtual teams do all the things that other teams do. Three primary factors differentiate virtual teams from face-to-face teams: (1) the absence of nonverbal cues, (2) limited social context, and (3) the ability to overcome time and space constraints.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C45E7FC5-2127-4296-A664-7A4CC5B65A29}" type="slidenum">
              <a:rPr lang="en-US" smtClean="0"/>
              <a:t>11</a:t>
            </a:fld>
            <a:endParaRPr lang="en-US"/>
          </a:p>
        </p:txBody>
      </p:sp>
    </p:spTree>
    <p:extLst>
      <p:ext uri="{BB962C8B-B14F-4D97-AF65-F5344CB8AC3E}">
        <p14:creationId xmlns:p14="http://schemas.microsoft.com/office/powerpoint/2010/main" val="366098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Individualism</a:t>
            </a:r>
          </a:p>
          <a:p>
            <a:r>
              <a:rPr lang="en-US" dirty="0" smtClean="0"/>
              <a:t>Individualism refers to the extent that you value independence and personal uniqueness. Highly individualist people value personal freedom, self-sufficiency, control over their own lives, and appreciation of their unique qualities that distinguish them from others. The following graph shows the range of individualism in general. However, keep in mind that the average level of individualism is higher in some cultures (such as Canada) than in others.</a:t>
            </a:r>
          </a:p>
          <a:p>
            <a:endParaRPr lang="en-US" dirty="0" smtClean="0"/>
          </a:p>
          <a:p>
            <a:r>
              <a:rPr lang="en-US" dirty="0" smtClean="0"/>
              <a:t>Collectivism</a:t>
            </a:r>
          </a:p>
          <a:p>
            <a:r>
              <a:rPr lang="en-US" dirty="0" smtClean="0"/>
              <a:t>Collectivism refers to the extent that we value our duty to groups to which we belong, and to group harmony. Highly collectivist people define themselves by their group membership and value harmonious relationships within those groups. The following graph shows the range of collectivism in general. However, keep in mind that the average level of collectivism is lower in some cultures (such as Canada) than in others.</a:t>
            </a:r>
          </a:p>
          <a:p>
            <a:endParaRPr lang="en-US" dirty="0"/>
          </a:p>
        </p:txBody>
      </p:sp>
      <p:sp>
        <p:nvSpPr>
          <p:cNvPr id="4" name="Slide Number Placeholder 3"/>
          <p:cNvSpPr>
            <a:spLocks noGrp="1"/>
          </p:cNvSpPr>
          <p:nvPr>
            <p:ph type="sldNum" sz="quarter" idx="10"/>
          </p:nvPr>
        </p:nvSpPr>
        <p:spPr/>
        <p:txBody>
          <a:bodyPr/>
          <a:lstStyle/>
          <a:p>
            <a:fld id="{C45E7FC5-2127-4296-A664-7A4CC5B65A29}" type="slidenum">
              <a:rPr lang="en-US" smtClean="0"/>
              <a:t>12</a:t>
            </a:fld>
            <a:endParaRPr lang="en-US"/>
          </a:p>
        </p:txBody>
      </p:sp>
    </p:spTree>
    <p:extLst>
      <p:ext uri="{BB962C8B-B14F-4D97-AF65-F5344CB8AC3E}">
        <p14:creationId xmlns:p14="http://schemas.microsoft.com/office/powerpoint/2010/main" val="3350343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Trebuchet MS" pitchFamily="34" charset="0"/>
                <a:cs typeface="Times New Roman" charset="0"/>
              </a:rPr>
              <a:t>Team performance can be evaluated by developing and applying a model that you will use to measure its output. As part of the team process, individuals must learn to manage conflict, provide feedback and support, and encourage each member to meet commitments to the team and organization. To evaluate how well teams are working together, examine the following factors: </a:t>
            </a:r>
            <a:endParaRPr lang="en-US" b="1" dirty="0" smtClean="0">
              <a:latin typeface="Trebuchet MS" pitchFamily="34" charset="0"/>
              <a:cs typeface="Times New Roman" charset="0"/>
            </a:endParaRPr>
          </a:p>
          <a:p>
            <a:pPr>
              <a:spcBef>
                <a:spcPct val="70000"/>
              </a:spcBef>
              <a:buFontTx/>
              <a:buChar char="•"/>
            </a:pPr>
            <a:r>
              <a:rPr lang="en-US" dirty="0" smtClean="0">
                <a:latin typeface="Trebuchet MS" pitchFamily="34" charset="0"/>
                <a:cs typeface="Times New Roman" charset="0"/>
              </a:rPr>
              <a:t> </a:t>
            </a:r>
            <a:r>
              <a:rPr lang="en-US" b="1" dirty="0" smtClean="0">
                <a:latin typeface="Trebuchet MS" pitchFamily="34" charset="0"/>
                <a:cs typeface="Times New Roman" charset="0"/>
              </a:rPr>
              <a:t>Goals are developed through consensus, and all members commit to accomplishing these goals.</a:t>
            </a:r>
          </a:p>
          <a:p>
            <a:pPr>
              <a:spcBef>
                <a:spcPct val="70000"/>
              </a:spcBef>
              <a:buFontTx/>
              <a:buChar char="•"/>
            </a:pPr>
            <a:r>
              <a:rPr lang="en-US" dirty="0" smtClean="0">
                <a:latin typeface="Trebuchet MS" pitchFamily="34" charset="0"/>
                <a:cs typeface="Times New Roman" charset="0"/>
              </a:rPr>
              <a:t> </a:t>
            </a:r>
            <a:r>
              <a:rPr lang="en-US" b="1" dirty="0" smtClean="0">
                <a:latin typeface="Trebuchet MS" pitchFamily="34" charset="0"/>
                <a:cs typeface="Times New Roman" charset="0"/>
              </a:rPr>
              <a:t>The team leader has good people skills, and is committed to building the trust and communication environment necessary to an effective team approach.</a:t>
            </a:r>
          </a:p>
          <a:p>
            <a:pPr>
              <a:spcBef>
                <a:spcPct val="70000"/>
              </a:spcBef>
              <a:buFontTx/>
              <a:buChar char="•"/>
            </a:pPr>
            <a:r>
              <a:rPr lang="en-US" dirty="0" smtClean="0">
                <a:latin typeface="Trebuchet MS" pitchFamily="34" charset="0"/>
                <a:cs typeface="Times New Roman" charset="0"/>
              </a:rPr>
              <a:t> </a:t>
            </a:r>
            <a:r>
              <a:rPr lang="en-US" b="1" dirty="0" smtClean="0">
                <a:latin typeface="Trebuchet MS" pitchFamily="34" charset="0"/>
                <a:cs typeface="Times New Roman" charset="0"/>
              </a:rPr>
              <a:t>All members actively participate and team roles are shared.</a:t>
            </a:r>
            <a:r>
              <a:rPr lang="en-US" dirty="0" smtClean="0">
                <a:latin typeface="Trebuchet MS" pitchFamily="34" charset="0"/>
                <a:cs typeface="Times New Roman" charset="0"/>
              </a:rPr>
              <a:t> This not only facilitates task achievement but also builds feelings of trust and group unity. </a:t>
            </a:r>
          </a:p>
          <a:p>
            <a:pPr>
              <a:spcBef>
                <a:spcPct val="70000"/>
              </a:spcBef>
              <a:buFontTx/>
              <a:buChar char="•"/>
            </a:pPr>
            <a:r>
              <a:rPr lang="en-US" dirty="0" smtClean="0">
                <a:latin typeface="Trebuchet MS" pitchFamily="34" charset="0"/>
                <a:cs typeface="Times New Roman" charset="0"/>
              </a:rPr>
              <a:t> </a:t>
            </a:r>
            <a:r>
              <a:rPr lang="en-US" b="1" dirty="0" smtClean="0">
                <a:latin typeface="Trebuchet MS" pitchFamily="34" charset="0"/>
                <a:cs typeface="Times New Roman" charset="0"/>
              </a:rPr>
              <a:t>Feedback is requested as a way to evaluate performance and clarify feelings and interests of individual members.</a:t>
            </a:r>
            <a:r>
              <a:rPr lang="en-US" dirty="0" smtClean="0">
                <a:latin typeface="Trebuchet MS" pitchFamily="34" charset="0"/>
                <a:cs typeface="Times New Roman" charset="0"/>
              </a:rPr>
              <a:t> When feedback is given, it is with a genuine desire to help other team members.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C45E7FC5-2127-4296-A664-7A4CC5B65A29}" type="slidenum">
              <a:rPr lang="en-US" smtClean="0"/>
              <a:t>14</a:t>
            </a:fld>
            <a:endParaRPr lang="en-US"/>
          </a:p>
        </p:txBody>
      </p:sp>
    </p:spTree>
    <p:extLst>
      <p:ext uri="{BB962C8B-B14F-4D97-AF65-F5344CB8AC3E}">
        <p14:creationId xmlns:p14="http://schemas.microsoft.com/office/powerpoint/2010/main" val="3745660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the leader speaks</a:t>
            </a:r>
            <a:r>
              <a:rPr lang="en-US" baseline="0" dirty="0" smtClean="0"/>
              <a:t> last.</a:t>
            </a:r>
            <a:endParaRPr lang="en-US" dirty="0"/>
          </a:p>
        </p:txBody>
      </p:sp>
      <p:sp>
        <p:nvSpPr>
          <p:cNvPr id="4" name="Slide Number Placeholder 3"/>
          <p:cNvSpPr>
            <a:spLocks noGrp="1"/>
          </p:cNvSpPr>
          <p:nvPr>
            <p:ph type="sldNum" sz="quarter" idx="10"/>
          </p:nvPr>
        </p:nvSpPr>
        <p:spPr/>
        <p:txBody>
          <a:bodyPr/>
          <a:lstStyle/>
          <a:p>
            <a:fld id="{C45E7FC5-2127-4296-A664-7A4CC5B65A29}" type="slidenum">
              <a:rPr lang="en-US" smtClean="0"/>
              <a:t>15</a:t>
            </a:fld>
            <a:endParaRPr lang="en-US"/>
          </a:p>
        </p:txBody>
      </p:sp>
    </p:spTree>
    <p:extLst>
      <p:ext uri="{BB962C8B-B14F-4D97-AF65-F5344CB8AC3E}">
        <p14:creationId xmlns:p14="http://schemas.microsoft.com/office/powerpoint/2010/main" val="576283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you mediate these?</a:t>
            </a:r>
            <a:endParaRPr lang="en-US" dirty="0"/>
          </a:p>
        </p:txBody>
      </p:sp>
      <p:sp>
        <p:nvSpPr>
          <p:cNvPr id="4" name="Slide Number Placeholder 3"/>
          <p:cNvSpPr>
            <a:spLocks noGrp="1"/>
          </p:cNvSpPr>
          <p:nvPr>
            <p:ph type="sldNum" sz="quarter" idx="10"/>
          </p:nvPr>
        </p:nvSpPr>
        <p:spPr/>
        <p:txBody>
          <a:bodyPr/>
          <a:lstStyle/>
          <a:p>
            <a:fld id="{C45E7FC5-2127-4296-A664-7A4CC5B65A29}" type="slidenum">
              <a:rPr lang="en-US" smtClean="0"/>
              <a:t>19</a:t>
            </a:fld>
            <a:endParaRPr lang="en-US"/>
          </a:p>
        </p:txBody>
      </p:sp>
    </p:spTree>
    <p:extLst>
      <p:ext uri="{BB962C8B-B14F-4D97-AF65-F5344CB8AC3E}">
        <p14:creationId xmlns:p14="http://schemas.microsoft.com/office/powerpoint/2010/main" val="29994472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PPT background_logo_Titl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p>
            <a:fld id="{BE2E89E3-9012-754D-ACFE-6D3D94DB23F1}"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8" name="Subtitle 2"/>
          <p:cNvSpPr>
            <a:spLocks noGrp="1"/>
          </p:cNvSpPr>
          <p:nvPr>
            <p:ph type="subTitle" idx="1"/>
          </p:nvPr>
        </p:nvSpPr>
        <p:spPr>
          <a:xfrm>
            <a:off x="3764640" y="3285951"/>
            <a:ext cx="4693557" cy="1687575"/>
          </a:xfrm>
          <a:prstGeom prst="rect">
            <a:avLst/>
          </a:prstGeom>
        </p:spPr>
        <p:txBody>
          <a:bodyPr>
            <a:normAutofit/>
          </a:bodyPr>
          <a:lstStyle>
            <a:lvl1pPr marL="0" indent="0" algn="ctr">
              <a:buNone/>
              <a:defRPr sz="3000">
                <a:solidFill>
                  <a:schemeClr val="tx1">
                    <a:tint val="75000"/>
                  </a:schemeClr>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Title 1"/>
          <p:cNvSpPr>
            <a:spLocks noGrp="1"/>
          </p:cNvSpPr>
          <p:nvPr>
            <p:ph type="ctrTitle"/>
          </p:nvPr>
        </p:nvSpPr>
        <p:spPr>
          <a:xfrm>
            <a:off x="3764641" y="1460196"/>
            <a:ext cx="4693557" cy="1388236"/>
          </a:xfrm>
          <a:prstGeom prst="rect">
            <a:avLst/>
          </a:prstGeom>
        </p:spPr>
        <p:txBody>
          <a:bodyPr>
            <a:noAutofit/>
          </a:bodyPr>
          <a:lstStyle>
            <a:lvl1pPr>
              <a:defRPr sz="5500" baseline="0">
                <a:solidFill>
                  <a:srgbClr val="533F7E"/>
                </a:solidFill>
                <a:latin typeface="Arial"/>
                <a:cs typeface="Aria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10860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 Frame">
    <p:spTree>
      <p:nvGrpSpPr>
        <p:cNvPr id="1" name=""/>
        <p:cNvGrpSpPr/>
        <p:nvPr/>
      </p:nvGrpSpPr>
      <p:grpSpPr>
        <a:xfrm>
          <a:off x="0" y="0"/>
          <a:ext cx="0" cy="0"/>
          <a:chOff x="0" y="0"/>
          <a:chExt cx="0" cy="0"/>
        </a:xfrm>
      </p:grpSpPr>
      <p:pic>
        <p:nvPicPr>
          <p:cNvPr id="7" name="Picture 6" descr="PPT background_E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Date Placeholder 2"/>
          <p:cNvSpPr>
            <a:spLocks noGrp="1"/>
          </p:cNvSpPr>
          <p:nvPr>
            <p:ph type="dt" sz="half" idx="10"/>
          </p:nvPr>
        </p:nvSpPr>
        <p:spPr/>
        <p:txBody>
          <a:bodyPr/>
          <a:lstStyle/>
          <a:p>
            <a:fld id="{BE2E89E3-9012-754D-ACFE-6D3D94DB23F1}" type="datetimeFigureOut">
              <a:rPr lang="en-US" smtClean="0"/>
              <a:t>9/9/2019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94F592-7035-BC42-B961-96A5B059A853}" type="slidenum">
              <a:rPr lang="en-US" smtClean="0"/>
              <a:t>‹#›</a:t>
            </a:fld>
            <a:endParaRPr lang="en-US"/>
          </a:p>
        </p:txBody>
      </p:sp>
    </p:spTree>
    <p:extLst>
      <p:ext uri="{BB962C8B-B14F-4D97-AF65-F5344CB8AC3E}">
        <p14:creationId xmlns:p14="http://schemas.microsoft.com/office/powerpoint/2010/main" val="2413519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7" descr="PPT background_logo_Text.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11"/>
          </p:nvPr>
        </p:nvSpPr>
        <p:spPr/>
        <p:txBody>
          <a:bodyPr/>
          <a:lstStyle/>
          <a:p>
            <a:endParaRPr lang="en-US"/>
          </a:p>
        </p:txBody>
      </p:sp>
      <p:sp>
        <p:nvSpPr>
          <p:cNvPr id="9" name="Content Placeholder 2"/>
          <p:cNvSpPr>
            <a:spLocks noGrp="1"/>
          </p:cNvSpPr>
          <p:nvPr>
            <p:ph idx="1"/>
          </p:nvPr>
        </p:nvSpPr>
        <p:spPr>
          <a:xfrm>
            <a:off x="457200" y="1632857"/>
            <a:ext cx="8229600" cy="4296457"/>
          </a:xfrm>
          <a:prstGeom prst="rect">
            <a:avLst/>
          </a:prstGeom>
        </p:spPr>
        <p:txBody>
          <a:bodyPr/>
          <a:lstStyle>
            <a:lvl1pPr>
              <a:defRPr sz="3200">
                <a:latin typeface=""/>
              </a:defRPr>
            </a:lvl1pPr>
            <a:lvl2pPr>
              <a:defRPr sz="2800">
                <a:latin typeface=""/>
              </a:defRPr>
            </a:lvl2pPr>
            <a:lvl3pPr>
              <a:defRPr sz="2400">
                <a:latin typeface=""/>
              </a:defRPr>
            </a:lvl3pPr>
            <a:lvl4pPr>
              <a:defRPr sz="2000">
                <a:latin typeface=""/>
              </a:defRPr>
            </a:lvl4pPr>
            <a:lvl5pPr>
              <a:defRPr sz="2000">
                <a:latin typeface=""/>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3"/>
          <p:cNvSpPr txBox="1">
            <a:spLocks/>
          </p:cNvSpPr>
          <p:nvPr userDrawn="1"/>
        </p:nvSpPr>
        <p:spPr>
          <a:xfrm>
            <a:off x="457200"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5642705-0869-5E41-BF54-4C6A6B6F7BB4}" type="slidenum">
              <a:rPr lang="en-US" smtClean="0">
                <a:latin typeface="Arial"/>
              </a:rPr>
              <a:pPr>
                <a:defRPr/>
              </a:pPr>
              <a:t>‹#›</a:t>
            </a:fld>
            <a:endParaRPr lang="en-US" dirty="0">
              <a:latin typeface="Arial"/>
            </a:endParaRPr>
          </a:p>
        </p:txBody>
      </p:sp>
      <p:sp>
        <p:nvSpPr>
          <p:cNvPr id="12" name="Title 1"/>
          <p:cNvSpPr>
            <a:spLocks noGrp="1"/>
          </p:cNvSpPr>
          <p:nvPr>
            <p:ph type="title"/>
          </p:nvPr>
        </p:nvSpPr>
        <p:spPr>
          <a:xfrm>
            <a:off x="457200" y="245443"/>
            <a:ext cx="8229600" cy="969466"/>
          </a:xfrm>
        </p:spPr>
        <p:txBody>
          <a:bodyPr anchor="b">
            <a:normAutofit/>
          </a:bodyPr>
          <a:lstStyle>
            <a:lvl1pPr algn="l">
              <a:defRPr sz="4400" b="0" i="0" baseline="0">
                <a:solidFill>
                  <a:srgbClr val="533F7E"/>
                </a:solidFill>
                <a:latin typeface="Arial"/>
              </a:defRPr>
            </a:lvl1pPr>
          </a:lstStyle>
          <a:p>
            <a:r>
              <a:rPr lang="en-US" smtClean="0"/>
              <a:t>Click to edit Master title style</a:t>
            </a:r>
            <a:endParaRPr lang="en-US" dirty="0"/>
          </a:p>
        </p:txBody>
      </p:sp>
      <p:pic>
        <p:nvPicPr>
          <p:cNvPr id="8" name="Picture 7"/>
          <p:cNvPicPr>
            <a:picLocks noChangeAspect="1"/>
          </p:cNvPicPr>
          <p:nvPr userDrawn="1"/>
        </p:nvPicPr>
        <p:blipFill>
          <a:blip r:embed="rId3"/>
          <a:stretch>
            <a:fillRect/>
          </a:stretch>
        </p:blipFill>
        <p:spPr>
          <a:xfrm>
            <a:off x="457200" y="1307826"/>
            <a:ext cx="8229600" cy="50800"/>
          </a:xfrm>
          <a:prstGeom prst="rect">
            <a:avLst/>
          </a:prstGeom>
        </p:spPr>
      </p:pic>
    </p:spTree>
    <p:extLst>
      <p:ext uri="{BB962C8B-B14F-4D97-AF65-F5344CB8AC3E}">
        <p14:creationId xmlns:p14="http://schemas.microsoft.com/office/powerpoint/2010/main" val="2689920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pic>
        <p:nvPicPr>
          <p:cNvPr id="9" name="Picture 7" descr="PPT background_logo_Text.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ooter Placeholder 3"/>
          <p:cNvSpPr>
            <a:spLocks noGrp="1"/>
          </p:cNvSpPr>
          <p:nvPr>
            <p:ph type="ftr" sz="quarter" idx="11"/>
          </p:nvPr>
        </p:nvSpPr>
        <p:spPr/>
        <p:txBody>
          <a:bodyPr/>
          <a:lstStyle/>
          <a:p>
            <a:endParaRPr lang="en-US"/>
          </a:p>
        </p:txBody>
      </p:sp>
      <p:sp>
        <p:nvSpPr>
          <p:cNvPr id="6" name="Title 1"/>
          <p:cNvSpPr>
            <a:spLocks noGrp="1"/>
          </p:cNvSpPr>
          <p:nvPr>
            <p:ph type="title"/>
          </p:nvPr>
        </p:nvSpPr>
        <p:spPr>
          <a:xfrm>
            <a:off x="457200" y="245443"/>
            <a:ext cx="8229600" cy="969466"/>
          </a:xfrm>
        </p:spPr>
        <p:txBody>
          <a:bodyPr anchor="b">
            <a:normAutofit/>
          </a:bodyPr>
          <a:lstStyle>
            <a:lvl1pPr algn="l">
              <a:defRPr sz="4400" b="0" i="0" baseline="0">
                <a:solidFill>
                  <a:srgbClr val="533F7E"/>
                </a:solidFill>
                <a:latin typeface="Arial"/>
              </a:defRPr>
            </a:lvl1pPr>
          </a:lstStyle>
          <a:p>
            <a:r>
              <a:rPr lang="en-US" smtClean="0"/>
              <a:t>Click to edit Master title style</a:t>
            </a:r>
            <a:endParaRPr lang="en-US" dirty="0"/>
          </a:p>
        </p:txBody>
      </p:sp>
      <p:sp>
        <p:nvSpPr>
          <p:cNvPr id="7" name="Text Placeholder 3"/>
          <p:cNvSpPr>
            <a:spLocks noGrp="1"/>
          </p:cNvSpPr>
          <p:nvPr>
            <p:ph type="body" sz="half" idx="2"/>
          </p:nvPr>
        </p:nvSpPr>
        <p:spPr>
          <a:xfrm>
            <a:off x="457200" y="1132073"/>
            <a:ext cx="8229600" cy="387263"/>
          </a:xfrm>
        </p:spPr>
        <p:txBody>
          <a:bodyPr>
            <a:normAutofit/>
          </a:bodyPr>
          <a:lstStyle>
            <a:lvl1pPr marL="0" indent="0">
              <a:buNone/>
              <a:defRPr sz="1800">
                <a:solidFill>
                  <a:schemeClr val="bg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Content Placeholder 2"/>
          <p:cNvSpPr>
            <a:spLocks noGrp="1"/>
          </p:cNvSpPr>
          <p:nvPr>
            <p:ph idx="1"/>
          </p:nvPr>
        </p:nvSpPr>
        <p:spPr>
          <a:xfrm>
            <a:off x="457200" y="1632857"/>
            <a:ext cx="8229600" cy="4296457"/>
          </a:xfrm>
          <a:prstGeom prst="rect">
            <a:avLst/>
          </a:prstGeom>
        </p:spPr>
        <p:txBody>
          <a:bodyPr/>
          <a:lstStyle>
            <a:lvl1pPr>
              <a:defRPr sz="3200">
                <a:latin typeface=""/>
              </a:defRPr>
            </a:lvl1pPr>
            <a:lvl2pPr>
              <a:defRPr sz="2800">
                <a:latin typeface=""/>
              </a:defRPr>
            </a:lvl2pPr>
            <a:lvl3pPr>
              <a:defRPr sz="2400">
                <a:latin typeface=""/>
              </a:defRPr>
            </a:lvl3pPr>
            <a:lvl4pPr>
              <a:defRPr sz="2000">
                <a:latin typeface=""/>
              </a:defRPr>
            </a:lvl4pPr>
            <a:lvl5pPr>
              <a:defRPr sz="2000">
                <a:latin typeface=""/>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3"/>
          <p:cNvSpPr txBox="1">
            <a:spLocks/>
          </p:cNvSpPr>
          <p:nvPr userDrawn="1"/>
        </p:nvSpPr>
        <p:spPr>
          <a:xfrm>
            <a:off x="457200"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5642705-0869-5E41-BF54-4C6A6B6F7BB4}" type="slidenum">
              <a:rPr lang="en-US" smtClean="0">
                <a:latin typeface="Arial"/>
              </a:rPr>
              <a:pPr>
                <a:defRPr/>
              </a:pPr>
              <a:t>‹#›</a:t>
            </a:fld>
            <a:endParaRPr lang="en-US" dirty="0">
              <a:latin typeface="Arial"/>
            </a:endParaRPr>
          </a:p>
        </p:txBody>
      </p:sp>
      <p:pic>
        <p:nvPicPr>
          <p:cNvPr id="11" name="Picture 10"/>
          <p:cNvPicPr>
            <a:picLocks noChangeAspect="1"/>
          </p:cNvPicPr>
          <p:nvPr userDrawn="1"/>
        </p:nvPicPr>
        <p:blipFill>
          <a:blip r:embed="rId3"/>
          <a:stretch>
            <a:fillRect/>
          </a:stretch>
        </p:blipFill>
        <p:spPr>
          <a:xfrm>
            <a:off x="457200" y="1543587"/>
            <a:ext cx="8229600" cy="50800"/>
          </a:xfrm>
          <a:prstGeom prst="rect">
            <a:avLst/>
          </a:prstGeom>
        </p:spPr>
      </p:pic>
    </p:spTree>
    <p:extLst>
      <p:ext uri="{BB962C8B-B14F-4D97-AF65-F5344CB8AC3E}">
        <p14:creationId xmlns:p14="http://schemas.microsoft.com/office/powerpoint/2010/main" val="4112926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BE2E89E3-9012-754D-ACFE-6D3D94DB23F1}"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4F592-7035-BC42-B961-96A5B059A853}" type="slidenum">
              <a:rPr lang="en-US" smtClean="0"/>
              <a:t>‹#›</a:t>
            </a:fld>
            <a:endParaRPr lang="en-US"/>
          </a:p>
        </p:txBody>
      </p:sp>
    </p:spTree>
    <p:extLst>
      <p:ext uri="{BB962C8B-B14F-4D97-AF65-F5344CB8AC3E}">
        <p14:creationId xmlns:p14="http://schemas.microsoft.com/office/powerpoint/2010/main" val="4004972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7" descr="PPT background_logo_Text.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8"/>
            <a:ext cx="8229600" cy="1143000"/>
          </a:xfrm>
          <a:prstGeom prst="rect">
            <a:avLst/>
          </a:prstGeom>
        </p:spPr>
        <p:txBody>
          <a:bodyPr/>
          <a:lstStyle>
            <a:lvl1pPr marL="0" algn="l" defTabSz="457200" rtl="0" eaLnBrk="0" fontAlgn="base" latinLnBrk="0" hangingPunct="0">
              <a:spcBef>
                <a:spcPct val="0"/>
              </a:spcBef>
              <a:spcAft>
                <a:spcPct val="0"/>
              </a:spcAft>
              <a:defRPr lang="en-US" sz="4400" b="0" i="0" kern="1200" baseline="0" dirty="0">
                <a:solidFill>
                  <a:srgbClr val="533F7E"/>
                </a:solidFill>
                <a:latin typeface="Arial"/>
                <a:ea typeface="ＭＳ Ｐゴシック" charset="0"/>
                <a:cs typeface="ＭＳ Ｐゴシック"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Arial"/>
              </a:defRPr>
            </a:lvl1pPr>
            <a:lvl2pPr>
              <a:defRPr sz="2400">
                <a:latin typeface="Arial"/>
              </a:defRPr>
            </a:lvl2pPr>
            <a:lvl3pPr>
              <a:defRPr sz="2000">
                <a:latin typeface="Arial"/>
              </a:defRPr>
            </a:lvl3pPr>
            <a:lvl4pPr>
              <a:defRPr sz="1800">
                <a:latin typeface="Arial"/>
              </a:defRPr>
            </a:lvl4pPr>
            <a:lvl5pPr>
              <a:defRPr sz="1800">
                <a:latin typeface="Aria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Arial"/>
              </a:defRPr>
            </a:lvl1pPr>
            <a:lvl2pPr>
              <a:defRPr sz="2400">
                <a:latin typeface="Arial"/>
              </a:defRPr>
            </a:lvl2pPr>
            <a:lvl3pPr>
              <a:defRPr sz="2000">
                <a:latin typeface="Arial"/>
              </a:defRPr>
            </a:lvl3pPr>
            <a:lvl4pPr>
              <a:defRPr sz="1800">
                <a:latin typeface="Arial"/>
              </a:defRPr>
            </a:lvl4pPr>
            <a:lvl5pPr>
              <a:defRPr sz="1800">
                <a:latin typeface="Aria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endParaRPr lang="en-US"/>
          </a:p>
        </p:txBody>
      </p:sp>
      <p:sp>
        <p:nvSpPr>
          <p:cNvPr id="12" name="Slide Number Placeholder 3"/>
          <p:cNvSpPr txBox="1">
            <a:spLocks/>
          </p:cNvSpPr>
          <p:nvPr userDrawn="1"/>
        </p:nvSpPr>
        <p:spPr>
          <a:xfrm>
            <a:off x="457200"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5642705-0869-5E41-BF54-4C6A6B6F7BB4}" type="slidenum">
              <a:rPr lang="en-US" smtClean="0">
                <a:latin typeface="Arial"/>
              </a:rPr>
              <a:pPr>
                <a:defRPr/>
              </a:pPr>
              <a:t>‹#›</a:t>
            </a:fld>
            <a:endParaRPr lang="en-US" dirty="0">
              <a:latin typeface="Arial"/>
            </a:endParaRPr>
          </a:p>
        </p:txBody>
      </p:sp>
      <p:pic>
        <p:nvPicPr>
          <p:cNvPr id="8" name="Picture 7"/>
          <p:cNvPicPr>
            <a:picLocks noChangeAspect="1"/>
          </p:cNvPicPr>
          <p:nvPr userDrawn="1"/>
        </p:nvPicPr>
        <p:blipFill>
          <a:blip r:embed="rId3"/>
          <a:stretch>
            <a:fillRect/>
          </a:stretch>
        </p:blipFill>
        <p:spPr>
          <a:xfrm>
            <a:off x="457200" y="1307826"/>
            <a:ext cx="8229600" cy="50800"/>
          </a:xfrm>
          <a:prstGeom prst="rect">
            <a:avLst/>
          </a:prstGeom>
        </p:spPr>
      </p:pic>
    </p:spTree>
    <p:extLst>
      <p:ext uri="{BB962C8B-B14F-4D97-AF65-F5344CB8AC3E}">
        <p14:creationId xmlns:p14="http://schemas.microsoft.com/office/powerpoint/2010/main" val="8369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7" descr="PPT background_logo_Text.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
              </a:defRPr>
            </a:lvl1pPr>
            <a:lvl2pPr>
              <a:defRPr sz="2000">
                <a:latin typeface=""/>
              </a:defRPr>
            </a:lvl2pPr>
            <a:lvl3pPr>
              <a:defRPr sz="1800">
                <a:latin typeface=""/>
              </a:defRPr>
            </a:lvl3pPr>
            <a:lvl4pPr>
              <a:defRPr sz="1600">
                <a:latin typeface=""/>
              </a:defRPr>
            </a:lvl4pPr>
            <a:lvl5pPr>
              <a:defRPr sz="1600">
                <a:latin typeface=""/>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Arial"/>
              </a:defRPr>
            </a:lvl1pPr>
            <a:lvl2pPr>
              <a:defRPr sz="2000">
                <a:latin typeface="Arial"/>
              </a:defRPr>
            </a:lvl2pPr>
            <a:lvl3pPr>
              <a:defRPr sz="1800">
                <a:latin typeface="Arial"/>
              </a:defRPr>
            </a:lvl3pPr>
            <a:lvl4pPr>
              <a:defRPr sz="1600">
                <a:latin typeface="Arial"/>
              </a:defRPr>
            </a:lvl4pPr>
            <a:lvl5pPr>
              <a:defRPr sz="1600">
                <a:latin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p>
            <a:endParaRPr lang="en-US"/>
          </a:p>
        </p:txBody>
      </p:sp>
      <p:sp>
        <p:nvSpPr>
          <p:cNvPr id="12" name="Slide Number Placeholder 3"/>
          <p:cNvSpPr txBox="1">
            <a:spLocks/>
          </p:cNvSpPr>
          <p:nvPr userDrawn="1"/>
        </p:nvSpPr>
        <p:spPr>
          <a:xfrm>
            <a:off x="457200"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5642705-0869-5E41-BF54-4C6A6B6F7BB4}" type="slidenum">
              <a:rPr lang="en-US" smtClean="0">
                <a:latin typeface="Arial"/>
              </a:rPr>
              <a:pPr>
                <a:defRPr/>
              </a:pPr>
              <a:t>‹#›</a:t>
            </a:fld>
            <a:endParaRPr lang="en-US" dirty="0">
              <a:latin typeface="Arial"/>
            </a:endParaRPr>
          </a:p>
        </p:txBody>
      </p:sp>
      <p:pic>
        <p:nvPicPr>
          <p:cNvPr id="11" name="Picture 10"/>
          <p:cNvPicPr>
            <a:picLocks noChangeAspect="1"/>
          </p:cNvPicPr>
          <p:nvPr userDrawn="1"/>
        </p:nvPicPr>
        <p:blipFill>
          <a:blip r:embed="rId3"/>
          <a:stretch>
            <a:fillRect/>
          </a:stretch>
        </p:blipFill>
        <p:spPr>
          <a:xfrm>
            <a:off x="457200" y="1307826"/>
            <a:ext cx="8229600" cy="50800"/>
          </a:xfrm>
          <a:prstGeom prst="rect">
            <a:avLst/>
          </a:prstGeom>
        </p:spPr>
      </p:pic>
    </p:spTree>
    <p:extLst>
      <p:ext uri="{BB962C8B-B14F-4D97-AF65-F5344CB8AC3E}">
        <p14:creationId xmlns:p14="http://schemas.microsoft.com/office/powerpoint/2010/main" val="504181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7" name="Picture 6" descr="PPT background_logo_Titl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Date Placeholder 2"/>
          <p:cNvSpPr>
            <a:spLocks noGrp="1"/>
          </p:cNvSpPr>
          <p:nvPr>
            <p:ph type="dt" sz="half" idx="10"/>
          </p:nvPr>
        </p:nvSpPr>
        <p:spPr/>
        <p:txBody>
          <a:bodyPr/>
          <a:lstStyle/>
          <a:p>
            <a:fld id="{BE2E89E3-9012-754D-ACFE-6D3D94DB23F1}" type="datetimeFigureOut">
              <a:rPr lang="en-US" smtClean="0"/>
              <a:t>9/9/2019</a:t>
            </a:fld>
            <a:endParaRPr lang="en-US"/>
          </a:p>
        </p:txBody>
      </p:sp>
      <p:sp>
        <p:nvSpPr>
          <p:cNvPr id="4" name="Footer Placeholder 3"/>
          <p:cNvSpPr>
            <a:spLocks noGrp="1"/>
          </p:cNvSpPr>
          <p:nvPr>
            <p:ph type="ftr" sz="quarter" idx="11"/>
          </p:nvPr>
        </p:nvSpPr>
        <p:spPr/>
        <p:txBody>
          <a:bodyPr/>
          <a:lstStyle/>
          <a:p>
            <a:endParaRPr lang="en-US"/>
          </a:p>
        </p:txBody>
      </p:sp>
      <p:sp>
        <p:nvSpPr>
          <p:cNvPr id="9" name="Title 1"/>
          <p:cNvSpPr>
            <a:spLocks noGrp="1"/>
          </p:cNvSpPr>
          <p:nvPr>
            <p:ph type="ctrTitle"/>
          </p:nvPr>
        </p:nvSpPr>
        <p:spPr>
          <a:xfrm>
            <a:off x="3764641" y="1870769"/>
            <a:ext cx="4693557" cy="1388236"/>
          </a:xfrm>
          <a:prstGeom prst="rect">
            <a:avLst/>
          </a:prstGeom>
        </p:spPr>
        <p:txBody>
          <a:bodyPr>
            <a:noAutofit/>
          </a:bodyPr>
          <a:lstStyle>
            <a:lvl1pPr>
              <a:defRPr sz="5500" baseline="0">
                <a:solidFill>
                  <a:srgbClr val="533F7E"/>
                </a:solidFill>
                <a:latin typeface="Arial"/>
                <a:cs typeface="Arial"/>
              </a:defRPr>
            </a:lvl1pPr>
          </a:lstStyle>
          <a:p>
            <a:r>
              <a:rPr lang="en-US" dirty="0" smtClean="0"/>
              <a:t>Click to edit Master title style</a:t>
            </a:r>
            <a:endParaRPr lang="en-US" dirty="0"/>
          </a:p>
        </p:txBody>
      </p:sp>
    </p:spTree>
    <p:extLst>
      <p:ext uri="{BB962C8B-B14F-4D97-AF65-F5344CB8AC3E}">
        <p14:creationId xmlns:p14="http://schemas.microsoft.com/office/powerpoint/2010/main" val="905327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2E89E3-9012-754D-ACFE-6D3D94DB23F1}" type="datetimeFigureOut">
              <a:rPr lang="en-US" smtClean="0"/>
              <a:t>9/9/2019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94F592-7035-BC42-B961-96A5B059A853}" type="slidenum">
              <a:rPr lang="en-US" smtClean="0"/>
              <a:t>‹#›</a:t>
            </a:fld>
            <a:endParaRPr lang="en-US"/>
          </a:p>
        </p:txBody>
      </p:sp>
    </p:spTree>
    <p:extLst>
      <p:ext uri="{BB962C8B-B14F-4D97-AF65-F5344CB8AC3E}">
        <p14:creationId xmlns:p14="http://schemas.microsoft.com/office/powerpoint/2010/main" val="1933817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PPT background_logo_Text.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Arial"/>
              </a:defRPr>
            </a:lvl1pPr>
            <a:lvl2pPr>
              <a:defRPr sz="2800">
                <a:latin typeface="Arial"/>
              </a:defRPr>
            </a:lvl2pPr>
            <a:lvl3pPr>
              <a:defRPr sz="2400">
                <a:latin typeface="Arial"/>
              </a:defRPr>
            </a:lvl3pPr>
            <a:lvl4pPr>
              <a:defRPr sz="2000">
                <a:latin typeface="Arial"/>
              </a:defRPr>
            </a:lvl4pPr>
            <a:lvl5pPr>
              <a:defRPr sz="2000">
                <a:latin typeface="Aria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10" name="Slide Number Placeholder 3"/>
          <p:cNvSpPr txBox="1">
            <a:spLocks/>
          </p:cNvSpPr>
          <p:nvPr userDrawn="1"/>
        </p:nvSpPr>
        <p:spPr>
          <a:xfrm>
            <a:off x="457200"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5642705-0869-5E41-BF54-4C6A6B6F7BB4}" type="slidenum">
              <a:rPr lang="en-US" smtClean="0">
                <a:latin typeface="Arial"/>
              </a:rPr>
              <a:pPr>
                <a:defRPr/>
              </a:pPr>
              <a:t>‹#›</a:t>
            </a:fld>
            <a:endParaRPr lang="en-US" dirty="0">
              <a:latin typeface="Arial"/>
            </a:endParaRPr>
          </a:p>
        </p:txBody>
      </p:sp>
    </p:spTree>
    <p:extLst>
      <p:ext uri="{BB962C8B-B14F-4D97-AF65-F5344CB8AC3E}">
        <p14:creationId xmlns:p14="http://schemas.microsoft.com/office/powerpoint/2010/main" val="178055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2E89E3-9012-754D-ACFE-6D3D94DB23F1}" type="datetimeFigureOut">
              <a:rPr lang="en-US" smtClean="0"/>
              <a:t>9/9/2019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4F592-7035-BC42-B961-96A5B059A853}" type="slidenum">
              <a:rPr lang="en-US" smtClean="0"/>
              <a:t>‹#›</a:t>
            </a:fld>
            <a:endParaRPr lang="en-US"/>
          </a:p>
        </p:txBody>
      </p:sp>
      <p:sp>
        <p:nvSpPr>
          <p:cNvPr id="9"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61885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51" r:id="rId4"/>
    <p:sldLayoutId id="2147483652" r:id="rId5"/>
    <p:sldLayoutId id="2147483653" r:id="rId6"/>
    <p:sldLayoutId id="2147483654" r:id="rId7"/>
    <p:sldLayoutId id="2147483655" r:id="rId8"/>
    <p:sldLayoutId id="2147483656" r:id="rId9"/>
    <p:sldLayoutId id="2147483657" r:id="rId10"/>
  </p:sldLayoutIdLst>
  <p:txStyles>
    <p:titleStyle>
      <a:lvl1pPr algn="ctr" defTabSz="457200" rtl="0" eaLnBrk="1" latinLnBrk="0" hangingPunct="1">
        <a:spcBef>
          <a:spcPct val="0"/>
        </a:spcBef>
        <a:buNone/>
        <a:defRPr lang="en-US" sz="4400" b="0" i="0" kern="1200" baseline="0" dirty="0">
          <a:solidFill>
            <a:srgbClr val="533F7E"/>
          </a:solidFill>
          <a:latin typeface="Arial"/>
          <a:ea typeface="ＭＳ Ｐゴシック" charset="0"/>
          <a:cs typeface="ＭＳ Ｐゴシック" charset="0"/>
        </a:defRPr>
      </a:lvl1pPr>
    </p:titleStyle>
    <p:bodyStyle>
      <a:lvl1pPr marL="342900" indent="-342900" algn="l" defTabSz="457200" rtl="0" eaLnBrk="1" latinLnBrk="0" hangingPunct="1">
        <a:spcBef>
          <a:spcPct val="20000"/>
        </a:spcBef>
        <a:buFont typeface="Arial"/>
        <a:buChar char="•"/>
        <a:defRPr sz="3200" kern="1200">
          <a:solidFill>
            <a:srgbClr val="3B413F"/>
          </a:solidFill>
          <a:latin typeface=""/>
          <a:ea typeface="+mn-ea"/>
          <a:cs typeface="+mn-cs"/>
        </a:defRPr>
      </a:lvl1pPr>
      <a:lvl2pPr marL="742950" indent="-285750" algn="l" defTabSz="457200" rtl="0" eaLnBrk="1" latinLnBrk="0" hangingPunct="1">
        <a:spcBef>
          <a:spcPct val="20000"/>
        </a:spcBef>
        <a:buFont typeface="Arial"/>
        <a:buChar char="–"/>
        <a:defRPr sz="2800" kern="1200">
          <a:solidFill>
            <a:srgbClr val="3B413F"/>
          </a:solidFill>
          <a:latin typeface=""/>
          <a:ea typeface="+mn-ea"/>
          <a:cs typeface="+mn-cs"/>
        </a:defRPr>
      </a:lvl2pPr>
      <a:lvl3pPr marL="1143000" indent="-228600" algn="l" defTabSz="457200" rtl="0" eaLnBrk="1" latinLnBrk="0" hangingPunct="1">
        <a:spcBef>
          <a:spcPct val="20000"/>
        </a:spcBef>
        <a:buFont typeface="Arial"/>
        <a:buChar char="•"/>
        <a:defRPr sz="2400" kern="1200">
          <a:solidFill>
            <a:srgbClr val="3B413F"/>
          </a:solidFill>
          <a:latin typeface=""/>
          <a:ea typeface="+mn-ea"/>
          <a:cs typeface="+mn-cs"/>
        </a:defRPr>
      </a:lvl3pPr>
      <a:lvl4pPr marL="1600200" indent="-228600" algn="l" defTabSz="457200" rtl="0" eaLnBrk="1" latinLnBrk="0" hangingPunct="1">
        <a:spcBef>
          <a:spcPct val="20000"/>
        </a:spcBef>
        <a:buFont typeface="Arial"/>
        <a:buChar char="–"/>
        <a:defRPr sz="2000" kern="1200">
          <a:solidFill>
            <a:srgbClr val="3B413F"/>
          </a:solidFill>
          <a:latin typeface=""/>
          <a:ea typeface="+mn-ea"/>
          <a:cs typeface="+mn-cs"/>
        </a:defRPr>
      </a:lvl4pPr>
      <a:lvl5pPr marL="2057400" indent="-228600" algn="l" defTabSz="457200" rtl="0" eaLnBrk="1" latinLnBrk="0" hangingPunct="1">
        <a:spcBef>
          <a:spcPct val="20000"/>
        </a:spcBef>
        <a:buFont typeface="Arial"/>
        <a:buChar char="»"/>
        <a:defRPr sz="2000" kern="1200">
          <a:solidFill>
            <a:srgbClr val="3B413F"/>
          </a:solidFill>
          <a:latin typeface=""/>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ike.Freel@bellevue.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H0_yKBitO8M"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764640" y="4297164"/>
            <a:ext cx="4693557" cy="2335456"/>
          </a:xfrm>
        </p:spPr>
        <p:txBody>
          <a:bodyPr>
            <a:normAutofit/>
          </a:bodyPr>
          <a:lstStyle/>
          <a:p>
            <a:r>
              <a:rPr lang="en-US" sz="2400" dirty="0">
                <a:solidFill>
                  <a:schemeClr val="tx1"/>
                </a:solidFill>
              </a:rPr>
              <a:t>Mike Freel, PhD</a:t>
            </a:r>
          </a:p>
          <a:p>
            <a:r>
              <a:rPr lang="en-US" sz="2400" dirty="0">
                <a:hlinkClick r:id="rId2"/>
              </a:rPr>
              <a:t>Mike.Freel@bellevue.edu</a:t>
            </a:r>
            <a:endParaRPr lang="en-US" sz="2400" dirty="0"/>
          </a:p>
          <a:p>
            <a:r>
              <a:rPr lang="en-US" sz="2400" dirty="0" smtClean="0">
                <a:solidFill>
                  <a:schemeClr val="tx1"/>
                </a:solidFill>
              </a:rPr>
              <a:t>September </a:t>
            </a:r>
            <a:r>
              <a:rPr lang="en-US" sz="2400" dirty="0" smtClean="0">
                <a:solidFill>
                  <a:schemeClr val="tx1"/>
                </a:solidFill>
              </a:rPr>
              <a:t>11, 2019</a:t>
            </a:r>
            <a:endParaRPr lang="en-US" sz="2400" dirty="0" smtClean="0">
              <a:solidFill>
                <a:schemeClr val="tx1"/>
              </a:solidFill>
            </a:endParaRPr>
          </a:p>
          <a:p>
            <a:endParaRPr lang="en-US" sz="2400" dirty="0"/>
          </a:p>
        </p:txBody>
      </p:sp>
      <p:sp>
        <p:nvSpPr>
          <p:cNvPr id="3" name="Title 2"/>
          <p:cNvSpPr>
            <a:spLocks noGrp="1"/>
          </p:cNvSpPr>
          <p:nvPr>
            <p:ph type="ctrTitle"/>
          </p:nvPr>
        </p:nvSpPr>
        <p:spPr>
          <a:xfrm>
            <a:off x="3400023" y="798489"/>
            <a:ext cx="5447763" cy="2936383"/>
          </a:xfrm>
        </p:spPr>
        <p:txBody>
          <a:bodyPr/>
          <a:lstStyle/>
          <a:p>
            <a:r>
              <a:rPr lang="en-US" sz="4800" b="1" dirty="0" smtClean="0">
                <a:effectLst>
                  <a:outerShdw blurRad="38100" dist="38100" dir="2700000" algn="tl">
                    <a:srgbClr val="000000">
                      <a:alpha val="43137"/>
                    </a:srgbClr>
                  </a:outerShdw>
                </a:effectLst>
                <a:latin typeface="+mn-lt"/>
              </a:rPr>
              <a:t>Leading Teams</a:t>
            </a:r>
            <a:endParaRPr lang="en-US" sz="48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827697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6366" y="360607"/>
            <a:ext cx="8551572" cy="830997"/>
          </a:xfrm>
          <a:prstGeom prst="rect">
            <a:avLst/>
          </a:prstGeom>
          <a:noFill/>
        </p:spPr>
        <p:txBody>
          <a:bodyPr wrap="square" rtlCol="0">
            <a:spAutoFit/>
          </a:bodyPr>
          <a:lstStyle/>
          <a:p>
            <a:pPr algn="ctr"/>
            <a:r>
              <a:rPr lang="en-US" sz="4800" b="1" dirty="0" smtClean="0">
                <a:solidFill>
                  <a:srgbClr val="FFC000"/>
                </a:solidFill>
                <a:effectLst>
                  <a:outerShdw blurRad="38100" dist="38100" dir="2700000" algn="tl">
                    <a:srgbClr val="000000">
                      <a:alpha val="43137"/>
                    </a:srgbClr>
                  </a:outerShdw>
                </a:effectLst>
              </a:rPr>
              <a:t>Team Player Style Survey</a:t>
            </a:r>
          </a:p>
        </p:txBody>
      </p:sp>
      <p:sp>
        <p:nvSpPr>
          <p:cNvPr id="3" name="TextBox 2"/>
          <p:cNvSpPr txBox="1"/>
          <p:nvPr/>
        </p:nvSpPr>
        <p:spPr>
          <a:xfrm>
            <a:off x="1075765" y="2366682"/>
            <a:ext cx="7135906" cy="1877437"/>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US" sz="3200" dirty="0">
                <a:solidFill>
                  <a:schemeClr val="bg1"/>
                </a:solidFill>
              </a:rPr>
              <a:t>Complete the Team Player Style Survey</a:t>
            </a:r>
          </a:p>
          <a:p>
            <a:pPr marL="285750" indent="-285750">
              <a:spcBef>
                <a:spcPts val="600"/>
              </a:spcBef>
              <a:spcAft>
                <a:spcPts val="600"/>
              </a:spcAft>
              <a:buFont typeface="Arial" panose="020B0604020202020204" pitchFamily="34" charset="0"/>
              <a:buChar char="•"/>
            </a:pPr>
            <a:r>
              <a:rPr lang="en-US" sz="3200" dirty="0">
                <a:solidFill>
                  <a:schemeClr val="bg1"/>
                </a:solidFill>
              </a:rPr>
              <a:t>What does this remind you of?</a:t>
            </a:r>
          </a:p>
          <a:p>
            <a:pPr marL="285750" indent="-285750">
              <a:spcBef>
                <a:spcPts val="600"/>
              </a:spcBef>
              <a:spcAft>
                <a:spcPts val="600"/>
              </a:spcAft>
              <a:buFont typeface="Arial" panose="020B0604020202020204" pitchFamily="34" charset="0"/>
              <a:buChar char="•"/>
            </a:pPr>
            <a:r>
              <a:rPr lang="en-US" sz="3200" dirty="0">
                <a:solidFill>
                  <a:schemeClr val="bg1"/>
                </a:solidFill>
              </a:rPr>
              <a:t>How can you use this information?</a:t>
            </a:r>
          </a:p>
        </p:txBody>
      </p:sp>
    </p:spTree>
    <p:extLst>
      <p:ext uri="{BB962C8B-B14F-4D97-AF65-F5344CB8AC3E}">
        <p14:creationId xmlns:p14="http://schemas.microsoft.com/office/powerpoint/2010/main" val="3744645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6366" y="360607"/>
            <a:ext cx="8551572" cy="830997"/>
          </a:xfrm>
          <a:prstGeom prst="rect">
            <a:avLst/>
          </a:prstGeom>
          <a:noFill/>
        </p:spPr>
        <p:txBody>
          <a:bodyPr wrap="square" rtlCol="0">
            <a:spAutoFit/>
          </a:bodyPr>
          <a:lstStyle/>
          <a:p>
            <a:pPr algn="ctr"/>
            <a:r>
              <a:rPr lang="en-US" sz="4800" b="1" dirty="0" smtClean="0">
                <a:solidFill>
                  <a:srgbClr val="FFC000"/>
                </a:solidFill>
                <a:effectLst>
                  <a:outerShdw blurRad="38100" dist="38100" dir="2700000" algn="tl">
                    <a:srgbClr val="000000">
                      <a:alpha val="43137"/>
                    </a:srgbClr>
                  </a:outerShdw>
                </a:effectLst>
              </a:rPr>
              <a:t>Types </a:t>
            </a:r>
            <a:r>
              <a:rPr lang="en-US" sz="4800" b="1" dirty="0" smtClean="0">
                <a:solidFill>
                  <a:schemeClr val="bg1"/>
                </a:solidFill>
                <a:effectLst>
                  <a:outerShdw blurRad="38100" dist="38100" dir="2700000" algn="tl">
                    <a:srgbClr val="000000">
                      <a:alpha val="43137"/>
                    </a:srgbClr>
                  </a:outerShdw>
                </a:effectLst>
              </a:rPr>
              <a:t>of</a:t>
            </a:r>
            <a:r>
              <a:rPr lang="en-US" sz="4800" b="1" dirty="0" smtClean="0">
                <a:solidFill>
                  <a:srgbClr val="FFC000"/>
                </a:solidFill>
                <a:effectLst>
                  <a:outerShdw blurRad="38100" dist="38100" dir="2700000" algn="tl">
                    <a:srgbClr val="000000">
                      <a:alpha val="43137"/>
                    </a:srgbClr>
                  </a:outerShdw>
                </a:effectLst>
              </a:rPr>
              <a:t> Teams</a:t>
            </a:r>
          </a:p>
        </p:txBody>
      </p:sp>
      <p:sp>
        <p:nvSpPr>
          <p:cNvPr id="4" name="TextBox 3"/>
          <p:cNvSpPr txBox="1"/>
          <p:nvPr/>
        </p:nvSpPr>
        <p:spPr>
          <a:xfrm>
            <a:off x="1047750" y="1885950"/>
            <a:ext cx="6896100" cy="3046988"/>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solidFill>
                  <a:schemeClr val="bg1"/>
                </a:solidFill>
              </a:rPr>
              <a:t>Functional Teams</a:t>
            </a:r>
          </a:p>
          <a:p>
            <a:pPr marL="285750" indent="-285750">
              <a:buFont typeface="Arial" panose="020B0604020202020204" pitchFamily="34" charset="0"/>
              <a:buChar char="•"/>
            </a:pPr>
            <a:r>
              <a:rPr lang="en-US" sz="3200" dirty="0" smtClean="0">
                <a:solidFill>
                  <a:schemeClr val="bg1"/>
                </a:solidFill>
              </a:rPr>
              <a:t>Cross-Functional Teams</a:t>
            </a:r>
          </a:p>
          <a:p>
            <a:pPr marL="285750" indent="-285750">
              <a:buFont typeface="Arial" panose="020B0604020202020204" pitchFamily="34" charset="0"/>
              <a:buChar char="•"/>
            </a:pPr>
            <a:r>
              <a:rPr lang="en-US" sz="3200" dirty="0" smtClean="0">
                <a:solidFill>
                  <a:schemeClr val="bg1"/>
                </a:solidFill>
              </a:rPr>
              <a:t>Self-Managing Work Teams</a:t>
            </a:r>
          </a:p>
          <a:p>
            <a:pPr marL="285750" indent="-285750">
              <a:buFont typeface="Arial" panose="020B0604020202020204" pitchFamily="34" charset="0"/>
              <a:buChar char="•"/>
            </a:pPr>
            <a:r>
              <a:rPr lang="en-US" sz="3200" dirty="0" smtClean="0">
                <a:solidFill>
                  <a:schemeClr val="bg1"/>
                </a:solidFill>
              </a:rPr>
              <a:t>Process Improvement Teams</a:t>
            </a:r>
          </a:p>
          <a:p>
            <a:pPr marL="285750" indent="-285750">
              <a:buFont typeface="Arial" panose="020B0604020202020204" pitchFamily="34" charset="0"/>
              <a:buChar char="•"/>
            </a:pPr>
            <a:r>
              <a:rPr lang="en-US" sz="3200" dirty="0" smtClean="0">
                <a:solidFill>
                  <a:schemeClr val="bg1"/>
                </a:solidFill>
              </a:rPr>
              <a:t>Problem Solving Teams</a:t>
            </a:r>
          </a:p>
          <a:p>
            <a:pPr marL="285750" indent="-285750">
              <a:buFont typeface="Arial" panose="020B0604020202020204" pitchFamily="34" charset="0"/>
              <a:buChar char="•"/>
            </a:pPr>
            <a:r>
              <a:rPr lang="en-US" sz="3200" dirty="0" smtClean="0">
                <a:solidFill>
                  <a:schemeClr val="bg1"/>
                </a:solidFill>
              </a:rPr>
              <a:t>Virtual Teams</a:t>
            </a:r>
            <a:endParaRPr lang="en-US" sz="3200" dirty="0">
              <a:solidFill>
                <a:schemeClr val="bg1"/>
              </a:solidFill>
            </a:endParaRPr>
          </a:p>
        </p:txBody>
      </p:sp>
    </p:spTree>
    <p:extLst>
      <p:ext uri="{BB962C8B-B14F-4D97-AF65-F5344CB8AC3E}">
        <p14:creationId xmlns:p14="http://schemas.microsoft.com/office/powerpoint/2010/main" val="25037561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914400" indent="-457200">
              <a:lnSpc>
                <a:spcPct val="100000"/>
              </a:lnSpc>
              <a:spcAft>
                <a:spcPts val="1200"/>
              </a:spcAft>
            </a:pPr>
            <a:r>
              <a:rPr lang="en-US" dirty="0">
                <a:solidFill>
                  <a:schemeClr val="tx1"/>
                </a:solidFill>
                <a:latin typeface="+mn-lt"/>
              </a:rPr>
              <a:t>Do high-performing teams need leaders?</a:t>
            </a:r>
          </a:p>
          <a:p>
            <a:pPr marL="914400" indent="-457200">
              <a:lnSpc>
                <a:spcPct val="100000"/>
              </a:lnSpc>
              <a:spcAft>
                <a:spcPts val="1200"/>
              </a:spcAft>
            </a:pPr>
            <a:r>
              <a:rPr lang="en-US" dirty="0">
                <a:solidFill>
                  <a:schemeClr val="tx1"/>
                </a:solidFill>
                <a:latin typeface="+mn-lt"/>
              </a:rPr>
              <a:t>If they do (hint), what kind of leader do they need?</a:t>
            </a:r>
          </a:p>
          <a:p>
            <a:pPr marL="914400" indent="-457200">
              <a:lnSpc>
                <a:spcPct val="100000"/>
              </a:lnSpc>
              <a:spcAft>
                <a:spcPts val="1200"/>
              </a:spcAft>
            </a:pPr>
            <a:r>
              <a:rPr lang="en-US" dirty="0">
                <a:solidFill>
                  <a:schemeClr val="tx1"/>
                </a:solidFill>
                <a:latin typeface="+mn-lt"/>
              </a:rPr>
              <a:t>Individualism vs. Collectivism </a:t>
            </a:r>
            <a:r>
              <a:rPr lang="en-US" dirty="0" smtClean="0">
                <a:solidFill>
                  <a:schemeClr val="tx1"/>
                </a:solidFill>
                <a:latin typeface="+mn-lt"/>
              </a:rPr>
              <a:t>Assessment</a:t>
            </a:r>
          </a:p>
          <a:p>
            <a:pPr marL="457200" indent="0">
              <a:lnSpc>
                <a:spcPct val="100000"/>
              </a:lnSpc>
              <a:spcAft>
                <a:spcPts val="1200"/>
              </a:spcAft>
              <a:buNone/>
            </a:pPr>
            <a:endParaRPr lang="en-US" dirty="0">
              <a:solidFill>
                <a:schemeClr val="tx1"/>
              </a:solidFill>
              <a:latin typeface="+mn-lt"/>
            </a:endParaRPr>
          </a:p>
        </p:txBody>
      </p:sp>
      <p:sp>
        <p:nvSpPr>
          <p:cNvPr id="3" name="Title 2"/>
          <p:cNvSpPr>
            <a:spLocks noGrp="1"/>
          </p:cNvSpPr>
          <p:nvPr>
            <p:ph type="title"/>
          </p:nvPr>
        </p:nvSpPr>
        <p:spPr>
          <a:xfrm>
            <a:off x="457200" y="245443"/>
            <a:ext cx="8229600" cy="1132596"/>
          </a:xfrm>
        </p:spPr>
        <p:txBody>
          <a:bodyPr>
            <a:normAutofit/>
          </a:bodyPr>
          <a:lstStyle/>
          <a:p>
            <a:r>
              <a:rPr lang="en-US" sz="4800" b="1" dirty="0" smtClean="0">
                <a:effectLst>
                  <a:outerShdw blurRad="38100" dist="38100" dir="2700000" algn="tl">
                    <a:srgbClr val="000000">
                      <a:alpha val="43137"/>
                    </a:srgbClr>
                  </a:outerShdw>
                </a:effectLst>
                <a:latin typeface="+mn-lt"/>
              </a:rPr>
              <a:t>What do you want?</a:t>
            </a:r>
            <a:endParaRPr lang="en-US" sz="48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610224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73050" indent="-273050">
              <a:lnSpc>
                <a:spcPct val="100000"/>
              </a:lnSpc>
              <a:spcAft>
                <a:spcPts val="1200"/>
              </a:spcAft>
              <a:buSzPct val="85000"/>
            </a:pPr>
            <a:r>
              <a:rPr lang="en-US" dirty="0">
                <a:solidFill>
                  <a:schemeClr val="tx1"/>
                </a:solidFill>
                <a:latin typeface="+mn-lt"/>
              </a:rPr>
              <a:t>Leadership is distributed and shared among team members</a:t>
            </a:r>
          </a:p>
          <a:p>
            <a:pPr marL="273050" indent="-273050">
              <a:lnSpc>
                <a:spcPct val="100000"/>
              </a:lnSpc>
              <a:spcAft>
                <a:spcPts val="1200"/>
              </a:spcAft>
              <a:buSzPct val="85000"/>
            </a:pPr>
            <a:r>
              <a:rPr lang="en-US" dirty="0">
                <a:solidFill>
                  <a:schemeClr val="tx1"/>
                </a:solidFill>
                <a:latin typeface="+mn-lt"/>
              </a:rPr>
              <a:t>Individual talents are used effectively</a:t>
            </a:r>
          </a:p>
          <a:p>
            <a:pPr marL="273050" indent="-273050">
              <a:lnSpc>
                <a:spcPct val="100000"/>
              </a:lnSpc>
              <a:spcAft>
                <a:spcPts val="1200"/>
              </a:spcAft>
              <a:buSzPct val="85000"/>
            </a:pPr>
            <a:r>
              <a:rPr lang="en-US" dirty="0">
                <a:solidFill>
                  <a:schemeClr val="tx1"/>
                </a:solidFill>
                <a:latin typeface="+mn-lt"/>
              </a:rPr>
              <a:t>Conflict is not suppressed</a:t>
            </a:r>
          </a:p>
          <a:p>
            <a:pPr marL="273050" indent="-273050">
              <a:lnSpc>
                <a:spcPct val="100000"/>
              </a:lnSpc>
              <a:spcAft>
                <a:spcPts val="1200"/>
              </a:spcAft>
              <a:buSzPct val="85000"/>
            </a:pPr>
            <a:r>
              <a:rPr lang="en-US" dirty="0">
                <a:solidFill>
                  <a:schemeClr val="tx1"/>
                </a:solidFill>
                <a:latin typeface="+mn-lt"/>
              </a:rPr>
              <a:t>Risk-taking and innovation are encouraged</a:t>
            </a:r>
          </a:p>
        </p:txBody>
      </p:sp>
      <p:sp>
        <p:nvSpPr>
          <p:cNvPr id="3" name="Title 2"/>
          <p:cNvSpPr>
            <a:spLocks noGrp="1"/>
          </p:cNvSpPr>
          <p:nvPr>
            <p:ph type="title"/>
          </p:nvPr>
        </p:nvSpPr>
        <p:spPr>
          <a:xfrm>
            <a:off x="457200" y="245443"/>
            <a:ext cx="8229600" cy="1132596"/>
          </a:xfrm>
        </p:spPr>
        <p:txBody>
          <a:bodyPr>
            <a:normAutofit/>
          </a:bodyPr>
          <a:lstStyle/>
          <a:p>
            <a:r>
              <a:rPr lang="en-US" sz="4800" b="1" dirty="0" smtClean="0">
                <a:effectLst>
                  <a:outerShdw blurRad="38100" dist="38100" dir="2700000" algn="tl">
                    <a:srgbClr val="000000">
                      <a:alpha val="43137"/>
                    </a:srgbClr>
                  </a:outerShdw>
                </a:effectLst>
                <a:latin typeface="+mn-lt"/>
              </a:rPr>
              <a:t>Team Effectiveness</a:t>
            </a:r>
            <a:endParaRPr lang="en-US" sz="48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3224546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73050" indent="-273050">
              <a:lnSpc>
                <a:spcPct val="100000"/>
              </a:lnSpc>
              <a:spcAft>
                <a:spcPts val="1200"/>
              </a:spcAft>
              <a:buSzPct val="85000"/>
            </a:pPr>
            <a:r>
              <a:rPr lang="en-US" dirty="0">
                <a:solidFill>
                  <a:schemeClr val="tx1"/>
                </a:solidFill>
                <a:latin typeface="+mn-lt"/>
              </a:rPr>
              <a:t>Goals developed through consensus</a:t>
            </a:r>
          </a:p>
          <a:p>
            <a:pPr marL="273050" indent="-273050">
              <a:lnSpc>
                <a:spcPct val="100000"/>
              </a:lnSpc>
              <a:spcAft>
                <a:spcPts val="1200"/>
              </a:spcAft>
              <a:buSzPct val="85000"/>
            </a:pPr>
            <a:r>
              <a:rPr lang="en-US" dirty="0">
                <a:solidFill>
                  <a:schemeClr val="tx1"/>
                </a:solidFill>
                <a:latin typeface="+mn-lt"/>
              </a:rPr>
              <a:t>Leader has good people skills, committed to team approach</a:t>
            </a:r>
          </a:p>
          <a:p>
            <a:pPr marL="273050" indent="-273050">
              <a:lnSpc>
                <a:spcPct val="100000"/>
              </a:lnSpc>
              <a:spcAft>
                <a:spcPts val="1200"/>
              </a:spcAft>
              <a:buSzPct val="85000"/>
            </a:pPr>
            <a:r>
              <a:rPr lang="en-US" dirty="0">
                <a:solidFill>
                  <a:schemeClr val="tx1"/>
                </a:solidFill>
                <a:latin typeface="+mn-lt"/>
              </a:rPr>
              <a:t>Active participation by all members</a:t>
            </a:r>
          </a:p>
          <a:p>
            <a:pPr marL="273050" indent="-273050">
              <a:lnSpc>
                <a:spcPct val="100000"/>
              </a:lnSpc>
              <a:spcAft>
                <a:spcPts val="1200"/>
              </a:spcAft>
              <a:buSzPct val="85000"/>
            </a:pPr>
            <a:r>
              <a:rPr lang="en-US" dirty="0">
                <a:solidFill>
                  <a:schemeClr val="tx1"/>
                </a:solidFill>
                <a:latin typeface="+mn-lt"/>
              </a:rPr>
              <a:t>Ongoing constructive feedback</a:t>
            </a:r>
          </a:p>
          <a:p>
            <a:pPr marL="0" indent="0">
              <a:buNone/>
            </a:pPr>
            <a:endParaRPr lang="en-US" dirty="0">
              <a:solidFill>
                <a:schemeClr val="tx1"/>
              </a:solidFill>
              <a:latin typeface="+mn-lt"/>
            </a:endParaRPr>
          </a:p>
        </p:txBody>
      </p:sp>
      <p:sp>
        <p:nvSpPr>
          <p:cNvPr id="3" name="Title 2"/>
          <p:cNvSpPr>
            <a:spLocks noGrp="1"/>
          </p:cNvSpPr>
          <p:nvPr>
            <p:ph type="title"/>
          </p:nvPr>
        </p:nvSpPr>
        <p:spPr>
          <a:xfrm>
            <a:off x="457200" y="245443"/>
            <a:ext cx="8229600" cy="1132596"/>
          </a:xfrm>
        </p:spPr>
        <p:txBody>
          <a:bodyPr>
            <a:normAutofit/>
          </a:bodyPr>
          <a:lstStyle/>
          <a:p>
            <a:r>
              <a:rPr lang="en-US" sz="4800" b="1" dirty="0" smtClean="0">
                <a:effectLst>
                  <a:outerShdw blurRad="38100" dist="38100" dir="2700000" algn="tl">
                    <a:srgbClr val="000000">
                      <a:alpha val="43137"/>
                    </a:srgbClr>
                  </a:outerShdw>
                </a:effectLst>
                <a:latin typeface="+mn-lt"/>
              </a:rPr>
              <a:t>Evaluating Effectiveness</a:t>
            </a:r>
            <a:endParaRPr lang="en-US" sz="48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357025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45443"/>
            <a:ext cx="8229600" cy="1132596"/>
          </a:xfrm>
        </p:spPr>
        <p:txBody>
          <a:bodyPr>
            <a:normAutofit/>
          </a:bodyPr>
          <a:lstStyle/>
          <a:p>
            <a:r>
              <a:rPr lang="en-US" sz="4800" b="1" dirty="0" smtClean="0">
                <a:effectLst>
                  <a:outerShdw blurRad="38100" dist="38100" dir="2700000" algn="tl">
                    <a:srgbClr val="000000">
                      <a:alpha val="43137"/>
                    </a:srgbClr>
                  </a:outerShdw>
                </a:effectLst>
                <a:latin typeface="+mn-lt"/>
              </a:rPr>
              <a:t>Evaluating Effectiveness</a:t>
            </a:r>
            <a:endParaRPr lang="en-US" sz="4800" b="1" dirty="0">
              <a:effectLst>
                <a:outerShdw blurRad="38100" dist="38100" dir="2700000" algn="tl">
                  <a:srgbClr val="000000">
                    <a:alpha val="43137"/>
                  </a:srgbClr>
                </a:outerShdw>
              </a:effectLst>
              <a:latin typeface="+mn-lt"/>
            </a:endParaRPr>
          </a:p>
        </p:txBody>
      </p:sp>
      <p:graphicFrame>
        <p:nvGraphicFramePr>
          <p:cNvPr id="6" name="Content Placeholder 3"/>
          <p:cNvGraphicFramePr>
            <a:graphicFrameLocks/>
          </p:cNvGraphicFramePr>
          <p:nvPr>
            <p:extLst>
              <p:ext uri="{D42A27DB-BD31-4B8C-83A1-F6EECF244321}">
                <p14:modId xmlns:p14="http://schemas.microsoft.com/office/powerpoint/2010/main" val="4142531837"/>
              </p:ext>
            </p:extLst>
          </p:nvPr>
        </p:nvGraphicFramePr>
        <p:xfrm>
          <a:off x="457201" y="1449756"/>
          <a:ext cx="8390964" cy="46821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86910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4" y="360607"/>
            <a:ext cx="8261092" cy="830997"/>
          </a:xfrm>
          <a:prstGeom prst="rect">
            <a:avLst/>
          </a:prstGeom>
          <a:noFill/>
        </p:spPr>
        <p:txBody>
          <a:bodyPr wrap="square" rtlCol="0">
            <a:spAutoFit/>
          </a:bodyPr>
          <a:lstStyle/>
          <a:p>
            <a:pPr algn="ctr"/>
            <a:r>
              <a:rPr lang="en-US" sz="4800" b="1" dirty="0" smtClean="0">
                <a:solidFill>
                  <a:srgbClr val="FFC000"/>
                </a:solidFill>
                <a:effectLst>
                  <a:outerShdw blurRad="38100" dist="38100" dir="2700000" algn="tl">
                    <a:srgbClr val="000000">
                      <a:alpha val="43137"/>
                    </a:srgbClr>
                  </a:outerShdw>
                </a:effectLst>
              </a:rPr>
              <a:t>Communication in a Team</a:t>
            </a:r>
            <a:endParaRPr lang="en-US" sz="4800" b="1" dirty="0">
              <a:solidFill>
                <a:srgbClr val="FFC000"/>
              </a:solidFill>
              <a:effectLst>
                <a:outerShdw blurRad="38100" dist="38100" dir="2700000" algn="tl">
                  <a:srgbClr val="000000">
                    <a:alpha val="43137"/>
                  </a:srgbClr>
                </a:outerShdw>
              </a:effectLst>
            </a:endParaRPr>
          </a:p>
        </p:txBody>
      </p:sp>
      <p:pic>
        <p:nvPicPr>
          <p:cNvPr id="1026" name="Picture 2" descr="C:\Users\mfreel\AppData\Local\Microsoft\Windows\Temporary Internet Files\Content.Outlook\MSX1KMJL\BELLE_ver_rev.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0654" y="5541135"/>
            <a:ext cx="1641352" cy="93726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40914" y="1221313"/>
            <a:ext cx="8261092" cy="5416868"/>
          </a:xfrm>
          <a:prstGeom prst="rect">
            <a:avLst/>
          </a:prstGeom>
          <a:noFill/>
        </p:spPr>
        <p:txBody>
          <a:bodyPr wrap="square" rtlCol="0">
            <a:spAutoFit/>
          </a:bodyPr>
          <a:lstStyle/>
          <a:p>
            <a:pPr algn="ctr">
              <a:lnSpc>
                <a:spcPct val="110000"/>
              </a:lnSpc>
              <a:spcAft>
                <a:spcPts val="1200"/>
              </a:spcAft>
            </a:pPr>
            <a:r>
              <a:rPr lang="en-US" sz="4800" b="1" dirty="0" smtClean="0">
                <a:solidFill>
                  <a:schemeClr val="bg1"/>
                </a:solidFill>
                <a:effectLst>
                  <a:outerShdw blurRad="38100" dist="38100" dir="2700000" algn="tl">
                    <a:srgbClr val="000000">
                      <a:alpha val="43137"/>
                    </a:srgbClr>
                  </a:outerShdw>
                </a:effectLst>
              </a:rPr>
              <a:t>ZOOM!</a:t>
            </a:r>
            <a:endParaRPr lang="en-US" sz="4800" b="1" dirty="0">
              <a:solidFill>
                <a:schemeClr val="bg1"/>
              </a:solidFill>
              <a:effectLst>
                <a:outerShdw blurRad="38100" dist="38100" dir="2700000" algn="tl">
                  <a:srgbClr val="000000">
                    <a:alpha val="43137"/>
                  </a:srgbClr>
                </a:outerShdw>
              </a:effectLst>
            </a:endParaRPr>
          </a:p>
          <a:p>
            <a:pPr marL="457200" indent="-457200">
              <a:lnSpc>
                <a:spcPct val="110000"/>
              </a:lnSpc>
              <a:spcAft>
                <a:spcPts val="1200"/>
              </a:spcAft>
              <a:buFont typeface="Arial" panose="020B0604020202020204" pitchFamily="34" charset="0"/>
              <a:buChar char="•"/>
            </a:pPr>
            <a:r>
              <a:rPr lang="en-US" sz="3200" dirty="0" smtClean="0">
                <a:solidFill>
                  <a:schemeClr val="bg1"/>
                </a:solidFill>
              </a:rPr>
              <a:t>As a team, organize your pictures IN SEQUENTIAL ORDER.</a:t>
            </a:r>
          </a:p>
          <a:p>
            <a:pPr marL="457200" indent="-457200">
              <a:lnSpc>
                <a:spcPct val="110000"/>
              </a:lnSpc>
              <a:spcAft>
                <a:spcPts val="1200"/>
              </a:spcAft>
              <a:buFont typeface="Arial" panose="020B0604020202020204" pitchFamily="34" charset="0"/>
              <a:buChar char="•"/>
            </a:pPr>
            <a:r>
              <a:rPr lang="en-US" sz="3200" dirty="0" smtClean="0">
                <a:solidFill>
                  <a:schemeClr val="bg1"/>
                </a:solidFill>
              </a:rPr>
              <a:t>DO NOT show your picture to anyone!</a:t>
            </a:r>
          </a:p>
          <a:p>
            <a:pPr marL="457200" indent="-457200">
              <a:lnSpc>
                <a:spcPct val="110000"/>
              </a:lnSpc>
              <a:spcAft>
                <a:spcPts val="1200"/>
              </a:spcAft>
              <a:buFont typeface="Arial" panose="020B0604020202020204" pitchFamily="34" charset="0"/>
              <a:buChar char="•"/>
            </a:pPr>
            <a:r>
              <a:rPr lang="en-US" sz="3200" dirty="0" smtClean="0">
                <a:solidFill>
                  <a:schemeClr val="bg1"/>
                </a:solidFill>
              </a:rPr>
              <a:t>DESCRIBE your picture as much as you want.</a:t>
            </a:r>
          </a:p>
          <a:p>
            <a:pPr marL="457200" indent="-457200">
              <a:lnSpc>
                <a:spcPct val="110000"/>
              </a:lnSpc>
              <a:spcAft>
                <a:spcPts val="1200"/>
              </a:spcAft>
              <a:buFont typeface="Arial" panose="020B0604020202020204" pitchFamily="34" charset="0"/>
              <a:buChar char="•"/>
            </a:pPr>
            <a:r>
              <a:rPr lang="en-US" sz="3200" dirty="0" smtClean="0">
                <a:solidFill>
                  <a:schemeClr val="bg1"/>
                </a:solidFill>
              </a:rPr>
              <a:t>Get in line from beginning to end, end to beginning.</a:t>
            </a:r>
            <a:endParaRPr lang="en-US" sz="3200" dirty="0">
              <a:solidFill>
                <a:schemeClr val="bg1"/>
              </a:solidFill>
            </a:endParaRPr>
          </a:p>
          <a:p>
            <a:pPr marL="285750" indent="-285750">
              <a:spcAft>
                <a:spcPts val="1200"/>
              </a:spcAft>
              <a:buFont typeface="Arial" panose="020B0604020202020204" pitchFamily="34" charset="0"/>
              <a:buChar char="•"/>
            </a:pPr>
            <a:endParaRPr lang="en-US" sz="32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33392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4" y="360607"/>
            <a:ext cx="8261092" cy="830997"/>
          </a:xfrm>
          <a:prstGeom prst="rect">
            <a:avLst/>
          </a:prstGeom>
          <a:noFill/>
        </p:spPr>
        <p:txBody>
          <a:bodyPr wrap="square" rtlCol="0">
            <a:spAutoFit/>
          </a:bodyPr>
          <a:lstStyle/>
          <a:p>
            <a:pPr algn="ctr"/>
            <a:r>
              <a:rPr lang="en-US" sz="4800" b="1" dirty="0" smtClean="0">
                <a:solidFill>
                  <a:srgbClr val="FFC000"/>
                </a:solidFill>
                <a:effectLst>
                  <a:outerShdw blurRad="38100" dist="38100" dir="2700000" algn="tl">
                    <a:srgbClr val="000000">
                      <a:alpha val="43137"/>
                    </a:srgbClr>
                  </a:outerShdw>
                </a:effectLst>
              </a:rPr>
              <a:t>Executive Leadership Teams</a:t>
            </a:r>
            <a:endParaRPr lang="en-US" sz="4800" b="1" dirty="0">
              <a:solidFill>
                <a:srgbClr val="FFC000"/>
              </a:solidFill>
              <a:effectLst>
                <a:outerShdw blurRad="38100" dist="38100" dir="2700000" algn="tl">
                  <a:srgbClr val="000000">
                    <a:alpha val="43137"/>
                  </a:srgbClr>
                </a:outerShdw>
              </a:effectLst>
            </a:endParaRPr>
          </a:p>
        </p:txBody>
      </p:sp>
      <p:pic>
        <p:nvPicPr>
          <p:cNvPr id="1026" name="Picture 2" descr="C:\Users\mfreel\AppData\Local\Microsoft\Windows\Temporary Internet Files\Content.Outlook\MSX1KMJL\BELLE_ver_rev.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0654" y="5541135"/>
            <a:ext cx="1641352" cy="93726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40914" y="1221313"/>
            <a:ext cx="8261092" cy="5269135"/>
          </a:xfrm>
          <a:prstGeom prst="rect">
            <a:avLst/>
          </a:prstGeom>
          <a:noFill/>
        </p:spPr>
        <p:txBody>
          <a:bodyPr wrap="square" rtlCol="0">
            <a:spAutoFit/>
          </a:bodyPr>
          <a:lstStyle/>
          <a:p>
            <a:pPr marL="273050" indent="-273050">
              <a:lnSpc>
                <a:spcPct val="110000"/>
              </a:lnSpc>
              <a:spcAft>
                <a:spcPts val="1200"/>
              </a:spcAft>
            </a:pPr>
            <a:r>
              <a:rPr lang="en-US" sz="3200" dirty="0">
                <a:solidFill>
                  <a:schemeClr val="bg1"/>
                </a:solidFill>
              </a:rPr>
              <a:t>Who is involved in a senior, shared governance or executive leadership team?</a:t>
            </a:r>
          </a:p>
          <a:p>
            <a:r>
              <a:rPr lang="en-US" sz="3200" dirty="0">
                <a:solidFill>
                  <a:schemeClr val="bg1"/>
                </a:solidFill>
              </a:rPr>
              <a:t>What is the focus of these types of teams?</a:t>
            </a:r>
          </a:p>
          <a:p>
            <a:pPr lvl="1"/>
            <a:r>
              <a:rPr lang="en-US" sz="3200" dirty="0">
                <a:solidFill>
                  <a:schemeClr val="bg1"/>
                </a:solidFill>
              </a:rPr>
              <a:t>Growth</a:t>
            </a:r>
          </a:p>
          <a:p>
            <a:pPr lvl="1"/>
            <a:r>
              <a:rPr lang="en-US" sz="3200" dirty="0">
                <a:solidFill>
                  <a:schemeClr val="bg1"/>
                </a:solidFill>
              </a:rPr>
              <a:t>External focus</a:t>
            </a:r>
          </a:p>
          <a:p>
            <a:pPr lvl="1"/>
            <a:r>
              <a:rPr lang="en-US" sz="3200" dirty="0">
                <a:solidFill>
                  <a:schemeClr val="bg1"/>
                </a:solidFill>
              </a:rPr>
              <a:t>Clear </a:t>
            </a:r>
            <a:r>
              <a:rPr lang="en-US" sz="3200" dirty="0" smtClean="0">
                <a:solidFill>
                  <a:schemeClr val="bg1"/>
                </a:solidFill>
              </a:rPr>
              <a:t>thinking</a:t>
            </a:r>
            <a:endParaRPr lang="en-US" sz="3200" dirty="0">
              <a:solidFill>
                <a:schemeClr val="bg1"/>
              </a:solidFill>
            </a:endParaRPr>
          </a:p>
          <a:p>
            <a:pPr lvl="1"/>
            <a:r>
              <a:rPr lang="en-US" sz="3200" dirty="0">
                <a:solidFill>
                  <a:schemeClr val="bg1"/>
                </a:solidFill>
              </a:rPr>
              <a:t>Imagination</a:t>
            </a:r>
          </a:p>
          <a:p>
            <a:pPr lvl="1"/>
            <a:r>
              <a:rPr lang="en-US" sz="3200" dirty="0">
                <a:solidFill>
                  <a:schemeClr val="bg1"/>
                </a:solidFill>
              </a:rPr>
              <a:t>Inclusiveness</a:t>
            </a:r>
          </a:p>
          <a:p>
            <a:pPr lvl="1"/>
            <a:r>
              <a:rPr lang="en-US" sz="3200" dirty="0">
                <a:solidFill>
                  <a:schemeClr val="bg1"/>
                </a:solidFill>
              </a:rPr>
              <a:t>Expertise</a:t>
            </a:r>
          </a:p>
          <a:p>
            <a:pPr marL="285750" indent="-285750">
              <a:spcAft>
                <a:spcPts val="1200"/>
              </a:spcAft>
              <a:buFont typeface="Arial" panose="020B0604020202020204" pitchFamily="34" charset="0"/>
              <a:buChar char="•"/>
            </a:pPr>
            <a:endParaRPr lang="en-US" sz="32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97333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4" y="360607"/>
            <a:ext cx="8261092" cy="830997"/>
          </a:xfrm>
          <a:prstGeom prst="rect">
            <a:avLst/>
          </a:prstGeom>
          <a:noFill/>
        </p:spPr>
        <p:txBody>
          <a:bodyPr wrap="square" rtlCol="0">
            <a:spAutoFit/>
          </a:bodyPr>
          <a:lstStyle/>
          <a:p>
            <a:pPr algn="ctr"/>
            <a:r>
              <a:rPr lang="en-US" sz="4800" b="1" dirty="0" smtClean="0">
                <a:solidFill>
                  <a:srgbClr val="FFC000"/>
                </a:solidFill>
                <a:effectLst>
                  <a:outerShdw blurRad="38100" dist="38100" dir="2700000" algn="tl">
                    <a:srgbClr val="000000">
                      <a:alpha val="43137"/>
                    </a:srgbClr>
                  </a:outerShdw>
                </a:effectLst>
              </a:rPr>
              <a:t>Problems in Teams</a:t>
            </a:r>
            <a:endParaRPr lang="en-US" sz="4800" b="1" dirty="0">
              <a:solidFill>
                <a:srgbClr val="FFC000"/>
              </a:solidFill>
              <a:effectLst>
                <a:outerShdw blurRad="38100" dist="38100" dir="2700000" algn="tl">
                  <a:srgbClr val="000000">
                    <a:alpha val="43137"/>
                  </a:srgbClr>
                </a:outerShdw>
              </a:effectLst>
            </a:endParaRPr>
          </a:p>
        </p:txBody>
      </p:sp>
      <p:pic>
        <p:nvPicPr>
          <p:cNvPr id="1026" name="Picture 2" descr="C:\Users\mfreel\AppData\Local\Microsoft\Windows\Temporary Internet Files\Content.Outlook\MSX1KMJL\BELLE_ver_rev.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0654" y="5541135"/>
            <a:ext cx="1641352" cy="9372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50761" y="1535869"/>
            <a:ext cx="8165205" cy="3791807"/>
          </a:xfrm>
          <a:prstGeom prst="rect">
            <a:avLst/>
          </a:prstGeom>
          <a:noFill/>
        </p:spPr>
        <p:txBody>
          <a:bodyPr wrap="square" rtlCol="0">
            <a:spAutoFit/>
          </a:bodyPr>
          <a:lstStyle/>
          <a:p>
            <a:pPr marL="457200" indent="-457200">
              <a:lnSpc>
                <a:spcPct val="90000"/>
              </a:lnSpc>
              <a:buSzPct val="85000"/>
              <a:buFont typeface="Arial" pitchFamily="34" charset="0"/>
              <a:buChar char="•"/>
            </a:pPr>
            <a:r>
              <a:rPr lang="en-US" sz="3200" dirty="0">
                <a:solidFill>
                  <a:schemeClr val="bg1"/>
                </a:solidFill>
              </a:rPr>
              <a:t>Leaders select people who are too similar to </a:t>
            </a:r>
            <a:r>
              <a:rPr lang="en-US" sz="3200" dirty="0" smtClean="0">
                <a:solidFill>
                  <a:schemeClr val="bg1"/>
                </a:solidFill>
              </a:rPr>
              <a:t>themselves</a:t>
            </a:r>
            <a:endParaRPr lang="en-US" sz="3200" dirty="0">
              <a:solidFill>
                <a:schemeClr val="bg1"/>
              </a:solidFill>
            </a:endParaRPr>
          </a:p>
          <a:p>
            <a:pPr marL="457200" indent="-457200">
              <a:lnSpc>
                <a:spcPct val="90000"/>
              </a:lnSpc>
              <a:buSzPct val="85000"/>
              <a:buFont typeface="Arial" pitchFamily="34" charset="0"/>
              <a:buChar char="•"/>
            </a:pPr>
            <a:r>
              <a:rPr lang="en-US" sz="3200" dirty="0">
                <a:solidFill>
                  <a:schemeClr val="bg1"/>
                </a:solidFill>
              </a:rPr>
              <a:t>Individual talents are not </a:t>
            </a:r>
            <a:r>
              <a:rPr lang="en-US" sz="3200" dirty="0" smtClean="0">
                <a:solidFill>
                  <a:schemeClr val="bg1"/>
                </a:solidFill>
              </a:rPr>
              <a:t>used</a:t>
            </a:r>
            <a:endParaRPr lang="en-US" sz="3200" dirty="0">
              <a:solidFill>
                <a:schemeClr val="bg1"/>
              </a:solidFill>
            </a:endParaRPr>
          </a:p>
          <a:p>
            <a:pPr marL="457200" indent="-457200">
              <a:lnSpc>
                <a:spcPct val="90000"/>
              </a:lnSpc>
              <a:buSzPct val="85000"/>
              <a:buFont typeface="Arial" pitchFamily="34" charset="0"/>
              <a:buChar char="•"/>
            </a:pPr>
            <a:r>
              <a:rPr lang="en-US" sz="3200" dirty="0">
                <a:solidFill>
                  <a:schemeClr val="bg1"/>
                </a:solidFill>
              </a:rPr>
              <a:t>Leader fails to motivate the </a:t>
            </a:r>
            <a:r>
              <a:rPr lang="en-US" sz="3200" dirty="0" smtClean="0">
                <a:solidFill>
                  <a:schemeClr val="bg1"/>
                </a:solidFill>
              </a:rPr>
              <a:t>team</a:t>
            </a:r>
            <a:endParaRPr lang="en-US" sz="3200" dirty="0">
              <a:solidFill>
                <a:schemeClr val="bg1"/>
              </a:solidFill>
            </a:endParaRPr>
          </a:p>
          <a:p>
            <a:pPr marL="457200" indent="-457200">
              <a:lnSpc>
                <a:spcPct val="90000"/>
              </a:lnSpc>
              <a:spcBef>
                <a:spcPts val="600"/>
              </a:spcBef>
              <a:spcAft>
                <a:spcPts val="600"/>
              </a:spcAft>
              <a:buSzPct val="85000"/>
              <a:buFont typeface="Arial" pitchFamily="34" charset="0"/>
              <a:buChar char="•"/>
            </a:pPr>
            <a:r>
              <a:rPr lang="en-US" sz="3200" dirty="0">
                <a:solidFill>
                  <a:schemeClr val="bg1"/>
                </a:solidFill>
              </a:rPr>
              <a:t>Communication is not open, leading to a lack of trust. Criticism becomes </a:t>
            </a:r>
            <a:r>
              <a:rPr lang="en-US" sz="3200" dirty="0" smtClean="0">
                <a:solidFill>
                  <a:schemeClr val="bg1"/>
                </a:solidFill>
              </a:rPr>
              <a:t>personal</a:t>
            </a:r>
            <a:endParaRPr lang="en-US" sz="3200" dirty="0">
              <a:solidFill>
                <a:schemeClr val="bg1"/>
              </a:solidFill>
            </a:endParaRPr>
          </a:p>
          <a:p>
            <a:pPr marL="457200" indent="-457200">
              <a:lnSpc>
                <a:spcPct val="90000"/>
              </a:lnSpc>
              <a:buSzPct val="85000"/>
              <a:buFont typeface="Arial" pitchFamily="34" charset="0"/>
              <a:buChar char="•"/>
            </a:pPr>
            <a:r>
              <a:rPr lang="en-US" sz="3200" dirty="0">
                <a:solidFill>
                  <a:schemeClr val="bg1"/>
                </a:solidFill>
              </a:rPr>
              <a:t>Leader allows a member to dominate conversations or fails to involve all members</a:t>
            </a:r>
          </a:p>
        </p:txBody>
      </p:sp>
    </p:spTree>
    <p:extLst>
      <p:ext uri="{BB962C8B-B14F-4D97-AF65-F5344CB8AC3E}">
        <p14:creationId xmlns:p14="http://schemas.microsoft.com/office/powerpoint/2010/main" val="1630267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4" y="360607"/>
            <a:ext cx="8261092" cy="830997"/>
          </a:xfrm>
          <a:prstGeom prst="rect">
            <a:avLst/>
          </a:prstGeom>
          <a:noFill/>
        </p:spPr>
        <p:txBody>
          <a:bodyPr wrap="square" rtlCol="0">
            <a:spAutoFit/>
          </a:bodyPr>
          <a:lstStyle/>
          <a:p>
            <a:pPr algn="ctr"/>
            <a:r>
              <a:rPr lang="en-US" sz="4800" b="1" dirty="0" smtClean="0">
                <a:solidFill>
                  <a:srgbClr val="FFC000"/>
                </a:solidFill>
                <a:effectLst>
                  <a:outerShdw blurRad="38100" dist="38100" dir="2700000" algn="tl">
                    <a:srgbClr val="000000">
                      <a:alpha val="43137"/>
                    </a:srgbClr>
                  </a:outerShdw>
                </a:effectLst>
              </a:rPr>
              <a:t>Barriers to Effective Teamwork</a:t>
            </a:r>
            <a:endParaRPr lang="en-US" sz="4800" b="1" dirty="0">
              <a:solidFill>
                <a:srgbClr val="FFC000"/>
              </a:solidFill>
              <a:effectLst>
                <a:outerShdw blurRad="38100" dist="38100" dir="2700000" algn="tl">
                  <a:srgbClr val="000000">
                    <a:alpha val="43137"/>
                  </a:srgbClr>
                </a:outerShdw>
              </a:effectLst>
            </a:endParaRPr>
          </a:p>
        </p:txBody>
      </p:sp>
      <p:graphicFrame>
        <p:nvGraphicFramePr>
          <p:cNvPr id="5" name="Content Placeholder 3"/>
          <p:cNvGraphicFramePr>
            <a:graphicFrameLocks/>
          </p:cNvGraphicFramePr>
          <p:nvPr>
            <p:extLst>
              <p:ext uri="{D42A27DB-BD31-4B8C-83A1-F6EECF244321}">
                <p14:modId xmlns:p14="http://schemas.microsoft.com/office/powerpoint/2010/main" val="4012974414"/>
              </p:ext>
            </p:extLst>
          </p:nvPr>
        </p:nvGraphicFramePr>
        <p:xfrm>
          <a:off x="457200" y="1258839"/>
          <a:ext cx="8229600" cy="4602480"/>
        </p:xfrm>
        <a:graphic>
          <a:graphicData uri="http://schemas.openxmlformats.org/drawingml/2006/table">
            <a:tbl>
              <a:tblPr firstRow="1" bandRow="1">
                <a:tableStyleId>{17292A2E-F333-43FB-9621-5CBBE7FDCDCB}</a:tableStyleId>
              </a:tblPr>
              <a:tblGrid>
                <a:gridCol w="2438400">
                  <a:extLst>
                    <a:ext uri="{9D8B030D-6E8A-4147-A177-3AD203B41FA5}">
                      <a16:colId xmlns:a16="http://schemas.microsoft.com/office/drawing/2014/main" val="20000"/>
                    </a:ext>
                  </a:extLst>
                </a:gridCol>
                <a:gridCol w="5791200">
                  <a:extLst>
                    <a:ext uri="{9D8B030D-6E8A-4147-A177-3AD203B41FA5}">
                      <a16:colId xmlns:a16="http://schemas.microsoft.com/office/drawing/2014/main" val="20001"/>
                    </a:ext>
                  </a:extLst>
                </a:gridCol>
              </a:tblGrid>
              <a:tr h="370840">
                <a:tc>
                  <a:txBody>
                    <a:bodyPr/>
                    <a:lstStyle>
                      <a:lvl1pPr marL="0" algn="l" defTabSz="457200" rtl="0" eaLnBrk="1" latinLnBrk="0" hangingPunct="1">
                        <a:defRPr sz="1800" b="1" kern="1200">
                          <a:solidFill>
                            <a:schemeClr val="lt1"/>
                          </a:solidFill>
                          <a:latin typeface="Georgia"/>
                        </a:defRPr>
                      </a:lvl1pPr>
                      <a:lvl2pPr marL="457200" algn="l" defTabSz="457200" rtl="0" eaLnBrk="1" latinLnBrk="0" hangingPunct="1">
                        <a:defRPr sz="1800" b="1" kern="1200">
                          <a:solidFill>
                            <a:schemeClr val="lt1"/>
                          </a:solidFill>
                          <a:latin typeface="Georgia"/>
                        </a:defRPr>
                      </a:lvl2pPr>
                      <a:lvl3pPr marL="914400" algn="l" defTabSz="457200" rtl="0" eaLnBrk="1" latinLnBrk="0" hangingPunct="1">
                        <a:defRPr sz="1800" b="1" kern="1200">
                          <a:solidFill>
                            <a:schemeClr val="lt1"/>
                          </a:solidFill>
                          <a:latin typeface="Georgia"/>
                        </a:defRPr>
                      </a:lvl3pPr>
                      <a:lvl4pPr marL="1371600" algn="l" defTabSz="457200" rtl="0" eaLnBrk="1" latinLnBrk="0" hangingPunct="1">
                        <a:defRPr sz="1800" b="1" kern="1200">
                          <a:solidFill>
                            <a:schemeClr val="lt1"/>
                          </a:solidFill>
                          <a:latin typeface="Georgia"/>
                        </a:defRPr>
                      </a:lvl4pPr>
                      <a:lvl5pPr marL="1828800" algn="l" defTabSz="457200" rtl="0" eaLnBrk="1" latinLnBrk="0" hangingPunct="1">
                        <a:defRPr sz="1800" b="1" kern="1200">
                          <a:solidFill>
                            <a:schemeClr val="lt1"/>
                          </a:solidFill>
                          <a:latin typeface="Georgia"/>
                        </a:defRPr>
                      </a:lvl5pPr>
                      <a:lvl6pPr marL="2286000" algn="l" defTabSz="457200" rtl="0" eaLnBrk="1" latinLnBrk="0" hangingPunct="1">
                        <a:defRPr sz="1800" b="1" kern="1200">
                          <a:solidFill>
                            <a:schemeClr val="lt1"/>
                          </a:solidFill>
                          <a:latin typeface="Georgia"/>
                        </a:defRPr>
                      </a:lvl6pPr>
                      <a:lvl7pPr marL="2743200" algn="l" defTabSz="457200" rtl="0" eaLnBrk="1" latinLnBrk="0" hangingPunct="1">
                        <a:defRPr sz="1800" b="1" kern="1200">
                          <a:solidFill>
                            <a:schemeClr val="lt1"/>
                          </a:solidFill>
                          <a:latin typeface="Georgia"/>
                        </a:defRPr>
                      </a:lvl7pPr>
                      <a:lvl8pPr marL="3200400" algn="l" defTabSz="457200" rtl="0" eaLnBrk="1" latinLnBrk="0" hangingPunct="1">
                        <a:defRPr sz="1800" b="1" kern="1200">
                          <a:solidFill>
                            <a:schemeClr val="lt1"/>
                          </a:solidFill>
                          <a:latin typeface="Georgia"/>
                        </a:defRPr>
                      </a:lvl8pPr>
                      <a:lvl9pPr marL="3657600" algn="l" defTabSz="457200" rtl="0" eaLnBrk="1" latinLnBrk="0" hangingPunct="1">
                        <a:defRPr sz="1800" b="1" kern="1200">
                          <a:solidFill>
                            <a:schemeClr val="lt1"/>
                          </a:solidFill>
                          <a:latin typeface="Georgia"/>
                        </a:defRPr>
                      </a:lvl9pPr>
                    </a:lstStyle>
                    <a:p>
                      <a:r>
                        <a:rPr lang="en-US" sz="2000" dirty="0" smtClean="0">
                          <a:solidFill>
                            <a:schemeClr val="bg1"/>
                          </a:solidFill>
                          <a:latin typeface="+mn-lt"/>
                        </a:rPr>
                        <a:t>Category</a:t>
                      </a:r>
                      <a:endParaRPr lang="en-US" sz="2000" dirty="0">
                        <a:solidFill>
                          <a:schemeClr val="bg1"/>
                        </a:solidFill>
                        <a:latin typeface="+mn-lt"/>
                      </a:endParaRPr>
                    </a:p>
                  </a:txBody>
                  <a:tcPr/>
                </a:tc>
                <a:tc>
                  <a:txBody>
                    <a:bodyPr/>
                    <a:lstStyle>
                      <a:lvl1pPr marL="0" algn="l" defTabSz="457200" rtl="0" eaLnBrk="1" latinLnBrk="0" hangingPunct="1">
                        <a:defRPr sz="1800" b="1" kern="1200">
                          <a:solidFill>
                            <a:schemeClr val="lt1"/>
                          </a:solidFill>
                          <a:latin typeface="Georgia"/>
                        </a:defRPr>
                      </a:lvl1pPr>
                      <a:lvl2pPr marL="457200" algn="l" defTabSz="457200" rtl="0" eaLnBrk="1" latinLnBrk="0" hangingPunct="1">
                        <a:defRPr sz="1800" b="1" kern="1200">
                          <a:solidFill>
                            <a:schemeClr val="lt1"/>
                          </a:solidFill>
                          <a:latin typeface="Georgia"/>
                        </a:defRPr>
                      </a:lvl2pPr>
                      <a:lvl3pPr marL="914400" algn="l" defTabSz="457200" rtl="0" eaLnBrk="1" latinLnBrk="0" hangingPunct="1">
                        <a:defRPr sz="1800" b="1" kern="1200">
                          <a:solidFill>
                            <a:schemeClr val="lt1"/>
                          </a:solidFill>
                          <a:latin typeface="Georgia"/>
                        </a:defRPr>
                      </a:lvl3pPr>
                      <a:lvl4pPr marL="1371600" algn="l" defTabSz="457200" rtl="0" eaLnBrk="1" latinLnBrk="0" hangingPunct="1">
                        <a:defRPr sz="1800" b="1" kern="1200">
                          <a:solidFill>
                            <a:schemeClr val="lt1"/>
                          </a:solidFill>
                          <a:latin typeface="Georgia"/>
                        </a:defRPr>
                      </a:lvl4pPr>
                      <a:lvl5pPr marL="1828800" algn="l" defTabSz="457200" rtl="0" eaLnBrk="1" latinLnBrk="0" hangingPunct="1">
                        <a:defRPr sz="1800" b="1" kern="1200">
                          <a:solidFill>
                            <a:schemeClr val="lt1"/>
                          </a:solidFill>
                          <a:latin typeface="Georgia"/>
                        </a:defRPr>
                      </a:lvl5pPr>
                      <a:lvl6pPr marL="2286000" algn="l" defTabSz="457200" rtl="0" eaLnBrk="1" latinLnBrk="0" hangingPunct="1">
                        <a:defRPr sz="1800" b="1" kern="1200">
                          <a:solidFill>
                            <a:schemeClr val="lt1"/>
                          </a:solidFill>
                          <a:latin typeface="Georgia"/>
                        </a:defRPr>
                      </a:lvl6pPr>
                      <a:lvl7pPr marL="2743200" algn="l" defTabSz="457200" rtl="0" eaLnBrk="1" latinLnBrk="0" hangingPunct="1">
                        <a:defRPr sz="1800" b="1" kern="1200">
                          <a:solidFill>
                            <a:schemeClr val="lt1"/>
                          </a:solidFill>
                          <a:latin typeface="Georgia"/>
                        </a:defRPr>
                      </a:lvl7pPr>
                      <a:lvl8pPr marL="3200400" algn="l" defTabSz="457200" rtl="0" eaLnBrk="1" latinLnBrk="0" hangingPunct="1">
                        <a:defRPr sz="1800" b="1" kern="1200">
                          <a:solidFill>
                            <a:schemeClr val="lt1"/>
                          </a:solidFill>
                          <a:latin typeface="Georgia"/>
                        </a:defRPr>
                      </a:lvl8pPr>
                      <a:lvl9pPr marL="3657600" algn="l" defTabSz="457200" rtl="0" eaLnBrk="1" latinLnBrk="0" hangingPunct="1">
                        <a:defRPr sz="1800" b="1" kern="1200">
                          <a:solidFill>
                            <a:schemeClr val="lt1"/>
                          </a:solidFill>
                          <a:latin typeface="Georgia"/>
                        </a:defRPr>
                      </a:lvl9pPr>
                    </a:lstStyle>
                    <a:p>
                      <a:r>
                        <a:rPr lang="en-US" sz="2000" dirty="0" smtClean="0">
                          <a:solidFill>
                            <a:schemeClr val="bg1"/>
                          </a:solidFill>
                          <a:latin typeface="+mn-lt"/>
                        </a:rPr>
                        <a:t>Description</a:t>
                      </a:r>
                      <a:endParaRPr lang="en-US" sz="2000" dirty="0">
                        <a:solidFill>
                          <a:schemeClr val="bg1"/>
                        </a:solidFill>
                        <a:latin typeface="+mn-lt"/>
                      </a:endParaRPr>
                    </a:p>
                  </a:txBody>
                  <a:tcPr/>
                </a:tc>
                <a:extLst>
                  <a:ext uri="{0D108BD9-81ED-4DB2-BD59-A6C34878D82A}">
                    <a16:rowId xmlns:a16="http://schemas.microsoft.com/office/drawing/2014/main" val="10000"/>
                  </a:ext>
                </a:extLst>
              </a:tr>
              <a:tr h="370840">
                <a:tc>
                  <a:txBody>
                    <a:bodyPr/>
                    <a:lstStyle>
                      <a:lvl1pPr marL="0" algn="l" defTabSz="457200" rtl="0" eaLnBrk="1" latinLnBrk="0" hangingPunct="1">
                        <a:defRPr sz="1800" kern="1200">
                          <a:solidFill>
                            <a:schemeClr val="dk1"/>
                          </a:solidFill>
                          <a:latin typeface="Georgia"/>
                        </a:defRPr>
                      </a:lvl1pPr>
                      <a:lvl2pPr marL="457200" algn="l" defTabSz="457200" rtl="0" eaLnBrk="1" latinLnBrk="0" hangingPunct="1">
                        <a:defRPr sz="1800" kern="1200">
                          <a:solidFill>
                            <a:schemeClr val="dk1"/>
                          </a:solidFill>
                          <a:latin typeface="Georgia"/>
                        </a:defRPr>
                      </a:lvl2pPr>
                      <a:lvl3pPr marL="914400" algn="l" defTabSz="457200" rtl="0" eaLnBrk="1" latinLnBrk="0" hangingPunct="1">
                        <a:defRPr sz="1800" kern="1200">
                          <a:solidFill>
                            <a:schemeClr val="dk1"/>
                          </a:solidFill>
                          <a:latin typeface="Georgia"/>
                        </a:defRPr>
                      </a:lvl3pPr>
                      <a:lvl4pPr marL="1371600" algn="l" defTabSz="457200" rtl="0" eaLnBrk="1" latinLnBrk="0" hangingPunct="1">
                        <a:defRPr sz="1800" kern="1200">
                          <a:solidFill>
                            <a:schemeClr val="dk1"/>
                          </a:solidFill>
                          <a:latin typeface="Georgia"/>
                        </a:defRPr>
                      </a:lvl4pPr>
                      <a:lvl5pPr marL="1828800" algn="l" defTabSz="457200" rtl="0" eaLnBrk="1" latinLnBrk="0" hangingPunct="1">
                        <a:defRPr sz="1800" kern="1200">
                          <a:solidFill>
                            <a:schemeClr val="dk1"/>
                          </a:solidFill>
                          <a:latin typeface="Georgia"/>
                        </a:defRPr>
                      </a:lvl5pPr>
                      <a:lvl6pPr marL="2286000" algn="l" defTabSz="457200" rtl="0" eaLnBrk="1" latinLnBrk="0" hangingPunct="1">
                        <a:defRPr sz="1800" kern="1200">
                          <a:solidFill>
                            <a:schemeClr val="dk1"/>
                          </a:solidFill>
                          <a:latin typeface="Georgia"/>
                        </a:defRPr>
                      </a:lvl6pPr>
                      <a:lvl7pPr marL="2743200" algn="l" defTabSz="457200" rtl="0" eaLnBrk="1" latinLnBrk="0" hangingPunct="1">
                        <a:defRPr sz="1800" kern="1200">
                          <a:solidFill>
                            <a:schemeClr val="dk1"/>
                          </a:solidFill>
                          <a:latin typeface="Georgia"/>
                        </a:defRPr>
                      </a:lvl7pPr>
                      <a:lvl8pPr marL="3200400" algn="l" defTabSz="457200" rtl="0" eaLnBrk="1" latinLnBrk="0" hangingPunct="1">
                        <a:defRPr sz="1800" kern="1200">
                          <a:solidFill>
                            <a:schemeClr val="dk1"/>
                          </a:solidFill>
                          <a:latin typeface="Georgia"/>
                        </a:defRPr>
                      </a:lvl8pPr>
                      <a:lvl9pPr marL="3657600" algn="l" defTabSz="457200" rtl="0" eaLnBrk="1" latinLnBrk="0" hangingPunct="1">
                        <a:defRPr sz="1800" kern="1200">
                          <a:solidFill>
                            <a:schemeClr val="dk1"/>
                          </a:solidFill>
                          <a:latin typeface="Georgia"/>
                        </a:defRPr>
                      </a:lvl9pPr>
                    </a:lstStyle>
                    <a:p>
                      <a:r>
                        <a:rPr lang="en-US" sz="2000" dirty="0" smtClean="0">
                          <a:solidFill>
                            <a:schemeClr val="bg1"/>
                          </a:solidFill>
                          <a:latin typeface="+mn-lt"/>
                        </a:rPr>
                        <a:t>Management</a:t>
                      </a:r>
                      <a:endParaRPr lang="en-US" sz="2000" dirty="0">
                        <a:solidFill>
                          <a:schemeClr val="bg1"/>
                        </a:solidFill>
                        <a:latin typeface="+mn-lt"/>
                      </a:endParaRPr>
                    </a:p>
                  </a:txBody>
                  <a:tcPr/>
                </a:tc>
                <a:tc>
                  <a:txBody>
                    <a:bodyPr/>
                    <a:lstStyle>
                      <a:lvl1pPr marL="0" algn="l" defTabSz="457200" rtl="0" eaLnBrk="1" latinLnBrk="0" hangingPunct="1">
                        <a:defRPr sz="1800" kern="1200">
                          <a:solidFill>
                            <a:schemeClr val="dk1"/>
                          </a:solidFill>
                          <a:latin typeface="Georgia"/>
                        </a:defRPr>
                      </a:lvl1pPr>
                      <a:lvl2pPr marL="457200" algn="l" defTabSz="457200" rtl="0" eaLnBrk="1" latinLnBrk="0" hangingPunct="1">
                        <a:defRPr sz="1800" kern="1200">
                          <a:solidFill>
                            <a:schemeClr val="dk1"/>
                          </a:solidFill>
                          <a:latin typeface="Georgia"/>
                        </a:defRPr>
                      </a:lvl2pPr>
                      <a:lvl3pPr marL="914400" algn="l" defTabSz="457200" rtl="0" eaLnBrk="1" latinLnBrk="0" hangingPunct="1">
                        <a:defRPr sz="1800" kern="1200">
                          <a:solidFill>
                            <a:schemeClr val="dk1"/>
                          </a:solidFill>
                          <a:latin typeface="Georgia"/>
                        </a:defRPr>
                      </a:lvl3pPr>
                      <a:lvl4pPr marL="1371600" algn="l" defTabSz="457200" rtl="0" eaLnBrk="1" latinLnBrk="0" hangingPunct="1">
                        <a:defRPr sz="1800" kern="1200">
                          <a:solidFill>
                            <a:schemeClr val="dk1"/>
                          </a:solidFill>
                          <a:latin typeface="Georgia"/>
                        </a:defRPr>
                      </a:lvl4pPr>
                      <a:lvl5pPr marL="1828800" algn="l" defTabSz="457200" rtl="0" eaLnBrk="1" latinLnBrk="0" hangingPunct="1">
                        <a:defRPr sz="1800" kern="1200">
                          <a:solidFill>
                            <a:schemeClr val="dk1"/>
                          </a:solidFill>
                          <a:latin typeface="Georgia"/>
                        </a:defRPr>
                      </a:lvl5pPr>
                      <a:lvl6pPr marL="2286000" algn="l" defTabSz="457200" rtl="0" eaLnBrk="1" latinLnBrk="0" hangingPunct="1">
                        <a:defRPr sz="1800" kern="1200">
                          <a:solidFill>
                            <a:schemeClr val="dk1"/>
                          </a:solidFill>
                          <a:latin typeface="Georgia"/>
                        </a:defRPr>
                      </a:lvl6pPr>
                      <a:lvl7pPr marL="2743200" algn="l" defTabSz="457200" rtl="0" eaLnBrk="1" latinLnBrk="0" hangingPunct="1">
                        <a:defRPr sz="1800" kern="1200">
                          <a:solidFill>
                            <a:schemeClr val="dk1"/>
                          </a:solidFill>
                          <a:latin typeface="Georgia"/>
                        </a:defRPr>
                      </a:lvl7pPr>
                      <a:lvl8pPr marL="3200400" algn="l" defTabSz="457200" rtl="0" eaLnBrk="1" latinLnBrk="0" hangingPunct="1">
                        <a:defRPr sz="1800" kern="1200">
                          <a:solidFill>
                            <a:schemeClr val="dk1"/>
                          </a:solidFill>
                          <a:latin typeface="Georgia"/>
                        </a:defRPr>
                      </a:lvl8pPr>
                      <a:lvl9pPr marL="3657600" algn="l" defTabSz="457200" rtl="0" eaLnBrk="1" latinLnBrk="0" hangingPunct="1">
                        <a:defRPr sz="1800" kern="1200">
                          <a:solidFill>
                            <a:schemeClr val="dk1"/>
                          </a:solidFill>
                          <a:latin typeface="Georgia"/>
                        </a:defRPr>
                      </a:lvl9pPr>
                    </a:lstStyle>
                    <a:p>
                      <a:r>
                        <a:rPr lang="en-US" sz="2000" dirty="0" smtClean="0">
                          <a:solidFill>
                            <a:schemeClr val="bg1"/>
                          </a:solidFill>
                          <a:latin typeface="+mn-lt"/>
                        </a:rPr>
                        <a:t>Lack of sufficient support and commitment from senior leadership.  Pressure for short term</a:t>
                      </a:r>
                      <a:r>
                        <a:rPr lang="en-US" sz="2000" baseline="0" dirty="0" smtClean="0">
                          <a:solidFill>
                            <a:schemeClr val="bg1"/>
                          </a:solidFill>
                          <a:latin typeface="+mn-lt"/>
                        </a:rPr>
                        <a:t> results.</a:t>
                      </a:r>
                      <a:endParaRPr lang="en-US" sz="2000" dirty="0">
                        <a:solidFill>
                          <a:schemeClr val="bg1"/>
                        </a:solidFill>
                        <a:latin typeface="+mn-lt"/>
                      </a:endParaRPr>
                    </a:p>
                  </a:txBody>
                  <a:tcPr/>
                </a:tc>
                <a:extLst>
                  <a:ext uri="{0D108BD9-81ED-4DB2-BD59-A6C34878D82A}">
                    <a16:rowId xmlns:a16="http://schemas.microsoft.com/office/drawing/2014/main" val="10001"/>
                  </a:ext>
                </a:extLst>
              </a:tr>
              <a:tr h="370840">
                <a:tc>
                  <a:txBody>
                    <a:bodyPr/>
                    <a:lstStyle>
                      <a:lvl1pPr marL="0" algn="l" defTabSz="457200" rtl="0" eaLnBrk="1" latinLnBrk="0" hangingPunct="1">
                        <a:defRPr sz="1800" kern="1200">
                          <a:solidFill>
                            <a:schemeClr val="dk1"/>
                          </a:solidFill>
                          <a:latin typeface="Georgia"/>
                        </a:defRPr>
                      </a:lvl1pPr>
                      <a:lvl2pPr marL="457200" algn="l" defTabSz="457200" rtl="0" eaLnBrk="1" latinLnBrk="0" hangingPunct="1">
                        <a:defRPr sz="1800" kern="1200">
                          <a:solidFill>
                            <a:schemeClr val="dk1"/>
                          </a:solidFill>
                          <a:latin typeface="Georgia"/>
                        </a:defRPr>
                      </a:lvl2pPr>
                      <a:lvl3pPr marL="914400" algn="l" defTabSz="457200" rtl="0" eaLnBrk="1" latinLnBrk="0" hangingPunct="1">
                        <a:defRPr sz="1800" kern="1200">
                          <a:solidFill>
                            <a:schemeClr val="dk1"/>
                          </a:solidFill>
                          <a:latin typeface="Georgia"/>
                        </a:defRPr>
                      </a:lvl3pPr>
                      <a:lvl4pPr marL="1371600" algn="l" defTabSz="457200" rtl="0" eaLnBrk="1" latinLnBrk="0" hangingPunct="1">
                        <a:defRPr sz="1800" kern="1200">
                          <a:solidFill>
                            <a:schemeClr val="dk1"/>
                          </a:solidFill>
                          <a:latin typeface="Georgia"/>
                        </a:defRPr>
                      </a:lvl4pPr>
                      <a:lvl5pPr marL="1828800" algn="l" defTabSz="457200" rtl="0" eaLnBrk="1" latinLnBrk="0" hangingPunct="1">
                        <a:defRPr sz="1800" kern="1200">
                          <a:solidFill>
                            <a:schemeClr val="dk1"/>
                          </a:solidFill>
                          <a:latin typeface="Georgia"/>
                        </a:defRPr>
                      </a:lvl5pPr>
                      <a:lvl6pPr marL="2286000" algn="l" defTabSz="457200" rtl="0" eaLnBrk="1" latinLnBrk="0" hangingPunct="1">
                        <a:defRPr sz="1800" kern="1200">
                          <a:solidFill>
                            <a:schemeClr val="dk1"/>
                          </a:solidFill>
                          <a:latin typeface="Georgia"/>
                        </a:defRPr>
                      </a:lvl6pPr>
                      <a:lvl7pPr marL="2743200" algn="l" defTabSz="457200" rtl="0" eaLnBrk="1" latinLnBrk="0" hangingPunct="1">
                        <a:defRPr sz="1800" kern="1200">
                          <a:solidFill>
                            <a:schemeClr val="dk1"/>
                          </a:solidFill>
                          <a:latin typeface="Georgia"/>
                        </a:defRPr>
                      </a:lvl7pPr>
                      <a:lvl8pPr marL="3200400" algn="l" defTabSz="457200" rtl="0" eaLnBrk="1" latinLnBrk="0" hangingPunct="1">
                        <a:defRPr sz="1800" kern="1200">
                          <a:solidFill>
                            <a:schemeClr val="dk1"/>
                          </a:solidFill>
                          <a:latin typeface="Georgia"/>
                        </a:defRPr>
                      </a:lvl8pPr>
                      <a:lvl9pPr marL="3657600" algn="l" defTabSz="457200" rtl="0" eaLnBrk="1" latinLnBrk="0" hangingPunct="1">
                        <a:defRPr sz="1800" kern="1200">
                          <a:solidFill>
                            <a:schemeClr val="dk1"/>
                          </a:solidFill>
                          <a:latin typeface="Georgia"/>
                        </a:defRPr>
                      </a:lvl9pPr>
                    </a:lstStyle>
                    <a:p>
                      <a:r>
                        <a:rPr lang="en-US" sz="2000" dirty="0" smtClean="0">
                          <a:solidFill>
                            <a:schemeClr val="bg1"/>
                          </a:solidFill>
                          <a:latin typeface="+mn-lt"/>
                        </a:rPr>
                        <a:t>Management and Leadership</a:t>
                      </a:r>
                      <a:endParaRPr lang="en-US" sz="2000" dirty="0">
                        <a:solidFill>
                          <a:schemeClr val="bg1"/>
                        </a:solidFill>
                        <a:latin typeface="+mn-lt"/>
                      </a:endParaRPr>
                    </a:p>
                  </a:txBody>
                  <a:tcPr/>
                </a:tc>
                <a:tc>
                  <a:txBody>
                    <a:bodyPr/>
                    <a:lstStyle>
                      <a:lvl1pPr marL="0" algn="l" defTabSz="457200" rtl="0" eaLnBrk="1" latinLnBrk="0" hangingPunct="1">
                        <a:defRPr sz="1800" kern="1200">
                          <a:solidFill>
                            <a:schemeClr val="dk1"/>
                          </a:solidFill>
                          <a:latin typeface="Georgia"/>
                        </a:defRPr>
                      </a:lvl1pPr>
                      <a:lvl2pPr marL="457200" algn="l" defTabSz="457200" rtl="0" eaLnBrk="1" latinLnBrk="0" hangingPunct="1">
                        <a:defRPr sz="1800" kern="1200">
                          <a:solidFill>
                            <a:schemeClr val="dk1"/>
                          </a:solidFill>
                          <a:latin typeface="Georgia"/>
                        </a:defRPr>
                      </a:lvl2pPr>
                      <a:lvl3pPr marL="914400" algn="l" defTabSz="457200" rtl="0" eaLnBrk="1" latinLnBrk="0" hangingPunct="1">
                        <a:defRPr sz="1800" kern="1200">
                          <a:solidFill>
                            <a:schemeClr val="dk1"/>
                          </a:solidFill>
                          <a:latin typeface="Georgia"/>
                        </a:defRPr>
                      </a:lvl3pPr>
                      <a:lvl4pPr marL="1371600" algn="l" defTabSz="457200" rtl="0" eaLnBrk="1" latinLnBrk="0" hangingPunct="1">
                        <a:defRPr sz="1800" kern="1200">
                          <a:solidFill>
                            <a:schemeClr val="dk1"/>
                          </a:solidFill>
                          <a:latin typeface="Georgia"/>
                        </a:defRPr>
                      </a:lvl4pPr>
                      <a:lvl5pPr marL="1828800" algn="l" defTabSz="457200" rtl="0" eaLnBrk="1" latinLnBrk="0" hangingPunct="1">
                        <a:defRPr sz="1800" kern="1200">
                          <a:solidFill>
                            <a:schemeClr val="dk1"/>
                          </a:solidFill>
                          <a:latin typeface="Georgia"/>
                        </a:defRPr>
                      </a:lvl5pPr>
                      <a:lvl6pPr marL="2286000" algn="l" defTabSz="457200" rtl="0" eaLnBrk="1" latinLnBrk="0" hangingPunct="1">
                        <a:defRPr sz="1800" kern="1200">
                          <a:solidFill>
                            <a:schemeClr val="dk1"/>
                          </a:solidFill>
                          <a:latin typeface="Georgia"/>
                        </a:defRPr>
                      </a:lvl6pPr>
                      <a:lvl7pPr marL="2743200" algn="l" defTabSz="457200" rtl="0" eaLnBrk="1" latinLnBrk="0" hangingPunct="1">
                        <a:defRPr sz="1800" kern="1200">
                          <a:solidFill>
                            <a:schemeClr val="dk1"/>
                          </a:solidFill>
                          <a:latin typeface="Georgia"/>
                        </a:defRPr>
                      </a:lvl7pPr>
                      <a:lvl8pPr marL="3200400" algn="l" defTabSz="457200" rtl="0" eaLnBrk="1" latinLnBrk="0" hangingPunct="1">
                        <a:defRPr sz="1800" kern="1200">
                          <a:solidFill>
                            <a:schemeClr val="dk1"/>
                          </a:solidFill>
                          <a:latin typeface="Georgia"/>
                        </a:defRPr>
                      </a:lvl8pPr>
                      <a:lvl9pPr marL="3657600" algn="l" defTabSz="457200" rtl="0" eaLnBrk="1" latinLnBrk="0" hangingPunct="1">
                        <a:defRPr sz="1800" kern="1200">
                          <a:solidFill>
                            <a:schemeClr val="dk1"/>
                          </a:solidFill>
                          <a:latin typeface="Georgia"/>
                        </a:defRPr>
                      </a:lvl9pPr>
                    </a:lstStyle>
                    <a:p>
                      <a:r>
                        <a:rPr lang="en-US" sz="2000" dirty="0" smtClean="0">
                          <a:solidFill>
                            <a:schemeClr val="bg1"/>
                          </a:solidFill>
                          <a:latin typeface="+mn-lt"/>
                        </a:rPr>
                        <a:t>Political meddling and power</a:t>
                      </a:r>
                      <a:r>
                        <a:rPr lang="en-US" sz="2000" baseline="0" dirty="0" smtClean="0">
                          <a:solidFill>
                            <a:schemeClr val="bg1"/>
                          </a:solidFill>
                          <a:latin typeface="+mn-lt"/>
                        </a:rPr>
                        <a:t> politics.  Lack of trust with team members and leadership.</a:t>
                      </a:r>
                      <a:endParaRPr lang="en-US" sz="2000" dirty="0">
                        <a:solidFill>
                          <a:schemeClr val="bg1"/>
                        </a:solidFill>
                        <a:latin typeface="+mn-lt"/>
                      </a:endParaRPr>
                    </a:p>
                  </a:txBody>
                  <a:tcPr/>
                </a:tc>
                <a:extLst>
                  <a:ext uri="{0D108BD9-81ED-4DB2-BD59-A6C34878D82A}">
                    <a16:rowId xmlns:a16="http://schemas.microsoft.com/office/drawing/2014/main" val="10002"/>
                  </a:ext>
                </a:extLst>
              </a:tr>
              <a:tr h="370840">
                <a:tc>
                  <a:txBody>
                    <a:bodyPr/>
                    <a:lstStyle>
                      <a:lvl1pPr marL="0" algn="l" defTabSz="457200" rtl="0" eaLnBrk="1" latinLnBrk="0" hangingPunct="1">
                        <a:defRPr sz="1800" kern="1200">
                          <a:solidFill>
                            <a:schemeClr val="dk1"/>
                          </a:solidFill>
                          <a:latin typeface="Georgia"/>
                        </a:defRPr>
                      </a:lvl1pPr>
                      <a:lvl2pPr marL="457200" algn="l" defTabSz="457200" rtl="0" eaLnBrk="1" latinLnBrk="0" hangingPunct="1">
                        <a:defRPr sz="1800" kern="1200">
                          <a:solidFill>
                            <a:schemeClr val="dk1"/>
                          </a:solidFill>
                          <a:latin typeface="Georgia"/>
                        </a:defRPr>
                      </a:lvl2pPr>
                      <a:lvl3pPr marL="914400" algn="l" defTabSz="457200" rtl="0" eaLnBrk="1" latinLnBrk="0" hangingPunct="1">
                        <a:defRPr sz="1800" kern="1200">
                          <a:solidFill>
                            <a:schemeClr val="dk1"/>
                          </a:solidFill>
                          <a:latin typeface="Georgia"/>
                        </a:defRPr>
                      </a:lvl3pPr>
                      <a:lvl4pPr marL="1371600" algn="l" defTabSz="457200" rtl="0" eaLnBrk="1" latinLnBrk="0" hangingPunct="1">
                        <a:defRPr sz="1800" kern="1200">
                          <a:solidFill>
                            <a:schemeClr val="dk1"/>
                          </a:solidFill>
                          <a:latin typeface="Georgia"/>
                        </a:defRPr>
                      </a:lvl4pPr>
                      <a:lvl5pPr marL="1828800" algn="l" defTabSz="457200" rtl="0" eaLnBrk="1" latinLnBrk="0" hangingPunct="1">
                        <a:defRPr sz="1800" kern="1200">
                          <a:solidFill>
                            <a:schemeClr val="dk1"/>
                          </a:solidFill>
                          <a:latin typeface="Georgia"/>
                        </a:defRPr>
                      </a:lvl5pPr>
                      <a:lvl6pPr marL="2286000" algn="l" defTabSz="457200" rtl="0" eaLnBrk="1" latinLnBrk="0" hangingPunct="1">
                        <a:defRPr sz="1800" kern="1200">
                          <a:solidFill>
                            <a:schemeClr val="dk1"/>
                          </a:solidFill>
                          <a:latin typeface="Georgia"/>
                        </a:defRPr>
                      </a:lvl6pPr>
                      <a:lvl7pPr marL="2743200" algn="l" defTabSz="457200" rtl="0" eaLnBrk="1" latinLnBrk="0" hangingPunct="1">
                        <a:defRPr sz="1800" kern="1200">
                          <a:solidFill>
                            <a:schemeClr val="dk1"/>
                          </a:solidFill>
                          <a:latin typeface="Georgia"/>
                        </a:defRPr>
                      </a:lvl7pPr>
                      <a:lvl8pPr marL="3200400" algn="l" defTabSz="457200" rtl="0" eaLnBrk="1" latinLnBrk="0" hangingPunct="1">
                        <a:defRPr sz="1800" kern="1200">
                          <a:solidFill>
                            <a:schemeClr val="dk1"/>
                          </a:solidFill>
                          <a:latin typeface="Georgia"/>
                        </a:defRPr>
                      </a:lvl8pPr>
                      <a:lvl9pPr marL="3657600" algn="l" defTabSz="457200" rtl="0" eaLnBrk="1" latinLnBrk="0" hangingPunct="1">
                        <a:defRPr sz="1800" kern="1200">
                          <a:solidFill>
                            <a:schemeClr val="dk1"/>
                          </a:solidFill>
                          <a:latin typeface="Georgia"/>
                        </a:defRPr>
                      </a:lvl9pPr>
                    </a:lstStyle>
                    <a:p>
                      <a:r>
                        <a:rPr lang="en-US" sz="2000" dirty="0" smtClean="0">
                          <a:solidFill>
                            <a:schemeClr val="bg1"/>
                          </a:solidFill>
                          <a:latin typeface="+mn-lt"/>
                        </a:rPr>
                        <a:t>Leadership</a:t>
                      </a:r>
                      <a:endParaRPr lang="en-US" sz="2000" dirty="0">
                        <a:solidFill>
                          <a:schemeClr val="bg1"/>
                        </a:solidFill>
                        <a:latin typeface="+mn-lt"/>
                      </a:endParaRPr>
                    </a:p>
                  </a:txBody>
                  <a:tcPr/>
                </a:tc>
                <a:tc>
                  <a:txBody>
                    <a:bodyPr/>
                    <a:lstStyle>
                      <a:lvl1pPr marL="0" algn="l" defTabSz="457200" rtl="0" eaLnBrk="1" latinLnBrk="0" hangingPunct="1">
                        <a:defRPr sz="1800" kern="1200">
                          <a:solidFill>
                            <a:schemeClr val="dk1"/>
                          </a:solidFill>
                          <a:latin typeface="Georgia"/>
                        </a:defRPr>
                      </a:lvl1pPr>
                      <a:lvl2pPr marL="457200" algn="l" defTabSz="457200" rtl="0" eaLnBrk="1" latinLnBrk="0" hangingPunct="1">
                        <a:defRPr sz="1800" kern="1200">
                          <a:solidFill>
                            <a:schemeClr val="dk1"/>
                          </a:solidFill>
                          <a:latin typeface="Georgia"/>
                        </a:defRPr>
                      </a:lvl2pPr>
                      <a:lvl3pPr marL="914400" algn="l" defTabSz="457200" rtl="0" eaLnBrk="1" latinLnBrk="0" hangingPunct="1">
                        <a:defRPr sz="1800" kern="1200">
                          <a:solidFill>
                            <a:schemeClr val="dk1"/>
                          </a:solidFill>
                          <a:latin typeface="Georgia"/>
                        </a:defRPr>
                      </a:lvl3pPr>
                      <a:lvl4pPr marL="1371600" algn="l" defTabSz="457200" rtl="0" eaLnBrk="1" latinLnBrk="0" hangingPunct="1">
                        <a:defRPr sz="1800" kern="1200">
                          <a:solidFill>
                            <a:schemeClr val="dk1"/>
                          </a:solidFill>
                          <a:latin typeface="Georgia"/>
                        </a:defRPr>
                      </a:lvl4pPr>
                      <a:lvl5pPr marL="1828800" algn="l" defTabSz="457200" rtl="0" eaLnBrk="1" latinLnBrk="0" hangingPunct="1">
                        <a:defRPr sz="1800" kern="1200">
                          <a:solidFill>
                            <a:schemeClr val="dk1"/>
                          </a:solidFill>
                          <a:latin typeface="Georgia"/>
                        </a:defRPr>
                      </a:lvl5pPr>
                      <a:lvl6pPr marL="2286000" algn="l" defTabSz="457200" rtl="0" eaLnBrk="1" latinLnBrk="0" hangingPunct="1">
                        <a:defRPr sz="1800" kern="1200">
                          <a:solidFill>
                            <a:schemeClr val="dk1"/>
                          </a:solidFill>
                          <a:latin typeface="Georgia"/>
                        </a:defRPr>
                      </a:lvl6pPr>
                      <a:lvl7pPr marL="2743200" algn="l" defTabSz="457200" rtl="0" eaLnBrk="1" latinLnBrk="0" hangingPunct="1">
                        <a:defRPr sz="1800" kern="1200">
                          <a:solidFill>
                            <a:schemeClr val="dk1"/>
                          </a:solidFill>
                          <a:latin typeface="Georgia"/>
                        </a:defRPr>
                      </a:lvl7pPr>
                      <a:lvl8pPr marL="3200400" algn="l" defTabSz="457200" rtl="0" eaLnBrk="1" latinLnBrk="0" hangingPunct="1">
                        <a:defRPr sz="1800" kern="1200">
                          <a:solidFill>
                            <a:schemeClr val="dk1"/>
                          </a:solidFill>
                          <a:latin typeface="Georgia"/>
                        </a:defRPr>
                      </a:lvl8pPr>
                      <a:lvl9pPr marL="3657600" algn="l" defTabSz="457200" rtl="0" eaLnBrk="1" latinLnBrk="0" hangingPunct="1">
                        <a:defRPr sz="1800" kern="1200">
                          <a:solidFill>
                            <a:schemeClr val="dk1"/>
                          </a:solidFill>
                          <a:latin typeface="Georgia"/>
                        </a:defRPr>
                      </a:lvl9pPr>
                    </a:lstStyle>
                    <a:p>
                      <a:r>
                        <a:rPr lang="en-US" sz="2000" dirty="0" smtClean="0">
                          <a:solidFill>
                            <a:schemeClr val="bg1"/>
                          </a:solidFill>
                          <a:latin typeface="+mn-lt"/>
                        </a:rPr>
                        <a:t>Lack of clear</a:t>
                      </a:r>
                      <a:r>
                        <a:rPr lang="en-US" sz="2000" baseline="0" dirty="0" smtClean="0">
                          <a:solidFill>
                            <a:schemeClr val="bg1"/>
                          </a:solidFill>
                          <a:latin typeface="+mn-lt"/>
                        </a:rPr>
                        <a:t> vision, goals and objectives.  Unwillingness to allow teams the necessary autonomy and decision making power.  Poor communication and interpersonal skills.</a:t>
                      </a:r>
                      <a:endParaRPr lang="en-US" sz="2000" dirty="0">
                        <a:solidFill>
                          <a:schemeClr val="bg1"/>
                        </a:solidFill>
                        <a:latin typeface="+mn-lt"/>
                      </a:endParaRPr>
                    </a:p>
                  </a:txBody>
                  <a:tcPr/>
                </a:tc>
                <a:extLst>
                  <a:ext uri="{0D108BD9-81ED-4DB2-BD59-A6C34878D82A}">
                    <a16:rowId xmlns:a16="http://schemas.microsoft.com/office/drawing/2014/main" val="10003"/>
                  </a:ext>
                </a:extLst>
              </a:tr>
              <a:tr h="370840">
                <a:tc>
                  <a:txBody>
                    <a:bodyPr/>
                    <a:lstStyle>
                      <a:lvl1pPr marL="0" algn="l" defTabSz="457200" rtl="0" eaLnBrk="1" latinLnBrk="0" hangingPunct="1">
                        <a:defRPr sz="1800" kern="1200">
                          <a:solidFill>
                            <a:schemeClr val="dk1"/>
                          </a:solidFill>
                          <a:latin typeface="Georgia"/>
                        </a:defRPr>
                      </a:lvl1pPr>
                      <a:lvl2pPr marL="457200" algn="l" defTabSz="457200" rtl="0" eaLnBrk="1" latinLnBrk="0" hangingPunct="1">
                        <a:defRPr sz="1800" kern="1200">
                          <a:solidFill>
                            <a:schemeClr val="dk1"/>
                          </a:solidFill>
                          <a:latin typeface="Georgia"/>
                        </a:defRPr>
                      </a:lvl2pPr>
                      <a:lvl3pPr marL="914400" algn="l" defTabSz="457200" rtl="0" eaLnBrk="1" latinLnBrk="0" hangingPunct="1">
                        <a:defRPr sz="1800" kern="1200">
                          <a:solidFill>
                            <a:schemeClr val="dk1"/>
                          </a:solidFill>
                          <a:latin typeface="Georgia"/>
                        </a:defRPr>
                      </a:lvl3pPr>
                      <a:lvl4pPr marL="1371600" algn="l" defTabSz="457200" rtl="0" eaLnBrk="1" latinLnBrk="0" hangingPunct="1">
                        <a:defRPr sz="1800" kern="1200">
                          <a:solidFill>
                            <a:schemeClr val="dk1"/>
                          </a:solidFill>
                          <a:latin typeface="Georgia"/>
                        </a:defRPr>
                      </a:lvl4pPr>
                      <a:lvl5pPr marL="1828800" algn="l" defTabSz="457200" rtl="0" eaLnBrk="1" latinLnBrk="0" hangingPunct="1">
                        <a:defRPr sz="1800" kern="1200">
                          <a:solidFill>
                            <a:schemeClr val="dk1"/>
                          </a:solidFill>
                          <a:latin typeface="Georgia"/>
                        </a:defRPr>
                      </a:lvl5pPr>
                      <a:lvl6pPr marL="2286000" algn="l" defTabSz="457200" rtl="0" eaLnBrk="1" latinLnBrk="0" hangingPunct="1">
                        <a:defRPr sz="1800" kern="1200">
                          <a:solidFill>
                            <a:schemeClr val="dk1"/>
                          </a:solidFill>
                          <a:latin typeface="Georgia"/>
                        </a:defRPr>
                      </a:lvl6pPr>
                      <a:lvl7pPr marL="2743200" algn="l" defTabSz="457200" rtl="0" eaLnBrk="1" latinLnBrk="0" hangingPunct="1">
                        <a:defRPr sz="1800" kern="1200">
                          <a:solidFill>
                            <a:schemeClr val="dk1"/>
                          </a:solidFill>
                          <a:latin typeface="Georgia"/>
                        </a:defRPr>
                      </a:lvl7pPr>
                      <a:lvl8pPr marL="3200400" algn="l" defTabSz="457200" rtl="0" eaLnBrk="1" latinLnBrk="0" hangingPunct="1">
                        <a:defRPr sz="1800" kern="1200">
                          <a:solidFill>
                            <a:schemeClr val="dk1"/>
                          </a:solidFill>
                          <a:latin typeface="Georgia"/>
                        </a:defRPr>
                      </a:lvl8pPr>
                      <a:lvl9pPr marL="3657600" algn="l" defTabSz="457200" rtl="0" eaLnBrk="1" latinLnBrk="0" hangingPunct="1">
                        <a:defRPr sz="1800" kern="1200">
                          <a:solidFill>
                            <a:schemeClr val="dk1"/>
                          </a:solidFill>
                          <a:latin typeface="Georgia"/>
                        </a:defRPr>
                      </a:lvl9pPr>
                    </a:lstStyle>
                    <a:p>
                      <a:r>
                        <a:rPr lang="en-US" sz="2000" dirty="0" smtClean="0">
                          <a:solidFill>
                            <a:schemeClr val="bg1"/>
                          </a:solidFill>
                          <a:latin typeface="+mn-lt"/>
                        </a:rPr>
                        <a:t>Leadership and Resources</a:t>
                      </a:r>
                      <a:endParaRPr lang="en-US" sz="2000" dirty="0">
                        <a:solidFill>
                          <a:schemeClr val="bg1"/>
                        </a:solidFill>
                        <a:latin typeface="+mn-lt"/>
                      </a:endParaRPr>
                    </a:p>
                  </a:txBody>
                  <a:tcPr/>
                </a:tc>
                <a:tc>
                  <a:txBody>
                    <a:bodyPr/>
                    <a:lstStyle>
                      <a:lvl1pPr marL="0" algn="l" defTabSz="457200" rtl="0" eaLnBrk="1" latinLnBrk="0" hangingPunct="1">
                        <a:defRPr sz="1800" kern="1200">
                          <a:solidFill>
                            <a:schemeClr val="dk1"/>
                          </a:solidFill>
                          <a:latin typeface="Georgia"/>
                        </a:defRPr>
                      </a:lvl1pPr>
                      <a:lvl2pPr marL="457200" algn="l" defTabSz="457200" rtl="0" eaLnBrk="1" latinLnBrk="0" hangingPunct="1">
                        <a:defRPr sz="1800" kern="1200">
                          <a:solidFill>
                            <a:schemeClr val="dk1"/>
                          </a:solidFill>
                          <a:latin typeface="Georgia"/>
                        </a:defRPr>
                      </a:lvl2pPr>
                      <a:lvl3pPr marL="914400" algn="l" defTabSz="457200" rtl="0" eaLnBrk="1" latinLnBrk="0" hangingPunct="1">
                        <a:defRPr sz="1800" kern="1200">
                          <a:solidFill>
                            <a:schemeClr val="dk1"/>
                          </a:solidFill>
                          <a:latin typeface="Georgia"/>
                        </a:defRPr>
                      </a:lvl3pPr>
                      <a:lvl4pPr marL="1371600" algn="l" defTabSz="457200" rtl="0" eaLnBrk="1" latinLnBrk="0" hangingPunct="1">
                        <a:defRPr sz="1800" kern="1200">
                          <a:solidFill>
                            <a:schemeClr val="dk1"/>
                          </a:solidFill>
                          <a:latin typeface="Georgia"/>
                        </a:defRPr>
                      </a:lvl4pPr>
                      <a:lvl5pPr marL="1828800" algn="l" defTabSz="457200" rtl="0" eaLnBrk="1" latinLnBrk="0" hangingPunct="1">
                        <a:defRPr sz="1800" kern="1200">
                          <a:solidFill>
                            <a:schemeClr val="dk1"/>
                          </a:solidFill>
                          <a:latin typeface="Georgia"/>
                        </a:defRPr>
                      </a:lvl5pPr>
                      <a:lvl6pPr marL="2286000" algn="l" defTabSz="457200" rtl="0" eaLnBrk="1" latinLnBrk="0" hangingPunct="1">
                        <a:defRPr sz="1800" kern="1200">
                          <a:solidFill>
                            <a:schemeClr val="dk1"/>
                          </a:solidFill>
                          <a:latin typeface="Georgia"/>
                        </a:defRPr>
                      </a:lvl6pPr>
                      <a:lvl7pPr marL="2743200" algn="l" defTabSz="457200" rtl="0" eaLnBrk="1" latinLnBrk="0" hangingPunct="1">
                        <a:defRPr sz="1800" kern="1200">
                          <a:solidFill>
                            <a:schemeClr val="dk1"/>
                          </a:solidFill>
                          <a:latin typeface="Georgia"/>
                        </a:defRPr>
                      </a:lvl7pPr>
                      <a:lvl8pPr marL="3200400" algn="l" defTabSz="457200" rtl="0" eaLnBrk="1" latinLnBrk="0" hangingPunct="1">
                        <a:defRPr sz="1800" kern="1200">
                          <a:solidFill>
                            <a:schemeClr val="dk1"/>
                          </a:solidFill>
                          <a:latin typeface="Georgia"/>
                        </a:defRPr>
                      </a:lvl8pPr>
                      <a:lvl9pPr marL="3657600" algn="l" defTabSz="457200" rtl="0" eaLnBrk="1" latinLnBrk="0" hangingPunct="1">
                        <a:defRPr sz="1800" kern="1200">
                          <a:solidFill>
                            <a:schemeClr val="dk1"/>
                          </a:solidFill>
                          <a:latin typeface="Georgia"/>
                        </a:defRPr>
                      </a:lvl9pPr>
                    </a:lstStyle>
                    <a:p>
                      <a:r>
                        <a:rPr lang="en-US" sz="2000" dirty="0" smtClean="0">
                          <a:solidFill>
                            <a:schemeClr val="bg1"/>
                          </a:solidFill>
                          <a:latin typeface="+mn-lt"/>
                        </a:rPr>
                        <a:t>Failure</a:t>
                      </a:r>
                      <a:r>
                        <a:rPr lang="en-US" sz="2000" baseline="0" dirty="0" smtClean="0">
                          <a:solidFill>
                            <a:schemeClr val="bg1"/>
                          </a:solidFill>
                          <a:latin typeface="+mn-lt"/>
                        </a:rPr>
                        <a:t> to reward and recognize group efforts.</a:t>
                      </a:r>
                      <a:endParaRPr lang="en-US" sz="2000" dirty="0">
                        <a:solidFill>
                          <a:schemeClr val="bg1"/>
                        </a:solidFill>
                        <a:latin typeface="+mn-lt"/>
                      </a:endParaRPr>
                    </a:p>
                  </a:txBody>
                  <a:tcPr/>
                </a:tc>
                <a:extLst>
                  <a:ext uri="{0D108BD9-81ED-4DB2-BD59-A6C34878D82A}">
                    <a16:rowId xmlns:a16="http://schemas.microsoft.com/office/drawing/2014/main" val="10004"/>
                  </a:ext>
                </a:extLst>
              </a:tr>
              <a:tr h="370840">
                <a:tc>
                  <a:txBody>
                    <a:bodyPr/>
                    <a:lstStyle>
                      <a:lvl1pPr marL="0" algn="l" defTabSz="457200" rtl="0" eaLnBrk="1" latinLnBrk="0" hangingPunct="1">
                        <a:defRPr sz="1800" kern="1200">
                          <a:solidFill>
                            <a:schemeClr val="dk1"/>
                          </a:solidFill>
                          <a:latin typeface="Georgia"/>
                        </a:defRPr>
                      </a:lvl1pPr>
                      <a:lvl2pPr marL="457200" algn="l" defTabSz="457200" rtl="0" eaLnBrk="1" latinLnBrk="0" hangingPunct="1">
                        <a:defRPr sz="1800" kern="1200">
                          <a:solidFill>
                            <a:schemeClr val="dk1"/>
                          </a:solidFill>
                          <a:latin typeface="Georgia"/>
                        </a:defRPr>
                      </a:lvl2pPr>
                      <a:lvl3pPr marL="914400" algn="l" defTabSz="457200" rtl="0" eaLnBrk="1" latinLnBrk="0" hangingPunct="1">
                        <a:defRPr sz="1800" kern="1200">
                          <a:solidFill>
                            <a:schemeClr val="dk1"/>
                          </a:solidFill>
                          <a:latin typeface="Georgia"/>
                        </a:defRPr>
                      </a:lvl3pPr>
                      <a:lvl4pPr marL="1371600" algn="l" defTabSz="457200" rtl="0" eaLnBrk="1" latinLnBrk="0" hangingPunct="1">
                        <a:defRPr sz="1800" kern="1200">
                          <a:solidFill>
                            <a:schemeClr val="dk1"/>
                          </a:solidFill>
                          <a:latin typeface="Georgia"/>
                        </a:defRPr>
                      </a:lvl4pPr>
                      <a:lvl5pPr marL="1828800" algn="l" defTabSz="457200" rtl="0" eaLnBrk="1" latinLnBrk="0" hangingPunct="1">
                        <a:defRPr sz="1800" kern="1200">
                          <a:solidFill>
                            <a:schemeClr val="dk1"/>
                          </a:solidFill>
                          <a:latin typeface="Georgia"/>
                        </a:defRPr>
                      </a:lvl5pPr>
                      <a:lvl6pPr marL="2286000" algn="l" defTabSz="457200" rtl="0" eaLnBrk="1" latinLnBrk="0" hangingPunct="1">
                        <a:defRPr sz="1800" kern="1200">
                          <a:solidFill>
                            <a:schemeClr val="dk1"/>
                          </a:solidFill>
                          <a:latin typeface="Georgia"/>
                        </a:defRPr>
                      </a:lvl6pPr>
                      <a:lvl7pPr marL="2743200" algn="l" defTabSz="457200" rtl="0" eaLnBrk="1" latinLnBrk="0" hangingPunct="1">
                        <a:defRPr sz="1800" kern="1200">
                          <a:solidFill>
                            <a:schemeClr val="dk1"/>
                          </a:solidFill>
                          <a:latin typeface="Georgia"/>
                        </a:defRPr>
                      </a:lvl7pPr>
                      <a:lvl8pPr marL="3200400" algn="l" defTabSz="457200" rtl="0" eaLnBrk="1" latinLnBrk="0" hangingPunct="1">
                        <a:defRPr sz="1800" kern="1200">
                          <a:solidFill>
                            <a:schemeClr val="dk1"/>
                          </a:solidFill>
                          <a:latin typeface="Georgia"/>
                        </a:defRPr>
                      </a:lvl8pPr>
                      <a:lvl9pPr marL="3657600" algn="l" defTabSz="457200" rtl="0" eaLnBrk="1" latinLnBrk="0" hangingPunct="1">
                        <a:defRPr sz="1800" kern="1200">
                          <a:solidFill>
                            <a:schemeClr val="dk1"/>
                          </a:solidFill>
                          <a:latin typeface="Georgia"/>
                        </a:defRPr>
                      </a:lvl9pPr>
                    </a:lstStyle>
                    <a:p>
                      <a:r>
                        <a:rPr lang="en-US" sz="2000" dirty="0" smtClean="0">
                          <a:solidFill>
                            <a:schemeClr val="bg1"/>
                          </a:solidFill>
                          <a:latin typeface="+mn-lt"/>
                        </a:rPr>
                        <a:t>Resources</a:t>
                      </a:r>
                      <a:endParaRPr lang="en-US" sz="2000" dirty="0">
                        <a:solidFill>
                          <a:schemeClr val="bg1"/>
                        </a:solidFill>
                        <a:latin typeface="+mn-lt"/>
                      </a:endParaRPr>
                    </a:p>
                  </a:txBody>
                  <a:tcPr/>
                </a:tc>
                <a:tc>
                  <a:txBody>
                    <a:bodyPr/>
                    <a:lstStyle>
                      <a:lvl1pPr marL="0" algn="l" defTabSz="457200" rtl="0" eaLnBrk="1" latinLnBrk="0" hangingPunct="1">
                        <a:defRPr sz="1800" kern="1200">
                          <a:solidFill>
                            <a:schemeClr val="dk1"/>
                          </a:solidFill>
                          <a:latin typeface="Georgia"/>
                        </a:defRPr>
                      </a:lvl1pPr>
                      <a:lvl2pPr marL="457200" algn="l" defTabSz="457200" rtl="0" eaLnBrk="1" latinLnBrk="0" hangingPunct="1">
                        <a:defRPr sz="1800" kern="1200">
                          <a:solidFill>
                            <a:schemeClr val="dk1"/>
                          </a:solidFill>
                          <a:latin typeface="Georgia"/>
                        </a:defRPr>
                      </a:lvl2pPr>
                      <a:lvl3pPr marL="914400" algn="l" defTabSz="457200" rtl="0" eaLnBrk="1" latinLnBrk="0" hangingPunct="1">
                        <a:defRPr sz="1800" kern="1200">
                          <a:solidFill>
                            <a:schemeClr val="dk1"/>
                          </a:solidFill>
                          <a:latin typeface="Georgia"/>
                        </a:defRPr>
                      </a:lvl3pPr>
                      <a:lvl4pPr marL="1371600" algn="l" defTabSz="457200" rtl="0" eaLnBrk="1" latinLnBrk="0" hangingPunct="1">
                        <a:defRPr sz="1800" kern="1200">
                          <a:solidFill>
                            <a:schemeClr val="dk1"/>
                          </a:solidFill>
                          <a:latin typeface="Georgia"/>
                        </a:defRPr>
                      </a:lvl4pPr>
                      <a:lvl5pPr marL="1828800" algn="l" defTabSz="457200" rtl="0" eaLnBrk="1" latinLnBrk="0" hangingPunct="1">
                        <a:defRPr sz="1800" kern="1200">
                          <a:solidFill>
                            <a:schemeClr val="dk1"/>
                          </a:solidFill>
                          <a:latin typeface="Georgia"/>
                        </a:defRPr>
                      </a:lvl5pPr>
                      <a:lvl6pPr marL="2286000" algn="l" defTabSz="457200" rtl="0" eaLnBrk="1" latinLnBrk="0" hangingPunct="1">
                        <a:defRPr sz="1800" kern="1200">
                          <a:solidFill>
                            <a:schemeClr val="dk1"/>
                          </a:solidFill>
                          <a:latin typeface="Georgia"/>
                        </a:defRPr>
                      </a:lvl6pPr>
                      <a:lvl7pPr marL="2743200" algn="l" defTabSz="457200" rtl="0" eaLnBrk="1" latinLnBrk="0" hangingPunct="1">
                        <a:defRPr sz="1800" kern="1200">
                          <a:solidFill>
                            <a:schemeClr val="dk1"/>
                          </a:solidFill>
                          <a:latin typeface="Georgia"/>
                        </a:defRPr>
                      </a:lvl7pPr>
                      <a:lvl8pPr marL="3200400" algn="l" defTabSz="457200" rtl="0" eaLnBrk="1" latinLnBrk="0" hangingPunct="1">
                        <a:defRPr sz="1800" kern="1200">
                          <a:solidFill>
                            <a:schemeClr val="dk1"/>
                          </a:solidFill>
                          <a:latin typeface="Georgia"/>
                        </a:defRPr>
                      </a:lvl8pPr>
                      <a:lvl9pPr marL="3657600" algn="l" defTabSz="457200" rtl="0" eaLnBrk="1" latinLnBrk="0" hangingPunct="1">
                        <a:defRPr sz="1800" kern="1200">
                          <a:solidFill>
                            <a:schemeClr val="dk1"/>
                          </a:solidFill>
                          <a:latin typeface="Georgia"/>
                        </a:defRPr>
                      </a:lvl9pPr>
                    </a:lstStyle>
                    <a:p>
                      <a:r>
                        <a:rPr lang="en-US" sz="2000" dirty="0" smtClean="0">
                          <a:solidFill>
                            <a:schemeClr val="bg1"/>
                          </a:solidFill>
                          <a:latin typeface="+mn-lt"/>
                        </a:rPr>
                        <a:t>Insufficient release time from other duties.</a:t>
                      </a:r>
                      <a:endParaRPr lang="en-US" sz="2000" dirty="0">
                        <a:solidFill>
                          <a:schemeClr val="bg1"/>
                        </a:solidFill>
                        <a:latin typeface="+mn-lt"/>
                      </a:endParaRPr>
                    </a:p>
                  </a:txBody>
                  <a:tcPr/>
                </a:tc>
                <a:extLst>
                  <a:ext uri="{0D108BD9-81ED-4DB2-BD59-A6C34878D82A}">
                    <a16:rowId xmlns:a16="http://schemas.microsoft.com/office/drawing/2014/main" val="10005"/>
                  </a:ext>
                </a:extLst>
              </a:tr>
              <a:tr h="370840">
                <a:tc>
                  <a:txBody>
                    <a:bodyPr/>
                    <a:lstStyle>
                      <a:lvl1pPr marL="0" algn="l" defTabSz="457200" rtl="0" eaLnBrk="1" latinLnBrk="0" hangingPunct="1">
                        <a:defRPr sz="1800" kern="1200">
                          <a:solidFill>
                            <a:schemeClr val="dk1"/>
                          </a:solidFill>
                          <a:latin typeface="Georgia"/>
                        </a:defRPr>
                      </a:lvl1pPr>
                      <a:lvl2pPr marL="457200" algn="l" defTabSz="457200" rtl="0" eaLnBrk="1" latinLnBrk="0" hangingPunct="1">
                        <a:defRPr sz="1800" kern="1200">
                          <a:solidFill>
                            <a:schemeClr val="dk1"/>
                          </a:solidFill>
                          <a:latin typeface="Georgia"/>
                        </a:defRPr>
                      </a:lvl2pPr>
                      <a:lvl3pPr marL="914400" algn="l" defTabSz="457200" rtl="0" eaLnBrk="1" latinLnBrk="0" hangingPunct="1">
                        <a:defRPr sz="1800" kern="1200">
                          <a:solidFill>
                            <a:schemeClr val="dk1"/>
                          </a:solidFill>
                          <a:latin typeface="Georgia"/>
                        </a:defRPr>
                      </a:lvl3pPr>
                      <a:lvl4pPr marL="1371600" algn="l" defTabSz="457200" rtl="0" eaLnBrk="1" latinLnBrk="0" hangingPunct="1">
                        <a:defRPr sz="1800" kern="1200">
                          <a:solidFill>
                            <a:schemeClr val="dk1"/>
                          </a:solidFill>
                          <a:latin typeface="Georgia"/>
                        </a:defRPr>
                      </a:lvl4pPr>
                      <a:lvl5pPr marL="1828800" algn="l" defTabSz="457200" rtl="0" eaLnBrk="1" latinLnBrk="0" hangingPunct="1">
                        <a:defRPr sz="1800" kern="1200">
                          <a:solidFill>
                            <a:schemeClr val="dk1"/>
                          </a:solidFill>
                          <a:latin typeface="Georgia"/>
                        </a:defRPr>
                      </a:lvl5pPr>
                      <a:lvl6pPr marL="2286000" algn="l" defTabSz="457200" rtl="0" eaLnBrk="1" latinLnBrk="0" hangingPunct="1">
                        <a:defRPr sz="1800" kern="1200">
                          <a:solidFill>
                            <a:schemeClr val="dk1"/>
                          </a:solidFill>
                          <a:latin typeface="Georgia"/>
                        </a:defRPr>
                      </a:lvl6pPr>
                      <a:lvl7pPr marL="2743200" algn="l" defTabSz="457200" rtl="0" eaLnBrk="1" latinLnBrk="0" hangingPunct="1">
                        <a:defRPr sz="1800" kern="1200">
                          <a:solidFill>
                            <a:schemeClr val="dk1"/>
                          </a:solidFill>
                          <a:latin typeface="Georgia"/>
                        </a:defRPr>
                      </a:lvl7pPr>
                      <a:lvl8pPr marL="3200400" algn="l" defTabSz="457200" rtl="0" eaLnBrk="1" latinLnBrk="0" hangingPunct="1">
                        <a:defRPr sz="1800" kern="1200">
                          <a:solidFill>
                            <a:schemeClr val="dk1"/>
                          </a:solidFill>
                          <a:latin typeface="Georgia"/>
                        </a:defRPr>
                      </a:lvl8pPr>
                      <a:lvl9pPr marL="3657600" algn="l" defTabSz="457200" rtl="0" eaLnBrk="1" latinLnBrk="0" hangingPunct="1">
                        <a:defRPr sz="1800" kern="1200">
                          <a:solidFill>
                            <a:schemeClr val="dk1"/>
                          </a:solidFill>
                          <a:latin typeface="Georgia"/>
                        </a:defRPr>
                      </a:lvl9pPr>
                    </a:lstStyle>
                    <a:p>
                      <a:r>
                        <a:rPr lang="en-US" sz="2000" dirty="0" smtClean="0">
                          <a:solidFill>
                            <a:schemeClr val="bg1"/>
                          </a:solidFill>
                          <a:latin typeface="+mn-lt"/>
                        </a:rPr>
                        <a:t>Training</a:t>
                      </a:r>
                      <a:endParaRPr lang="en-US" sz="2000" dirty="0">
                        <a:solidFill>
                          <a:schemeClr val="bg1"/>
                        </a:solidFill>
                        <a:latin typeface="+mn-lt"/>
                      </a:endParaRPr>
                    </a:p>
                  </a:txBody>
                  <a:tcPr/>
                </a:tc>
                <a:tc>
                  <a:txBody>
                    <a:bodyPr/>
                    <a:lstStyle>
                      <a:lvl1pPr marL="0" algn="l" defTabSz="457200" rtl="0" eaLnBrk="1" latinLnBrk="0" hangingPunct="1">
                        <a:defRPr sz="1800" kern="1200">
                          <a:solidFill>
                            <a:schemeClr val="dk1"/>
                          </a:solidFill>
                          <a:latin typeface="Georgia"/>
                        </a:defRPr>
                      </a:lvl1pPr>
                      <a:lvl2pPr marL="457200" algn="l" defTabSz="457200" rtl="0" eaLnBrk="1" latinLnBrk="0" hangingPunct="1">
                        <a:defRPr sz="1800" kern="1200">
                          <a:solidFill>
                            <a:schemeClr val="dk1"/>
                          </a:solidFill>
                          <a:latin typeface="Georgia"/>
                        </a:defRPr>
                      </a:lvl2pPr>
                      <a:lvl3pPr marL="914400" algn="l" defTabSz="457200" rtl="0" eaLnBrk="1" latinLnBrk="0" hangingPunct="1">
                        <a:defRPr sz="1800" kern="1200">
                          <a:solidFill>
                            <a:schemeClr val="dk1"/>
                          </a:solidFill>
                          <a:latin typeface="Georgia"/>
                        </a:defRPr>
                      </a:lvl3pPr>
                      <a:lvl4pPr marL="1371600" algn="l" defTabSz="457200" rtl="0" eaLnBrk="1" latinLnBrk="0" hangingPunct="1">
                        <a:defRPr sz="1800" kern="1200">
                          <a:solidFill>
                            <a:schemeClr val="dk1"/>
                          </a:solidFill>
                          <a:latin typeface="Georgia"/>
                        </a:defRPr>
                      </a:lvl4pPr>
                      <a:lvl5pPr marL="1828800" algn="l" defTabSz="457200" rtl="0" eaLnBrk="1" latinLnBrk="0" hangingPunct="1">
                        <a:defRPr sz="1800" kern="1200">
                          <a:solidFill>
                            <a:schemeClr val="dk1"/>
                          </a:solidFill>
                          <a:latin typeface="Georgia"/>
                        </a:defRPr>
                      </a:lvl5pPr>
                      <a:lvl6pPr marL="2286000" algn="l" defTabSz="457200" rtl="0" eaLnBrk="1" latinLnBrk="0" hangingPunct="1">
                        <a:defRPr sz="1800" kern="1200">
                          <a:solidFill>
                            <a:schemeClr val="dk1"/>
                          </a:solidFill>
                          <a:latin typeface="Georgia"/>
                        </a:defRPr>
                      </a:lvl6pPr>
                      <a:lvl7pPr marL="2743200" algn="l" defTabSz="457200" rtl="0" eaLnBrk="1" latinLnBrk="0" hangingPunct="1">
                        <a:defRPr sz="1800" kern="1200">
                          <a:solidFill>
                            <a:schemeClr val="dk1"/>
                          </a:solidFill>
                          <a:latin typeface="Georgia"/>
                        </a:defRPr>
                      </a:lvl7pPr>
                      <a:lvl8pPr marL="3200400" algn="l" defTabSz="457200" rtl="0" eaLnBrk="1" latinLnBrk="0" hangingPunct="1">
                        <a:defRPr sz="1800" kern="1200">
                          <a:solidFill>
                            <a:schemeClr val="dk1"/>
                          </a:solidFill>
                          <a:latin typeface="Georgia"/>
                        </a:defRPr>
                      </a:lvl8pPr>
                      <a:lvl9pPr marL="3657600" algn="l" defTabSz="457200" rtl="0" eaLnBrk="1" latinLnBrk="0" hangingPunct="1">
                        <a:defRPr sz="1800" kern="1200">
                          <a:solidFill>
                            <a:schemeClr val="dk1"/>
                          </a:solidFill>
                          <a:latin typeface="Georgia"/>
                        </a:defRPr>
                      </a:lvl9pPr>
                    </a:lstStyle>
                    <a:p>
                      <a:r>
                        <a:rPr lang="en-US" sz="2000" dirty="0" smtClean="0">
                          <a:solidFill>
                            <a:schemeClr val="bg1"/>
                          </a:solidFill>
                          <a:latin typeface="+mn-lt"/>
                        </a:rPr>
                        <a:t>Inadequate training or skills development.</a:t>
                      </a:r>
                      <a:endParaRPr lang="en-US" sz="2000" dirty="0">
                        <a:solidFill>
                          <a:schemeClr val="bg1"/>
                        </a:solidFill>
                        <a:latin typeface="+mn-lt"/>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751087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solidFill>
                  <a:schemeClr val="tx1"/>
                </a:solidFill>
                <a:latin typeface="+mn-lt"/>
              </a:rPr>
              <a:t>This workshop isn’t about building teamwork in our group.  This isn’t a team building workshop.  We’re going to discuss, and experience, what it’s like to lead effective teams and why some of our teams don’t seem to get anything done.</a:t>
            </a:r>
          </a:p>
          <a:p>
            <a:pPr marL="0" indent="0">
              <a:buNone/>
            </a:pPr>
            <a:endParaRPr lang="en-US" dirty="0">
              <a:solidFill>
                <a:schemeClr val="tx1"/>
              </a:solidFill>
              <a:latin typeface="+mn-lt"/>
            </a:endParaRPr>
          </a:p>
        </p:txBody>
      </p:sp>
      <p:sp>
        <p:nvSpPr>
          <p:cNvPr id="3" name="Title 2"/>
          <p:cNvSpPr>
            <a:spLocks noGrp="1"/>
          </p:cNvSpPr>
          <p:nvPr>
            <p:ph type="title"/>
          </p:nvPr>
        </p:nvSpPr>
        <p:spPr/>
        <p:txBody>
          <a:bodyPr>
            <a:normAutofit/>
          </a:bodyPr>
          <a:lstStyle/>
          <a:p>
            <a:r>
              <a:rPr lang="en-US" sz="4800" b="1" dirty="0" smtClean="0">
                <a:effectLst>
                  <a:outerShdw blurRad="38100" dist="38100" dir="2700000" algn="tl">
                    <a:srgbClr val="000000">
                      <a:alpha val="43137"/>
                    </a:srgbClr>
                  </a:outerShdw>
                </a:effectLst>
                <a:latin typeface="+mn-lt"/>
              </a:rPr>
              <a:t>Introduction</a:t>
            </a:r>
            <a:endParaRPr lang="en-US" sz="48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77325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4" y="360607"/>
            <a:ext cx="8261092" cy="830997"/>
          </a:xfrm>
          <a:prstGeom prst="rect">
            <a:avLst/>
          </a:prstGeom>
          <a:noFill/>
        </p:spPr>
        <p:txBody>
          <a:bodyPr wrap="square" rtlCol="0">
            <a:spAutoFit/>
          </a:bodyPr>
          <a:lstStyle/>
          <a:p>
            <a:pPr algn="ctr"/>
            <a:r>
              <a:rPr lang="en-US" sz="4800" b="1" dirty="0" smtClean="0">
                <a:solidFill>
                  <a:srgbClr val="FFC000"/>
                </a:solidFill>
                <a:effectLst>
                  <a:outerShdw blurRad="38100" dist="38100" dir="2700000" algn="tl">
                    <a:srgbClr val="000000">
                      <a:alpha val="43137"/>
                    </a:srgbClr>
                  </a:outerShdw>
                </a:effectLst>
              </a:rPr>
              <a:t>Team Dysfunctions</a:t>
            </a:r>
            <a:endParaRPr lang="en-US" sz="4800" b="1" dirty="0">
              <a:solidFill>
                <a:srgbClr val="FFC000"/>
              </a:solidFill>
              <a:effectLst>
                <a:outerShdw blurRad="38100" dist="38100" dir="2700000" algn="tl">
                  <a:srgbClr val="000000">
                    <a:alpha val="43137"/>
                  </a:srgbClr>
                </a:outerShdw>
              </a:effectLst>
            </a:endParaRPr>
          </a:p>
        </p:txBody>
      </p:sp>
      <p:pic>
        <p:nvPicPr>
          <p:cNvPr id="1026" name="Picture 2" descr="C:\Users\mfreel\AppData\Local\Microsoft\Windows\Temporary Internet Files\Content.Outlook\MSX1KMJL\BELLE_ver_rev.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0654" y="5541135"/>
            <a:ext cx="1641352" cy="9372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88857" y="1403797"/>
            <a:ext cx="8213149" cy="4278094"/>
          </a:xfrm>
          <a:prstGeom prst="rect">
            <a:avLst/>
          </a:prstGeom>
          <a:noFill/>
        </p:spPr>
        <p:txBody>
          <a:bodyPr wrap="square" rtlCol="0">
            <a:spAutoFit/>
          </a:bodyPr>
          <a:lstStyle/>
          <a:p>
            <a:pPr marL="514350" indent="-514350">
              <a:lnSpc>
                <a:spcPct val="100000"/>
              </a:lnSpc>
              <a:spcAft>
                <a:spcPts val="1200"/>
              </a:spcAft>
              <a:buSzPct val="85000"/>
              <a:buFont typeface="+mj-lt"/>
              <a:buAutoNum type="arabicPeriod"/>
            </a:pPr>
            <a:r>
              <a:rPr lang="en-US" sz="3200" dirty="0" smtClean="0">
                <a:solidFill>
                  <a:schemeClr val="bg1"/>
                </a:solidFill>
              </a:rPr>
              <a:t>Absence of trust</a:t>
            </a:r>
          </a:p>
          <a:p>
            <a:pPr marL="514350" indent="-514350">
              <a:lnSpc>
                <a:spcPct val="100000"/>
              </a:lnSpc>
              <a:spcAft>
                <a:spcPts val="1200"/>
              </a:spcAft>
              <a:buSzPct val="85000"/>
              <a:buFont typeface="+mj-lt"/>
              <a:buAutoNum type="arabicPeriod"/>
            </a:pPr>
            <a:r>
              <a:rPr lang="en-US" sz="3200" dirty="0" smtClean="0">
                <a:solidFill>
                  <a:schemeClr val="bg1"/>
                </a:solidFill>
              </a:rPr>
              <a:t>Fear of conflict</a:t>
            </a:r>
          </a:p>
          <a:p>
            <a:pPr marL="514350" indent="-514350">
              <a:lnSpc>
                <a:spcPct val="100000"/>
              </a:lnSpc>
              <a:spcAft>
                <a:spcPts val="1200"/>
              </a:spcAft>
              <a:buSzPct val="85000"/>
              <a:buFont typeface="+mj-lt"/>
              <a:buAutoNum type="arabicPeriod"/>
            </a:pPr>
            <a:r>
              <a:rPr lang="en-US" sz="3200" dirty="0" smtClean="0">
                <a:solidFill>
                  <a:schemeClr val="bg1"/>
                </a:solidFill>
              </a:rPr>
              <a:t>Lack of commitment</a:t>
            </a:r>
          </a:p>
          <a:p>
            <a:pPr marL="514350" indent="-514350">
              <a:lnSpc>
                <a:spcPct val="100000"/>
              </a:lnSpc>
              <a:spcAft>
                <a:spcPts val="1200"/>
              </a:spcAft>
              <a:buSzPct val="85000"/>
              <a:buFont typeface="+mj-lt"/>
              <a:buAutoNum type="arabicPeriod"/>
            </a:pPr>
            <a:r>
              <a:rPr lang="en-US" sz="3200" dirty="0" smtClean="0">
                <a:solidFill>
                  <a:schemeClr val="bg1"/>
                </a:solidFill>
              </a:rPr>
              <a:t>Avoidance of accountability</a:t>
            </a:r>
          </a:p>
          <a:p>
            <a:pPr marL="514350" indent="-514350">
              <a:lnSpc>
                <a:spcPct val="100000"/>
              </a:lnSpc>
              <a:spcAft>
                <a:spcPts val="1200"/>
              </a:spcAft>
              <a:buSzPct val="85000"/>
              <a:buFont typeface="+mj-lt"/>
              <a:buAutoNum type="arabicPeriod"/>
            </a:pPr>
            <a:r>
              <a:rPr lang="en-US" sz="3200" dirty="0" smtClean="0">
                <a:solidFill>
                  <a:schemeClr val="bg1"/>
                </a:solidFill>
              </a:rPr>
              <a:t>Inattention to results</a:t>
            </a:r>
            <a:endParaRPr lang="en-US" sz="3200" dirty="0">
              <a:solidFill>
                <a:schemeClr val="bg1"/>
              </a:solidFill>
            </a:endParaRPr>
          </a:p>
          <a:p>
            <a:pPr>
              <a:lnSpc>
                <a:spcPct val="100000"/>
              </a:lnSpc>
              <a:spcAft>
                <a:spcPts val="1200"/>
              </a:spcAft>
              <a:buSzPct val="85000"/>
            </a:pPr>
            <a:r>
              <a:rPr lang="en-US" sz="2000" dirty="0" smtClean="0">
                <a:solidFill>
                  <a:schemeClr val="bg1"/>
                </a:solidFill>
              </a:rPr>
              <a:t>From </a:t>
            </a:r>
            <a:r>
              <a:rPr lang="en-US" sz="2000" i="1" dirty="0" smtClean="0">
                <a:solidFill>
                  <a:schemeClr val="bg1"/>
                </a:solidFill>
              </a:rPr>
              <a:t>Conquer Team Dysfunction</a:t>
            </a:r>
            <a:r>
              <a:rPr lang="en-US" sz="2000" dirty="0" smtClean="0">
                <a:solidFill>
                  <a:schemeClr val="bg1"/>
                </a:solidFill>
              </a:rPr>
              <a:t> by Patrick </a:t>
            </a:r>
            <a:r>
              <a:rPr lang="en-US" sz="2000" dirty="0" err="1" smtClean="0">
                <a:solidFill>
                  <a:schemeClr val="bg1"/>
                </a:solidFill>
              </a:rPr>
              <a:t>Lencioni</a:t>
            </a:r>
            <a:endParaRPr lang="en-US" sz="2000" dirty="0">
              <a:solidFill>
                <a:schemeClr val="bg1"/>
              </a:solidFill>
            </a:endParaRPr>
          </a:p>
          <a:p>
            <a:pPr marL="457200" indent="-457200">
              <a:buFont typeface="Arial" panose="020B0604020202020204" pitchFamily="34" charset="0"/>
              <a:buChar char="•"/>
            </a:pPr>
            <a:endParaRPr lang="en-US" sz="3200" dirty="0">
              <a:solidFill>
                <a:schemeClr val="bg1"/>
              </a:solidFill>
            </a:endParaRPr>
          </a:p>
        </p:txBody>
      </p:sp>
    </p:spTree>
    <p:extLst>
      <p:ext uri="{BB962C8B-B14F-4D97-AF65-F5344CB8AC3E}">
        <p14:creationId xmlns:p14="http://schemas.microsoft.com/office/powerpoint/2010/main" val="15395670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914" y="360607"/>
            <a:ext cx="8261092" cy="830997"/>
          </a:xfrm>
          <a:prstGeom prst="rect">
            <a:avLst/>
          </a:prstGeom>
          <a:noFill/>
        </p:spPr>
        <p:txBody>
          <a:bodyPr wrap="square" rtlCol="0">
            <a:spAutoFit/>
          </a:bodyPr>
          <a:lstStyle/>
          <a:p>
            <a:pPr algn="ctr"/>
            <a:r>
              <a:rPr lang="en-US" sz="4800" b="1" dirty="0" smtClean="0">
                <a:solidFill>
                  <a:srgbClr val="FFC000"/>
                </a:solidFill>
                <a:effectLst>
                  <a:outerShdw blurRad="38100" dist="38100" dir="2700000" algn="tl">
                    <a:srgbClr val="000000">
                      <a:alpha val="43137"/>
                    </a:srgbClr>
                  </a:outerShdw>
                </a:effectLst>
              </a:rPr>
              <a:t>Team Myths</a:t>
            </a:r>
            <a:endParaRPr lang="en-US" sz="4800" b="1" dirty="0">
              <a:solidFill>
                <a:srgbClr val="FFC000"/>
              </a:solidFill>
              <a:effectLst>
                <a:outerShdw blurRad="38100" dist="38100" dir="2700000" algn="tl">
                  <a:srgbClr val="000000">
                    <a:alpha val="43137"/>
                  </a:srgbClr>
                </a:outerShdw>
              </a:effectLst>
            </a:endParaRPr>
          </a:p>
        </p:txBody>
      </p:sp>
      <p:pic>
        <p:nvPicPr>
          <p:cNvPr id="1026" name="Picture 2" descr="C:\Users\mfreel\AppData\Local\Microsoft\Windows\Temporary Internet Files\Content.Outlook\MSX1KMJL\BELLE_ver_rev.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0654" y="5541135"/>
            <a:ext cx="1641352" cy="9372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88857" y="1403797"/>
            <a:ext cx="8213149" cy="4308872"/>
          </a:xfrm>
          <a:prstGeom prst="rect">
            <a:avLst/>
          </a:prstGeom>
          <a:noFill/>
        </p:spPr>
        <p:txBody>
          <a:bodyPr wrap="square" rtlCol="0">
            <a:spAutoFit/>
          </a:bodyPr>
          <a:lstStyle/>
          <a:p>
            <a:pPr marL="457200" indent="-457200">
              <a:lnSpc>
                <a:spcPct val="100000"/>
              </a:lnSpc>
              <a:spcAft>
                <a:spcPts val="1200"/>
              </a:spcAft>
              <a:buSzPct val="85000"/>
              <a:buFont typeface="Arial" panose="020B0604020202020204" pitchFamily="34" charset="0"/>
              <a:buChar char="•"/>
            </a:pPr>
            <a:r>
              <a:rPr lang="en-US" sz="2800" dirty="0">
                <a:solidFill>
                  <a:schemeClr val="bg1"/>
                </a:solidFill>
              </a:rPr>
              <a:t>A good leader and a cohesive team can achieve any goal.</a:t>
            </a:r>
          </a:p>
          <a:p>
            <a:pPr marL="457200" indent="-457200">
              <a:lnSpc>
                <a:spcPct val="100000"/>
              </a:lnSpc>
              <a:spcAft>
                <a:spcPts val="1200"/>
              </a:spcAft>
              <a:buSzPct val="85000"/>
              <a:buFont typeface="Arial" panose="020B0604020202020204" pitchFamily="34" charset="0"/>
              <a:buChar char="•"/>
            </a:pPr>
            <a:r>
              <a:rPr lang="en-US" sz="2800" dirty="0">
                <a:solidFill>
                  <a:schemeClr val="bg1"/>
                </a:solidFill>
              </a:rPr>
              <a:t>Leaders lose their power in teams.</a:t>
            </a:r>
          </a:p>
          <a:p>
            <a:pPr marL="457200" indent="-457200">
              <a:lnSpc>
                <a:spcPct val="100000"/>
              </a:lnSpc>
              <a:spcAft>
                <a:spcPts val="1200"/>
              </a:spcAft>
              <a:buSzPct val="85000"/>
              <a:buFont typeface="Arial" panose="020B0604020202020204" pitchFamily="34" charset="0"/>
              <a:buChar char="•"/>
            </a:pPr>
            <a:r>
              <a:rPr lang="en-US" sz="2800" dirty="0">
                <a:solidFill>
                  <a:schemeClr val="bg1"/>
                </a:solidFill>
              </a:rPr>
              <a:t>Newly formed teams are automatically self-directing.</a:t>
            </a:r>
          </a:p>
          <a:p>
            <a:pPr marL="457200" indent="-457200">
              <a:lnSpc>
                <a:spcPct val="100000"/>
              </a:lnSpc>
              <a:spcAft>
                <a:spcPts val="1200"/>
              </a:spcAft>
              <a:buSzPct val="85000"/>
              <a:buFont typeface="Arial" panose="020B0604020202020204" pitchFamily="34" charset="0"/>
              <a:buChar char="•"/>
            </a:pPr>
            <a:r>
              <a:rPr lang="en-US" sz="2800" dirty="0">
                <a:solidFill>
                  <a:schemeClr val="bg1"/>
                </a:solidFill>
              </a:rPr>
              <a:t>Employees want to work on teams.</a:t>
            </a:r>
          </a:p>
          <a:p>
            <a:pPr marL="457200" indent="-457200">
              <a:lnSpc>
                <a:spcPct val="100000"/>
              </a:lnSpc>
              <a:spcAft>
                <a:spcPts val="1200"/>
              </a:spcAft>
              <a:buSzPct val="85000"/>
              <a:buFont typeface="Arial" panose="020B0604020202020204" pitchFamily="34" charset="0"/>
              <a:buChar char="•"/>
            </a:pPr>
            <a:r>
              <a:rPr lang="en-US" sz="2800" dirty="0">
                <a:solidFill>
                  <a:schemeClr val="bg1"/>
                </a:solidFill>
              </a:rPr>
              <a:t>Resistance must be overcome.</a:t>
            </a:r>
          </a:p>
          <a:p>
            <a:pPr marL="457200" indent="-457200">
              <a:buFont typeface="Arial" panose="020B0604020202020204" pitchFamily="34" charset="0"/>
              <a:buChar char="•"/>
            </a:pPr>
            <a:endParaRPr lang="en-US" sz="2800" dirty="0">
              <a:solidFill>
                <a:schemeClr val="bg1"/>
              </a:solidFill>
            </a:endParaRPr>
          </a:p>
        </p:txBody>
      </p:sp>
    </p:spTree>
    <p:extLst>
      <p:ext uri="{BB962C8B-B14F-4D97-AF65-F5344CB8AC3E}">
        <p14:creationId xmlns:p14="http://schemas.microsoft.com/office/powerpoint/2010/main" val="73278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73050" indent="-273050">
              <a:lnSpc>
                <a:spcPct val="110000"/>
              </a:lnSpc>
              <a:buSzPct val="85000"/>
            </a:pPr>
            <a:r>
              <a:rPr lang="en-US" sz="2000" dirty="0">
                <a:solidFill>
                  <a:schemeClr val="tx1"/>
                </a:solidFill>
              </a:rPr>
              <a:t>Set clear goals and objectives with defined roles</a:t>
            </a:r>
          </a:p>
          <a:p>
            <a:pPr marL="273050" indent="-273050">
              <a:lnSpc>
                <a:spcPct val="110000"/>
              </a:lnSpc>
              <a:buSzPct val="85000"/>
            </a:pPr>
            <a:r>
              <a:rPr lang="en-US" sz="2000" dirty="0">
                <a:solidFill>
                  <a:schemeClr val="tx1"/>
                </a:solidFill>
              </a:rPr>
              <a:t>Have clear and open communication</a:t>
            </a:r>
          </a:p>
          <a:p>
            <a:pPr marL="273050" indent="-273050">
              <a:lnSpc>
                <a:spcPct val="110000"/>
              </a:lnSpc>
              <a:buSzPct val="85000"/>
            </a:pPr>
            <a:r>
              <a:rPr lang="en-US" sz="2000" dirty="0">
                <a:solidFill>
                  <a:schemeClr val="tx1"/>
                </a:solidFill>
              </a:rPr>
              <a:t>Effective decision making</a:t>
            </a:r>
          </a:p>
          <a:p>
            <a:pPr marL="273050" indent="-273050">
              <a:lnSpc>
                <a:spcPct val="110000"/>
              </a:lnSpc>
              <a:buSzPct val="85000"/>
            </a:pPr>
            <a:r>
              <a:rPr lang="en-US" sz="2000" dirty="0">
                <a:solidFill>
                  <a:schemeClr val="tx1"/>
                </a:solidFill>
              </a:rPr>
              <a:t>Value diversity</a:t>
            </a:r>
          </a:p>
          <a:p>
            <a:pPr marL="273050" indent="-273050">
              <a:lnSpc>
                <a:spcPct val="110000"/>
              </a:lnSpc>
              <a:buSzPct val="85000"/>
            </a:pPr>
            <a:r>
              <a:rPr lang="en-US" sz="2000" dirty="0">
                <a:solidFill>
                  <a:schemeClr val="tx1"/>
                </a:solidFill>
              </a:rPr>
              <a:t>Share credit for cooperative accomplishments</a:t>
            </a:r>
          </a:p>
          <a:p>
            <a:pPr marL="273050" indent="-273050">
              <a:lnSpc>
                <a:spcPct val="110000"/>
              </a:lnSpc>
              <a:buSzPct val="85000"/>
            </a:pPr>
            <a:r>
              <a:rPr lang="en-US" sz="2000" dirty="0">
                <a:solidFill>
                  <a:schemeClr val="tx1"/>
                </a:solidFill>
              </a:rPr>
              <a:t>Engage in appreciative inquiry and debriefing</a:t>
            </a:r>
          </a:p>
          <a:p>
            <a:pPr marL="273050" indent="-273050">
              <a:lnSpc>
                <a:spcPct val="90000"/>
              </a:lnSpc>
              <a:spcBef>
                <a:spcPct val="30000"/>
              </a:spcBef>
              <a:buSzPct val="85000"/>
            </a:pPr>
            <a:r>
              <a:rPr lang="en-US" sz="2000" dirty="0">
                <a:solidFill>
                  <a:schemeClr val="tx1"/>
                </a:solidFill>
              </a:rPr>
              <a:t>Create subcommittees for key areas and give them authority to make decisions</a:t>
            </a:r>
          </a:p>
          <a:p>
            <a:pPr marL="273050" indent="-273050">
              <a:lnSpc>
                <a:spcPct val="90000"/>
              </a:lnSpc>
              <a:spcBef>
                <a:spcPct val="30000"/>
              </a:spcBef>
              <a:buSzPct val="85000"/>
            </a:pPr>
            <a:r>
              <a:rPr lang="en-US" sz="2000" dirty="0">
                <a:solidFill>
                  <a:schemeClr val="tx1"/>
                </a:solidFill>
              </a:rPr>
              <a:t>Let other members facilitate team meetings</a:t>
            </a:r>
          </a:p>
          <a:p>
            <a:pPr marL="273050" indent="-273050">
              <a:lnSpc>
                <a:spcPct val="90000"/>
              </a:lnSpc>
              <a:spcBef>
                <a:spcPct val="30000"/>
              </a:spcBef>
              <a:buSzPct val="85000"/>
            </a:pPr>
            <a:r>
              <a:rPr lang="en-US" sz="2000" dirty="0">
                <a:solidFill>
                  <a:schemeClr val="tx1"/>
                </a:solidFill>
              </a:rPr>
              <a:t>Leader speaks last and is clear when expressing personal opinions.</a:t>
            </a:r>
          </a:p>
          <a:p>
            <a:pPr marL="457200" lvl="0" indent="-457200">
              <a:lnSpc>
                <a:spcPct val="110000"/>
              </a:lnSpc>
              <a:buClr>
                <a:srgbClr val="AD2E27"/>
              </a:buClr>
            </a:pPr>
            <a:endParaRPr lang="en-US" sz="2000" dirty="0">
              <a:solidFill>
                <a:schemeClr val="tx1"/>
              </a:solidFill>
            </a:endParaRPr>
          </a:p>
        </p:txBody>
      </p:sp>
      <p:sp>
        <p:nvSpPr>
          <p:cNvPr id="3" name="Title 2"/>
          <p:cNvSpPr>
            <a:spLocks noGrp="1"/>
          </p:cNvSpPr>
          <p:nvPr>
            <p:ph type="title"/>
          </p:nvPr>
        </p:nvSpPr>
        <p:spPr>
          <a:xfrm>
            <a:off x="457200" y="245443"/>
            <a:ext cx="8229600" cy="1132596"/>
          </a:xfrm>
        </p:spPr>
        <p:txBody>
          <a:bodyPr>
            <a:normAutofit/>
          </a:bodyPr>
          <a:lstStyle/>
          <a:p>
            <a:r>
              <a:rPr lang="en-US" sz="4800" b="1" dirty="0" smtClean="0">
                <a:effectLst>
                  <a:outerShdw blurRad="38100" dist="38100" dir="2700000" algn="tl">
                    <a:srgbClr val="000000">
                      <a:alpha val="43137"/>
                    </a:srgbClr>
                  </a:outerShdw>
                </a:effectLst>
                <a:latin typeface="+mn-lt"/>
              </a:rPr>
              <a:t>Great Teams…</a:t>
            </a:r>
            <a:endParaRPr lang="en-US" sz="48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8618943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indent="0">
              <a:lnSpc>
                <a:spcPct val="100000"/>
              </a:lnSpc>
              <a:spcAft>
                <a:spcPts val="1200"/>
              </a:spcAft>
              <a:buNone/>
            </a:pPr>
            <a:endParaRPr lang="en-US" sz="2800" dirty="0">
              <a:solidFill>
                <a:schemeClr val="tx1"/>
              </a:solidFill>
            </a:endParaRPr>
          </a:p>
          <a:p>
            <a:pPr marL="273050" indent="-273050">
              <a:lnSpc>
                <a:spcPct val="100000"/>
              </a:lnSpc>
              <a:spcAft>
                <a:spcPts val="1200"/>
              </a:spcAft>
            </a:pPr>
            <a:r>
              <a:rPr lang="en-US" sz="2800" dirty="0">
                <a:solidFill>
                  <a:schemeClr val="tx1"/>
                </a:solidFill>
              </a:rPr>
              <a:t>Why do some teams do great work and others seem to never get anything done?</a:t>
            </a:r>
          </a:p>
          <a:p>
            <a:pPr marL="0" lvl="0" indent="0">
              <a:lnSpc>
                <a:spcPct val="100000"/>
              </a:lnSpc>
              <a:buClr>
                <a:srgbClr val="AD2E27"/>
              </a:buClr>
              <a:buNone/>
            </a:pPr>
            <a:endParaRPr lang="en-US" sz="2800" dirty="0">
              <a:solidFill>
                <a:schemeClr val="tx1"/>
              </a:solidFill>
            </a:endParaRPr>
          </a:p>
        </p:txBody>
      </p:sp>
      <p:sp>
        <p:nvSpPr>
          <p:cNvPr id="3" name="Title 2"/>
          <p:cNvSpPr>
            <a:spLocks noGrp="1"/>
          </p:cNvSpPr>
          <p:nvPr>
            <p:ph type="title"/>
          </p:nvPr>
        </p:nvSpPr>
        <p:spPr>
          <a:xfrm>
            <a:off x="457200" y="245443"/>
            <a:ext cx="8229600" cy="1132596"/>
          </a:xfrm>
        </p:spPr>
        <p:txBody>
          <a:bodyPr>
            <a:normAutofit/>
          </a:bodyPr>
          <a:lstStyle/>
          <a:p>
            <a:r>
              <a:rPr lang="en-US" sz="4800" b="1" dirty="0" smtClean="0">
                <a:effectLst>
                  <a:outerShdw blurRad="38100" dist="38100" dir="2700000" algn="tl">
                    <a:srgbClr val="000000">
                      <a:alpha val="43137"/>
                    </a:srgbClr>
                  </a:outerShdw>
                </a:effectLst>
                <a:latin typeface="+mn-lt"/>
              </a:rPr>
              <a:t>Great Teams…</a:t>
            </a:r>
            <a:endParaRPr lang="en-US" sz="48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968939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lnSpc>
                <a:spcPct val="115000"/>
              </a:lnSpc>
              <a:buSzPct val="85000"/>
            </a:pPr>
            <a:r>
              <a:rPr lang="en-US" b="1" dirty="0">
                <a:solidFill>
                  <a:schemeClr val="tx1"/>
                </a:solidFill>
              </a:rPr>
              <a:t>Forming </a:t>
            </a:r>
            <a:r>
              <a:rPr lang="en-US" dirty="0">
                <a:solidFill>
                  <a:schemeClr val="tx1"/>
                </a:solidFill>
              </a:rPr>
              <a:t>–</a:t>
            </a:r>
            <a:r>
              <a:rPr lang="en-US" b="1" dirty="0">
                <a:solidFill>
                  <a:schemeClr val="tx1"/>
                </a:solidFill>
              </a:rPr>
              <a:t> </a:t>
            </a:r>
            <a:r>
              <a:rPr lang="en-US" dirty="0">
                <a:solidFill>
                  <a:schemeClr val="tx1"/>
                </a:solidFill>
              </a:rPr>
              <a:t>cautious affiliation</a:t>
            </a:r>
          </a:p>
          <a:p>
            <a:pPr marL="457200" indent="-457200">
              <a:lnSpc>
                <a:spcPct val="115000"/>
              </a:lnSpc>
              <a:buSzPct val="85000"/>
            </a:pPr>
            <a:r>
              <a:rPr lang="en-US" b="1" dirty="0" smtClean="0">
                <a:solidFill>
                  <a:schemeClr val="tx1"/>
                </a:solidFill>
              </a:rPr>
              <a:t>Storming</a:t>
            </a:r>
            <a:r>
              <a:rPr lang="en-US" dirty="0" smtClean="0">
                <a:solidFill>
                  <a:schemeClr val="tx1"/>
                </a:solidFill>
              </a:rPr>
              <a:t> </a:t>
            </a:r>
            <a:r>
              <a:rPr lang="en-US" dirty="0">
                <a:solidFill>
                  <a:schemeClr val="tx1"/>
                </a:solidFill>
              </a:rPr>
              <a:t>– competitiveness</a:t>
            </a:r>
          </a:p>
          <a:p>
            <a:pPr marL="457200" indent="-457200">
              <a:lnSpc>
                <a:spcPct val="115000"/>
              </a:lnSpc>
              <a:buSzPct val="85000"/>
            </a:pPr>
            <a:r>
              <a:rPr lang="en-US" b="1" dirty="0" smtClean="0">
                <a:solidFill>
                  <a:schemeClr val="tx1"/>
                </a:solidFill>
              </a:rPr>
              <a:t>Norming</a:t>
            </a:r>
            <a:r>
              <a:rPr lang="en-US" dirty="0" smtClean="0">
                <a:solidFill>
                  <a:schemeClr val="tx1"/>
                </a:solidFill>
              </a:rPr>
              <a:t> </a:t>
            </a:r>
            <a:r>
              <a:rPr lang="en-US" dirty="0">
                <a:solidFill>
                  <a:schemeClr val="tx1"/>
                </a:solidFill>
              </a:rPr>
              <a:t>– harmonious cohesiveness</a:t>
            </a:r>
          </a:p>
          <a:p>
            <a:pPr marL="457200" indent="-457200">
              <a:lnSpc>
                <a:spcPct val="115000"/>
              </a:lnSpc>
              <a:buSzPct val="85000"/>
            </a:pPr>
            <a:r>
              <a:rPr lang="en-US" b="1" dirty="0" smtClean="0">
                <a:solidFill>
                  <a:schemeClr val="tx1"/>
                </a:solidFill>
              </a:rPr>
              <a:t>Performing</a:t>
            </a:r>
            <a:r>
              <a:rPr lang="en-US" dirty="0" smtClean="0">
                <a:solidFill>
                  <a:schemeClr val="tx1"/>
                </a:solidFill>
              </a:rPr>
              <a:t> </a:t>
            </a:r>
            <a:r>
              <a:rPr lang="en-US" dirty="0">
                <a:solidFill>
                  <a:schemeClr val="tx1"/>
                </a:solidFill>
              </a:rPr>
              <a:t>– collaborative teamwork</a:t>
            </a:r>
          </a:p>
          <a:p>
            <a:pPr marL="457200" indent="-457200">
              <a:lnSpc>
                <a:spcPct val="115000"/>
              </a:lnSpc>
              <a:buSzPct val="85000"/>
            </a:pPr>
            <a:r>
              <a:rPr lang="en-US" b="1" i="1" dirty="0" smtClean="0">
                <a:solidFill>
                  <a:schemeClr val="tx1"/>
                </a:solidFill>
              </a:rPr>
              <a:t>Adjourning</a:t>
            </a:r>
            <a:endParaRPr lang="en-US" i="1" dirty="0">
              <a:solidFill>
                <a:schemeClr val="tx1"/>
              </a:solidFill>
            </a:endParaRPr>
          </a:p>
        </p:txBody>
      </p:sp>
      <p:sp>
        <p:nvSpPr>
          <p:cNvPr id="3" name="Title 2"/>
          <p:cNvSpPr>
            <a:spLocks noGrp="1"/>
          </p:cNvSpPr>
          <p:nvPr>
            <p:ph type="title"/>
          </p:nvPr>
        </p:nvSpPr>
        <p:spPr>
          <a:xfrm>
            <a:off x="457200" y="245443"/>
            <a:ext cx="8229600" cy="1132596"/>
          </a:xfrm>
        </p:spPr>
        <p:txBody>
          <a:bodyPr>
            <a:normAutofit/>
          </a:bodyPr>
          <a:lstStyle/>
          <a:p>
            <a:r>
              <a:rPr lang="en-US" sz="4800" b="1" dirty="0" smtClean="0">
                <a:effectLst>
                  <a:outerShdw blurRad="38100" dist="38100" dir="2700000" algn="tl">
                    <a:srgbClr val="000000">
                      <a:alpha val="43137"/>
                    </a:srgbClr>
                  </a:outerShdw>
                </a:effectLst>
                <a:latin typeface="+mn-lt"/>
              </a:rPr>
              <a:t>The Tuckman Model</a:t>
            </a:r>
            <a:endParaRPr lang="en-US" sz="48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822488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45443"/>
            <a:ext cx="8229600" cy="1132596"/>
          </a:xfrm>
        </p:spPr>
        <p:txBody>
          <a:bodyPr>
            <a:normAutofit/>
          </a:bodyPr>
          <a:lstStyle/>
          <a:p>
            <a:r>
              <a:rPr lang="en-US" b="1" dirty="0" smtClean="0">
                <a:effectLst>
                  <a:outerShdw blurRad="38100" dist="38100" dir="2700000" algn="tl">
                    <a:srgbClr val="000000">
                      <a:alpha val="43137"/>
                    </a:srgbClr>
                  </a:outerShdw>
                </a:effectLst>
                <a:latin typeface="+mn-lt"/>
              </a:rPr>
              <a:t>Team Activity</a:t>
            </a:r>
            <a:endParaRPr lang="en-US" b="1" dirty="0">
              <a:effectLst>
                <a:outerShdw blurRad="38100" dist="38100" dir="2700000" algn="tl">
                  <a:srgbClr val="000000">
                    <a:alpha val="43137"/>
                  </a:srgbClr>
                </a:outerShdw>
              </a:effectLst>
              <a:latin typeface="+mn-lt"/>
            </a:endParaRPr>
          </a:p>
        </p:txBody>
      </p:sp>
      <p:sp>
        <p:nvSpPr>
          <p:cNvPr id="2" name="Rectangle 1"/>
          <p:cNvSpPr/>
          <p:nvPr/>
        </p:nvSpPr>
        <p:spPr>
          <a:xfrm>
            <a:off x="950259" y="2406588"/>
            <a:ext cx="5907741" cy="1077218"/>
          </a:xfrm>
          <a:prstGeom prst="rect">
            <a:avLst/>
          </a:prstGeom>
        </p:spPr>
        <p:txBody>
          <a:bodyPr wrap="square">
            <a:spAutoFit/>
          </a:bodyPr>
          <a:lstStyle/>
          <a:p>
            <a:pPr>
              <a:lnSpc>
                <a:spcPct val="100000"/>
              </a:lnSpc>
              <a:spcAft>
                <a:spcPts val="1200"/>
              </a:spcAft>
            </a:pPr>
            <a:r>
              <a:rPr lang="en-US" sz="3200" dirty="0"/>
              <a:t>You have 30 minutes to complete this </a:t>
            </a:r>
            <a:r>
              <a:rPr lang="en-US" sz="3200" dirty="0" smtClean="0"/>
              <a:t>team activity</a:t>
            </a:r>
            <a:r>
              <a:rPr lang="en-US" sz="3200" dirty="0"/>
              <a:t>.</a:t>
            </a:r>
          </a:p>
        </p:txBody>
      </p:sp>
    </p:spTree>
    <p:extLst>
      <p:ext uri="{BB962C8B-B14F-4D97-AF65-F5344CB8AC3E}">
        <p14:creationId xmlns:p14="http://schemas.microsoft.com/office/powerpoint/2010/main" val="3734576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0_yKBitO8M"/>
          <p:cNvPicPr>
            <a:picLocks noGrp="1" noRot="1" noChangeAspect="1"/>
          </p:cNvPicPr>
          <p:nvPr>
            <p:ph idx="1"/>
            <a:videoFile r:link="rId1"/>
          </p:nvPr>
        </p:nvPicPr>
        <p:blipFill>
          <a:blip r:embed="rId3"/>
          <a:stretch>
            <a:fillRect/>
          </a:stretch>
        </p:blipFill>
        <p:spPr>
          <a:xfrm>
            <a:off x="263047" y="1357639"/>
            <a:ext cx="8564788" cy="4817693"/>
          </a:xfrm>
          <a:prstGeom prst="rect">
            <a:avLst/>
          </a:prstGeom>
        </p:spPr>
      </p:pic>
      <p:sp>
        <p:nvSpPr>
          <p:cNvPr id="3" name="Title 2"/>
          <p:cNvSpPr>
            <a:spLocks noGrp="1"/>
          </p:cNvSpPr>
          <p:nvPr>
            <p:ph type="title"/>
          </p:nvPr>
        </p:nvSpPr>
        <p:spPr/>
        <p:txBody>
          <a:bodyPr/>
          <a:lstStyle/>
          <a:p>
            <a:r>
              <a:rPr lang="en-US" dirty="0" smtClean="0"/>
              <a:t>Build a Tower, Build a Team</a:t>
            </a:r>
            <a:endParaRPr lang="en-US" dirty="0"/>
          </a:p>
        </p:txBody>
      </p:sp>
    </p:spTree>
    <p:extLst>
      <p:ext uri="{BB962C8B-B14F-4D97-AF65-F5344CB8AC3E}">
        <p14:creationId xmlns:p14="http://schemas.microsoft.com/office/powerpoint/2010/main" val="18631036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84101" y="360607"/>
            <a:ext cx="5975798" cy="830997"/>
          </a:xfrm>
          <a:prstGeom prst="rect">
            <a:avLst/>
          </a:prstGeom>
          <a:noFill/>
        </p:spPr>
        <p:txBody>
          <a:bodyPr wrap="square" rtlCol="0">
            <a:spAutoFit/>
          </a:bodyPr>
          <a:lstStyle/>
          <a:p>
            <a:pPr algn="ctr"/>
            <a:r>
              <a:rPr lang="en-US" sz="4800" b="1" dirty="0" smtClean="0">
                <a:solidFill>
                  <a:srgbClr val="FFC000"/>
                </a:solidFill>
                <a:effectLst>
                  <a:outerShdw blurRad="38100" dist="38100" dir="2700000" algn="tl">
                    <a:srgbClr val="000000">
                      <a:alpha val="43137"/>
                    </a:srgbClr>
                  </a:outerShdw>
                </a:effectLst>
              </a:rPr>
              <a:t>Questions?</a:t>
            </a:r>
            <a:endParaRPr lang="en-US" sz="4800" b="1" dirty="0">
              <a:solidFill>
                <a:srgbClr val="FFC000"/>
              </a:solidFill>
              <a:effectLst>
                <a:outerShdw blurRad="38100" dist="38100" dir="2700000" algn="tl">
                  <a:srgbClr val="000000">
                    <a:alpha val="43137"/>
                  </a:srgbClr>
                </a:outerShdw>
              </a:effectLst>
            </a:endParaRPr>
          </a:p>
        </p:txBody>
      </p:sp>
      <p:pic>
        <p:nvPicPr>
          <p:cNvPr id="1026" name="Picture 2" descr="C:\Users\mfreel\AppData\Local\Microsoft\Windows\Temporary Internet Files\Content.Outlook\MSX1KMJL\BELLE_ver_rev.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0654" y="5541135"/>
            <a:ext cx="1641352" cy="93726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062507" y="1191604"/>
            <a:ext cx="7018986" cy="4801314"/>
          </a:xfrm>
          <a:prstGeom prst="rect">
            <a:avLst/>
          </a:prstGeom>
          <a:noFill/>
        </p:spPr>
        <p:txBody>
          <a:bodyPr wrap="square" rtlCol="0">
            <a:spAutoFit/>
          </a:bodyPr>
          <a:lstStyle/>
          <a:p>
            <a:pPr>
              <a:spcAft>
                <a:spcPts val="1200"/>
              </a:spcAft>
            </a:pPr>
            <a:r>
              <a:rPr lang="en-US" sz="3200" dirty="0" smtClean="0">
                <a:solidFill>
                  <a:schemeClr val="bg1"/>
                </a:solidFill>
                <a:effectLst>
                  <a:outerShdw blurRad="38100" dist="38100" dir="2700000" algn="tl">
                    <a:srgbClr val="000000">
                      <a:alpha val="43137"/>
                    </a:srgbClr>
                  </a:outerShdw>
                </a:effectLst>
              </a:rPr>
              <a:t>Next time…</a:t>
            </a:r>
          </a:p>
          <a:p>
            <a:pPr>
              <a:spcAft>
                <a:spcPts val="1200"/>
              </a:spcAft>
            </a:pPr>
            <a:endParaRPr lang="en-US" sz="3200" dirty="0">
              <a:solidFill>
                <a:schemeClr val="bg1"/>
              </a:solidFill>
              <a:effectLst>
                <a:outerShdw blurRad="38100" dist="38100" dir="2700000" algn="tl">
                  <a:srgbClr val="000000">
                    <a:alpha val="43137"/>
                  </a:srgbClr>
                </a:outerShdw>
              </a:effectLst>
            </a:endParaRPr>
          </a:p>
          <a:p>
            <a:pPr>
              <a:spcAft>
                <a:spcPts val="600"/>
              </a:spcAft>
            </a:pPr>
            <a:r>
              <a:rPr lang="en-US" sz="3200" dirty="0" smtClean="0">
                <a:solidFill>
                  <a:schemeClr val="bg1"/>
                </a:solidFill>
                <a:effectLst>
                  <a:outerShdw blurRad="38100" dist="38100" dir="2700000" algn="tl">
                    <a:srgbClr val="000000">
                      <a:alpha val="43137"/>
                    </a:srgbClr>
                  </a:outerShdw>
                </a:effectLst>
              </a:rPr>
              <a:t>Fuller Session:  Leadership Today</a:t>
            </a:r>
          </a:p>
          <a:p>
            <a:pPr>
              <a:spcAft>
                <a:spcPts val="600"/>
              </a:spcAft>
            </a:pPr>
            <a:r>
              <a:rPr lang="en-US" sz="3200" smtClean="0">
                <a:solidFill>
                  <a:schemeClr val="bg1"/>
                </a:solidFill>
                <a:effectLst>
                  <a:outerShdw blurRad="38100" dist="38100" dir="2700000" algn="tl">
                    <a:srgbClr val="000000">
                      <a:alpha val="43137"/>
                    </a:srgbClr>
                  </a:outerShdw>
                </a:effectLst>
              </a:rPr>
              <a:t>October </a:t>
            </a:r>
            <a:r>
              <a:rPr lang="en-US" sz="3200" smtClean="0">
                <a:solidFill>
                  <a:schemeClr val="bg1"/>
                </a:solidFill>
                <a:effectLst>
                  <a:outerShdw blurRad="38100" dist="38100" dir="2700000" algn="tl">
                    <a:srgbClr val="000000">
                      <a:alpha val="43137"/>
                    </a:srgbClr>
                  </a:outerShdw>
                </a:effectLst>
              </a:rPr>
              <a:t>16, </a:t>
            </a:r>
            <a:r>
              <a:rPr lang="en-US" sz="3200" dirty="0" smtClean="0">
                <a:solidFill>
                  <a:schemeClr val="bg1"/>
                </a:solidFill>
                <a:effectLst>
                  <a:outerShdw blurRad="38100" dist="38100" dir="2700000" algn="tl">
                    <a:srgbClr val="000000">
                      <a:alpha val="43137"/>
                    </a:srgbClr>
                  </a:outerShdw>
                </a:effectLst>
              </a:rPr>
              <a:t>2017</a:t>
            </a:r>
          </a:p>
          <a:p>
            <a:pPr>
              <a:spcAft>
                <a:spcPts val="600"/>
              </a:spcAft>
            </a:pPr>
            <a:r>
              <a:rPr lang="en-US" sz="3200" dirty="0" smtClean="0">
                <a:solidFill>
                  <a:schemeClr val="bg1"/>
                </a:solidFill>
                <a:effectLst>
                  <a:outerShdw blurRad="38100" dist="38100" dir="2700000" algn="tl">
                    <a:srgbClr val="000000">
                      <a:alpha val="43137"/>
                    </a:srgbClr>
                  </a:outerShdw>
                </a:effectLst>
              </a:rPr>
              <a:t>9 am to 4 pm</a:t>
            </a:r>
          </a:p>
          <a:p>
            <a:pPr>
              <a:spcAft>
                <a:spcPts val="600"/>
              </a:spcAft>
            </a:pPr>
            <a:r>
              <a:rPr lang="en-US" sz="3200" dirty="0" smtClean="0">
                <a:solidFill>
                  <a:schemeClr val="bg1"/>
                </a:solidFill>
                <a:effectLst>
                  <a:outerShdw blurRad="38100" dist="38100" dir="2700000" algn="tl">
                    <a:srgbClr val="000000">
                      <a:alpha val="43137"/>
                    </a:srgbClr>
                  </a:outerShdw>
                </a:effectLst>
              </a:rPr>
              <a:t>Embassy Suites, </a:t>
            </a:r>
            <a:r>
              <a:rPr lang="en-US" sz="3200" dirty="0" err="1" smtClean="0">
                <a:solidFill>
                  <a:schemeClr val="bg1"/>
                </a:solidFill>
                <a:effectLst>
                  <a:outerShdw blurRad="38100" dist="38100" dir="2700000" algn="tl">
                    <a:srgbClr val="000000">
                      <a:alpha val="43137"/>
                    </a:srgbClr>
                  </a:outerShdw>
                </a:effectLst>
              </a:rPr>
              <a:t>LaVista</a:t>
            </a:r>
            <a:endParaRPr lang="en-US" sz="3200" dirty="0" smtClean="0">
              <a:solidFill>
                <a:schemeClr val="bg1"/>
              </a:solidFill>
              <a:effectLst>
                <a:outerShdw blurRad="38100" dist="38100" dir="2700000" algn="tl">
                  <a:srgbClr val="000000">
                    <a:alpha val="43137"/>
                  </a:srgbClr>
                </a:outerShdw>
              </a:effectLst>
            </a:endParaRPr>
          </a:p>
          <a:p>
            <a:pPr marL="285750" indent="-285750">
              <a:spcAft>
                <a:spcPts val="1200"/>
              </a:spcAft>
              <a:buFont typeface="Arial" panose="020B0604020202020204" pitchFamily="34" charset="0"/>
              <a:buChar char="•"/>
            </a:pPr>
            <a:endParaRPr lang="en-US" sz="3200" dirty="0" smtClean="0">
              <a:solidFill>
                <a:schemeClr val="bg1"/>
              </a:solidFill>
              <a:effectLst>
                <a:outerShdw blurRad="38100" dist="38100" dir="2700000" algn="tl">
                  <a:srgbClr val="000000">
                    <a:alpha val="43137"/>
                  </a:srgbClr>
                </a:outerShdw>
              </a:effectLst>
            </a:endParaRPr>
          </a:p>
          <a:p>
            <a:pPr marL="285750" indent="-285750">
              <a:spcAft>
                <a:spcPts val="1200"/>
              </a:spcAft>
              <a:buFont typeface="Arial" panose="020B0604020202020204" pitchFamily="34" charset="0"/>
              <a:buChar char="•"/>
            </a:pPr>
            <a:endParaRPr lang="en-US" sz="32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367175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457200" y="3462338"/>
            <a:ext cx="8229600" cy="241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US" sz="1600" dirty="0">
                <a:solidFill>
                  <a:srgbClr val="3B413F"/>
                </a:solidFill>
                <a:latin typeface="Arial" charset="0"/>
                <a:cs typeface="Arial" charset="0"/>
              </a:rPr>
              <a:t>A private, non-profit institution founded in 1966, Bellevue University is </a:t>
            </a:r>
            <a:br>
              <a:rPr lang="en-US" sz="1600" dirty="0">
                <a:solidFill>
                  <a:srgbClr val="3B413F"/>
                </a:solidFill>
                <a:latin typeface="Arial" charset="0"/>
                <a:cs typeface="Arial" charset="0"/>
              </a:rPr>
            </a:br>
            <a:r>
              <a:rPr lang="en-US" sz="1600" dirty="0">
                <a:solidFill>
                  <a:srgbClr val="3B413F"/>
                </a:solidFill>
                <a:latin typeface="Arial" charset="0"/>
                <a:cs typeface="Arial" charset="0"/>
              </a:rPr>
              <a:t>accredited by the Higher Learning Commission through the U.S. Department of Education. For general information, please call 800.756.7920.</a:t>
            </a:r>
            <a:br>
              <a:rPr lang="en-US" sz="1600" dirty="0">
                <a:solidFill>
                  <a:srgbClr val="3B413F"/>
                </a:solidFill>
                <a:latin typeface="Arial" charset="0"/>
                <a:cs typeface="Arial" charset="0"/>
              </a:rPr>
            </a:br>
            <a:r>
              <a:rPr lang="en-US" sz="1600" dirty="0">
                <a:solidFill>
                  <a:srgbClr val="3B413F"/>
                </a:solidFill>
                <a:latin typeface="Arial" charset="0"/>
                <a:cs typeface="Arial" charset="0"/>
              </a:rPr>
              <a:t/>
            </a:r>
            <a:br>
              <a:rPr lang="en-US" sz="1600" dirty="0">
                <a:solidFill>
                  <a:srgbClr val="3B413F"/>
                </a:solidFill>
                <a:latin typeface="Arial" charset="0"/>
                <a:cs typeface="Arial" charset="0"/>
              </a:rPr>
            </a:br>
            <a:r>
              <a:rPr lang="en-US" sz="1600" dirty="0" smtClean="0">
                <a:solidFill>
                  <a:srgbClr val="3B413F"/>
                </a:solidFill>
                <a:latin typeface="Arial" charset="0"/>
                <a:cs typeface="Arial" charset="0"/>
              </a:rPr>
              <a:t>Faculty Phone</a:t>
            </a:r>
            <a:r>
              <a:rPr lang="en-US" sz="1600" dirty="0">
                <a:solidFill>
                  <a:srgbClr val="3B413F"/>
                </a:solidFill>
                <a:latin typeface="Arial" charset="0"/>
                <a:cs typeface="Arial" charset="0"/>
              </a:rPr>
              <a:t>: </a:t>
            </a:r>
            <a:r>
              <a:rPr lang="en-US" sz="1600" dirty="0" smtClean="0">
                <a:solidFill>
                  <a:srgbClr val="3B413F"/>
                </a:solidFill>
                <a:latin typeface="Arial" charset="0"/>
                <a:cs typeface="Arial" charset="0"/>
              </a:rPr>
              <a:t>402.557.7121</a:t>
            </a:r>
            <a:r>
              <a:rPr lang="en-US" sz="1600" dirty="0">
                <a:solidFill>
                  <a:srgbClr val="3B413F"/>
                </a:solidFill>
                <a:latin typeface="Arial" charset="0"/>
                <a:cs typeface="Arial" charset="0"/>
              </a:rPr>
              <a:t/>
            </a:r>
            <a:br>
              <a:rPr lang="en-US" sz="1600" dirty="0">
                <a:solidFill>
                  <a:srgbClr val="3B413F"/>
                </a:solidFill>
                <a:latin typeface="Arial" charset="0"/>
                <a:cs typeface="Arial" charset="0"/>
              </a:rPr>
            </a:br>
            <a:r>
              <a:rPr lang="en-US" sz="1600" dirty="0">
                <a:solidFill>
                  <a:srgbClr val="3B413F"/>
                </a:solidFill>
                <a:latin typeface="Arial" charset="0"/>
                <a:cs typeface="Arial" charset="0"/>
              </a:rPr>
              <a:t/>
            </a:r>
            <a:br>
              <a:rPr lang="en-US" sz="1600" dirty="0">
                <a:solidFill>
                  <a:srgbClr val="3B413F"/>
                </a:solidFill>
                <a:latin typeface="Arial" charset="0"/>
                <a:cs typeface="Arial" charset="0"/>
              </a:rPr>
            </a:br>
            <a:r>
              <a:rPr lang="en-US" sz="1600" dirty="0" smtClean="0">
                <a:solidFill>
                  <a:srgbClr val="3B413F"/>
                </a:solidFill>
                <a:latin typeface="Arial" charset="0"/>
                <a:cs typeface="Arial" charset="0"/>
              </a:rPr>
              <a:t>Faculty Email</a:t>
            </a:r>
            <a:r>
              <a:rPr lang="en-US" sz="1600" dirty="0">
                <a:solidFill>
                  <a:srgbClr val="3B413F"/>
                </a:solidFill>
                <a:latin typeface="Arial" charset="0"/>
                <a:cs typeface="Arial" charset="0"/>
              </a:rPr>
              <a:t>: </a:t>
            </a:r>
            <a:r>
              <a:rPr lang="en-US" sz="1600" dirty="0" smtClean="0">
                <a:solidFill>
                  <a:srgbClr val="3B413F"/>
                </a:solidFill>
                <a:latin typeface="Arial" charset="0"/>
                <a:cs typeface="Arial" charset="0"/>
              </a:rPr>
              <a:t>mike.freel@bellevue.edu</a:t>
            </a:r>
            <a:r>
              <a:rPr lang="en-US" sz="1600" dirty="0">
                <a:solidFill>
                  <a:srgbClr val="3B413F"/>
                </a:solidFill>
                <a:latin typeface="Arial" charset="0"/>
                <a:cs typeface="Arial" charset="0"/>
              </a:rPr>
              <a:t/>
            </a:r>
            <a:br>
              <a:rPr lang="en-US" sz="1600" dirty="0">
                <a:solidFill>
                  <a:srgbClr val="3B413F"/>
                </a:solidFill>
                <a:latin typeface="Arial" charset="0"/>
                <a:cs typeface="Arial" charset="0"/>
              </a:rPr>
            </a:br>
            <a:r>
              <a:rPr lang="en-US" sz="1600" dirty="0">
                <a:solidFill>
                  <a:srgbClr val="3E403E"/>
                </a:solidFill>
                <a:latin typeface="Arial" charset="0"/>
                <a:cs typeface="Arial" charset="0"/>
              </a:rPr>
              <a:t> </a:t>
            </a:r>
            <a:br>
              <a:rPr lang="en-US" sz="1600" dirty="0">
                <a:solidFill>
                  <a:srgbClr val="3E403E"/>
                </a:solidFill>
                <a:latin typeface="Arial" charset="0"/>
                <a:cs typeface="Arial" charset="0"/>
              </a:rPr>
            </a:br>
            <a:r>
              <a:rPr lang="en-US" sz="1600" dirty="0" smtClean="0">
                <a:solidFill>
                  <a:srgbClr val="593D82"/>
                </a:solidFill>
                <a:latin typeface="Arial" charset="0"/>
                <a:cs typeface="Arial" charset="0"/>
              </a:rPr>
              <a:t>bellevue.edu</a:t>
            </a:r>
            <a:r>
              <a:rPr lang="en-US" sz="1600" dirty="0">
                <a:solidFill>
                  <a:srgbClr val="593D82"/>
                </a:solidFill>
                <a:latin typeface="Arial" charset="0"/>
                <a:cs typeface="Arial" charset="0"/>
              </a:rPr>
              <a:t/>
            </a:r>
            <a:br>
              <a:rPr lang="en-US" sz="1600" dirty="0">
                <a:solidFill>
                  <a:srgbClr val="593D82"/>
                </a:solidFill>
                <a:latin typeface="Arial" charset="0"/>
                <a:cs typeface="Arial" charset="0"/>
              </a:rPr>
            </a:br>
            <a:endParaRPr lang="en-US" sz="1600" dirty="0">
              <a:solidFill>
                <a:srgbClr val="593D82"/>
              </a:solidFill>
              <a:latin typeface="Arial" charset="0"/>
              <a:cs typeface="Arial" charset="0"/>
            </a:endParaRPr>
          </a:p>
        </p:txBody>
      </p:sp>
    </p:spTree>
    <p:extLst>
      <p:ext uri="{BB962C8B-B14F-4D97-AF65-F5344CB8AC3E}">
        <p14:creationId xmlns:p14="http://schemas.microsoft.com/office/powerpoint/2010/main" val="624133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freel\AppData\Local\Microsoft\Windows\Temporary Internet Files\Content.Outlook\MSX1KMJL\BELLE_ver_rev.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0654" y="5541135"/>
            <a:ext cx="1641352" cy="937262"/>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p:nvPr/>
        </p:nvSpPr>
        <p:spPr>
          <a:xfrm>
            <a:off x="2565779" y="1064525"/>
            <a:ext cx="4326340" cy="428539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5222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3600" dirty="0" smtClean="0">
                <a:solidFill>
                  <a:schemeClr val="tx1"/>
                </a:solidFill>
                <a:latin typeface="+mn-lt"/>
              </a:rPr>
              <a:t>A </a:t>
            </a:r>
            <a:r>
              <a:rPr lang="en-US" sz="3600" i="1" u="sng" dirty="0" smtClean="0">
                <a:solidFill>
                  <a:schemeClr val="accent4">
                    <a:lumMod val="75000"/>
                  </a:schemeClr>
                </a:solidFill>
                <a:effectLst>
                  <a:outerShdw blurRad="38100" dist="38100" dir="2700000" algn="tl">
                    <a:srgbClr val="000000">
                      <a:alpha val="43137"/>
                    </a:srgbClr>
                  </a:outerShdw>
                </a:effectLst>
                <a:latin typeface="+mn-lt"/>
              </a:rPr>
              <a:t>small number of people</a:t>
            </a:r>
            <a:r>
              <a:rPr lang="en-US" sz="3600" dirty="0" smtClean="0">
                <a:solidFill>
                  <a:schemeClr val="tx1"/>
                </a:solidFill>
                <a:latin typeface="+mn-lt"/>
              </a:rPr>
              <a:t> with </a:t>
            </a:r>
            <a:r>
              <a:rPr lang="en-US" sz="3600" i="1" u="sng" dirty="0" smtClean="0">
                <a:solidFill>
                  <a:schemeClr val="accent4">
                    <a:lumMod val="75000"/>
                  </a:schemeClr>
                </a:solidFill>
                <a:effectLst>
                  <a:outerShdw blurRad="38100" dist="38100" dir="2700000" algn="tl">
                    <a:srgbClr val="000000">
                      <a:alpha val="43137"/>
                    </a:srgbClr>
                  </a:outerShdw>
                </a:effectLst>
                <a:latin typeface="+mn-lt"/>
              </a:rPr>
              <a:t>complementary skills</a:t>
            </a:r>
            <a:r>
              <a:rPr lang="en-US" sz="3600" dirty="0" smtClean="0">
                <a:solidFill>
                  <a:schemeClr val="tx1"/>
                </a:solidFill>
                <a:latin typeface="+mn-lt"/>
              </a:rPr>
              <a:t> who are committed to a </a:t>
            </a:r>
            <a:r>
              <a:rPr lang="en-US" sz="3600" i="1" u="sng" dirty="0" smtClean="0">
                <a:solidFill>
                  <a:schemeClr val="accent4">
                    <a:lumMod val="75000"/>
                  </a:schemeClr>
                </a:solidFill>
                <a:effectLst>
                  <a:outerShdw blurRad="38100" dist="38100" dir="2700000" algn="tl">
                    <a:srgbClr val="000000">
                      <a:alpha val="43137"/>
                    </a:srgbClr>
                  </a:outerShdw>
                </a:effectLst>
                <a:latin typeface="+mn-lt"/>
              </a:rPr>
              <a:t>specific objective, goal, and approach </a:t>
            </a:r>
            <a:r>
              <a:rPr lang="en-US" sz="3600" dirty="0" smtClean="0">
                <a:solidFill>
                  <a:schemeClr val="tx1"/>
                </a:solidFill>
                <a:latin typeface="+mn-lt"/>
              </a:rPr>
              <a:t>for which they hold themselves </a:t>
            </a:r>
            <a:r>
              <a:rPr lang="en-US" sz="3600" i="1" u="sng" dirty="0" smtClean="0">
                <a:solidFill>
                  <a:schemeClr val="accent4">
                    <a:lumMod val="75000"/>
                  </a:schemeClr>
                </a:solidFill>
                <a:effectLst>
                  <a:outerShdw blurRad="38100" dist="38100" dir="2700000" algn="tl">
                    <a:srgbClr val="000000">
                      <a:alpha val="43137"/>
                    </a:srgbClr>
                  </a:outerShdw>
                </a:effectLst>
                <a:latin typeface="+mn-lt"/>
              </a:rPr>
              <a:t>mutually accountable</a:t>
            </a:r>
            <a:r>
              <a:rPr lang="en-US" sz="3600" dirty="0" smtClean="0">
                <a:solidFill>
                  <a:schemeClr val="tx1"/>
                </a:solidFill>
                <a:latin typeface="+mn-lt"/>
              </a:rPr>
              <a:t>.</a:t>
            </a:r>
          </a:p>
        </p:txBody>
      </p:sp>
      <p:sp>
        <p:nvSpPr>
          <p:cNvPr id="3" name="Title 2"/>
          <p:cNvSpPr>
            <a:spLocks noGrp="1"/>
          </p:cNvSpPr>
          <p:nvPr>
            <p:ph type="title"/>
          </p:nvPr>
        </p:nvSpPr>
        <p:spPr/>
        <p:txBody>
          <a:bodyPr>
            <a:normAutofit/>
          </a:bodyPr>
          <a:lstStyle/>
          <a:p>
            <a:r>
              <a:rPr lang="en-US" sz="4800" b="1" dirty="0" smtClean="0">
                <a:effectLst>
                  <a:outerShdw blurRad="38100" dist="38100" dir="2700000" algn="tl">
                    <a:srgbClr val="000000">
                      <a:alpha val="43137"/>
                    </a:srgbClr>
                  </a:outerShdw>
                </a:effectLst>
                <a:latin typeface="+mn-lt"/>
              </a:rPr>
              <a:t>Teams Defined…</a:t>
            </a:r>
            <a:endParaRPr lang="en-US" sz="48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444491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dirty="0">
                <a:solidFill>
                  <a:schemeClr val="tx1"/>
                </a:solidFill>
                <a:latin typeface="+mn-lt"/>
              </a:rPr>
              <a:t>Teams that recommend things</a:t>
            </a:r>
          </a:p>
          <a:p>
            <a:pPr marL="457200" indent="-457200"/>
            <a:r>
              <a:rPr lang="en-US" dirty="0">
                <a:solidFill>
                  <a:schemeClr val="tx1"/>
                </a:solidFill>
                <a:latin typeface="+mn-lt"/>
              </a:rPr>
              <a:t>Teams that make or do things</a:t>
            </a:r>
          </a:p>
          <a:p>
            <a:pPr marL="457200" indent="-457200"/>
            <a:r>
              <a:rPr lang="en-US" dirty="0">
                <a:solidFill>
                  <a:schemeClr val="tx1"/>
                </a:solidFill>
                <a:latin typeface="+mn-lt"/>
              </a:rPr>
              <a:t>Teams that run things</a:t>
            </a:r>
          </a:p>
          <a:p>
            <a:pPr indent="0">
              <a:lnSpc>
                <a:spcPct val="100000"/>
              </a:lnSpc>
              <a:buNone/>
            </a:pPr>
            <a:endParaRPr lang="en-US" dirty="0">
              <a:solidFill>
                <a:schemeClr val="tx1"/>
              </a:solidFill>
              <a:latin typeface="+mn-lt"/>
            </a:endParaRPr>
          </a:p>
          <a:p>
            <a:pPr indent="0">
              <a:lnSpc>
                <a:spcPct val="100000"/>
              </a:lnSpc>
              <a:buNone/>
            </a:pPr>
            <a:r>
              <a:rPr lang="en-US" dirty="0">
                <a:solidFill>
                  <a:schemeClr val="tx1"/>
                </a:solidFill>
                <a:latin typeface="+mn-lt"/>
              </a:rPr>
              <a:t>Just because you have people reporting to you, doesn’t mean you have a team!</a:t>
            </a:r>
          </a:p>
          <a:p>
            <a:endParaRPr lang="en-US" dirty="0">
              <a:solidFill>
                <a:schemeClr val="tx1"/>
              </a:solidFill>
              <a:latin typeface="+mn-lt"/>
            </a:endParaRPr>
          </a:p>
        </p:txBody>
      </p:sp>
      <p:sp>
        <p:nvSpPr>
          <p:cNvPr id="3" name="Title 2"/>
          <p:cNvSpPr>
            <a:spLocks noGrp="1"/>
          </p:cNvSpPr>
          <p:nvPr>
            <p:ph type="title"/>
          </p:nvPr>
        </p:nvSpPr>
        <p:spPr/>
        <p:txBody>
          <a:bodyPr>
            <a:normAutofit/>
          </a:bodyPr>
          <a:lstStyle/>
          <a:p>
            <a:r>
              <a:rPr lang="en-US" sz="4800" b="1" dirty="0" smtClean="0">
                <a:effectLst>
                  <a:outerShdw blurRad="38100" dist="38100" dir="2700000" algn="tl">
                    <a:srgbClr val="000000">
                      <a:alpha val="43137"/>
                    </a:srgbClr>
                  </a:outerShdw>
                </a:effectLst>
                <a:latin typeface="+mn-lt"/>
              </a:rPr>
              <a:t>Teams Defined…</a:t>
            </a:r>
            <a:endParaRPr lang="en-US" sz="48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7336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solidFill>
                  <a:schemeClr val="tx1"/>
                </a:solidFill>
                <a:latin typeface="+mn-lt"/>
              </a:rPr>
              <a:t>Do you work in a team or workgroup?  </a:t>
            </a:r>
          </a:p>
          <a:p>
            <a:pPr marL="0" indent="0">
              <a:buNone/>
            </a:pPr>
            <a:r>
              <a:rPr lang="en-US" dirty="0" smtClean="0">
                <a:solidFill>
                  <a:schemeClr val="tx1"/>
                </a:solidFill>
                <a:latin typeface="+mn-lt"/>
              </a:rPr>
              <a:t>What’s the difference?</a:t>
            </a:r>
            <a:endParaRPr lang="en-US" dirty="0">
              <a:solidFill>
                <a:schemeClr val="tx1"/>
              </a:solidFill>
              <a:latin typeface="+mn-lt"/>
            </a:endParaRPr>
          </a:p>
        </p:txBody>
      </p:sp>
      <p:sp>
        <p:nvSpPr>
          <p:cNvPr id="3" name="Title 2"/>
          <p:cNvSpPr>
            <a:spLocks noGrp="1"/>
          </p:cNvSpPr>
          <p:nvPr>
            <p:ph type="title"/>
          </p:nvPr>
        </p:nvSpPr>
        <p:spPr/>
        <p:txBody>
          <a:bodyPr>
            <a:normAutofit/>
          </a:bodyPr>
          <a:lstStyle/>
          <a:p>
            <a:r>
              <a:rPr lang="en-US" sz="4800" b="1" dirty="0" smtClean="0">
                <a:effectLst>
                  <a:outerShdw blurRad="38100" dist="38100" dir="2700000" algn="tl">
                    <a:srgbClr val="000000">
                      <a:alpha val="43137"/>
                    </a:srgbClr>
                  </a:outerShdw>
                </a:effectLst>
                <a:latin typeface="+mn-lt"/>
              </a:rPr>
              <a:t>Teams vs. Workgroups</a:t>
            </a:r>
            <a:endParaRPr lang="en-US" sz="48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4102506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800" b="1" dirty="0" smtClean="0">
                <a:effectLst>
                  <a:outerShdw blurRad="38100" dist="38100" dir="2700000" algn="tl">
                    <a:srgbClr val="000000">
                      <a:alpha val="43137"/>
                    </a:srgbClr>
                  </a:outerShdw>
                </a:effectLst>
                <a:latin typeface="+mn-lt"/>
              </a:rPr>
              <a:t>Teams vs. Workgroups</a:t>
            </a:r>
            <a:endParaRPr lang="en-US" sz="4800" b="1" dirty="0">
              <a:effectLst>
                <a:outerShdw blurRad="38100" dist="38100" dir="2700000" algn="tl">
                  <a:srgbClr val="000000">
                    <a:alpha val="43137"/>
                  </a:srgbClr>
                </a:outerShdw>
              </a:effectLst>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153836546"/>
              </p:ext>
            </p:extLst>
          </p:nvPr>
        </p:nvGraphicFramePr>
        <p:xfrm>
          <a:off x="457200" y="1214910"/>
          <a:ext cx="8229600" cy="4931889"/>
        </p:xfrm>
        <a:graphic>
          <a:graphicData uri="http://schemas.openxmlformats.org/drawingml/2006/table">
            <a:tbl>
              <a:tblPr firstRow="1" bandRow="1">
                <a:tableStyleId>{00A15C55-8517-42AA-B614-E9B94910E393}</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90486">
                <a:tc>
                  <a:txBody>
                    <a:bodyPr/>
                    <a:lstStyle/>
                    <a:p>
                      <a:pPr algn="ctr"/>
                      <a:r>
                        <a:rPr lang="en-US" b="1" dirty="0" smtClean="0"/>
                        <a:t>Characteristic</a:t>
                      </a:r>
                      <a:endParaRPr lang="en-US" b="1" dirty="0"/>
                    </a:p>
                  </a:txBody>
                  <a:tcPr/>
                </a:tc>
                <a:tc>
                  <a:txBody>
                    <a:bodyPr/>
                    <a:lstStyle/>
                    <a:p>
                      <a:pPr algn="ctr"/>
                      <a:r>
                        <a:rPr lang="en-US" b="1" dirty="0" smtClean="0"/>
                        <a:t>Workgroup</a:t>
                      </a:r>
                      <a:endParaRPr lang="en-US" b="1" dirty="0"/>
                    </a:p>
                  </a:txBody>
                  <a:tcPr/>
                </a:tc>
                <a:tc>
                  <a:txBody>
                    <a:bodyPr/>
                    <a:lstStyle/>
                    <a:p>
                      <a:pPr algn="ctr"/>
                      <a:r>
                        <a:rPr lang="en-US" b="1" dirty="0" smtClean="0"/>
                        <a:t>Team</a:t>
                      </a:r>
                      <a:endParaRPr lang="en-US" b="1" dirty="0"/>
                    </a:p>
                  </a:txBody>
                  <a:tcPr/>
                </a:tc>
                <a:extLst>
                  <a:ext uri="{0D108BD9-81ED-4DB2-BD59-A6C34878D82A}">
                    <a16:rowId xmlns:a16="http://schemas.microsoft.com/office/drawing/2014/main" val="10000"/>
                  </a:ext>
                </a:extLst>
              </a:tr>
              <a:tr h="390486">
                <a:tc>
                  <a:txBody>
                    <a:bodyPr/>
                    <a:lstStyle/>
                    <a:p>
                      <a:r>
                        <a:rPr lang="en-US" b="1" dirty="0" smtClean="0"/>
                        <a:t>Leadership</a:t>
                      </a:r>
                      <a:endParaRPr lang="en-US" b="1" dirty="0"/>
                    </a:p>
                  </a:txBody>
                  <a:tcPr/>
                </a:tc>
                <a:tc>
                  <a:txBody>
                    <a:bodyPr/>
                    <a:lstStyle/>
                    <a:p>
                      <a:r>
                        <a:rPr lang="en-US" dirty="0" smtClean="0"/>
                        <a:t>Strong, clearly defined</a:t>
                      </a:r>
                      <a:endParaRPr lang="en-US" dirty="0"/>
                    </a:p>
                  </a:txBody>
                  <a:tcPr/>
                </a:tc>
                <a:tc>
                  <a:txBody>
                    <a:bodyPr/>
                    <a:lstStyle/>
                    <a:p>
                      <a:r>
                        <a:rPr lang="en-US" dirty="0" smtClean="0"/>
                        <a:t>Shared leadership roles</a:t>
                      </a:r>
                      <a:endParaRPr lang="en-US" dirty="0"/>
                    </a:p>
                  </a:txBody>
                  <a:tcPr/>
                </a:tc>
                <a:extLst>
                  <a:ext uri="{0D108BD9-81ED-4DB2-BD59-A6C34878D82A}">
                    <a16:rowId xmlns:a16="http://schemas.microsoft.com/office/drawing/2014/main" val="10001"/>
                  </a:ext>
                </a:extLst>
              </a:tr>
              <a:tr h="390486">
                <a:tc>
                  <a:txBody>
                    <a:bodyPr/>
                    <a:lstStyle/>
                    <a:p>
                      <a:r>
                        <a:rPr lang="en-US" b="1" dirty="0" smtClean="0"/>
                        <a:t>Accountability</a:t>
                      </a:r>
                      <a:endParaRPr lang="en-US" b="1" dirty="0"/>
                    </a:p>
                  </a:txBody>
                  <a:tcPr/>
                </a:tc>
                <a:tc>
                  <a:txBody>
                    <a:bodyPr/>
                    <a:lstStyle/>
                    <a:p>
                      <a:r>
                        <a:rPr lang="en-US" dirty="0" smtClean="0"/>
                        <a:t>Individual</a:t>
                      </a:r>
                      <a:endParaRPr lang="en-US" dirty="0"/>
                    </a:p>
                  </a:txBody>
                  <a:tcPr/>
                </a:tc>
                <a:tc>
                  <a:txBody>
                    <a:bodyPr/>
                    <a:lstStyle/>
                    <a:p>
                      <a:r>
                        <a:rPr lang="en-US" dirty="0" smtClean="0"/>
                        <a:t>Individual and mutual</a:t>
                      </a:r>
                      <a:endParaRPr lang="en-US" dirty="0"/>
                    </a:p>
                  </a:txBody>
                  <a:tcPr/>
                </a:tc>
                <a:extLst>
                  <a:ext uri="{0D108BD9-81ED-4DB2-BD59-A6C34878D82A}">
                    <a16:rowId xmlns:a16="http://schemas.microsoft.com/office/drawing/2014/main" val="10002"/>
                  </a:ext>
                </a:extLst>
              </a:tr>
              <a:tr h="673989">
                <a:tc>
                  <a:txBody>
                    <a:bodyPr/>
                    <a:lstStyle/>
                    <a:p>
                      <a:r>
                        <a:rPr lang="en-US" b="1" dirty="0" smtClean="0"/>
                        <a:t>Purpose</a:t>
                      </a:r>
                      <a:endParaRPr lang="en-US" b="1" dirty="0"/>
                    </a:p>
                  </a:txBody>
                  <a:tcPr/>
                </a:tc>
                <a:tc>
                  <a:txBody>
                    <a:bodyPr/>
                    <a:lstStyle/>
                    <a:p>
                      <a:r>
                        <a:rPr lang="en-US" dirty="0" smtClean="0"/>
                        <a:t>Same as the organizational mission</a:t>
                      </a:r>
                      <a:endParaRPr lang="en-US" dirty="0"/>
                    </a:p>
                  </a:txBody>
                  <a:tcPr/>
                </a:tc>
                <a:tc>
                  <a:txBody>
                    <a:bodyPr/>
                    <a:lstStyle/>
                    <a:p>
                      <a:r>
                        <a:rPr lang="en-US" dirty="0" smtClean="0"/>
                        <a:t>Specific team purpose that the team delivers</a:t>
                      </a:r>
                      <a:endParaRPr lang="en-US" dirty="0"/>
                    </a:p>
                  </a:txBody>
                  <a:tcPr/>
                </a:tc>
                <a:extLst>
                  <a:ext uri="{0D108BD9-81ED-4DB2-BD59-A6C34878D82A}">
                    <a16:rowId xmlns:a16="http://schemas.microsoft.com/office/drawing/2014/main" val="10003"/>
                  </a:ext>
                </a:extLst>
              </a:tr>
              <a:tr h="390486">
                <a:tc>
                  <a:txBody>
                    <a:bodyPr/>
                    <a:lstStyle/>
                    <a:p>
                      <a:r>
                        <a:rPr lang="en-US" b="1" dirty="0" smtClean="0"/>
                        <a:t>Work Products</a:t>
                      </a:r>
                      <a:endParaRPr lang="en-US" b="1" dirty="0"/>
                    </a:p>
                  </a:txBody>
                  <a:tcPr/>
                </a:tc>
                <a:tc>
                  <a:txBody>
                    <a:bodyPr/>
                    <a:lstStyle/>
                    <a:p>
                      <a:r>
                        <a:rPr lang="en-US" dirty="0" smtClean="0"/>
                        <a:t>Individual</a:t>
                      </a:r>
                      <a:endParaRPr lang="en-US" dirty="0"/>
                    </a:p>
                  </a:txBody>
                  <a:tcPr/>
                </a:tc>
                <a:tc>
                  <a:txBody>
                    <a:bodyPr/>
                    <a:lstStyle/>
                    <a:p>
                      <a:r>
                        <a:rPr lang="en-US" dirty="0" smtClean="0"/>
                        <a:t>Collective</a:t>
                      </a:r>
                      <a:endParaRPr lang="en-US" dirty="0"/>
                    </a:p>
                  </a:txBody>
                  <a:tcPr/>
                </a:tc>
                <a:extLst>
                  <a:ext uri="{0D108BD9-81ED-4DB2-BD59-A6C34878D82A}">
                    <a16:rowId xmlns:a16="http://schemas.microsoft.com/office/drawing/2014/main" val="10004"/>
                  </a:ext>
                </a:extLst>
              </a:tr>
              <a:tr h="673989">
                <a:tc>
                  <a:txBody>
                    <a:bodyPr/>
                    <a:lstStyle/>
                    <a:p>
                      <a:r>
                        <a:rPr lang="en-US" b="1" dirty="0" smtClean="0"/>
                        <a:t>Performance</a:t>
                      </a:r>
                      <a:endParaRPr lang="en-US" b="1" dirty="0"/>
                    </a:p>
                  </a:txBody>
                  <a:tcPr/>
                </a:tc>
                <a:tc>
                  <a:txBody>
                    <a:bodyPr/>
                    <a:lstStyle/>
                    <a:p>
                      <a:r>
                        <a:rPr lang="en-US" dirty="0" smtClean="0"/>
                        <a:t>Sum of the individual members</a:t>
                      </a:r>
                      <a:endParaRPr lang="en-US" dirty="0"/>
                    </a:p>
                  </a:txBody>
                  <a:tcPr/>
                </a:tc>
                <a:tc>
                  <a:txBody>
                    <a:bodyPr/>
                    <a:lstStyle/>
                    <a:p>
                      <a:r>
                        <a:rPr lang="en-US" dirty="0" smtClean="0"/>
                        <a:t>Greater than</a:t>
                      </a:r>
                      <a:r>
                        <a:rPr lang="en-US" baseline="0" dirty="0" smtClean="0"/>
                        <a:t> the sum of individual parts</a:t>
                      </a:r>
                      <a:endParaRPr lang="en-US" dirty="0"/>
                    </a:p>
                  </a:txBody>
                  <a:tcPr/>
                </a:tc>
                <a:extLst>
                  <a:ext uri="{0D108BD9-81ED-4DB2-BD59-A6C34878D82A}">
                    <a16:rowId xmlns:a16="http://schemas.microsoft.com/office/drawing/2014/main" val="10005"/>
                  </a:ext>
                </a:extLst>
              </a:tr>
              <a:tr h="673989">
                <a:tc>
                  <a:txBody>
                    <a:bodyPr/>
                    <a:lstStyle/>
                    <a:p>
                      <a:r>
                        <a:rPr lang="en-US" b="1" dirty="0" smtClean="0"/>
                        <a:t>Meeting Goal</a:t>
                      </a:r>
                      <a:endParaRPr lang="en-US" b="1" dirty="0"/>
                    </a:p>
                  </a:txBody>
                  <a:tcPr/>
                </a:tc>
                <a:tc>
                  <a:txBody>
                    <a:bodyPr/>
                    <a:lstStyle/>
                    <a:p>
                      <a:r>
                        <a:rPr lang="en-US" dirty="0" smtClean="0"/>
                        <a:t>Efficiency</a:t>
                      </a:r>
                      <a:endParaRPr lang="en-US" dirty="0"/>
                    </a:p>
                  </a:txBody>
                  <a:tcPr/>
                </a:tc>
                <a:tc>
                  <a:txBody>
                    <a:bodyPr/>
                    <a:lstStyle/>
                    <a:p>
                      <a:r>
                        <a:rPr lang="en-US" dirty="0" smtClean="0"/>
                        <a:t>Open-ended</a:t>
                      </a:r>
                      <a:r>
                        <a:rPr lang="en-US" baseline="0" dirty="0" smtClean="0"/>
                        <a:t> discussion and active problem solving</a:t>
                      </a:r>
                      <a:endParaRPr lang="en-US" dirty="0"/>
                    </a:p>
                  </a:txBody>
                  <a:tcPr/>
                </a:tc>
                <a:extLst>
                  <a:ext uri="{0D108BD9-81ED-4DB2-BD59-A6C34878D82A}">
                    <a16:rowId xmlns:a16="http://schemas.microsoft.com/office/drawing/2014/main" val="10006"/>
                  </a:ext>
                </a:extLst>
              </a:tr>
              <a:tr h="673989">
                <a:tc>
                  <a:txBody>
                    <a:bodyPr/>
                    <a:lstStyle/>
                    <a:p>
                      <a:r>
                        <a:rPr lang="en-US" b="1" dirty="0" smtClean="0"/>
                        <a:t>Focus of Meeting</a:t>
                      </a:r>
                      <a:endParaRPr lang="en-US" b="1" dirty="0"/>
                    </a:p>
                  </a:txBody>
                  <a:tcPr/>
                </a:tc>
                <a:tc>
                  <a:txBody>
                    <a:bodyPr/>
                    <a:lstStyle/>
                    <a:p>
                      <a:r>
                        <a:rPr lang="en-US" dirty="0" smtClean="0"/>
                        <a:t>Discussion</a:t>
                      </a:r>
                      <a:r>
                        <a:rPr lang="en-US" baseline="0" dirty="0" smtClean="0"/>
                        <a:t> and decisions</a:t>
                      </a:r>
                      <a:endParaRPr lang="en-US" dirty="0"/>
                    </a:p>
                  </a:txBody>
                  <a:tcPr/>
                </a:tc>
                <a:tc>
                  <a:txBody>
                    <a:bodyPr/>
                    <a:lstStyle/>
                    <a:p>
                      <a:r>
                        <a:rPr lang="en-US" dirty="0" smtClean="0"/>
                        <a:t>Add the rubber on the road</a:t>
                      </a:r>
                      <a:endParaRPr lang="en-US" dirty="0"/>
                    </a:p>
                  </a:txBody>
                  <a:tcPr/>
                </a:tc>
                <a:extLst>
                  <a:ext uri="{0D108BD9-81ED-4DB2-BD59-A6C34878D82A}">
                    <a16:rowId xmlns:a16="http://schemas.microsoft.com/office/drawing/2014/main" val="10007"/>
                  </a:ext>
                </a:extLst>
              </a:tr>
              <a:tr h="673989">
                <a:tc>
                  <a:txBody>
                    <a:bodyPr/>
                    <a:lstStyle/>
                    <a:p>
                      <a:r>
                        <a:rPr lang="en-US" b="1" dirty="0" smtClean="0"/>
                        <a:t>Measurement of Effectiveness</a:t>
                      </a:r>
                      <a:endParaRPr lang="en-US" b="1" dirty="0"/>
                    </a:p>
                  </a:txBody>
                  <a:tcPr/>
                </a:tc>
                <a:tc>
                  <a:txBody>
                    <a:bodyPr/>
                    <a:lstStyle/>
                    <a:p>
                      <a:r>
                        <a:rPr lang="en-US" dirty="0" smtClean="0"/>
                        <a:t>Indirectly by influence on others</a:t>
                      </a:r>
                      <a:endParaRPr lang="en-US" dirty="0"/>
                    </a:p>
                  </a:txBody>
                  <a:tcPr/>
                </a:tc>
                <a:tc>
                  <a:txBody>
                    <a:bodyPr/>
                    <a:lstStyle/>
                    <a:p>
                      <a:r>
                        <a:rPr lang="en-US" dirty="0" smtClean="0"/>
                        <a:t>Directly by assessing collective outcomes</a:t>
                      </a:r>
                      <a:endParaRPr lang="en-US"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259910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425" y="241920"/>
            <a:ext cx="8731876" cy="1569660"/>
          </a:xfrm>
          <a:prstGeom prst="rect">
            <a:avLst/>
          </a:prstGeom>
          <a:noFill/>
        </p:spPr>
        <p:txBody>
          <a:bodyPr wrap="square" rtlCol="0">
            <a:spAutoFit/>
          </a:bodyPr>
          <a:lstStyle/>
          <a:p>
            <a:pPr algn="ctr"/>
            <a:r>
              <a:rPr lang="en-US" sz="4800" b="1" dirty="0" smtClean="0">
                <a:solidFill>
                  <a:srgbClr val="FFC000"/>
                </a:solidFill>
                <a:effectLst>
                  <a:outerShdw blurRad="38100" dist="38100" dir="2700000" algn="tl">
                    <a:srgbClr val="000000">
                      <a:alpha val="43137"/>
                    </a:srgbClr>
                  </a:outerShdw>
                </a:effectLst>
              </a:rPr>
              <a:t>In your GROUPS, </a:t>
            </a:r>
          </a:p>
          <a:p>
            <a:pPr algn="ctr"/>
            <a:r>
              <a:rPr lang="en-US" sz="4800" b="1" dirty="0" smtClean="0">
                <a:solidFill>
                  <a:srgbClr val="FFC000"/>
                </a:solidFill>
                <a:effectLst>
                  <a:outerShdw blurRad="38100" dist="38100" dir="2700000" algn="tl">
                    <a:srgbClr val="000000">
                      <a:alpha val="43137"/>
                    </a:srgbClr>
                  </a:outerShdw>
                </a:effectLst>
              </a:rPr>
              <a:t>Describe</a:t>
            </a:r>
            <a:r>
              <a:rPr lang="en-US" sz="4800" b="1" dirty="0" smtClean="0">
                <a:solidFill>
                  <a:schemeClr val="bg1"/>
                </a:solidFill>
                <a:effectLst>
                  <a:outerShdw blurRad="38100" dist="38100" dir="2700000" algn="tl">
                    <a:srgbClr val="000000">
                      <a:alpha val="43137"/>
                    </a:srgbClr>
                  </a:outerShdw>
                </a:effectLst>
              </a:rPr>
              <a:t> Your </a:t>
            </a:r>
            <a:r>
              <a:rPr lang="en-US" sz="4800" b="1" dirty="0" smtClean="0">
                <a:solidFill>
                  <a:srgbClr val="FFC000"/>
                </a:solidFill>
                <a:effectLst>
                  <a:outerShdw blurRad="38100" dist="38100" dir="2700000" algn="tl">
                    <a:srgbClr val="000000">
                      <a:alpha val="43137"/>
                    </a:srgbClr>
                  </a:outerShdw>
                </a:effectLst>
              </a:rPr>
              <a:t>Team</a:t>
            </a:r>
            <a:endParaRPr lang="en-US" sz="4800" b="1" dirty="0">
              <a:solidFill>
                <a:srgbClr val="FFC000"/>
              </a:solidFill>
              <a:effectLst>
                <a:outerShdw blurRad="38100" dist="38100" dir="2700000" algn="tl">
                  <a:srgbClr val="000000">
                    <a:alpha val="43137"/>
                  </a:srgbClr>
                </a:outerShdw>
              </a:effectLst>
            </a:endParaRPr>
          </a:p>
        </p:txBody>
      </p:sp>
      <p:pic>
        <p:nvPicPr>
          <p:cNvPr id="1026" name="Picture 2" descr="C:\Users\mfreel\AppData\Local\Microsoft\Windows\Temporary Internet Files\Content.Outlook\MSX1KMJL\BELLE_ver_rev.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0654" y="5541135"/>
            <a:ext cx="1641352" cy="93726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96413" y="1811580"/>
            <a:ext cx="7553322"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chemeClr val="bg1"/>
                </a:solidFill>
              </a:rPr>
              <a:t>What’s your clear and explicit purpose?  Does the team have one?</a:t>
            </a:r>
          </a:p>
          <a:p>
            <a:pPr marL="285750" indent="-285750">
              <a:buFont typeface="Arial" panose="020B0604020202020204" pitchFamily="34" charset="0"/>
              <a:buChar char="•"/>
            </a:pPr>
            <a:r>
              <a:rPr lang="en-US" sz="2400" dirty="0" smtClean="0">
                <a:solidFill>
                  <a:schemeClr val="bg1"/>
                </a:solidFill>
              </a:rPr>
              <a:t>Does the team have clear and explicit goals?</a:t>
            </a:r>
          </a:p>
          <a:p>
            <a:pPr marL="285750" indent="-285750">
              <a:buFont typeface="Arial" panose="020B0604020202020204" pitchFamily="34" charset="0"/>
              <a:buChar char="•"/>
            </a:pPr>
            <a:r>
              <a:rPr lang="en-US" sz="2400" dirty="0" smtClean="0">
                <a:solidFill>
                  <a:schemeClr val="bg1"/>
                </a:solidFill>
              </a:rPr>
              <a:t>Who are the members of your team?  Do you have all the right seats filled?</a:t>
            </a:r>
          </a:p>
          <a:p>
            <a:pPr marL="285750" indent="-285750">
              <a:buFont typeface="Arial" panose="020B0604020202020204" pitchFamily="34" charset="0"/>
              <a:buChar char="•"/>
            </a:pPr>
            <a:r>
              <a:rPr lang="en-US" sz="2400" dirty="0" smtClean="0">
                <a:solidFill>
                  <a:schemeClr val="bg1"/>
                </a:solidFill>
              </a:rPr>
              <a:t>What’s your timeframe to meet goals?  Who says when goals have to be met?</a:t>
            </a:r>
          </a:p>
          <a:p>
            <a:pPr marL="285750" indent="-285750">
              <a:buFont typeface="Arial" panose="020B0604020202020204" pitchFamily="34" charset="0"/>
              <a:buChar char="•"/>
            </a:pPr>
            <a:r>
              <a:rPr lang="en-US" sz="2400" dirty="0" smtClean="0">
                <a:solidFill>
                  <a:schemeClr val="bg1"/>
                </a:solidFill>
              </a:rPr>
              <a:t>What are some of the quirks of your team?</a:t>
            </a:r>
          </a:p>
          <a:p>
            <a:pPr marL="285750" indent="-285750">
              <a:buFont typeface="Arial" panose="020B0604020202020204" pitchFamily="34" charset="0"/>
              <a:buChar char="•"/>
            </a:pPr>
            <a:r>
              <a:rPr lang="en-US" sz="2400" dirty="0" smtClean="0">
                <a:solidFill>
                  <a:schemeClr val="bg1"/>
                </a:solidFill>
              </a:rPr>
              <a:t>How does your team communicate?  Is it effective?</a:t>
            </a:r>
          </a:p>
          <a:p>
            <a:pPr marL="285750" indent="-285750">
              <a:buFont typeface="Arial" panose="020B0604020202020204" pitchFamily="34" charset="0"/>
              <a:buChar char="•"/>
            </a:pPr>
            <a:r>
              <a:rPr lang="en-US" sz="2400" dirty="0" smtClean="0">
                <a:solidFill>
                  <a:schemeClr val="bg1"/>
                </a:solidFill>
              </a:rPr>
              <a:t>How do you know when you’ve met your goals?</a:t>
            </a:r>
          </a:p>
          <a:p>
            <a:pPr marL="285750" indent="-285750">
              <a:buFont typeface="Arial" panose="020B0604020202020204" pitchFamily="34" charset="0"/>
              <a:buChar char="•"/>
            </a:pPr>
            <a:endParaRPr lang="en-US" sz="2400" dirty="0">
              <a:solidFill>
                <a:schemeClr val="bg1"/>
              </a:solidFill>
            </a:endParaRPr>
          </a:p>
        </p:txBody>
      </p:sp>
    </p:spTree>
    <p:extLst>
      <p:ext uri="{BB962C8B-B14F-4D97-AF65-F5344CB8AC3E}">
        <p14:creationId xmlns:p14="http://schemas.microsoft.com/office/powerpoint/2010/main" val="3329994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88925" indent="-273050">
              <a:lnSpc>
                <a:spcPct val="100000"/>
              </a:lnSpc>
              <a:spcBef>
                <a:spcPts val="600"/>
              </a:spcBef>
              <a:spcAft>
                <a:spcPts val="600"/>
              </a:spcAft>
              <a:buSzPct val="85000"/>
            </a:pPr>
            <a:r>
              <a:rPr lang="en-US" sz="2800" dirty="0">
                <a:solidFill>
                  <a:schemeClr val="tx1"/>
                </a:solidFill>
                <a:latin typeface="+mn-lt"/>
              </a:rPr>
              <a:t>Maximizes human resources </a:t>
            </a:r>
          </a:p>
          <a:p>
            <a:pPr marL="288925" indent="-273050">
              <a:lnSpc>
                <a:spcPct val="100000"/>
              </a:lnSpc>
              <a:spcBef>
                <a:spcPts val="600"/>
              </a:spcBef>
              <a:spcAft>
                <a:spcPts val="600"/>
              </a:spcAft>
              <a:buSzPct val="85000"/>
            </a:pPr>
            <a:r>
              <a:rPr lang="en-US" sz="2800" dirty="0">
                <a:solidFill>
                  <a:schemeClr val="tx1"/>
                </a:solidFill>
                <a:latin typeface="+mn-lt"/>
              </a:rPr>
              <a:t>Encourages risk taking and innovation</a:t>
            </a:r>
          </a:p>
          <a:p>
            <a:pPr marL="288925" indent="-273050">
              <a:lnSpc>
                <a:spcPct val="100000"/>
              </a:lnSpc>
              <a:spcBef>
                <a:spcPts val="600"/>
              </a:spcBef>
              <a:spcAft>
                <a:spcPts val="600"/>
              </a:spcAft>
              <a:buSzPct val="85000"/>
            </a:pPr>
            <a:r>
              <a:rPr lang="en-US" sz="2800" dirty="0">
                <a:solidFill>
                  <a:schemeClr val="tx1"/>
                </a:solidFill>
                <a:latin typeface="+mn-lt"/>
              </a:rPr>
              <a:t>Teams outperform individuals, due </a:t>
            </a:r>
            <a:r>
              <a:rPr lang="en-US" sz="2800" dirty="0" smtClean="0">
                <a:solidFill>
                  <a:schemeClr val="tx1"/>
                </a:solidFill>
                <a:latin typeface="+mn-lt"/>
              </a:rPr>
              <a:t>to </a:t>
            </a:r>
            <a:r>
              <a:rPr lang="en-US" sz="2800" b="1" i="1" u="sng" dirty="0">
                <a:solidFill>
                  <a:schemeClr val="tx1"/>
                </a:solidFill>
                <a:latin typeface="+mn-lt"/>
              </a:rPr>
              <a:t>synergy</a:t>
            </a:r>
            <a:endParaRPr lang="en-US" sz="2800" b="1" u="sng" dirty="0">
              <a:solidFill>
                <a:schemeClr val="tx1"/>
              </a:solidFill>
              <a:latin typeface="+mn-lt"/>
            </a:endParaRPr>
          </a:p>
          <a:p>
            <a:pPr marL="288925" indent="-273050">
              <a:lnSpc>
                <a:spcPct val="100000"/>
              </a:lnSpc>
              <a:spcBef>
                <a:spcPts val="600"/>
              </a:spcBef>
              <a:spcAft>
                <a:spcPts val="600"/>
              </a:spcAft>
              <a:buSzPct val="85000"/>
            </a:pPr>
            <a:r>
              <a:rPr lang="en-US" sz="2800" dirty="0">
                <a:solidFill>
                  <a:schemeClr val="tx1"/>
                </a:solidFill>
                <a:latin typeface="+mn-lt"/>
              </a:rPr>
              <a:t>Teams foster a culture of continuous improvement </a:t>
            </a:r>
            <a:r>
              <a:rPr lang="en-US" sz="2800" dirty="0" smtClean="0">
                <a:solidFill>
                  <a:schemeClr val="tx1"/>
                </a:solidFill>
                <a:latin typeface="+mn-lt"/>
              </a:rPr>
              <a:t> </a:t>
            </a:r>
            <a:endParaRPr lang="en-US" sz="2800" dirty="0">
              <a:solidFill>
                <a:schemeClr val="tx1"/>
              </a:solidFill>
              <a:latin typeface="+mn-lt"/>
            </a:endParaRPr>
          </a:p>
          <a:p>
            <a:pPr marL="288925" indent="-273050">
              <a:lnSpc>
                <a:spcPct val="100000"/>
              </a:lnSpc>
              <a:spcBef>
                <a:spcPts val="600"/>
              </a:spcBef>
              <a:spcAft>
                <a:spcPts val="600"/>
              </a:spcAft>
              <a:buSzPct val="85000"/>
            </a:pPr>
            <a:r>
              <a:rPr lang="en-US" sz="2800" dirty="0">
                <a:solidFill>
                  <a:schemeClr val="tx1"/>
                </a:solidFill>
                <a:latin typeface="+mn-lt"/>
              </a:rPr>
              <a:t>EVERYTHING about a team is about PERFORMANCE</a:t>
            </a:r>
          </a:p>
          <a:p>
            <a:pPr marL="15875" indent="0">
              <a:lnSpc>
                <a:spcPct val="100000"/>
              </a:lnSpc>
              <a:spcBef>
                <a:spcPts val="600"/>
              </a:spcBef>
              <a:spcAft>
                <a:spcPts val="600"/>
              </a:spcAft>
              <a:buSzPct val="85000"/>
              <a:buNone/>
            </a:pPr>
            <a:endParaRPr lang="en-US" sz="2800" dirty="0">
              <a:solidFill>
                <a:schemeClr val="tx1"/>
              </a:solidFill>
              <a:latin typeface="+mn-lt"/>
            </a:endParaRPr>
          </a:p>
          <a:p>
            <a:pPr marL="288925" indent="-273050">
              <a:lnSpc>
                <a:spcPct val="100000"/>
              </a:lnSpc>
              <a:spcBef>
                <a:spcPts val="600"/>
              </a:spcBef>
              <a:spcAft>
                <a:spcPts val="600"/>
              </a:spcAft>
              <a:buSzPct val="85000"/>
            </a:pPr>
            <a:r>
              <a:rPr lang="en-US" sz="2800" u="sng" dirty="0">
                <a:solidFill>
                  <a:schemeClr val="tx1"/>
                </a:solidFill>
                <a:latin typeface="+mn-lt"/>
              </a:rPr>
              <a:t>Describe your own great experience in a team.</a:t>
            </a:r>
          </a:p>
        </p:txBody>
      </p:sp>
      <p:sp>
        <p:nvSpPr>
          <p:cNvPr id="3" name="Title 2"/>
          <p:cNvSpPr>
            <a:spLocks noGrp="1"/>
          </p:cNvSpPr>
          <p:nvPr>
            <p:ph type="title"/>
          </p:nvPr>
        </p:nvSpPr>
        <p:spPr>
          <a:xfrm>
            <a:off x="457200" y="245443"/>
            <a:ext cx="8229600" cy="1132596"/>
          </a:xfrm>
        </p:spPr>
        <p:txBody>
          <a:bodyPr>
            <a:normAutofit/>
          </a:bodyPr>
          <a:lstStyle/>
          <a:p>
            <a:r>
              <a:rPr lang="en-US" sz="4800" b="1" dirty="0" smtClean="0">
                <a:effectLst>
                  <a:outerShdw blurRad="38100" dist="38100" dir="2700000" algn="tl">
                    <a:srgbClr val="000000">
                      <a:alpha val="43137"/>
                    </a:srgbClr>
                  </a:outerShdw>
                </a:effectLst>
                <a:latin typeface="+mn-lt"/>
              </a:rPr>
              <a:t>Why Teams?</a:t>
            </a:r>
            <a:endParaRPr lang="en-US" sz="48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07761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24933</TotalTime>
  <Words>1584</Words>
  <Application>Microsoft Office PowerPoint</Application>
  <PresentationFormat>On-screen Show (4:3)</PresentationFormat>
  <Paragraphs>212</Paragraphs>
  <Slides>28</Slides>
  <Notes>7</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ＭＳ Ｐゴシック</vt:lpstr>
      <vt:lpstr>Arial</vt:lpstr>
      <vt:lpstr>Calibri</vt:lpstr>
      <vt:lpstr>Georgia</vt:lpstr>
      <vt:lpstr>Times New Roman</vt:lpstr>
      <vt:lpstr>Trebuchet MS</vt:lpstr>
      <vt:lpstr>Office Theme</vt:lpstr>
      <vt:lpstr>Leading Teams</vt:lpstr>
      <vt:lpstr>Introduction</vt:lpstr>
      <vt:lpstr>PowerPoint Presentation</vt:lpstr>
      <vt:lpstr>Teams Defined…</vt:lpstr>
      <vt:lpstr>Teams Defined…</vt:lpstr>
      <vt:lpstr>Teams vs. Workgroups</vt:lpstr>
      <vt:lpstr>Teams vs. Workgroups</vt:lpstr>
      <vt:lpstr>PowerPoint Presentation</vt:lpstr>
      <vt:lpstr>Why Teams?</vt:lpstr>
      <vt:lpstr>PowerPoint Presentation</vt:lpstr>
      <vt:lpstr>PowerPoint Presentation</vt:lpstr>
      <vt:lpstr>What do you want?</vt:lpstr>
      <vt:lpstr>Team Effectiveness</vt:lpstr>
      <vt:lpstr>Evaluating Effectiveness</vt:lpstr>
      <vt:lpstr>Evaluating Effectiveness</vt:lpstr>
      <vt:lpstr>PowerPoint Presentation</vt:lpstr>
      <vt:lpstr>PowerPoint Presentation</vt:lpstr>
      <vt:lpstr>PowerPoint Presentation</vt:lpstr>
      <vt:lpstr>PowerPoint Presentation</vt:lpstr>
      <vt:lpstr>PowerPoint Presentation</vt:lpstr>
      <vt:lpstr>PowerPoint Presentation</vt:lpstr>
      <vt:lpstr>Great Teams…</vt:lpstr>
      <vt:lpstr>Great Teams…</vt:lpstr>
      <vt:lpstr>The Tuckman Model</vt:lpstr>
      <vt:lpstr>Team Activity</vt:lpstr>
      <vt:lpstr>Build a Tower, Build a Team</vt:lpstr>
      <vt:lpstr>PowerPoint Presentation</vt:lpstr>
      <vt:lpstr>PowerPoint Presentation</vt:lpstr>
    </vt:vector>
  </TitlesOfParts>
  <Company>Bailey Lauerman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Jiear Vang</dc:creator>
  <cp:lastModifiedBy>Mike Freel</cp:lastModifiedBy>
  <cp:revision>67</cp:revision>
  <dcterms:created xsi:type="dcterms:W3CDTF">2015-02-06T15:48:06Z</dcterms:created>
  <dcterms:modified xsi:type="dcterms:W3CDTF">2019-09-09T12:35:52Z</dcterms:modified>
</cp:coreProperties>
</file>