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57" r:id="rId3"/>
    <p:sldId id="259" r:id="rId4"/>
    <p:sldId id="260" r:id="rId5"/>
    <p:sldId id="261" r:id="rId6"/>
    <p:sldId id="263" r:id="rId7"/>
    <p:sldId id="262" r:id="rId8"/>
    <p:sldId id="264" r:id="rId9"/>
    <p:sldId id="265" r:id="rId10"/>
  </p:sldIdLst>
  <p:sldSz cx="13716000" cy="10287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2" d="100"/>
          <a:sy n="42" d="100"/>
        </p:scale>
        <p:origin x="660" y="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29640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00546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36781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12" name="Title Text"/>
          <p:cNvSpPr txBox="1">
            <a:spLocks noGrp="1"/>
          </p:cNvSpPr>
          <p:nvPr>
            <p:ph type="title"/>
          </p:nvPr>
        </p:nvSpPr>
        <p:spPr>
          <a:xfrm>
            <a:off x="514350" y="2130425"/>
            <a:ext cx="5829300" cy="1470025"/>
          </a:xfrm>
          <a:prstGeom prst="rect">
            <a:avLst/>
          </a:prstGeom>
        </p:spPr>
        <p:txBody>
          <a:bodyPr/>
          <a:lstStyle>
            <a:lvl1pPr algn="ctr"/>
          </a:lstStyle>
          <a:p>
            <a:r>
              <a:t>Title Text</a:t>
            </a:r>
          </a:p>
        </p:txBody>
      </p:sp>
      <p:sp>
        <p:nvSpPr>
          <p:cNvPr id="13" name="Body Level One…"/>
          <p:cNvSpPr txBox="1">
            <a:spLocks noGrp="1"/>
          </p:cNvSpPr>
          <p:nvPr>
            <p:ph type="body" sz="quarter" idx="1"/>
          </p:nvPr>
        </p:nvSpPr>
        <p:spPr>
          <a:xfrm>
            <a:off x="1028700" y="3886200"/>
            <a:ext cx="4800600" cy="1752600"/>
          </a:xfrm>
          <a:prstGeom prst="rect">
            <a:avLst/>
          </a:prstGeom>
        </p:spPr>
        <p:txBody>
          <a:bodyPr/>
          <a:lstStyle>
            <a:lvl1pPr marL="0" indent="0" algn="ctr">
              <a:buSzTx/>
              <a:buFontTx/>
              <a:buNone/>
              <a:defRPr>
                <a:solidFill>
                  <a:srgbClr val="888888"/>
                </a:solidFill>
              </a:defRPr>
            </a:lvl1pPr>
            <a:lvl2pPr marL="0" indent="342900" algn="ctr">
              <a:buSzTx/>
              <a:buFontTx/>
              <a:buNone/>
              <a:defRPr>
                <a:solidFill>
                  <a:srgbClr val="888888"/>
                </a:solidFill>
              </a:defRPr>
            </a:lvl2pPr>
            <a:lvl3pPr marL="0" indent="685800" algn="ctr">
              <a:buSzTx/>
              <a:buFontTx/>
              <a:buNone/>
              <a:defRPr>
                <a:solidFill>
                  <a:srgbClr val="888888"/>
                </a:solidFill>
              </a:defRPr>
            </a:lvl3pPr>
            <a:lvl4pPr marL="0" indent="1028700" algn="ctr">
              <a:buSzTx/>
              <a:buFontTx/>
              <a:buNone/>
              <a:defRPr>
                <a:solidFill>
                  <a:srgbClr val="888888"/>
                </a:solidFill>
              </a:defRPr>
            </a:lvl4pPr>
            <a:lvl5pPr marL="0" indent="1371600" algn="ctr">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sp>
        <p:nvSpPr>
          <p:cNvPr id="21" name="Title Text"/>
          <p:cNvSpPr txBox="1">
            <a:spLocks noGrp="1"/>
          </p:cNvSpPr>
          <p:nvPr>
            <p:ph type="title"/>
          </p:nvPr>
        </p:nvSpPr>
        <p:spPr>
          <a:xfrm>
            <a:off x="342900" y="274638"/>
            <a:ext cx="6172200" cy="1143001"/>
          </a:xfrm>
          <a:prstGeom prst="rect">
            <a:avLst/>
          </a:prstGeom>
        </p:spPr>
        <p:txBody>
          <a:bodyPr/>
          <a:lstStyle>
            <a:lvl1pPr algn="ctr"/>
          </a:lstStyle>
          <a:p>
            <a:r>
              <a:t>Title Text</a:t>
            </a:r>
          </a:p>
        </p:txBody>
      </p:sp>
      <p:sp>
        <p:nvSpPr>
          <p:cNvPr id="22" name="Body Level One…"/>
          <p:cNvSpPr txBox="1">
            <a:spLocks noGrp="1"/>
          </p:cNvSpPr>
          <p:nvPr>
            <p:ph type="body" sz="quarter" idx="1"/>
          </p:nvPr>
        </p:nvSpPr>
        <p:spPr>
          <a:xfrm>
            <a:off x="342900" y="1600200"/>
            <a:ext cx="6172200" cy="4525964"/>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541735" y="4406901"/>
            <a:ext cx="5829301" cy="1362076"/>
          </a:xfrm>
          <a:prstGeom prst="rect">
            <a:avLst/>
          </a:prstGeom>
        </p:spPr>
        <p:txBody>
          <a:bodyPr anchor="t"/>
          <a:lstStyle>
            <a:lvl1pPr>
              <a:defRPr sz="3000" b="1" cap="all"/>
            </a:lvl1pPr>
          </a:lstStyle>
          <a:p>
            <a:r>
              <a:t>Title Text</a:t>
            </a:r>
          </a:p>
        </p:txBody>
      </p:sp>
      <p:sp>
        <p:nvSpPr>
          <p:cNvPr id="31" name="Body Level One…"/>
          <p:cNvSpPr txBox="1">
            <a:spLocks noGrp="1"/>
          </p:cNvSpPr>
          <p:nvPr>
            <p:ph type="body" sz="quarter" idx="1"/>
          </p:nvPr>
        </p:nvSpPr>
        <p:spPr>
          <a:xfrm>
            <a:off x="541735" y="2906714"/>
            <a:ext cx="5829301" cy="1500188"/>
          </a:xfrm>
          <a:prstGeom prst="rect">
            <a:avLst/>
          </a:prstGeom>
        </p:spPr>
        <p:txBody>
          <a:bodyPr anchor="b"/>
          <a:lstStyle>
            <a:lvl1pPr marL="0" indent="0">
              <a:spcBef>
                <a:spcPts val="300"/>
              </a:spcBef>
              <a:buSzTx/>
              <a:buFontTx/>
              <a:buNone/>
              <a:defRPr sz="1500">
                <a:solidFill>
                  <a:srgbClr val="888888"/>
                </a:solidFill>
              </a:defRPr>
            </a:lvl1pPr>
            <a:lvl2pPr marL="0" indent="342900">
              <a:spcBef>
                <a:spcPts val="300"/>
              </a:spcBef>
              <a:buSzTx/>
              <a:buFontTx/>
              <a:buNone/>
              <a:defRPr sz="1500">
                <a:solidFill>
                  <a:srgbClr val="888888"/>
                </a:solidFill>
              </a:defRPr>
            </a:lvl2pPr>
            <a:lvl3pPr marL="0" indent="685800">
              <a:spcBef>
                <a:spcPts val="300"/>
              </a:spcBef>
              <a:buSzTx/>
              <a:buFontTx/>
              <a:buNone/>
              <a:defRPr sz="1500">
                <a:solidFill>
                  <a:srgbClr val="888888"/>
                </a:solidFill>
              </a:defRPr>
            </a:lvl3pPr>
            <a:lvl4pPr marL="0" indent="1028700">
              <a:spcBef>
                <a:spcPts val="300"/>
              </a:spcBef>
              <a:buSzTx/>
              <a:buFontTx/>
              <a:buNone/>
              <a:defRPr sz="1500">
                <a:solidFill>
                  <a:srgbClr val="888888"/>
                </a:solidFill>
              </a:defRPr>
            </a:lvl4pPr>
            <a:lvl5pPr marL="0" indent="1371600">
              <a:spcBef>
                <a:spcPts val="300"/>
              </a:spcBef>
              <a:buSzTx/>
              <a:buFontTx/>
              <a:buNone/>
              <a:defRPr sz="15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9" name="Title Text"/>
          <p:cNvSpPr txBox="1">
            <a:spLocks noGrp="1"/>
          </p:cNvSpPr>
          <p:nvPr>
            <p:ph type="title"/>
          </p:nvPr>
        </p:nvSpPr>
        <p:spPr>
          <a:xfrm>
            <a:off x="190499" y="128588"/>
            <a:ext cx="12252123" cy="1143000"/>
          </a:xfrm>
          <a:prstGeom prst="rect">
            <a:avLst/>
          </a:prstGeom>
        </p:spPr>
        <p:txBody>
          <a:bodyPr/>
          <a:lstStyle/>
          <a:p>
            <a:r>
              <a:t>Title Text</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342900" y="274638"/>
            <a:ext cx="6172200" cy="1143001"/>
          </a:xfrm>
          <a:prstGeom prst="rect">
            <a:avLst/>
          </a:prstGeom>
        </p:spPr>
        <p:txBody>
          <a:bodyPr/>
          <a:lstStyle>
            <a:lvl1pPr algn="ctr"/>
          </a:lstStyle>
          <a:p>
            <a:r>
              <a:t>Title Text</a:t>
            </a:r>
          </a:p>
        </p:txBody>
      </p:sp>
      <p:sp>
        <p:nvSpPr>
          <p:cNvPr id="48" name="Body Level One…"/>
          <p:cNvSpPr txBox="1">
            <a:spLocks noGrp="1"/>
          </p:cNvSpPr>
          <p:nvPr>
            <p:ph type="body" sz="quarter" idx="1"/>
          </p:nvPr>
        </p:nvSpPr>
        <p:spPr>
          <a:xfrm>
            <a:off x="342900" y="1535112"/>
            <a:ext cx="3030142" cy="639763"/>
          </a:xfrm>
          <a:prstGeom prst="rect">
            <a:avLst/>
          </a:prstGeom>
        </p:spPr>
        <p:txBody>
          <a:bodyPr anchor="b"/>
          <a:lstStyle>
            <a:lvl1pPr marL="0" indent="0">
              <a:spcBef>
                <a:spcPts val="400"/>
              </a:spcBef>
              <a:buSzTx/>
              <a:buFontTx/>
              <a:buNone/>
              <a:defRPr sz="1800" b="1"/>
            </a:lvl1pPr>
            <a:lvl2pPr marL="0" indent="342900">
              <a:spcBef>
                <a:spcPts val="400"/>
              </a:spcBef>
              <a:buSzTx/>
              <a:buFontTx/>
              <a:buNone/>
              <a:defRPr sz="1800" b="1"/>
            </a:lvl2pPr>
            <a:lvl3pPr marL="0" indent="685800">
              <a:spcBef>
                <a:spcPts val="400"/>
              </a:spcBef>
              <a:buSzTx/>
              <a:buFontTx/>
              <a:buNone/>
              <a:defRPr sz="1800" b="1"/>
            </a:lvl3pPr>
            <a:lvl4pPr marL="0" indent="1028700">
              <a:spcBef>
                <a:spcPts val="400"/>
              </a:spcBef>
              <a:buSzTx/>
              <a:buFontTx/>
              <a:buNone/>
              <a:defRPr sz="1800" b="1"/>
            </a:lvl4pPr>
            <a:lvl5pPr marL="0" indent="1371600">
              <a:spcBef>
                <a:spcPts val="400"/>
              </a:spcBef>
              <a:buSzTx/>
              <a:buFontTx/>
              <a:buNone/>
              <a:defRPr sz="18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3483769" y="1535112"/>
            <a:ext cx="3031332" cy="639763"/>
          </a:xfrm>
          <a:prstGeom prst="rect">
            <a:avLst/>
          </a:prstGeom>
        </p:spPr>
        <p:txBody>
          <a:bodyPr anchor="b"/>
          <a:lstStyle/>
          <a:p>
            <a:pPr marL="0" indent="0">
              <a:spcBef>
                <a:spcPts val="400"/>
              </a:spcBef>
              <a:buSzTx/>
              <a:buFontTx/>
              <a:buNone/>
              <a:defRPr sz="1800" b="1"/>
            </a:pPr>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xfrm>
            <a:off x="342900" y="274638"/>
            <a:ext cx="6172200" cy="1143001"/>
          </a:xfrm>
          <a:prstGeom prst="rect">
            <a:avLst/>
          </a:prstGeom>
        </p:spPr>
        <p:txBody>
          <a:bodyPr/>
          <a:lstStyle>
            <a:lvl1pPr algn="ct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342900" y="273050"/>
            <a:ext cx="2256235" cy="1162050"/>
          </a:xfrm>
          <a:prstGeom prst="rect">
            <a:avLst/>
          </a:prstGeom>
        </p:spPr>
        <p:txBody>
          <a:bodyPr anchor="b"/>
          <a:lstStyle>
            <a:lvl1pPr>
              <a:defRPr sz="1500" b="1"/>
            </a:lvl1pPr>
          </a:lstStyle>
          <a:p>
            <a:r>
              <a:t>Title Text</a:t>
            </a:r>
          </a:p>
        </p:txBody>
      </p:sp>
      <p:sp>
        <p:nvSpPr>
          <p:cNvPr id="73" name="Body Level One…"/>
          <p:cNvSpPr txBox="1">
            <a:spLocks noGrp="1"/>
          </p:cNvSpPr>
          <p:nvPr>
            <p:ph type="body" sz="quarter" idx="1"/>
          </p:nvPr>
        </p:nvSpPr>
        <p:spPr>
          <a:xfrm>
            <a:off x="2681286" y="273050"/>
            <a:ext cx="3833814" cy="5853114"/>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342900" y="1435101"/>
            <a:ext cx="2256235" cy="4691063"/>
          </a:xfrm>
          <a:prstGeom prst="rect">
            <a:avLst/>
          </a:prstGeom>
        </p:spPr>
        <p:txBody>
          <a:bodyPr/>
          <a:lstStyle/>
          <a:p>
            <a:pPr marL="0" indent="0">
              <a:spcBef>
                <a:spcPts val="200"/>
              </a:spcBef>
              <a:buSzTx/>
              <a:buFontTx/>
              <a:buNone/>
              <a:defRPr sz="1000"/>
            </a:pPr>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1344216" y="4800600"/>
            <a:ext cx="4114801" cy="566738"/>
          </a:xfrm>
          <a:prstGeom prst="rect">
            <a:avLst/>
          </a:prstGeom>
        </p:spPr>
        <p:txBody>
          <a:bodyPr anchor="b"/>
          <a:lstStyle>
            <a:lvl1pPr>
              <a:defRPr sz="1500" b="1"/>
            </a:lvl1pPr>
          </a:lstStyle>
          <a:p>
            <a:r>
              <a:t>Title Text</a:t>
            </a:r>
          </a:p>
        </p:txBody>
      </p:sp>
      <p:sp>
        <p:nvSpPr>
          <p:cNvPr id="83" name="Picture Placeholder 2"/>
          <p:cNvSpPr>
            <a:spLocks noGrp="1"/>
          </p:cNvSpPr>
          <p:nvPr>
            <p:ph type="pic" sz="quarter" idx="21"/>
          </p:nvPr>
        </p:nvSpPr>
        <p:spPr>
          <a:xfrm>
            <a:off x="1344216" y="612775"/>
            <a:ext cx="4114801" cy="4114800"/>
          </a:xfrm>
          <a:prstGeom prst="rect">
            <a:avLst/>
          </a:prstGeom>
        </p:spPr>
        <p:txBody>
          <a:bodyPr lIns="91439" rIns="91439">
            <a:noAutofit/>
          </a:bodyPr>
          <a:lstStyle/>
          <a:p>
            <a:endParaRPr/>
          </a:p>
        </p:txBody>
      </p:sp>
      <p:sp>
        <p:nvSpPr>
          <p:cNvPr id="84" name="Body Level One…"/>
          <p:cNvSpPr txBox="1">
            <a:spLocks noGrp="1"/>
          </p:cNvSpPr>
          <p:nvPr>
            <p:ph type="body" sz="quarter" idx="1"/>
          </p:nvPr>
        </p:nvSpPr>
        <p:spPr>
          <a:xfrm>
            <a:off x="1344216" y="5367337"/>
            <a:ext cx="4114801" cy="804863"/>
          </a:xfrm>
          <a:prstGeom prst="rect">
            <a:avLst/>
          </a:prstGeom>
        </p:spPr>
        <p:txBody>
          <a:bodyPr/>
          <a:lstStyle>
            <a:lvl1pPr marL="0" indent="0">
              <a:spcBef>
                <a:spcPts val="200"/>
              </a:spcBef>
              <a:buSzTx/>
              <a:buFontTx/>
              <a:buNone/>
              <a:defRPr sz="1000"/>
            </a:lvl1pPr>
            <a:lvl2pPr marL="0" indent="342900">
              <a:spcBef>
                <a:spcPts val="200"/>
              </a:spcBef>
              <a:buSzTx/>
              <a:buFontTx/>
              <a:buNone/>
              <a:defRPr sz="1000"/>
            </a:lvl2pPr>
            <a:lvl3pPr marL="0" indent="685800">
              <a:spcBef>
                <a:spcPts val="200"/>
              </a:spcBef>
              <a:buSzTx/>
              <a:buFontTx/>
              <a:buNone/>
              <a:defRPr sz="1000"/>
            </a:lvl3pPr>
            <a:lvl4pPr marL="0" indent="1028700">
              <a:spcBef>
                <a:spcPts val="200"/>
              </a:spcBef>
              <a:buSzTx/>
              <a:buFontTx/>
              <a:buNone/>
              <a:defRPr sz="1000"/>
            </a:lvl4pPr>
            <a:lvl5pPr marL="0" indent="1371600">
              <a:spcBef>
                <a:spcPts val="200"/>
              </a:spcBef>
              <a:buSzTx/>
              <a:buFontTx/>
              <a:buNone/>
              <a:defRPr sz="10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Title Text"/>
          <p:cNvSpPr txBox="1">
            <a:spLocks noGrp="1"/>
          </p:cNvSpPr>
          <p:nvPr>
            <p:ph type="title"/>
          </p:nvPr>
        </p:nvSpPr>
        <p:spPr>
          <a:xfrm>
            <a:off x="304799" y="-114300"/>
            <a:ext cx="12252123" cy="1143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Title Text</a:t>
            </a:r>
          </a:p>
        </p:txBody>
      </p:sp>
      <p:sp>
        <p:nvSpPr>
          <p:cNvPr id="4" name="Body Level One…"/>
          <p:cNvSpPr txBox="1">
            <a:spLocks noGrp="1"/>
          </p:cNvSpPr>
          <p:nvPr>
            <p:ph type="body" idx="1"/>
          </p:nvPr>
        </p:nvSpPr>
        <p:spPr>
          <a:xfrm>
            <a:off x="685800" y="2400300"/>
            <a:ext cx="12344400" cy="7886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5" name="Slide Number"/>
          <p:cNvSpPr txBox="1">
            <a:spLocks noGrp="1"/>
          </p:cNvSpPr>
          <p:nvPr>
            <p:ph type="sldNum" sz="quarter" idx="2"/>
          </p:nvPr>
        </p:nvSpPr>
        <p:spPr>
          <a:xfrm>
            <a:off x="13153097" y="9705627"/>
            <a:ext cx="220003" cy="231141"/>
          </a:xfrm>
          <a:prstGeom prst="rect">
            <a:avLst/>
          </a:prstGeom>
          <a:ln w="12700">
            <a:miter lim="400000"/>
          </a:ln>
        </p:spPr>
        <p:txBody>
          <a:bodyPr wrap="none" lIns="45719" rIns="45719" anchor="ctr">
            <a:spAutoFit/>
          </a:bodyPr>
          <a:lstStyle>
            <a:lvl1pPr algn="r">
              <a:defRPr sz="9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685800" rtl="0" latinLnBrk="0">
        <a:lnSpc>
          <a:spcPct val="100000"/>
        </a:lnSpc>
        <a:spcBef>
          <a:spcPts val="0"/>
        </a:spcBef>
        <a:spcAft>
          <a:spcPts val="0"/>
        </a:spcAft>
        <a:buClrTx/>
        <a:buSzTx/>
        <a:buFontTx/>
        <a:buNone/>
        <a:tabLst/>
        <a:defRPr sz="3300" b="0" i="0" u="none" strike="noStrike" cap="none" spc="0" baseline="0">
          <a:solidFill>
            <a:srgbClr val="000000"/>
          </a:solidFill>
          <a:uFillTx/>
          <a:latin typeface="+mn-lt"/>
          <a:ea typeface="+mn-ea"/>
          <a:cs typeface="+mn-cs"/>
          <a:sym typeface="Calibri"/>
        </a:defRPr>
      </a:lvl1pPr>
      <a:lvl2pPr marL="0" marR="0" indent="0" algn="l" defTabSz="685800" rtl="0" latinLnBrk="0">
        <a:lnSpc>
          <a:spcPct val="100000"/>
        </a:lnSpc>
        <a:spcBef>
          <a:spcPts val="0"/>
        </a:spcBef>
        <a:spcAft>
          <a:spcPts val="0"/>
        </a:spcAft>
        <a:buClrTx/>
        <a:buSzTx/>
        <a:buFontTx/>
        <a:buNone/>
        <a:tabLst/>
        <a:defRPr sz="3300" b="0" i="0" u="none" strike="noStrike" cap="none" spc="0" baseline="0">
          <a:solidFill>
            <a:srgbClr val="000000"/>
          </a:solidFill>
          <a:uFillTx/>
          <a:latin typeface="+mn-lt"/>
          <a:ea typeface="+mn-ea"/>
          <a:cs typeface="+mn-cs"/>
          <a:sym typeface="Calibri"/>
        </a:defRPr>
      </a:lvl2pPr>
      <a:lvl3pPr marL="0" marR="0" indent="0" algn="l" defTabSz="685800" rtl="0" latinLnBrk="0">
        <a:lnSpc>
          <a:spcPct val="100000"/>
        </a:lnSpc>
        <a:spcBef>
          <a:spcPts val="0"/>
        </a:spcBef>
        <a:spcAft>
          <a:spcPts val="0"/>
        </a:spcAft>
        <a:buClrTx/>
        <a:buSzTx/>
        <a:buFontTx/>
        <a:buNone/>
        <a:tabLst/>
        <a:defRPr sz="3300" b="0" i="0" u="none" strike="noStrike" cap="none" spc="0" baseline="0">
          <a:solidFill>
            <a:srgbClr val="000000"/>
          </a:solidFill>
          <a:uFillTx/>
          <a:latin typeface="+mn-lt"/>
          <a:ea typeface="+mn-ea"/>
          <a:cs typeface="+mn-cs"/>
          <a:sym typeface="Calibri"/>
        </a:defRPr>
      </a:lvl3pPr>
      <a:lvl4pPr marL="0" marR="0" indent="0" algn="l" defTabSz="685800" rtl="0" latinLnBrk="0">
        <a:lnSpc>
          <a:spcPct val="100000"/>
        </a:lnSpc>
        <a:spcBef>
          <a:spcPts val="0"/>
        </a:spcBef>
        <a:spcAft>
          <a:spcPts val="0"/>
        </a:spcAft>
        <a:buClrTx/>
        <a:buSzTx/>
        <a:buFontTx/>
        <a:buNone/>
        <a:tabLst/>
        <a:defRPr sz="3300" b="0" i="0" u="none" strike="noStrike" cap="none" spc="0" baseline="0">
          <a:solidFill>
            <a:srgbClr val="000000"/>
          </a:solidFill>
          <a:uFillTx/>
          <a:latin typeface="+mn-lt"/>
          <a:ea typeface="+mn-ea"/>
          <a:cs typeface="+mn-cs"/>
          <a:sym typeface="Calibri"/>
        </a:defRPr>
      </a:lvl4pPr>
      <a:lvl5pPr marL="0" marR="0" indent="0" algn="l" defTabSz="685800" rtl="0" latinLnBrk="0">
        <a:lnSpc>
          <a:spcPct val="100000"/>
        </a:lnSpc>
        <a:spcBef>
          <a:spcPts val="0"/>
        </a:spcBef>
        <a:spcAft>
          <a:spcPts val="0"/>
        </a:spcAft>
        <a:buClrTx/>
        <a:buSzTx/>
        <a:buFontTx/>
        <a:buNone/>
        <a:tabLst/>
        <a:defRPr sz="3300" b="0" i="0" u="none" strike="noStrike" cap="none" spc="0" baseline="0">
          <a:solidFill>
            <a:srgbClr val="000000"/>
          </a:solidFill>
          <a:uFillTx/>
          <a:latin typeface="+mn-lt"/>
          <a:ea typeface="+mn-ea"/>
          <a:cs typeface="+mn-cs"/>
          <a:sym typeface="Calibri"/>
        </a:defRPr>
      </a:lvl5pPr>
      <a:lvl6pPr marL="0" marR="0" indent="0" algn="l" defTabSz="685800" rtl="0" latinLnBrk="0">
        <a:lnSpc>
          <a:spcPct val="100000"/>
        </a:lnSpc>
        <a:spcBef>
          <a:spcPts val="0"/>
        </a:spcBef>
        <a:spcAft>
          <a:spcPts val="0"/>
        </a:spcAft>
        <a:buClrTx/>
        <a:buSzTx/>
        <a:buFontTx/>
        <a:buNone/>
        <a:tabLst/>
        <a:defRPr sz="3300" b="0" i="0" u="none" strike="noStrike" cap="none" spc="0" baseline="0">
          <a:solidFill>
            <a:srgbClr val="000000"/>
          </a:solidFill>
          <a:uFillTx/>
          <a:latin typeface="+mn-lt"/>
          <a:ea typeface="+mn-ea"/>
          <a:cs typeface="+mn-cs"/>
          <a:sym typeface="Calibri"/>
        </a:defRPr>
      </a:lvl6pPr>
      <a:lvl7pPr marL="0" marR="0" indent="0" algn="l" defTabSz="685800" rtl="0" latinLnBrk="0">
        <a:lnSpc>
          <a:spcPct val="100000"/>
        </a:lnSpc>
        <a:spcBef>
          <a:spcPts val="0"/>
        </a:spcBef>
        <a:spcAft>
          <a:spcPts val="0"/>
        </a:spcAft>
        <a:buClrTx/>
        <a:buSzTx/>
        <a:buFontTx/>
        <a:buNone/>
        <a:tabLst/>
        <a:defRPr sz="3300" b="0" i="0" u="none" strike="noStrike" cap="none" spc="0" baseline="0">
          <a:solidFill>
            <a:srgbClr val="000000"/>
          </a:solidFill>
          <a:uFillTx/>
          <a:latin typeface="+mn-lt"/>
          <a:ea typeface="+mn-ea"/>
          <a:cs typeface="+mn-cs"/>
          <a:sym typeface="Calibri"/>
        </a:defRPr>
      </a:lvl7pPr>
      <a:lvl8pPr marL="0" marR="0" indent="0" algn="l" defTabSz="685800" rtl="0" latinLnBrk="0">
        <a:lnSpc>
          <a:spcPct val="100000"/>
        </a:lnSpc>
        <a:spcBef>
          <a:spcPts val="0"/>
        </a:spcBef>
        <a:spcAft>
          <a:spcPts val="0"/>
        </a:spcAft>
        <a:buClrTx/>
        <a:buSzTx/>
        <a:buFontTx/>
        <a:buNone/>
        <a:tabLst/>
        <a:defRPr sz="3300" b="0" i="0" u="none" strike="noStrike" cap="none" spc="0" baseline="0">
          <a:solidFill>
            <a:srgbClr val="000000"/>
          </a:solidFill>
          <a:uFillTx/>
          <a:latin typeface="+mn-lt"/>
          <a:ea typeface="+mn-ea"/>
          <a:cs typeface="+mn-cs"/>
          <a:sym typeface="Calibri"/>
        </a:defRPr>
      </a:lvl8pPr>
      <a:lvl9pPr marL="0" marR="0" indent="0" algn="l" defTabSz="685800" rtl="0" latinLnBrk="0">
        <a:lnSpc>
          <a:spcPct val="100000"/>
        </a:lnSpc>
        <a:spcBef>
          <a:spcPts val="0"/>
        </a:spcBef>
        <a:spcAft>
          <a:spcPts val="0"/>
        </a:spcAft>
        <a:buClrTx/>
        <a:buSzTx/>
        <a:buFontTx/>
        <a:buNone/>
        <a:tabLst/>
        <a:defRPr sz="3300" b="0" i="0" u="none" strike="noStrike" cap="none" spc="0" baseline="0">
          <a:solidFill>
            <a:srgbClr val="000000"/>
          </a:solidFill>
          <a:uFillTx/>
          <a:latin typeface="+mn-lt"/>
          <a:ea typeface="+mn-ea"/>
          <a:cs typeface="+mn-cs"/>
          <a:sym typeface="Calibri"/>
        </a:defRPr>
      </a:lvl9pPr>
    </p:titleStyle>
    <p:bodyStyle>
      <a:lvl1pPr marL="257175" marR="0" indent="-257175" algn="l" defTabSz="685800" rtl="0" latinLnBrk="0">
        <a:lnSpc>
          <a:spcPct val="100000"/>
        </a:lnSpc>
        <a:spcBef>
          <a:spcPts val="500"/>
        </a:spcBef>
        <a:spcAft>
          <a:spcPts val="0"/>
        </a:spcAft>
        <a:buClrTx/>
        <a:buSzPct val="100000"/>
        <a:buFont typeface="Arial"/>
        <a:buChar char="•"/>
        <a:tabLst/>
        <a:defRPr sz="2400" b="0" i="0" u="none" strike="noStrike" cap="none" spc="0" baseline="0">
          <a:solidFill>
            <a:srgbClr val="000000"/>
          </a:solidFill>
          <a:uFillTx/>
          <a:latin typeface="+mn-lt"/>
          <a:ea typeface="+mn-ea"/>
          <a:cs typeface="+mn-cs"/>
          <a:sym typeface="Calibri"/>
        </a:defRPr>
      </a:lvl1pPr>
      <a:lvl2pPr marL="587829" marR="0" indent="-244929" algn="l" defTabSz="685800" rtl="0" latinLnBrk="0">
        <a:lnSpc>
          <a:spcPct val="100000"/>
        </a:lnSpc>
        <a:spcBef>
          <a:spcPts val="500"/>
        </a:spcBef>
        <a:spcAft>
          <a:spcPts val="0"/>
        </a:spcAft>
        <a:buClrTx/>
        <a:buSzPct val="100000"/>
        <a:buFont typeface="Arial"/>
        <a:buChar char="–"/>
        <a:tabLst/>
        <a:defRPr sz="2400" b="0" i="0" u="none" strike="noStrike" cap="none" spc="0" baseline="0">
          <a:solidFill>
            <a:srgbClr val="000000"/>
          </a:solidFill>
          <a:uFillTx/>
          <a:latin typeface="+mn-lt"/>
          <a:ea typeface="+mn-ea"/>
          <a:cs typeface="+mn-cs"/>
          <a:sym typeface="Calibri"/>
        </a:defRPr>
      </a:lvl2pPr>
      <a:lvl3pPr marL="914400" marR="0" indent="-228600" algn="l" defTabSz="685800" rtl="0" latinLnBrk="0">
        <a:lnSpc>
          <a:spcPct val="100000"/>
        </a:lnSpc>
        <a:spcBef>
          <a:spcPts val="500"/>
        </a:spcBef>
        <a:spcAft>
          <a:spcPts val="0"/>
        </a:spcAft>
        <a:buClrTx/>
        <a:buSzPct val="100000"/>
        <a:buFont typeface="Arial"/>
        <a:buChar char="•"/>
        <a:tabLst/>
        <a:defRPr sz="2400" b="0" i="0" u="none" strike="noStrike" cap="none" spc="0" baseline="0">
          <a:solidFill>
            <a:srgbClr val="000000"/>
          </a:solidFill>
          <a:uFillTx/>
          <a:latin typeface="+mn-lt"/>
          <a:ea typeface="+mn-ea"/>
          <a:cs typeface="+mn-cs"/>
          <a:sym typeface="Calibri"/>
        </a:defRPr>
      </a:lvl3pPr>
      <a:lvl4pPr marL="1303019" marR="0" indent="-274319" algn="l" defTabSz="685800" rtl="0" latinLnBrk="0">
        <a:lnSpc>
          <a:spcPct val="100000"/>
        </a:lnSpc>
        <a:spcBef>
          <a:spcPts val="500"/>
        </a:spcBef>
        <a:spcAft>
          <a:spcPts val="0"/>
        </a:spcAft>
        <a:buClrTx/>
        <a:buSzPct val="100000"/>
        <a:buFont typeface="Arial"/>
        <a:buChar char="–"/>
        <a:tabLst/>
        <a:defRPr sz="2400" b="0" i="0" u="none" strike="noStrike" cap="none" spc="0" baseline="0">
          <a:solidFill>
            <a:srgbClr val="000000"/>
          </a:solidFill>
          <a:uFillTx/>
          <a:latin typeface="+mn-lt"/>
          <a:ea typeface="+mn-ea"/>
          <a:cs typeface="+mn-cs"/>
          <a:sym typeface="Calibri"/>
        </a:defRPr>
      </a:lvl4pPr>
      <a:lvl5pPr marL="1645920" marR="0" indent="-274320" algn="l" defTabSz="685800" rtl="0" latinLnBrk="0">
        <a:lnSpc>
          <a:spcPct val="100000"/>
        </a:lnSpc>
        <a:spcBef>
          <a:spcPts val="500"/>
        </a:spcBef>
        <a:spcAft>
          <a:spcPts val="0"/>
        </a:spcAft>
        <a:buClrTx/>
        <a:buSzPct val="100000"/>
        <a:buFont typeface="Arial"/>
        <a:buChar char="»"/>
        <a:tabLst/>
        <a:defRPr sz="2400" b="0" i="0" u="none" strike="noStrike" cap="none" spc="0" baseline="0">
          <a:solidFill>
            <a:srgbClr val="000000"/>
          </a:solidFill>
          <a:uFillTx/>
          <a:latin typeface="+mn-lt"/>
          <a:ea typeface="+mn-ea"/>
          <a:cs typeface="+mn-cs"/>
          <a:sym typeface="Calibri"/>
        </a:defRPr>
      </a:lvl5pPr>
      <a:lvl6pPr marL="1988820" marR="0" indent="-274320" algn="l" defTabSz="685800" rtl="0" latinLnBrk="0">
        <a:lnSpc>
          <a:spcPct val="100000"/>
        </a:lnSpc>
        <a:spcBef>
          <a:spcPts val="500"/>
        </a:spcBef>
        <a:spcAft>
          <a:spcPts val="0"/>
        </a:spcAft>
        <a:buClrTx/>
        <a:buSzPct val="100000"/>
        <a:buFont typeface="Arial"/>
        <a:buChar char="•"/>
        <a:tabLst/>
        <a:defRPr sz="2400" b="0" i="0" u="none" strike="noStrike" cap="none" spc="0" baseline="0">
          <a:solidFill>
            <a:srgbClr val="000000"/>
          </a:solidFill>
          <a:uFillTx/>
          <a:latin typeface="+mn-lt"/>
          <a:ea typeface="+mn-ea"/>
          <a:cs typeface="+mn-cs"/>
          <a:sym typeface="Calibri"/>
        </a:defRPr>
      </a:lvl6pPr>
      <a:lvl7pPr marL="2331720" marR="0" indent="-274320" algn="l" defTabSz="685800" rtl="0" latinLnBrk="0">
        <a:lnSpc>
          <a:spcPct val="100000"/>
        </a:lnSpc>
        <a:spcBef>
          <a:spcPts val="500"/>
        </a:spcBef>
        <a:spcAft>
          <a:spcPts val="0"/>
        </a:spcAft>
        <a:buClrTx/>
        <a:buSzPct val="100000"/>
        <a:buFont typeface="Arial"/>
        <a:buChar char="•"/>
        <a:tabLst/>
        <a:defRPr sz="2400" b="0" i="0" u="none" strike="noStrike" cap="none" spc="0" baseline="0">
          <a:solidFill>
            <a:srgbClr val="000000"/>
          </a:solidFill>
          <a:uFillTx/>
          <a:latin typeface="+mn-lt"/>
          <a:ea typeface="+mn-ea"/>
          <a:cs typeface="+mn-cs"/>
          <a:sym typeface="Calibri"/>
        </a:defRPr>
      </a:lvl7pPr>
      <a:lvl8pPr marL="2674620" marR="0" indent="-274320" algn="l" defTabSz="685800" rtl="0" latinLnBrk="0">
        <a:lnSpc>
          <a:spcPct val="100000"/>
        </a:lnSpc>
        <a:spcBef>
          <a:spcPts val="500"/>
        </a:spcBef>
        <a:spcAft>
          <a:spcPts val="0"/>
        </a:spcAft>
        <a:buClrTx/>
        <a:buSzPct val="100000"/>
        <a:buFont typeface="Arial"/>
        <a:buChar char="•"/>
        <a:tabLst/>
        <a:defRPr sz="2400" b="0" i="0" u="none" strike="noStrike" cap="none" spc="0" baseline="0">
          <a:solidFill>
            <a:srgbClr val="000000"/>
          </a:solidFill>
          <a:uFillTx/>
          <a:latin typeface="+mn-lt"/>
          <a:ea typeface="+mn-ea"/>
          <a:cs typeface="+mn-cs"/>
          <a:sym typeface="Calibri"/>
        </a:defRPr>
      </a:lvl8pPr>
      <a:lvl9pPr marL="3017520" marR="0" indent="-274320" algn="l" defTabSz="685800" rtl="0" latinLnBrk="0">
        <a:lnSpc>
          <a:spcPct val="100000"/>
        </a:lnSpc>
        <a:spcBef>
          <a:spcPts val="500"/>
        </a:spcBef>
        <a:spcAft>
          <a:spcPts val="0"/>
        </a:spcAft>
        <a:buClrTx/>
        <a:buSzPct val="100000"/>
        <a:buFont typeface="Arial"/>
        <a:buChar char="•"/>
        <a:tabLst/>
        <a:defRPr sz="24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Freeform 3"/>
          <p:cNvSpPr/>
          <p:nvPr/>
        </p:nvSpPr>
        <p:spPr>
          <a:xfrm>
            <a:off x="-704754" y="963160"/>
            <a:ext cx="2952558" cy="2952557"/>
          </a:xfrm>
          <a:prstGeom prst="ellipse">
            <a:avLst/>
          </a:prstGeom>
          <a:solidFill>
            <a:srgbClr val="FEC553"/>
          </a:solidFill>
          <a:ln w="12700">
            <a:miter lim="400000"/>
          </a:ln>
        </p:spPr>
        <p:txBody>
          <a:bodyPr lIns="45719" rIns="45719"/>
          <a:lstStyle/>
          <a:p>
            <a:pPr>
              <a:defRPr sz="1300"/>
            </a:pPr>
            <a:endParaRPr/>
          </a:p>
        </p:txBody>
      </p:sp>
      <p:sp>
        <p:nvSpPr>
          <p:cNvPr id="95" name="Freeform 6"/>
          <p:cNvSpPr/>
          <p:nvPr/>
        </p:nvSpPr>
        <p:spPr>
          <a:xfrm>
            <a:off x="1941132" y="3477352"/>
            <a:ext cx="744116" cy="744116"/>
          </a:xfrm>
          <a:prstGeom prst="ellipse">
            <a:avLst/>
          </a:prstGeom>
          <a:solidFill>
            <a:srgbClr val="A0CD5C"/>
          </a:solidFill>
          <a:ln w="12700">
            <a:miter lim="400000"/>
          </a:ln>
        </p:spPr>
        <p:txBody>
          <a:bodyPr lIns="45719" rIns="45719"/>
          <a:lstStyle/>
          <a:p>
            <a:pPr>
              <a:defRPr sz="1300"/>
            </a:pPr>
            <a:endParaRPr/>
          </a:p>
        </p:txBody>
      </p:sp>
      <p:sp>
        <p:nvSpPr>
          <p:cNvPr id="96" name="Freeform 9"/>
          <p:cNvSpPr/>
          <p:nvPr/>
        </p:nvSpPr>
        <p:spPr>
          <a:xfrm>
            <a:off x="10629899" y="2180626"/>
            <a:ext cx="3891478" cy="1569524"/>
          </a:xfrm>
          <a:custGeom>
            <a:avLst/>
            <a:gdLst/>
            <a:ahLst/>
            <a:cxnLst>
              <a:cxn ang="0">
                <a:pos x="wd2" y="hd2"/>
              </a:cxn>
              <a:cxn ang="5400000">
                <a:pos x="wd2" y="hd2"/>
              </a:cxn>
              <a:cxn ang="10800000">
                <a:pos x="wd2" y="hd2"/>
              </a:cxn>
              <a:cxn ang="16200000">
                <a:pos x="wd2" y="hd2"/>
              </a:cxn>
            </a:cxnLst>
            <a:rect l="0" t="0" r="r" b="b"/>
            <a:pathLst>
              <a:path w="21600" h="21600" extrusionOk="0">
                <a:moveTo>
                  <a:pt x="17244" y="0"/>
                </a:moveTo>
                <a:cubicBezTo>
                  <a:pt x="19650" y="0"/>
                  <a:pt x="21600" y="4835"/>
                  <a:pt x="21600" y="10800"/>
                </a:cubicBezTo>
                <a:cubicBezTo>
                  <a:pt x="21600" y="16765"/>
                  <a:pt x="19650" y="21600"/>
                  <a:pt x="17244" y="21600"/>
                </a:cubicBezTo>
                <a:lnTo>
                  <a:pt x="4356" y="21600"/>
                </a:lnTo>
                <a:cubicBezTo>
                  <a:pt x="1950" y="21600"/>
                  <a:pt x="0" y="16765"/>
                  <a:pt x="0" y="10800"/>
                </a:cubicBezTo>
                <a:cubicBezTo>
                  <a:pt x="0" y="4835"/>
                  <a:pt x="1950" y="0"/>
                  <a:pt x="4356" y="0"/>
                </a:cubicBezTo>
                <a:close/>
              </a:path>
            </a:pathLst>
          </a:custGeom>
          <a:solidFill>
            <a:srgbClr val="F57F29"/>
          </a:solidFill>
          <a:ln w="12700">
            <a:miter lim="400000"/>
          </a:ln>
        </p:spPr>
        <p:txBody>
          <a:bodyPr lIns="45719" rIns="45719"/>
          <a:lstStyle/>
          <a:p>
            <a:pPr>
              <a:defRPr sz="1300"/>
            </a:pPr>
            <a:endParaRPr/>
          </a:p>
        </p:txBody>
      </p:sp>
      <p:sp>
        <p:nvSpPr>
          <p:cNvPr id="98" name="TextBox 15"/>
          <p:cNvSpPr txBox="1"/>
          <p:nvPr/>
        </p:nvSpPr>
        <p:spPr>
          <a:xfrm>
            <a:off x="2535078" y="4208981"/>
            <a:ext cx="8645843" cy="12695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spAutoFit/>
          </a:bodyPr>
          <a:lstStyle/>
          <a:p>
            <a:pPr algn="ctr">
              <a:lnSpc>
                <a:spcPts val="3300"/>
              </a:lnSpc>
              <a:defRPr sz="3000">
                <a:solidFill>
                  <a:srgbClr val="9F9F9F"/>
                </a:solidFill>
                <a:latin typeface="Poppins"/>
                <a:ea typeface="Poppins"/>
                <a:cs typeface="Poppins"/>
                <a:sym typeface="Poppins"/>
              </a:defRPr>
            </a:pPr>
            <a:endParaRPr dirty="0"/>
          </a:p>
          <a:p>
            <a:pPr algn="ctr">
              <a:lnSpc>
                <a:spcPts val="3300"/>
              </a:lnSpc>
              <a:defRPr sz="3000">
                <a:solidFill>
                  <a:srgbClr val="9F9F9F"/>
                </a:solidFill>
                <a:latin typeface="Poppins"/>
                <a:ea typeface="Poppins"/>
                <a:cs typeface="Poppins"/>
                <a:sym typeface="Poppins"/>
              </a:defRPr>
            </a:pPr>
            <a:r>
              <a:rPr lang="en-US" sz="4400" dirty="0"/>
              <a:t>Improving your 340B Net Revenue</a:t>
            </a:r>
          </a:p>
          <a:p>
            <a:pPr algn="ctr">
              <a:lnSpc>
                <a:spcPts val="3300"/>
              </a:lnSpc>
              <a:defRPr sz="3000">
                <a:solidFill>
                  <a:srgbClr val="9F9F9F"/>
                </a:solidFill>
                <a:latin typeface="Poppins"/>
                <a:ea typeface="Poppins"/>
                <a:cs typeface="Poppins"/>
                <a:sym typeface="Poppins"/>
              </a:defRPr>
            </a:pPr>
            <a:r>
              <a:rPr lang="en-US" dirty="0"/>
              <a:t>By Chase Dudzinski, CPA, CAH CFO</a:t>
            </a:r>
            <a:endParaRPr dirty="0"/>
          </a:p>
        </p:txBody>
      </p:sp>
      <p:sp>
        <p:nvSpPr>
          <p:cNvPr id="99" name="Freeform 6"/>
          <p:cNvSpPr/>
          <p:nvPr/>
        </p:nvSpPr>
        <p:spPr>
          <a:xfrm>
            <a:off x="12029037" y="7072313"/>
            <a:ext cx="2314576" cy="2314576"/>
          </a:xfrm>
          <a:prstGeom prst="ellipse">
            <a:avLst/>
          </a:prstGeom>
          <a:solidFill>
            <a:srgbClr val="F57F29"/>
          </a:solidFill>
          <a:ln w="12700">
            <a:miter lim="400000"/>
          </a:ln>
        </p:spPr>
        <p:txBody>
          <a:bodyPr lIns="45719" rIns="45719"/>
          <a:lstStyle/>
          <a:p>
            <a:pPr>
              <a:defRPr sz="1300"/>
            </a:pPr>
            <a:endParaRPr/>
          </a:p>
        </p:txBody>
      </p:sp>
      <p:sp>
        <p:nvSpPr>
          <p:cNvPr id="100" name="Freeform 3"/>
          <p:cNvSpPr/>
          <p:nvPr/>
        </p:nvSpPr>
        <p:spPr>
          <a:xfrm>
            <a:off x="-1421595" y="6408708"/>
            <a:ext cx="4386239" cy="4386239"/>
          </a:xfrm>
          <a:prstGeom prst="ellipse">
            <a:avLst/>
          </a:prstGeom>
          <a:solidFill>
            <a:srgbClr val="87A0C4"/>
          </a:solidFill>
          <a:ln w="12700">
            <a:miter lim="400000"/>
          </a:ln>
        </p:spPr>
        <p:txBody>
          <a:bodyPr lIns="45719" rIns="45719"/>
          <a:lstStyle/>
          <a:p>
            <a:pPr>
              <a:defRPr sz="1300"/>
            </a:pPr>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Slide Number Placeholder 6"/>
          <p:cNvSpPr txBox="1">
            <a:spLocks noGrp="1"/>
          </p:cNvSpPr>
          <p:nvPr>
            <p:ph type="sldNum" sz="quarter" idx="4294967295"/>
          </p:nvPr>
        </p:nvSpPr>
        <p:spPr>
          <a:xfrm>
            <a:off x="13211028" y="9920208"/>
            <a:ext cx="162072" cy="2311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2</a:t>
            </a:fld>
            <a:endParaRPr/>
          </a:p>
        </p:txBody>
      </p:sp>
      <p:sp>
        <p:nvSpPr>
          <p:cNvPr id="104" name="Title 21"/>
          <p:cNvSpPr txBox="1">
            <a:spLocks noGrp="1"/>
          </p:cNvSpPr>
          <p:nvPr>
            <p:ph type="title"/>
          </p:nvPr>
        </p:nvSpPr>
        <p:spPr>
          <a:xfrm>
            <a:off x="304798" y="-114300"/>
            <a:ext cx="12252125" cy="1143000"/>
          </a:xfrm>
          <a:prstGeom prst="rect">
            <a:avLst/>
          </a:prstGeom>
        </p:spPr>
        <p:txBody>
          <a:bodyPr/>
          <a:lstStyle>
            <a:lvl1pPr>
              <a:defRPr sz="4800" b="1" spc="-300">
                <a:solidFill>
                  <a:srgbClr val="A0CD5B"/>
                </a:solidFill>
                <a:latin typeface="Roboto"/>
                <a:ea typeface="Roboto"/>
                <a:cs typeface="Roboto"/>
                <a:sym typeface="Roboto"/>
              </a:defRPr>
            </a:lvl1pPr>
          </a:lstStyle>
          <a:p>
            <a:r>
              <a:rPr lang="en-US" dirty="0"/>
              <a:t>The Problem:</a:t>
            </a:r>
            <a:endParaRPr dirty="0"/>
          </a:p>
        </p:txBody>
      </p:sp>
      <p:sp>
        <p:nvSpPr>
          <p:cNvPr id="153" name="Content Placeholder 3"/>
          <p:cNvSpPr txBox="1"/>
          <p:nvPr/>
        </p:nvSpPr>
        <p:spPr>
          <a:xfrm>
            <a:off x="304798" y="1485900"/>
            <a:ext cx="13288555" cy="48320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lvl1pPr marL="257175" indent="-257175" defTabSz="685800">
              <a:spcBef>
                <a:spcPts val="800"/>
              </a:spcBef>
              <a:buSzPct val="100000"/>
              <a:buFont typeface="Arial"/>
              <a:buChar char="•"/>
            </a:lvl1pPr>
          </a:lstStyle>
          <a:p>
            <a:r>
              <a:rPr lang="en-US" sz="2000" b="1" dirty="0"/>
              <a:t>The problem defined: </a:t>
            </a:r>
          </a:p>
          <a:p>
            <a:pPr marL="0" indent="0">
              <a:buNone/>
            </a:pPr>
            <a:r>
              <a:rPr lang="en-US" sz="2000" dirty="0"/>
              <a:t>	Drug manufacturers have made it increasingly difficult to navigate the 340b program and successfully maximize the 340b 	benefit. The 	knowledge needed and complexity of the program create barriers to covered entity participation and 	optimization.  </a:t>
            </a:r>
          </a:p>
          <a:p>
            <a:endParaRPr lang="en-US" sz="2000" dirty="0"/>
          </a:p>
          <a:p>
            <a:r>
              <a:rPr lang="en-US" sz="2000" b="1" dirty="0"/>
              <a:t>Why we can’t overcome the difficulty: </a:t>
            </a:r>
          </a:p>
          <a:p>
            <a:pPr marL="0" indent="0">
              <a:buNone/>
            </a:pPr>
            <a:r>
              <a:rPr lang="en-US" sz="2000" dirty="0"/>
              <a:t>	We as rural healthcare leaders have the odds stacked against us. We have the same challenges and difficulties as large 	hospital systems only we have less resources and personnel. Many of you are Critical Access Hospitals and by 	definition we are paid lower than our cost.  101% less 2% sequestration = 99% reimbursement. </a:t>
            </a:r>
          </a:p>
          <a:p>
            <a:pPr marL="0" indent="0">
              <a:buNone/>
            </a:pPr>
            <a:endParaRPr lang="en-US" sz="2000" dirty="0"/>
          </a:p>
          <a:p>
            <a:r>
              <a:rPr lang="en-US" sz="2000" b="1" dirty="0"/>
              <a:t>How are we to survive?</a:t>
            </a:r>
            <a:endParaRPr lang="en-US" sz="4800" b="1" spc="-300" dirty="0">
              <a:solidFill>
                <a:srgbClr val="FFC000"/>
              </a:solidFill>
              <a:latin typeface="Roboto"/>
              <a:sym typeface="Roboto"/>
            </a:endParaRPr>
          </a:p>
          <a:p>
            <a:pPr marL="0" indent="0">
              <a:spcBef>
                <a:spcPts val="0"/>
              </a:spcBef>
              <a:buSzTx/>
              <a:buNone/>
            </a:pPr>
            <a:endParaRPr sz="4800" b="1" spc="-300" dirty="0">
              <a:solidFill>
                <a:srgbClr val="FFC000"/>
              </a:solidFill>
              <a:latin typeface="Roboto"/>
              <a:sym typeface="Roboto"/>
            </a:endParaRPr>
          </a:p>
        </p:txBody>
      </p:sp>
      <p:sp>
        <p:nvSpPr>
          <p:cNvPr id="37" name="Straight Connector 1">
            <a:extLst>
              <a:ext uri="{FF2B5EF4-FFF2-40B4-BE49-F238E27FC236}">
                <a16:creationId xmlns:a16="http://schemas.microsoft.com/office/drawing/2014/main" id="{75872304-1279-48A3-AE43-6285FC5124B2}"/>
              </a:ext>
            </a:extLst>
          </p:cNvPr>
          <p:cNvSpPr/>
          <p:nvPr/>
        </p:nvSpPr>
        <p:spPr>
          <a:xfrm>
            <a:off x="5077994" y="6108743"/>
            <a:ext cx="4673173" cy="0"/>
          </a:xfrm>
          <a:prstGeom prst="line">
            <a:avLst/>
          </a:prstGeom>
          <a:ln w="19050">
            <a:solidFill>
              <a:srgbClr val="000000"/>
            </a:solidFill>
          </a:ln>
        </p:spPr>
        <p:txBody>
          <a:bodyPr lIns="45719" rIns="45719"/>
          <a:lstStyle/>
          <a:p>
            <a:endParaRPr/>
          </a:p>
        </p:txBody>
      </p:sp>
      <p:sp>
        <p:nvSpPr>
          <p:cNvPr id="38" name="TextBox 2">
            <a:extLst>
              <a:ext uri="{FF2B5EF4-FFF2-40B4-BE49-F238E27FC236}">
                <a16:creationId xmlns:a16="http://schemas.microsoft.com/office/drawing/2014/main" id="{C85B6279-7F02-704D-AB0E-1569CE25AF8A}"/>
              </a:ext>
            </a:extLst>
          </p:cNvPr>
          <p:cNvSpPr txBox="1"/>
          <p:nvPr/>
        </p:nvSpPr>
        <p:spPr>
          <a:xfrm>
            <a:off x="10076275" y="5462612"/>
            <a:ext cx="3296825" cy="6463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algn="ctr">
              <a:defRPr b="1"/>
            </a:pPr>
            <a:r>
              <a:rPr dirty="0"/>
              <a:t>Annual</a:t>
            </a:r>
            <a:r>
              <a:rPr lang="en-US" dirty="0"/>
              <a:t> (Single Covered Entity)</a:t>
            </a:r>
            <a:endParaRPr dirty="0"/>
          </a:p>
          <a:p>
            <a:pPr algn="ctr">
              <a:defRPr b="1"/>
            </a:pPr>
            <a:r>
              <a:rPr dirty="0"/>
              <a:t>Illustrative Opportunity Size*</a:t>
            </a:r>
          </a:p>
        </p:txBody>
      </p:sp>
      <p:sp>
        <p:nvSpPr>
          <p:cNvPr id="39" name="Straight Connector 3">
            <a:extLst>
              <a:ext uri="{FF2B5EF4-FFF2-40B4-BE49-F238E27FC236}">
                <a16:creationId xmlns:a16="http://schemas.microsoft.com/office/drawing/2014/main" id="{2CAD0C0C-BA44-5FA9-5FF3-250B2FE2CF96}"/>
              </a:ext>
            </a:extLst>
          </p:cNvPr>
          <p:cNvSpPr/>
          <p:nvPr/>
        </p:nvSpPr>
        <p:spPr>
          <a:xfrm flipV="1">
            <a:off x="888339" y="6108943"/>
            <a:ext cx="3563987" cy="98"/>
          </a:xfrm>
          <a:prstGeom prst="line">
            <a:avLst/>
          </a:prstGeom>
          <a:ln w="19050">
            <a:solidFill>
              <a:srgbClr val="000000"/>
            </a:solidFill>
          </a:ln>
        </p:spPr>
        <p:txBody>
          <a:bodyPr lIns="45719" rIns="45719"/>
          <a:lstStyle/>
          <a:p>
            <a:endParaRPr/>
          </a:p>
        </p:txBody>
      </p:sp>
      <p:sp>
        <p:nvSpPr>
          <p:cNvPr id="40" name="TextBox 4">
            <a:extLst>
              <a:ext uri="{FF2B5EF4-FFF2-40B4-BE49-F238E27FC236}">
                <a16:creationId xmlns:a16="http://schemas.microsoft.com/office/drawing/2014/main" id="{A58B9AA5-78F6-1F68-5A7D-771112DFC944}"/>
              </a:ext>
            </a:extLst>
          </p:cNvPr>
          <p:cNvSpPr txBox="1"/>
          <p:nvPr/>
        </p:nvSpPr>
        <p:spPr>
          <a:xfrm>
            <a:off x="1798861" y="5800167"/>
            <a:ext cx="1558180" cy="3693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lvl1pPr algn="ctr">
              <a:defRPr b="1"/>
            </a:lvl1pPr>
          </a:lstStyle>
          <a:p>
            <a:r>
              <a:rPr dirty="0"/>
              <a:t>O</a:t>
            </a:r>
            <a:r>
              <a:rPr lang="en-US" dirty="0"/>
              <a:t>pportunity</a:t>
            </a:r>
            <a:endParaRPr dirty="0"/>
          </a:p>
        </p:txBody>
      </p:sp>
      <p:sp>
        <p:nvSpPr>
          <p:cNvPr id="41" name="Straight Connector 7">
            <a:extLst>
              <a:ext uri="{FF2B5EF4-FFF2-40B4-BE49-F238E27FC236}">
                <a16:creationId xmlns:a16="http://schemas.microsoft.com/office/drawing/2014/main" id="{B23C94BA-E39C-9C51-C176-720BCCF9CF4D}"/>
              </a:ext>
            </a:extLst>
          </p:cNvPr>
          <p:cNvSpPr/>
          <p:nvPr/>
        </p:nvSpPr>
        <p:spPr>
          <a:xfrm>
            <a:off x="10278699" y="6109041"/>
            <a:ext cx="2773030" cy="0"/>
          </a:xfrm>
          <a:prstGeom prst="line">
            <a:avLst/>
          </a:prstGeom>
          <a:ln w="19050">
            <a:solidFill>
              <a:srgbClr val="000000"/>
            </a:solidFill>
          </a:ln>
        </p:spPr>
        <p:txBody>
          <a:bodyPr lIns="45719" rIns="45719"/>
          <a:lstStyle/>
          <a:p>
            <a:endParaRPr/>
          </a:p>
        </p:txBody>
      </p:sp>
      <p:sp>
        <p:nvSpPr>
          <p:cNvPr id="42" name="TextBox 8">
            <a:extLst>
              <a:ext uri="{FF2B5EF4-FFF2-40B4-BE49-F238E27FC236}">
                <a16:creationId xmlns:a16="http://schemas.microsoft.com/office/drawing/2014/main" id="{714BEE35-F806-0078-D9D2-777B8FADFBB0}"/>
              </a:ext>
            </a:extLst>
          </p:cNvPr>
          <p:cNvSpPr txBox="1"/>
          <p:nvPr/>
        </p:nvSpPr>
        <p:spPr>
          <a:xfrm>
            <a:off x="5405565" y="5770456"/>
            <a:ext cx="3919894" cy="3693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lvl1pPr algn="ctr">
              <a:defRPr b="1"/>
            </a:lvl1pPr>
          </a:lstStyle>
          <a:p>
            <a:r>
              <a:rPr dirty="0"/>
              <a:t>Description of Opportunity</a:t>
            </a:r>
          </a:p>
        </p:txBody>
      </p:sp>
      <p:sp>
        <p:nvSpPr>
          <p:cNvPr id="43" name="Isosceles Triangle 26">
            <a:extLst>
              <a:ext uri="{FF2B5EF4-FFF2-40B4-BE49-F238E27FC236}">
                <a16:creationId xmlns:a16="http://schemas.microsoft.com/office/drawing/2014/main" id="{03226D5F-8952-1BE0-A1DB-E5178BD5E28E}"/>
              </a:ext>
            </a:extLst>
          </p:cNvPr>
          <p:cNvSpPr/>
          <p:nvPr/>
        </p:nvSpPr>
        <p:spPr>
          <a:xfrm rot="5400000">
            <a:off x="161856" y="6584840"/>
            <a:ext cx="1012257" cy="231087"/>
          </a:xfrm>
          <a:prstGeom prst="triangle">
            <a:avLst/>
          </a:prstGeom>
          <a:solidFill>
            <a:srgbClr val="A0CD5B"/>
          </a:solidFill>
          <a:ln w="25400">
            <a:solidFill>
              <a:srgbClr val="213650"/>
            </a:solidFill>
          </a:ln>
        </p:spPr>
        <p:txBody>
          <a:bodyPr lIns="45719" rIns="45719" anchor="ctr"/>
          <a:lstStyle/>
          <a:p>
            <a:pPr algn="ctr">
              <a:defRPr>
                <a:solidFill>
                  <a:srgbClr val="FFFFFF"/>
                </a:solidFill>
              </a:defRPr>
            </a:pPr>
            <a:endParaRPr/>
          </a:p>
        </p:txBody>
      </p:sp>
      <p:sp>
        <p:nvSpPr>
          <p:cNvPr id="44" name="Rectangle 27">
            <a:extLst>
              <a:ext uri="{FF2B5EF4-FFF2-40B4-BE49-F238E27FC236}">
                <a16:creationId xmlns:a16="http://schemas.microsoft.com/office/drawing/2014/main" id="{56876D88-8133-E187-7F7F-F5F3896BD729}"/>
              </a:ext>
            </a:extLst>
          </p:cNvPr>
          <p:cNvSpPr/>
          <p:nvPr/>
        </p:nvSpPr>
        <p:spPr>
          <a:xfrm>
            <a:off x="5077994" y="6201864"/>
            <a:ext cx="4673173" cy="1012257"/>
          </a:xfrm>
          <a:prstGeom prst="rect">
            <a:avLst/>
          </a:prstGeom>
          <a:solidFill>
            <a:srgbClr val="D9D9D9"/>
          </a:solidFill>
          <a:ln w="25400">
            <a:solidFill>
              <a:srgbClr val="414F26"/>
            </a:solidFill>
          </a:ln>
        </p:spPr>
        <p:txBody>
          <a:bodyPr lIns="45719" rIns="45719" anchor="ctr"/>
          <a:lstStyle/>
          <a:p>
            <a:pPr algn="ctr">
              <a:defRPr sz="3000">
                <a:solidFill>
                  <a:srgbClr val="FFFFFF"/>
                </a:solidFill>
              </a:defRPr>
            </a:pPr>
            <a:endParaRPr dirty="0"/>
          </a:p>
        </p:txBody>
      </p:sp>
      <p:sp>
        <p:nvSpPr>
          <p:cNvPr id="45" name="Isosceles Triangle 32">
            <a:extLst>
              <a:ext uri="{FF2B5EF4-FFF2-40B4-BE49-F238E27FC236}">
                <a16:creationId xmlns:a16="http://schemas.microsoft.com/office/drawing/2014/main" id="{E1569004-0BD2-8EEE-2F59-E8161FCBB278}"/>
              </a:ext>
            </a:extLst>
          </p:cNvPr>
          <p:cNvSpPr/>
          <p:nvPr/>
        </p:nvSpPr>
        <p:spPr>
          <a:xfrm rot="5400000">
            <a:off x="9534457" y="6575269"/>
            <a:ext cx="1012258" cy="231087"/>
          </a:xfrm>
          <a:prstGeom prst="triangle">
            <a:avLst/>
          </a:prstGeom>
          <a:solidFill>
            <a:srgbClr val="FEC553"/>
          </a:solidFill>
          <a:ln w="25400">
            <a:solidFill>
              <a:srgbClr val="213650"/>
            </a:solidFill>
          </a:ln>
        </p:spPr>
        <p:txBody>
          <a:bodyPr lIns="45719" rIns="45719" anchor="ctr"/>
          <a:lstStyle/>
          <a:p>
            <a:pPr algn="ctr">
              <a:defRPr>
                <a:solidFill>
                  <a:srgbClr val="FFFFFF"/>
                </a:solidFill>
              </a:defRPr>
            </a:pPr>
            <a:endParaRPr/>
          </a:p>
        </p:txBody>
      </p:sp>
      <p:grpSp>
        <p:nvGrpSpPr>
          <p:cNvPr id="46" name="Rectangle 61">
            <a:extLst>
              <a:ext uri="{FF2B5EF4-FFF2-40B4-BE49-F238E27FC236}">
                <a16:creationId xmlns:a16="http://schemas.microsoft.com/office/drawing/2014/main" id="{0F3F7523-59F9-1F33-66C5-3AF51F460A01}"/>
              </a:ext>
            </a:extLst>
          </p:cNvPr>
          <p:cNvGrpSpPr/>
          <p:nvPr/>
        </p:nvGrpSpPr>
        <p:grpSpPr>
          <a:xfrm>
            <a:off x="10325329" y="6201864"/>
            <a:ext cx="2688301" cy="1012258"/>
            <a:chOff x="-1" y="-1"/>
            <a:chExt cx="2659382" cy="2430102"/>
          </a:xfrm>
        </p:grpSpPr>
        <p:sp>
          <p:nvSpPr>
            <p:cNvPr id="47" name="Rectangle">
              <a:extLst>
                <a:ext uri="{FF2B5EF4-FFF2-40B4-BE49-F238E27FC236}">
                  <a16:creationId xmlns:a16="http://schemas.microsoft.com/office/drawing/2014/main" id="{5E9B8FF7-5BAF-1064-6D96-287FA5200F7F}"/>
                </a:ext>
              </a:extLst>
            </p:cNvPr>
            <p:cNvSpPr/>
            <p:nvPr/>
          </p:nvSpPr>
          <p:spPr>
            <a:xfrm>
              <a:off x="-1" y="-1"/>
              <a:ext cx="2659382" cy="2430102"/>
            </a:xfrm>
            <a:prstGeom prst="rect">
              <a:avLst/>
            </a:prstGeom>
            <a:solidFill>
              <a:srgbClr val="D9D9D9"/>
            </a:solidFill>
            <a:ln w="25400" cap="flat">
              <a:solidFill>
                <a:srgbClr val="414F26"/>
              </a:solidFill>
              <a:prstDash val="solid"/>
              <a:round/>
            </a:ln>
            <a:effectLst/>
          </p:spPr>
          <p:txBody>
            <a:bodyPr wrap="square" lIns="45719" tIns="45719" rIns="45719" bIns="45719" numCol="1" anchor="ctr">
              <a:noAutofit/>
            </a:bodyPr>
            <a:lstStyle/>
            <a:p>
              <a:pPr algn="ctr">
                <a:defRPr>
                  <a:solidFill>
                    <a:srgbClr val="FFFFFF"/>
                  </a:solidFill>
                </a:defRPr>
              </a:pPr>
              <a:endParaRPr/>
            </a:p>
          </p:txBody>
        </p:sp>
        <p:sp>
          <p:nvSpPr>
            <p:cNvPr id="48" name="$1M to $2M*">
              <a:extLst>
                <a:ext uri="{FF2B5EF4-FFF2-40B4-BE49-F238E27FC236}">
                  <a16:creationId xmlns:a16="http://schemas.microsoft.com/office/drawing/2014/main" id="{6C7F96C5-517B-A60A-A921-F216E07B6052}"/>
                </a:ext>
              </a:extLst>
            </p:cNvPr>
            <p:cNvSpPr txBox="1"/>
            <p:nvPr/>
          </p:nvSpPr>
          <p:spPr>
            <a:xfrm>
              <a:off x="58419" y="771728"/>
              <a:ext cx="2542542" cy="88664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spAutoFit/>
            </a:bodyPr>
            <a:lstStyle>
              <a:lvl1pPr algn="ctr"/>
            </a:lstStyle>
            <a:p>
              <a:r>
                <a:rPr dirty="0"/>
                <a:t>$</a:t>
              </a:r>
              <a:r>
                <a:rPr lang="en-US" dirty="0"/>
                <a:t>250k</a:t>
              </a:r>
              <a:r>
                <a:rPr dirty="0"/>
                <a:t> to $</a:t>
              </a:r>
              <a:r>
                <a:rPr lang="en-US" dirty="0"/>
                <a:t>1</a:t>
              </a:r>
              <a:r>
                <a:rPr dirty="0"/>
                <a:t>M*</a:t>
              </a:r>
            </a:p>
          </p:txBody>
        </p:sp>
      </p:grpSp>
      <p:sp>
        <p:nvSpPr>
          <p:cNvPr id="49" name="Content Placeholder 3">
            <a:extLst>
              <a:ext uri="{FF2B5EF4-FFF2-40B4-BE49-F238E27FC236}">
                <a16:creationId xmlns:a16="http://schemas.microsoft.com/office/drawing/2014/main" id="{3CF46243-DFBC-C07F-0089-292F87FCA870}"/>
              </a:ext>
            </a:extLst>
          </p:cNvPr>
          <p:cNvSpPr txBox="1"/>
          <p:nvPr/>
        </p:nvSpPr>
        <p:spPr>
          <a:xfrm>
            <a:off x="2889765" y="6424592"/>
            <a:ext cx="6948340" cy="90991"/>
          </a:xfrm>
          <a:prstGeom prst="rect">
            <a:avLst/>
          </a:prstGeom>
          <a:ln w="12700">
            <a:miter lim="400000"/>
          </a:ln>
        </p:spPr>
        <p:txBody>
          <a:bodyPr wrap="square" lIns="45719" rIns="45719">
            <a:spAutoFit/>
          </a:bodyPr>
          <a:lstStyle/>
          <a:p>
            <a:pPr marL="508000" indent="-160337" defTabSz="685800">
              <a:spcBef>
                <a:spcPts val="800"/>
              </a:spcBef>
              <a:buSzPct val="100000"/>
              <a:buFont typeface="Arial"/>
              <a:buChar char="•"/>
              <a:defRPr sz="800"/>
            </a:pPr>
            <a:endParaRPr/>
          </a:p>
        </p:txBody>
      </p:sp>
      <p:sp>
        <p:nvSpPr>
          <p:cNvPr id="50" name="Isosceles Triangle 74">
            <a:extLst>
              <a:ext uri="{FF2B5EF4-FFF2-40B4-BE49-F238E27FC236}">
                <a16:creationId xmlns:a16="http://schemas.microsoft.com/office/drawing/2014/main" id="{4C067BA8-9471-3032-BDC3-2202BFD81AEE}"/>
              </a:ext>
            </a:extLst>
          </p:cNvPr>
          <p:cNvSpPr/>
          <p:nvPr/>
        </p:nvSpPr>
        <p:spPr>
          <a:xfrm rot="5400000">
            <a:off x="4259964" y="6592449"/>
            <a:ext cx="1012257" cy="231087"/>
          </a:xfrm>
          <a:prstGeom prst="triangle">
            <a:avLst/>
          </a:prstGeom>
          <a:solidFill>
            <a:srgbClr val="F57F28"/>
          </a:solidFill>
          <a:ln w="25400">
            <a:solidFill>
              <a:srgbClr val="213650"/>
            </a:solidFill>
          </a:ln>
        </p:spPr>
        <p:txBody>
          <a:bodyPr lIns="45719" rIns="45719" anchor="ctr"/>
          <a:lstStyle/>
          <a:p>
            <a:pPr algn="ctr">
              <a:defRPr>
                <a:solidFill>
                  <a:srgbClr val="FFFFFF"/>
                </a:solidFill>
              </a:defRPr>
            </a:pPr>
            <a:endParaRPr/>
          </a:p>
        </p:txBody>
      </p:sp>
      <p:grpSp>
        <p:nvGrpSpPr>
          <p:cNvPr id="51" name="Rectangle 81">
            <a:extLst>
              <a:ext uri="{FF2B5EF4-FFF2-40B4-BE49-F238E27FC236}">
                <a16:creationId xmlns:a16="http://schemas.microsoft.com/office/drawing/2014/main" id="{D7FA4148-5E78-16D6-73F9-9C3E7F706D35}"/>
              </a:ext>
            </a:extLst>
          </p:cNvPr>
          <p:cNvGrpSpPr/>
          <p:nvPr/>
        </p:nvGrpSpPr>
        <p:grpSpPr>
          <a:xfrm>
            <a:off x="912690" y="6201864"/>
            <a:ext cx="3563987" cy="1012258"/>
            <a:chOff x="-1" y="-1"/>
            <a:chExt cx="1491992" cy="2430102"/>
          </a:xfrm>
        </p:grpSpPr>
        <p:sp>
          <p:nvSpPr>
            <p:cNvPr id="52" name="Rectangle">
              <a:extLst>
                <a:ext uri="{FF2B5EF4-FFF2-40B4-BE49-F238E27FC236}">
                  <a16:creationId xmlns:a16="http://schemas.microsoft.com/office/drawing/2014/main" id="{E14E8A79-6A98-9F71-FECB-049DC76BFE86}"/>
                </a:ext>
              </a:extLst>
            </p:cNvPr>
            <p:cNvSpPr/>
            <p:nvPr/>
          </p:nvSpPr>
          <p:spPr>
            <a:xfrm>
              <a:off x="-1" y="-1"/>
              <a:ext cx="1491992" cy="2430102"/>
            </a:xfrm>
            <a:prstGeom prst="rect">
              <a:avLst/>
            </a:prstGeom>
            <a:solidFill>
              <a:srgbClr val="D9D9D9"/>
            </a:solidFill>
            <a:ln w="25400" cap="flat">
              <a:solidFill>
                <a:srgbClr val="414F26"/>
              </a:solidFill>
              <a:prstDash val="solid"/>
              <a:round/>
            </a:ln>
            <a:effectLst/>
          </p:spPr>
          <p:txBody>
            <a:bodyPr wrap="square" lIns="45719" tIns="45719" rIns="45719" bIns="45719" numCol="1" anchor="ctr">
              <a:noAutofit/>
            </a:bodyPr>
            <a:lstStyle/>
            <a:p>
              <a:pPr algn="ctr">
                <a:defRPr>
                  <a:solidFill>
                    <a:srgbClr val="FFFFFF"/>
                  </a:solidFill>
                </a:defRPr>
              </a:pPr>
              <a:endParaRPr/>
            </a:p>
          </p:txBody>
        </p:sp>
        <p:sp>
          <p:nvSpPr>
            <p:cNvPr id="53" name="Lower health insurance drug and infusion costs through steerage programs">
              <a:extLst>
                <a:ext uri="{FF2B5EF4-FFF2-40B4-BE49-F238E27FC236}">
                  <a16:creationId xmlns:a16="http://schemas.microsoft.com/office/drawing/2014/main" id="{64BD0650-50D2-3CE3-3918-270F1A132D9C}"/>
                </a:ext>
              </a:extLst>
            </p:cNvPr>
            <p:cNvSpPr txBox="1"/>
            <p:nvPr/>
          </p:nvSpPr>
          <p:spPr>
            <a:xfrm>
              <a:off x="58419" y="771728"/>
              <a:ext cx="1375152" cy="88664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spAutoFit/>
            </a:bodyPr>
            <a:lstStyle>
              <a:lvl1pPr algn="ctr">
                <a:defRPr b="1"/>
              </a:lvl1pPr>
            </a:lstStyle>
            <a:p>
              <a:r>
                <a:rPr lang="en-US" dirty="0"/>
                <a:t>340B Basic Set Up</a:t>
              </a:r>
              <a:endParaRPr dirty="0"/>
            </a:p>
          </p:txBody>
        </p:sp>
      </p:grpSp>
      <p:sp>
        <p:nvSpPr>
          <p:cNvPr id="60" name="Isosceles Triangle 26">
            <a:extLst>
              <a:ext uri="{FF2B5EF4-FFF2-40B4-BE49-F238E27FC236}">
                <a16:creationId xmlns:a16="http://schemas.microsoft.com/office/drawing/2014/main" id="{C6A6F95D-E227-DE21-CDD9-34D8E41199D2}"/>
              </a:ext>
            </a:extLst>
          </p:cNvPr>
          <p:cNvSpPr/>
          <p:nvPr/>
        </p:nvSpPr>
        <p:spPr>
          <a:xfrm rot="5400000">
            <a:off x="161856" y="7854358"/>
            <a:ext cx="1012257" cy="231087"/>
          </a:xfrm>
          <a:prstGeom prst="triangle">
            <a:avLst/>
          </a:prstGeom>
          <a:solidFill>
            <a:srgbClr val="A0CD5B"/>
          </a:solidFill>
          <a:ln w="25400">
            <a:solidFill>
              <a:srgbClr val="213650"/>
            </a:solidFill>
          </a:ln>
        </p:spPr>
        <p:txBody>
          <a:bodyPr lIns="45719" rIns="45719" anchor="ctr"/>
          <a:lstStyle/>
          <a:p>
            <a:pPr algn="ctr">
              <a:defRPr>
                <a:solidFill>
                  <a:srgbClr val="FFFFFF"/>
                </a:solidFill>
              </a:defRPr>
            </a:pPr>
            <a:endParaRPr/>
          </a:p>
        </p:txBody>
      </p:sp>
      <p:sp>
        <p:nvSpPr>
          <p:cNvPr id="61" name="Rectangle 27">
            <a:extLst>
              <a:ext uri="{FF2B5EF4-FFF2-40B4-BE49-F238E27FC236}">
                <a16:creationId xmlns:a16="http://schemas.microsoft.com/office/drawing/2014/main" id="{8CA593CB-4464-0687-1142-210A2D4457DB}"/>
              </a:ext>
            </a:extLst>
          </p:cNvPr>
          <p:cNvSpPr/>
          <p:nvPr/>
        </p:nvSpPr>
        <p:spPr>
          <a:xfrm>
            <a:off x="5077994" y="7463772"/>
            <a:ext cx="4673173" cy="1012257"/>
          </a:xfrm>
          <a:prstGeom prst="rect">
            <a:avLst/>
          </a:prstGeom>
          <a:solidFill>
            <a:srgbClr val="D9D9D9"/>
          </a:solidFill>
          <a:ln w="25400">
            <a:solidFill>
              <a:srgbClr val="414F26"/>
            </a:solidFill>
          </a:ln>
        </p:spPr>
        <p:txBody>
          <a:bodyPr lIns="45719" rIns="45719" anchor="ctr"/>
          <a:lstStyle/>
          <a:p>
            <a:pPr algn="ctr">
              <a:defRPr sz="3000">
                <a:solidFill>
                  <a:srgbClr val="FFFFFF"/>
                </a:solidFill>
              </a:defRPr>
            </a:pPr>
            <a:endParaRPr dirty="0"/>
          </a:p>
        </p:txBody>
      </p:sp>
      <p:sp>
        <p:nvSpPr>
          <p:cNvPr id="62" name="Isosceles Triangle 32">
            <a:extLst>
              <a:ext uri="{FF2B5EF4-FFF2-40B4-BE49-F238E27FC236}">
                <a16:creationId xmlns:a16="http://schemas.microsoft.com/office/drawing/2014/main" id="{14CD2022-49E2-C547-5D17-28E61CC3E65F}"/>
              </a:ext>
            </a:extLst>
          </p:cNvPr>
          <p:cNvSpPr/>
          <p:nvPr/>
        </p:nvSpPr>
        <p:spPr>
          <a:xfrm rot="5400000">
            <a:off x="9534457" y="7854359"/>
            <a:ext cx="1012258" cy="231087"/>
          </a:xfrm>
          <a:prstGeom prst="triangle">
            <a:avLst/>
          </a:prstGeom>
          <a:solidFill>
            <a:srgbClr val="FEC553"/>
          </a:solidFill>
          <a:ln w="25400">
            <a:solidFill>
              <a:srgbClr val="213650"/>
            </a:solidFill>
          </a:ln>
        </p:spPr>
        <p:txBody>
          <a:bodyPr lIns="45719" rIns="45719" anchor="ctr"/>
          <a:lstStyle/>
          <a:p>
            <a:pPr algn="ctr">
              <a:defRPr>
                <a:solidFill>
                  <a:srgbClr val="FFFFFF"/>
                </a:solidFill>
              </a:defRPr>
            </a:pPr>
            <a:endParaRPr/>
          </a:p>
        </p:txBody>
      </p:sp>
      <p:grpSp>
        <p:nvGrpSpPr>
          <p:cNvPr id="63" name="Rectangle 61">
            <a:extLst>
              <a:ext uri="{FF2B5EF4-FFF2-40B4-BE49-F238E27FC236}">
                <a16:creationId xmlns:a16="http://schemas.microsoft.com/office/drawing/2014/main" id="{472A82BE-29D6-769D-E0A4-552469DF0456}"/>
              </a:ext>
            </a:extLst>
          </p:cNvPr>
          <p:cNvGrpSpPr/>
          <p:nvPr/>
        </p:nvGrpSpPr>
        <p:grpSpPr>
          <a:xfrm>
            <a:off x="10278698" y="7463772"/>
            <a:ext cx="2688301" cy="1012258"/>
            <a:chOff x="-1" y="-1"/>
            <a:chExt cx="2659382" cy="2430102"/>
          </a:xfrm>
        </p:grpSpPr>
        <p:sp>
          <p:nvSpPr>
            <p:cNvPr id="64" name="Rectangle">
              <a:extLst>
                <a:ext uri="{FF2B5EF4-FFF2-40B4-BE49-F238E27FC236}">
                  <a16:creationId xmlns:a16="http://schemas.microsoft.com/office/drawing/2014/main" id="{64D5CFFA-C0AB-289B-70CB-3785E28DCEFB}"/>
                </a:ext>
              </a:extLst>
            </p:cNvPr>
            <p:cNvSpPr/>
            <p:nvPr/>
          </p:nvSpPr>
          <p:spPr>
            <a:xfrm>
              <a:off x="-1" y="-1"/>
              <a:ext cx="2659382" cy="2430102"/>
            </a:xfrm>
            <a:prstGeom prst="rect">
              <a:avLst/>
            </a:prstGeom>
            <a:solidFill>
              <a:srgbClr val="D9D9D9"/>
            </a:solidFill>
            <a:ln w="25400" cap="flat">
              <a:solidFill>
                <a:srgbClr val="414F26"/>
              </a:solidFill>
              <a:prstDash val="solid"/>
              <a:round/>
            </a:ln>
            <a:effectLst/>
          </p:spPr>
          <p:txBody>
            <a:bodyPr wrap="square" lIns="45719" tIns="45719" rIns="45719" bIns="45719" numCol="1" anchor="ctr">
              <a:noAutofit/>
            </a:bodyPr>
            <a:lstStyle/>
            <a:p>
              <a:pPr algn="ctr">
                <a:defRPr>
                  <a:solidFill>
                    <a:srgbClr val="FFFFFF"/>
                  </a:solidFill>
                </a:defRPr>
              </a:pPr>
              <a:endParaRPr/>
            </a:p>
          </p:txBody>
        </p:sp>
        <p:sp>
          <p:nvSpPr>
            <p:cNvPr id="65" name="$1M to $2M*">
              <a:extLst>
                <a:ext uri="{FF2B5EF4-FFF2-40B4-BE49-F238E27FC236}">
                  <a16:creationId xmlns:a16="http://schemas.microsoft.com/office/drawing/2014/main" id="{2D5039D5-38BC-E52F-30BB-F3F14152C86D}"/>
                </a:ext>
              </a:extLst>
            </p:cNvPr>
            <p:cNvSpPr txBox="1"/>
            <p:nvPr/>
          </p:nvSpPr>
          <p:spPr>
            <a:xfrm>
              <a:off x="58419" y="771728"/>
              <a:ext cx="2542542" cy="88664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spAutoFit/>
            </a:bodyPr>
            <a:lstStyle>
              <a:lvl1pPr algn="ctr"/>
            </a:lstStyle>
            <a:p>
              <a:r>
                <a:rPr dirty="0"/>
                <a:t>$</a:t>
              </a:r>
              <a:r>
                <a:rPr lang="en-US" dirty="0"/>
                <a:t>120k</a:t>
              </a:r>
              <a:r>
                <a:rPr dirty="0"/>
                <a:t> to </a:t>
              </a:r>
              <a:r>
                <a:rPr lang="en-US" dirty="0"/>
                <a:t>$500k</a:t>
              </a:r>
              <a:r>
                <a:rPr dirty="0"/>
                <a:t>*</a:t>
              </a:r>
            </a:p>
          </p:txBody>
        </p:sp>
      </p:grpSp>
      <p:sp>
        <p:nvSpPr>
          <p:cNvPr id="66" name="Content Placeholder 3">
            <a:extLst>
              <a:ext uri="{FF2B5EF4-FFF2-40B4-BE49-F238E27FC236}">
                <a16:creationId xmlns:a16="http://schemas.microsoft.com/office/drawing/2014/main" id="{180BA5D8-670B-A3C6-B3F9-378DCB306ED8}"/>
              </a:ext>
            </a:extLst>
          </p:cNvPr>
          <p:cNvSpPr txBox="1"/>
          <p:nvPr/>
        </p:nvSpPr>
        <p:spPr>
          <a:xfrm>
            <a:off x="2872864" y="7519275"/>
            <a:ext cx="6948340" cy="90991"/>
          </a:xfrm>
          <a:prstGeom prst="rect">
            <a:avLst/>
          </a:prstGeom>
          <a:ln w="12700">
            <a:miter lim="400000"/>
          </a:ln>
        </p:spPr>
        <p:txBody>
          <a:bodyPr wrap="square" lIns="45719" rIns="45719">
            <a:spAutoFit/>
          </a:bodyPr>
          <a:lstStyle/>
          <a:p>
            <a:pPr marL="508000" indent="-160337" defTabSz="685800">
              <a:spcBef>
                <a:spcPts val="800"/>
              </a:spcBef>
              <a:buSzPct val="100000"/>
              <a:buFont typeface="Arial"/>
              <a:buChar char="•"/>
              <a:defRPr sz="800"/>
            </a:pPr>
            <a:endParaRPr/>
          </a:p>
        </p:txBody>
      </p:sp>
      <p:sp>
        <p:nvSpPr>
          <p:cNvPr id="67" name="Isosceles Triangle 74">
            <a:extLst>
              <a:ext uri="{FF2B5EF4-FFF2-40B4-BE49-F238E27FC236}">
                <a16:creationId xmlns:a16="http://schemas.microsoft.com/office/drawing/2014/main" id="{3B45EE3F-0DA0-AB27-B4E1-75856BE342E8}"/>
              </a:ext>
            </a:extLst>
          </p:cNvPr>
          <p:cNvSpPr/>
          <p:nvPr/>
        </p:nvSpPr>
        <p:spPr>
          <a:xfrm rot="5400000">
            <a:off x="4259964" y="7854357"/>
            <a:ext cx="1012257" cy="231087"/>
          </a:xfrm>
          <a:prstGeom prst="triangle">
            <a:avLst/>
          </a:prstGeom>
          <a:solidFill>
            <a:srgbClr val="F57F28"/>
          </a:solidFill>
          <a:ln w="25400">
            <a:solidFill>
              <a:srgbClr val="213650"/>
            </a:solidFill>
          </a:ln>
        </p:spPr>
        <p:txBody>
          <a:bodyPr lIns="45719" rIns="45719" anchor="ctr"/>
          <a:lstStyle/>
          <a:p>
            <a:pPr algn="ctr">
              <a:defRPr>
                <a:solidFill>
                  <a:srgbClr val="FFFFFF"/>
                </a:solidFill>
              </a:defRPr>
            </a:pPr>
            <a:endParaRPr/>
          </a:p>
        </p:txBody>
      </p:sp>
      <p:grpSp>
        <p:nvGrpSpPr>
          <p:cNvPr id="68" name="Rectangle 81">
            <a:extLst>
              <a:ext uri="{FF2B5EF4-FFF2-40B4-BE49-F238E27FC236}">
                <a16:creationId xmlns:a16="http://schemas.microsoft.com/office/drawing/2014/main" id="{39902ED1-CFDB-F72D-9DBF-47F47A2E7180}"/>
              </a:ext>
            </a:extLst>
          </p:cNvPr>
          <p:cNvGrpSpPr/>
          <p:nvPr/>
        </p:nvGrpSpPr>
        <p:grpSpPr>
          <a:xfrm>
            <a:off x="912690" y="7440814"/>
            <a:ext cx="3563987" cy="1012258"/>
            <a:chOff x="-1" y="-1"/>
            <a:chExt cx="1491992" cy="2430102"/>
          </a:xfrm>
        </p:grpSpPr>
        <p:sp>
          <p:nvSpPr>
            <p:cNvPr id="69" name="Rectangle">
              <a:extLst>
                <a:ext uri="{FF2B5EF4-FFF2-40B4-BE49-F238E27FC236}">
                  <a16:creationId xmlns:a16="http://schemas.microsoft.com/office/drawing/2014/main" id="{56FFD216-C0C3-1ABF-CCFA-148808D81DE5}"/>
                </a:ext>
              </a:extLst>
            </p:cNvPr>
            <p:cNvSpPr/>
            <p:nvPr/>
          </p:nvSpPr>
          <p:spPr>
            <a:xfrm>
              <a:off x="-1" y="-1"/>
              <a:ext cx="1491992" cy="2430102"/>
            </a:xfrm>
            <a:prstGeom prst="rect">
              <a:avLst/>
            </a:prstGeom>
            <a:solidFill>
              <a:srgbClr val="D9D9D9"/>
            </a:solidFill>
            <a:ln w="25400" cap="flat">
              <a:solidFill>
                <a:srgbClr val="414F26"/>
              </a:solidFill>
              <a:prstDash val="solid"/>
              <a:round/>
            </a:ln>
            <a:effectLst/>
          </p:spPr>
          <p:txBody>
            <a:bodyPr wrap="square" lIns="45719" tIns="45719" rIns="45719" bIns="45719" numCol="1" anchor="ctr">
              <a:noAutofit/>
            </a:bodyPr>
            <a:lstStyle/>
            <a:p>
              <a:pPr algn="ctr">
                <a:defRPr>
                  <a:solidFill>
                    <a:srgbClr val="FFFFFF"/>
                  </a:solidFill>
                </a:defRPr>
              </a:pPr>
              <a:endParaRPr/>
            </a:p>
          </p:txBody>
        </p:sp>
        <p:sp>
          <p:nvSpPr>
            <p:cNvPr id="70" name="Lower health insurance drug and infusion costs through steerage programs">
              <a:extLst>
                <a:ext uri="{FF2B5EF4-FFF2-40B4-BE49-F238E27FC236}">
                  <a16:creationId xmlns:a16="http://schemas.microsoft.com/office/drawing/2014/main" id="{8A6B8DC1-B9E1-7F78-0FB7-C209C943A18C}"/>
                </a:ext>
              </a:extLst>
            </p:cNvPr>
            <p:cNvSpPr txBox="1"/>
            <p:nvPr/>
          </p:nvSpPr>
          <p:spPr>
            <a:xfrm>
              <a:off x="58419" y="771728"/>
              <a:ext cx="1375152" cy="88664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spAutoFit/>
            </a:bodyPr>
            <a:lstStyle>
              <a:lvl1pPr algn="ctr">
                <a:defRPr b="1"/>
              </a:lvl1pPr>
            </a:lstStyle>
            <a:p>
              <a:r>
                <a:rPr lang="en-US" dirty="0"/>
                <a:t>Specialist Recapture</a:t>
              </a:r>
              <a:endParaRPr dirty="0"/>
            </a:p>
          </p:txBody>
        </p:sp>
      </p:grpSp>
      <p:sp>
        <p:nvSpPr>
          <p:cNvPr id="71" name="Isosceles Triangle 26">
            <a:extLst>
              <a:ext uri="{FF2B5EF4-FFF2-40B4-BE49-F238E27FC236}">
                <a16:creationId xmlns:a16="http://schemas.microsoft.com/office/drawing/2014/main" id="{586883A2-4FD9-0E26-E5C5-A11F511672F6}"/>
              </a:ext>
            </a:extLst>
          </p:cNvPr>
          <p:cNvSpPr/>
          <p:nvPr/>
        </p:nvSpPr>
        <p:spPr>
          <a:xfrm rot="5400000">
            <a:off x="161856" y="9088940"/>
            <a:ext cx="1012257" cy="231087"/>
          </a:xfrm>
          <a:prstGeom prst="triangle">
            <a:avLst/>
          </a:prstGeom>
          <a:solidFill>
            <a:srgbClr val="A0CD5B"/>
          </a:solidFill>
          <a:ln w="25400">
            <a:solidFill>
              <a:srgbClr val="213650"/>
            </a:solidFill>
          </a:ln>
        </p:spPr>
        <p:txBody>
          <a:bodyPr lIns="45719" rIns="45719" anchor="ctr"/>
          <a:lstStyle/>
          <a:p>
            <a:pPr algn="ctr">
              <a:defRPr>
                <a:solidFill>
                  <a:srgbClr val="FFFFFF"/>
                </a:solidFill>
              </a:defRPr>
            </a:pPr>
            <a:endParaRPr/>
          </a:p>
        </p:txBody>
      </p:sp>
      <p:sp>
        <p:nvSpPr>
          <p:cNvPr id="72" name="Rectangle 27">
            <a:extLst>
              <a:ext uri="{FF2B5EF4-FFF2-40B4-BE49-F238E27FC236}">
                <a16:creationId xmlns:a16="http://schemas.microsoft.com/office/drawing/2014/main" id="{4DB52C56-CE9C-BD80-5C2B-490BEE9C7F38}"/>
              </a:ext>
            </a:extLst>
          </p:cNvPr>
          <p:cNvSpPr/>
          <p:nvPr/>
        </p:nvSpPr>
        <p:spPr>
          <a:xfrm>
            <a:off x="5077994" y="8698354"/>
            <a:ext cx="4673173" cy="1012257"/>
          </a:xfrm>
          <a:prstGeom prst="rect">
            <a:avLst/>
          </a:prstGeom>
          <a:solidFill>
            <a:srgbClr val="D9D9D9"/>
          </a:solidFill>
          <a:ln w="25400">
            <a:solidFill>
              <a:srgbClr val="414F26"/>
            </a:solidFill>
          </a:ln>
        </p:spPr>
        <p:txBody>
          <a:bodyPr lIns="45719" rIns="45719" anchor="ctr"/>
          <a:lstStyle/>
          <a:p>
            <a:pPr algn="ctr">
              <a:defRPr sz="3000">
                <a:solidFill>
                  <a:srgbClr val="FFFFFF"/>
                </a:solidFill>
              </a:defRPr>
            </a:pPr>
            <a:endParaRPr/>
          </a:p>
        </p:txBody>
      </p:sp>
      <p:sp>
        <p:nvSpPr>
          <p:cNvPr id="73" name="Isosceles Triangle 32">
            <a:extLst>
              <a:ext uri="{FF2B5EF4-FFF2-40B4-BE49-F238E27FC236}">
                <a16:creationId xmlns:a16="http://schemas.microsoft.com/office/drawing/2014/main" id="{6358BDA4-1029-6933-488E-6C144509B5B7}"/>
              </a:ext>
            </a:extLst>
          </p:cNvPr>
          <p:cNvSpPr/>
          <p:nvPr/>
        </p:nvSpPr>
        <p:spPr>
          <a:xfrm rot="5400000">
            <a:off x="9534457" y="9088941"/>
            <a:ext cx="1012258" cy="231087"/>
          </a:xfrm>
          <a:prstGeom prst="triangle">
            <a:avLst/>
          </a:prstGeom>
          <a:solidFill>
            <a:srgbClr val="FEC553"/>
          </a:solidFill>
          <a:ln w="25400">
            <a:solidFill>
              <a:srgbClr val="213650"/>
            </a:solidFill>
          </a:ln>
        </p:spPr>
        <p:txBody>
          <a:bodyPr lIns="45719" rIns="45719" anchor="ctr"/>
          <a:lstStyle/>
          <a:p>
            <a:pPr algn="ctr">
              <a:defRPr>
                <a:solidFill>
                  <a:srgbClr val="FFFFFF"/>
                </a:solidFill>
              </a:defRPr>
            </a:pPr>
            <a:endParaRPr/>
          </a:p>
        </p:txBody>
      </p:sp>
      <p:grpSp>
        <p:nvGrpSpPr>
          <p:cNvPr id="74" name="Rectangle 61">
            <a:extLst>
              <a:ext uri="{FF2B5EF4-FFF2-40B4-BE49-F238E27FC236}">
                <a16:creationId xmlns:a16="http://schemas.microsoft.com/office/drawing/2014/main" id="{B3BF1D46-4EBE-0D73-A103-0F990257160F}"/>
              </a:ext>
            </a:extLst>
          </p:cNvPr>
          <p:cNvGrpSpPr/>
          <p:nvPr/>
        </p:nvGrpSpPr>
        <p:grpSpPr>
          <a:xfrm>
            <a:off x="10325330" y="8698354"/>
            <a:ext cx="2688299" cy="1012257"/>
            <a:chOff x="0" y="0"/>
            <a:chExt cx="2659380" cy="2430100"/>
          </a:xfrm>
        </p:grpSpPr>
        <p:sp>
          <p:nvSpPr>
            <p:cNvPr id="75" name="Rectangle">
              <a:extLst>
                <a:ext uri="{FF2B5EF4-FFF2-40B4-BE49-F238E27FC236}">
                  <a16:creationId xmlns:a16="http://schemas.microsoft.com/office/drawing/2014/main" id="{3A23404A-886C-4635-7987-A7F2BE06DDF8}"/>
                </a:ext>
              </a:extLst>
            </p:cNvPr>
            <p:cNvSpPr/>
            <p:nvPr/>
          </p:nvSpPr>
          <p:spPr>
            <a:xfrm>
              <a:off x="-1" y="-1"/>
              <a:ext cx="2659382" cy="2430102"/>
            </a:xfrm>
            <a:prstGeom prst="rect">
              <a:avLst/>
            </a:prstGeom>
            <a:solidFill>
              <a:srgbClr val="D9D9D9"/>
            </a:solidFill>
            <a:ln w="25400" cap="flat">
              <a:solidFill>
                <a:srgbClr val="414F26"/>
              </a:solidFill>
              <a:prstDash val="solid"/>
              <a:round/>
            </a:ln>
            <a:effectLst/>
          </p:spPr>
          <p:txBody>
            <a:bodyPr wrap="square" lIns="45719" tIns="45719" rIns="45719" bIns="45719" numCol="1" anchor="ctr">
              <a:noAutofit/>
            </a:bodyPr>
            <a:lstStyle/>
            <a:p>
              <a:pPr algn="ctr">
                <a:defRPr>
                  <a:solidFill>
                    <a:srgbClr val="FFFFFF"/>
                  </a:solidFill>
                </a:defRPr>
              </a:pPr>
              <a:endParaRPr/>
            </a:p>
          </p:txBody>
        </p:sp>
        <p:sp>
          <p:nvSpPr>
            <p:cNvPr id="76" name="$1M to $2M*">
              <a:extLst>
                <a:ext uri="{FF2B5EF4-FFF2-40B4-BE49-F238E27FC236}">
                  <a16:creationId xmlns:a16="http://schemas.microsoft.com/office/drawing/2014/main" id="{D424FEED-29AF-3B0A-66C1-D3A6240093B2}"/>
                </a:ext>
              </a:extLst>
            </p:cNvPr>
            <p:cNvSpPr txBox="1"/>
            <p:nvPr/>
          </p:nvSpPr>
          <p:spPr>
            <a:xfrm>
              <a:off x="58419" y="1029629"/>
              <a:ext cx="2542542" cy="37084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spAutoFit/>
            </a:bodyPr>
            <a:lstStyle>
              <a:lvl1pPr algn="ctr"/>
            </a:lstStyle>
            <a:p>
              <a:r>
                <a:rPr dirty="0"/>
                <a:t>$1M to $2M*</a:t>
              </a:r>
            </a:p>
          </p:txBody>
        </p:sp>
      </p:grpSp>
      <p:sp>
        <p:nvSpPr>
          <p:cNvPr id="77" name="Content Placeholder 3">
            <a:extLst>
              <a:ext uri="{FF2B5EF4-FFF2-40B4-BE49-F238E27FC236}">
                <a16:creationId xmlns:a16="http://schemas.microsoft.com/office/drawing/2014/main" id="{73952BF2-8D2C-74E3-0272-75BE1AC6DD08}"/>
              </a:ext>
            </a:extLst>
          </p:cNvPr>
          <p:cNvSpPr txBox="1"/>
          <p:nvPr/>
        </p:nvSpPr>
        <p:spPr>
          <a:xfrm>
            <a:off x="2872864" y="8753857"/>
            <a:ext cx="6948340" cy="90991"/>
          </a:xfrm>
          <a:prstGeom prst="rect">
            <a:avLst/>
          </a:prstGeom>
          <a:ln w="12700">
            <a:miter lim="400000"/>
          </a:ln>
        </p:spPr>
        <p:txBody>
          <a:bodyPr wrap="square" lIns="45719" rIns="45719">
            <a:spAutoFit/>
          </a:bodyPr>
          <a:lstStyle/>
          <a:p>
            <a:pPr marL="508000" indent="-160337" defTabSz="685800">
              <a:spcBef>
                <a:spcPts val="800"/>
              </a:spcBef>
              <a:buSzPct val="100000"/>
              <a:buFont typeface="Arial"/>
              <a:buChar char="•"/>
              <a:defRPr sz="800"/>
            </a:pPr>
            <a:endParaRPr/>
          </a:p>
        </p:txBody>
      </p:sp>
      <p:sp>
        <p:nvSpPr>
          <p:cNvPr id="78" name="Isosceles Triangle 74">
            <a:extLst>
              <a:ext uri="{FF2B5EF4-FFF2-40B4-BE49-F238E27FC236}">
                <a16:creationId xmlns:a16="http://schemas.microsoft.com/office/drawing/2014/main" id="{D2E4CD60-240C-03CB-8FF2-AA0CCCF94BFB}"/>
              </a:ext>
            </a:extLst>
          </p:cNvPr>
          <p:cNvSpPr/>
          <p:nvPr/>
        </p:nvSpPr>
        <p:spPr>
          <a:xfrm rot="5400000">
            <a:off x="4259964" y="9088939"/>
            <a:ext cx="1012257" cy="231087"/>
          </a:xfrm>
          <a:prstGeom prst="triangle">
            <a:avLst/>
          </a:prstGeom>
          <a:solidFill>
            <a:srgbClr val="F57F28"/>
          </a:solidFill>
          <a:ln w="25400">
            <a:solidFill>
              <a:srgbClr val="213650"/>
            </a:solidFill>
          </a:ln>
        </p:spPr>
        <p:txBody>
          <a:bodyPr lIns="45719" rIns="45719" anchor="ctr"/>
          <a:lstStyle/>
          <a:p>
            <a:pPr algn="ctr">
              <a:defRPr>
                <a:solidFill>
                  <a:srgbClr val="FFFFFF"/>
                </a:solidFill>
              </a:defRPr>
            </a:pPr>
            <a:endParaRPr/>
          </a:p>
        </p:txBody>
      </p:sp>
      <p:grpSp>
        <p:nvGrpSpPr>
          <p:cNvPr id="79" name="Rectangle 81">
            <a:extLst>
              <a:ext uri="{FF2B5EF4-FFF2-40B4-BE49-F238E27FC236}">
                <a16:creationId xmlns:a16="http://schemas.microsoft.com/office/drawing/2014/main" id="{99D9D807-38C2-2002-306F-374C14F7B02D}"/>
              </a:ext>
            </a:extLst>
          </p:cNvPr>
          <p:cNvGrpSpPr/>
          <p:nvPr/>
        </p:nvGrpSpPr>
        <p:grpSpPr>
          <a:xfrm>
            <a:off x="912690" y="8675396"/>
            <a:ext cx="3563987" cy="1012258"/>
            <a:chOff x="-1" y="-1"/>
            <a:chExt cx="1491992" cy="2430102"/>
          </a:xfrm>
        </p:grpSpPr>
        <p:sp>
          <p:nvSpPr>
            <p:cNvPr id="80" name="Rectangle">
              <a:extLst>
                <a:ext uri="{FF2B5EF4-FFF2-40B4-BE49-F238E27FC236}">
                  <a16:creationId xmlns:a16="http://schemas.microsoft.com/office/drawing/2014/main" id="{C0705159-BAC7-A744-1FAD-2EE44E599193}"/>
                </a:ext>
              </a:extLst>
            </p:cNvPr>
            <p:cNvSpPr/>
            <p:nvPr/>
          </p:nvSpPr>
          <p:spPr>
            <a:xfrm>
              <a:off x="-1" y="-1"/>
              <a:ext cx="1491992" cy="2430102"/>
            </a:xfrm>
            <a:prstGeom prst="rect">
              <a:avLst/>
            </a:prstGeom>
            <a:solidFill>
              <a:srgbClr val="D9D9D9"/>
            </a:solidFill>
            <a:ln w="25400" cap="flat">
              <a:solidFill>
                <a:srgbClr val="414F26"/>
              </a:solidFill>
              <a:prstDash val="solid"/>
              <a:round/>
            </a:ln>
            <a:effectLst/>
          </p:spPr>
          <p:txBody>
            <a:bodyPr wrap="square" lIns="45719" tIns="45719" rIns="45719" bIns="45719" numCol="1" anchor="ctr">
              <a:noAutofit/>
            </a:bodyPr>
            <a:lstStyle/>
            <a:p>
              <a:pPr algn="ctr">
                <a:defRPr>
                  <a:solidFill>
                    <a:srgbClr val="FFFFFF"/>
                  </a:solidFill>
                </a:defRPr>
              </a:pPr>
              <a:endParaRPr/>
            </a:p>
          </p:txBody>
        </p:sp>
        <p:sp>
          <p:nvSpPr>
            <p:cNvPr id="81" name="Lower health insurance drug and infusion costs through steerage programs">
              <a:extLst>
                <a:ext uri="{FF2B5EF4-FFF2-40B4-BE49-F238E27FC236}">
                  <a16:creationId xmlns:a16="http://schemas.microsoft.com/office/drawing/2014/main" id="{B7CB3FDF-6A8A-C24F-61FF-A5037BCBABDC}"/>
                </a:ext>
              </a:extLst>
            </p:cNvPr>
            <p:cNvSpPr txBox="1"/>
            <p:nvPr/>
          </p:nvSpPr>
          <p:spPr>
            <a:xfrm>
              <a:off x="58419" y="439236"/>
              <a:ext cx="1375152" cy="155162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spAutoFit/>
            </a:bodyPr>
            <a:lstStyle>
              <a:lvl1pPr algn="ctr">
                <a:defRPr b="1"/>
              </a:lvl1pPr>
            </a:lstStyle>
            <a:p>
              <a:r>
                <a:rPr lang="en-US" dirty="0"/>
                <a:t>Engage patients to move to contracted pharmacy</a:t>
              </a:r>
              <a:endParaRPr dirty="0"/>
            </a:p>
          </p:txBody>
        </p:sp>
      </p:grpSp>
      <p:sp>
        <p:nvSpPr>
          <p:cNvPr id="82" name="Lower health insurance drug and infusion costs through steerage programs">
            <a:extLst>
              <a:ext uri="{FF2B5EF4-FFF2-40B4-BE49-F238E27FC236}">
                <a16:creationId xmlns:a16="http://schemas.microsoft.com/office/drawing/2014/main" id="{6A4C06DB-3567-2F14-B4DC-7529A029BC79}"/>
              </a:ext>
            </a:extLst>
          </p:cNvPr>
          <p:cNvSpPr txBox="1"/>
          <p:nvPr/>
        </p:nvSpPr>
        <p:spPr>
          <a:xfrm>
            <a:off x="5697235" y="6413897"/>
            <a:ext cx="3284886" cy="64632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spAutoFit/>
          </a:bodyPr>
          <a:lstStyle>
            <a:lvl1pPr algn="ctr">
              <a:defRPr b="1"/>
            </a:lvl1pPr>
          </a:lstStyle>
          <a:p>
            <a:r>
              <a:rPr lang="en-US" dirty="0"/>
              <a:t>Providers don’t have their 3</a:t>
            </a:r>
            <a:r>
              <a:rPr lang="en-US" baseline="30000" dirty="0"/>
              <a:t>rd</a:t>
            </a:r>
            <a:r>
              <a:rPr lang="en-US" dirty="0"/>
              <a:t> Party TPA’s set up correctly</a:t>
            </a:r>
            <a:endParaRPr dirty="0"/>
          </a:p>
        </p:txBody>
      </p:sp>
      <p:sp>
        <p:nvSpPr>
          <p:cNvPr id="83" name="Lower health insurance drug and infusion costs through steerage programs">
            <a:extLst>
              <a:ext uri="{FF2B5EF4-FFF2-40B4-BE49-F238E27FC236}">
                <a16:creationId xmlns:a16="http://schemas.microsoft.com/office/drawing/2014/main" id="{18EAD2BE-094F-16BA-E90F-C748193722AA}"/>
              </a:ext>
            </a:extLst>
          </p:cNvPr>
          <p:cNvSpPr txBox="1"/>
          <p:nvPr/>
        </p:nvSpPr>
        <p:spPr>
          <a:xfrm>
            <a:off x="5706993" y="7587886"/>
            <a:ext cx="3284886" cy="64632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spAutoFit/>
          </a:bodyPr>
          <a:lstStyle>
            <a:lvl1pPr algn="ctr">
              <a:defRPr b="1"/>
            </a:lvl1pPr>
          </a:lstStyle>
          <a:p>
            <a:r>
              <a:rPr lang="en-US" dirty="0"/>
              <a:t>Not flipping scripts to capture additional net revenue </a:t>
            </a:r>
            <a:endParaRPr dirty="0"/>
          </a:p>
        </p:txBody>
      </p:sp>
      <p:sp>
        <p:nvSpPr>
          <p:cNvPr id="84" name="Lower health insurance drug and infusion costs through steerage programs">
            <a:extLst>
              <a:ext uri="{FF2B5EF4-FFF2-40B4-BE49-F238E27FC236}">
                <a16:creationId xmlns:a16="http://schemas.microsoft.com/office/drawing/2014/main" id="{921955FD-8B16-34F3-60C3-B4AE36735203}"/>
              </a:ext>
            </a:extLst>
          </p:cNvPr>
          <p:cNvSpPr txBox="1"/>
          <p:nvPr/>
        </p:nvSpPr>
        <p:spPr>
          <a:xfrm>
            <a:off x="5697235" y="8778113"/>
            <a:ext cx="3284886" cy="92332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spAutoFit/>
          </a:bodyPr>
          <a:lstStyle>
            <a:lvl1pPr algn="ctr">
              <a:defRPr b="1"/>
            </a:lvl1pPr>
          </a:lstStyle>
          <a:p>
            <a:r>
              <a:rPr lang="en-US" dirty="0"/>
              <a:t>Direct outreach to patients via the text channel to display preferred pharmacy</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Slide Number Placeholder 6"/>
          <p:cNvSpPr txBox="1">
            <a:spLocks noGrp="1"/>
          </p:cNvSpPr>
          <p:nvPr>
            <p:ph type="sldNum" sz="quarter" idx="4294967295"/>
          </p:nvPr>
        </p:nvSpPr>
        <p:spPr>
          <a:xfrm>
            <a:off x="13211028" y="9920208"/>
            <a:ext cx="162072" cy="23114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3</a:t>
            </a:fld>
            <a:endParaRPr/>
          </a:p>
        </p:txBody>
      </p:sp>
      <p:sp>
        <p:nvSpPr>
          <p:cNvPr id="104" name="Title 21"/>
          <p:cNvSpPr txBox="1">
            <a:spLocks noGrp="1"/>
          </p:cNvSpPr>
          <p:nvPr>
            <p:ph type="title"/>
          </p:nvPr>
        </p:nvSpPr>
        <p:spPr>
          <a:xfrm>
            <a:off x="304798" y="-114300"/>
            <a:ext cx="12252125" cy="1143000"/>
          </a:xfrm>
          <a:prstGeom prst="rect">
            <a:avLst/>
          </a:prstGeom>
        </p:spPr>
        <p:txBody>
          <a:bodyPr/>
          <a:lstStyle>
            <a:lvl1pPr>
              <a:defRPr sz="4800" b="1" spc="-300">
                <a:solidFill>
                  <a:srgbClr val="A0CD5B"/>
                </a:solidFill>
                <a:latin typeface="Roboto"/>
                <a:ea typeface="Roboto"/>
                <a:cs typeface="Roboto"/>
                <a:sym typeface="Roboto"/>
              </a:defRPr>
            </a:lvl1pPr>
          </a:lstStyle>
          <a:p>
            <a:r>
              <a:rPr lang="en-US" dirty="0"/>
              <a:t>The 340B Basics:</a:t>
            </a:r>
            <a:endParaRPr dirty="0"/>
          </a:p>
        </p:txBody>
      </p:sp>
      <p:sp>
        <p:nvSpPr>
          <p:cNvPr id="153" name="Content Placeholder 3"/>
          <p:cNvSpPr txBox="1"/>
          <p:nvPr/>
        </p:nvSpPr>
        <p:spPr>
          <a:xfrm>
            <a:off x="122646" y="1516380"/>
            <a:ext cx="13470707" cy="767389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marL="257175" indent="-257175" defTabSz="685800">
              <a:spcBef>
                <a:spcPts val="800"/>
              </a:spcBef>
              <a:buSzPct val="100000"/>
              <a:buFont typeface="Arial"/>
              <a:buChar char="•"/>
            </a:lvl1pPr>
          </a:lstStyle>
          <a:p>
            <a:pPr marL="0" indent="0">
              <a:buNone/>
            </a:pPr>
            <a:endParaRPr lang="en-US" b="1" dirty="0"/>
          </a:p>
          <a:p>
            <a:r>
              <a:rPr lang="en-US" sz="2000" b="1" dirty="0"/>
              <a:t>Designating your sole contract pharmacy</a:t>
            </a:r>
          </a:p>
          <a:p>
            <a:pPr marL="0" indent="0">
              <a:buNone/>
            </a:pPr>
            <a:endParaRPr lang="en-US" sz="2000" b="1" dirty="0"/>
          </a:p>
          <a:p>
            <a:endParaRPr lang="en-US" sz="2000" b="1" dirty="0"/>
          </a:p>
          <a:p>
            <a:r>
              <a:rPr lang="en-US" sz="2000" b="1" dirty="0"/>
              <a:t>Placing contracts that match volume </a:t>
            </a:r>
            <a:r>
              <a:rPr lang="en-US" sz="2000" dirty="0"/>
              <a:t>– You have all of the data on your where your patients fill prescriptions. Are you using it?</a:t>
            </a:r>
          </a:p>
          <a:p>
            <a:pPr marL="0" indent="0">
              <a:buNone/>
            </a:pPr>
            <a:endParaRPr lang="en-US" sz="2000" b="1" dirty="0"/>
          </a:p>
          <a:p>
            <a:pPr marL="0" indent="0">
              <a:buNone/>
            </a:pPr>
            <a:endParaRPr lang="en-US" sz="2000" b="1" dirty="0"/>
          </a:p>
          <a:p>
            <a:r>
              <a:rPr lang="en-US" sz="2000" b="1" dirty="0"/>
              <a:t>3</a:t>
            </a:r>
            <a:r>
              <a:rPr lang="en-US" sz="2000" b="1" baseline="30000" dirty="0"/>
              <a:t>rd</a:t>
            </a:r>
            <a:r>
              <a:rPr lang="en-US" sz="2000" b="1" dirty="0"/>
              <a:t> Party TPA set up issues (have you had a review?)</a:t>
            </a:r>
          </a:p>
          <a:p>
            <a:pPr marL="0" indent="0">
              <a:buNone/>
            </a:pPr>
            <a:r>
              <a:rPr lang="en-US" sz="2000" b="1" dirty="0"/>
              <a:t>	</a:t>
            </a:r>
            <a:r>
              <a:rPr lang="en-US" sz="2000" dirty="0"/>
              <a:t>- Providers not added correctly</a:t>
            </a:r>
          </a:p>
          <a:p>
            <a:pPr marL="0" indent="0">
              <a:buNone/>
            </a:pPr>
            <a:r>
              <a:rPr lang="en-US" sz="2000" dirty="0"/>
              <a:t>	- Retail cross walks not completed</a:t>
            </a:r>
          </a:p>
          <a:p>
            <a:pPr marL="0" indent="0">
              <a:buNone/>
            </a:pPr>
            <a:r>
              <a:rPr lang="en-US" sz="2000" dirty="0"/>
              <a:t>	- TPA caused issues – not monitoring and 340b eligible drugs are not deemed eligible</a:t>
            </a:r>
          </a:p>
          <a:p>
            <a:pPr marL="0" indent="0">
              <a:buNone/>
            </a:pPr>
            <a:r>
              <a:rPr lang="en-US" sz="2000" dirty="0"/>
              <a:t>	- Drug spend on 340b account with no 340b reimbursement</a:t>
            </a:r>
          </a:p>
          <a:p>
            <a:pPr marL="0" indent="0">
              <a:buNone/>
            </a:pPr>
            <a:r>
              <a:rPr lang="en-US" sz="2000" dirty="0"/>
              <a:t>	- Do providers know which drugs are 340b eligible?</a:t>
            </a:r>
          </a:p>
          <a:p>
            <a:pPr marL="0" indent="0">
              <a:buNone/>
            </a:pPr>
            <a:endParaRPr lang="en-US" sz="2000" b="1" dirty="0"/>
          </a:p>
          <a:p>
            <a:r>
              <a:rPr lang="en-US" sz="2000" b="1" dirty="0"/>
              <a:t>Does your team understand how 340b works?</a:t>
            </a:r>
          </a:p>
          <a:p>
            <a:endParaRPr lang="en-US" sz="2000" b="1" dirty="0"/>
          </a:p>
          <a:p>
            <a:r>
              <a:rPr lang="en-US" sz="2000" b="1" dirty="0"/>
              <a:t>How is your cash card program administered? Is it needs based or open to everyone?</a:t>
            </a:r>
            <a:endParaRPr lang="en-US" sz="4800" b="1" spc="-300" dirty="0">
              <a:solidFill>
                <a:srgbClr val="FFC000"/>
              </a:solidFill>
              <a:latin typeface="Roboto"/>
              <a:sym typeface="Roboto"/>
            </a:endParaRPr>
          </a:p>
          <a:p>
            <a:pPr marL="0" indent="0">
              <a:spcBef>
                <a:spcPts val="0"/>
              </a:spcBef>
              <a:buSzTx/>
              <a:buNone/>
            </a:pPr>
            <a:endParaRPr sz="4800" b="1" spc="-300" dirty="0">
              <a:solidFill>
                <a:srgbClr val="FFC000"/>
              </a:solidFill>
              <a:latin typeface="Roboto"/>
              <a:sym typeface="Roboto"/>
            </a:endParaRPr>
          </a:p>
        </p:txBody>
      </p:sp>
    </p:spTree>
    <p:extLst>
      <p:ext uri="{BB962C8B-B14F-4D97-AF65-F5344CB8AC3E}">
        <p14:creationId xmlns:p14="http://schemas.microsoft.com/office/powerpoint/2010/main" val="660466881"/>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Footer Placeholder 5"/>
          <p:cNvSpPr txBox="1"/>
          <p:nvPr/>
        </p:nvSpPr>
        <p:spPr>
          <a:xfrm>
            <a:off x="5817869" y="9882108"/>
            <a:ext cx="2080262" cy="3073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ctr">
              <a:defRPr sz="1400" i="1">
                <a:solidFill>
                  <a:srgbClr val="888888"/>
                </a:solidFill>
              </a:defRPr>
            </a:lvl1pPr>
          </a:lstStyle>
          <a:p>
            <a:r>
              <a:t>Digital Conversation</a:t>
            </a:r>
          </a:p>
        </p:txBody>
      </p:sp>
      <p:sp>
        <p:nvSpPr>
          <p:cNvPr id="103" name="Slide Number Placeholder 6"/>
          <p:cNvSpPr txBox="1">
            <a:spLocks noGrp="1"/>
          </p:cNvSpPr>
          <p:nvPr>
            <p:ph type="sldNum" sz="quarter" idx="4294967295"/>
          </p:nvPr>
        </p:nvSpPr>
        <p:spPr>
          <a:xfrm>
            <a:off x="13211028" y="9920208"/>
            <a:ext cx="162072" cy="2311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4</a:t>
            </a:fld>
            <a:endParaRPr/>
          </a:p>
        </p:txBody>
      </p:sp>
      <p:sp>
        <p:nvSpPr>
          <p:cNvPr id="104" name="Title 21"/>
          <p:cNvSpPr txBox="1">
            <a:spLocks noGrp="1"/>
          </p:cNvSpPr>
          <p:nvPr>
            <p:ph type="title"/>
          </p:nvPr>
        </p:nvSpPr>
        <p:spPr>
          <a:xfrm>
            <a:off x="122646" y="-190500"/>
            <a:ext cx="12252125" cy="1143000"/>
          </a:xfrm>
          <a:prstGeom prst="rect">
            <a:avLst/>
          </a:prstGeom>
        </p:spPr>
        <p:txBody>
          <a:bodyPr/>
          <a:lstStyle>
            <a:lvl1pPr>
              <a:defRPr sz="4800" b="1" spc="-300">
                <a:solidFill>
                  <a:srgbClr val="A0CD5B"/>
                </a:solidFill>
                <a:latin typeface="Roboto"/>
                <a:ea typeface="Roboto"/>
                <a:cs typeface="Roboto"/>
                <a:sym typeface="Roboto"/>
              </a:defRPr>
            </a:lvl1pPr>
          </a:lstStyle>
          <a:p>
            <a:r>
              <a:rPr lang="en-US" dirty="0"/>
              <a:t>The 340B Basics: Real Example</a:t>
            </a:r>
            <a:endParaRPr dirty="0"/>
          </a:p>
        </p:txBody>
      </p:sp>
      <p:pic>
        <p:nvPicPr>
          <p:cNvPr id="3" name="Picture 2">
            <a:extLst>
              <a:ext uri="{FF2B5EF4-FFF2-40B4-BE49-F238E27FC236}">
                <a16:creationId xmlns:a16="http://schemas.microsoft.com/office/drawing/2014/main" id="{927A0FEE-76E5-FB51-EAD1-921EE786DDF5}"/>
              </a:ext>
            </a:extLst>
          </p:cNvPr>
          <p:cNvPicPr>
            <a:picLocks noChangeAspect="1"/>
          </p:cNvPicPr>
          <p:nvPr/>
        </p:nvPicPr>
        <p:blipFill>
          <a:blip r:embed="rId2"/>
          <a:stretch>
            <a:fillRect/>
          </a:stretch>
        </p:blipFill>
        <p:spPr>
          <a:xfrm>
            <a:off x="0" y="1864259"/>
            <a:ext cx="20375880" cy="8422741"/>
          </a:xfrm>
          <a:prstGeom prst="rect">
            <a:avLst/>
          </a:prstGeom>
        </p:spPr>
      </p:pic>
      <p:sp>
        <p:nvSpPr>
          <p:cNvPr id="4" name="Content Placeholder 3">
            <a:extLst>
              <a:ext uri="{FF2B5EF4-FFF2-40B4-BE49-F238E27FC236}">
                <a16:creationId xmlns:a16="http://schemas.microsoft.com/office/drawing/2014/main" id="{2B63EEE4-444F-F5E6-E90E-9E4755CE08C1}"/>
              </a:ext>
            </a:extLst>
          </p:cNvPr>
          <p:cNvSpPr txBox="1"/>
          <p:nvPr/>
        </p:nvSpPr>
        <p:spPr>
          <a:xfrm>
            <a:off x="304798" y="1485900"/>
            <a:ext cx="13288555" cy="144655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lvl1pPr marL="257175" indent="-257175" defTabSz="685800">
              <a:spcBef>
                <a:spcPts val="800"/>
              </a:spcBef>
              <a:buSzPct val="100000"/>
              <a:buFont typeface="Arial"/>
              <a:buChar char="•"/>
            </a:lvl1pPr>
          </a:lstStyle>
          <a:p>
            <a:r>
              <a:rPr lang="en-US" sz="2000" b="1" dirty="0"/>
              <a:t>This hospital had thought everything was working appropriately.  Their TPA was set up incorrectly. We did an analysis and they will receive a check for $390k</a:t>
            </a:r>
            <a:endParaRPr lang="en-US" sz="4800" b="1" spc="-300" dirty="0">
              <a:solidFill>
                <a:srgbClr val="FFC000"/>
              </a:solidFill>
              <a:latin typeface="Roboto"/>
              <a:sym typeface="Roboto"/>
            </a:endParaRPr>
          </a:p>
          <a:p>
            <a:pPr marL="0" indent="0">
              <a:spcBef>
                <a:spcPts val="0"/>
              </a:spcBef>
              <a:buSzTx/>
              <a:buNone/>
            </a:pPr>
            <a:endParaRPr sz="4800" b="1" spc="-300" dirty="0">
              <a:solidFill>
                <a:srgbClr val="FFC000"/>
              </a:solidFill>
              <a:latin typeface="Roboto"/>
              <a:sym typeface="Roboto"/>
            </a:endParaRPr>
          </a:p>
        </p:txBody>
      </p:sp>
    </p:spTree>
    <p:extLst>
      <p:ext uri="{BB962C8B-B14F-4D97-AF65-F5344CB8AC3E}">
        <p14:creationId xmlns:p14="http://schemas.microsoft.com/office/powerpoint/2010/main" val="1362040635"/>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Footer Placeholder 5"/>
          <p:cNvSpPr txBox="1"/>
          <p:nvPr/>
        </p:nvSpPr>
        <p:spPr>
          <a:xfrm>
            <a:off x="5817869" y="9882108"/>
            <a:ext cx="2080262" cy="3073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ctr">
              <a:defRPr sz="1400" i="1">
                <a:solidFill>
                  <a:srgbClr val="888888"/>
                </a:solidFill>
              </a:defRPr>
            </a:lvl1pPr>
          </a:lstStyle>
          <a:p>
            <a:r>
              <a:t>Digital Conversation</a:t>
            </a:r>
          </a:p>
        </p:txBody>
      </p:sp>
      <p:sp>
        <p:nvSpPr>
          <p:cNvPr id="103" name="Slide Number Placeholder 6"/>
          <p:cNvSpPr txBox="1">
            <a:spLocks noGrp="1"/>
          </p:cNvSpPr>
          <p:nvPr>
            <p:ph type="sldNum" sz="quarter" idx="4294967295"/>
          </p:nvPr>
        </p:nvSpPr>
        <p:spPr>
          <a:xfrm>
            <a:off x="13211028" y="9920208"/>
            <a:ext cx="162072" cy="2311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5</a:t>
            </a:fld>
            <a:endParaRPr/>
          </a:p>
        </p:txBody>
      </p:sp>
      <p:sp>
        <p:nvSpPr>
          <p:cNvPr id="104" name="Title 21"/>
          <p:cNvSpPr txBox="1">
            <a:spLocks noGrp="1"/>
          </p:cNvSpPr>
          <p:nvPr>
            <p:ph type="title"/>
          </p:nvPr>
        </p:nvSpPr>
        <p:spPr>
          <a:xfrm>
            <a:off x="304798" y="-114300"/>
            <a:ext cx="12252125" cy="1143000"/>
          </a:xfrm>
          <a:prstGeom prst="rect">
            <a:avLst/>
          </a:prstGeom>
        </p:spPr>
        <p:txBody>
          <a:bodyPr/>
          <a:lstStyle>
            <a:lvl1pPr>
              <a:defRPr sz="4800" b="1" spc="-300">
                <a:solidFill>
                  <a:srgbClr val="A0CD5B"/>
                </a:solidFill>
                <a:latin typeface="Roboto"/>
                <a:ea typeface="Roboto"/>
                <a:cs typeface="Roboto"/>
                <a:sym typeface="Roboto"/>
              </a:defRPr>
            </a:lvl1pPr>
          </a:lstStyle>
          <a:p>
            <a:r>
              <a:rPr lang="en-US" dirty="0"/>
              <a:t>Specialist Recapture:</a:t>
            </a:r>
            <a:endParaRPr dirty="0"/>
          </a:p>
        </p:txBody>
      </p:sp>
      <p:sp>
        <p:nvSpPr>
          <p:cNvPr id="153" name="Content Placeholder 3"/>
          <p:cNvSpPr txBox="1"/>
          <p:nvPr/>
        </p:nvSpPr>
        <p:spPr>
          <a:xfrm>
            <a:off x="122646" y="1516380"/>
            <a:ext cx="13470707" cy="29854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lvl1pPr marL="257175" indent="-257175" defTabSz="685800">
              <a:spcBef>
                <a:spcPts val="800"/>
              </a:spcBef>
              <a:buSzPct val="100000"/>
              <a:buFont typeface="Arial"/>
              <a:buChar char="•"/>
            </a:lvl1pPr>
          </a:lstStyle>
          <a:p>
            <a:pPr marL="0" indent="0">
              <a:buNone/>
            </a:pPr>
            <a:endParaRPr lang="en-US" b="1" dirty="0"/>
          </a:p>
          <a:p>
            <a:pPr marL="0" indent="0">
              <a:buNone/>
            </a:pPr>
            <a:endParaRPr lang="en-US" b="1" dirty="0"/>
          </a:p>
          <a:p>
            <a:pPr marL="0" indent="0">
              <a:buNone/>
            </a:pPr>
            <a:endParaRPr lang="en-US" b="1" dirty="0"/>
          </a:p>
          <a:p>
            <a:endParaRPr lang="en-US" b="1" dirty="0"/>
          </a:p>
          <a:p>
            <a:pPr marL="0" indent="0">
              <a:spcBef>
                <a:spcPts val="0"/>
              </a:spcBef>
              <a:buSzTx/>
              <a:buNone/>
            </a:pPr>
            <a:endParaRPr lang="en-US" sz="4800" b="1" spc="-300" dirty="0">
              <a:solidFill>
                <a:srgbClr val="FFC000"/>
              </a:solidFill>
              <a:latin typeface="Roboto"/>
              <a:sym typeface="Roboto"/>
            </a:endParaRPr>
          </a:p>
          <a:p>
            <a:pPr marL="0" indent="0">
              <a:spcBef>
                <a:spcPts val="0"/>
              </a:spcBef>
              <a:buSzTx/>
              <a:buNone/>
            </a:pPr>
            <a:endParaRPr sz="4800" b="1" spc="-300" dirty="0">
              <a:solidFill>
                <a:srgbClr val="FFC000"/>
              </a:solidFill>
              <a:latin typeface="Roboto"/>
              <a:sym typeface="Roboto"/>
            </a:endParaRPr>
          </a:p>
        </p:txBody>
      </p:sp>
      <p:pic>
        <p:nvPicPr>
          <p:cNvPr id="3" name="Picture 2">
            <a:extLst>
              <a:ext uri="{FF2B5EF4-FFF2-40B4-BE49-F238E27FC236}">
                <a16:creationId xmlns:a16="http://schemas.microsoft.com/office/drawing/2014/main" id="{C1CAFED2-440C-48B2-13A8-E5FB828A29FB}"/>
              </a:ext>
            </a:extLst>
          </p:cNvPr>
          <p:cNvPicPr>
            <a:picLocks noChangeAspect="1"/>
          </p:cNvPicPr>
          <p:nvPr/>
        </p:nvPicPr>
        <p:blipFill>
          <a:blip r:embed="rId2"/>
          <a:stretch>
            <a:fillRect/>
          </a:stretch>
        </p:blipFill>
        <p:spPr>
          <a:xfrm>
            <a:off x="1322907" y="1657116"/>
            <a:ext cx="11070180" cy="8494233"/>
          </a:xfrm>
          <a:prstGeom prst="rect">
            <a:avLst/>
          </a:prstGeom>
        </p:spPr>
      </p:pic>
      <p:sp>
        <p:nvSpPr>
          <p:cNvPr id="4" name="Content Placeholder 3">
            <a:extLst>
              <a:ext uri="{FF2B5EF4-FFF2-40B4-BE49-F238E27FC236}">
                <a16:creationId xmlns:a16="http://schemas.microsoft.com/office/drawing/2014/main" id="{9E95C4A6-A30A-5012-C028-515255530F27}"/>
              </a:ext>
            </a:extLst>
          </p:cNvPr>
          <p:cNvSpPr txBox="1"/>
          <p:nvPr/>
        </p:nvSpPr>
        <p:spPr>
          <a:xfrm>
            <a:off x="213720" y="1182759"/>
            <a:ext cx="13288555" cy="113877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lvl1pPr marL="257175" indent="-257175" defTabSz="685800">
              <a:spcBef>
                <a:spcPts val="800"/>
              </a:spcBef>
              <a:buSzPct val="100000"/>
              <a:buFont typeface="Arial"/>
              <a:buChar char="•"/>
            </a:lvl1pPr>
          </a:lstStyle>
          <a:p>
            <a:r>
              <a:rPr lang="en-US" sz="2000" b="1" dirty="0"/>
              <a:t>Hospitals are seeing additional 10-40k per month from specialist recapture services</a:t>
            </a:r>
            <a:endParaRPr lang="en-US" sz="4800" b="1" spc="-300" dirty="0">
              <a:solidFill>
                <a:srgbClr val="FFC000"/>
              </a:solidFill>
              <a:latin typeface="Roboto"/>
              <a:sym typeface="Roboto"/>
            </a:endParaRPr>
          </a:p>
          <a:p>
            <a:pPr marL="0" indent="0">
              <a:spcBef>
                <a:spcPts val="0"/>
              </a:spcBef>
              <a:buSzTx/>
              <a:buNone/>
            </a:pPr>
            <a:endParaRPr sz="4800" b="1" spc="-300" dirty="0">
              <a:solidFill>
                <a:srgbClr val="FFC000"/>
              </a:solidFill>
              <a:latin typeface="Roboto"/>
              <a:sym typeface="Roboto"/>
            </a:endParaRPr>
          </a:p>
        </p:txBody>
      </p:sp>
    </p:spTree>
    <p:extLst>
      <p:ext uri="{BB962C8B-B14F-4D97-AF65-F5344CB8AC3E}">
        <p14:creationId xmlns:p14="http://schemas.microsoft.com/office/powerpoint/2010/main" val="3138591417"/>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Slide Number Placeholder 6"/>
          <p:cNvSpPr txBox="1">
            <a:spLocks noGrp="1"/>
          </p:cNvSpPr>
          <p:nvPr>
            <p:ph type="sldNum" sz="quarter" idx="4294967295"/>
          </p:nvPr>
        </p:nvSpPr>
        <p:spPr>
          <a:xfrm>
            <a:off x="13211028" y="9920208"/>
            <a:ext cx="162072" cy="23114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6</a:t>
            </a:fld>
            <a:endParaRPr/>
          </a:p>
        </p:txBody>
      </p:sp>
      <p:sp>
        <p:nvSpPr>
          <p:cNvPr id="104" name="Title 21"/>
          <p:cNvSpPr txBox="1">
            <a:spLocks noGrp="1"/>
          </p:cNvSpPr>
          <p:nvPr>
            <p:ph type="title"/>
          </p:nvPr>
        </p:nvSpPr>
        <p:spPr>
          <a:xfrm>
            <a:off x="304798" y="-114300"/>
            <a:ext cx="12252125" cy="1143000"/>
          </a:xfrm>
          <a:prstGeom prst="rect">
            <a:avLst/>
          </a:prstGeom>
        </p:spPr>
        <p:txBody>
          <a:bodyPr/>
          <a:lstStyle>
            <a:lvl1pPr>
              <a:defRPr sz="4800" b="1" spc="-300">
                <a:solidFill>
                  <a:srgbClr val="A0CD5B"/>
                </a:solidFill>
                <a:latin typeface="Roboto"/>
                <a:ea typeface="Roboto"/>
                <a:cs typeface="Roboto"/>
                <a:sym typeface="Roboto"/>
              </a:defRPr>
            </a:lvl1pPr>
          </a:lstStyle>
          <a:p>
            <a:r>
              <a:rPr lang="en-US" dirty="0"/>
              <a:t>Specialist Recapture: Case Study</a:t>
            </a:r>
            <a:endParaRPr dirty="0"/>
          </a:p>
        </p:txBody>
      </p:sp>
      <p:sp>
        <p:nvSpPr>
          <p:cNvPr id="153" name="Content Placeholder 3"/>
          <p:cNvSpPr txBox="1"/>
          <p:nvPr/>
        </p:nvSpPr>
        <p:spPr>
          <a:xfrm>
            <a:off x="122646" y="1516380"/>
            <a:ext cx="13470707" cy="29854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marL="257175" indent="-257175" defTabSz="685800">
              <a:spcBef>
                <a:spcPts val="800"/>
              </a:spcBef>
              <a:buSzPct val="100000"/>
              <a:buFont typeface="Arial"/>
              <a:buChar char="•"/>
            </a:lvl1pPr>
          </a:lstStyle>
          <a:p>
            <a:pPr marL="0" indent="0">
              <a:buNone/>
            </a:pPr>
            <a:endParaRPr lang="en-US" b="1" dirty="0"/>
          </a:p>
          <a:p>
            <a:pPr marL="0" indent="0">
              <a:buNone/>
            </a:pPr>
            <a:endParaRPr lang="en-US" b="1" dirty="0"/>
          </a:p>
          <a:p>
            <a:pPr marL="0" indent="0">
              <a:buNone/>
            </a:pPr>
            <a:endParaRPr lang="en-US" b="1" dirty="0"/>
          </a:p>
          <a:p>
            <a:endParaRPr lang="en-US" b="1" dirty="0"/>
          </a:p>
          <a:p>
            <a:pPr marL="0" indent="0">
              <a:spcBef>
                <a:spcPts val="0"/>
              </a:spcBef>
              <a:buSzTx/>
              <a:buNone/>
            </a:pPr>
            <a:endParaRPr lang="en-US" sz="4800" b="1" spc="-300" dirty="0">
              <a:solidFill>
                <a:srgbClr val="FFC000"/>
              </a:solidFill>
              <a:latin typeface="Roboto"/>
              <a:sym typeface="Roboto"/>
            </a:endParaRPr>
          </a:p>
          <a:p>
            <a:pPr marL="0" indent="0">
              <a:spcBef>
                <a:spcPts val="0"/>
              </a:spcBef>
              <a:buSzTx/>
              <a:buNone/>
            </a:pPr>
            <a:endParaRPr sz="4800" b="1" spc="-300" dirty="0">
              <a:solidFill>
                <a:srgbClr val="FFC000"/>
              </a:solidFill>
              <a:latin typeface="Roboto"/>
              <a:sym typeface="Roboto"/>
            </a:endParaRPr>
          </a:p>
        </p:txBody>
      </p:sp>
      <p:sp>
        <p:nvSpPr>
          <p:cNvPr id="4" name="Content Placeholder 3">
            <a:extLst>
              <a:ext uri="{FF2B5EF4-FFF2-40B4-BE49-F238E27FC236}">
                <a16:creationId xmlns:a16="http://schemas.microsoft.com/office/drawing/2014/main" id="{9E95C4A6-A30A-5012-C028-515255530F27}"/>
              </a:ext>
            </a:extLst>
          </p:cNvPr>
          <p:cNvSpPr txBox="1"/>
          <p:nvPr/>
        </p:nvSpPr>
        <p:spPr>
          <a:xfrm>
            <a:off x="213720" y="1182759"/>
            <a:ext cx="13288555" cy="16517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marL="257175" indent="-257175" defTabSz="685800">
              <a:spcBef>
                <a:spcPts val="800"/>
              </a:spcBef>
              <a:buSzPct val="100000"/>
              <a:buFont typeface="Arial"/>
              <a:buChar char="•"/>
            </a:lvl1pPr>
          </a:lstStyle>
          <a:p>
            <a:r>
              <a:rPr lang="en-US" sz="2000" b="1" dirty="0"/>
              <a:t>Combined Savings for 3 CAHs of $818,344 over a 12 month period</a:t>
            </a:r>
            <a:endParaRPr lang="en-US" sz="4800" b="1" spc="-300" dirty="0">
              <a:solidFill>
                <a:srgbClr val="FFC000"/>
              </a:solidFill>
              <a:latin typeface="Roboto"/>
              <a:sym typeface="Roboto"/>
            </a:endParaRPr>
          </a:p>
          <a:p>
            <a:r>
              <a:rPr lang="en-US" sz="2000" b="1" dirty="0"/>
              <a:t>CAH 3 had additional $35,771 of average 340b revenue</a:t>
            </a:r>
          </a:p>
          <a:p>
            <a:pPr marL="0" indent="0">
              <a:buNone/>
            </a:pPr>
            <a:endParaRPr lang="en-US" sz="4800" b="1" spc="-300" dirty="0">
              <a:solidFill>
                <a:srgbClr val="FFC000"/>
              </a:solidFill>
              <a:latin typeface="Roboto"/>
              <a:sym typeface="Roboto"/>
            </a:endParaRPr>
          </a:p>
        </p:txBody>
      </p:sp>
      <p:pic>
        <p:nvPicPr>
          <p:cNvPr id="5" name="Picture 4">
            <a:extLst>
              <a:ext uri="{FF2B5EF4-FFF2-40B4-BE49-F238E27FC236}">
                <a16:creationId xmlns:a16="http://schemas.microsoft.com/office/drawing/2014/main" id="{D19C3144-66DF-D26F-1ABC-30051C0D24DA}"/>
              </a:ext>
            </a:extLst>
          </p:cNvPr>
          <p:cNvPicPr>
            <a:picLocks noChangeAspect="1"/>
          </p:cNvPicPr>
          <p:nvPr/>
        </p:nvPicPr>
        <p:blipFill>
          <a:blip r:embed="rId2"/>
          <a:stretch>
            <a:fillRect/>
          </a:stretch>
        </p:blipFill>
        <p:spPr>
          <a:xfrm>
            <a:off x="440411" y="2605892"/>
            <a:ext cx="12116512" cy="6723275"/>
          </a:xfrm>
          <a:prstGeom prst="rect">
            <a:avLst/>
          </a:prstGeom>
        </p:spPr>
      </p:pic>
    </p:spTree>
    <p:extLst>
      <p:ext uri="{BB962C8B-B14F-4D97-AF65-F5344CB8AC3E}">
        <p14:creationId xmlns:p14="http://schemas.microsoft.com/office/powerpoint/2010/main" val="1847797596"/>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Slide Number Placeholder 6"/>
          <p:cNvSpPr txBox="1">
            <a:spLocks noGrp="1"/>
          </p:cNvSpPr>
          <p:nvPr>
            <p:ph type="sldNum" sz="quarter" idx="4294967295"/>
          </p:nvPr>
        </p:nvSpPr>
        <p:spPr>
          <a:xfrm>
            <a:off x="13211028" y="9920208"/>
            <a:ext cx="162072" cy="23114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7</a:t>
            </a:fld>
            <a:endParaRPr/>
          </a:p>
        </p:txBody>
      </p:sp>
      <p:sp>
        <p:nvSpPr>
          <p:cNvPr id="104" name="Title 21"/>
          <p:cNvSpPr txBox="1">
            <a:spLocks noGrp="1"/>
          </p:cNvSpPr>
          <p:nvPr>
            <p:ph type="title"/>
          </p:nvPr>
        </p:nvSpPr>
        <p:spPr>
          <a:xfrm>
            <a:off x="304798" y="-114300"/>
            <a:ext cx="12252125" cy="1143000"/>
          </a:xfrm>
          <a:prstGeom prst="rect">
            <a:avLst/>
          </a:prstGeom>
        </p:spPr>
        <p:txBody>
          <a:bodyPr>
            <a:normAutofit fontScale="90000"/>
          </a:bodyPr>
          <a:lstStyle>
            <a:lvl1pPr>
              <a:defRPr sz="4800" b="1" spc="-300">
                <a:solidFill>
                  <a:srgbClr val="A0CD5B"/>
                </a:solidFill>
                <a:latin typeface="Roboto"/>
                <a:ea typeface="Roboto"/>
                <a:cs typeface="Roboto"/>
                <a:sym typeface="Roboto"/>
              </a:defRPr>
            </a:lvl1pPr>
          </a:lstStyle>
          <a:p>
            <a:r>
              <a:rPr lang="en-US" dirty="0"/>
              <a:t>Direct Patients to your 340b Contracted Pharmacy :</a:t>
            </a:r>
            <a:endParaRPr dirty="0"/>
          </a:p>
        </p:txBody>
      </p:sp>
      <p:sp>
        <p:nvSpPr>
          <p:cNvPr id="153" name="Content Placeholder 3"/>
          <p:cNvSpPr txBox="1"/>
          <p:nvPr/>
        </p:nvSpPr>
        <p:spPr>
          <a:xfrm>
            <a:off x="122646" y="1516380"/>
            <a:ext cx="13470707" cy="29854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marL="257175" indent="-257175" defTabSz="685800">
              <a:spcBef>
                <a:spcPts val="800"/>
              </a:spcBef>
              <a:buSzPct val="100000"/>
              <a:buFont typeface="Arial"/>
              <a:buChar char="•"/>
            </a:lvl1pPr>
          </a:lstStyle>
          <a:p>
            <a:pPr marL="0" indent="0">
              <a:buNone/>
            </a:pPr>
            <a:endParaRPr lang="en-US" b="1" dirty="0"/>
          </a:p>
          <a:p>
            <a:pPr marL="0" indent="0">
              <a:buNone/>
            </a:pPr>
            <a:endParaRPr lang="en-US" b="1" dirty="0"/>
          </a:p>
          <a:p>
            <a:pPr marL="0" indent="0">
              <a:buNone/>
            </a:pPr>
            <a:endParaRPr lang="en-US" b="1" dirty="0"/>
          </a:p>
          <a:p>
            <a:endParaRPr lang="en-US" b="1" dirty="0"/>
          </a:p>
          <a:p>
            <a:pPr marL="0" indent="0">
              <a:spcBef>
                <a:spcPts val="0"/>
              </a:spcBef>
              <a:buSzTx/>
              <a:buNone/>
            </a:pPr>
            <a:endParaRPr lang="en-US" sz="4800" b="1" spc="-300" dirty="0">
              <a:solidFill>
                <a:srgbClr val="FFC000"/>
              </a:solidFill>
              <a:latin typeface="Roboto"/>
              <a:sym typeface="Roboto"/>
            </a:endParaRPr>
          </a:p>
          <a:p>
            <a:pPr marL="0" indent="0">
              <a:spcBef>
                <a:spcPts val="0"/>
              </a:spcBef>
              <a:buSzTx/>
              <a:buNone/>
            </a:pPr>
            <a:endParaRPr sz="4800" b="1" spc="-300" dirty="0">
              <a:solidFill>
                <a:srgbClr val="FFC000"/>
              </a:solidFill>
              <a:latin typeface="Roboto"/>
              <a:sym typeface="Roboto"/>
            </a:endParaRPr>
          </a:p>
        </p:txBody>
      </p:sp>
      <p:sp>
        <p:nvSpPr>
          <p:cNvPr id="4" name="Content Placeholder 3">
            <a:extLst>
              <a:ext uri="{FF2B5EF4-FFF2-40B4-BE49-F238E27FC236}">
                <a16:creationId xmlns:a16="http://schemas.microsoft.com/office/drawing/2014/main" id="{9E95C4A6-A30A-5012-C028-515255530F27}"/>
              </a:ext>
            </a:extLst>
          </p:cNvPr>
          <p:cNvSpPr txBox="1"/>
          <p:nvPr/>
        </p:nvSpPr>
        <p:spPr>
          <a:xfrm>
            <a:off x="213720" y="1182759"/>
            <a:ext cx="13288555" cy="113877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marL="257175" indent="-257175" defTabSz="685800">
              <a:spcBef>
                <a:spcPts val="800"/>
              </a:spcBef>
              <a:buSzPct val="100000"/>
              <a:buFont typeface="Arial"/>
              <a:buChar char="•"/>
            </a:lvl1pPr>
          </a:lstStyle>
          <a:p>
            <a:r>
              <a:rPr lang="en-US" sz="2000" b="1" dirty="0"/>
              <a:t>We own all of the pharmacy prescription data within our EMR</a:t>
            </a:r>
            <a:endParaRPr lang="en-US" sz="4800" b="1" spc="-300" dirty="0">
              <a:solidFill>
                <a:srgbClr val="FFC000"/>
              </a:solidFill>
              <a:latin typeface="Roboto"/>
              <a:sym typeface="Roboto"/>
            </a:endParaRPr>
          </a:p>
          <a:p>
            <a:pPr marL="0" indent="0">
              <a:spcBef>
                <a:spcPts val="0"/>
              </a:spcBef>
              <a:buSzTx/>
              <a:buNone/>
            </a:pPr>
            <a:endParaRPr sz="4800" b="1" spc="-300" dirty="0">
              <a:solidFill>
                <a:srgbClr val="FFC000"/>
              </a:solidFill>
              <a:latin typeface="Roboto"/>
              <a:sym typeface="Roboto"/>
            </a:endParaRPr>
          </a:p>
        </p:txBody>
      </p:sp>
      <p:pic>
        <p:nvPicPr>
          <p:cNvPr id="8" name="Picture 7">
            <a:extLst>
              <a:ext uri="{FF2B5EF4-FFF2-40B4-BE49-F238E27FC236}">
                <a16:creationId xmlns:a16="http://schemas.microsoft.com/office/drawing/2014/main" id="{F648E33A-4596-8F8A-23F1-4E4AF31656C9}"/>
              </a:ext>
            </a:extLst>
          </p:cNvPr>
          <p:cNvPicPr>
            <a:picLocks noChangeAspect="1"/>
          </p:cNvPicPr>
          <p:nvPr/>
        </p:nvPicPr>
        <p:blipFill>
          <a:blip r:embed="rId2"/>
          <a:stretch>
            <a:fillRect/>
          </a:stretch>
        </p:blipFill>
        <p:spPr>
          <a:xfrm>
            <a:off x="918281" y="6405316"/>
            <a:ext cx="11498839" cy="1860808"/>
          </a:xfrm>
          <a:prstGeom prst="rect">
            <a:avLst/>
          </a:prstGeom>
        </p:spPr>
      </p:pic>
      <p:pic>
        <p:nvPicPr>
          <p:cNvPr id="9" name="Picture 8">
            <a:extLst>
              <a:ext uri="{FF2B5EF4-FFF2-40B4-BE49-F238E27FC236}">
                <a16:creationId xmlns:a16="http://schemas.microsoft.com/office/drawing/2014/main" id="{500AA86A-98A2-8E68-A033-4C2A4E639B8C}"/>
              </a:ext>
            </a:extLst>
          </p:cNvPr>
          <p:cNvPicPr>
            <a:picLocks noChangeAspect="1"/>
          </p:cNvPicPr>
          <p:nvPr/>
        </p:nvPicPr>
        <p:blipFill>
          <a:blip r:embed="rId3"/>
          <a:stretch>
            <a:fillRect/>
          </a:stretch>
        </p:blipFill>
        <p:spPr>
          <a:xfrm>
            <a:off x="918281" y="2655153"/>
            <a:ext cx="11248073" cy="3173730"/>
          </a:xfrm>
          <a:prstGeom prst="rect">
            <a:avLst/>
          </a:prstGeom>
        </p:spPr>
      </p:pic>
    </p:spTree>
    <p:extLst>
      <p:ext uri="{BB962C8B-B14F-4D97-AF65-F5344CB8AC3E}">
        <p14:creationId xmlns:p14="http://schemas.microsoft.com/office/powerpoint/2010/main" val="2655126103"/>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Slide Number Placeholder 6"/>
          <p:cNvSpPr txBox="1">
            <a:spLocks noGrp="1"/>
          </p:cNvSpPr>
          <p:nvPr>
            <p:ph type="sldNum" sz="quarter" idx="4294967295"/>
          </p:nvPr>
        </p:nvSpPr>
        <p:spPr>
          <a:xfrm>
            <a:off x="13211028" y="9920208"/>
            <a:ext cx="162072" cy="2311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8</a:t>
            </a:fld>
            <a:endParaRPr/>
          </a:p>
        </p:txBody>
      </p:sp>
      <p:sp>
        <p:nvSpPr>
          <p:cNvPr id="104" name="Title 21"/>
          <p:cNvSpPr txBox="1">
            <a:spLocks noGrp="1"/>
          </p:cNvSpPr>
          <p:nvPr>
            <p:ph type="title"/>
          </p:nvPr>
        </p:nvSpPr>
        <p:spPr>
          <a:xfrm>
            <a:off x="304798" y="-114300"/>
            <a:ext cx="12252125" cy="1143000"/>
          </a:xfrm>
          <a:prstGeom prst="rect">
            <a:avLst/>
          </a:prstGeom>
        </p:spPr>
        <p:txBody>
          <a:bodyPr>
            <a:normAutofit fontScale="90000"/>
          </a:bodyPr>
          <a:lstStyle>
            <a:lvl1pPr>
              <a:defRPr sz="4800" b="1" spc="-300">
                <a:solidFill>
                  <a:srgbClr val="A0CD5B"/>
                </a:solidFill>
                <a:latin typeface="Roboto"/>
                <a:ea typeface="Roboto"/>
                <a:cs typeface="Roboto"/>
                <a:sym typeface="Roboto"/>
              </a:defRPr>
            </a:lvl1pPr>
          </a:lstStyle>
          <a:p>
            <a:r>
              <a:rPr lang="en-US" dirty="0"/>
              <a:t>Direct Patients to your 340b Contracted Pharmacy :</a:t>
            </a:r>
            <a:endParaRPr dirty="0"/>
          </a:p>
        </p:txBody>
      </p:sp>
      <p:sp>
        <p:nvSpPr>
          <p:cNvPr id="153" name="Content Placeholder 3"/>
          <p:cNvSpPr txBox="1"/>
          <p:nvPr/>
        </p:nvSpPr>
        <p:spPr>
          <a:xfrm>
            <a:off x="122646" y="1516380"/>
            <a:ext cx="13470707" cy="29854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lvl1pPr marL="257175" indent="-257175" defTabSz="685800">
              <a:spcBef>
                <a:spcPts val="800"/>
              </a:spcBef>
              <a:buSzPct val="100000"/>
              <a:buFont typeface="Arial"/>
              <a:buChar char="•"/>
            </a:lvl1pPr>
          </a:lstStyle>
          <a:p>
            <a:pPr marL="0" indent="0">
              <a:buNone/>
            </a:pPr>
            <a:endParaRPr lang="en-US" b="1" dirty="0"/>
          </a:p>
          <a:p>
            <a:pPr marL="0" indent="0">
              <a:buNone/>
            </a:pPr>
            <a:endParaRPr lang="en-US" b="1" dirty="0"/>
          </a:p>
          <a:p>
            <a:pPr marL="0" indent="0">
              <a:buNone/>
            </a:pPr>
            <a:endParaRPr lang="en-US" b="1" dirty="0"/>
          </a:p>
          <a:p>
            <a:endParaRPr lang="en-US" b="1" dirty="0"/>
          </a:p>
          <a:p>
            <a:pPr marL="0" indent="0">
              <a:spcBef>
                <a:spcPts val="0"/>
              </a:spcBef>
              <a:buSzTx/>
              <a:buNone/>
            </a:pPr>
            <a:endParaRPr lang="en-US" sz="4800" b="1" spc="-300" dirty="0">
              <a:solidFill>
                <a:srgbClr val="FFC000"/>
              </a:solidFill>
              <a:latin typeface="Roboto"/>
              <a:sym typeface="Roboto"/>
            </a:endParaRPr>
          </a:p>
          <a:p>
            <a:pPr marL="0" indent="0">
              <a:spcBef>
                <a:spcPts val="0"/>
              </a:spcBef>
              <a:buSzTx/>
              <a:buNone/>
            </a:pPr>
            <a:endParaRPr sz="4800" b="1" spc="-300" dirty="0">
              <a:solidFill>
                <a:srgbClr val="FFC000"/>
              </a:solidFill>
              <a:latin typeface="Roboto"/>
              <a:sym typeface="Roboto"/>
            </a:endParaRPr>
          </a:p>
        </p:txBody>
      </p:sp>
      <p:sp>
        <p:nvSpPr>
          <p:cNvPr id="4" name="Content Placeholder 3">
            <a:extLst>
              <a:ext uri="{FF2B5EF4-FFF2-40B4-BE49-F238E27FC236}">
                <a16:creationId xmlns:a16="http://schemas.microsoft.com/office/drawing/2014/main" id="{9E95C4A6-A30A-5012-C028-515255530F27}"/>
              </a:ext>
            </a:extLst>
          </p:cNvPr>
          <p:cNvSpPr txBox="1"/>
          <p:nvPr/>
        </p:nvSpPr>
        <p:spPr>
          <a:xfrm>
            <a:off x="213720" y="1182759"/>
            <a:ext cx="13288555" cy="154914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lvl1pPr marL="257175" indent="-257175" defTabSz="685800">
              <a:spcBef>
                <a:spcPts val="800"/>
              </a:spcBef>
              <a:buSzPct val="100000"/>
              <a:buFont typeface="Arial"/>
              <a:buChar char="•"/>
            </a:lvl1pPr>
          </a:lstStyle>
          <a:p>
            <a:r>
              <a:rPr lang="en-US" sz="2000" b="1" dirty="0"/>
              <a:t>Proactive Patient Outreach</a:t>
            </a:r>
          </a:p>
          <a:p>
            <a:r>
              <a:rPr lang="en-US" sz="2000" b="1" dirty="0"/>
              <a:t>Provider Scripting</a:t>
            </a:r>
            <a:endParaRPr lang="en-US" sz="4800" b="1" spc="-300" dirty="0">
              <a:solidFill>
                <a:srgbClr val="FFC000"/>
              </a:solidFill>
              <a:latin typeface="Roboto"/>
              <a:sym typeface="Roboto"/>
            </a:endParaRPr>
          </a:p>
          <a:p>
            <a:pPr marL="0" indent="0">
              <a:spcBef>
                <a:spcPts val="0"/>
              </a:spcBef>
              <a:buSzTx/>
              <a:buNone/>
            </a:pPr>
            <a:endParaRPr sz="4800" b="1" spc="-300" dirty="0">
              <a:solidFill>
                <a:srgbClr val="FFC000"/>
              </a:solidFill>
              <a:latin typeface="Roboto"/>
              <a:sym typeface="Roboto"/>
            </a:endParaRPr>
          </a:p>
        </p:txBody>
      </p:sp>
      <p:pic>
        <p:nvPicPr>
          <p:cNvPr id="3" name="Picture 2">
            <a:extLst>
              <a:ext uri="{FF2B5EF4-FFF2-40B4-BE49-F238E27FC236}">
                <a16:creationId xmlns:a16="http://schemas.microsoft.com/office/drawing/2014/main" id="{145EA150-70DC-18CA-0065-2E9F1DD08ABD}"/>
              </a:ext>
            </a:extLst>
          </p:cNvPr>
          <p:cNvPicPr>
            <a:picLocks noChangeAspect="1"/>
          </p:cNvPicPr>
          <p:nvPr/>
        </p:nvPicPr>
        <p:blipFill>
          <a:blip r:embed="rId3"/>
          <a:stretch>
            <a:fillRect/>
          </a:stretch>
        </p:blipFill>
        <p:spPr>
          <a:xfrm>
            <a:off x="5267472" y="1000380"/>
            <a:ext cx="4770865" cy="8881728"/>
          </a:xfrm>
          <a:prstGeom prst="rect">
            <a:avLst/>
          </a:prstGeom>
        </p:spPr>
      </p:pic>
    </p:spTree>
    <p:extLst>
      <p:ext uri="{BB962C8B-B14F-4D97-AF65-F5344CB8AC3E}">
        <p14:creationId xmlns:p14="http://schemas.microsoft.com/office/powerpoint/2010/main" val="1736939772"/>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Slide Number Placeholder 6"/>
          <p:cNvSpPr txBox="1">
            <a:spLocks noGrp="1"/>
          </p:cNvSpPr>
          <p:nvPr>
            <p:ph type="sldNum" sz="quarter" idx="4294967295"/>
          </p:nvPr>
        </p:nvSpPr>
        <p:spPr>
          <a:xfrm>
            <a:off x="13211028" y="9920208"/>
            <a:ext cx="162072" cy="23114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9</a:t>
            </a:fld>
            <a:endParaRPr/>
          </a:p>
        </p:txBody>
      </p:sp>
      <p:sp>
        <p:nvSpPr>
          <p:cNvPr id="104" name="Title 21"/>
          <p:cNvSpPr txBox="1">
            <a:spLocks noGrp="1"/>
          </p:cNvSpPr>
          <p:nvPr>
            <p:ph type="title"/>
          </p:nvPr>
        </p:nvSpPr>
        <p:spPr>
          <a:xfrm>
            <a:off x="213720" y="68354"/>
            <a:ext cx="12252125" cy="1143000"/>
          </a:xfrm>
          <a:prstGeom prst="rect">
            <a:avLst/>
          </a:prstGeom>
        </p:spPr>
        <p:txBody>
          <a:bodyPr>
            <a:normAutofit fontScale="90000"/>
          </a:bodyPr>
          <a:lstStyle>
            <a:lvl1pPr>
              <a:defRPr sz="4800" b="1" spc="-300">
                <a:solidFill>
                  <a:srgbClr val="A0CD5B"/>
                </a:solidFill>
                <a:latin typeface="Roboto"/>
                <a:ea typeface="Roboto"/>
                <a:cs typeface="Roboto"/>
                <a:sym typeface="Roboto"/>
              </a:defRPr>
            </a:lvl1pPr>
          </a:lstStyle>
          <a:p>
            <a:r>
              <a:rPr lang="en-US" dirty="0"/>
              <a:t>Direct Patients to your 340b Contracted Pharmacy Illustrated Example</a:t>
            </a:r>
            <a:endParaRPr dirty="0"/>
          </a:p>
        </p:txBody>
      </p:sp>
      <p:sp>
        <p:nvSpPr>
          <p:cNvPr id="153" name="Content Placeholder 3"/>
          <p:cNvSpPr txBox="1"/>
          <p:nvPr/>
        </p:nvSpPr>
        <p:spPr>
          <a:xfrm>
            <a:off x="122646" y="1516380"/>
            <a:ext cx="13470707" cy="29854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marL="257175" indent="-257175" defTabSz="685800">
              <a:spcBef>
                <a:spcPts val="800"/>
              </a:spcBef>
              <a:buSzPct val="100000"/>
              <a:buFont typeface="Arial"/>
              <a:buChar char="•"/>
            </a:lvl1pPr>
          </a:lstStyle>
          <a:p>
            <a:pPr marL="0" indent="0">
              <a:buNone/>
            </a:pPr>
            <a:endParaRPr lang="en-US" b="1" dirty="0"/>
          </a:p>
          <a:p>
            <a:pPr marL="0" indent="0">
              <a:buNone/>
            </a:pPr>
            <a:endParaRPr lang="en-US" b="1" dirty="0"/>
          </a:p>
          <a:p>
            <a:pPr marL="0" indent="0">
              <a:buNone/>
            </a:pPr>
            <a:endParaRPr lang="en-US" b="1" dirty="0"/>
          </a:p>
          <a:p>
            <a:endParaRPr lang="en-US" b="1" dirty="0"/>
          </a:p>
          <a:p>
            <a:pPr marL="0" indent="0">
              <a:spcBef>
                <a:spcPts val="0"/>
              </a:spcBef>
              <a:buSzTx/>
              <a:buNone/>
            </a:pPr>
            <a:endParaRPr lang="en-US" sz="4800" b="1" spc="-300" dirty="0">
              <a:solidFill>
                <a:srgbClr val="FFC000"/>
              </a:solidFill>
              <a:latin typeface="Roboto"/>
              <a:sym typeface="Roboto"/>
            </a:endParaRPr>
          </a:p>
          <a:p>
            <a:pPr marL="0" indent="0">
              <a:spcBef>
                <a:spcPts val="0"/>
              </a:spcBef>
              <a:buSzTx/>
              <a:buNone/>
            </a:pPr>
            <a:endParaRPr sz="4800" b="1" spc="-300" dirty="0">
              <a:solidFill>
                <a:srgbClr val="FFC000"/>
              </a:solidFill>
              <a:latin typeface="Roboto"/>
              <a:sym typeface="Roboto"/>
            </a:endParaRPr>
          </a:p>
        </p:txBody>
      </p:sp>
      <p:sp>
        <p:nvSpPr>
          <p:cNvPr id="4" name="Content Placeholder 3">
            <a:extLst>
              <a:ext uri="{FF2B5EF4-FFF2-40B4-BE49-F238E27FC236}">
                <a16:creationId xmlns:a16="http://schemas.microsoft.com/office/drawing/2014/main" id="{9E95C4A6-A30A-5012-C028-515255530F27}"/>
              </a:ext>
            </a:extLst>
          </p:cNvPr>
          <p:cNvSpPr txBox="1"/>
          <p:nvPr/>
        </p:nvSpPr>
        <p:spPr>
          <a:xfrm>
            <a:off x="213720" y="1264468"/>
            <a:ext cx="13288555" cy="23903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marL="257175" indent="-257175" defTabSz="685800">
              <a:spcBef>
                <a:spcPts val="800"/>
              </a:spcBef>
              <a:buSzPct val="100000"/>
              <a:buFont typeface="Arial"/>
              <a:buChar char="•"/>
            </a:lvl1pPr>
          </a:lstStyle>
          <a:p>
            <a:r>
              <a:rPr lang="en-US" sz="2000" b="1" dirty="0"/>
              <a:t>Assume each patient has a 30 day supply. 12 prescriptions per year per patient</a:t>
            </a:r>
          </a:p>
          <a:p>
            <a:r>
              <a:rPr lang="en-US" sz="2000" b="1" dirty="0"/>
              <a:t>Average 340b Revenue per script is $145 based on sample of 3 CAHs.</a:t>
            </a:r>
          </a:p>
          <a:p>
            <a:pPr marL="0" indent="0">
              <a:buNone/>
            </a:pPr>
            <a:endParaRPr lang="en-US" sz="4800" b="1" spc="-300" dirty="0">
              <a:solidFill>
                <a:srgbClr val="FFC000"/>
              </a:solidFill>
              <a:latin typeface="Roboto"/>
              <a:sym typeface="Roboto"/>
            </a:endParaRPr>
          </a:p>
          <a:p>
            <a:pPr marL="0" indent="0">
              <a:spcBef>
                <a:spcPts val="0"/>
              </a:spcBef>
              <a:buSzTx/>
              <a:buNone/>
            </a:pPr>
            <a:endParaRPr sz="4800" b="1" spc="-300" dirty="0">
              <a:solidFill>
                <a:srgbClr val="FFC000"/>
              </a:solidFill>
              <a:latin typeface="Roboto"/>
              <a:sym typeface="Roboto"/>
            </a:endParaRPr>
          </a:p>
        </p:txBody>
      </p:sp>
      <p:pic>
        <p:nvPicPr>
          <p:cNvPr id="7" name="Picture 6">
            <a:extLst>
              <a:ext uri="{FF2B5EF4-FFF2-40B4-BE49-F238E27FC236}">
                <a16:creationId xmlns:a16="http://schemas.microsoft.com/office/drawing/2014/main" id="{5340B845-343D-C63F-A9B4-BFE9AA007BE4}"/>
              </a:ext>
            </a:extLst>
          </p:cNvPr>
          <p:cNvPicPr>
            <a:picLocks noChangeAspect="1"/>
          </p:cNvPicPr>
          <p:nvPr/>
        </p:nvPicPr>
        <p:blipFill>
          <a:blip r:embed="rId2"/>
          <a:stretch>
            <a:fillRect/>
          </a:stretch>
        </p:blipFill>
        <p:spPr>
          <a:xfrm>
            <a:off x="551785" y="2701932"/>
            <a:ext cx="12132254" cy="7005948"/>
          </a:xfrm>
          <a:prstGeom prst="rect">
            <a:avLst/>
          </a:prstGeom>
        </p:spPr>
      </p:pic>
    </p:spTree>
    <p:extLst>
      <p:ext uri="{BB962C8B-B14F-4D97-AF65-F5344CB8AC3E}">
        <p14:creationId xmlns:p14="http://schemas.microsoft.com/office/powerpoint/2010/main" val="4040554534"/>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1546</TotalTime>
  <Words>496</Words>
  <Application>Microsoft Office PowerPoint</Application>
  <PresentationFormat>Custom</PresentationFormat>
  <Paragraphs>87</Paragraphs>
  <Slides>9</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Roboto</vt:lpstr>
      <vt:lpstr>Office Theme</vt:lpstr>
      <vt:lpstr>PowerPoint Presentation</vt:lpstr>
      <vt:lpstr>The Problem:</vt:lpstr>
      <vt:lpstr>The 340B Basics:</vt:lpstr>
      <vt:lpstr>The 340B Basics: Real Example</vt:lpstr>
      <vt:lpstr>Specialist Recapture:</vt:lpstr>
      <vt:lpstr>Specialist Recapture: Case Study</vt:lpstr>
      <vt:lpstr>Direct Patients to your 340b Contracted Pharmacy :</vt:lpstr>
      <vt:lpstr>Direct Patients to your 340b Contracted Pharmacy :</vt:lpstr>
      <vt:lpstr>Direct Patients to your 340b Contracted Pharmacy Illustrated 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Chase Dudzinski</cp:lastModifiedBy>
  <cp:revision>100</cp:revision>
  <dcterms:modified xsi:type="dcterms:W3CDTF">2024-05-21T17:51:13Z</dcterms:modified>
</cp:coreProperties>
</file>