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CCC"/>
          </a:solidFill>
        </a:fill>
      </a:tcStyle>
    </a:wholeTbl>
    <a:band2H>
      <a:tcTxStyle b="def" i="def"/>
      <a:tcStyle>
        <a:tcBdr/>
        <a:fill>
          <a:solidFill>
            <a:srgbClr val="F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1CA"/>
          </a:solidFill>
        </a:fill>
      </a:tcStyle>
    </a:wholeTbl>
    <a:band2H>
      <a:tcTxStyle b="def" i="def"/>
      <a:tcStyle>
        <a:tcBdr/>
        <a:fill>
          <a:solidFill>
            <a:srgbClr val="EAE9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0D1CA"/>
          </a:solidFill>
        </a:fill>
      </a:tcStyle>
    </a:wholeTbl>
    <a:band2H>
      <a:tcTxStyle b="def" i="def"/>
      <a:tcStyle>
        <a:tcBdr/>
        <a:fill>
          <a:solidFill>
            <a:srgbClr val="F7E9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5" name="Title Text"/>
          <p:cNvSpPr txBox="1"/>
          <p:nvPr>
            <p:ph type="title"/>
          </p:nvPr>
        </p:nvSpPr>
        <p:spPr>
          <a:xfrm>
            <a:off x="1169756" y="6493847"/>
            <a:ext cx="20196563" cy="2268467"/>
          </a:xfrm>
          <a:prstGeom prst="rect">
            <a:avLst/>
          </a:prstGeom>
        </p:spPr>
        <p:txBody>
          <a:bodyPr anchor="b"/>
          <a:lstStyle>
            <a:lvl1pPr>
              <a:defRPr sz="12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1169756" y="8946460"/>
            <a:ext cx="20196563" cy="118244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93013" y="1333144"/>
            <a:ext cx="6587051" cy="2158627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ubtitle 2"/>
          <p:cNvSpPr txBox="1"/>
          <p:nvPr/>
        </p:nvSpPr>
        <p:spPr>
          <a:xfrm>
            <a:off x="1169754" y="11994850"/>
            <a:ext cx="5486403" cy="73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sz="2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www.hammersleyfutures.com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xfrm>
            <a:off x="17221326" y="12579350"/>
            <a:ext cx="253874" cy="266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1"/>
          <p:cNvSpPr/>
          <p:nvPr/>
        </p:nvSpPr>
        <p:spPr>
          <a:xfrm>
            <a:off x="0" y="12985746"/>
            <a:ext cx="24384000" cy="7302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25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22711" y="994405"/>
            <a:ext cx="2591535" cy="84926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ubtitle 2"/>
          <p:cNvSpPr txBox="1"/>
          <p:nvPr/>
        </p:nvSpPr>
        <p:spPr>
          <a:xfrm>
            <a:off x="1169754" y="12985746"/>
            <a:ext cx="5486403" cy="73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© Hammersley Futures. All Rights Reserved.</a:t>
            </a:r>
          </a:p>
        </p:txBody>
      </p:sp>
      <p:sp>
        <p:nvSpPr>
          <p:cNvPr id="1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Picture Placeholder 2"/>
          <p:cNvSpPr/>
          <p:nvPr>
            <p:ph type="pic" sz="half" idx="21"/>
          </p:nvPr>
        </p:nvSpPr>
        <p:spPr>
          <a:xfrm>
            <a:off x="8716709" y="3651250"/>
            <a:ext cx="14497542" cy="87026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1169756" y="3651250"/>
            <a:ext cx="6996159" cy="870267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/>
          <p:nvPr>
            <p:ph type="title"/>
          </p:nvPr>
        </p:nvSpPr>
        <p:spPr>
          <a:xfrm>
            <a:off x="1169756" y="5532437"/>
            <a:ext cx="22044495" cy="265112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/>
          <p:nvPr/>
        </p:nvSpPr>
        <p:spPr>
          <a:xfrm>
            <a:off x="0" y="12985746"/>
            <a:ext cx="24384000" cy="7302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3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22711" y="994405"/>
            <a:ext cx="2591535" cy="849266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ubtitle 2"/>
          <p:cNvSpPr txBox="1"/>
          <p:nvPr/>
        </p:nvSpPr>
        <p:spPr>
          <a:xfrm>
            <a:off x="1169754" y="12985746"/>
            <a:ext cx="5486403" cy="73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© Hammersley Futures. All Rights Reserved.</a:t>
            </a:r>
          </a:p>
        </p:txBody>
      </p:sp>
      <p:sp>
        <p:nvSpPr>
          <p:cNvPr id="38" name="Rectangle 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69756" y="6493847"/>
            <a:ext cx="20196563" cy="2268467"/>
          </a:xfrm>
          <a:prstGeom prst="rect">
            <a:avLst/>
          </a:prstGeom>
        </p:spPr>
        <p:txBody>
          <a:bodyPr anchor="b"/>
          <a:lstStyle>
            <a:lvl1pPr>
              <a:defRPr sz="12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69756" y="8946460"/>
            <a:ext cx="20196563" cy="118244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93013" y="1333144"/>
            <a:ext cx="6587051" cy="2158627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lide Number"/>
          <p:cNvSpPr txBox="1"/>
          <p:nvPr>
            <p:ph type="sldNum" sz="quarter" idx="2"/>
          </p:nvPr>
        </p:nvSpPr>
        <p:spPr>
          <a:xfrm>
            <a:off x="17221326" y="12579350"/>
            <a:ext cx="253874" cy="266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1"/>
          <p:cNvSpPr/>
          <p:nvPr/>
        </p:nvSpPr>
        <p:spPr>
          <a:xfrm>
            <a:off x="0" y="12985746"/>
            <a:ext cx="24384000" cy="7302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5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22711" y="994405"/>
            <a:ext cx="2591535" cy="849266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ubtitle 2"/>
          <p:cNvSpPr txBox="1"/>
          <p:nvPr/>
        </p:nvSpPr>
        <p:spPr>
          <a:xfrm>
            <a:off x="1169754" y="12985746"/>
            <a:ext cx="5486403" cy="73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© Hammersley Futures. All Rights Reserved.</a:t>
            </a:r>
          </a:p>
        </p:txBody>
      </p:sp>
      <p:sp>
        <p:nvSpPr>
          <p:cNvPr id="52" name="Rectangle 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1169756" y="6493847"/>
            <a:ext cx="20196563" cy="2268467"/>
          </a:xfrm>
          <a:prstGeom prst="rect">
            <a:avLst/>
          </a:prstGeom>
        </p:spPr>
        <p:txBody>
          <a:bodyPr anchor="b"/>
          <a:lstStyle>
            <a:lvl1pPr>
              <a:defRPr sz="12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1169756" y="8946460"/>
            <a:ext cx="20196563" cy="118244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93013" y="1333144"/>
            <a:ext cx="6587051" cy="2158627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17221326" y="12579350"/>
            <a:ext cx="253874" cy="266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1"/>
          <p:cNvSpPr/>
          <p:nvPr/>
        </p:nvSpPr>
        <p:spPr>
          <a:xfrm>
            <a:off x="0" y="12985746"/>
            <a:ext cx="24384000" cy="7302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6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22711" y="994405"/>
            <a:ext cx="2591535" cy="84926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ubtitle 2"/>
          <p:cNvSpPr txBox="1"/>
          <p:nvPr/>
        </p:nvSpPr>
        <p:spPr>
          <a:xfrm>
            <a:off x="1169754" y="12985746"/>
            <a:ext cx="5486403" cy="73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© Hammersley Futures. All Rights Reserved.</a:t>
            </a:r>
          </a:p>
        </p:txBody>
      </p:sp>
      <p:sp>
        <p:nvSpPr>
          <p:cNvPr id="66" name="Rectangle 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xfrm>
            <a:off x="1169756" y="6493847"/>
            <a:ext cx="20196563" cy="2268467"/>
          </a:xfrm>
          <a:prstGeom prst="rect">
            <a:avLst/>
          </a:prstGeom>
        </p:spPr>
        <p:txBody>
          <a:bodyPr anchor="b"/>
          <a:lstStyle>
            <a:lvl1pPr>
              <a:defRPr sz="12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quarter" idx="1"/>
          </p:nvPr>
        </p:nvSpPr>
        <p:spPr>
          <a:xfrm>
            <a:off x="1169756" y="8946460"/>
            <a:ext cx="20196563" cy="118244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93013" y="1333144"/>
            <a:ext cx="6587051" cy="215862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17221326" y="12579350"/>
            <a:ext cx="253874" cy="266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1"/>
          <p:cNvSpPr/>
          <p:nvPr/>
        </p:nvSpPr>
        <p:spPr>
          <a:xfrm>
            <a:off x="0" y="12985746"/>
            <a:ext cx="24384000" cy="7302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78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22711" y="994405"/>
            <a:ext cx="2591535" cy="849266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ubtitle 2"/>
          <p:cNvSpPr txBox="1"/>
          <p:nvPr/>
        </p:nvSpPr>
        <p:spPr>
          <a:xfrm>
            <a:off x="1169754" y="12985746"/>
            <a:ext cx="5486403" cy="73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© Hammersley Futures. All Rights Reserved.</a:t>
            </a:r>
          </a:p>
        </p:txBody>
      </p:sp>
      <p:sp>
        <p:nvSpPr>
          <p:cNvPr id="80" name="Rectangle 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81" name="Title Text"/>
          <p:cNvSpPr txBox="1"/>
          <p:nvPr>
            <p:ph type="title"/>
          </p:nvPr>
        </p:nvSpPr>
        <p:spPr>
          <a:xfrm>
            <a:off x="1169756" y="6493847"/>
            <a:ext cx="20196563" cy="2268467"/>
          </a:xfrm>
          <a:prstGeom prst="rect">
            <a:avLst/>
          </a:prstGeom>
        </p:spPr>
        <p:txBody>
          <a:bodyPr anchor="b"/>
          <a:lstStyle>
            <a:lvl1pPr>
              <a:defRPr sz="12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sz="quarter" idx="1"/>
          </p:nvPr>
        </p:nvSpPr>
        <p:spPr>
          <a:xfrm>
            <a:off x="1169756" y="8946460"/>
            <a:ext cx="20196563" cy="118244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93013" y="1333144"/>
            <a:ext cx="6587051" cy="2158627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7221326" y="12579350"/>
            <a:ext cx="253874" cy="2667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1"/>
          <p:cNvSpPr/>
          <p:nvPr/>
        </p:nvSpPr>
        <p:spPr>
          <a:xfrm>
            <a:off x="0" y="12985746"/>
            <a:ext cx="24384000" cy="7302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9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22711" y="994405"/>
            <a:ext cx="2591535" cy="84926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ubtitle 2"/>
          <p:cNvSpPr txBox="1"/>
          <p:nvPr/>
        </p:nvSpPr>
        <p:spPr>
          <a:xfrm>
            <a:off x="1169754" y="12985746"/>
            <a:ext cx="5486403" cy="73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© Hammersley Futures. All Rights Reserved.</a:t>
            </a: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" name="Body Level One…"/>
          <p:cNvSpPr txBox="1"/>
          <p:nvPr>
            <p:ph type="body" sz="half" idx="1"/>
          </p:nvPr>
        </p:nvSpPr>
        <p:spPr>
          <a:xfrm>
            <a:off x="1169756" y="3651250"/>
            <a:ext cx="10449098" cy="870267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1"/>
          <p:cNvSpPr/>
          <p:nvPr/>
        </p:nvSpPr>
        <p:spPr>
          <a:xfrm>
            <a:off x="0" y="12985746"/>
            <a:ext cx="24384000" cy="7302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0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22711" y="994405"/>
            <a:ext cx="2591535" cy="849266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ubtitle 2"/>
          <p:cNvSpPr txBox="1"/>
          <p:nvPr/>
        </p:nvSpPr>
        <p:spPr>
          <a:xfrm>
            <a:off x="1169754" y="12985746"/>
            <a:ext cx="5486403" cy="73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© Hammersley Futures. All Rights Reserved.</a:t>
            </a:r>
          </a:p>
        </p:txBody>
      </p:sp>
      <p:sp>
        <p:nvSpPr>
          <p:cNvPr id="10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1169756" y="3651250"/>
            <a:ext cx="6763691" cy="870267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6" name="Picture Placeholder 2"/>
          <p:cNvSpPr/>
          <p:nvPr>
            <p:ph type="pic" idx="21"/>
          </p:nvPr>
        </p:nvSpPr>
        <p:spPr>
          <a:xfrm>
            <a:off x="1169750" y="3651250"/>
            <a:ext cx="22044500" cy="87026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/>
          <p:nvPr/>
        </p:nvSpPr>
        <p:spPr>
          <a:xfrm>
            <a:off x="0" y="12985746"/>
            <a:ext cx="24384000" cy="7302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3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22711" y="994405"/>
            <a:ext cx="2591535" cy="84926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ubtitle 2"/>
          <p:cNvSpPr txBox="1"/>
          <p:nvPr/>
        </p:nvSpPr>
        <p:spPr>
          <a:xfrm>
            <a:off x="1169754" y="12985746"/>
            <a:ext cx="5486403" cy="730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2000"/>
              </a:spcBef>
              <a:defRPr sz="14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© Hammersley Futures. All Rights Reserved.</a:t>
            </a: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1169756" y="730250"/>
            <a:ext cx="18522295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" name="Body Level One…"/>
          <p:cNvSpPr txBox="1"/>
          <p:nvPr>
            <p:ph type="body" idx="1"/>
          </p:nvPr>
        </p:nvSpPr>
        <p:spPr>
          <a:xfrm>
            <a:off x="1169756" y="3651250"/>
            <a:ext cx="22044489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22960376" y="13217523"/>
            <a:ext cx="253874" cy="2667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chemeClr val="accent1"/>
          </a:solidFill>
          <a:uFillTx/>
          <a:latin typeface="DM Serif Display Regular"/>
          <a:ea typeface="DM Serif Display Regular"/>
          <a:cs typeface="DM Serif Display Regular"/>
          <a:sym typeface="DM Serif Display Regular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chemeClr val="accent1"/>
          </a:solidFill>
          <a:uFillTx/>
          <a:latin typeface="DM Serif Display Regular"/>
          <a:ea typeface="DM Serif Display Regular"/>
          <a:cs typeface="DM Serif Display Regular"/>
          <a:sym typeface="DM Serif Display Regular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chemeClr val="accent1"/>
          </a:solidFill>
          <a:uFillTx/>
          <a:latin typeface="DM Serif Display Regular"/>
          <a:ea typeface="DM Serif Display Regular"/>
          <a:cs typeface="DM Serif Display Regular"/>
          <a:sym typeface="DM Serif Display Regular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chemeClr val="accent1"/>
          </a:solidFill>
          <a:uFillTx/>
          <a:latin typeface="DM Serif Display Regular"/>
          <a:ea typeface="DM Serif Display Regular"/>
          <a:cs typeface="DM Serif Display Regular"/>
          <a:sym typeface="DM Serif Display Regular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chemeClr val="accent1"/>
          </a:solidFill>
          <a:uFillTx/>
          <a:latin typeface="DM Serif Display Regular"/>
          <a:ea typeface="DM Serif Display Regular"/>
          <a:cs typeface="DM Serif Display Regular"/>
          <a:sym typeface="DM Serif Display Regular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chemeClr val="accent1"/>
          </a:solidFill>
          <a:uFillTx/>
          <a:latin typeface="DM Serif Display Regular"/>
          <a:ea typeface="DM Serif Display Regular"/>
          <a:cs typeface="DM Serif Display Regular"/>
          <a:sym typeface="DM Serif Display Regular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chemeClr val="accent1"/>
          </a:solidFill>
          <a:uFillTx/>
          <a:latin typeface="DM Serif Display Regular"/>
          <a:ea typeface="DM Serif Display Regular"/>
          <a:cs typeface="DM Serif Display Regular"/>
          <a:sym typeface="DM Serif Display Regular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chemeClr val="accent1"/>
          </a:solidFill>
          <a:uFillTx/>
          <a:latin typeface="DM Serif Display Regular"/>
          <a:ea typeface="DM Serif Display Regular"/>
          <a:cs typeface="DM Serif Display Regular"/>
          <a:sym typeface="DM Serif Display Regular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chemeClr val="accent1"/>
          </a:solidFill>
          <a:uFillTx/>
          <a:latin typeface="DM Serif Display Regular"/>
          <a:ea typeface="DM Serif Display Regular"/>
          <a:cs typeface="DM Serif Display Regular"/>
          <a:sym typeface="DM Serif Display Regular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b="0" baseline="0" cap="none" i="0" spc="0" strike="noStrike" sz="4800" u="none">
          <a:solidFill>
            <a:schemeClr val="accent2"/>
          </a:solidFill>
          <a:uFillTx/>
          <a:latin typeface="Montserrat Light"/>
          <a:ea typeface="Montserrat Light"/>
          <a:cs typeface="Montserrat Light"/>
          <a:sym typeface="Montserrat Light"/>
        </a:defRPr>
      </a:lvl1pPr>
      <a:lvl2pPr marL="1005838" marR="0" indent="-548638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b="0" baseline="0" cap="none" i="0" spc="0" strike="noStrike" sz="4800" u="none">
          <a:solidFill>
            <a:schemeClr val="accent2"/>
          </a:solidFill>
          <a:uFillTx/>
          <a:latin typeface="Montserrat Light"/>
          <a:ea typeface="Montserrat Light"/>
          <a:cs typeface="Montserrat Light"/>
          <a:sym typeface="Montserrat Light"/>
        </a:defRPr>
      </a:lvl2pPr>
      <a:lvl3pPr marL="1524000" marR="0" indent="-609600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b="0" baseline="0" cap="none" i="0" spc="0" strike="noStrike" sz="4800" u="none">
          <a:solidFill>
            <a:schemeClr val="accent2"/>
          </a:solidFill>
          <a:uFillTx/>
          <a:latin typeface="Montserrat Light"/>
          <a:ea typeface="Montserrat Light"/>
          <a:cs typeface="Montserrat Light"/>
          <a:sym typeface="Montserrat Light"/>
        </a:defRPr>
      </a:lvl3pPr>
      <a:lvl4pPr marL="2057400" marR="0" indent="-685800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b="0" baseline="0" cap="none" i="0" spc="0" strike="noStrike" sz="4800" u="none">
          <a:solidFill>
            <a:schemeClr val="accent2"/>
          </a:solidFill>
          <a:uFillTx/>
          <a:latin typeface="Montserrat Light"/>
          <a:ea typeface="Montserrat Light"/>
          <a:cs typeface="Montserrat Light"/>
          <a:sym typeface="Montserrat Light"/>
        </a:defRPr>
      </a:lvl4pPr>
      <a:lvl5pPr marL="2514600" marR="0" indent="-685800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90000"/>
        <a:buFont typeface="Arial"/>
        <a:buChar char="•"/>
        <a:tabLst/>
        <a:defRPr b="0" baseline="0" cap="none" i="0" spc="0" strike="noStrike" sz="4800" u="none">
          <a:solidFill>
            <a:schemeClr val="accent2"/>
          </a:solidFill>
          <a:uFillTx/>
          <a:latin typeface="Montserrat Light"/>
          <a:ea typeface="Montserrat Light"/>
          <a:cs typeface="Montserrat Light"/>
          <a:sym typeface="Montserrat Light"/>
        </a:defRPr>
      </a:lvl5pPr>
      <a:lvl6pPr marL="2895600" marR="0" indent="-609600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800" u="none">
          <a:solidFill>
            <a:schemeClr val="accent2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3352800" marR="0" indent="-609600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800" u="none">
          <a:solidFill>
            <a:schemeClr val="accent2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3810000" marR="0" indent="-609600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800" u="none">
          <a:solidFill>
            <a:schemeClr val="accent2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4267200" marR="0" indent="-609600" algn="l" defTabSz="1828800" rtl="0" latinLnBrk="0">
        <a:lnSpc>
          <a:spcPct val="90000"/>
        </a:lnSpc>
        <a:spcBef>
          <a:spcPts val="24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4800" u="none">
          <a:solidFill>
            <a:schemeClr val="accent2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Montserrat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he Great Reassessment"/>
          <p:cNvSpPr txBox="1"/>
          <p:nvPr>
            <p:ph type="ctrTitle"/>
          </p:nvPr>
        </p:nvSpPr>
        <p:spPr>
          <a:xfrm>
            <a:off x="1169754" y="6493847"/>
            <a:ext cx="20196565" cy="2268467"/>
          </a:xfrm>
          <a:prstGeom prst="rect">
            <a:avLst/>
          </a:prstGeom>
        </p:spPr>
        <p:txBody>
          <a:bodyPr/>
          <a:lstStyle>
            <a:lvl1pPr defTabSz="1810511">
              <a:defRPr sz="11880"/>
            </a:lvl1pPr>
          </a:lstStyle>
          <a:p>
            <a:pPr/>
            <a:r>
              <a:t>Nebraska Hospital Association</a:t>
            </a:r>
          </a:p>
        </p:txBody>
      </p:sp>
      <p:sp>
        <p:nvSpPr>
          <p:cNvPr id="148" name="Ben Hammersley - 2021 11 03 MHA’s 99th Annual Convention"/>
          <p:cNvSpPr txBox="1"/>
          <p:nvPr>
            <p:ph type="subTitle" sz="quarter" idx="1"/>
          </p:nvPr>
        </p:nvSpPr>
        <p:spPr>
          <a:xfrm>
            <a:off x="1182456" y="8946460"/>
            <a:ext cx="20196564" cy="1182441"/>
          </a:xfrm>
          <a:prstGeom prst="rect">
            <a:avLst/>
          </a:prstGeom>
        </p:spPr>
        <p:txBody>
          <a:bodyPr/>
          <a:lstStyle/>
          <a:p>
            <a:pPr/>
            <a:r>
              <a:t>Ben Hammersley, October 19 2022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Infrastructure Overwhelm"/>
          <p:cNvSpPr txBox="1"/>
          <p:nvPr>
            <p:ph type="title"/>
          </p:nvPr>
        </p:nvSpPr>
        <p:spPr>
          <a:xfrm>
            <a:off x="1169755" y="730250"/>
            <a:ext cx="18522296" cy="2651126"/>
          </a:xfrm>
          <a:prstGeom prst="rect">
            <a:avLst/>
          </a:prstGeom>
        </p:spPr>
        <p:txBody>
          <a:bodyPr/>
          <a:lstStyle/>
          <a:p>
            <a:pPr/>
            <a:r>
              <a:t>Infrastructure Overwhelm</a:t>
            </a:r>
          </a:p>
        </p:txBody>
      </p:sp>
      <p:sp>
        <p:nvSpPr>
          <p:cNvPr id="180" name="Slide Number"/>
          <p:cNvSpPr txBox="1"/>
          <p:nvPr>
            <p:ph type="sldNum" sz="quarter" idx="4294967295"/>
          </p:nvPr>
        </p:nvSpPr>
        <p:spPr>
          <a:xfrm>
            <a:off x="22960376" y="13217523"/>
            <a:ext cx="253874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6536" y="3836715"/>
            <a:ext cx="10044009" cy="8544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ognitive Risk"/>
          <p:cNvSpPr txBox="1"/>
          <p:nvPr>
            <p:ph type="title"/>
          </p:nvPr>
        </p:nvSpPr>
        <p:spPr>
          <a:xfrm>
            <a:off x="1169755" y="730250"/>
            <a:ext cx="18522296" cy="2651126"/>
          </a:xfrm>
          <a:prstGeom prst="rect">
            <a:avLst/>
          </a:prstGeom>
        </p:spPr>
        <p:txBody>
          <a:bodyPr/>
          <a:lstStyle/>
          <a:p>
            <a:pPr/>
            <a:r>
              <a:t>Cognitive Risk</a:t>
            </a:r>
          </a:p>
        </p:txBody>
      </p:sp>
      <p:sp>
        <p:nvSpPr>
          <p:cNvPr id="184" name="Slide Number"/>
          <p:cNvSpPr txBox="1"/>
          <p:nvPr>
            <p:ph type="sldNum" sz="quarter" idx="4294967295"/>
          </p:nvPr>
        </p:nvSpPr>
        <p:spPr>
          <a:xfrm>
            <a:off x="23031928" y="13217523"/>
            <a:ext cx="182322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5" name="Picture Placeholder 2" descr="Picture Placeholder 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0406" r="0" b="2040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olitical Consequence Risk"/>
          <p:cNvSpPr txBox="1"/>
          <p:nvPr>
            <p:ph type="title"/>
          </p:nvPr>
        </p:nvSpPr>
        <p:spPr>
          <a:xfrm>
            <a:off x="1169755" y="5532437"/>
            <a:ext cx="22044496" cy="2651128"/>
          </a:xfrm>
          <a:prstGeom prst="rect">
            <a:avLst/>
          </a:prstGeom>
        </p:spPr>
        <p:txBody>
          <a:bodyPr/>
          <a:lstStyle/>
          <a:p>
            <a:pPr/>
            <a:r>
              <a:t>Political Consequence Risk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he Kodak Mistake In All Things"/>
          <p:cNvSpPr txBox="1"/>
          <p:nvPr>
            <p:ph type="title"/>
          </p:nvPr>
        </p:nvSpPr>
        <p:spPr>
          <a:xfrm>
            <a:off x="1169754" y="5532437"/>
            <a:ext cx="22044498" cy="2651128"/>
          </a:xfrm>
          <a:prstGeom prst="rect">
            <a:avLst/>
          </a:prstGeom>
        </p:spPr>
        <p:txBody>
          <a:bodyPr/>
          <a:lstStyle/>
          <a:p>
            <a:pPr/>
            <a:r>
              <a:t>The Kodak Mistake In All Things</a:t>
            </a:r>
          </a:p>
        </p:txBody>
      </p:sp>
      <p:sp>
        <p:nvSpPr>
          <p:cNvPr id="190" name="Slide Number"/>
          <p:cNvSpPr txBox="1"/>
          <p:nvPr>
            <p:ph type="sldNum" sz="quarter" idx="4294967295"/>
          </p:nvPr>
        </p:nvSpPr>
        <p:spPr>
          <a:xfrm>
            <a:off x="22996268" y="13217523"/>
            <a:ext cx="217984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he impossibility but necessity of prediction"/>
          <p:cNvSpPr txBox="1"/>
          <p:nvPr>
            <p:ph type="title"/>
          </p:nvPr>
        </p:nvSpPr>
        <p:spPr>
          <a:xfrm>
            <a:off x="1169755" y="5532437"/>
            <a:ext cx="22044496" cy="2651128"/>
          </a:xfrm>
          <a:prstGeom prst="rect">
            <a:avLst/>
          </a:prstGeom>
        </p:spPr>
        <p:txBody>
          <a:bodyPr/>
          <a:lstStyle/>
          <a:p>
            <a:pPr/>
            <a:r>
              <a:t>The impossibility but necessity of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World Building and Capacity Building"/>
          <p:cNvSpPr txBox="1"/>
          <p:nvPr>
            <p:ph type="title"/>
          </p:nvPr>
        </p:nvSpPr>
        <p:spPr>
          <a:xfrm>
            <a:off x="1169755" y="5532437"/>
            <a:ext cx="22044496" cy="2651128"/>
          </a:xfrm>
          <a:prstGeom prst="rect">
            <a:avLst/>
          </a:prstGeom>
        </p:spPr>
        <p:txBody>
          <a:bodyPr/>
          <a:lstStyle>
            <a:lvl1pPr defTabSz="1810511">
              <a:defRPr sz="8712"/>
            </a:lvl1pPr>
          </a:lstStyle>
          <a:p>
            <a:pPr/>
            <a:r>
              <a:t>Predicting Through Deciding: World Building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ules for World Building"/>
          <p:cNvSpPr txBox="1"/>
          <p:nvPr>
            <p:ph type="title"/>
          </p:nvPr>
        </p:nvSpPr>
        <p:spPr>
          <a:xfrm>
            <a:off x="1169755" y="730250"/>
            <a:ext cx="18522296" cy="2651126"/>
          </a:xfrm>
          <a:prstGeom prst="rect">
            <a:avLst/>
          </a:prstGeom>
        </p:spPr>
        <p:txBody>
          <a:bodyPr/>
          <a:lstStyle/>
          <a:p>
            <a:pPr/>
            <a:r>
              <a:t>Rules for World Building</a:t>
            </a:r>
          </a:p>
        </p:txBody>
      </p:sp>
      <p:sp>
        <p:nvSpPr>
          <p:cNvPr id="197" name="Everything will be true somewhere…"/>
          <p:cNvSpPr txBox="1"/>
          <p:nvPr>
            <p:ph type="body" idx="1"/>
          </p:nvPr>
        </p:nvSpPr>
        <p:spPr>
          <a:xfrm>
            <a:off x="1169755" y="3651250"/>
            <a:ext cx="22044490" cy="8702676"/>
          </a:xfrm>
          <a:prstGeom prst="rect">
            <a:avLst/>
          </a:prstGeom>
        </p:spPr>
        <p:txBody>
          <a:bodyPr/>
          <a:lstStyle/>
          <a:p>
            <a:pPr/>
            <a:r>
              <a:t>Everything will be true somewhere</a:t>
            </a:r>
          </a:p>
          <a:p>
            <a:pPr/>
            <a:r>
              <a:t>Energy to move forward can also be used to stay still</a:t>
            </a:r>
          </a:p>
          <a:p>
            <a:pPr/>
            <a:r>
              <a:t>Things exist in the world they grew up in</a:t>
            </a:r>
          </a:p>
          <a:p>
            <a:pPr/>
            <a:r>
              <a:t>Any believable prediction will be wrong</a:t>
            </a:r>
          </a:p>
          <a:p>
            <a:pPr/>
            <a:r>
              <a:t>Any correct prediction will sound insane</a:t>
            </a:r>
          </a:p>
          <a:p>
            <a:pPr/>
            <a:r>
              <a:t>But magical thinking never works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apacity Building And Adaptive Futurism"/>
          <p:cNvSpPr txBox="1"/>
          <p:nvPr>
            <p:ph type="title"/>
          </p:nvPr>
        </p:nvSpPr>
        <p:spPr>
          <a:xfrm>
            <a:off x="1169755" y="5532437"/>
            <a:ext cx="22044496" cy="2651128"/>
          </a:xfrm>
          <a:prstGeom prst="rect">
            <a:avLst/>
          </a:prstGeom>
        </p:spPr>
        <p:txBody>
          <a:bodyPr/>
          <a:lstStyle/>
          <a:p>
            <a:pPr/>
            <a:r>
              <a:t>Capacity Building And Adaptive Futurism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onstant Legacy-Free Reinvention"/>
          <p:cNvSpPr txBox="1"/>
          <p:nvPr>
            <p:ph type="title"/>
          </p:nvPr>
        </p:nvSpPr>
        <p:spPr>
          <a:xfrm>
            <a:off x="1169754" y="5532437"/>
            <a:ext cx="22044498" cy="2651128"/>
          </a:xfrm>
          <a:prstGeom prst="rect">
            <a:avLst/>
          </a:prstGeom>
        </p:spPr>
        <p:txBody>
          <a:bodyPr/>
          <a:lstStyle/>
          <a:p>
            <a:pPr/>
            <a:r>
              <a:t>Constant Legacy-Free Reinvention</a:t>
            </a:r>
          </a:p>
        </p:txBody>
      </p:sp>
      <p:sp>
        <p:nvSpPr>
          <p:cNvPr id="202" name="Slide Number"/>
          <p:cNvSpPr txBox="1"/>
          <p:nvPr>
            <p:ph type="sldNum" sz="quarter" idx="4294967295"/>
          </p:nvPr>
        </p:nvSpPr>
        <p:spPr>
          <a:xfrm>
            <a:off x="22975692" y="13217523"/>
            <a:ext cx="238558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d Morning, let’s talk about tomorrow"/>
          <p:cNvSpPr txBox="1"/>
          <p:nvPr>
            <p:ph type="title"/>
          </p:nvPr>
        </p:nvSpPr>
        <p:spPr>
          <a:xfrm>
            <a:off x="1169754" y="5532437"/>
            <a:ext cx="22044498" cy="2651128"/>
          </a:xfrm>
          <a:prstGeom prst="rect">
            <a:avLst/>
          </a:prstGeom>
        </p:spPr>
        <p:txBody>
          <a:bodyPr/>
          <a:lstStyle/>
          <a:p>
            <a:pPr/>
            <a:r>
              <a:t>How to think about the future</a:t>
            </a:r>
          </a:p>
        </p:txBody>
      </p:sp>
      <p:sp>
        <p:nvSpPr>
          <p:cNvPr id="151" name="Slide Number"/>
          <p:cNvSpPr txBox="1"/>
          <p:nvPr>
            <p:ph type="sldNum" sz="quarter" idx="4294967295"/>
          </p:nvPr>
        </p:nvSpPr>
        <p:spPr>
          <a:xfrm>
            <a:off x="23068731" y="13217521"/>
            <a:ext cx="145518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e Obligatory Slide"/>
          <p:cNvSpPr txBox="1"/>
          <p:nvPr>
            <p:ph type="title"/>
          </p:nvPr>
        </p:nvSpPr>
        <p:spPr>
          <a:xfrm>
            <a:off x="1169755" y="730250"/>
            <a:ext cx="18522296" cy="2651126"/>
          </a:xfrm>
          <a:prstGeom prst="rect">
            <a:avLst/>
          </a:prstGeom>
        </p:spPr>
        <p:txBody>
          <a:bodyPr/>
          <a:lstStyle/>
          <a:p>
            <a:pPr/>
            <a:r>
              <a:t>The Obligatory Slide</a:t>
            </a:r>
          </a:p>
        </p:txBody>
      </p:sp>
      <p:sp>
        <p:nvSpPr>
          <p:cNvPr id="154" name="Slide Number"/>
          <p:cNvSpPr txBox="1"/>
          <p:nvPr>
            <p:ph type="sldNum" sz="quarter" idx="4294967295"/>
          </p:nvPr>
        </p:nvSpPr>
        <p:spPr>
          <a:xfrm>
            <a:off x="23081079" y="13217522"/>
            <a:ext cx="133173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5" name="Picture Placeholder 2" descr="Picture Placeholder 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845175" y="3651250"/>
            <a:ext cx="14693651" cy="87026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ar Stories and The Heroic Myth"/>
          <p:cNvSpPr txBox="1"/>
          <p:nvPr>
            <p:ph type="title"/>
          </p:nvPr>
        </p:nvSpPr>
        <p:spPr>
          <a:xfrm>
            <a:off x="1169755" y="730250"/>
            <a:ext cx="18522296" cy="2651126"/>
          </a:xfrm>
          <a:prstGeom prst="rect">
            <a:avLst/>
          </a:prstGeom>
        </p:spPr>
        <p:txBody>
          <a:bodyPr/>
          <a:lstStyle/>
          <a:p>
            <a:pPr/>
            <a:r>
              <a:t>Linear Stories and The Heroic Myth</a:t>
            </a:r>
          </a:p>
        </p:txBody>
      </p:sp>
      <p:sp>
        <p:nvSpPr>
          <p:cNvPr id="158" name="Slide Number"/>
          <p:cNvSpPr txBox="1"/>
          <p:nvPr>
            <p:ph type="sldNum" sz="quarter" idx="4294967295"/>
          </p:nvPr>
        </p:nvSpPr>
        <p:spPr>
          <a:xfrm>
            <a:off x="23069647" y="13217523"/>
            <a:ext cx="144603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9" name="Picture Placeholder 2" descr="Picture Placeholder 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390216" y="3651250"/>
            <a:ext cx="11603568" cy="87026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e Covid Andon"/>
          <p:cNvSpPr txBox="1"/>
          <p:nvPr>
            <p:ph type="title"/>
          </p:nvPr>
        </p:nvSpPr>
        <p:spPr>
          <a:xfrm>
            <a:off x="1169755" y="730250"/>
            <a:ext cx="18522296" cy="2651126"/>
          </a:xfrm>
          <a:prstGeom prst="rect">
            <a:avLst/>
          </a:prstGeom>
        </p:spPr>
        <p:txBody>
          <a:bodyPr/>
          <a:lstStyle/>
          <a:p>
            <a:pPr/>
            <a:r>
              <a:t>The Covid Andon </a:t>
            </a:r>
          </a:p>
        </p:txBody>
      </p:sp>
      <p:sp>
        <p:nvSpPr>
          <p:cNvPr id="162" name="Slide Number"/>
          <p:cNvSpPr txBox="1"/>
          <p:nvPr>
            <p:ph type="sldNum" sz="quarter" idx="4294967295"/>
          </p:nvPr>
        </p:nvSpPr>
        <p:spPr>
          <a:xfrm>
            <a:off x="23072390" y="13217521"/>
            <a:ext cx="141860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3" name="Picture Placeholder 2" descr="Picture Placeholder 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8211" r="0" b="28211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hings In The World:…"/>
          <p:cNvSpPr txBox="1"/>
          <p:nvPr>
            <p:ph type="title"/>
          </p:nvPr>
        </p:nvSpPr>
        <p:spPr>
          <a:xfrm>
            <a:off x="1169754" y="4662856"/>
            <a:ext cx="22044498" cy="4390287"/>
          </a:xfrm>
          <a:prstGeom prst="rect">
            <a:avLst/>
          </a:prstGeom>
        </p:spPr>
        <p:txBody>
          <a:bodyPr/>
          <a:lstStyle/>
          <a:p>
            <a:pPr defTabSz="1664206">
              <a:defRPr sz="8000"/>
            </a:pPr>
            <a:r>
              <a:t>Unveiling of New Capabilities</a:t>
            </a:r>
            <a:br/>
            <a:r>
              <a:t>.v.</a:t>
            </a:r>
            <a:br/>
            <a:r>
              <a:t>Exposure of Old Problems</a:t>
            </a:r>
          </a:p>
        </p:txBody>
      </p:sp>
      <p:sp>
        <p:nvSpPr>
          <p:cNvPr id="166" name="Slide Number"/>
          <p:cNvSpPr txBox="1"/>
          <p:nvPr>
            <p:ph type="sldNum" sz="quarter" idx="4294967295"/>
          </p:nvPr>
        </p:nvSpPr>
        <p:spPr>
          <a:xfrm>
            <a:off x="23063473" y="13217521"/>
            <a:ext cx="150776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he Co-Arising of Change"/>
          <p:cNvSpPr txBox="1"/>
          <p:nvPr>
            <p:ph type="title"/>
          </p:nvPr>
        </p:nvSpPr>
        <p:spPr>
          <a:xfrm>
            <a:off x="1169755" y="730250"/>
            <a:ext cx="18522296" cy="2651126"/>
          </a:xfrm>
          <a:prstGeom prst="rect">
            <a:avLst/>
          </a:prstGeom>
        </p:spPr>
        <p:txBody>
          <a:bodyPr/>
          <a:lstStyle/>
          <a:p>
            <a:pPr/>
            <a:r>
              <a:t>The Co-Arising of Change</a:t>
            </a:r>
          </a:p>
        </p:txBody>
      </p:sp>
      <p:sp>
        <p:nvSpPr>
          <p:cNvPr id="169" name="Slide Number"/>
          <p:cNvSpPr txBox="1"/>
          <p:nvPr>
            <p:ph type="sldNum" sz="quarter" idx="4294967295"/>
          </p:nvPr>
        </p:nvSpPr>
        <p:spPr>
          <a:xfrm>
            <a:off x="23074905" y="13217523"/>
            <a:ext cx="139345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0" name="Picture Placeholder 2" descr="Picture Placeholder 2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322882" y="3271808"/>
            <a:ext cx="17738235" cy="88264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edical risks"/>
          <p:cNvSpPr txBox="1"/>
          <p:nvPr>
            <p:ph type="title"/>
          </p:nvPr>
        </p:nvSpPr>
        <p:spPr>
          <a:xfrm>
            <a:off x="1169755" y="730250"/>
            <a:ext cx="18522296" cy="2651126"/>
          </a:xfrm>
          <a:prstGeom prst="rect">
            <a:avLst/>
          </a:prstGeom>
        </p:spPr>
        <p:txBody>
          <a:bodyPr/>
          <a:lstStyle/>
          <a:p>
            <a:pPr/>
            <a:r>
              <a:t>Medical risks</a:t>
            </a:r>
          </a:p>
        </p:txBody>
      </p:sp>
      <p:sp>
        <p:nvSpPr>
          <p:cNvPr id="173" name="Access to healthcare…"/>
          <p:cNvSpPr txBox="1"/>
          <p:nvPr>
            <p:ph type="body" idx="1"/>
          </p:nvPr>
        </p:nvSpPr>
        <p:spPr>
          <a:xfrm>
            <a:off x="1169755" y="3651250"/>
            <a:ext cx="22044490" cy="8702676"/>
          </a:xfrm>
          <a:prstGeom prst="rect">
            <a:avLst/>
          </a:prstGeom>
        </p:spPr>
        <p:txBody>
          <a:bodyPr/>
          <a:lstStyle/>
          <a:p>
            <a:pPr/>
            <a:r>
              <a:t>Access to healthcare</a:t>
            </a:r>
          </a:p>
          <a:p>
            <a:pPr/>
            <a:r>
              <a:t>Access to healthcare without bankruptcy</a:t>
            </a:r>
          </a:p>
          <a:p>
            <a:pPr/>
            <a:r>
              <a:t>Access to nutrition</a:t>
            </a:r>
          </a:p>
          <a:p>
            <a:pPr/>
            <a:r>
              <a:t>Access to education</a:t>
            </a:r>
          </a:p>
          <a:p>
            <a:pPr/>
            <a:r>
              <a:t>Access to harm reduction</a:t>
            </a:r>
          </a:p>
          <a:p>
            <a:pPr/>
            <a:r>
              <a:t>Access to safe sexual health</a:t>
            </a:r>
          </a:p>
          <a:p>
            <a:pPr/>
            <a:r>
              <a:t>Access to preventatives</a:t>
            </a:r>
          </a:p>
          <a:p>
            <a:pPr/>
          </a:p>
          <a:p>
            <a:pPr/>
            <a:r>
              <a:t>All in the context of interconnectedness and contagion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ystemic Risk"/>
          <p:cNvSpPr txBox="1"/>
          <p:nvPr>
            <p:ph type="title"/>
          </p:nvPr>
        </p:nvSpPr>
        <p:spPr>
          <a:xfrm>
            <a:off x="1169755" y="730250"/>
            <a:ext cx="18522296" cy="2651126"/>
          </a:xfrm>
          <a:prstGeom prst="rect">
            <a:avLst/>
          </a:prstGeom>
        </p:spPr>
        <p:txBody>
          <a:bodyPr/>
          <a:lstStyle/>
          <a:p>
            <a:pPr/>
            <a:r>
              <a:t>Climate Risk</a:t>
            </a:r>
          </a:p>
        </p:txBody>
      </p:sp>
      <p:sp>
        <p:nvSpPr>
          <p:cNvPr id="176" name="Slide Number"/>
          <p:cNvSpPr txBox="1"/>
          <p:nvPr>
            <p:ph type="sldNum" sz="quarter" idx="4294967295"/>
          </p:nvPr>
        </p:nvSpPr>
        <p:spPr>
          <a:xfrm>
            <a:off x="23063475" y="13217523"/>
            <a:ext cx="150775" cy="2667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7" name="2020-billion-dollar-disaster-map.png" descr="2020-billion-dollar-disaster-m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9760" y="2783923"/>
            <a:ext cx="14364480" cy="8856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3830"/>
      </a:accent1>
      <a:accent2>
        <a:srgbClr val="333333"/>
      </a:accent2>
      <a:accent3>
        <a:srgbClr val="655D0A"/>
      </a:accent3>
      <a:accent4>
        <a:srgbClr val="F3BA00"/>
      </a:accent4>
      <a:accent5>
        <a:srgbClr val="BDCCD3"/>
      </a:accent5>
      <a:accent6>
        <a:srgbClr val="D65C0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33830"/>
      </a:accent1>
      <a:accent2>
        <a:srgbClr val="333333"/>
      </a:accent2>
      <a:accent3>
        <a:srgbClr val="655D0A"/>
      </a:accent3>
      <a:accent4>
        <a:srgbClr val="F3BA00"/>
      </a:accent4>
      <a:accent5>
        <a:srgbClr val="BDCCD3"/>
      </a:accent5>
      <a:accent6>
        <a:srgbClr val="D65C0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