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9" r:id="rId4"/>
    <p:sldId id="258" r:id="rId5"/>
    <p:sldId id="264" r:id="rId6"/>
    <p:sldId id="262" r:id="rId7"/>
    <p:sldId id="260" r:id="rId8"/>
    <p:sldId id="265" r:id="rId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74767" autoAdjust="0"/>
  </p:normalViewPr>
  <p:slideViewPr>
    <p:cSldViewPr snapToGrid="0">
      <p:cViewPr varScale="1">
        <p:scale>
          <a:sx n="114" d="100"/>
          <a:sy n="114" d="100"/>
        </p:scale>
        <p:origin x="2028" y="102"/>
      </p:cViewPr>
      <p:guideLst/>
    </p:cSldViewPr>
  </p:slideViewPr>
  <p:outlineViewPr>
    <p:cViewPr>
      <p:scale>
        <a:sx n="33" d="100"/>
        <a:sy n="33" d="100"/>
      </p:scale>
      <p:origin x="0" y="-114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5B7AB32-98B7-49D1-A808-2BF95A6E5D76}" type="datetimeFigureOut">
              <a:rPr lang="en-US" smtClean="0"/>
              <a:t>5/6/2024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F1C796B-8A51-4012-AA4F-8C364AD62C81}" type="slidenum">
              <a:rPr lang="en-US" smtClean="0"/>
              <a:t>‹#›</a:t>
            </a:fld>
            <a:endParaRPr lang="en-US"/>
          </a:p>
        </p:txBody>
      </p:sp>
    </p:spTree>
    <p:extLst>
      <p:ext uri="{BB962C8B-B14F-4D97-AF65-F5344CB8AC3E}">
        <p14:creationId xmlns:p14="http://schemas.microsoft.com/office/powerpoint/2010/main" val="2729077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started this residency program about 1 month after starting a new role within a new facility.  I had quite a bit of professional billing knowledge, very little institutional billing knowledge and some payment posting knowledge.  I have worked on the self pay collections side of the business and the billing side of the business.  The revenue cycle director role was new to </a:t>
            </a:r>
            <a:r>
              <a:rPr lang="en-US" baseline="0" dirty="0" err="1"/>
              <a:t>Brodstone</a:t>
            </a:r>
            <a:r>
              <a:rPr lang="en-US" baseline="0" dirty="0"/>
              <a:t> and as a new face coming into the organization they didn’t make it easy. I definitely had to prove myself and I think this program has helped me build a network to reach out to for support when needed and has provided information and materials to help me to grow my confidence level within my role.  Here are a few of the fun things that took place over the last year!</a:t>
            </a:r>
            <a:endParaRPr lang="en-US" dirty="0"/>
          </a:p>
        </p:txBody>
      </p:sp>
      <p:sp>
        <p:nvSpPr>
          <p:cNvPr id="4" name="Slide Number Placeholder 3"/>
          <p:cNvSpPr>
            <a:spLocks noGrp="1"/>
          </p:cNvSpPr>
          <p:nvPr>
            <p:ph type="sldNum" sz="quarter" idx="10"/>
          </p:nvPr>
        </p:nvSpPr>
        <p:spPr/>
        <p:txBody>
          <a:bodyPr/>
          <a:lstStyle/>
          <a:p>
            <a:fld id="{FF1C796B-8A51-4012-AA4F-8C364AD62C81}" type="slidenum">
              <a:rPr lang="en-US" smtClean="0"/>
              <a:t>1</a:t>
            </a:fld>
            <a:endParaRPr lang="en-US"/>
          </a:p>
        </p:txBody>
      </p:sp>
    </p:spTree>
    <p:extLst>
      <p:ext uri="{BB962C8B-B14F-4D97-AF65-F5344CB8AC3E}">
        <p14:creationId xmlns:p14="http://schemas.microsoft.com/office/powerpoint/2010/main" val="2794003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1C796B-8A51-4012-AA4F-8C364AD62C81}" type="slidenum">
              <a:rPr lang="en-US" smtClean="0"/>
              <a:t>2</a:t>
            </a:fld>
            <a:endParaRPr lang="en-US"/>
          </a:p>
        </p:txBody>
      </p:sp>
    </p:spTree>
    <p:extLst>
      <p:ext uri="{BB962C8B-B14F-4D97-AF65-F5344CB8AC3E}">
        <p14:creationId xmlns:p14="http://schemas.microsoft.com/office/powerpoint/2010/main" val="3326133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 roller coaster ride this was and continues to be!  Cerner brought MANY challenges, but it also brought many advantages.  I didn’t have</a:t>
            </a:r>
            <a:r>
              <a:rPr lang="en-US" baseline="0" dirty="0"/>
              <a:t> much experience in our old EMR, but I do know that it was a lot of manual processes.  We were posting every single payment manually except for Medicare. I honestly was shocked! Coming from a facility that had very little manual processes to one that had very little automated processes was a culture shock.  </a:t>
            </a:r>
          </a:p>
          <a:p>
            <a:r>
              <a:rPr lang="en-US" baseline="0" dirty="0"/>
              <a:t>Charge Automation – we went from paper charge sheets that were manually entered to clinically driven charge capture process has been an on-going challenge, but also a huge advantage.  We are still working on writing claim rules for certain charges and charge transformation rules to ensure charges are dropping accurately and appropriately. Having the capability of creating rules so we aren’t having to manually touch claims is such an advantage as it allows us more time to focus on other duties, but while we are still in the early stages and writing rules it does present it’s challenges</a:t>
            </a:r>
          </a:p>
          <a:p>
            <a:r>
              <a:rPr lang="en-US" baseline="0" dirty="0"/>
              <a:t>Claim Automation – This has been a struggle with our experienced billers who instinctively want to touch every claim to review it and make any necessary changes.  We have had struggles with them manually ‘fixing’ things and not communicating that so that we can create automation so we aren’t having to touch every claim. </a:t>
            </a:r>
          </a:p>
          <a:p>
            <a:r>
              <a:rPr lang="en-US" baseline="0" dirty="0"/>
              <a:t>Support Process – SR system has not been promising with Cerner.  A lot of times there is a language barrier with Oracle India and that creates misunderstandings of what changes/functionality we are requesting.  We struggle getting timely movement on our support tickets</a:t>
            </a:r>
          </a:p>
          <a:p>
            <a:r>
              <a:rPr lang="en-US" baseline="0" dirty="0"/>
              <a:t>Change – Change is hard! We have several experienced staff members who haven’t embraced the change. I think there is a level of fear with automation and job security.  I also think t here is a lot of ‘We have always done it this way’ mentality that we are trying to change.</a:t>
            </a:r>
          </a:p>
          <a:p>
            <a:endParaRPr lang="en-US" baseline="0" dirty="0"/>
          </a:p>
          <a:p>
            <a:r>
              <a:rPr lang="en-US" baseline="0" dirty="0"/>
              <a:t>Advantages </a:t>
            </a:r>
          </a:p>
          <a:p>
            <a:r>
              <a:rPr lang="en-US" baseline="0" dirty="0"/>
              <a:t>Transparency – Cerner has created more transparency on where some of our issues are.  Transparency is great for problem solving and creating process improvements! We have already discovered some areas for improvement and are working on training/workflows for improvement.</a:t>
            </a:r>
          </a:p>
          <a:p>
            <a:r>
              <a:rPr lang="en-US" baseline="0" dirty="0"/>
              <a:t>Accountability – with the transparency comes the accountability.  Because of the transparency within Cerner we can see who is doing what and we are able to hold them accountable and provide further education on the right way to do things.  I am a firm believer that people don’t make mistakes on purpose and they most likely don’t even realize they are doing something wrong and this provides us with the opportunity to provide them with education and help them excel in their position</a:t>
            </a:r>
          </a:p>
          <a:p>
            <a:r>
              <a:rPr lang="en-US" baseline="0" dirty="0"/>
              <a:t>Customization – Cerner has a lot of areas that allow us to create custom rules and this helps prevent manual intervention</a:t>
            </a:r>
          </a:p>
          <a:p>
            <a:endParaRPr lang="en-US" dirty="0"/>
          </a:p>
        </p:txBody>
      </p:sp>
      <p:sp>
        <p:nvSpPr>
          <p:cNvPr id="4" name="Slide Number Placeholder 3"/>
          <p:cNvSpPr>
            <a:spLocks noGrp="1"/>
          </p:cNvSpPr>
          <p:nvPr>
            <p:ph type="sldNum" sz="quarter" idx="10"/>
          </p:nvPr>
        </p:nvSpPr>
        <p:spPr/>
        <p:txBody>
          <a:bodyPr/>
          <a:lstStyle/>
          <a:p>
            <a:fld id="{FF1C796B-8A51-4012-AA4F-8C364AD62C81}" type="slidenum">
              <a:rPr lang="en-US" smtClean="0"/>
              <a:t>3</a:t>
            </a:fld>
            <a:endParaRPr lang="en-US"/>
          </a:p>
        </p:txBody>
      </p:sp>
    </p:spTree>
    <p:extLst>
      <p:ext uri="{BB962C8B-B14F-4D97-AF65-F5344CB8AC3E}">
        <p14:creationId xmlns:p14="http://schemas.microsoft.com/office/powerpoint/2010/main" val="1473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Challenges</a:t>
            </a:r>
            <a:r>
              <a:rPr lang="en-US" baseline="0" dirty="0"/>
              <a:t> – The challenges we have faced with SSI are mostly due to lack of training and just learning how to navigate the system.  We have had a challenge of being able to route our claims to the appropriate billers due to the way we have our work split up.  So there has been a bit of a challenge in making sure filters are set appropriately to ensure you’re seeing ALL of the claims that need attention.</a:t>
            </a:r>
          </a:p>
          <a:p>
            <a:endParaRPr lang="en-US" baseline="0" dirty="0"/>
          </a:p>
          <a:p>
            <a:r>
              <a:rPr lang="en-US" baseline="0" dirty="0"/>
              <a:t>Like Cerner we can create custom edits within SSI and have the ability to turn on/off edits and this is just another way for us to prevent any unnecessary manual intervention.</a:t>
            </a:r>
          </a:p>
          <a:p>
            <a:endParaRPr lang="en-US" baseline="0" dirty="0"/>
          </a:p>
          <a:p>
            <a:r>
              <a:rPr lang="en-US" baseline="0" dirty="0"/>
              <a:t>One of the biggest advantages that SSI has in my opinion is their ability to run reports.  We have been able to identify some areas in need of improvement based off of our SSI reports.  Being able to have the data to take back to other departments and show them that there is room for improvement is huge in process improvement initiatives!</a:t>
            </a:r>
            <a:endParaRPr lang="en-US" dirty="0"/>
          </a:p>
        </p:txBody>
      </p:sp>
      <p:sp>
        <p:nvSpPr>
          <p:cNvPr id="4" name="Slide Number Placeholder 3"/>
          <p:cNvSpPr>
            <a:spLocks noGrp="1"/>
          </p:cNvSpPr>
          <p:nvPr>
            <p:ph type="sldNum" sz="quarter" idx="10"/>
          </p:nvPr>
        </p:nvSpPr>
        <p:spPr/>
        <p:txBody>
          <a:bodyPr/>
          <a:lstStyle/>
          <a:p>
            <a:fld id="{FF1C796B-8A51-4012-AA4F-8C364AD62C81}" type="slidenum">
              <a:rPr lang="en-US" smtClean="0"/>
              <a:t>4</a:t>
            </a:fld>
            <a:endParaRPr lang="en-US"/>
          </a:p>
        </p:txBody>
      </p:sp>
    </p:spTree>
    <p:extLst>
      <p:ext uri="{BB962C8B-B14F-4D97-AF65-F5344CB8AC3E}">
        <p14:creationId xmlns:p14="http://schemas.microsoft.com/office/powerpoint/2010/main" val="2738388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loves meetings …. Right??</a:t>
            </a:r>
          </a:p>
          <a:p>
            <a:endParaRPr lang="en-US" dirty="0"/>
          </a:p>
          <a:p>
            <a:r>
              <a:rPr lang="en-US" dirty="0"/>
              <a:t>I am sure we have all felt</a:t>
            </a:r>
            <a:r>
              <a:rPr lang="en-US" baseline="0" dirty="0"/>
              <a:t> like this at some point!</a:t>
            </a:r>
          </a:p>
          <a:p>
            <a:endParaRPr lang="en-US" baseline="0" dirty="0"/>
          </a:p>
        </p:txBody>
      </p:sp>
      <p:sp>
        <p:nvSpPr>
          <p:cNvPr id="4" name="Slide Number Placeholder 3"/>
          <p:cNvSpPr>
            <a:spLocks noGrp="1"/>
          </p:cNvSpPr>
          <p:nvPr>
            <p:ph type="sldNum" sz="quarter" idx="10"/>
          </p:nvPr>
        </p:nvSpPr>
        <p:spPr/>
        <p:txBody>
          <a:bodyPr/>
          <a:lstStyle/>
          <a:p>
            <a:fld id="{FF1C796B-8A51-4012-AA4F-8C364AD62C81}" type="slidenum">
              <a:rPr lang="en-US" smtClean="0"/>
              <a:t>5</a:t>
            </a:fld>
            <a:endParaRPr lang="en-US"/>
          </a:p>
        </p:txBody>
      </p:sp>
    </p:spTree>
    <p:extLst>
      <p:ext uri="{BB962C8B-B14F-4D97-AF65-F5344CB8AC3E}">
        <p14:creationId xmlns:p14="http://schemas.microsoft.com/office/powerpoint/2010/main" val="90393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Aside</a:t>
            </a:r>
            <a:r>
              <a:rPr lang="en-US" baseline="0" dirty="0"/>
              <a:t> from software implementation we have implemented a few regularly scheduled meetings. As long as meetings are meaningful and productive they aren’t always a bad thing. </a:t>
            </a:r>
            <a:endParaRPr lang="en-US" dirty="0"/>
          </a:p>
          <a:p>
            <a:endParaRPr lang="en-US" baseline="0" dirty="0"/>
          </a:p>
          <a:p>
            <a:endParaRPr lang="en-US" baseline="0" dirty="0"/>
          </a:p>
          <a:p>
            <a:r>
              <a:rPr lang="en-US" baseline="0" dirty="0"/>
              <a:t>Monthly Staff Meetings – We have a QI goal of % of denials to total revenue.  Each month we take time to review our denials and we pick one of our trending denials and dig into it over the following month.  We then report back with our findings.  Not only does this help with our QI plan, but it has also allowed us to improve processes/develop work flows and provide education where needed.</a:t>
            </a:r>
          </a:p>
          <a:p>
            <a:endParaRPr lang="en-US" baseline="0" dirty="0"/>
          </a:p>
          <a:p>
            <a:r>
              <a:rPr lang="en-US" baseline="0" dirty="0"/>
              <a:t>Monthly 1-on-1’s – I make it a point to meet with my staff one on one once a month.  This is a very casual meeting where we can discuss any barriers/issues they might be facing and discuss positives and quickly catch up with one another.  I think it is important for building a relationship with my staff and creates a level of trust between us.  One big thing that I incorporate into our 1-on-1’s is to recognize other team members.  I do require them to give me 1 person within the facility to recognize and what they want to recognize them for.  I take that information and send that co-worker an email or post card letting them know that they have been recognized, who they have been recognized by and why they are being recognized.  I think this has really helped with team building/mutual respect within my own department, but have also gotten a lot of positive feedback from outside departments</a:t>
            </a:r>
          </a:p>
          <a:p>
            <a:endParaRPr lang="en-US" baseline="0" dirty="0"/>
          </a:p>
          <a:p>
            <a:r>
              <a:rPr lang="en-US" baseline="0" dirty="0"/>
              <a:t>RCAT </a:t>
            </a:r>
          </a:p>
          <a:p>
            <a:r>
              <a:rPr lang="en-US" baseline="0" dirty="0"/>
              <a:t>We have staff from RHC, HIM, </a:t>
            </a:r>
            <a:r>
              <a:rPr lang="en-US" baseline="0" dirty="0" err="1"/>
              <a:t>Auth</a:t>
            </a:r>
            <a:r>
              <a:rPr lang="en-US" baseline="0" dirty="0"/>
              <a:t> Team, Case Management, Billing &amp; Executive team attend.  This is a place where we meet to have open communication regarding topics that impact multiples areas across the revenue cycle.  We review our KPI’s and discuss opportunities for improvement.  This is generally where I take the denial information from our Business Office Meetings to review what we believe is a process issue and allow other departments to take that back and come up with a plan for improvement.  This group holds each other accountable to make any necessary changes to processes/workflows. </a:t>
            </a:r>
            <a:endParaRPr lang="en-US" dirty="0"/>
          </a:p>
        </p:txBody>
      </p:sp>
      <p:sp>
        <p:nvSpPr>
          <p:cNvPr id="4" name="Slide Number Placeholder 3"/>
          <p:cNvSpPr>
            <a:spLocks noGrp="1"/>
          </p:cNvSpPr>
          <p:nvPr>
            <p:ph type="sldNum" sz="quarter" idx="10"/>
          </p:nvPr>
        </p:nvSpPr>
        <p:spPr/>
        <p:txBody>
          <a:bodyPr/>
          <a:lstStyle/>
          <a:p>
            <a:fld id="{FF1C796B-8A51-4012-AA4F-8C364AD62C81}" type="slidenum">
              <a:rPr lang="en-US" smtClean="0"/>
              <a:t>6</a:t>
            </a:fld>
            <a:endParaRPr lang="en-US"/>
          </a:p>
        </p:txBody>
      </p:sp>
    </p:spTree>
    <p:extLst>
      <p:ext uri="{BB962C8B-B14F-4D97-AF65-F5344CB8AC3E}">
        <p14:creationId xmlns:p14="http://schemas.microsoft.com/office/powerpoint/2010/main" val="2069823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currently</a:t>
            </a:r>
            <a:r>
              <a:rPr lang="en-US" baseline="0" dirty="0"/>
              <a:t> have a work group established that meets every 2-3 weeks and assign each other topics to develop training material.  Once we have all of our material created we will work on putting it all together to create a program for on-boarding.  Our goal is to create standardized processes across the facility to help provide some consistency and education to our registration staff.</a:t>
            </a:r>
          </a:p>
          <a:p>
            <a:endParaRPr lang="en-US" baseline="0" dirty="0"/>
          </a:p>
          <a:p>
            <a:r>
              <a:rPr lang="en-US" baseline="0" dirty="0"/>
              <a:t>Right now ALL calls for payments and/or FA are transferred to our Financial Counselor.  The goal is to have educated staff that is comfortable in having those conversations with patients and physically doing the work rather than passing the patient around to multiple people.  Screen patients for FA/Public Benefits and IF they might qualify then we can offer them the FA App or transfer them to Case Management to help qualify for coverages.</a:t>
            </a:r>
          </a:p>
          <a:p>
            <a:endParaRPr lang="en-US" baseline="0" dirty="0"/>
          </a:p>
          <a:p>
            <a:r>
              <a:rPr lang="en-US" baseline="0" dirty="0"/>
              <a:t>Estimates/Payment Collection – Would like to start having a formal process for providing patients estimates for scheduled high $ procedures and allow them to make down payments/pre pay</a:t>
            </a:r>
          </a:p>
          <a:p>
            <a:endParaRPr lang="en-US" baseline="0" dirty="0"/>
          </a:p>
          <a:p>
            <a:r>
              <a:rPr lang="en-US" baseline="0" dirty="0"/>
              <a:t>Implement a career ladder - </a:t>
            </a:r>
            <a:r>
              <a:rPr lang="en-US" dirty="0"/>
              <a:t>obtain a certification through AAHAM or HRMA and move up on pay scale. Encourage people to be field experts</a:t>
            </a:r>
          </a:p>
          <a:p>
            <a:endParaRPr lang="en-US" dirty="0"/>
          </a:p>
          <a:p>
            <a:r>
              <a:rPr lang="en-US" dirty="0"/>
              <a:t>Education on MSPQ, Claim Form, Registration Processes, Where to locate/enter </a:t>
            </a:r>
            <a:r>
              <a:rPr lang="en-US" dirty="0" err="1"/>
              <a:t>auth</a:t>
            </a:r>
            <a:r>
              <a:rPr lang="en-US" dirty="0"/>
              <a:t> information within Cerner</a:t>
            </a:r>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F1C796B-8A51-4012-AA4F-8C364AD62C81}" type="slidenum">
              <a:rPr lang="en-US" smtClean="0"/>
              <a:t>7</a:t>
            </a:fld>
            <a:endParaRPr lang="en-US"/>
          </a:p>
        </p:txBody>
      </p:sp>
    </p:spTree>
    <p:extLst>
      <p:ext uri="{BB962C8B-B14F-4D97-AF65-F5344CB8AC3E}">
        <p14:creationId xmlns:p14="http://schemas.microsoft.com/office/powerpoint/2010/main" val="1196189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1C796B-8A51-4012-AA4F-8C364AD62C81}" type="slidenum">
              <a:rPr lang="en-US" smtClean="0"/>
              <a:t>8</a:t>
            </a:fld>
            <a:endParaRPr lang="en-US"/>
          </a:p>
        </p:txBody>
      </p:sp>
    </p:spTree>
    <p:extLst>
      <p:ext uri="{BB962C8B-B14F-4D97-AF65-F5344CB8AC3E}">
        <p14:creationId xmlns:p14="http://schemas.microsoft.com/office/powerpoint/2010/main" val="2250276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133F3DB-A832-4EA0-929D-0BDBEBA4C1FC}"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7AFF9-2CD7-46F8-9A66-C0D29844406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5973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33F3DB-A832-4EA0-929D-0BDBEBA4C1FC}"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7AFF9-2CD7-46F8-9A66-C0D298444067}" type="slidenum">
              <a:rPr lang="en-US" smtClean="0"/>
              <a:t>‹#›</a:t>
            </a:fld>
            <a:endParaRPr lang="en-US"/>
          </a:p>
        </p:txBody>
      </p:sp>
    </p:spTree>
    <p:extLst>
      <p:ext uri="{BB962C8B-B14F-4D97-AF65-F5344CB8AC3E}">
        <p14:creationId xmlns:p14="http://schemas.microsoft.com/office/powerpoint/2010/main" val="172798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33F3DB-A832-4EA0-929D-0BDBEBA4C1FC}"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7AFF9-2CD7-46F8-9A66-C0D298444067}" type="slidenum">
              <a:rPr lang="en-US" smtClean="0"/>
              <a:t>‹#›</a:t>
            </a:fld>
            <a:endParaRPr lang="en-US"/>
          </a:p>
        </p:txBody>
      </p:sp>
    </p:spTree>
    <p:extLst>
      <p:ext uri="{BB962C8B-B14F-4D97-AF65-F5344CB8AC3E}">
        <p14:creationId xmlns:p14="http://schemas.microsoft.com/office/powerpoint/2010/main" val="2126142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33F3DB-A832-4EA0-929D-0BDBEBA4C1FC}"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7AFF9-2CD7-46F8-9A66-C0D298444067}" type="slidenum">
              <a:rPr lang="en-US" smtClean="0"/>
              <a:t>‹#›</a:t>
            </a:fld>
            <a:endParaRPr lang="en-US"/>
          </a:p>
        </p:txBody>
      </p:sp>
    </p:spTree>
    <p:extLst>
      <p:ext uri="{BB962C8B-B14F-4D97-AF65-F5344CB8AC3E}">
        <p14:creationId xmlns:p14="http://schemas.microsoft.com/office/powerpoint/2010/main" val="2420396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33F3DB-A832-4EA0-929D-0BDBEBA4C1FC}"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7AFF9-2CD7-46F8-9A66-C0D29844406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0774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33F3DB-A832-4EA0-929D-0BDBEBA4C1FC}" type="datetimeFigureOut">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7AFF9-2CD7-46F8-9A66-C0D298444067}" type="slidenum">
              <a:rPr lang="en-US" smtClean="0"/>
              <a:t>‹#›</a:t>
            </a:fld>
            <a:endParaRPr lang="en-US"/>
          </a:p>
        </p:txBody>
      </p:sp>
    </p:spTree>
    <p:extLst>
      <p:ext uri="{BB962C8B-B14F-4D97-AF65-F5344CB8AC3E}">
        <p14:creationId xmlns:p14="http://schemas.microsoft.com/office/powerpoint/2010/main" val="4227564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33F3DB-A832-4EA0-929D-0BDBEBA4C1FC}" type="datetimeFigureOut">
              <a:rPr lang="en-US" smtClean="0"/>
              <a:t>5/6/2024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97AFF9-2CD7-46F8-9A66-C0D298444067}" type="slidenum">
              <a:rPr lang="en-US" smtClean="0"/>
              <a:t>‹#›</a:t>
            </a:fld>
            <a:endParaRPr lang="en-US"/>
          </a:p>
        </p:txBody>
      </p:sp>
    </p:spTree>
    <p:extLst>
      <p:ext uri="{BB962C8B-B14F-4D97-AF65-F5344CB8AC3E}">
        <p14:creationId xmlns:p14="http://schemas.microsoft.com/office/powerpoint/2010/main" val="90076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33F3DB-A832-4EA0-929D-0BDBEBA4C1FC}" type="datetimeFigureOut">
              <a:rPr lang="en-US" smtClean="0"/>
              <a:t>5/6/2024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7AFF9-2CD7-46F8-9A66-C0D298444067}" type="slidenum">
              <a:rPr lang="en-US" smtClean="0"/>
              <a:t>‹#›</a:t>
            </a:fld>
            <a:endParaRPr lang="en-US"/>
          </a:p>
        </p:txBody>
      </p:sp>
    </p:spTree>
    <p:extLst>
      <p:ext uri="{BB962C8B-B14F-4D97-AF65-F5344CB8AC3E}">
        <p14:creationId xmlns:p14="http://schemas.microsoft.com/office/powerpoint/2010/main" val="1231512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133F3DB-A832-4EA0-929D-0BDBEBA4C1FC}" type="datetimeFigureOut">
              <a:rPr lang="en-US" smtClean="0"/>
              <a:t>5/6/2024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B97AFF9-2CD7-46F8-9A66-C0D298444067}" type="slidenum">
              <a:rPr lang="en-US" smtClean="0"/>
              <a:t>‹#›</a:t>
            </a:fld>
            <a:endParaRPr lang="en-US"/>
          </a:p>
        </p:txBody>
      </p:sp>
    </p:spTree>
    <p:extLst>
      <p:ext uri="{BB962C8B-B14F-4D97-AF65-F5344CB8AC3E}">
        <p14:creationId xmlns:p14="http://schemas.microsoft.com/office/powerpoint/2010/main" val="2324207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133F3DB-A832-4EA0-929D-0BDBEBA4C1FC}" type="datetimeFigureOut">
              <a:rPr lang="en-US" smtClean="0"/>
              <a:t>5/6/2024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B97AFF9-2CD7-46F8-9A66-C0D298444067}" type="slidenum">
              <a:rPr lang="en-US" smtClean="0"/>
              <a:t>‹#›</a:t>
            </a:fld>
            <a:endParaRPr lang="en-US"/>
          </a:p>
        </p:txBody>
      </p:sp>
    </p:spTree>
    <p:extLst>
      <p:ext uri="{BB962C8B-B14F-4D97-AF65-F5344CB8AC3E}">
        <p14:creationId xmlns:p14="http://schemas.microsoft.com/office/powerpoint/2010/main" val="3729943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33F3DB-A832-4EA0-929D-0BDBEBA4C1FC}" type="datetimeFigureOut">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7AFF9-2CD7-46F8-9A66-C0D298444067}" type="slidenum">
              <a:rPr lang="en-US" smtClean="0"/>
              <a:t>‹#›</a:t>
            </a:fld>
            <a:endParaRPr lang="en-US"/>
          </a:p>
        </p:txBody>
      </p:sp>
    </p:spTree>
    <p:extLst>
      <p:ext uri="{BB962C8B-B14F-4D97-AF65-F5344CB8AC3E}">
        <p14:creationId xmlns:p14="http://schemas.microsoft.com/office/powerpoint/2010/main" val="1289253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133F3DB-A832-4EA0-929D-0BDBEBA4C1FC}" type="datetimeFigureOut">
              <a:rPr lang="en-US" smtClean="0"/>
              <a:t>5/6/2024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B97AFF9-2CD7-46F8-9A66-C0D298444067}"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12451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Revenue Cycle Residency</a:t>
            </a:r>
          </a:p>
        </p:txBody>
      </p:sp>
      <p:sp>
        <p:nvSpPr>
          <p:cNvPr id="3" name="Subtitle 2"/>
          <p:cNvSpPr>
            <a:spLocks noGrp="1"/>
          </p:cNvSpPr>
          <p:nvPr>
            <p:ph type="subTitle" idx="1"/>
          </p:nvPr>
        </p:nvSpPr>
        <p:spPr/>
        <p:txBody>
          <a:bodyPr/>
          <a:lstStyle/>
          <a:p>
            <a:r>
              <a:rPr lang="en-US" dirty="0"/>
              <a:t>Putting it in action</a:t>
            </a:r>
          </a:p>
        </p:txBody>
      </p:sp>
    </p:spTree>
    <p:extLst>
      <p:ext uri="{BB962C8B-B14F-4D97-AF65-F5344CB8AC3E}">
        <p14:creationId xmlns:p14="http://schemas.microsoft.com/office/powerpoint/2010/main" val="1686224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HAPPENING?!</a:t>
            </a:r>
          </a:p>
        </p:txBody>
      </p:sp>
      <p:sp>
        <p:nvSpPr>
          <p:cNvPr id="3" name="Content Placeholder 2"/>
          <p:cNvSpPr>
            <a:spLocks noGrp="1"/>
          </p:cNvSpPr>
          <p:nvPr>
            <p:ph idx="1"/>
          </p:nvPr>
        </p:nvSpPr>
        <p:spPr/>
        <p:txBody>
          <a:bodyPr/>
          <a:lstStyle/>
          <a:p>
            <a:pPr>
              <a:lnSpc>
                <a:spcPct val="150000"/>
              </a:lnSpc>
            </a:pPr>
            <a:r>
              <a:rPr lang="en-US" sz="2800" dirty="0"/>
              <a:t> CERNER – AUGUST 2023</a:t>
            </a:r>
          </a:p>
          <a:p>
            <a:pPr>
              <a:lnSpc>
                <a:spcPct val="150000"/>
              </a:lnSpc>
            </a:pPr>
            <a:r>
              <a:rPr lang="en-US" sz="2800" dirty="0"/>
              <a:t> NEW CLEARING HOUSE/CLAIM SCRUBBER (SSI)</a:t>
            </a:r>
          </a:p>
          <a:p>
            <a:pPr marL="201168" lvl="1" indent="0">
              <a:lnSpc>
                <a:spcPct val="150000"/>
              </a:lnSpc>
              <a:buNone/>
            </a:pPr>
            <a:r>
              <a:rPr lang="en-US" sz="2800" dirty="0"/>
              <a:t>MONTHLY MEETINGS/1-ON- 1 ‘S</a:t>
            </a:r>
          </a:p>
          <a:p>
            <a:pPr marL="201168" lvl="1" indent="0">
              <a:lnSpc>
                <a:spcPct val="150000"/>
              </a:lnSpc>
              <a:buNone/>
            </a:pPr>
            <a:r>
              <a:rPr lang="en-US" sz="2800" dirty="0"/>
              <a:t>RCAT – REVENUE CYCLE ACTION TEAM</a:t>
            </a:r>
          </a:p>
          <a:p>
            <a:pPr marL="201168" lvl="1" indent="0">
              <a:lnSpc>
                <a:spcPct val="150000"/>
              </a:lnSpc>
              <a:buNone/>
            </a:pPr>
            <a:endParaRPr lang="en-US" sz="2800" dirty="0"/>
          </a:p>
        </p:txBody>
      </p:sp>
      <p:pic>
        <p:nvPicPr>
          <p:cNvPr id="6" name="Picture 5"/>
          <p:cNvPicPr>
            <a:picLocks noChangeAspect="1"/>
          </p:cNvPicPr>
          <p:nvPr/>
        </p:nvPicPr>
        <p:blipFill>
          <a:blip r:embed="rId3"/>
          <a:stretch>
            <a:fillRect/>
          </a:stretch>
        </p:blipFill>
        <p:spPr>
          <a:xfrm>
            <a:off x="8391092" y="2041553"/>
            <a:ext cx="2689774" cy="2689774"/>
          </a:xfrm>
          <a:prstGeom prst="rect">
            <a:avLst/>
          </a:prstGeom>
        </p:spPr>
      </p:pic>
    </p:spTree>
    <p:extLst>
      <p:ext uri="{BB962C8B-B14F-4D97-AF65-F5344CB8AC3E}">
        <p14:creationId xmlns:p14="http://schemas.microsoft.com/office/powerpoint/2010/main" val="318633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CERNER	</a:t>
            </a:r>
          </a:p>
        </p:txBody>
      </p:sp>
      <p:sp>
        <p:nvSpPr>
          <p:cNvPr id="3" name="Text Placeholder 2"/>
          <p:cNvSpPr>
            <a:spLocks noGrp="1"/>
          </p:cNvSpPr>
          <p:nvPr>
            <p:ph type="body" idx="1"/>
          </p:nvPr>
        </p:nvSpPr>
        <p:spPr/>
        <p:txBody>
          <a:bodyPr/>
          <a:lstStyle/>
          <a:p>
            <a:r>
              <a:rPr lang="en-US" dirty="0"/>
              <a:t>CHALLENGES	</a:t>
            </a:r>
          </a:p>
        </p:txBody>
      </p:sp>
      <p:sp>
        <p:nvSpPr>
          <p:cNvPr id="4" name="Content Placeholder 3"/>
          <p:cNvSpPr>
            <a:spLocks noGrp="1"/>
          </p:cNvSpPr>
          <p:nvPr>
            <p:ph sz="half" idx="2"/>
          </p:nvPr>
        </p:nvSpPr>
        <p:spPr/>
        <p:txBody>
          <a:bodyPr/>
          <a:lstStyle/>
          <a:p>
            <a:pPr lvl="1"/>
            <a:r>
              <a:rPr lang="en-US" dirty="0"/>
              <a:t>CHARGE AUTOMATION</a:t>
            </a:r>
          </a:p>
          <a:p>
            <a:pPr lvl="1"/>
            <a:r>
              <a:rPr lang="en-US" dirty="0"/>
              <a:t>CLAIM AUTOMATION</a:t>
            </a:r>
          </a:p>
          <a:p>
            <a:pPr lvl="1"/>
            <a:r>
              <a:rPr lang="en-US" dirty="0"/>
              <a:t>SUPPORT PROCESS</a:t>
            </a:r>
          </a:p>
          <a:p>
            <a:pPr lvl="1"/>
            <a:r>
              <a:rPr lang="en-US" dirty="0"/>
              <a:t>CHANGE</a:t>
            </a:r>
          </a:p>
          <a:p>
            <a:pPr lvl="1"/>
            <a:endParaRPr lang="en-US" dirty="0"/>
          </a:p>
        </p:txBody>
      </p:sp>
      <p:sp>
        <p:nvSpPr>
          <p:cNvPr id="5" name="Text Placeholder 4"/>
          <p:cNvSpPr>
            <a:spLocks noGrp="1"/>
          </p:cNvSpPr>
          <p:nvPr>
            <p:ph type="body" sz="quarter" idx="3"/>
          </p:nvPr>
        </p:nvSpPr>
        <p:spPr/>
        <p:txBody>
          <a:bodyPr/>
          <a:lstStyle/>
          <a:p>
            <a:r>
              <a:rPr lang="en-US" dirty="0"/>
              <a:t>ADVANTAGES</a:t>
            </a:r>
          </a:p>
        </p:txBody>
      </p:sp>
      <p:sp>
        <p:nvSpPr>
          <p:cNvPr id="6" name="Content Placeholder 5"/>
          <p:cNvSpPr>
            <a:spLocks noGrp="1"/>
          </p:cNvSpPr>
          <p:nvPr>
            <p:ph sz="quarter" idx="4"/>
          </p:nvPr>
        </p:nvSpPr>
        <p:spPr/>
        <p:txBody>
          <a:bodyPr/>
          <a:lstStyle/>
          <a:p>
            <a:pPr lvl="1"/>
            <a:r>
              <a:rPr lang="en-US" dirty="0"/>
              <a:t>AUTOMATION</a:t>
            </a:r>
          </a:p>
          <a:p>
            <a:pPr lvl="1"/>
            <a:r>
              <a:rPr lang="en-US" dirty="0"/>
              <a:t>TRANSPARENCY</a:t>
            </a:r>
          </a:p>
          <a:p>
            <a:pPr lvl="1"/>
            <a:r>
              <a:rPr lang="en-US" dirty="0"/>
              <a:t>ACCOUNTABILITY</a:t>
            </a:r>
          </a:p>
          <a:p>
            <a:pPr lvl="1"/>
            <a:r>
              <a:rPr lang="en-US" dirty="0"/>
              <a:t>CUSTOMIZATION</a:t>
            </a:r>
          </a:p>
          <a:p>
            <a:endParaRPr lang="en-US" dirty="0"/>
          </a:p>
        </p:txBody>
      </p:sp>
    </p:spTree>
    <p:extLst>
      <p:ext uri="{BB962C8B-B14F-4D97-AF65-F5344CB8AC3E}">
        <p14:creationId xmlns:p14="http://schemas.microsoft.com/office/powerpoint/2010/main" val="3605367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SSI</a:t>
            </a:r>
          </a:p>
        </p:txBody>
      </p:sp>
      <p:sp>
        <p:nvSpPr>
          <p:cNvPr id="4" name="Text Placeholder 3"/>
          <p:cNvSpPr>
            <a:spLocks noGrp="1"/>
          </p:cNvSpPr>
          <p:nvPr>
            <p:ph type="body" idx="1"/>
          </p:nvPr>
        </p:nvSpPr>
        <p:spPr/>
        <p:txBody>
          <a:bodyPr/>
          <a:lstStyle/>
          <a:p>
            <a:r>
              <a:rPr lang="en-US" dirty="0"/>
              <a:t>CHALLENGES	</a:t>
            </a:r>
          </a:p>
        </p:txBody>
      </p:sp>
      <p:sp>
        <p:nvSpPr>
          <p:cNvPr id="5" name="Content Placeholder 4"/>
          <p:cNvSpPr>
            <a:spLocks noGrp="1"/>
          </p:cNvSpPr>
          <p:nvPr>
            <p:ph sz="half" idx="2"/>
          </p:nvPr>
        </p:nvSpPr>
        <p:spPr/>
        <p:txBody>
          <a:bodyPr/>
          <a:lstStyle/>
          <a:p>
            <a:pPr marL="0" indent="0">
              <a:buNone/>
            </a:pPr>
            <a:r>
              <a:rPr lang="en-US" dirty="0"/>
              <a:t>WORKING EDITS</a:t>
            </a:r>
          </a:p>
          <a:p>
            <a:pPr marL="0" indent="0">
              <a:buNone/>
            </a:pPr>
            <a:r>
              <a:rPr lang="en-US" dirty="0"/>
              <a:t>SEARCHING EOB’S</a:t>
            </a:r>
          </a:p>
          <a:p>
            <a:pPr marL="0" indent="0">
              <a:buNone/>
            </a:pPr>
            <a:r>
              <a:rPr lang="en-US" dirty="0"/>
              <a:t>CLAIM ASSIGNMENT</a:t>
            </a:r>
          </a:p>
        </p:txBody>
      </p:sp>
      <p:sp>
        <p:nvSpPr>
          <p:cNvPr id="6" name="Text Placeholder 5"/>
          <p:cNvSpPr>
            <a:spLocks noGrp="1"/>
          </p:cNvSpPr>
          <p:nvPr>
            <p:ph type="body" sz="quarter" idx="3"/>
          </p:nvPr>
        </p:nvSpPr>
        <p:spPr/>
        <p:txBody>
          <a:bodyPr/>
          <a:lstStyle/>
          <a:p>
            <a:r>
              <a:rPr lang="en-US" dirty="0"/>
              <a:t>ADVANTAGES</a:t>
            </a:r>
          </a:p>
        </p:txBody>
      </p:sp>
      <p:sp>
        <p:nvSpPr>
          <p:cNvPr id="7" name="Content Placeholder 6"/>
          <p:cNvSpPr>
            <a:spLocks noGrp="1"/>
          </p:cNvSpPr>
          <p:nvPr>
            <p:ph sz="quarter" idx="4"/>
          </p:nvPr>
        </p:nvSpPr>
        <p:spPr/>
        <p:txBody>
          <a:bodyPr/>
          <a:lstStyle/>
          <a:p>
            <a:r>
              <a:rPr lang="en-US" dirty="0"/>
              <a:t>REPORTING</a:t>
            </a:r>
          </a:p>
          <a:p>
            <a:r>
              <a:rPr lang="en-US" dirty="0"/>
              <a:t>CUSTOMIZATION</a:t>
            </a:r>
          </a:p>
        </p:txBody>
      </p:sp>
    </p:spTree>
    <p:extLst>
      <p:ext uri="{BB962C8B-B14F-4D97-AF65-F5344CB8AC3E}">
        <p14:creationId xmlns:p14="http://schemas.microsoft.com/office/powerpoint/2010/main" val="860506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54639" y="689122"/>
            <a:ext cx="9627686" cy="5209056"/>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4283828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MEETINGS	…</a:t>
            </a:r>
          </a:p>
        </p:txBody>
      </p:sp>
      <p:sp>
        <p:nvSpPr>
          <p:cNvPr id="3" name="Content Placeholder 2"/>
          <p:cNvSpPr>
            <a:spLocks noGrp="1"/>
          </p:cNvSpPr>
          <p:nvPr>
            <p:ph idx="1"/>
          </p:nvPr>
        </p:nvSpPr>
        <p:spPr/>
        <p:txBody>
          <a:bodyPr>
            <a:normAutofit/>
          </a:bodyPr>
          <a:lstStyle/>
          <a:p>
            <a:r>
              <a:rPr lang="en-US" sz="2200" dirty="0"/>
              <a:t> - MONTHLY STAFF MEETINGS</a:t>
            </a:r>
            <a:endParaRPr lang="en-US" sz="2000" dirty="0"/>
          </a:p>
          <a:p>
            <a:r>
              <a:rPr lang="en-US" sz="2200" dirty="0"/>
              <a:t> - 1-ON-1’S </a:t>
            </a:r>
          </a:p>
          <a:p>
            <a:r>
              <a:rPr lang="en-US" dirty="0"/>
              <a:t> - RCAT – REVENUE CYCLE ACTION TEAM</a:t>
            </a:r>
          </a:p>
          <a:p>
            <a:pPr lvl="1"/>
            <a:r>
              <a:rPr lang="en-US" dirty="0"/>
              <a:t>STANDING AGENDA ITEMS</a:t>
            </a:r>
          </a:p>
          <a:p>
            <a:pPr lvl="2"/>
            <a:r>
              <a:rPr lang="en-US" dirty="0"/>
              <a:t>KPI REVIEW</a:t>
            </a:r>
          </a:p>
          <a:p>
            <a:pPr lvl="2"/>
            <a:r>
              <a:rPr lang="en-US" dirty="0"/>
              <a:t>DENIALS</a:t>
            </a:r>
          </a:p>
          <a:p>
            <a:pPr lvl="2"/>
            <a:r>
              <a:rPr lang="en-US" dirty="0"/>
              <a:t>COMPLIANCE ISSUES</a:t>
            </a:r>
          </a:p>
          <a:p>
            <a:pPr lvl="2"/>
            <a:r>
              <a:rPr lang="en-US" dirty="0"/>
              <a:t>CHARGE ISSUES</a:t>
            </a:r>
          </a:p>
          <a:p>
            <a:pPr lvl="2"/>
            <a:r>
              <a:rPr lang="en-US" dirty="0"/>
              <a:t>PAYER CONTRACTS</a:t>
            </a:r>
          </a:p>
          <a:p>
            <a:pPr lvl="2"/>
            <a:r>
              <a:rPr lang="en-US" dirty="0"/>
              <a:t>UPCOMING EDUCATION OPPORTUNITIES</a:t>
            </a:r>
          </a:p>
          <a:p>
            <a:endParaRPr lang="en-US" sz="3200" dirty="0"/>
          </a:p>
          <a:p>
            <a:endParaRPr lang="en-US" dirty="0"/>
          </a:p>
          <a:p>
            <a:endParaRPr lang="en-US" dirty="0"/>
          </a:p>
        </p:txBody>
      </p:sp>
    </p:spTree>
    <p:extLst>
      <p:ext uri="{BB962C8B-B14F-4D97-AF65-F5344CB8AC3E}">
        <p14:creationId xmlns:p14="http://schemas.microsoft.com/office/powerpoint/2010/main" val="1489826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THE FUTURE HOLDS	</a:t>
            </a:r>
          </a:p>
        </p:txBody>
      </p:sp>
      <p:sp>
        <p:nvSpPr>
          <p:cNvPr id="3" name="Content Placeholder 2"/>
          <p:cNvSpPr>
            <a:spLocks noGrp="1"/>
          </p:cNvSpPr>
          <p:nvPr>
            <p:ph idx="1"/>
          </p:nvPr>
        </p:nvSpPr>
        <p:spPr>
          <a:xfrm>
            <a:off x="1097280" y="1845733"/>
            <a:ext cx="6434051" cy="4056303"/>
          </a:xfrm>
        </p:spPr>
        <p:txBody>
          <a:bodyPr>
            <a:normAutofit/>
          </a:bodyPr>
          <a:lstStyle/>
          <a:p>
            <a:r>
              <a:rPr lang="en-US" b="1" dirty="0"/>
              <a:t>FUTURE INITIATIVE – PATIENT REGISTRATION ON-BOARDING PROCESS</a:t>
            </a:r>
          </a:p>
          <a:p>
            <a:pPr>
              <a:buFont typeface="Courier New" panose="02070309020205020404" pitchFamily="49" charset="0"/>
              <a:buChar char="o"/>
            </a:pPr>
            <a:r>
              <a:rPr lang="en-US" dirty="0"/>
              <a:t>Financial Assistance – Screening Process/Understanding of Assistance</a:t>
            </a:r>
          </a:p>
          <a:p>
            <a:pPr>
              <a:buFont typeface="Courier New" panose="02070309020205020404" pitchFamily="49" charset="0"/>
              <a:buChar char="o"/>
            </a:pPr>
            <a:r>
              <a:rPr lang="en-US" dirty="0"/>
              <a:t>Public Benefits Screening Process</a:t>
            </a:r>
          </a:p>
          <a:p>
            <a:pPr>
              <a:buFont typeface="Courier New" panose="02070309020205020404" pitchFamily="49" charset="0"/>
              <a:buChar char="o"/>
            </a:pPr>
            <a:r>
              <a:rPr lang="en-US" dirty="0"/>
              <a:t>Cost Estimates</a:t>
            </a:r>
          </a:p>
          <a:p>
            <a:pPr>
              <a:buFont typeface="Courier New" panose="02070309020205020404" pitchFamily="49" charset="0"/>
              <a:buChar char="o"/>
            </a:pPr>
            <a:r>
              <a:rPr lang="en-US" dirty="0"/>
              <a:t>Copay/Balance Collection</a:t>
            </a:r>
          </a:p>
          <a:p>
            <a:pPr>
              <a:buFont typeface="Courier New" panose="02070309020205020404" pitchFamily="49" charset="0"/>
              <a:buChar char="o"/>
            </a:pPr>
            <a:r>
              <a:rPr lang="en-US" dirty="0"/>
              <a:t>Pre-Registration Process</a:t>
            </a:r>
          </a:p>
          <a:p>
            <a:pPr>
              <a:buFont typeface="Courier New" panose="02070309020205020404" pitchFamily="49" charset="0"/>
              <a:buChar char="o"/>
            </a:pPr>
            <a:r>
              <a:rPr lang="en-US" dirty="0"/>
              <a:t>Prior </a:t>
            </a:r>
            <a:r>
              <a:rPr lang="en-US" dirty="0" err="1"/>
              <a:t>Auth</a:t>
            </a:r>
            <a:r>
              <a:rPr lang="en-US" dirty="0"/>
              <a:t> Process</a:t>
            </a:r>
          </a:p>
          <a:p>
            <a:pPr>
              <a:buFont typeface="Courier New" panose="02070309020205020404" pitchFamily="49" charset="0"/>
              <a:buChar char="o"/>
            </a:pPr>
            <a:endParaRPr lang="en-US" dirty="0"/>
          </a:p>
        </p:txBody>
      </p:sp>
      <p:sp>
        <p:nvSpPr>
          <p:cNvPr id="4" name="TextBox 3"/>
          <p:cNvSpPr txBox="1"/>
          <p:nvPr/>
        </p:nvSpPr>
        <p:spPr>
          <a:xfrm>
            <a:off x="7811192" y="2547880"/>
            <a:ext cx="4380808" cy="2652008"/>
          </a:xfrm>
          <a:prstGeom prst="rect">
            <a:avLst/>
          </a:prstGeom>
          <a:noFill/>
        </p:spPr>
        <p:txBody>
          <a:bodyPr wrap="square" rtlCol="0">
            <a:spAutoFit/>
          </a:bodyPr>
          <a:lstStyle/>
          <a:p>
            <a:pPr marL="91440" indent="-91440" defTabSz="914400">
              <a:lnSpc>
                <a:spcPct val="90000"/>
              </a:lnSpc>
              <a:spcBef>
                <a:spcPts val="1200"/>
              </a:spcBef>
              <a:spcAft>
                <a:spcPts val="200"/>
              </a:spcAft>
              <a:buClr>
                <a:schemeClr val="accent1"/>
              </a:buClr>
              <a:buSzPct val="100000"/>
              <a:buFont typeface="Courier New" panose="02070309020205020404" pitchFamily="49" charset="0"/>
              <a:buChar char="o"/>
            </a:pPr>
            <a:r>
              <a:rPr lang="en-US" sz="2000" dirty="0">
                <a:solidFill>
                  <a:schemeClr val="tx1">
                    <a:lumMod val="75000"/>
                    <a:lumOff val="25000"/>
                  </a:schemeClr>
                </a:solidFill>
              </a:rPr>
              <a:t>Scanning/Labeling of Insurance Cards</a:t>
            </a:r>
          </a:p>
          <a:p>
            <a:pPr marL="91440" indent="-91440" defTabSz="914400">
              <a:lnSpc>
                <a:spcPct val="90000"/>
              </a:lnSpc>
              <a:spcBef>
                <a:spcPts val="1200"/>
              </a:spcBef>
              <a:spcAft>
                <a:spcPts val="200"/>
              </a:spcAft>
              <a:buClr>
                <a:schemeClr val="accent1"/>
              </a:buClr>
              <a:buSzPct val="100000"/>
              <a:buFont typeface="Courier New" panose="02070309020205020404" pitchFamily="49" charset="0"/>
              <a:buChar char="o"/>
            </a:pPr>
            <a:r>
              <a:rPr lang="en-US" sz="2000" dirty="0">
                <a:solidFill>
                  <a:schemeClr val="tx1">
                    <a:lumMod val="75000"/>
                    <a:lumOff val="25000"/>
                  </a:schemeClr>
                </a:solidFill>
              </a:rPr>
              <a:t>MSPQ</a:t>
            </a:r>
          </a:p>
          <a:p>
            <a:pPr marL="91440" indent="-91440" defTabSz="914400">
              <a:lnSpc>
                <a:spcPct val="90000"/>
              </a:lnSpc>
              <a:spcBef>
                <a:spcPts val="1200"/>
              </a:spcBef>
              <a:spcAft>
                <a:spcPts val="200"/>
              </a:spcAft>
              <a:buClr>
                <a:schemeClr val="accent1"/>
              </a:buClr>
              <a:buSzPct val="100000"/>
              <a:buFont typeface="Courier New" panose="02070309020205020404" pitchFamily="49" charset="0"/>
              <a:buChar char="o"/>
            </a:pPr>
            <a:r>
              <a:rPr lang="en-US" sz="2000" dirty="0">
                <a:solidFill>
                  <a:schemeClr val="tx1">
                    <a:lumMod val="75000"/>
                    <a:lumOff val="25000"/>
                  </a:schemeClr>
                </a:solidFill>
              </a:rPr>
              <a:t>Basic Insurance Understanding</a:t>
            </a:r>
          </a:p>
          <a:p>
            <a:pPr marL="91440" indent="-91440" defTabSz="914400">
              <a:lnSpc>
                <a:spcPct val="90000"/>
              </a:lnSpc>
              <a:spcBef>
                <a:spcPts val="1200"/>
              </a:spcBef>
              <a:spcAft>
                <a:spcPts val="200"/>
              </a:spcAft>
              <a:buClr>
                <a:schemeClr val="accent1"/>
              </a:buClr>
              <a:buSzPct val="100000"/>
              <a:buFont typeface="Courier New" panose="02070309020205020404" pitchFamily="49" charset="0"/>
              <a:buChar char="o"/>
            </a:pPr>
            <a:r>
              <a:rPr lang="en-US" sz="2000" dirty="0">
                <a:solidFill>
                  <a:schemeClr val="tx1">
                    <a:lumMod val="75000"/>
                    <a:lumOff val="25000"/>
                  </a:schemeClr>
                </a:solidFill>
              </a:rPr>
              <a:t>Claim Form Information</a:t>
            </a:r>
          </a:p>
          <a:p>
            <a:pPr marL="91440" indent="-91440" defTabSz="914400">
              <a:lnSpc>
                <a:spcPct val="90000"/>
              </a:lnSpc>
              <a:spcBef>
                <a:spcPts val="1200"/>
              </a:spcBef>
              <a:spcAft>
                <a:spcPts val="200"/>
              </a:spcAft>
              <a:buClr>
                <a:schemeClr val="accent1"/>
              </a:buClr>
              <a:buSzPct val="100000"/>
              <a:buFont typeface="Courier New" panose="02070309020205020404" pitchFamily="49" charset="0"/>
              <a:buChar char="o"/>
            </a:pPr>
            <a:r>
              <a:rPr lang="en-US" sz="2000" dirty="0">
                <a:solidFill>
                  <a:schemeClr val="tx1">
                    <a:lumMod val="75000"/>
                    <a:lumOff val="25000"/>
                  </a:schemeClr>
                </a:solidFill>
              </a:rPr>
              <a:t>Career Ladder</a:t>
            </a:r>
          </a:p>
          <a:p>
            <a:pPr marL="91440" indent="-91440" defTabSz="914400">
              <a:lnSpc>
                <a:spcPct val="90000"/>
              </a:lnSpc>
              <a:spcBef>
                <a:spcPts val="1200"/>
              </a:spcBef>
              <a:spcAft>
                <a:spcPts val="200"/>
              </a:spcAft>
              <a:buClr>
                <a:schemeClr val="accent1"/>
              </a:buClr>
              <a:buSzPct val="100000"/>
              <a:buFont typeface="Courier New" panose="02070309020205020404" pitchFamily="49" charset="0"/>
              <a:buChar char="o"/>
            </a:pPr>
            <a:r>
              <a:rPr lang="en-US" sz="2000" dirty="0">
                <a:solidFill>
                  <a:schemeClr val="tx1">
                    <a:lumMod val="75000"/>
                    <a:lumOff val="25000"/>
                  </a:schemeClr>
                </a:solidFill>
              </a:rPr>
              <a:t>KPI’s</a:t>
            </a:r>
          </a:p>
        </p:txBody>
      </p:sp>
    </p:spTree>
    <p:extLst>
      <p:ext uri="{BB962C8B-B14F-4D97-AF65-F5344CB8AC3E}">
        <p14:creationId xmlns:p14="http://schemas.microsoft.com/office/powerpoint/2010/main" val="1931728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QUESTIONS/COMMENTS	</a:t>
            </a:r>
          </a:p>
        </p:txBody>
      </p:sp>
      <p:pic>
        <p:nvPicPr>
          <p:cNvPr id="4" name="Content Placeholder 3"/>
          <p:cNvPicPr>
            <a:picLocks noGrp="1" noChangeAspect="1"/>
          </p:cNvPicPr>
          <p:nvPr>
            <p:ph idx="1"/>
          </p:nvPr>
        </p:nvPicPr>
        <p:blipFill>
          <a:blip r:embed="rId3"/>
          <a:stretch>
            <a:fillRect/>
          </a:stretch>
        </p:blipFill>
        <p:spPr>
          <a:xfrm>
            <a:off x="3563937" y="2295524"/>
            <a:ext cx="4675187" cy="2618105"/>
          </a:xfrm>
          <a:prstGeom prst="rect">
            <a:avLst/>
          </a:prstGeom>
        </p:spPr>
      </p:pic>
    </p:spTree>
    <p:extLst>
      <p:ext uri="{BB962C8B-B14F-4D97-AF65-F5344CB8AC3E}">
        <p14:creationId xmlns:p14="http://schemas.microsoft.com/office/powerpoint/2010/main" val="230500642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116</TotalTime>
  <Words>1618</Words>
  <Application>Microsoft Office PowerPoint</Application>
  <PresentationFormat>Widescreen</PresentationFormat>
  <Paragraphs>98</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Calibri</vt:lpstr>
      <vt:lpstr>Calibri Light</vt:lpstr>
      <vt:lpstr>Courier New</vt:lpstr>
      <vt:lpstr>Retrospect</vt:lpstr>
      <vt:lpstr>Revenue Cycle Residency</vt:lpstr>
      <vt:lpstr>WHAT’S HAPPENING?!</vt:lpstr>
      <vt:lpstr>CERNER </vt:lpstr>
      <vt:lpstr>SSI</vt:lpstr>
      <vt:lpstr>PowerPoint Presentation</vt:lpstr>
      <vt:lpstr>MEETINGS …</vt:lpstr>
      <vt:lpstr>WHAT THE FUTURE HOLDS </vt:lpstr>
      <vt:lpstr>QUESTIONS/COMMENTS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Revenue Cycle Residency</dc:title>
  <dc:creator>Abbie Muir</dc:creator>
  <cp:lastModifiedBy>Tiffani Cullin</cp:lastModifiedBy>
  <cp:revision>18</cp:revision>
  <cp:lastPrinted>2024-04-30T20:17:38Z</cp:lastPrinted>
  <dcterms:created xsi:type="dcterms:W3CDTF">2024-04-29T19:31:32Z</dcterms:created>
  <dcterms:modified xsi:type="dcterms:W3CDTF">2024-05-06T16:17:17Z</dcterms:modified>
</cp:coreProperties>
</file>