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2.xml" ContentType="application/vnd.openxmlformats-officedocument.themeOverr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11" r:id="rId1"/>
  </p:sldMasterIdLst>
  <p:notesMasterIdLst>
    <p:notesMasterId r:id="rId33"/>
  </p:notesMasterIdLst>
  <p:sldIdLst>
    <p:sldId id="256" r:id="rId2"/>
    <p:sldId id="293" r:id="rId3"/>
    <p:sldId id="303" r:id="rId4"/>
    <p:sldId id="258" r:id="rId5"/>
    <p:sldId id="259" r:id="rId6"/>
    <p:sldId id="260" r:id="rId7"/>
    <p:sldId id="272" r:id="rId8"/>
    <p:sldId id="275" r:id="rId9"/>
    <p:sldId id="276" r:id="rId10"/>
    <p:sldId id="277" r:id="rId11"/>
    <p:sldId id="289" r:id="rId12"/>
    <p:sldId id="291" r:id="rId13"/>
    <p:sldId id="304" r:id="rId14"/>
    <p:sldId id="305" r:id="rId15"/>
    <p:sldId id="294" r:id="rId16"/>
    <p:sldId id="309" r:id="rId17"/>
    <p:sldId id="310" r:id="rId18"/>
    <p:sldId id="300" r:id="rId19"/>
    <p:sldId id="313" r:id="rId20"/>
    <p:sldId id="314" r:id="rId21"/>
    <p:sldId id="317" r:id="rId22"/>
    <p:sldId id="318" r:id="rId23"/>
    <p:sldId id="323" r:id="rId24"/>
    <p:sldId id="319" r:id="rId25"/>
    <p:sldId id="315" r:id="rId26"/>
    <p:sldId id="311" r:id="rId27"/>
    <p:sldId id="312" r:id="rId28"/>
    <p:sldId id="324" r:id="rId29"/>
    <p:sldId id="321" r:id="rId30"/>
    <p:sldId id="307" r:id="rId31"/>
    <p:sldId id="301" r:id="rId32"/>
  </p:sldIdLst>
  <p:sldSz cx="12192000" cy="6858000"/>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varScale="1">
        <p:scale>
          <a:sx n="122" d="100"/>
          <a:sy n="122" d="100"/>
        </p:scale>
        <p:origin x="90" y="126"/>
      </p:cViewPr>
      <p:guideLst/>
    </p:cSldViewPr>
  </p:slideViewPr>
  <p:notesTextViewPr>
    <p:cViewPr>
      <p:scale>
        <a:sx n="1" d="1"/>
        <a:sy n="1" d="1"/>
      </p:scale>
      <p:origin x="0" y="0"/>
    </p:cViewPr>
  </p:notesTextViewPr>
  <p:sorterViewPr>
    <p:cViewPr varScale="1">
      <p:scale>
        <a:sx n="100" d="100"/>
        <a:sy n="100" d="100"/>
      </p:scale>
      <p:origin x="0" y="-539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file:///G:\My%20Drive\CONSULTING%20WORK\CFN\JACCI\FACULTY%20-%202018%20VS%202021\FACULTY%20DATA%20-%202018%20-%202021%20-%20PRIMARY%20AND%20SECONDARY%20POSITION.xlsx" TargetMode="Externa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file:///G:\My%20Drive\CONSULTING%20WORK\CFN\JACCI\FACULTY%20-%202018%20VS%202021\FACULTY%20DATA%20-%202018%20-%202021%20-%20PRIMARY%20AND%20SECONDARY%20POSITION.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cap="none" baseline="0">
                <a:solidFill>
                  <a:sysClr val="windowText" lastClr="000000"/>
                </a:solidFill>
                <a:latin typeface="Tw Cen MT" panose="020B0602020104020603" pitchFamily="34" charset="0"/>
                <a:ea typeface="+mn-ea"/>
                <a:cs typeface="+mn-cs"/>
              </a:defRPr>
            </a:pPr>
            <a:r>
              <a:rPr lang="en-US" sz="2400" dirty="0"/>
              <a:t>RN (Associate</a:t>
            </a:r>
            <a:r>
              <a:rPr lang="en-US" sz="2400" baseline="0" dirty="0"/>
              <a:t> &amp; Bachelor) </a:t>
            </a:r>
            <a:r>
              <a:rPr lang="en-US" sz="2400" dirty="0"/>
              <a:t>NCLEX Testers Educated in Nebraska Programs: 2003-2020</a:t>
            </a:r>
          </a:p>
        </c:rich>
      </c:tx>
      <c:overlay val="0"/>
      <c:spPr>
        <a:noFill/>
        <a:ln>
          <a:noFill/>
        </a:ln>
        <a:effectLst/>
      </c:spPr>
      <c:txPr>
        <a:bodyPr rot="0" spcFirstLastPara="1" vertOverflow="ellipsis" vert="horz" wrap="square" anchor="ctr" anchorCtr="1"/>
        <a:lstStyle/>
        <a:p>
          <a:pPr>
            <a:defRPr sz="2400" b="1" i="0" u="none" strike="noStrike" kern="1200" cap="none" baseline="0">
              <a:solidFill>
                <a:sysClr val="windowText" lastClr="000000"/>
              </a:solidFill>
              <a:latin typeface="Tw Cen MT" panose="020B0602020104020603" pitchFamily="34" charset="0"/>
              <a:ea typeface="+mn-ea"/>
              <a:cs typeface="+mn-cs"/>
            </a:defRPr>
          </a:pPr>
          <a:endParaRPr lang="en-US"/>
        </a:p>
      </c:txPr>
    </c:title>
    <c:autoTitleDeleted val="0"/>
    <c:plotArea>
      <c:layout/>
      <c:lineChart>
        <c:grouping val="standard"/>
        <c:varyColors val="0"/>
        <c:ser>
          <c:idx val="0"/>
          <c:order val="0"/>
          <c:tx>
            <c:strRef>
              <c:f>'NCSBN NCLEX Data 2003-2020'!$A$5</c:f>
              <c:strCache>
                <c:ptCount val="1"/>
                <c:pt idx="0">
                  <c:v>RN Total</c:v>
                </c:pt>
              </c:strCache>
            </c:strRef>
          </c:tx>
          <c:spPr>
            <a:ln w="22225" cap="rnd">
              <a:solidFill>
                <a:schemeClr val="accent1"/>
              </a:solidFill>
            </a:ln>
            <a:effectLst>
              <a:glow rad="139700">
                <a:schemeClr val="accent1">
                  <a:satMod val="175000"/>
                  <a:alpha val="14000"/>
                </a:schemeClr>
              </a:glow>
            </a:effectLst>
          </c:spPr>
          <c:marker>
            <c:symbol val="square"/>
            <c:size val="5"/>
            <c:spPr>
              <a:solidFill>
                <a:schemeClr val="accent1">
                  <a:lumMod val="60000"/>
                  <a:lumOff val="40000"/>
                </a:schemeClr>
              </a:solidFill>
              <a:ln>
                <a:noFill/>
              </a:ln>
              <a:effectLst>
                <a:glow rad="63500">
                  <a:schemeClr val="accent1">
                    <a:satMod val="175000"/>
                    <a:alpha val="25000"/>
                  </a:schemeClr>
                </a:glow>
              </a:effectLst>
            </c:spPr>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ysClr val="windowText" lastClr="000000"/>
                    </a:solidFill>
                    <a:latin typeface="Tw Cen MT" panose="020B0602020104020603" pitchFamily="34" charset="0"/>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50000"/>
                        </a:schemeClr>
                      </a:solidFill>
                      <a:round/>
                    </a:ln>
                    <a:effectLst/>
                  </c:spPr>
                </c15:leaderLines>
              </c:ext>
            </c:extLst>
          </c:dLbls>
          <c:cat>
            <c:numRef>
              <c:f>'NCSBN NCLEX Data 2003-2020'!$B$4:$S$4</c:f>
              <c:numCache>
                <c:formatCode>General</c:formatCode>
                <c:ptCount val="18"/>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numCache>
            </c:numRef>
          </c:cat>
          <c:val>
            <c:numRef>
              <c:f>'NCSBN NCLEX Data 2003-2020'!$B$5:$S$5</c:f>
              <c:numCache>
                <c:formatCode>General</c:formatCode>
                <c:ptCount val="18"/>
                <c:pt idx="0">
                  <c:v>754</c:v>
                </c:pt>
                <c:pt idx="1">
                  <c:v>804</c:v>
                </c:pt>
                <c:pt idx="2">
                  <c:v>860</c:v>
                </c:pt>
                <c:pt idx="3">
                  <c:v>1019</c:v>
                </c:pt>
                <c:pt idx="4">
                  <c:v>1093</c:v>
                </c:pt>
                <c:pt idx="5">
                  <c:v>1053</c:v>
                </c:pt>
                <c:pt idx="6">
                  <c:v>1104</c:v>
                </c:pt>
                <c:pt idx="7">
                  <c:v>1170</c:v>
                </c:pt>
                <c:pt idx="8">
                  <c:v>1187</c:v>
                </c:pt>
                <c:pt idx="9">
                  <c:v>1440</c:v>
                </c:pt>
                <c:pt idx="10">
                  <c:v>1308</c:v>
                </c:pt>
                <c:pt idx="11">
                  <c:v>1247</c:v>
                </c:pt>
                <c:pt idx="12">
                  <c:v>1250</c:v>
                </c:pt>
                <c:pt idx="13">
                  <c:v>1166</c:v>
                </c:pt>
                <c:pt idx="14">
                  <c:v>1233</c:v>
                </c:pt>
                <c:pt idx="15">
                  <c:v>1248</c:v>
                </c:pt>
                <c:pt idx="16">
                  <c:v>1363</c:v>
                </c:pt>
                <c:pt idx="17">
                  <c:v>1349</c:v>
                </c:pt>
              </c:numCache>
            </c:numRef>
          </c:val>
          <c:smooth val="0"/>
          <c:extLst>
            <c:ext xmlns:c16="http://schemas.microsoft.com/office/drawing/2014/chart" uri="{C3380CC4-5D6E-409C-BE32-E72D297353CC}">
              <c16:uniqueId val="{00000000-937D-458C-A29F-EA47AAD31D0E}"/>
            </c:ext>
          </c:extLst>
        </c:ser>
        <c:dLbls>
          <c:showLegendKey val="0"/>
          <c:showVal val="0"/>
          <c:showCatName val="0"/>
          <c:showSerName val="0"/>
          <c:showPercent val="0"/>
          <c:showBubbleSize val="0"/>
        </c:dLbls>
        <c:marker val="1"/>
        <c:smooth val="0"/>
        <c:axId val="564379688"/>
        <c:axId val="564380016"/>
      </c:lineChart>
      <c:catAx>
        <c:axId val="56437968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Tw Cen MT" panose="020B0602020104020603" pitchFamily="34" charset="0"/>
                <a:ea typeface="+mn-ea"/>
                <a:cs typeface="+mn-cs"/>
              </a:defRPr>
            </a:pPr>
            <a:endParaRPr lang="en-US"/>
          </a:p>
        </c:txPr>
        <c:crossAx val="564380016"/>
        <c:crosses val="autoZero"/>
        <c:auto val="1"/>
        <c:lblAlgn val="ctr"/>
        <c:lblOffset val="100"/>
        <c:noMultiLvlLbl val="0"/>
      </c:catAx>
      <c:valAx>
        <c:axId val="564380016"/>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ysClr val="windowText" lastClr="000000"/>
                </a:solidFill>
                <a:latin typeface="Tw Cen MT" panose="020B0602020104020603" pitchFamily="34" charset="0"/>
                <a:ea typeface="+mn-ea"/>
                <a:cs typeface="+mn-cs"/>
              </a:defRPr>
            </a:pPr>
            <a:endParaRPr lang="en-US"/>
          </a:p>
        </c:txPr>
        <c:crossAx val="56437968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Tw Cen MT" panose="020B0602020104020603" pitchFamily="34" charset="0"/>
              <a:ea typeface="+mn-ea"/>
              <a:cs typeface="+mn-cs"/>
            </a:defRPr>
          </a:pPr>
          <a:endParaRPr lang="en-US"/>
        </a:p>
      </c:txPr>
    </c:legend>
    <c:plotVisOnly val="1"/>
    <c:dispBlanksAs val="gap"/>
    <c:showDLblsOverMax val="0"/>
  </c:chart>
  <c:spPr>
    <a:solidFill>
      <a:schemeClr val="bg1"/>
    </a:solidFill>
    <a:ln w="9525" cap="flat" cmpd="sng" algn="ctr">
      <a:solidFill>
        <a:schemeClr val="bg1">
          <a:lumMod val="50000"/>
        </a:schemeClr>
      </a:solidFill>
      <a:round/>
    </a:ln>
    <a:effectLst/>
  </c:spPr>
  <c:txPr>
    <a:bodyPr/>
    <a:lstStyle/>
    <a:p>
      <a:pPr>
        <a:defRPr>
          <a:solidFill>
            <a:sysClr val="windowText" lastClr="000000"/>
          </a:solidFill>
          <a:latin typeface="Tw Cen MT" panose="020B0602020104020603"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'BULLYING-INCIVILITY'!$J$11</c:f>
              <c:strCache>
                <c:ptCount val="1"/>
                <c:pt idx="0">
                  <c:v>Yes</c:v>
                </c:pt>
              </c:strCache>
            </c:strRef>
          </c:tx>
          <c:spPr>
            <a:solidFill>
              <a:srgbClr val="00B0F0"/>
            </a:solidFill>
            <a:ln w="9525" cap="flat" cmpd="sng" algn="ctr">
              <a:noFill/>
              <a:miter lim="800000"/>
            </a:ln>
            <a:effectLst>
              <a:glow rad="63500">
                <a:schemeClr val="accent1">
                  <a:satMod val="175000"/>
                  <a:alpha val="25000"/>
                </a:schemeClr>
              </a:glow>
            </a:effectLst>
          </c:spPr>
          <c:invertIfNegative val="0"/>
          <c:dPt>
            <c:idx val="1"/>
            <c:invertIfNegative val="0"/>
            <c:bubble3D val="0"/>
            <c:spPr>
              <a:solidFill>
                <a:sysClr val="window" lastClr="FFFFFF">
                  <a:lumMod val="50000"/>
                </a:sysClr>
              </a:solidFill>
              <a:ln w="9525" cap="flat" cmpd="sng" algn="ctr">
                <a:noFill/>
                <a:miter lim="800000"/>
              </a:ln>
              <a:effectLst>
                <a:glow rad="63500">
                  <a:schemeClr val="accent1">
                    <a:satMod val="175000"/>
                    <a:alpha val="25000"/>
                  </a:schemeClr>
                </a:glow>
              </a:effectLst>
            </c:spPr>
            <c:extLst>
              <c:ext xmlns:c16="http://schemas.microsoft.com/office/drawing/2014/chart" uri="{C3380CC4-5D6E-409C-BE32-E72D297353CC}">
                <c16:uniqueId val="{00000002-39BB-454C-84BC-A99110989169}"/>
              </c:ext>
            </c:extLst>
          </c:dPt>
          <c:dPt>
            <c:idx val="2"/>
            <c:invertIfNegative val="0"/>
            <c:bubble3D val="0"/>
            <c:spPr>
              <a:solidFill>
                <a:srgbClr val="FFC000"/>
              </a:solidFill>
              <a:ln w="9525" cap="flat" cmpd="sng" algn="ctr">
                <a:noFill/>
                <a:miter lim="800000"/>
              </a:ln>
              <a:effectLst>
                <a:glow rad="63500">
                  <a:schemeClr val="accent1">
                    <a:satMod val="175000"/>
                    <a:alpha val="25000"/>
                  </a:schemeClr>
                </a:glow>
              </a:effectLst>
            </c:spPr>
            <c:extLst>
              <c:ext xmlns:c16="http://schemas.microsoft.com/office/drawing/2014/chart" uri="{C3380CC4-5D6E-409C-BE32-E72D297353CC}">
                <c16:uniqueId val="{00000004-39BB-454C-84BC-A99110989169}"/>
              </c:ext>
            </c:extLst>
          </c:dPt>
          <c:dPt>
            <c:idx val="3"/>
            <c:invertIfNegative val="0"/>
            <c:bubble3D val="0"/>
            <c:spPr>
              <a:solidFill>
                <a:sysClr val="window" lastClr="FFFFFF">
                  <a:lumMod val="50000"/>
                </a:sysClr>
              </a:solidFill>
              <a:ln w="9525" cap="flat" cmpd="sng" algn="ctr">
                <a:noFill/>
                <a:miter lim="800000"/>
              </a:ln>
              <a:effectLst>
                <a:glow rad="63500">
                  <a:schemeClr val="accent1">
                    <a:satMod val="175000"/>
                    <a:alpha val="25000"/>
                  </a:schemeClr>
                </a:glow>
              </a:effectLst>
            </c:spPr>
            <c:extLst>
              <c:ext xmlns:c16="http://schemas.microsoft.com/office/drawing/2014/chart" uri="{C3380CC4-5D6E-409C-BE32-E72D297353CC}">
                <c16:uniqueId val="{00000003-39BB-454C-84BC-A99110989169}"/>
              </c:ext>
            </c:extLst>
          </c:dPt>
          <c:dLbls>
            <c:dLbl>
              <c:idx val="0"/>
              <c:tx>
                <c:rich>
                  <a:bodyPr/>
                  <a:lstStyle/>
                  <a:p>
                    <a:r>
                      <a:rPr lang="en-US"/>
                      <a:t>2525</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8C6A-4695-8D3A-7E0B00794BBD}"/>
                </c:ext>
              </c:extLst>
            </c:dLbl>
            <c:spPr>
              <a:noFill/>
              <a:ln>
                <a:noFill/>
              </a:ln>
              <a:effectLst/>
            </c:spPr>
            <c:txPr>
              <a:bodyPr rot="0" spcFirstLastPara="1" vertOverflow="ellipsis" vert="horz" wrap="square" anchor="ctr" anchorCtr="1"/>
              <a:lstStyle/>
              <a:p>
                <a:pPr>
                  <a:defRPr sz="2800" b="0" i="0" u="none" strike="noStrike" kern="1200" baseline="0">
                    <a:solidFill>
                      <a:schemeClr val="bg1"/>
                    </a:solidFill>
                    <a:latin typeface="Tw Cen MT Condensed" panose="020B060602010402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50000"/>
                        </a:schemeClr>
                      </a:solidFill>
                      <a:round/>
                    </a:ln>
                    <a:effectLst/>
                  </c:spPr>
                </c15:leaderLines>
              </c:ext>
            </c:extLst>
          </c:dLbls>
          <c:cat>
            <c:strRef>
              <c:f>'BULLYING-INCIVILITY'!$K$10:$N$10</c:f>
              <c:strCache>
                <c:ptCount val="4"/>
                <c:pt idx="0">
                  <c:v>2018 FACULTY</c:v>
                </c:pt>
                <c:pt idx="1">
                  <c:v>2018 NON FACULTY</c:v>
                </c:pt>
                <c:pt idx="2">
                  <c:v>2021 FACULTY</c:v>
                </c:pt>
                <c:pt idx="3">
                  <c:v>2021 NON FACULTY</c:v>
                </c:pt>
              </c:strCache>
            </c:strRef>
          </c:cat>
          <c:val>
            <c:numRef>
              <c:f>'BULLYING-INCIVILITY'!$K$11:$N$11</c:f>
              <c:numCache>
                <c:formatCode>0%</c:formatCode>
                <c:ptCount val="4"/>
                <c:pt idx="0" formatCode="0.0%">
                  <c:v>0.25186567164179102</c:v>
                </c:pt>
                <c:pt idx="1">
                  <c:v>0.17155296188226576</c:v>
                </c:pt>
                <c:pt idx="2" formatCode="0.0%">
                  <c:v>0.26736842105263159</c:v>
                </c:pt>
                <c:pt idx="3" formatCode="0.0%">
                  <c:v>0.15494128650109112</c:v>
                </c:pt>
              </c:numCache>
            </c:numRef>
          </c:val>
          <c:extLst>
            <c:ext xmlns:c16="http://schemas.microsoft.com/office/drawing/2014/chart" uri="{C3380CC4-5D6E-409C-BE32-E72D297353CC}">
              <c16:uniqueId val="{00000000-39BB-454C-84BC-A99110989169}"/>
            </c:ext>
          </c:extLst>
        </c:ser>
        <c:dLbls>
          <c:showLegendKey val="0"/>
          <c:showVal val="0"/>
          <c:showCatName val="0"/>
          <c:showSerName val="0"/>
          <c:showPercent val="0"/>
          <c:showBubbleSize val="0"/>
        </c:dLbls>
        <c:gapWidth val="315"/>
        <c:overlap val="-40"/>
        <c:axId val="10"/>
        <c:axId val="100"/>
      </c:barChart>
      <c:valAx>
        <c:axId val="100"/>
        <c:scaling>
          <c:orientation val="minMax"/>
        </c:scaling>
        <c:delete val="1"/>
        <c:axPos val="l"/>
        <c:numFmt formatCode="0.0%" sourceLinked="1"/>
        <c:majorTickMark val="none"/>
        <c:minorTickMark val="none"/>
        <c:tickLblPos val="nextTo"/>
        <c:crossAx val="10"/>
        <c:crosses val="autoZero"/>
        <c:crossBetween val="between"/>
      </c:valAx>
      <c:catAx>
        <c:axId val="10"/>
        <c:scaling>
          <c:orientation val="minMax"/>
        </c:scaling>
        <c:delete val="0"/>
        <c:axPos val="b"/>
        <c:majorGridlines>
          <c:spPr>
            <a:ln w="9525" cap="flat" cmpd="sng" algn="ctr">
              <a:solidFill>
                <a:sysClr val="window" lastClr="FFFFFF"/>
              </a:solidFill>
              <a:prstDash val="solid"/>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bg1"/>
                </a:solidFill>
                <a:latin typeface="Tw Cen MT Condensed" panose="020B0606020104020203" pitchFamily="34" charset="0"/>
                <a:ea typeface="+mn-ea"/>
                <a:cs typeface="+mn-cs"/>
              </a:defRPr>
            </a:pPr>
            <a:endParaRPr lang="en-US"/>
          </a:p>
        </c:txPr>
        <c:crossAx val="100"/>
        <c:crosses val="autoZero"/>
        <c:auto val="0"/>
        <c:lblAlgn val="ctr"/>
        <c:lblOffset val="100"/>
        <c:noMultiLvlLbl val="0"/>
      </c:catAx>
      <c:spPr>
        <a:noFill/>
        <a:ln>
          <a:noFill/>
        </a:ln>
        <a:effectLst/>
      </c:spPr>
    </c:plotArea>
    <c:legend>
      <c:legendPos val="t"/>
      <c:overlay val="0"/>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Tw Cen MT Condensed" panose="020B0606020104020203" pitchFamily="34" charset="0"/>
              <a:ea typeface="+mn-ea"/>
              <a:cs typeface="+mn-cs"/>
            </a:defRPr>
          </a:pPr>
          <a:endParaRPr lang="en-US"/>
        </a:p>
      </c:txPr>
    </c:legend>
    <c:plotVisOnly val="0"/>
    <c:dispBlanksAs val="gap"/>
    <c:showDLblsOverMax val="0"/>
  </c:chart>
  <c:spPr>
    <a:noFill/>
    <a:ln w="9525" cap="flat" cmpd="sng" algn="ctr">
      <a:solidFill>
        <a:schemeClr val="bg1">
          <a:lumMod val="50000"/>
        </a:schemeClr>
      </a:solidFill>
      <a:round/>
    </a:ln>
    <a:effectLst/>
  </c:spPr>
  <c:txPr>
    <a:bodyPr/>
    <a:lstStyle/>
    <a:p>
      <a:pPr>
        <a:defRPr>
          <a:solidFill>
            <a:sysClr val="windowText" lastClr="000000"/>
          </a:solidFill>
          <a:latin typeface="Tw Cen MT Condensed" panose="020B0606020104020203" pitchFamily="34" charset="0"/>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'BULLYING-INCIVILITY'!$J$11</c:f>
              <c:strCache>
                <c:ptCount val="1"/>
                <c:pt idx="0">
                  <c:v>Yes</c:v>
                </c:pt>
              </c:strCache>
            </c:strRef>
          </c:tx>
          <c:spPr>
            <a:solidFill>
              <a:srgbClr val="00B0F0"/>
            </a:solidFill>
            <a:ln w="9525" cap="flat" cmpd="sng" algn="ctr">
              <a:noFill/>
              <a:miter lim="800000"/>
            </a:ln>
            <a:effectLst>
              <a:glow rad="63500">
                <a:schemeClr val="accent1">
                  <a:satMod val="175000"/>
                  <a:alpha val="25000"/>
                </a:schemeClr>
              </a:glow>
            </a:effectLst>
          </c:spPr>
          <c:invertIfNegative val="0"/>
          <c:dPt>
            <c:idx val="1"/>
            <c:invertIfNegative val="0"/>
            <c:bubble3D val="0"/>
            <c:spPr>
              <a:solidFill>
                <a:sysClr val="window" lastClr="FFFFFF">
                  <a:lumMod val="50000"/>
                </a:sysClr>
              </a:solidFill>
              <a:ln w="9525" cap="flat" cmpd="sng" algn="ctr">
                <a:noFill/>
                <a:miter lim="800000"/>
              </a:ln>
              <a:effectLst>
                <a:glow rad="63500">
                  <a:schemeClr val="accent1">
                    <a:satMod val="175000"/>
                    <a:alpha val="25000"/>
                  </a:schemeClr>
                </a:glow>
              </a:effectLst>
            </c:spPr>
            <c:extLst>
              <c:ext xmlns:c16="http://schemas.microsoft.com/office/drawing/2014/chart" uri="{C3380CC4-5D6E-409C-BE32-E72D297353CC}">
                <c16:uniqueId val="{00000001-5BCE-44B3-B310-09C0D50B40B0}"/>
              </c:ext>
            </c:extLst>
          </c:dPt>
          <c:dPt>
            <c:idx val="2"/>
            <c:invertIfNegative val="0"/>
            <c:bubble3D val="0"/>
            <c:spPr>
              <a:solidFill>
                <a:srgbClr val="FFC000"/>
              </a:solidFill>
              <a:ln w="9525" cap="flat" cmpd="sng" algn="ctr">
                <a:noFill/>
                <a:miter lim="800000"/>
              </a:ln>
              <a:effectLst>
                <a:glow rad="63500">
                  <a:schemeClr val="accent1">
                    <a:satMod val="175000"/>
                    <a:alpha val="25000"/>
                  </a:schemeClr>
                </a:glow>
              </a:effectLst>
            </c:spPr>
            <c:extLst>
              <c:ext xmlns:c16="http://schemas.microsoft.com/office/drawing/2014/chart" uri="{C3380CC4-5D6E-409C-BE32-E72D297353CC}">
                <c16:uniqueId val="{00000003-5BCE-44B3-B310-09C0D50B40B0}"/>
              </c:ext>
            </c:extLst>
          </c:dPt>
          <c:dPt>
            <c:idx val="3"/>
            <c:invertIfNegative val="0"/>
            <c:bubble3D val="0"/>
            <c:spPr>
              <a:solidFill>
                <a:sysClr val="window" lastClr="FFFFFF">
                  <a:lumMod val="50000"/>
                </a:sysClr>
              </a:solidFill>
              <a:ln w="9525" cap="flat" cmpd="sng" algn="ctr">
                <a:noFill/>
                <a:miter lim="800000"/>
              </a:ln>
              <a:effectLst>
                <a:glow rad="63500">
                  <a:schemeClr val="accent1">
                    <a:satMod val="175000"/>
                    <a:alpha val="25000"/>
                  </a:schemeClr>
                </a:glow>
              </a:effectLst>
            </c:spPr>
            <c:extLst>
              <c:ext xmlns:c16="http://schemas.microsoft.com/office/drawing/2014/chart" uri="{C3380CC4-5D6E-409C-BE32-E72D297353CC}">
                <c16:uniqueId val="{00000005-5BCE-44B3-B310-09C0D50B40B0}"/>
              </c:ext>
            </c:extLst>
          </c:dPt>
          <c:dLbls>
            <c:spPr>
              <a:noFill/>
              <a:ln>
                <a:noFill/>
              </a:ln>
              <a:effectLst/>
            </c:spPr>
            <c:txPr>
              <a:bodyPr rot="0" spcFirstLastPara="1" vertOverflow="ellipsis" vert="horz" wrap="square" anchor="ctr" anchorCtr="1"/>
              <a:lstStyle/>
              <a:p>
                <a:pPr>
                  <a:defRPr sz="2800" b="0" i="0" u="none" strike="noStrike" kern="1200" baseline="0">
                    <a:solidFill>
                      <a:schemeClr val="tx1"/>
                    </a:solidFill>
                    <a:latin typeface="Tw Cen MT Condensed" panose="020B060602010402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50000"/>
                        </a:schemeClr>
                      </a:solidFill>
                      <a:round/>
                    </a:ln>
                    <a:effectLst/>
                  </c:spPr>
                </c15:leaderLines>
              </c:ext>
            </c:extLst>
          </c:dLbls>
          <c:cat>
            <c:strRef>
              <c:f>'BULLYING-INCIVILITY'!$K$10:$N$10</c:f>
              <c:strCache>
                <c:ptCount val="4"/>
                <c:pt idx="0">
                  <c:v>2018 FACULTY</c:v>
                </c:pt>
                <c:pt idx="1">
                  <c:v>2018 NON FACULTY</c:v>
                </c:pt>
                <c:pt idx="2">
                  <c:v>2021 FACULTY</c:v>
                </c:pt>
                <c:pt idx="3">
                  <c:v>2021 NON FACULTY</c:v>
                </c:pt>
              </c:strCache>
            </c:strRef>
          </c:cat>
          <c:val>
            <c:numRef>
              <c:f>'BULLYING-INCIVILITY'!$K$11:$N$11</c:f>
              <c:numCache>
                <c:formatCode>0%</c:formatCode>
                <c:ptCount val="4"/>
                <c:pt idx="0" formatCode="0.0%">
                  <c:v>0.25186567164179102</c:v>
                </c:pt>
                <c:pt idx="1">
                  <c:v>0.17155296188226576</c:v>
                </c:pt>
                <c:pt idx="2" formatCode="0.0%">
                  <c:v>0.26736842105263159</c:v>
                </c:pt>
                <c:pt idx="3" formatCode="0.0%">
                  <c:v>0.15494128650109112</c:v>
                </c:pt>
              </c:numCache>
            </c:numRef>
          </c:val>
          <c:extLst>
            <c:ext xmlns:c16="http://schemas.microsoft.com/office/drawing/2014/chart" uri="{C3380CC4-5D6E-409C-BE32-E72D297353CC}">
              <c16:uniqueId val="{00000006-5BCE-44B3-B310-09C0D50B40B0}"/>
            </c:ext>
          </c:extLst>
        </c:ser>
        <c:dLbls>
          <c:showLegendKey val="0"/>
          <c:showVal val="0"/>
          <c:showCatName val="0"/>
          <c:showSerName val="0"/>
          <c:showPercent val="0"/>
          <c:showBubbleSize val="0"/>
        </c:dLbls>
        <c:gapWidth val="315"/>
        <c:overlap val="-40"/>
        <c:axId val="10"/>
        <c:axId val="100"/>
      </c:barChart>
      <c:valAx>
        <c:axId val="100"/>
        <c:scaling>
          <c:orientation val="minMax"/>
        </c:scaling>
        <c:delete val="1"/>
        <c:axPos val="l"/>
        <c:numFmt formatCode="0.0%" sourceLinked="1"/>
        <c:majorTickMark val="none"/>
        <c:minorTickMark val="none"/>
        <c:tickLblPos val="nextTo"/>
        <c:crossAx val="10"/>
        <c:crosses val="autoZero"/>
        <c:crossBetween val="between"/>
      </c:valAx>
      <c:catAx>
        <c:axId val="10"/>
        <c:scaling>
          <c:orientation val="minMax"/>
        </c:scaling>
        <c:delete val="0"/>
        <c:axPos val="b"/>
        <c:majorGridlines>
          <c:spPr>
            <a:ln w="9525" cap="flat" cmpd="sng" algn="ctr">
              <a:solidFill>
                <a:sysClr val="window" lastClr="FFFFFF"/>
              </a:solidFill>
              <a:prstDash val="solid"/>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solidFill>
                <a:latin typeface="Tw Cen MT Condensed" panose="020B0606020104020203" pitchFamily="34" charset="0"/>
                <a:ea typeface="+mn-ea"/>
                <a:cs typeface="+mn-cs"/>
              </a:defRPr>
            </a:pPr>
            <a:endParaRPr lang="en-US"/>
          </a:p>
        </c:txPr>
        <c:crossAx val="100"/>
        <c:crosses val="autoZero"/>
        <c:auto val="0"/>
        <c:lblAlgn val="ctr"/>
        <c:lblOffset val="100"/>
        <c:noMultiLvlLbl val="0"/>
      </c:catAx>
      <c:spPr>
        <a:noFill/>
        <a:ln>
          <a:noFill/>
        </a:ln>
        <a:effectLst/>
      </c:spPr>
    </c:plotArea>
    <c:legend>
      <c:legendPos val="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Tw Cen MT Condensed" panose="020B0606020104020203" pitchFamily="34" charset="0"/>
              <a:ea typeface="+mn-ea"/>
              <a:cs typeface="+mn-cs"/>
            </a:defRPr>
          </a:pPr>
          <a:endParaRPr lang="en-US"/>
        </a:p>
      </c:txPr>
    </c:legend>
    <c:plotVisOnly val="0"/>
    <c:dispBlanksAs val="gap"/>
    <c:showDLblsOverMax val="0"/>
  </c:chart>
  <c:spPr>
    <a:noFill/>
    <a:ln w="9525" cap="flat" cmpd="sng" algn="ctr">
      <a:solidFill>
        <a:schemeClr val="bg1">
          <a:lumMod val="50000"/>
        </a:schemeClr>
      </a:solidFill>
      <a:round/>
    </a:ln>
    <a:effectLst/>
  </c:spPr>
  <c:txPr>
    <a:bodyPr/>
    <a:lstStyle/>
    <a:p>
      <a:pPr>
        <a:defRPr>
          <a:solidFill>
            <a:sysClr val="windowText" lastClr="000000"/>
          </a:solidFill>
          <a:latin typeface="Tw Cen MT Condensed" panose="020B0606020104020203" pitchFamily="34" charset="0"/>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6">
  <cs:axisTitle>
    <cs:lnRef idx="0"/>
    <cs:fillRef idx="0"/>
    <cs:effectRef idx="0"/>
    <cs:fontRef idx="minor">
      <a:schemeClr val="lt1">
        <a:lumMod val="75000"/>
      </a:schemeClr>
    </cs:fontRef>
    <cs:defRPr sz="900" b="1" kern="1200"/>
  </cs:axisTitle>
  <cs:categoryAxis>
    <cs:lnRef idx="0"/>
    <cs:fillRef idx="0"/>
    <cs:effectRef idx="0"/>
    <cs:fontRef idx="minor">
      <a:schemeClr val="lt1">
        <a:lumMod val="75000"/>
      </a:schemeClr>
    </cs:fontRef>
    <cs:defRPr sz="900" kern="1200"/>
  </cs:categoryAxis>
  <cs:chartArea>
    <cs:lnRef idx="0"/>
    <cs:fillRef idx="0"/>
    <cs:effectRef idx="0"/>
    <cs:fontRef idx="minor">
      <a:schemeClr val="dk1"/>
    </cs:fontRef>
    <cs:spPr>
      <a:solidFill>
        <a:schemeClr val="dk1">
          <a:lumMod val="75000"/>
          <a:lumOff val="25000"/>
        </a:schemeClr>
      </a:solidFill>
      <a:ln w="9525" cap="flat" cmpd="sng" algn="ctr">
        <a:solidFill>
          <a:schemeClr val="dk1">
            <a:lumMod val="15000"/>
            <a:lumOff val="85000"/>
          </a:schemeClr>
        </a:solidFill>
        <a:round/>
      </a:ln>
    </cs:spPr>
    <cs:defRPr sz="900" kern="1200"/>
  </cs:chartArea>
  <cs:dataLabel>
    <cs:lnRef idx="0"/>
    <cs:fillRef idx="0"/>
    <cs:effectRef idx="0"/>
    <cs:fontRef idx="minor">
      <a:schemeClr val="lt1">
        <a:lumMod val="75000"/>
      </a:schemeClr>
    </cs:fontRef>
    <cs:defRPr sz="900" kern="1200"/>
  </cs:dataLabel>
  <cs:dataLabelCallout>
    <cs:lnRef idx="0"/>
    <cs:fillRef idx="0"/>
    <cs:effectRef idx="0"/>
    <cs:fontRef idx="minor">
      <a:schemeClr val="lt1">
        <a:lumMod val="15000"/>
        <a:lumOff val="85000"/>
      </a:schemeClr>
    </cs:fontRef>
    <cs:spPr>
      <a:solidFill>
        <a:schemeClr val="dk1">
          <a:lumMod val="65000"/>
          <a:lumOff val="35000"/>
        </a:schemeClr>
      </a:solidFill>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0"/>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
  <cs:dataPoint3D>
    <cs:lnRef idx="0">
      <cs:styleClr val="auto"/>
    </cs:lnRef>
    <cs:fillRef idx="0">
      <cs:styleClr val="auto"/>
    </cs:fillRef>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3D>
  <cs:dataPointLine>
    <cs:lnRef idx="0">
      <cs:styleClr val="auto"/>
    </cs:lnRef>
    <cs:fillRef idx="0">
      <cs:styleClr val="auto"/>
    </cs:fillRef>
    <cs:effectRef idx="0">
      <cs:styleClr val="auto"/>
    </cs:effectRef>
    <cs:fontRef idx="minor">
      <a:schemeClr val="dk1"/>
    </cs:fontRef>
    <cs:spPr>
      <a:ln w="22225" cap="rnd">
        <a:solidFill>
          <a:schemeClr val="phClr"/>
        </a:solidFill>
      </a:ln>
      <a:effectLst>
        <a:glow rad="139700">
          <a:schemeClr val="phClr">
            <a:satMod val="175000"/>
            <a:alpha val="14000"/>
          </a:schemeClr>
        </a:glow>
      </a:effectLst>
    </cs:spPr>
  </cs:dataPointLine>
  <cs:dataPointMarker>
    <cs:lnRef idx="0">
      <cs:styleClr val="auto"/>
    </cs:lnRef>
    <cs:fillRef idx="0">
      <cs:styleClr val="auto"/>
    </cs:fillRef>
    <cs:effectRef idx="0">
      <cs:styleClr val="auto"/>
    </cs:effectRef>
    <cs:fontRef idx="minor">
      <a:schemeClr val="dk1"/>
    </cs:fontRef>
    <cs:spPr>
      <a:solidFill>
        <a:schemeClr val="phClr">
          <a:lumMod val="60000"/>
          <a:lumOff val="40000"/>
        </a:schemeClr>
      </a:solidFill>
      <a:effectLst>
        <a:glow rad="63500">
          <a:schemeClr val="phClr">
            <a:satMod val="175000"/>
            <a:alpha val="25000"/>
          </a:schemeClr>
        </a:glow>
      </a:effectLst>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dk1">
            <a:lumMod val="50000"/>
            <a:lumOff val="50000"/>
          </a:schemeClr>
        </a:solidFill>
      </a:ln>
    </cs:spPr>
    <cs:defRPr sz="900" kern="1200"/>
  </cs:dataTable>
  <cs:downBar>
    <cs:lnRef idx="0"/>
    <cs:fillRef idx="0"/>
    <cs:effectRef idx="0"/>
    <cs:fontRef idx="minor">
      <a:schemeClr val="lt1"/>
    </cs:fontRef>
    <cs:spPr>
      <a:solidFill>
        <a:schemeClr val="dk1">
          <a:lumMod val="50000"/>
          <a:lumOff val="50000"/>
        </a:schemeClr>
      </a:solidFill>
      <a:ln w="9525">
        <a:solidFill>
          <a:schemeClr val="dk1">
            <a:lumMod val="75000"/>
          </a:schemeClr>
        </a:solidFill>
        <a:round/>
      </a:ln>
    </cs:spPr>
  </cs:downBar>
  <cs:dropLine>
    <cs:lnRef idx="0"/>
    <cs:fillRef idx="0"/>
    <cs:effectRef idx="0"/>
    <cs:fontRef idx="minor">
      <a:schemeClr val="dk1"/>
    </cs:fontRef>
    <cs:spPr>
      <a:ln w="9525">
        <a:solidFill>
          <a:schemeClr val="lt1">
            <a:lumMod val="50000"/>
          </a:schemeClr>
        </a:solidFill>
        <a:round/>
      </a:ln>
    </cs:spPr>
  </cs:dropLine>
  <cs:errorBar>
    <cs:lnRef idx="0"/>
    <cs:fillRef idx="0"/>
    <cs:effectRef idx="0"/>
    <cs:fontRef idx="minor">
      <a:schemeClr val="dk1"/>
    </cs:fontRef>
    <cs:spPr>
      <a:ln w="9525">
        <a:solidFill>
          <a:schemeClr val="lt1">
            <a:lumMod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75000"/>
                <a:lumOff val="25000"/>
              </a:schemeClr>
            </a:gs>
            <a:gs pos="0">
              <a:schemeClr val="dk1">
                <a:lumMod val="65000"/>
                <a:lumOff val="35000"/>
              </a:schemeClr>
            </a:gs>
          </a:gsLst>
          <a:lin ang="5400000" scaled="0"/>
        </a:gradFill>
        <a:round/>
      </a:ln>
    </cs:spPr>
  </cs:gridlineMajor>
  <cs:gridlineMinor>
    <cs:lnRef idx="0"/>
    <cs:fillRef idx="0"/>
    <cs:effectRef idx="0"/>
    <cs:fontRef idx="minor">
      <a:schemeClr val="dk1"/>
    </cs:fontRef>
    <cs:spPr>
      <a:ln w="9525" cap="flat" cmpd="sng" algn="ctr">
        <a:gradFill>
          <a:gsLst>
            <a:gs pos="100000">
              <a:schemeClr val="dk1">
                <a:lumMod val="75000"/>
                <a:lumOff val="25000"/>
                <a:alpha val="25000"/>
              </a:schemeClr>
            </a:gs>
            <a:gs pos="0">
              <a:schemeClr val="dk1">
                <a:lumMod val="65000"/>
                <a:lumOff val="35000"/>
                <a:alpha val="25000"/>
              </a:schemeClr>
            </a:gs>
          </a:gsLst>
          <a:lin ang="5400000" scaled="0"/>
        </a:gradFill>
        <a:round/>
      </a:ln>
    </cs:spPr>
  </cs:gridlineMinor>
  <cs:hiLoLine>
    <cs:lnRef idx="0"/>
    <cs:fillRef idx="0"/>
    <cs:effectRef idx="0"/>
    <cs:fontRef idx="minor">
      <a:schemeClr val="dk1"/>
    </cs:fontRef>
    <cs:spPr>
      <a:ln w="9525">
        <a:solidFill>
          <a:schemeClr val="lt1">
            <a:lumMod val="50000"/>
          </a:schemeClr>
        </a:solidFill>
        <a:round/>
      </a:ln>
    </cs:spPr>
  </cs:hiLoLine>
  <cs:leaderLine>
    <cs:lnRef idx="0"/>
    <cs:fillRef idx="0"/>
    <cs:effectRef idx="0"/>
    <cs:fontRef idx="minor">
      <a:schemeClr val="dk1"/>
    </cs:fontRef>
    <cs:spPr>
      <a:ln w="9525">
        <a:solidFill>
          <a:schemeClr val="lt1">
            <a:lumMod val="50000"/>
          </a:schemeClr>
        </a:solidFill>
        <a:round/>
      </a:ln>
    </cs:spPr>
  </cs:leaderLine>
  <cs:legend>
    <cs:lnRef idx="0"/>
    <cs:fillRef idx="0"/>
    <cs:effectRef idx="0"/>
    <cs:fontRef idx="minor">
      <a:schemeClr val="lt1">
        <a:lumMod val="7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lt1">
        <a:lumMod val="75000"/>
      </a:schemeClr>
    </cs:fontRef>
    <cs:defRPr sz="900" kern="1200"/>
  </cs:seriesAxis>
  <cs:seriesLine>
    <cs:lnRef idx="0"/>
    <cs:fillRef idx="0"/>
    <cs:effectRef idx="0"/>
    <cs:fontRef idx="minor">
      <a:schemeClr val="dk1"/>
    </cs:fontRef>
    <cs:spPr>
      <a:ln w="9525">
        <a:solidFill>
          <a:schemeClr val="lt1">
            <a:lumMod val="50000"/>
          </a:schemeClr>
        </a:solidFill>
        <a:round/>
      </a:ln>
    </cs:spPr>
  </cs:seriesLine>
  <cs:title>
    <cs:lnRef idx="0"/>
    <cs:fillRef idx="0"/>
    <cs:effectRef idx="0"/>
    <cs:fontRef idx="minor">
      <a:schemeClr val="lt1">
        <a:lumMod val="85000"/>
      </a:schemeClr>
    </cs:fontRef>
    <cs:defRPr sz="1400" b="1" kern="1200" cap="none" baseline="0"/>
  </cs:title>
  <cs:trendline>
    <cs:lnRef idx="0">
      <cs:styleClr val="auto"/>
    </cs:lnRef>
    <cs:fillRef idx="0"/>
    <cs:effectRef idx="0"/>
    <cs:fontRef idx="minor">
      <a:schemeClr val="lt1"/>
    </cs:fontRef>
    <cs:spPr>
      <a:ln w="25400" cap="rnd">
        <a:solidFill>
          <a:schemeClr val="phClr">
            <a:alpha val="50000"/>
          </a:schemeClr>
        </a:solidFill>
      </a:ln>
    </cs:spPr>
  </cs:trendline>
  <cs:trendlineLabel>
    <cs:lnRef idx="0"/>
    <cs:fillRef idx="0"/>
    <cs:effectRef idx="0"/>
    <cs:fontRef idx="minor">
      <a:schemeClr val="lt1">
        <a:lumMod val="75000"/>
      </a:schemeClr>
    </cs:fontRef>
    <cs:defRPr sz="900" kern="1200"/>
  </cs:trendlineLabel>
  <cs:upBar>
    <cs:lnRef idx="0"/>
    <cs:fillRef idx="0"/>
    <cs:effectRef idx="0"/>
    <cs:fontRef idx="minor">
      <a:schemeClr val="dk1"/>
    </cs:fontRef>
    <cs:spPr>
      <a:solidFill>
        <a:schemeClr val="lt1">
          <a:lumMod val="85000"/>
        </a:schemeClr>
      </a:solidFill>
      <a:ln w="9525">
        <a:solidFill>
          <a:schemeClr val="dk1">
            <a:lumMod val="50000"/>
          </a:schemeClr>
        </a:solidFill>
        <a:round/>
      </a:ln>
    </cs:spPr>
  </cs:upBar>
  <cs:valueAxis>
    <cs:lnRef idx="0"/>
    <cs:fillRef idx="0"/>
    <cs:effectRef idx="0"/>
    <cs:fontRef idx="minor">
      <a:schemeClr val="lt1">
        <a:lumMod val="75000"/>
      </a:schemeClr>
    </cs:fontRef>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13">
  <cs:axisTitle>
    <cs:lnRef idx="0"/>
    <cs:fillRef idx="0"/>
    <cs:effectRef idx="0"/>
    <cs:fontRef idx="minor">
      <a:schemeClr val="lt1">
        <a:lumMod val="75000"/>
      </a:schemeClr>
    </cs:fontRef>
    <cs:defRPr sz="900" b="1" kern="1200"/>
  </cs:axisTitle>
  <cs:categoryAxis>
    <cs:lnRef idx="0"/>
    <cs:fillRef idx="0"/>
    <cs:effectRef idx="0"/>
    <cs:fontRef idx="minor">
      <a:schemeClr val="lt1">
        <a:lumMod val="75000"/>
      </a:schemeClr>
    </cs:fontRef>
    <cs:defRPr sz="900" kern="1200"/>
  </cs:categoryAxis>
  <cs:chartArea>
    <cs:lnRef idx="0"/>
    <cs:fillRef idx="0"/>
    <cs:effectRef idx="0"/>
    <cs:fontRef idx="minor">
      <a:schemeClr val="dk1"/>
    </cs:fontRef>
    <cs:spPr>
      <a:solidFill>
        <a:schemeClr val="dk1">
          <a:lumMod val="75000"/>
          <a:lumOff val="25000"/>
        </a:schemeClr>
      </a:solidFill>
      <a:ln w="9525" cap="flat" cmpd="sng" algn="ctr">
        <a:solidFill>
          <a:schemeClr val="dk1">
            <a:lumMod val="15000"/>
            <a:lumOff val="85000"/>
          </a:schemeClr>
        </a:solidFill>
        <a:round/>
      </a:ln>
    </cs:spPr>
    <cs:defRPr sz="900" kern="1200"/>
  </cs:chartArea>
  <cs:dataLabel>
    <cs:lnRef idx="0"/>
    <cs:fillRef idx="0"/>
    <cs:effectRef idx="0"/>
    <cs:fontRef idx="minor">
      <a:schemeClr val="lt1">
        <a:lumMod val="75000"/>
      </a:schemeClr>
    </cs:fontRef>
    <cs:defRPr sz="900" kern="1200"/>
  </cs:dataLabel>
  <cs:dataLabelCallout>
    <cs:lnRef idx="0"/>
    <cs:fillRef idx="0"/>
    <cs:effectRef idx="0"/>
    <cs:fontRef idx="minor">
      <a:schemeClr val="lt1">
        <a:lumMod val="15000"/>
        <a:lumOff val="85000"/>
      </a:schemeClr>
    </cs:fontRef>
    <cs:spPr>
      <a:solidFill>
        <a:schemeClr val="dk1">
          <a:lumMod val="65000"/>
          <a:lumOff val="35000"/>
        </a:schemeClr>
      </a:solidFill>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0"/>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
  <cs:dataPoint3D>
    <cs:lnRef idx="0">
      <cs:styleClr val="auto"/>
    </cs:lnRef>
    <cs:fillRef idx="0">
      <cs:styleClr val="auto"/>
    </cs:fillRef>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3D>
  <cs:dataPointLine>
    <cs:lnRef idx="0">
      <cs:styleClr val="auto"/>
    </cs:lnRef>
    <cs:fillRef idx="0">
      <cs:styleClr val="auto"/>
    </cs:fillRef>
    <cs:effectRef idx="0">
      <cs:styleClr val="auto"/>
    </cs:effectRef>
    <cs:fontRef idx="minor">
      <a:schemeClr val="dk1"/>
    </cs:fontRef>
    <cs:spPr>
      <a:ln w="22225" cap="rnd">
        <a:solidFill>
          <a:schemeClr val="phClr"/>
        </a:solidFill>
      </a:ln>
      <a:effectLst>
        <a:glow rad="139700">
          <a:schemeClr val="phClr">
            <a:satMod val="175000"/>
            <a:alpha val="14000"/>
          </a:schemeClr>
        </a:glow>
      </a:effectLst>
    </cs:spPr>
  </cs:dataPointLine>
  <cs:dataPointMarker>
    <cs:lnRef idx="0">
      <cs:styleClr val="auto"/>
    </cs:lnRef>
    <cs:fillRef idx="0">
      <cs:styleClr val="auto"/>
    </cs:fillRef>
    <cs:effectRef idx="0">
      <cs:styleClr val="auto"/>
    </cs:effectRef>
    <cs:fontRef idx="minor">
      <a:schemeClr val="dk1"/>
    </cs:fontRef>
    <cs:spPr>
      <a:solidFill>
        <a:schemeClr val="phClr">
          <a:lumMod val="60000"/>
          <a:lumOff val="40000"/>
        </a:schemeClr>
      </a:solidFill>
      <a:effectLst>
        <a:glow rad="63500">
          <a:schemeClr val="phClr">
            <a:satMod val="175000"/>
            <a:alpha val="25000"/>
          </a:schemeClr>
        </a:glow>
      </a:effectLst>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dk1">
            <a:lumMod val="50000"/>
            <a:lumOff val="50000"/>
          </a:schemeClr>
        </a:solidFill>
      </a:ln>
    </cs:spPr>
    <cs:defRPr sz="900" kern="1200"/>
  </cs:dataTable>
  <cs:downBar>
    <cs:lnRef idx="0"/>
    <cs:fillRef idx="0"/>
    <cs:effectRef idx="0"/>
    <cs:fontRef idx="minor">
      <a:schemeClr val="lt1"/>
    </cs:fontRef>
    <cs:spPr>
      <a:solidFill>
        <a:schemeClr val="dk1">
          <a:lumMod val="50000"/>
          <a:lumOff val="50000"/>
        </a:schemeClr>
      </a:solidFill>
      <a:ln w="9525">
        <a:solidFill>
          <a:schemeClr val="dk1">
            <a:lumMod val="75000"/>
          </a:schemeClr>
        </a:solidFill>
        <a:round/>
      </a:ln>
    </cs:spPr>
  </cs:downBar>
  <cs:dropLine>
    <cs:lnRef idx="0"/>
    <cs:fillRef idx="0"/>
    <cs:effectRef idx="0"/>
    <cs:fontRef idx="minor">
      <a:schemeClr val="dk1"/>
    </cs:fontRef>
    <cs:spPr>
      <a:ln w="9525">
        <a:solidFill>
          <a:schemeClr val="lt1">
            <a:lumMod val="50000"/>
          </a:schemeClr>
        </a:solidFill>
        <a:round/>
      </a:ln>
    </cs:spPr>
  </cs:dropLine>
  <cs:errorBar>
    <cs:lnRef idx="0"/>
    <cs:fillRef idx="0"/>
    <cs:effectRef idx="0"/>
    <cs:fontRef idx="minor">
      <a:schemeClr val="dk1"/>
    </cs:fontRef>
    <cs:spPr>
      <a:ln w="9525">
        <a:solidFill>
          <a:schemeClr val="lt1">
            <a:lumMod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75000"/>
                <a:lumOff val="25000"/>
              </a:schemeClr>
            </a:gs>
            <a:gs pos="0">
              <a:schemeClr val="dk1">
                <a:lumMod val="65000"/>
                <a:lumOff val="35000"/>
              </a:schemeClr>
            </a:gs>
          </a:gsLst>
          <a:lin ang="5400000" scaled="0"/>
        </a:gradFill>
        <a:round/>
      </a:ln>
    </cs:spPr>
  </cs:gridlineMajor>
  <cs:gridlineMinor>
    <cs:lnRef idx="0"/>
    <cs:fillRef idx="0"/>
    <cs:effectRef idx="0"/>
    <cs:fontRef idx="minor">
      <a:schemeClr val="dk1"/>
    </cs:fontRef>
    <cs:spPr>
      <a:ln w="9525" cap="flat" cmpd="sng" algn="ctr">
        <a:gradFill>
          <a:gsLst>
            <a:gs pos="100000">
              <a:schemeClr val="dk1">
                <a:lumMod val="75000"/>
                <a:lumOff val="25000"/>
                <a:alpha val="25000"/>
              </a:schemeClr>
            </a:gs>
            <a:gs pos="0">
              <a:schemeClr val="dk1">
                <a:lumMod val="65000"/>
                <a:lumOff val="35000"/>
                <a:alpha val="25000"/>
              </a:schemeClr>
            </a:gs>
          </a:gsLst>
          <a:lin ang="5400000" scaled="0"/>
        </a:gradFill>
        <a:round/>
      </a:ln>
    </cs:spPr>
  </cs:gridlineMinor>
  <cs:hiLoLine>
    <cs:lnRef idx="0"/>
    <cs:fillRef idx="0"/>
    <cs:effectRef idx="0"/>
    <cs:fontRef idx="minor">
      <a:schemeClr val="dk1"/>
    </cs:fontRef>
    <cs:spPr>
      <a:ln w="9525">
        <a:solidFill>
          <a:schemeClr val="lt1">
            <a:lumMod val="50000"/>
          </a:schemeClr>
        </a:solidFill>
        <a:round/>
      </a:ln>
    </cs:spPr>
  </cs:hiLoLine>
  <cs:leaderLine>
    <cs:lnRef idx="0"/>
    <cs:fillRef idx="0"/>
    <cs:effectRef idx="0"/>
    <cs:fontRef idx="minor">
      <a:schemeClr val="dk1"/>
    </cs:fontRef>
    <cs:spPr>
      <a:ln w="9525">
        <a:solidFill>
          <a:schemeClr val="lt1">
            <a:lumMod val="50000"/>
          </a:schemeClr>
        </a:solidFill>
        <a:round/>
      </a:ln>
    </cs:spPr>
  </cs:leaderLine>
  <cs:legend>
    <cs:lnRef idx="0"/>
    <cs:fillRef idx="0"/>
    <cs:effectRef idx="0"/>
    <cs:fontRef idx="minor">
      <a:schemeClr val="lt1">
        <a:lumMod val="7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lt1">
        <a:lumMod val="75000"/>
      </a:schemeClr>
    </cs:fontRef>
    <cs:defRPr sz="900" kern="1200"/>
  </cs:seriesAxis>
  <cs:seriesLine>
    <cs:lnRef idx="0"/>
    <cs:fillRef idx="0"/>
    <cs:effectRef idx="0"/>
    <cs:fontRef idx="minor">
      <a:schemeClr val="dk1"/>
    </cs:fontRef>
    <cs:spPr>
      <a:ln w="9525">
        <a:solidFill>
          <a:schemeClr val="lt1">
            <a:lumMod val="50000"/>
          </a:schemeClr>
        </a:solidFill>
        <a:round/>
      </a:ln>
    </cs:spPr>
  </cs:seriesLine>
  <cs:title>
    <cs:lnRef idx="0"/>
    <cs:fillRef idx="0"/>
    <cs:effectRef idx="0"/>
    <cs:fontRef idx="minor">
      <a:schemeClr val="lt1">
        <a:lumMod val="85000"/>
      </a:schemeClr>
    </cs:fontRef>
    <cs:defRPr sz="1400" b="1" kern="1200" cap="none" baseline="0"/>
  </cs:title>
  <cs:trendline>
    <cs:lnRef idx="0">
      <cs:styleClr val="auto"/>
    </cs:lnRef>
    <cs:fillRef idx="0"/>
    <cs:effectRef idx="0"/>
    <cs:fontRef idx="minor">
      <a:schemeClr val="lt1"/>
    </cs:fontRef>
    <cs:spPr>
      <a:ln w="25400" cap="rnd">
        <a:solidFill>
          <a:schemeClr val="phClr">
            <a:alpha val="50000"/>
          </a:schemeClr>
        </a:solidFill>
      </a:ln>
    </cs:spPr>
  </cs:trendline>
  <cs:trendlineLabel>
    <cs:lnRef idx="0"/>
    <cs:fillRef idx="0"/>
    <cs:effectRef idx="0"/>
    <cs:fontRef idx="minor">
      <a:schemeClr val="lt1">
        <a:lumMod val="75000"/>
      </a:schemeClr>
    </cs:fontRef>
    <cs:defRPr sz="900" kern="1200"/>
  </cs:trendlineLabel>
  <cs:upBar>
    <cs:lnRef idx="0"/>
    <cs:fillRef idx="0"/>
    <cs:effectRef idx="0"/>
    <cs:fontRef idx="minor">
      <a:schemeClr val="dk1"/>
    </cs:fontRef>
    <cs:spPr>
      <a:solidFill>
        <a:schemeClr val="lt1">
          <a:lumMod val="85000"/>
        </a:schemeClr>
      </a:solidFill>
      <a:ln w="9525">
        <a:solidFill>
          <a:schemeClr val="dk1">
            <a:lumMod val="50000"/>
          </a:schemeClr>
        </a:solidFill>
        <a:round/>
      </a:ln>
    </cs:spPr>
  </cs:upBar>
  <cs:valueAxis>
    <cs:lnRef idx="0"/>
    <cs:fillRef idx="0"/>
    <cs:effectRef idx="0"/>
    <cs:fontRef idx="minor">
      <a:schemeClr val="lt1">
        <a:lumMod val="75000"/>
      </a:schemeClr>
    </cs:fontRef>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13">
  <cs:axisTitle>
    <cs:lnRef idx="0"/>
    <cs:fillRef idx="0"/>
    <cs:effectRef idx="0"/>
    <cs:fontRef idx="minor">
      <a:schemeClr val="lt1">
        <a:lumMod val="75000"/>
      </a:schemeClr>
    </cs:fontRef>
    <cs:defRPr sz="900" b="1" kern="1200"/>
  </cs:axisTitle>
  <cs:categoryAxis>
    <cs:lnRef idx="0"/>
    <cs:fillRef idx="0"/>
    <cs:effectRef idx="0"/>
    <cs:fontRef idx="minor">
      <a:schemeClr val="lt1">
        <a:lumMod val="75000"/>
      </a:schemeClr>
    </cs:fontRef>
    <cs:defRPr sz="900" kern="1200"/>
  </cs:categoryAxis>
  <cs:chartArea>
    <cs:lnRef idx="0"/>
    <cs:fillRef idx="0"/>
    <cs:effectRef idx="0"/>
    <cs:fontRef idx="minor">
      <a:schemeClr val="dk1"/>
    </cs:fontRef>
    <cs:spPr>
      <a:solidFill>
        <a:schemeClr val="dk1">
          <a:lumMod val="75000"/>
          <a:lumOff val="25000"/>
        </a:schemeClr>
      </a:solidFill>
      <a:ln w="9525" cap="flat" cmpd="sng" algn="ctr">
        <a:solidFill>
          <a:schemeClr val="dk1">
            <a:lumMod val="15000"/>
            <a:lumOff val="85000"/>
          </a:schemeClr>
        </a:solidFill>
        <a:round/>
      </a:ln>
    </cs:spPr>
    <cs:defRPr sz="900" kern="1200"/>
  </cs:chartArea>
  <cs:dataLabel>
    <cs:lnRef idx="0"/>
    <cs:fillRef idx="0"/>
    <cs:effectRef idx="0"/>
    <cs:fontRef idx="minor">
      <a:schemeClr val="lt1">
        <a:lumMod val="75000"/>
      </a:schemeClr>
    </cs:fontRef>
    <cs:defRPr sz="900" kern="1200"/>
  </cs:dataLabel>
  <cs:dataLabelCallout>
    <cs:lnRef idx="0"/>
    <cs:fillRef idx="0"/>
    <cs:effectRef idx="0"/>
    <cs:fontRef idx="minor">
      <a:schemeClr val="lt1">
        <a:lumMod val="15000"/>
        <a:lumOff val="85000"/>
      </a:schemeClr>
    </cs:fontRef>
    <cs:spPr>
      <a:solidFill>
        <a:schemeClr val="dk1">
          <a:lumMod val="65000"/>
          <a:lumOff val="35000"/>
        </a:schemeClr>
      </a:solidFill>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0"/>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
  <cs:dataPoint3D>
    <cs:lnRef idx="0">
      <cs:styleClr val="auto"/>
    </cs:lnRef>
    <cs:fillRef idx="0">
      <cs:styleClr val="auto"/>
    </cs:fillRef>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3D>
  <cs:dataPointLine>
    <cs:lnRef idx="0">
      <cs:styleClr val="auto"/>
    </cs:lnRef>
    <cs:fillRef idx="0">
      <cs:styleClr val="auto"/>
    </cs:fillRef>
    <cs:effectRef idx="0">
      <cs:styleClr val="auto"/>
    </cs:effectRef>
    <cs:fontRef idx="minor">
      <a:schemeClr val="dk1"/>
    </cs:fontRef>
    <cs:spPr>
      <a:ln w="22225" cap="rnd">
        <a:solidFill>
          <a:schemeClr val="phClr"/>
        </a:solidFill>
      </a:ln>
      <a:effectLst>
        <a:glow rad="139700">
          <a:schemeClr val="phClr">
            <a:satMod val="175000"/>
            <a:alpha val="14000"/>
          </a:schemeClr>
        </a:glow>
      </a:effectLst>
    </cs:spPr>
  </cs:dataPointLine>
  <cs:dataPointMarker>
    <cs:lnRef idx="0">
      <cs:styleClr val="auto"/>
    </cs:lnRef>
    <cs:fillRef idx="0">
      <cs:styleClr val="auto"/>
    </cs:fillRef>
    <cs:effectRef idx="0">
      <cs:styleClr val="auto"/>
    </cs:effectRef>
    <cs:fontRef idx="minor">
      <a:schemeClr val="dk1"/>
    </cs:fontRef>
    <cs:spPr>
      <a:solidFill>
        <a:schemeClr val="phClr">
          <a:lumMod val="60000"/>
          <a:lumOff val="40000"/>
        </a:schemeClr>
      </a:solidFill>
      <a:effectLst>
        <a:glow rad="63500">
          <a:schemeClr val="phClr">
            <a:satMod val="175000"/>
            <a:alpha val="25000"/>
          </a:schemeClr>
        </a:glow>
      </a:effectLst>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dk1">
            <a:lumMod val="50000"/>
            <a:lumOff val="50000"/>
          </a:schemeClr>
        </a:solidFill>
      </a:ln>
    </cs:spPr>
    <cs:defRPr sz="900" kern="1200"/>
  </cs:dataTable>
  <cs:downBar>
    <cs:lnRef idx="0"/>
    <cs:fillRef idx="0"/>
    <cs:effectRef idx="0"/>
    <cs:fontRef idx="minor">
      <a:schemeClr val="lt1"/>
    </cs:fontRef>
    <cs:spPr>
      <a:solidFill>
        <a:schemeClr val="dk1">
          <a:lumMod val="50000"/>
          <a:lumOff val="50000"/>
        </a:schemeClr>
      </a:solidFill>
      <a:ln w="9525">
        <a:solidFill>
          <a:schemeClr val="dk1">
            <a:lumMod val="75000"/>
          </a:schemeClr>
        </a:solidFill>
        <a:round/>
      </a:ln>
    </cs:spPr>
  </cs:downBar>
  <cs:dropLine>
    <cs:lnRef idx="0"/>
    <cs:fillRef idx="0"/>
    <cs:effectRef idx="0"/>
    <cs:fontRef idx="minor">
      <a:schemeClr val="dk1"/>
    </cs:fontRef>
    <cs:spPr>
      <a:ln w="9525">
        <a:solidFill>
          <a:schemeClr val="lt1">
            <a:lumMod val="50000"/>
          </a:schemeClr>
        </a:solidFill>
        <a:round/>
      </a:ln>
    </cs:spPr>
  </cs:dropLine>
  <cs:errorBar>
    <cs:lnRef idx="0"/>
    <cs:fillRef idx="0"/>
    <cs:effectRef idx="0"/>
    <cs:fontRef idx="minor">
      <a:schemeClr val="dk1"/>
    </cs:fontRef>
    <cs:spPr>
      <a:ln w="9525">
        <a:solidFill>
          <a:schemeClr val="lt1">
            <a:lumMod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75000"/>
                <a:lumOff val="25000"/>
              </a:schemeClr>
            </a:gs>
            <a:gs pos="0">
              <a:schemeClr val="dk1">
                <a:lumMod val="65000"/>
                <a:lumOff val="35000"/>
              </a:schemeClr>
            </a:gs>
          </a:gsLst>
          <a:lin ang="5400000" scaled="0"/>
        </a:gradFill>
        <a:round/>
      </a:ln>
    </cs:spPr>
  </cs:gridlineMajor>
  <cs:gridlineMinor>
    <cs:lnRef idx="0"/>
    <cs:fillRef idx="0"/>
    <cs:effectRef idx="0"/>
    <cs:fontRef idx="minor">
      <a:schemeClr val="dk1"/>
    </cs:fontRef>
    <cs:spPr>
      <a:ln w="9525" cap="flat" cmpd="sng" algn="ctr">
        <a:gradFill>
          <a:gsLst>
            <a:gs pos="100000">
              <a:schemeClr val="dk1">
                <a:lumMod val="75000"/>
                <a:lumOff val="25000"/>
                <a:alpha val="25000"/>
              </a:schemeClr>
            </a:gs>
            <a:gs pos="0">
              <a:schemeClr val="dk1">
                <a:lumMod val="65000"/>
                <a:lumOff val="35000"/>
                <a:alpha val="25000"/>
              </a:schemeClr>
            </a:gs>
          </a:gsLst>
          <a:lin ang="5400000" scaled="0"/>
        </a:gradFill>
        <a:round/>
      </a:ln>
    </cs:spPr>
  </cs:gridlineMinor>
  <cs:hiLoLine>
    <cs:lnRef idx="0"/>
    <cs:fillRef idx="0"/>
    <cs:effectRef idx="0"/>
    <cs:fontRef idx="minor">
      <a:schemeClr val="dk1"/>
    </cs:fontRef>
    <cs:spPr>
      <a:ln w="9525">
        <a:solidFill>
          <a:schemeClr val="lt1">
            <a:lumMod val="50000"/>
          </a:schemeClr>
        </a:solidFill>
        <a:round/>
      </a:ln>
    </cs:spPr>
  </cs:hiLoLine>
  <cs:leaderLine>
    <cs:lnRef idx="0"/>
    <cs:fillRef idx="0"/>
    <cs:effectRef idx="0"/>
    <cs:fontRef idx="minor">
      <a:schemeClr val="dk1"/>
    </cs:fontRef>
    <cs:spPr>
      <a:ln w="9525">
        <a:solidFill>
          <a:schemeClr val="lt1">
            <a:lumMod val="50000"/>
          </a:schemeClr>
        </a:solidFill>
        <a:round/>
      </a:ln>
    </cs:spPr>
  </cs:leaderLine>
  <cs:legend>
    <cs:lnRef idx="0"/>
    <cs:fillRef idx="0"/>
    <cs:effectRef idx="0"/>
    <cs:fontRef idx="minor">
      <a:schemeClr val="lt1">
        <a:lumMod val="7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lt1">
        <a:lumMod val="75000"/>
      </a:schemeClr>
    </cs:fontRef>
    <cs:defRPr sz="900" kern="1200"/>
  </cs:seriesAxis>
  <cs:seriesLine>
    <cs:lnRef idx="0"/>
    <cs:fillRef idx="0"/>
    <cs:effectRef idx="0"/>
    <cs:fontRef idx="minor">
      <a:schemeClr val="dk1"/>
    </cs:fontRef>
    <cs:spPr>
      <a:ln w="9525">
        <a:solidFill>
          <a:schemeClr val="lt1">
            <a:lumMod val="50000"/>
          </a:schemeClr>
        </a:solidFill>
        <a:round/>
      </a:ln>
    </cs:spPr>
  </cs:seriesLine>
  <cs:title>
    <cs:lnRef idx="0"/>
    <cs:fillRef idx="0"/>
    <cs:effectRef idx="0"/>
    <cs:fontRef idx="minor">
      <a:schemeClr val="lt1">
        <a:lumMod val="85000"/>
      </a:schemeClr>
    </cs:fontRef>
    <cs:defRPr sz="1400" b="1" kern="1200" cap="none" baseline="0"/>
  </cs:title>
  <cs:trendline>
    <cs:lnRef idx="0">
      <cs:styleClr val="auto"/>
    </cs:lnRef>
    <cs:fillRef idx="0"/>
    <cs:effectRef idx="0"/>
    <cs:fontRef idx="minor">
      <a:schemeClr val="lt1"/>
    </cs:fontRef>
    <cs:spPr>
      <a:ln w="25400" cap="rnd">
        <a:solidFill>
          <a:schemeClr val="phClr">
            <a:alpha val="50000"/>
          </a:schemeClr>
        </a:solidFill>
      </a:ln>
    </cs:spPr>
  </cs:trendline>
  <cs:trendlineLabel>
    <cs:lnRef idx="0"/>
    <cs:fillRef idx="0"/>
    <cs:effectRef idx="0"/>
    <cs:fontRef idx="minor">
      <a:schemeClr val="lt1">
        <a:lumMod val="75000"/>
      </a:schemeClr>
    </cs:fontRef>
    <cs:defRPr sz="900" kern="1200"/>
  </cs:trendlineLabel>
  <cs:upBar>
    <cs:lnRef idx="0"/>
    <cs:fillRef idx="0"/>
    <cs:effectRef idx="0"/>
    <cs:fontRef idx="minor">
      <a:schemeClr val="dk1"/>
    </cs:fontRef>
    <cs:spPr>
      <a:solidFill>
        <a:schemeClr val="lt1">
          <a:lumMod val="85000"/>
        </a:schemeClr>
      </a:solidFill>
      <a:ln w="9525">
        <a:solidFill>
          <a:schemeClr val="dk1">
            <a:lumMod val="50000"/>
          </a:schemeClr>
        </a:solidFill>
        <a:round/>
      </a:ln>
    </cs:spPr>
  </cs:upBar>
  <cs:valueAxis>
    <cs:lnRef idx="0"/>
    <cs:fillRef idx="0"/>
    <cs:effectRef idx="0"/>
    <cs:fontRef idx="minor">
      <a:schemeClr val="lt1">
        <a:lumMod val="75000"/>
      </a:schemeClr>
    </cs:fontRef>
    <cs:defRPr sz="900"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845F458E-05CD-4FF6-A51B-24D33B50D5F5}" type="datetimeFigureOut">
              <a:rPr lang="en-US" smtClean="0"/>
              <a:t>10/17/2022</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0F71C495-012A-48E3-8B3F-B0423CFCC144}" type="slidenum">
              <a:rPr lang="en-US" smtClean="0"/>
              <a:t>‹#›</a:t>
            </a:fld>
            <a:endParaRPr lang="en-US"/>
          </a:p>
        </p:txBody>
      </p:sp>
    </p:spTree>
    <p:extLst>
      <p:ext uri="{BB962C8B-B14F-4D97-AF65-F5344CB8AC3E}">
        <p14:creationId xmlns:p14="http://schemas.microsoft.com/office/powerpoint/2010/main" val="20293273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pubmed.ncbi.nlm.nih.gov/33719981/" TargetMode="External"/><Relationship Id="rId2" Type="http://schemas.openxmlformats.org/officeDocument/2006/relationships/slide" Target="../slides/slide26.xml"/><Relationship Id="rId1" Type="http://schemas.openxmlformats.org/officeDocument/2006/relationships/notesMaster" Target="../notesMasters/notesMaster1.xml"/><Relationship Id="rId4" Type="http://schemas.openxmlformats.org/officeDocument/2006/relationships/hyperlink" Target="https://pubmed.ncbi.nlm.nih.gov/34370014/"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0" i="1" u="none" strike="noStrike" kern="1200" baseline="0" dirty="0">
                <a:solidFill>
                  <a:schemeClr val="tx1"/>
                </a:solidFill>
                <a:latin typeface="+mn-lt"/>
                <a:ea typeface="+mn-ea"/>
                <a:cs typeface="+mn-cs"/>
              </a:rPr>
              <a:t>Background nursing shortages </a:t>
            </a:r>
            <a:r>
              <a:rPr lang="en-US" sz="1200" b="0" i="0" u="none" strike="noStrike" kern="1200" baseline="0" dirty="0">
                <a:solidFill>
                  <a:schemeClr val="tx1"/>
                </a:solidFill>
                <a:latin typeface="+mn-lt"/>
                <a:ea typeface="+mn-ea"/>
                <a:cs typeface="+mn-cs"/>
              </a:rPr>
              <a:t>develop when forces temporarily alter the demand or supply of nurses. </a:t>
            </a:r>
          </a:p>
          <a:p>
            <a:r>
              <a:rPr lang="en-US" sz="1200" b="0" i="0" u="none" strike="noStrike" kern="1200" baseline="0" dirty="0">
                <a:solidFill>
                  <a:schemeClr val="tx1"/>
                </a:solidFill>
                <a:latin typeface="+mn-lt"/>
                <a:ea typeface="+mn-ea"/>
                <a:cs typeface="+mn-cs"/>
              </a:rPr>
              <a:t>Such shortages almost always resolve and do not become permanent. </a:t>
            </a:r>
          </a:p>
          <a:p>
            <a:r>
              <a:rPr lang="en-US" sz="1200" b="0" i="0" u="none" strike="noStrike" kern="1200" baseline="0" dirty="0">
                <a:solidFill>
                  <a:schemeClr val="tx1"/>
                </a:solidFill>
                <a:latin typeface="+mn-lt"/>
                <a:ea typeface="+mn-ea"/>
                <a:cs typeface="+mn-cs"/>
              </a:rPr>
              <a:t>For example, consider a hospital where four of seven labor and delivery nurses begin maternity leave at nearly the same time, leaving the hospital facing an acute shortage of nurses with the knowledge and skill needed for this patient care setting. This type of supply side disruption can occur just as easily in other hospital and non-inpatient settings. </a:t>
            </a:r>
          </a:p>
          <a:p>
            <a:r>
              <a:rPr lang="en-US" sz="1200" b="0" i="0" u="none" strike="noStrike" kern="1200" baseline="0" dirty="0">
                <a:solidFill>
                  <a:schemeClr val="tx1"/>
                </a:solidFill>
                <a:latin typeface="+mn-lt"/>
                <a:ea typeface="+mn-ea"/>
                <a:cs typeface="+mn-cs"/>
              </a:rPr>
              <a:t>Or consider a demand-driven background shortage that develops when a new hospital opens in the community and offers wages above the prevailing rate and sign-on bonuses to lure nurses from an established hospital(s). Some nurses will leave their current position for the new hospital, which could create a temporary shortage for the established hospital(s). </a:t>
            </a:r>
          </a:p>
          <a:p>
            <a:r>
              <a:rPr lang="en-US" sz="1200" b="0" i="0" u="none" strike="noStrike" kern="1200" baseline="0" dirty="0">
                <a:solidFill>
                  <a:schemeClr val="tx1"/>
                </a:solidFill>
                <a:latin typeface="+mn-lt"/>
                <a:ea typeface="+mn-ea"/>
                <a:cs typeface="+mn-cs"/>
              </a:rPr>
              <a:t>Eventually, the shortage resolves as new nurses move to the community, local nursing programs graduate additional registered nurses (RNs), or temporary and traveling nurses make up for the shortfall, etc. For different supply and demand reasons, background nursing shortages are always occurring some where. They can disrupt operations, but they eventually resolve and do not spread to other communities. Shortages can also be long lasting or static – such as in a rural area </a:t>
            </a:r>
            <a:endParaRPr lang="en-US" dirty="0"/>
          </a:p>
        </p:txBody>
      </p:sp>
      <p:sp>
        <p:nvSpPr>
          <p:cNvPr id="4" name="Slide Number Placeholder 3"/>
          <p:cNvSpPr>
            <a:spLocks noGrp="1"/>
          </p:cNvSpPr>
          <p:nvPr>
            <p:ph type="sldNum" sz="quarter" idx="5"/>
          </p:nvPr>
        </p:nvSpPr>
        <p:spPr/>
        <p:txBody>
          <a:bodyPr/>
          <a:lstStyle/>
          <a:p>
            <a:fld id="{0F71C495-012A-48E3-8B3F-B0423CFCC144}" type="slidenum">
              <a:rPr lang="en-US" smtClean="0"/>
              <a:t>1</a:t>
            </a:fld>
            <a:endParaRPr lang="en-US"/>
          </a:p>
        </p:txBody>
      </p:sp>
    </p:spTree>
    <p:extLst>
      <p:ext uri="{BB962C8B-B14F-4D97-AF65-F5344CB8AC3E}">
        <p14:creationId xmlns:p14="http://schemas.microsoft.com/office/powerpoint/2010/main" val="1972287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71C495-012A-48E3-8B3F-B0423CFCC144}" type="slidenum">
              <a:rPr lang="en-US" smtClean="0"/>
              <a:t>15</a:t>
            </a:fld>
            <a:endParaRPr lang="en-US"/>
          </a:p>
        </p:txBody>
      </p:sp>
    </p:spTree>
    <p:extLst>
      <p:ext uri="{BB962C8B-B14F-4D97-AF65-F5344CB8AC3E}">
        <p14:creationId xmlns:p14="http://schemas.microsoft.com/office/powerpoint/2010/main" val="42664329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Advisory</a:t>
            </a:r>
            <a:r>
              <a:rPr lang="en-US" baseline="0" dirty="0"/>
              <a:t> Board pre-COVID research pointed to Maslow. We are overlooking things at the bottom of the hierarchy – sleep, food, water, shelter – nurses basic human needs must be met before one can fulfill their higher level needs.  Most leaders focus their efforts at the top of the hierarchy – attempting to inspire nurses to work creatively and to their full potential. </a:t>
            </a:r>
            <a:endParaRPr lang="en-US" dirty="0"/>
          </a:p>
        </p:txBody>
      </p:sp>
      <p:sp>
        <p:nvSpPr>
          <p:cNvPr id="4" name="Slide Number Placeholder 3"/>
          <p:cNvSpPr>
            <a:spLocks noGrp="1"/>
          </p:cNvSpPr>
          <p:nvPr>
            <p:ph type="sldNum" sz="quarter" idx="10"/>
          </p:nvPr>
        </p:nvSpPr>
        <p:spPr/>
        <p:txBody>
          <a:bodyPr/>
          <a:lstStyle/>
          <a:p>
            <a:fld id="{0F71C495-012A-48E3-8B3F-B0423CFCC144}" type="slidenum">
              <a:rPr lang="en-US" smtClean="0"/>
              <a:t>16</a:t>
            </a:fld>
            <a:endParaRPr lang="en-US"/>
          </a:p>
        </p:txBody>
      </p:sp>
    </p:spTree>
    <p:extLst>
      <p:ext uri="{BB962C8B-B14F-4D97-AF65-F5344CB8AC3E}">
        <p14:creationId xmlns:p14="http://schemas.microsoft.com/office/powerpoint/2010/main" val="24306693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Focus on things that undermine a team’s resilience </a:t>
            </a:r>
          </a:p>
        </p:txBody>
      </p:sp>
      <p:sp>
        <p:nvSpPr>
          <p:cNvPr id="4" name="Slide Number Placeholder 3"/>
          <p:cNvSpPr>
            <a:spLocks noGrp="1"/>
          </p:cNvSpPr>
          <p:nvPr>
            <p:ph type="sldNum" sz="quarter" idx="10"/>
          </p:nvPr>
        </p:nvSpPr>
        <p:spPr/>
        <p:txBody>
          <a:bodyPr/>
          <a:lstStyle/>
          <a:p>
            <a:fld id="{0F71C495-012A-48E3-8B3F-B0423CFCC144}" type="slidenum">
              <a:rPr lang="en-US" smtClean="0"/>
              <a:t>17</a:t>
            </a:fld>
            <a:endParaRPr lang="en-US"/>
          </a:p>
        </p:txBody>
      </p:sp>
    </p:spTree>
    <p:extLst>
      <p:ext uri="{BB962C8B-B14F-4D97-AF65-F5344CB8AC3E}">
        <p14:creationId xmlns:p14="http://schemas.microsoft.com/office/powerpoint/2010/main" val="10843883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data 17% of all nurses in 2018 renewal survey reported bullying</a:t>
            </a:r>
            <a:r>
              <a:rPr lang="en-US" baseline="0" dirty="0"/>
              <a:t> and incivility in the workplace.</a:t>
            </a:r>
            <a:endParaRPr lang="en-US" dirty="0"/>
          </a:p>
        </p:txBody>
      </p:sp>
      <p:sp>
        <p:nvSpPr>
          <p:cNvPr id="4" name="Slide Number Placeholder 3"/>
          <p:cNvSpPr>
            <a:spLocks noGrp="1"/>
          </p:cNvSpPr>
          <p:nvPr>
            <p:ph type="sldNum" sz="quarter" idx="10"/>
          </p:nvPr>
        </p:nvSpPr>
        <p:spPr/>
        <p:txBody>
          <a:bodyPr/>
          <a:lstStyle/>
          <a:p>
            <a:fld id="{0F71C495-012A-48E3-8B3F-B0423CFCC144}" type="slidenum">
              <a:rPr lang="en-US" smtClean="0"/>
              <a:t>18</a:t>
            </a:fld>
            <a:endParaRPr lang="en-US"/>
          </a:p>
        </p:txBody>
      </p:sp>
    </p:spTree>
    <p:extLst>
      <p:ext uri="{BB962C8B-B14F-4D97-AF65-F5344CB8AC3E}">
        <p14:creationId xmlns:p14="http://schemas.microsoft.com/office/powerpoint/2010/main" val="20515169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3199CD-3E1B-4AE6-990F-76F925F5EA9F}" type="slidenum">
              <a:rPr lang="en-US" smtClean="0"/>
              <a:t>23</a:t>
            </a:fld>
            <a:endParaRPr lang="en-US" dirty="0"/>
          </a:p>
        </p:txBody>
      </p:sp>
    </p:spTree>
    <p:extLst>
      <p:ext uri="{BB962C8B-B14F-4D97-AF65-F5344CB8AC3E}">
        <p14:creationId xmlns:p14="http://schemas.microsoft.com/office/powerpoint/2010/main" val="17908159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Below are three new findings: </a:t>
            </a:r>
          </a:p>
          <a:p>
            <a:r>
              <a:rPr lang="en-US" sz="1200" b="0" i="0" kern="1200" dirty="0">
                <a:solidFill>
                  <a:schemeClr val="tx1"/>
                </a:solidFill>
                <a:effectLst/>
                <a:latin typeface="+mn-lt"/>
                <a:ea typeface="+mn-ea"/>
                <a:cs typeface="+mn-cs"/>
              </a:rPr>
              <a:t>1. Central-line associated bloodstream infections in U.S. hospitals increased 28 percent in the second quarter of 2020, compared to the second quarter of 2019, according to </a:t>
            </a:r>
            <a:r>
              <a:rPr lang="en-US" sz="1200" b="0" i="0" u="none" strike="noStrike" kern="1200" dirty="0">
                <a:solidFill>
                  <a:schemeClr val="tx1"/>
                </a:solidFill>
                <a:effectLst/>
                <a:latin typeface="+mn-lt"/>
                <a:ea typeface="+mn-ea"/>
                <a:cs typeface="+mn-cs"/>
                <a:hlinkClick r:id="rId3"/>
              </a:rPr>
              <a:t>CDC data</a:t>
            </a:r>
            <a:r>
              <a:rPr lang="en-US" sz="1200" b="0" i="0" kern="1200" dirty="0">
                <a:solidFill>
                  <a:schemeClr val="tx1"/>
                </a:solidFill>
                <a:effectLst/>
                <a:latin typeface="+mn-lt"/>
                <a:ea typeface="+mn-ea"/>
                <a:cs typeface="+mn-cs"/>
              </a:rPr>
              <a:t>. In the five years preceding the pandemic, central-line associated bloodstream infections had decreased by 31 percent. </a:t>
            </a:r>
          </a:p>
          <a:p>
            <a:r>
              <a:rPr lang="en-US" sz="1200" b="0" i="0" kern="1200" dirty="0">
                <a:solidFill>
                  <a:schemeClr val="tx1"/>
                </a:solidFill>
                <a:effectLst/>
                <a:latin typeface="+mn-lt"/>
                <a:ea typeface="+mn-ea"/>
                <a:cs typeface="+mn-cs"/>
              </a:rPr>
              <a:t>2. A </a:t>
            </a:r>
            <a:r>
              <a:rPr lang="en-US" sz="1200" b="0" i="0" u="none" strike="noStrike" kern="1200" dirty="0">
                <a:solidFill>
                  <a:schemeClr val="tx1"/>
                </a:solidFill>
                <a:effectLst/>
                <a:latin typeface="+mn-lt"/>
                <a:ea typeface="+mn-ea"/>
                <a:cs typeface="+mn-cs"/>
                <a:hlinkClick r:id="rId4"/>
              </a:rPr>
              <a:t>study</a:t>
            </a:r>
            <a:r>
              <a:rPr lang="en-US" sz="1200" b="0" i="0" kern="1200" dirty="0">
                <a:solidFill>
                  <a:schemeClr val="tx1"/>
                </a:solidFill>
                <a:effectLst/>
                <a:latin typeface="+mn-lt"/>
                <a:ea typeface="+mn-ea"/>
                <a:cs typeface="+mn-cs"/>
              </a:rPr>
              <a:t> of 148 HCA Healthcare-affiliated hospitals through 2020 found central line-associated bloodstream infections, catheter-associated urinary tract infections, and methicillin-resistant staphylococcus aureus bacteremia all increased as the COVID-19 burden increased. </a:t>
            </a:r>
          </a:p>
          <a:p>
            <a:r>
              <a:rPr lang="en-US" sz="1200" b="0" i="0" kern="1200" dirty="0">
                <a:solidFill>
                  <a:schemeClr val="tx1"/>
                </a:solidFill>
                <a:effectLst/>
                <a:latin typeface="+mn-lt"/>
                <a:ea typeface="+mn-ea"/>
                <a:cs typeface="+mn-cs"/>
              </a:rPr>
              <a:t>3. Rates of hospital-onset bloodstream infections and multidrug resistant organisms, vancomycin-resistant enterococcus and Gram-negative organisms were each significantly associated with COVID-19 surges, the </a:t>
            </a:r>
            <a:r>
              <a:rPr lang="en-US" sz="1200" b="0" i="0" u="none" strike="noStrike" kern="1200" dirty="0">
                <a:solidFill>
                  <a:schemeClr val="tx1"/>
                </a:solidFill>
                <a:effectLst/>
                <a:latin typeface="+mn-lt"/>
                <a:ea typeface="+mn-ea"/>
                <a:cs typeface="+mn-cs"/>
                <a:hlinkClick r:id="rId4"/>
              </a:rPr>
              <a:t>study</a:t>
            </a:r>
            <a:r>
              <a:rPr lang="en-US" sz="1200" b="0" i="0" kern="1200" dirty="0">
                <a:solidFill>
                  <a:schemeClr val="tx1"/>
                </a:solidFill>
                <a:effectLst/>
                <a:latin typeface="+mn-lt"/>
                <a:ea typeface="+mn-ea"/>
                <a:cs typeface="+mn-cs"/>
              </a:rPr>
              <a:t> found. </a:t>
            </a:r>
          </a:p>
          <a:p>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F71C495-012A-48E3-8B3F-B0423CFCC144}" type="slidenum">
              <a:rPr lang="en-US" smtClean="0"/>
              <a:t>26</a:t>
            </a:fld>
            <a:endParaRPr lang="en-US"/>
          </a:p>
        </p:txBody>
      </p:sp>
    </p:spTree>
    <p:extLst>
      <p:ext uri="{BB962C8B-B14F-4D97-AF65-F5344CB8AC3E}">
        <p14:creationId xmlns:p14="http://schemas.microsoft.com/office/powerpoint/2010/main" val="9087875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Linda Aiken was 2</a:t>
            </a:r>
            <a:r>
              <a:rPr lang="en-US" baseline="30000" dirty="0"/>
              <a:t>nd</a:t>
            </a:r>
            <a:r>
              <a:rPr lang="en-US" dirty="0"/>
              <a:t> author – this was a study already in existence (just prior to COVID) looking at nurse staffing</a:t>
            </a:r>
            <a:r>
              <a:rPr lang="en-US" baseline="0" dirty="0"/>
              <a:t> to inform nurse staffing legislation (mandatory ratios) in NY and IL – the data collection documented associations of nurse staffing with care quality, patient experiences and nurse burnout. Bottom line – hospital nurses were burned out and working understaffed PRIOR to the first wave of COVID</a:t>
            </a:r>
            <a:endParaRPr lang="en-US" dirty="0"/>
          </a:p>
        </p:txBody>
      </p:sp>
      <p:sp>
        <p:nvSpPr>
          <p:cNvPr id="4" name="Slide Number Placeholder 3"/>
          <p:cNvSpPr>
            <a:spLocks noGrp="1"/>
          </p:cNvSpPr>
          <p:nvPr>
            <p:ph type="sldNum" sz="quarter" idx="10"/>
          </p:nvPr>
        </p:nvSpPr>
        <p:spPr/>
        <p:txBody>
          <a:bodyPr/>
          <a:lstStyle/>
          <a:p>
            <a:fld id="{0F71C495-012A-48E3-8B3F-B0423CFCC144}" type="slidenum">
              <a:rPr lang="en-US" smtClean="0"/>
              <a:t>27</a:t>
            </a:fld>
            <a:endParaRPr lang="en-US"/>
          </a:p>
        </p:txBody>
      </p:sp>
    </p:spTree>
    <p:extLst>
      <p:ext uri="{BB962C8B-B14F-4D97-AF65-F5344CB8AC3E}">
        <p14:creationId xmlns:p14="http://schemas.microsoft.com/office/powerpoint/2010/main" val="17947735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was an expansion of the</a:t>
            </a:r>
            <a:r>
              <a:rPr lang="en-US" baseline="0" dirty="0"/>
              <a:t> State Loan Repayment Program to include bachelor’s degree RNs</a:t>
            </a:r>
            <a:endParaRPr lang="en-US" dirty="0"/>
          </a:p>
        </p:txBody>
      </p:sp>
      <p:sp>
        <p:nvSpPr>
          <p:cNvPr id="4" name="Slide Number Placeholder 3"/>
          <p:cNvSpPr>
            <a:spLocks noGrp="1"/>
          </p:cNvSpPr>
          <p:nvPr>
            <p:ph type="sldNum" sz="quarter" idx="10"/>
          </p:nvPr>
        </p:nvSpPr>
        <p:spPr/>
        <p:txBody>
          <a:bodyPr/>
          <a:lstStyle/>
          <a:p>
            <a:fld id="{0F71C495-012A-48E3-8B3F-B0423CFCC144}" type="slidenum">
              <a:rPr lang="en-US" smtClean="0"/>
              <a:t>30</a:t>
            </a:fld>
            <a:endParaRPr lang="en-US"/>
          </a:p>
        </p:txBody>
      </p:sp>
    </p:spTree>
    <p:extLst>
      <p:ext uri="{BB962C8B-B14F-4D97-AF65-F5344CB8AC3E}">
        <p14:creationId xmlns:p14="http://schemas.microsoft.com/office/powerpoint/2010/main" val="33212332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Choose an employer that matters – that you can stay with … gone are the days of brand</a:t>
            </a:r>
            <a:r>
              <a:rPr lang="en-US" baseline="0" dirty="0"/>
              <a:t> loyalty </a:t>
            </a:r>
            <a:endParaRPr lang="en-US" dirty="0"/>
          </a:p>
        </p:txBody>
      </p:sp>
      <p:sp>
        <p:nvSpPr>
          <p:cNvPr id="4" name="Slide Number Placeholder 3"/>
          <p:cNvSpPr>
            <a:spLocks noGrp="1"/>
          </p:cNvSpPr>
          <p:nvPr>
            <p:ph type="sldNum" sz="quarter" idx="10"/>
          </p:nvPr>
        </p:nvSpPr>
        <p:spPr/>
        <p:txBody>
          <a:bodyPr/>
          <a:lstStyle/>
          <a:p>
            <a:fld id="{0F71C495-012A-48E3-8B3F-B0423CFCC144}" type="slidenum">
              <a:rPr lang="en-US" smtClean="0"/>
              <a:t>31</a:t>
            </a:fld>
            <a:endParaRPr lang="en-US"/>
          </a:p>
        </p:txBody>
      </p:sp>
    </p:spTree>
    <p:extLst>
      <p:ext uri="{BB962C8B-B14F-4D97-AF65-F5344CB8AC3E}">
        <p14:creationId xmlns:p14="http://schemas.microsoft.com/office/powerpoint/2010/main" val="16046971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71C495-012A-48E3-8B3F-B0423CFCC144}" type="slidenum">
              <a:rPr lang="en-US" smtClean="0"/>
              <a:t>2</a:t>
            </a:fld>
            <a:endParaRPr lang="en-US"/>
          </a:p>
        </p:txBody>
      </p:sp>
    </p:spTree>
    <p:extLst>
      <p:ext uri="{BB962C8B-B14F-4D97-AF65-F5344CB8AC3E}">
        <p14:creationId xmlns:p14="http://schemas.microsoft.com/office/powerpoint/2010/main" val="29264014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dirty="0"/>
              <a:t>Helping People Live better Lives.</a:t>
            </a:r>
          </a:p>
        </p:txBody>
      </p:sp>
      <p:sp>
        <p:nvSpPr>
          <p:cNvPr id="5" name="Slide Number Placeholder 4"/>
          <p:cNvSpPr>
            <a:spLocks noGrp="1"/>
          </p:cNvSpPr>
          <p:nvPr>
            <p:ph type="sldNum" sz="quarter" idx="11"/>
          </p:nvPr>
        </p:nvSpPr>
        <p:spPr/>
        <p:txBody>
          <a:bodyPr/>
          <a:lstStyle/>
          <a:p>
            <a:fld id="{A06937D5-D888-482B-A8AA-31593E913E0B}" type="slidenum">
              <a:rPr lang="en-US" smtClean="0"/>
              <a:t>3</a:t>
            </a:fld>
            <a:endParaRPr lang="en-US" dirty="0"/>
          </a:p>
        </p:txBody>
      </p:sp>
    </p:spTree>
    <p:extLst>
      <p:ext uri="{BB962C8B-B14F-4D97-AF65-F5344CB8AC3E}">
        <p14:creationId xmlns:p14="http://schemas.microsoft.com/office/powerpoint/2010/main" val="9008075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r>
              <a:rPr lang="en-US" dirty="0"/>
              <a:t>Nearly two-thirds of all RNs working in Nebraska are concentrated in Douglas and Lancaster counties (63.6%).  Nearly three out of ten RNs (29%) working in rural areas travel more than 20 miles (one-way) to their workplaces. In comparison, nearly two out of ten RNs (18%) travel the same distance in urban areas.  </a:t>
            </a:r>
          </a:p>
          <a:p>
            <a:endParaRPr lang="en-US" dirty="0"/>
          </a:p>
        </p:txBody>
      </p:sp>
      <p:sp>
        <p:nvSpPr>
          <p:cNvPr id="4" name="Slide Number Placeholder 3"/>
          <p:cNvSpPr>
            <a:spLocks noGrp="1"/>
          </p:cNvSpPr>
          <p:nvPr>
            <p:ph type="sldNum" sz="quarter" idx="5"/>
          </p:nvPr>
        </p:nvSpPr>
        <p:spPr/>
        <p:txBody>
          <a:bodyPr/>
          <a:lstStyle/>
          <a:p>
            <a:fld id="{0F71C495-012A-48E3-8B3F-B0423CFCC144}" type="slidenum">
              <a:rPr lang="en-US" smtClean="0"/>
              <a:t>4</a:t>
            </a:fld>
            <a:endParaRPr lang="en-US"/>
          </a:p>
        </p:txBody>
      </p:sp>
    </p:spTree>
    <p:extLst>
      <p:ext uri="{BB962C8B-B14F-4D97-AF65-F5344CB8AC3E}">
        <p14:creationId xmlns:p14="http://schemas.microsoft.com/office/powerpoint/2010/main" val="36922092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r>
              <a:rPr lang="en-US" dirty="0"/>
              <a:t>*Includes urban clusters and urbanized areas in Nebraska. </a:t>
            </a:r>
            <a:r>
              <a:rPr lang="en-US" b="1" dirty="0"/>
              <a:t>Sources</a:t>
            </a:r>
            <a:r>
              <a:rPr lang="en-US" dirty="0"/>
              <a:t>: 1) 2018 RN Renewal Survey.  2) American Community Survey (2013-2017 5-year estimates, Table S0101)</a:t>
            </a:r>
          </a:p>
          <a:p>
            <a:endParaRPr lang="en-US" dirty="0"/>
          </a:p>
        </p:txBody>
      </p:sp>
      <p:sp>
        <p:nvSpPr>
          <p:cNvPr id="4" name="Slide Number Placeholder 3"/>
          <p:cNvSpPr>
            <a:spLocks noGrp="1"/>
          </p:cNvSpPr>
          <p:nvPr>
            <p:ph type="sldNum" sz="quarter" idx="5"/>
          </p:nvPr>
        </p:nvSpPr>
        <p:spPr/>
        <p:txBody>
          <a:bodyPr/>
          <a:lstStyle/>
          <a:p>
            <a:fld id="{0F71C495-012A-48E3-8B3F-B0423CFCC144}" type="slidenum">
              <a:rPr lang="en-US" smtClean="0"/>
              <a:t>5</a:t>
            </a:fld>
            <a:endParaRPr lang="en-US"/>
          </a:p>
        </p:txBody>
      </p:sp>
    </p:spTree>
    <p:extLst>
      <p:ext uri="{BB962C8B-B14F-4D97-AF65-F5344CB8AC3E}">
        <p14:creationId xmlns:p14="http://schemas.microsoft.com/office/powerpoint/2010/main" val="39135194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r>
              <a:rPr lang="en-US" dirty="0"/>
              <a:t>*Includes urban clusters and urbanized areas in Nebraska. </a:t>
            </a:r>
            <a:r>
              <a:rPr lang="en-US" b="1" dirty="0"/>
              <a:t>Sources</a:t>
            </a:r>
            <a:r>
              <a:rPr lang="en-US" dirty="0"/>
              <a:t>: 1) 2018 RN Renewal Survey.  2) American Community Survey (2013-2017 5-year estimates, Table S0101)</a:t>
            </a:r>
          </a:p>
          <a:p>
            <a:pPr marL="0" marR="0" lvl="0" indent="0" algn="l" defTabSz="942289" rtl="0" eaLnBrk="1" fontAlgn="auto" latinLnBrk="0" hangingPunct="1">
              <a:lnSpc>
                <a:spcPct val="100000"/>
              </a:lnSpc>
              <a:spcBef>
                <a:spcPts val="0"/>
              </a:spcBef>
              <a:spcAft>
                <a:spcPts val="0"/>
              </a:spcAft>
              <a:buClrTx/>
              <a:buSzTx/>
              <a:buFontTx/>
              <a:buNone/>
              <a:tabLst/>
              <a:defRPr/>
            </a:pPr>
            <a:r>
              <a:rPr lang="en-US" b="1" dirty="0">
                <a:latin typeface="Tw Cen MT" panose="020B0602020104020603" pitchFamily="34" charset="0"/>
                <a:ea typeface="Calibri" panose="020F0502020204030204" pitchFamily="34" charset="0"/>
                <a:cs typeface="Times New Roman" panose="02020603050405020304" pitchFamily="18" charset="0"/>
              </a:rPr>
              <a:t>National level: </a:t>
            </a:r>
            <a:r>
              <a:rPr lang="en-US" dirty="0">
                <a:latin typeface="Tw Cen MT" panose="020B0602020104020603" pitchFamily="34" charset="0"/>
                <a:ea typeface="Calibri" panose="020F0502020204030204" pitchFamily="34" charset="0"/>
                <a:cs typeface="Times New Roman" panose="02020603050405020304" pitchFamily="18" charset="0"/>
              </a:rPr>
              <a:t>19.2% of RNs are minorities </a:t>
            </a:r>
            <a:r>
              <a:rPr lang="en-US" sz="1000" dirty="0">
                <a:latin typeface="Tw Cen MT" panose="020B0602020104020603" pitchFamily="34" charset="0"/>
                <a:ea typeface="Calibri" panose="020F0502020204030204" pitchFamily="34" charset="0"/>
                <a:cs typeface="Times New Roman" panose="02020603050405020304" pitchFamily="18" charset="0"/>
              </a:rPr>
              <a:t>(NCSBN, 2017)</a:t>
            </a:r>
          </a:p>
          <a:p>
            <a:r>
              <a:rPr lang="en-US" sz="1000" b="1" dirty="0">
                <a:latin typeface="Tw Cen MT" panose="020B0602020104020603" pitchFamily="34" charset="0"/>
                <a:ea typeface="Calibri" panose="020F0502020204030204" pitchFamily="34" charset="0"/>
                <a:cs typeface="Times New Roman" panose="02020603050405020304" pitchFamily="18" charset="0"/>
              </a:rPr>
              <a:t>Nebraska: </a:t>
            </a:r>
            <a:r>
              <a:rPr lang="en-US" sz="1000" dirty="0">
                <a:latin typeface="Tw Cen MT" panose="020B0602020104020603" pitchFamily="34" charset="0"/>
                <a:ea typeface="Calibri" panose="020F0502020204030204" pitchFamily="34" charset="0"/>
                <a:cs typeface="Times New Roman" panose="02020603050405020304" pitchFamily="18" charset="0"/>
              </a:rPr>
              <a:t>7.1% of RNs are minorities</a:t>
            </a:r>
          </a:p>
          <a:p>
            <a:endParaRPr lang="en-US" sz="1000" dirty="0">
              <a:latin typeface="Tw Cen MT" panose="020B0602020104020603" pitchFamily="34" charset="0"/>
              <a:cs typeface="Times New Roman" panose="02020603050405020304" pitchFamily="18" charset="0"/>
            </a:endParaRPr>
          </a:p>
          <a:p>
            <a:pPr marL="285750" indent="-285750">
              <a:buFont typeface="Wingdings" panose="05000000000000000000" pitchFamily="2" charset="2"/>
              <a:buChar char="§"/>
            </a:pPr>
            <a:r>
              <a:rPr lang="en-US" sz="1000" dirty="0">
                <a:latin typeface="Tw Cen MT" panose="020B0602020104020603" pitchFamily="34" charset="0"/>
                <a:cs typeface="Times New Roman" panose="02020603050405020304" pitchFamily="18" charset="0"/>
              </a:rPr>
              <a:t>Nebraska RN minorities increased 2% when compared to the nursing workforce in 2008</a:t>
            </a:r>
            <a:endParaRPr lang="en-US" sz="1000" dirty="0"/>
          </a:p>
          <a:p>
            <a:pPr marL="0" marR="0" lvl="0" indent="0" algn="l" defTabSz="942289" rtl="0" eaLnBrk="1" fontAlgn="auto" latinLnBrk="0" hangingPunct="1">
              <a:lnSpc>
                <a:spcPct val="100000"/>
              </a:lnSpc>
              <a:spcBef>
                <a:spcPts val="0"/>
              </a:spcBef>
              <a:spcAft>
                <a:spcPts val="0"/>
              </a:spcAft>
              <a:buClrTx/>
              <a:buSzTx/>
              <a:buFontTx/>
              <a:buNone/>
              <a:tabLst/>
              <a:defRPr/>
            </a:pPr>
            <a:endParaRPr lang="en-US" sz="1000" dirty="0">
              <a:latin typeface="Tw Cen MT" panose="020B0602020104020603" pitchFamily="34" charset="0"/>
              <a:ea typeface="Calibri" panose="020F0502020204030204" pitchFamily="34" charset="0"/>
              <a:cs typeface="Times New Roman" panose="02020603050405020304" pitchFamily="18" charset="0"/>
            </a:endParaRPr>
          </a:p>
          <a:p>
            <a:pPr marL="0" marR="0" lvl="0" indent="0" algn="l" defTabSz="942289" rtl="0" eaLnBrk="1" fontAlgn="auto" latinLnBrk="0" hangingPunct="1">
              <a:lnSpc>
                <a:spcPct val="100000"/>
              </a:lnSpc>
              <a:spcBef>
                <a:spcPts val="0"/>
              </a:spcBef>
              <a:spcAft>
                <a:spcPts val="0"/>
              </a:spcAft>
              <a:buClrTx/>
              <a:buSzTx/>
              <a:buFontTx/>
              <a:buNone/>
              <a:tabLst/>
              <a:defRPr/>
            </a:pPr>
            <a:endParaRPr lang="en-US" sz="1000" dirty="0"/>
          </a:p>
          <a:p>
            <a:pPr defTabSz="942289"/>
            <a:endParaRPr lang="en-US" dirty="0"/>
          </a:p>
          <a:p>
            <a:endParaRPr lang="en-US" dirty="0"/>
          </a:p>
        </p:txBody>
      </p:sp>
      <p:sp>
        <p:nvSpPr>
          <p:cNvPr id="4" name="Slide Number Placeholder 3"/>
          <p:cNvSpPr>
            <a:spLocks noGrp="1"/>
          </p:cNvSpPr>
          <p:nvPr>
            <p:ph type="sldNum" sz="quarter" idx="5"/>
          </p:nvPr>
        </p:nvSpPr>
        <p:spPr/>
        <p:txBody>
          <a:bodyPr/>
          <a:lstStyle/>
          <a:p>
            <a:fld id="{0F71C495-012A-48E3-8B3F-B0423CFCC144}" type="slidenum">
              <a:rPr lang="en-US" smtClean="0"/>
              <a:t>6</a:t>
            </a:fld>
            <a:endParaRPr lang="en-US"/>
          </a:p>
        </p:txBody>
      </p:sp>
    </p:spTree>
    <p:extLst>
      <p:ext uri="{BB962C8B-B14F-4D97-AF65-F5344CB8AC3E}">
        <p14:creationId xmlns:p14="http://schemas.microsoft.com/office/powerpoint/2010/main" val="22216107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discussion is sources of data – our model is based on the 2018 RN renewal survey and 2019 LPN renewal survey; population all counties by economic region by gender and geographic area</a:t>
            </a:r>
            <a:r>
              <a:rPr lang="en-US" baseline="0" dirty="0"/>
              <a:t> (urban v non-urban) </a:t>
            </a:r>
          </a:p>
          <a:p>
            <a:r>
              <a:rPr lang="en-US" baseline="0"/>
              <a:t>Actuarial </a:t>
            </a:r>
            <a:r>
              <a:rPr lang="en-US" baseline="0" dirty="0"/>
              <a:t>utilization data  the older one gets – the more nursing care you need … other models use HRSA – which is flawed – its based on zero shortages – supply &amp; demand is the same; in the </a:t>
            </a:r>
            <a:r>
              <a:rPr lang="en-US" baseline="0" dirty="0" err="1"/>
              <a:t>orginal</a:t>
            </a:r>
            <a:r>
              <a:rPr lang="en-US" baseline="0" dirty="0"/>
              <a:t> HRSA 2017 report predicted nursing workforce to the year 2030 – used the balanced model assumption  - plus its statewide – not regional</a:t>
            </a:r>
            <a:endParaRPr lang="en-US" dirty="0"/>
          </a:p>
        </p:txBody>
      </p:sp>
      <p:sp>
        <p:nvSpPr>
          <p:cNvPr id="4" name="Slide Number Placeholder 3"/>
          <p:cNvSpPr>
            <a:spLocks noGrp="1"/>
          </p:cNvSpPr>
          <p:nvPr>
            <p:ph type="sldNum" sz="quarter" idx="5"/>
          </p:nvPr>
        </p:nvSpPr>
        <p:spPr/>
        <p:txBody>
          <a:bodyPr/>
          <a:lstStyle/>
          <a:p>
            <a:fld id="{0F71C495-012A-48E3-8B3F-B0423CFCC144}" type="slidenum">
              <a:rPr lang="en-US" smtClean="0"/>
              <a:t>7</a:t>
            </a:fld>
            <a:endParaRPr lang="en-US"/>
          </a:p>
        </p:txBody>
      </p:sp>
    </p:spTree>
    <p:extLst>
      <p:ext uri="{BB962C8B-B14F-4D97-AF65-F5344CB8AC3E}">
        <p14:creationId xmlns:p14="http://schemas.microsoft.com/office/powerpoint/2010/main" val="28226192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71C495-012A-48E3-8B3F-B0423CFCC144}" type="slidenum">
              <a:rPr lang="en-US" smtClean="0"/>
              <a:t>10</a:t>
            </a:fld>
            <a:endParaRPr lang="en-US"/>
          </a:p>
        </p:txBody>
      </p:sp>
    </p:spTree>
    <p:extLst>
      <p:ext uri="{BB962C8B-B14F-4D97-AF65-F5344CB8AC3E}">
        <p14:creationId xmlns:p14="http://schemas.microsoft.com/office/powerpoint/2010/main" val="25869368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71C495-012A-48E3-8B3F-B0423CFCC144}" type="slidenum">
              <a:rPr lang="en-US" smtClean="0"/>
              <a:t>11</a:t>
            </a:fld>
            <a:endParaRPr lang="en-US"/>
          </a:p>
        </p:txBody>
      </p:sp>
    </p:spTree>
    <p:extLst>
      <p:ext uri="{BB962C8B-B14F-4D97-AF65-F5344CB8AC3E}">
        <p14:creationId xmlns:p14="http://schemas.microsoft.com/office/powerpoint/2010/main" val="34186369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2B0E2B2-7396-4AD5-BC6D-89B288F90A52}" type="datetime1">
              <a:rPr lang="en-US" smtClean="0"/>
              <a:t>10/17/2022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70C7F6-5196-49C7-ACC3-E258041CD77F}" type="slidenum">
              <a:rPr lang="en-US" smtClean="0"/>
              <a:pPr/>
              <a:t>‹#›</a:t>
            </a:fld>
            <a:endParaRPr lang="en-US"/>
          </a:p>
        </p:txBody>
      </p:sp>
      <p:pic>
        <p:nvPicPr>
          <p:cNvPr id="18" name="Picture 17" descr="A close up of a logo&#10;&#10;Description automatically generated">
            <a:extLst>
              <a:ext uri="{FF2B5EF4-FFF2-40B4-BE49-F238E27FC236}">
                <a16:creationId xmlns:a16="http://schemas.microsoft.com/office/drawing/2014/main" id="{7F767A3A-EEC3-48A7-8CF6-0563BAABCECE}"/>
              </a:ext>
            </a:extLst>
          </p:cNvPr>
          <p:cNvPicPr>
            <a:picLocks noChangeAspect="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533682" y="929245"/>
            <a:ext cx="3124636" cy="1467055"/>
          </a:xfrm>
          <a:prstGeom prst="rect">
            <a:avLst/>
          </a:prstGeom>
        </p:spPr>
      </p:pic>
    </p:spTree>
    <p:extLst>
      <p:ext uri="{BB962C8B-B14F-4D97-AF65-F5344CB8AC3E}">
        <p14:creationId xmlns:p14="http://schemas.microsoft.com/office/powerpoint/2010/main" val="27386986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F516BED-B955-4077-93DA-7C261CE54C21}" type="datetime1">
              <a:rPr lang="en-US" smtClean="0"/>
              <a:t>10/17/2022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70C7F6-5196-49C7-ACC3-E258041CD77F}" type="slidenum">
              <a:rPr lang="en-US" smtClean="0"/>
              <a:pPr/>
              <a:t>‹#›</a:t>
            </a:fld>
            <a:endParaRPr lang="en-US"/>
          </a:p>
        </p:txBody>
      </p:sp>
    </p:spTree>
    <p:extLst>
      <p:ext uri="{BB962C8B-B14F-4D97-AF65-F5344CB8AC3E}">
        <p14:creationId xmlns:p14="http://schemas.microsoft.com/office/powerpoint/2010/main" val="2223982232"/>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F516BED-B955-4077-93DA-7C261CE54C21}" type="datetime1">
              <a:rPr lang="en-US" smtClean="0"/>
              <a:t>10/17/2022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70C7F6-5196-49C7-ACC3-E258041CD77F}" type="slidenum">
              <a:rPr lang="en-US" smtClean="0"/>
              <a:pPr/>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102618870"/>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F516BED-B955-4077-93DA-7C261CE54C21}" type="datetime1">
              <a:rPr lang="en-US" smtClean="0"/>
              <a:t>10/17/2022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70C7F6-5196-49C7-ACC3-E258041CD77F}" type="slidenum">
              <a:rPr lang="en-US" smtClean="0"/>
              <a:pPr/>
              <a:t>‹#›</a:t>
            </a:fld>
            <a:endParaRPr lang="en-US"/>
          </a:p>
        </p:txBody>
      </p:sp>
    </p:spTree>
    <p:extLst>
      <p:ext uri="{BB962C8B-B14F-4D97-AF65-F5344CB8AC3E}">
        <p14:creationId xmlns:p14="http://schemas.microsoft.com/office/powerpoint/2010/main" val="4290209354"/>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F516BED-B955-4077-93DA-7C261CE54C21}" type="datetime1">
              <a:rPr lang="en-US" smtClean="0"/>
              <a:t>10/17/2022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70C7F6-5196-49C7-ACC3-E258041CD77F}" type="slidenum">
              <a:rPr lang="en-US" smtClean="0"/>
              <a:pPr/>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797240128"/>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F516BED-B955-4077-93DA-7C261CE54C21}" type="datetime1">
              <a:rPr lang="en-US" smtClean="0"/>
              <a:t>10/17/2022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70C7F6-5196-49C7-ACC3-E258041CD77F}" type="slidenum">
              <a:rPr lang="en-US" smtClean="0"/>
              <a:pPr/>
              <a:t>‹#›</a:t>
            </a:fld>
            <a:endParaRPr lang="en-US"/>
          </a:p>
        </p:txBody>
      </p:sp>
    </p:spTree>
    <p:extLst>
      <p:ext uri="{BB962C8B-B14F-4D97-AF65-F5344CB8AC3E}">
        <p14:creationId xmlns:p14="http://schemas.microsoft.com/office/powerpoint/2010/main" val="3562048497"/>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A4FA72-4E58-46A9-B379-55CFF5CC0DEC}" type="datetime1">
              <a:rPr lang="en-US" smtClean="0"/>
              <a:t>10/17/2022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70C7F6-5196-49C7-ACC3-E258041CD77F}" type="slidenum">
              <a:rPr lang="en-US" smtClean="0"/>
              <a:t>‹#›</a:t>
            </a:fld>
            <a:endParaRPr lang="en-US"/>
          </a:p>
        </p:txBody>
      </p:sp>
    </p:spTree>
    <p:extLst>
      <p:ext uri="{BB962C8B-B14F-4D97-AF65-F5344CB8AC3E}">
        <p14:creationId xmlns:p14="http://schemas.microsoft.com/office/powerpoint/2010/main" val="28820433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1D80235-7CB2-434C-A6A9-7C03B1DC0AFF}" type="datetime1">
              <a:rPr lang="en-US" smtClean="0"/>
              <a:t>10/17/2022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70C7F6-5196-49C7-ACC3-E258041CD77F}" type="slidenum">
              <a:rPr lang="en-US" smtClean="0"/>
              <a:t>‹#›</a:t>
            </a:fld>
            <a:endParaRPr lang="en-US"/>
          </a:p>
        </p:txBody>
      </p:sp>
    </p:spTree>
    <p:extLst>
      <p:ext uri="{BB962C8B-B14F-4D97-AF65-F5344CB8AC3E}">
        <p14:creationId xmlns:p14="http://schemas.microsoft.com/office/powerpoint/2010/main" val="18566693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DHHS Bullet Text Layout">
    <p:spTree>
      <p:nvGrpSpPr>
        <p:cNvPr id="1" name=""/>
        <p:cNvGrpSpPr/>
        <p:nvPr/>
      </p:nvGrpSpPr>
      <p:grpSpPr>
        <a:xfrm>
          <a:off x="0" y="0"/>
          <a:ext cx="0" cy="0"/>
          <a:chOff x="0" y="0"/>
          <a:chExt cx="0" cy="0"/>
        </a:xfrm>
      </p:grpSpPr>
      <p:sp>
        <p:nvSpPr>
          <p:cNvPr id="8" name="Title 1"/>
          <p:cNvSpPr>
            <a:spLocks noGrp="1"/>
          </p:cNvSpPr>
          <p:nvPr>
            <p:ph type="title"/>
          </p:nvPr>
        </p:nvSpPr>
        <p:spPr>
          <a:xfrm>
            <a:off x="365097" y="365126"/>
            <a:ext cx="11552349" cy="696420"/>
          </a:xfrm>
          <a:prstGeom prst="rect">
            <a:avLst/>
          </a:prstGeom>
        </p:spPr>
        <p:txBody>
          <a:bodyPr/>
          <a:lstStyle>
            <a:lvl1pPr algn="l">
              <a:defRPr/>
            </a:lvl1pPr>
          </a:lstStyle>
          <a:p>
            <a:r>
              <a:rPr lang="en-US"/>
              <a:t>Click to edit Master title style</a:t>
            </a:r>
            <a:endParaRPr lang="en-US" dirty="0"/>
          </a:p>
        </p:txBody>
      </p:sp>
      <p:cxnSp>
        <p:nvCxnSpPr>
          <p:cNvPr id="9" name="Rule Line"/>
          <p:cNvCxnSpPr/>
          <p:nvPr userDrawn="1"/>
        </p:nvCxnSpPr>
        <p:spPr>
          <a:xfrm>
            <a:off x="432862" y="1148586"/>
            <a:ext cx="11418710" cy="0"/>
          </a:xfrm>
          <a:prstGeom prst="line">
            <a:avLst/>
          </a:prstGeom>
          <a:ln w="15875">
            <a:solidFill>
              <a:srgbClr val="FFC843"/>
            </a:solidFill>
          </a:ln>
        </p:spPr>
        <p:style>
          <a:lnRef idx="1">
            <a:schemeClr val="accent1"/>
          </a:lnRef>
          <a:fillRef idx="0">
            <a:schemeClr val="accent1"/>
          </a:fillRef>
          <a:effectRef idx="0">
            <a:schemeClr val="accent1"/>
          </a:effectRef>
          <a:fontRef idx="minor">
            <a:schemeClr val="tx1"/>
          </a:fontRef>
        </p:style>
      </p:cxnSp>
      <p:sp>
        <p:nvSpPr>
          <p:cNvPr id="6" name="Bulleted Text"/>
          <p:cNvSpPr>
            <a:spLocks noGrp="1"/>
          </p:cNvSpPr>
          <p:nvPr>
            <p:ph type="body" sz="quarter" idx="12" hasCustomPrompt="1"/>
          </p:nvPr>
        </p:nvSpPr>
        <p:spPr>
          <a:xfrm>
            <a:off x="365098" y="1415911"/>
            <a:ext cx="11552349" cy="5356348"/>
          </a:xfrm>
          <a:prstGeom prst="rect">
            <a:avLst/>
          </a:prstGeom>
        </p:spPr>
        <p:txBody>
          <a:bodyPr lIns="0" tIns="45720" rIns="91440"/>
          <a:lstStyle>
            <a:lvl1pPr marL="457200" indent="-274320" algn="l">
              <a:lnSpc>
                <a:spcPct val="150000"/>
              </a:lnSpc>
              <a:spcBef>
                <a:spcPts val="0"/>
              </a:spcBef>
              <a:buClr>
                <a:srgbClr val="0036C9"/>
              </a:buClr>
              <a:buFont typeface="Wingdings 3" panose="05040102010807070707" pitchFamily="18" charset="2"/>
              <a:buChar char=""/>
              <a:defRPr sz="2400" baseline="0">
                <a:solidFill>
                  <a:schemeClr val="tx1"/>
                </a:solidFill>
              </a:defRPr>
            </a:lvl1pPr>
          </a:lstStyle>
          <a:p>
            <a:pPr lvl="0"/>
            <a:r>
              <a:rPr lang="en-US" dirty="0"/>
              <a:t>Click to edit bulleted text</a:t>
            </a:r>
          </a:p>
        </p:txBody>
      </p:sp>
    </p:spTree>
    <p:extLst>
      <p:ext uri="{BB962C8B-B14F-4D97-AF65-F5344CB8AC3E}">
        <p14:creationId xmlns:p14="http://schemas.microsoft.com/office/powerpoint/2010/main" val="37927549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10000">
        <p15:prstTrans prst="wind"/>
      </p:transition>
    </mc:Choice>
    <mc:Fallback xmlns="">
      <p:transition spd="slow" advClick="0" advTm="10000">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Brand DHHS Title and Content">
    <p:spTree>
      <p:nvGrpSpPr>
        <p:cNvPr id="1" name=""/>
        <p:cNvGrpSpPr/>
        <p:nvPr/>
      </p:nvGrpSpPr>
      <p:grpSpPr>
        <a:xfrm>
          <a:off x="0" y="0"/>
          <a:ext cx="0" cy="0"/>
          <a:chOff x="0" y="0"/>
          <a:chExt cx="0" cy="0"/>
        </a:xfrm>
      </p:grpSpPr>
      <p:sp>
        <p:nvSpPr>
          <p:cNvPr id="14" name="Body Text"/>
          <p:cNvSpPr>
            <a:spLocks noGrp="1"/>
          </p:cNvSpPr>
          <p:nvPr>
            <p:ph type="body" sz="quarter" idx="10" hasCustomPrompt="1"/>
          </p:nvPr>
        </p:nvSpPr>
        <p:spPr>
          <a:xfrm>
            <a:off x="373487" y="1073568"/>
            <a:ext cx="11552349" cy="5060532"/>
          </a:xfrm>
          <a:prstGeom prst="rect">
            <a:avLst/>
          </a:prstGeom>
        </p:spPr>
        <p:txBody>
          <a:bodyPr/>
          <a:lstStyle>
            <a:lvl1pPr marL="0" indent="0" algn="l">
              <a:buNone/>
              <a:defRPr sz="2000">
                <a:solidFill>
                  <a:schemeClr val="tx1"/>
                </a:solidFill>
              </a:defRPr>
            </a:lvl1pPr>
          </a:lstStyle>
          <a:p>
            <a:pPr lvl="0"/>
            <a:r>
              <a:rPr lang="en-US" dirty="0"/>
              <a:t>Click to edit text</a:t>
            </a:r>
          </a:p>
        </p:txBody>
      </p:sp>
      <p:cxnSp>
        <p:nvCxnSpPr>
          <p:cNvPr id="5" name="Title Page Rule Line"/>
          <p:cNvCxnSpPr/>
          <p:nvPr userDrawn="1"/>
        </p:nvCxnSpPr>
        <p:spPr>
          <a:xfrm>
            <a:off x="373487" y="940992"/>
            <a:ext cx="11552349"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
        <p:nvSpPr>
          <p:cNvPr id="7" name="Title 1"/>
          <p:cNvSpPr>
            <a:spLocks noGrp="1"/>
          </p:cNvSpPr>
          <p:nvPr>
            <p:ph type="title"/>
          </p:nvPr>
        </p:nvSpPr>
        <p:spPr>
          <a:xfrm>
            <a:off x="373487" y="365126"/>
            <a:ext cx="11552349" cy="696420"/>
          </a:xfrm>
          <a:prstGeom prst="rect">
            <a:avLst/>
          </a:prstGeom>
        </p:spPr>
        <p:txBody>
          <a:bodyPr>
            <a:noAutofit/>
          </a:bodyPr>
          <a:lstStyle>
            <a:lvl1pPr algn="l">
              <a:defRPr sz="3600"/>
            </a:lvl1pPr>
          </a:lstStyle>
          <a:p>
            <a:r>
              <a:rPr lang="en-US" dirty="0"/>
              <a:t>Click to edit Master title style</a:t>
            </a:r>
          </a:p>
        </p:txBody>
      </p:sp>
    </p:spTree>
    <p:extLst>
      <p:ext uri="{BB962C8B-B14F-4D97-AF65-F5344CB8AC3E}">
        <p14:creationId xmlns:p14="http://schemas.microsoft.com/office/powerpoint/2010/main" val="37409826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10000">
        <p15:prstTrans prst="wind"/>
      </p:transition>
    </mc:Choice>
    <mc:Fallback xmlns="">
      <p:transition spd="slow" advClick="0" advTm="10000">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Headline / Subhead / Bulleted">
    <p:spTree>
      <p:nvGrpSpPr>
        <p:cNvPr id="1" name=""/>
        <p:cNvGrpSpPr/>
        <p:nvPr/>
      </p:nvGrpSpPr>
      <p:grpSpPr>
        <a:xfrm>
          <a:off x="0" y="0"/>
          <a:ext cx="0" cy="0"/>
          <a:chOff x="0" y="0"/>
          <a:chExt cx="0" cy="0"/>
        </a:xfrm>
      </p:grpSpPr>
      <p:sp>
        <p:nvSpPr>
          <p:cNvPr id="4" name="Bulleted Text"/>
          <p:cNvSpPr>
            <a:spLocks noGrp="1"/>
          </p:cNvSpPr>
          <p:nvPr>
            <p:ph type="body" sz="quarter" idx="11" hasCustomPrompt="1"/>
          </p:nvPr>
        </p:nvSpPr>
        <p:spPr>
          <a:xfrm>
            <a:off x="365098" y="1653828"/>
            <a:ext cx="11552349" cy="4480272"/>
          </a:xfrm>
          <a:prstGeom prst="rect">
            <a:avLst/>
          </a:prstGeom>
        </p:spPr>
        <p:txBody>
          <a:bodyPr spcCol="274320">
            <a:normAutofit/>
          </a:bodyPr>
          <a:lstStyle>
            <a:lvl1pPr marL="525780" indent="-342900" algn="l">
              <a:buClr>
                <a:srgbClr val="0036C9"/>
              </a:buClr>
              <a:buFont typeface="Wingdings 3" panose="05040102010807070707" pitchFamily="18" charset="2"/>
              <a:buChar char=""/>
              <a:defRPr lang="en-US" sz="2400" kern="1200" baseline="0" dirty="0" smtClean="0">
                <a:solidFill>
                  <a:schemeClr val="tx1"/>
                </a:solidFill>
                <a:latin typeface="Roboto" panose="02000000000000000000" pitchFamily="2" charset="0"/>
                <a:ea typeface="Roboto" panose="02000000000000000000" pitchFamily="2" charset="0"/>
                <a:cs typeface="Roboto" panose="02000000000000000000" pitchFamily="2" charset="0"/>
              </a:defRPr>
            </a:lvl1pPr>
            <a:lvl2pPr marL="685800" indent="-228600">
              <a:buFont typeface="Arial" panose="020B0604020202020204" pitchFamily="34" charset="0"/>
              <a:buChar char="•"/>
              <a:defRPr sz="2000">
                <a:latin typeface="Arial" panose="020B0604020202020204" pitchFamily="34" charset="0"/>
                <a:cs typeface="Arial" panose="020B0604020202020204" pitchFamily="34" charset="0"/>
              </a:defRPr>
            </a:lvl2pPr>
            <a:lvl3pPr marL="1143000" indent="-228600">
              <a:buFont typeface="Arial" panose="020B0604020202020204" pitchFamily="34" charset="0"/>
              <a:buChar char="•"/>
              <a:defRPr sz="1800">
                <a:latin typeface="Arial" panose="020B0604020202020204" pitchFamily="34" charset="0"/>
                <a:cs typeface="Arial" panose="020B0604020202020204" pitchFamily="34" charset="0"/>
              </a:defRPr>
            </a:lvl3pPr>
            <a:lvl4pPr marL="1600200" indent="-228600">
              <a:buFont typeface="Arial" panose="020B0604020202020204" pitchFamily="34" charset="0"/>
              <a:buChar char="•"/>
              <a:defRPr sz="1600">
                <a:latin typeface="Arial" panose="020B0604020202020204" pitchFamily="34" charset="0"/>
                <a:cs typeface="Arial" panose="020B0604020202020204" pitchFamily="34" charset="0"/>
              </a:defRPr>
            </a:lvl4pPr>
            <a:lvl5pPr marL="2057400" indent="-228600">
              <a:buFont typeface="Arial" panose="020B0604020202020204" pitchFamily="34" charset="0"/>
              <a:buChar char="•"/>
              <a:defRPr sz="1400">
                <a:latin typeface="Arial" panose="020B0604020202020204" pitchFamily="34" charset="0"/>
                <a:cs typeface="Arial" panose="020B0604020202020204" pitchFamily="34" charset="0"/>
              </a:defRPr>
            </a:lvl5pPr>
          </a:lstStyle>
          <a:p>
            <a:pPr lvl="1"/>
            <a:r>
              <a:rPr lang="en-US" dirty="0"/>
              <a:t>Bulleted</a:t>
            </a:r>
          </a:p>
          <a:p>
            <a:pPr lvl="2"/>
            <a:r>
              <a:rPr lang="en-US" dirty="0"/>
              <a:t>Bulleted</a:t>
            </a:r>
          </a:p>
          <a:p>
            <a:pPr lvl="3"/>
            <a:r>
              <a:rPr lang="en-US" dirty="0"/>
              <a:t>Bulleted</a:t>
            </a:r>
          </a:p>
          <a:p>
            <a:pPr lvl="4"/>
            <a:r>
              <a:rPr lang="en-US" dirty="0"/>
              <a:t>Bulleted</a:t>
            </a:r>
          </a:p>
        </p:txBody>
      </p:sp>
      <p:sp>
        <p:nvSpPr>
          <p:cNvPr id="6" name="Page Subhead Bold"/>
          <p:cNvSpPr>
            <a:spLocks noGrp="1"/>
          </p:cNvSpPr>
          <p:nvPr>
            <p:ph type="body" sz="quarter" idx="12" hasCustomPrompt="1"/>
          </p:nvPr>
        </p:nvSpPr>
        <p:spPr>
          <a:xfrm>
            <a:off x="365097" y="1080538"/>
            <a:ext cx="11552349" cy="559488"/>
          </a:xfrm>
          <a:prstGeom prst="rect">
            <a:avLst/>
          </a:prstGeom>
        </p:spPr>
        <p:txBody>
          <a:bodyPr>
            <a:normAutofit/>
          </a:bodyPr>
          <a:lstStyle>
            <a:lvl1pPr marL="0" indent="0" algn="l">
              <a:buClr>
                <a:srgbClr val="0036C9"/>
              </a:buClr>
              <a:buFont typeface="Wingdings 3" panose="05040102010807070707" pitchFamily="18" charset="2"/>
              <a:buNone/>
              <a:defRPr sz="2400" b="0">
                <a:solidFill>
                  <a:srgbClr val="7E99A9"/>
                </a:solidFill>
                <a:latin typeface="+mn-lt"/>
                <a:ea typeface="Roboto" panose="02000000000000000000" pitchFamily="2" charset="0"/>
                <a:cs typeface="Roboto" panose="02000000000000000000" pitchFamily="2" charset="0"/>
              </a:defRPr>
            </a:lvl1pPr>
          </a:lstStyle>
          <a:p>
            <a:pPr lvl="0"/>
            <a:r>
              <a:rPr lang="en-US" dirty="0"/>
              <a:t>Subhead</a:t>
            </a:r>
          </a:p>
        </p:txBody>
      </p:sp>
      <p:sp>
        <p:nvSpPr>
          <p:cNvPr id="8" name="Title 1"/>
          <p:cNvSpPr>
            <a:spLocks noGrp="1"/>
          </p:cNvSpPr>
          <p:nvPr>
            <p:ph type="title" hasCustomPrompt="1"/>
          </p:nvPr>
        </p:nvSpPr>
        <p:spPr>
          <a:xfrm>
            <a:off x="373487" y="365126"/>
            <a:ext cx="11552349" cy="696420"/>
          </a:xfrm>
          <a:prstGeom prst="rect">
            <a:avLst/>
          </a:prstGeom>
        </p:spPr>
        <p:txBody>
          <a:bodyPr>
            <a:normAutofit/>
          </a:bodyPr>
          <a:lstStyle>
            <a:lvl1pPr algn="l">
              <a:defRPr sz="3600">
                <a:latin typeface="+mj-lt"/>
              </a:defRPr>
            </a:lvl1pPr>
          </a:lstStyle>
          <a:p>
            <a:r>
              <a:rPr lang="en-US" dirty="0"/>
              <a:t>Headline</a:t>
            </a:r>
          </a:p>
        </p:txBody>
      </p:sp>
      <p:cxnSp>
        <p:nvCxnSpPr>
          <p:cNvPr id="9" name="Title Page Rule Line"/>
          <p:cNvCxnSpPr/>
          <p:nvPr userDrawn="1"/>
        </p:nvCxnSpPr>
        <p:spPr>
          <a:xfrm>
            <a:off x="373487" y="940992"/>
            <a:ext cx="11552349"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753909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4D3E00B-0B6A-44A7-95AD-1E890F327C30}" type="datetime1">
              <a:rPr lang="en-US" smtClean="0"/>
              <a:t>10/17/2022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70C7F6-5196-49C7-ACC3-E258041CD77F}" type="slidenum">
              <a:rPr lang="en-US" smtClean="0"/>
              <a:pPr/>
              <a:t>‹#›</a:t>
            </a:fld>
            <a:endParaRPr lang="en-US" dirty="0"/>
          </a:p>
        </p:txBody>
      </p:sp>
      <p:pic>
        <p:nvPicPr>
          <p:cNvPr id="7" name="Picture 6" descr="A close up of a logo&#10;&#10;Description automatically generated">
            <a:extLst>
              <a:ext uri="{FF2B5EF4-FFF2-40B4-BE49-F238E27FC236}">
                <a16:creationId xmlns:a16="http://schemas.microsoft.com/office/drawing/2014/main" id="{31EE1B3C-2BC6-4634-BCAF-3A4A08512F6C}"/>
              </a:ext>
            </a:extLst>
          </p:cNvPr>
          <p:cNvPicPr>
            <a:picLocks noChangeAspect="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0" y="6126200"/>
            <a:ext cx="1562317" cy="733527"/>
          </a:xfrm>
          <a:prstGeom prst="rect">
            <a:avLst/>
          </a:prstGeom>
        </p:spPr>
      </p:pic>
    </p:spTree>
    <p:extLst>
      <p:ext uri="{BB962C8B-B14F-4D97-AF65-F5344CB8AC3E}">
        <p14:creationId xmlns:p14="http://schemas.microsoft.com/office/powerpoint/2010/main" val="41391118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45E4639-9362-483F-A2B5-5D91EE8B3AD1}" type="datetime1">
              <a:rPr lang="en-US" smtClean="0"/>
              <a:t>10/17/2022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70C7F6-5196-49C7-ACC3-E258041CD77F}" type="slidenum">
              <a:rPr lang="en-US" smtClean="0"/>
              <a:pPr/>
              <a:t>‹#›</a:t>
            </a:fld>
            <a:endParaRPr lang="en-US"/>
          </a:p>
        </p:txBody>
      </p:sp>
    </p:spTree>
    <p:extLst>
      <p:ext uri="{BB962C8B-B14F-4D97-AF65-F5344CB8AC3E}">
        <p14:creationId xmlns:p14="http://schemas.microsoft.com/office/powerpoint/2010/main" val="18522626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E36001B-3223-4AD6-A1F0-A8BC0FAD2C89}" type="datetime1">
              <a:rPr lang="en-US" smtClean="0"/>
              <a:t>10/17/2022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70C7F6-5196-49C7-ACC3-E258041CD77F}" type="slidenum">
              <a:rPr lang="en-US" smtClean="0"/>
              <a:pPr/>
              <a:t>‹#›</a:t>
            </a:fld>
            <a:endParaRPr lang="en-US"/>
          </a:p>
        </p:txBody>
      </p:sp>
    </p:spTree>
    <p:extLst>
      <p:ext uri="{BB962C8B-B14F-4D97-AF65-F5344CB8AC3E}">
        <p14:creationId xmlns:p14="http://schemas.microsoft.com/office/powerpoint/2010/main" val="2494675425"/>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F1FA48B-024B-4B69-9CA8-539C5B1817DA}" type="datetime1">
              <a:rPr lang="en-US" smtClean="0"/>
              <a:t>10/17/2022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270C7F6-5196-49C7-ACC3-E258041CD77F}" type="slidenum">
              <a:rPr lang="en-US" smtClean="0"/>
              <a:t>‹#›</a:t>
            </a:fld>
            <a:endParaRPr lang="en-US"/>
          </a:p>
        </p:txBody>
      </p:sp>
    </p:spTree>
    <p:extLst>
      <p:ext uri="{BB962C8B-B14F-4D97-AF65-F5344CB8AC3E}">
        <p14:creationId xmlns:p14="http://schemas.microsoft.com/office/powerpoint/2010/main" val="1920301726"/>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041A626-1B33-4B68-8AAE-4B22A307F2F8}" type="datetime1">
              <a:rPr lang="en-US" smtClean="0"/>
              <a:t>10/17/2022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270C7F6-5196-49C7-ACC3-E258041CD77F}" type="slidenum">
              <a:rPr lang="en-US" smtClean="0"/>
              <a:t>‹#›</a:t>
            </a:fld>
            <a:endParaRPr lang="en-US"/>
          </a:p>
        </p:txBody>
      </p:sp>
    </p:spTree>
    <p:extLst>
      <p:ext uri="{BB962C8B-B14F-4D97-AF65-F5344CB8AC3E}">
        <p14:creationId xmlns:p14="http://schemas.microsoft.com/office/powerpoint/2010/main" val="31293051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BA209C-C1A5-409F-A103-73879772B0DD}" type="datetime1">
              <a:rPr lang="en-US" smtClean="0"/>
              <a:t>10/17/2022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270C7F6-5196-49C7-ACC3-E258041CD77F}" type="slidenum">
              <a:rPr lang="en-US" smtClean="0"/>
              <a:t>‹#›</a:t>
            </a:fld>
            <a:endParaRPr lang="en-US"/>
          </a:p>
        </p:txBody>
      </p:sp>
    </p:spTree>
    <p:extLst>
      <p:ext uri="{BB962C8B-B14F-4D97-AF65-F5344CB8AC3E}">
        <p14:creationId xmlns:p14="http://schemas.microsoft.com/office/powerpoint/2010/main" val="11880783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BA28EFA-B049-4F49-9950-97141B611D32}" type="datetime1">
              <a:rPr lang="en-US" smtClean="0"/>
              <a:t>10/17/2022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70C7F6-5196-49C7-ACC3-E258041CD77F}" type="slidenum">
              <a:rPr lang="en-US" smtClean="0"/>
              <a:t>‹#›</a:t>
            </a:fld>
            <a:endParaRPr lang="en-US"/>
          </a:p>
        </p:txBody>
      </p:sp>
    </p:spTree>
    <p:extLst>
      <p:ext uri="{BB962C8B-B14F-4D97-AF65-F5344CB8AC3E}">
        <p14:creationId xmlns:p14="http://schemas.microsoft.com/office/powerpoint/2010/main" val="1070399899"/>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70C7F6-5196-49C7-ACC3-E258041CD77F}" type="slidenum">
              <a:rPr lang="en-US" smtClean="0"/>
              <a:t>‹#›</a:t>
            </a:fld>
            <a:endParaRPr lang="en-US"/>
          </a:p>
        </p:txBody>
      </p:sp>
      <p:sp>
        <p:nvSpPr>
          <p:cNvPr id="5" name="Date Placeholder 4"/>
          <p:cNvSpPr>
            <a:spLocks noGrp="1"/>
          </p:cNvSpPr>
          <p:nvPr>
            <p:ph type="dt" sz="half" idx="10"/>
          </p:nvPr>
        </p:nvSpPr>
        <p:spPr/>
        <p:txBody>
          <a:bodyPr/>
          <a:lstStyle/>
          <a:p>
            <a:fld id="{88FA99B9-2544-46A2-B5BF-959C5F45D7DA}" type="datetime1">
              <a:rPr lang="en-US" smtClean="0"/>
              <a:t>10/17/2022</a:t>
            </a:fld>
            <a:endParaRPr lang="en-US"/>
          </a:p>
        </p:txBody>
      </p:sp>
    </p:spTree>
    <p:extLst>
      <p:ext uri="{BB962C8B-B14F-4D97-AF65-F5344CB8AC3E}">
        <p14:creationId xmlns:p14="http://schemas.microsoft.com/office/powerpoint/2010/main" val="2085432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F516BED-B955-4077-93DA-7C261CE54C21}" type="datetime1">
              <a:rPr lang="en-US" smtClean="0"/>
              <a:t>10/17/2022</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270C7F6-5196-49C7-ACC3-E258041CD77F}" type="slidenum">
              <a:rPr lang="en-US" smtClean="0"/>
              <a:pPr/>
              <a:t>‹#›</a:t>
            </a:fld>
            <a:endParaRPr lang="en-US"/>
          </a:p>
        </p:txBody>
      </p:sp>
    </p:spTree>
    <p:extLst>
      <p:ext uri="{BB962C8B-B14F-4D97-AF65-F5344CB8AC3E}">
        <p14:creationId xmlns:p14="http://schemas.microsoft.com/office/powerpoint/2010/main" val="2507216002"/>
      </p:ext>
    </p:extLst>
  </p:cSld>
  <p:clrMap bg1="lt1" tx1="dk1" bg2="lt2" tx2="dk2" accent1="accent1" accent2="accent2" accent3="accent3" accent4="accent4" accent5="accent5" accent6="accent6" hlink="hlink" folHlink="folHlink"/>
  <p:sldLayoutIdLst>
    <p:sldLayoutId id="2147483812" r:id="rId1"/>
    <p:sldLayoutId id="2147483813" r:id="rId2"/>
    <p:sldLayoutId id="2147483814" r:id="rId3"/>
    <p:sldLayoutId id="2147483815" r:id="rId4"/>
    <p:sldLayoutId id="2147483816" r:id="rId5"/>
    <p:sldLayoutId id="2147483817" r:id="rId6"/>
    <p:sldLayoutId id="2147483818" r:id="rId7"/>
    <p:sldLayoutId id="2147483819" r:id="rId8"/>
    <p:sldLayoutId id="2147483820" r:id="rId9"/>
    <p:sldLayoutId id="2147483821" r:id="rId10"/>
    <p:sldLayoutId id="2147483822" r:id="rId11"/>
    <p:sldLayoutId id="2147483823" r:id="rId12"/>
    <p:sldLayoutId id="2147483824" r:id="rId13"/>
    <p:sldLayoutId id="2147483825" r:id="rId14"/>
    <p:sldLayoutId id="2147483826" r:id="rId15"/>
    <p:sldLayoutId id="2147483827" r:id="rId16"/>
    <p:sldLayoutId id="2147483828" r:id="rId17"/>
    <p:sldLayoutId id="2147483829" r:id="rId18"/>
    <p:sldLayoutId id="2147483830" r:id="rId19"/>
  </p:sldLayoutIdLst>
  <p:hf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9AF6BF-2249-4056-91F2-80E9B32056AF}"/>
              </a:ext>
            </a:extLst>
          </p:cNvPr>
          <p:cNvSpPr>
            <a:spLocks noGrp="1"/>
          </p:cNvSpPr>
          <p:nvPr>
            <p:ph type="ctrTitle"/>
          </p:nvPr>
        </p:nvSpPr>
        <p:spPr>
          <a:xfrm>
            <a:off x="398585" y="2235199"/>
            <a:ext cx="10269415" cy="3084946"/>
          </a:xfrm>
        </p:spPr>
        <p:txBody>
          <a:bodyPr/>
          <a:lstStyle/>
          <a:p>
            <a:r>
              <a:rPr lang="en-US" sz="4800" b="1" dirty="0">
                <a:solidFill>
                  <a:srgbClr val="0070C0"/>
                </a:solidFill>
              </a:rPr>
              <a:t>Nebraska Nursing Workforce Data: Let’s Talk About Solutions</a:t>
            </a:r>
            <a:br>
              <a:rPr lang="en-US" sz="4800" b="1" dirty="0"/>
            </a:br>
            <a:endParaRPr lang="en-US" sz="4800" b="1" dirty="0"/>
          </a:p>
        </p:txBody>
      </p:sp>
      <p:sp>
        <p:nvSpPr>
          <p:cNvPr id="3" name="Subtitle 2">
            <a:extLst>
              <a:ext uri="{FF2B5EF4-FFF2-40B4-BE49-F238E27FC236}">
                <a16:creationId xmlns:a16="http://schemas.microsoft.com/office/drawing/2014/main" id="{9CD933EF-1467-4785-97B4-C003E47A86B6}"/>
              </a:ext>
            </a:extLst>
          </p:cNvPr>
          <p:cNvSpPr>
            <a:spLocks noGrp="1"/>
          </p:cNvSpPr>
          <p:nvPr>
            <p:ph type="subTitle" idx="1"/>
          </p:nvPr>
        </p:nvSpPr>
        <p:spPr>
          <a:xfrm>
            <a:off x="1524000" y="5098279"/>
            <a:ext cx="9144000" cy="1655762"/>
          </a:xfrm>
        </p:spPr>
        <p:txBody>
          <a:bodyPr>
            <a:normAutofit/>
          </a:bodyPr>
          <a:lstStyle/>
          <a:p>
            <a:endParaRPr lang="en-US" dirty="0"/>
          </a:p>
          <a:p>
            <a:endParaRPr lang="en-US" dirty="0"/>
          </a:p>
          <a:p>
            <a:r>
              <a:rPr lang="en-US" sz="1800" dirty="0"/>
              <a:t>Ann Oertwich, PhD, RN</a:t>
            </a:r>
          </a:p>
          <a:p>
            <a:r>
              <a:rPr lang="en-US" dirty="0"/>
              <a:t>June 3, 2022</a:t>
            </a:r>
            <a:endParaRPr lang="en-US" sz="1800" dirty="0"/>
          </a:p>
        </p:txBody>
      </p:sp>
    </p:spTree>
    <p:extLst>
      <p:ext uri="{BB962C8B-B14F-4D97-AF65-F5344CB8AC3E}">
        <p14:creationId xmlns:p14="http://schemas.microsoft.com/office/powerpoint/2010/main" val="32113655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4F2D7-D67B-4611-9973-115F5616D935}"/>
              </a:ext>
            </a:extLst>
          </p:cNvPr>
          <p:cNvSpPr>
            <a:spLocks noGrp="1"/>
          </p:cNvSpPr>
          <p:nvPr>
            <p:ph type="title"/>
          </p:nvPr>
        </p:nvSpPr>
        <p:spPr>
          <a:xfrm>
            <a:off x="0" y="136525"/>
            <a:ext cx="11904453" cy="974126"/>
          </a:xfrm>
        </p:spPr>
        <p:txBody>
          <a:bodyPr anchor="ctr">
            <a:normAutofit fontScale="90000"/>
          </a:bodyPr>
          <a:lstStyle/>
          <a:p>
            <a:pPr>
              <a:lnSpc>
                <a:spcPts val="3500"/>
              </a:lnSpc>
            </a:pPr>
            <a:r>
              <a:rPr lang="en-US" sz="4000" dirty="0">
                <a:solidFill>
                  <a:srgbClr val="0070C0"/>
                </a:solidFill>
              </a:rPr>
              <a:t>Projected Nursing Shortages (all type of nurses)           by Region in 2025</a:t>
            </a:r>
          </a:p>
        </p:txBody>
      </p:sp>
      <p:sp>
        <p:nvSpPr>
          <p:cNvPr id="13" name="Slide Number Placeholder 12">
            <a:extLst>
              <a:ext uri="{FF2B5EF4-FFF2-40B4-BE49-F238E27FC236}">
                <a16:creationId xmlns:a16="http://schemas.microsoft.com/office/drawing/2014/main" id="{B0A13AF7-B3B2-4CF2-B18C-6E3D15A9747D}"/>
              </a:ext>
            </a:extLst>
          </p:cNvPr>
          <p:cNvSpPr>
            <a:spLocks noGrp="1"/>
          </p:cNvSpPr>
          <p:nvPr>
            <p:ph type="sldNum" sz="quarter" idx="12"/>
          </p:nvPr>
        </p:nvSpPr>
        <p:spPr/>
        <p:txBody>
          <a:bodyPr/>
          <a:lstStyle/>
          <a:p>
            <a:fld id="{6270C7F6-5196-49C7-ACC3-E258041CD77F}" type="slidenum">
              <a:rPr lang="en-US" smtClean="0"/>
              <a:pPr/>
              <a:t>10</a:t>
            </a:fld>
            <a:endParaRPr lang="en-US" dirty="0"/>
          </a:p>
        </p:txBody>
      </p:sp>
      <p:pic>
        <p:nvPicPr>
          <p:cNvPr id="36" name="Picture 35">
            <a:extLst>
              <a:ext uri="{FF2B5EF4-FFF2-40B4-BE49-F238E27FC236}">
                <a16:creationId xmlns:a16="http://schemas.microsoft.com/office/drawing/2014/main" id="{7468B99E-208C-41C9-8250-2BCBCEE3F027}"/>
              </a:ext>
            </a:extLst>
          </p:cNvPr>
          <p:cNvPicPr>
            <a:picLocks noChangeAspect="1"/>
          </p:cNvPicPr>
          <p:nvPr/>
        </p:nvPicPr>
        <p:blipFill rotWithShape="1">
          <a:blip r:embed="rId3" cstate="print">
            <a:clrChange>
              <a:clrFrom>
                <a:srgbClr val="D9D9D9"/>
              </a:clrFrom>
              <a:clrTo>
                <a:srgbClr val="D9D9D9">
                  <a:alpha val="0"/>
                </a:srgbClr>
              </a:clrTo>
            </a:clrChange>
            <a:extLst>
              <a:ext uri="{28A0092B-C50C-407E-A947-70E740481C1C}">
                <a14:useLocalDpi xmlns:a14="http://schemas.microsoft.com/office/drawing/2010/main" val="0"/>
              </a:ext>
            </a:extLst>
          </a:blip>
          <a:srcRect l="3409" t="9091" r="1135" b="19318"/>
          <a:stretch/>
        </p:blipFill>
        <p:spPr>
          <a:xfrm>
            <a:off x="1295400" y="1358428"/>
            <a:ext cx="9601200" cy="4800600"/>
          </a:xfrm>
          <a:prstGeom prst="rect">
            <a:avLst/>
          </a:prstGeom>
        </p:spPr>
      </p:pic>
    </p:spTree>
    <p:extLst>
      <p:ext uri="{BB962C8B-B14F-4D97-AF65-F5344CB8AC3E}">
        <p14:creationId xmlns:p14="http://schemas.microsoft.com/office/powerpoint/2010/main" val="35612367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4F2D7-D67B-4611-9973-115F5616D935}"/>
              </a:ext>
            </a:extLst>
          </p:cNvPr>
          <p:cNvSpPr>
            <a:spLocks noGrp="1"/>
          </p:cNvSpPr>
          <p:nvPr>
            <p:ph type="title"/>
          </p:nvPr>
        </p:nvSpPr>
        <p:spPr>
          <a:xfrm>
            <a:off x="677333" y="351692"/>
            <a:ext cx="10490851" cy="875324"/>
          </a:xfrm>
        </p:spPr>
        <p:txBody>
          <a:bodyPr anchor="ctr"/>
          <a:lstStyle/>
          <a:p>
            <a:pPr>
              <a:lnSpc>
                <a:spcPts val="3500"/>
              </a:lnSpc>
            </a:pPr>
            <a:r>
              <a:rPr lang="en-US" sz="3200" dirty="0">
                <a:solidFill>
                  <a:srgbClr val="0070C0"/>
                </a:solidFill>
              </a:rPr>
              <a:t>Supply of RNs vs. Total Population by Economic Region</a:t>
            </a:r>
          </a:p>
        </p:txBody>
      </p:sp>
      <p:sp>
        <p:nvSpPr>
          <p:cNvPr id="13" name="Slide Number Placeholder 12">
            <a:extLst>
              <a:ext uri="{FF2B5EF4-FFF2-40B4-BE49-F238E27FC236}">
                <a16:creationId xmlns:a16="http://schemas.microsoft.com/office/drawing/2014/main" id="{B0A13AF7-B3B2-4CF2-B18C-6E3D15A9747D}"/>
              </a:ext>
            </a:extLst>
          </p:cNvPr>
          <p:cNvSpPr>
            <a:spLocks noGrp="1"/>
          </p:cNvSpPr>
          <p:nvPr>
            <p:ph type="sldNum" sz="quarter" idx="12"/>
          </p:nvPr>
        </p:nvSpPr>
        <p:spPr/>
        <p:txBody>
          <a:bodyPr/>
          <a:lstStyle/>
          <a:p>
            <a:fld id="{6270C7F6-5196-49C7-ACC3-E258041CD77F}" type="slidenum">
              <a:rPr lang="en-US" smtClean="0"/>
              <a:pPr/>
              <a:t>11</a:t>
            </a:fld>
            <a:endParaRPr lang="en-US" dirty="0"/>
          </a:p>
        </p:txBody>
      </p:sp>
      <p:pic>
        <p:nvPicPr>
          <p:cNvPr id="8" name="Picture 7">
            <a:extLst>
              <a:ext uri="{FF2B5EF4-FFF2-40B4-BE49-F238E27FC236}">
                <a16:creationId xmlns:a16="http://schemas.microsoft.com/office/drawing/2014/main" id="{4DD80327-9FA0-4E66-B1AE-672F1B69917D}"/>
              </a:ext>
            </a:extLst>
          </p:cNvPr>
          <p:cNvPicPr>
            <a:picLocks noChangeAspect="1"/>
          </p:cNvPicPr>
          <p:nvPr/>
        </p:nvPicPr>
        <p:blipFill>
          <a:blip r:embed="rId3" cstate="hq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257173" y="1936177"/>
            <a:ext cx="5486402" cy="3657600"/>
          </a:xfrm>
          <a:prstGeom prst="rect">
            <a:avLst/>
          </a:prstGeom>
          <a:ln>
            <a:solidFill>
              <a:srgbClr val="00B0F0"/>
            </a:solidFill>
          </a:ln>
        </p:spPr>
      </p:pic>
      <p:sp>
        <p:nvSpPr>
          <p:cNvPr id="9" name="TextBox 8">
            <a:extLst>
              <a:ext uri="{FF2B5EF4-FFF2-40B4-BE49-F238E27FC236}">
                <a16:creationId xmlns:a16="http://schemas.microsoft.com/office/drawing/2014/main" id="{FFDF28AE-E97D-4FE2-9B72-2F4CDF185D7A}"/>
              </a:ext>
            </a:extLst>
          </p:cNvPr>
          <p:cNvSpPr txBox="1"/>
          <p:nvPr/>
        </p:nvSpPr>
        <p:spPr>
          <a:xfrm>
            <a:off x="932019" y="1433374"/>
            <a:ext cx="4136710" cy="369332"/>
          </a:xfrm>
          <a:prstGeom prst="rect">
            <a:avLst/>
          </a:prstGeom>
          <a:noFill/>
        </p:spPr>
        <p:txBody>
          <a:bodyPr wrap="square" rtlCol="0">
            <a:spAutoFit/>
          </a:bodyPr>
          <a:lstStyle/>
          <a:p>
            <a:r>
              <a:rPr lang="en-US" b="1" dirty="0"/>
              <a:t>Number of RNs by Economic Region</a:t>
            </a:r>
          </a:p>
        </p:txBody>
      </p:sp>
      <p:pic>
        <p:nvPicPr>
          <p:cNvPr id="11" name="Picture 10" descr="Diagram&#10;&#10;Description automatically generated">
            <a:extLst>
              <a:ext uri="{FF2B5EF4-FFF2-40B4-BE49-F238E27FC236}">
                <a16:creationId xmlns:a16="http://schemas.microsoft.com/office/drawing/2014/main" id="{DA9FC2C9-3E46-4CE1-BBF4-485D7341E1C6}"/>
              </a:ext>
            </a:extLst>
          </p:cNvPr>
          <p:cNvPicPr>
            <a:picLocks noChangeAspect="1"/>
          </p:cNvPicPr>
          <p:nvPr/>
        </p:nvPicPr>
        <p:blipFill>
          <a:blip r:embed="rId4" cstate="hq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096000" y="1936177"/>
            <a:ext cx="5486400" cy="3657600"/>
          </a:xfrm>
          <a:prstGeom prst="rect">
            <a:avLst/>
          </a:prstGeom>
          <a:ln>
            <a:solidFill>
              <a:srgbClr val="00B0F0"/>
            </a:solidFill>
          </a:ln>
        </p:spPr>
      </p:pic>
      <p:sp>
        <p:nvSpPr>
          <p:cNvPr id="14" name="TextBox 13">
            <a:extLst>
              <a:ext uri="{FF2B5EF4-FFF2-40B4-BE49-F238E27FC236}">
                <a16:creationId xmlns:a16="http://schemas.microsoft.com/office/drawing/2014/main" id="{CACB6642-D7F6-4B10-A375-1145BB6AE4EB}"/>
              </a:ext>
            </a:extLst>
          </p:cNvPr>
          <p:cNvSpPr txBox="1"/>
          <p:nvPr/>
        </p:nvSpPr>
        <p:spPr>
          <a:xfrm>
            <a:off x="7123273" y="1433374"/>
            <a:ext cx="3588739" cy="369332"/>
          </a:xfrm>
          <a:prstGeom prst="rect">
            <a:avLst/>
          </a:prstGeom>
          <a:noFill/>
        </p:spPr>
        <p:txBody>
          <a:bodyPr wrap="none" rtlCol="0">
            <a:spAutoFit/>
          </a:bodyPr>
          <a:lstStyle/>
          <a:p>
            <a:r>
              <a:rPr lang="en-US" b="1" dirty="0"/>
              <a:t>Population by Economic Region</a:t>
            </a:r>
          </a:p>
        </p:txBody>
      </p:sp>
      <p:sp>
        <p:nvSpPr>
          <p:cNvPr id="12" name="TextBox 11">
            <a:extLst>
              <a:ext uri="{FF2B5EF4-FFF2-40B4-BE49-F238E27FC236}">
                <a16:creationId xmlns:a16="http://schemas.microsoft.com/office/drawing/2014/main" id="{3BB19E65-6070-44A4-86B3-EBF3A0799079}"/>
              </a:ext>
            </a:extLst>
          </p:cNvPr>
          <p:cNvSpPr txBox="1"/>
          <p:nvPr/>
        </p:nvSpPr>
        <p:spPr>
          <a:xfrm>
            <a:off x="257173" y="5639737"/>
            <a:ext cx="3483646" cy="246221"/>
          </a:xfrm>
          <a:prstGeom prst="rect">
            <a:avLst/>
          </a:prstGeom>
          <a:noFill/>
        </p:spPr>
        <p:txBody>
          <a:bodyPr wrap="none" rtlCol="0">
            <a:spAutoFit/>
          </a:bodyPr>
          <a:lstStyle/>
          <a:p>
            <a:r>
              <a:rPr lang="en-US" sz="1000" dirty="0">
                <a:latin typeface="Tw Cen MT" panose="020B0602020104020603" pitchFamily="34" charset="0"/>
              </a:rPr>
              <a:t>Source: 2018 RN Renewal Survey. Nebraska Center for Nursing.</a:t>
            </a:r>
          </a:p>
        </p:txBody>
      </p:sp>
      <p:sp>
        <p:nvSpPr>
          <p:cNvPr id="15" name="TextBox 14">
            <a:extLst>
              <a:ext uri="{FF2B5EF4-FFF2-40B4-BE49-F238E27FC236}">
                <a16:creationId xmlns:a16="http://schemas.microsoft.com/office/drawing/2014/main" id="{5459BDDB-D153-4A19-A834-C98F35C6A260}"/>
              </a:ext>
            </a:extLst>
          </p:cNvPr>
          <p:cNvSpPr txBox="1"/>
          <p:nvPr/>
        </p:nvSpPr>
        <p:spPr>
          <a:xfrm>
            <a:off x="6096000" y="5639737"/>
            <a:ext cx="4800600" cy="400110"/>
          </a:xfrm>
          <a:prstGeom prst="rect">
            <a:avLst/>
          </a:prstGeom>
          <a:noFill/>
        </p:spPr>
        <p:txBody>
          <a:bodyPr wrap="square" rtlCol="0">
            <a:spAutoFit/>
          </a:bodyPr>
          <a:lstStyle/>
          <a:p>
            <a:r>
              <a:rPr lang="en-US" sz="1000" dirty="0">
                <a:latin typeface="Tw Cen MT" panose="020B0602020104020603" pitchFamily="34" charset="0"/>
              </a:rPr>
              <a:t>Source: U.S. Census Bureau (2018 population by county). Nebraska Department of Labor, Economic Regions.</a:t>
            </a:r>
          </a:p>
        </p:txBody>
      </p:sp>
    </p:spTree>
    <p:extLst>
      <p:ext uri="{BB962C8B-B14F-4D97-AF65-F5344CB8AC3E}">
        <p14:creationId xmlns:p14="http://schemas.microsoft.com/office/powerpoint/2010/main" val="16562272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4E9E1-A70E-471F-9C26-429A6517B954}"/>
              </a:ext>
            </a:extLst>
          </p:cNvPr>
          <p:cNvSpPr>
            <a:spLocks noGrp="1"/>
          </p:cNvSpPr>
          <p:nvPr>
            <p:ph type="title"/>
          </p:nvPr>
        </p:nvSpPr>
        <p:spPr>
          <a:xfrm>
            <a:off x="677334" y="281356"/>
            <a:ext cx="8596668" cy="1320800"/>
          </a:xfrm>
        </p:spPr>
        <p:txBody>
          <a:bodyPr/>
          <a:lstStyle/>
          <a:p>
            <a:r>
              <a:rPr lang="en-US" dirty="0">
                <a:solidFill>
                  <a:srgbClr val="0070C0"/>
                </a:solidFill>
              </a:rPr>
              <a:t>Nebraska Shifting Demographics </a:t>
            </a:r>
          </a:p>
        </p:txBody>
      </p:sp>
      <p:sp>
        <p:nvSpPr>
          <p:cNvPr id="4" name="Slide Number Placeholder 3">
            <a:extLst>
              <a:ext uri="{FF2B5EF4-FFF2-40B4-BE49-F238E27FC236}">
                <a16:creationId xmlns:a16="http://schemas.microsoft.com/office/drawing/2014/main" id="{BBC9C3D3-3477-4023-AD89-E76B24538CEA}"/>
              </a:ext>
            </a:extLst>
          </p:cNvPr>
          <p:cNvSpPr>
            <a:spLocks noGrp="1"/>
          </p:cNvSpPr>
          <p:nvPr>
            <p:ph type="sldNum" sz="quarter" idx="12"/>
          </p:nvPr>
        </p:nvSpPr>
        <p:spPr/>
        <p:txBody>
          <a:bodyPr/>
          <a:lstStyle/>
          <a:p>
            <a:fld id="{6270C7F6-5196-49C7-ACC3-E258041CD77F}" type="slidenum">
              <a:rPr lang="en-US" smtClean="0"/>
              <a:pPr/>
              <a:t>12</a:t>
            </a:fld>
            <a:endParaRPr lang="en-US" dirty="0"/>
          </a:p>
        </p:txBody>
      </p:sp>
      <p:pic>
        <p:nvPicPr>
          <p:cNvPr id="5" name="Picture 4">
            <a:extLst>
              <a:ext uri="{FF2B5EF4-FFF2-40B4-BE49-F238E27FC236}">
                <a16:creationId xmlns:a16="http://schemas.microsoft.com/office/drawing/2014/main" id="{CAAB7673-F2AE-42C8-B91D-B16B06FD741B}"/>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3846866" y="1976577"/>
            <a:ext cx="7850245" cy="4572000"/>
          </a:xfrm>
          <a:prstGeom prst="rect">
            <a:avLst/>
          </a:prstGeom>
          <a:ln>
            <a:solidFill>
              <a:srgbClr val="00B0F0"/>
            </a:solidFill>
          </a:ln>
        </p:spPr>
      </p:pic>
      <p:sp>
        <p:nvSpPr>
          <p:cNvPr id="7" name="TextBox 6">
            <a:extLst>
              <a:ext uri="{FF2B5EF4-FFF2-40B4-BE49-F238E27FC236}">
                <a16:creationId xmlns:a16="http://schemas.microsoft.com/office/drawing/2014/main" id="{B2EC39B1-83D7-4A33-98A2-2FF07B6812EB}"/>
              </a:ext>
            </a:extLst>
          </p:cNvPr>
          <p:cNvSpPr txBox="1"/>
          <p:nvPr/>
        </p:nvSpPr>
        <p:spPr>
          <a:xfrm>
            <a:off x="295275" y="1803679"/>
            <a:ext cx="3295650" cy="230832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latin typeface="Tw Cen MT" panose="020B0602020104020603" pitchFamily="34" charset="0"/>
              </a:rPr>
              <a:t>The</a:t>
            </a:r>
            <a:r>
              <a:rPr lang="en-US" sz="1600" baseline="0" dirty="0">
                <a:latin typeface="Tw Cen MT" panose="020B0602020104020603" pitchFamily="34" charset="0"/>
              </a:rPr>
              <a:t> UNO Center for Public Affairs Research (CPAR) reports that in 2020 for the first time ever in the history of our state, the proportion of the population &gt;75 years of age exceeds that &lt;5 years of age.  By 2040, the number of Nebraskans &gt;75 years of age is projected to exceed those &lt;5 years of age by 115,000.  </a:t>
            </a:r>
          </a:p>
        </p:txBody>
      </p:sp>
      <p:sp>
        <p:nvSpPr>
          <p:cNvPr id="9" name="TextBox 8">
            <a:extLst>
              <a:ext uri="{FF2B5EF4-FFF2-40B4-BE49-F238E27FC236}">
                <a16:creationId xmlns:a16="http://schemas.microsoft.com/office/drawing/2014/main" id="{91FC02D2-33E1-4F07-9417-D12BB27D163B}"/>
              </a:ext>
            </a:extLst>
          </p:cNvPr>
          <p:cNvSpPr txBox="1"/>
          <p:nvPr/>
        </p:nvSpPr>
        <p:spPr>
          <a:xfrm>
            <a:off x="381000" y="4112003"/>
            <a:ext cx="3465866" cy="2015936"/>
          </a:xfrm>
          <a:prstGeom prst="rect">
            <a:avLst/>
          </a:prstGeom>
          <a:noFill/>
        </p:spPr>
        <p:txBody>
          <a:bodyPr wrap="square">
            <a:spAutoFit/>
          </a:bodyPr>
          <a:lstStyle/>
          <a:p>
            <a:pPr marL="285750" indent="-285750">
              <a:buFont typeface="Wingdings" panose="05000000000000000000" pitchFamily="2" charset="2"/>
              <a:buChar char="§"/>
            </a:pPr>
            <a:r>
              <a:rPr lang="en-US" sz="1250" baseline="0" dirty="0">
                <a:latin typeface="Tw Cen MT" panose="020B0602020104020603" pitchFamily="34" charset="0"/>
              </a:rPr>
              <a:t>The relationship of increasing age to chronic disease has been well-established.  Eighty (80) percent of older adults have at least one chronic disease—77% have two.  </a:t>
            </a:r>
          </a:p>
          <a:p>
            <a:pPr marL="285750" indent="-285750">
              <a:buFont typeface="Wingdings" panose="05000000000000000000" pitchFamily="2" charset="2"/>
              <a:buChar char="§"/>
            </a:pPr>
            <a:endParaRPr lang="en-US" sz="1250" baseline="0" dirty="0">
              <a:latin typeface="Tw Cen MT" panose="020B0602020104020603" pitchFamily="34" charset="0"/>
            </a:endParaRPr>
          </a:p>
          <a:p>
            <a:pPr marL="285750" indent="-285750">
              <a:buFont typeface="Wingdings" panose="05000000000000000000" pitchFamily="2" charset="2"/>
              <a:buChar char="§"/>
            </a:pPr>
            <a:r>
              <a:rPr lang="en-US" sz="1250" baseline="0" dirty="0">
                <a:latin typeface="Tw Cen MT" panose="020B0602020104020603" pitchFamily="34" charset="0"/>
              </a:rPr>
              <a:t>Four chronic diseases—heart disease, cancer, stroke and diabetes—cause almost two-thirds of all deaths.  According to the National Council on Aging, chronic disease accounts for 75% of all health care spending.  </a:t>
            </a:r>
          </a:p>
        </p:txBody>
      </p:sp>
      <p:sp>
        <p:nvSpPr>
          <p:cNvPr id="10" name="Rectangle 9">
            <a:extLst>
              <a:ext uri="{FF2B5EF4-FFF2-40B4-BE49-F238E27FC236}">
                <a16:creationId xmlns:a16="http://schemas.microsoft.com/office/drawing/2014/main" id="{D7E4CC31-A471-4D95-8C6E-6DEE7FCAE748}"/>
              </a:ext>
            </a:extLst>
          </p:cNvPr>
          <p:cNvSpPr/>
          <p:nvPr/>
        </p:nvSpPr>
        <p:spPr>
          <a:xfrm>
            <a:off x="4234428" y="1110651"/>
            <a:ext cx="7462683" cy="830997"/>
          </a:xfrm>
          <a:prstGeom prst="rect">
            <a:avLst/>
          </a:prstGeom>
        </p:spPr>
        <p:txBody>
          <a:bodyPr wrap="square">
            <a:spAutoFit/>
          </a:bodyPr>
          <a:lstStyle/>
          <a:p>
            <a:pPr algn="ctr"/>
            <a:r>
              <a:rPr lang="en-US" sz="2400" b="1" dirty="0">
                <a:latin typeface="Tw Cen MT" panose="020B0602020104020603" pitchFamily="34" charset="0"/>
                <a:ea typeface="Calibri" panose="020F0502020204030204" pitchFamily="34" charset="0"/>
                <a:cs typeface="Times New Roman" panose="02020603050405020304" pitchFamily="18" charset="0"/>
              </a:rPr>
              <a:t>Nebraska population of select age groups (under 5 and over 75): 1990 to 2010 with projection to 2050</a:t>
            </a:r>
            <a:endParaRPr lang="en-US" sz="2400" b="1" dirty="0">
              <a:latin typeface="Tw Cen MT" panose="020B0602020104020603" pitchFamily="34" charset="0"/>
            </a:endParaRPr>
          </a:p>
        </p:txBody>
      </p:sp>
    </p:spTree>
    <p:extLst>
      <p:ext uri="{BB962C8B-B14F-4D97-AF65-F5344CB8AC3E}">
        <p14:creationId xmlns:p14="http://schemas.microsoft.com/office/powerpoint/2010/main" val="38302675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73488" y="1073568"/>
            <a:ext cx="8412294" cy="5060532"/>
          </a:xfrm>
        </p:spPr>
        <p:txBody>
          <a:bodyPr/>
          <a:lstStyle/>
          <a:p>
            <a:endParaRPr lang="en-US" dirty="0"/>
          </a:p>
        </p:txBody>
      </p:sp>
      <p:sp>
        <p:nvSpPr>
          <p:cNvPr id="3" name="Title 2"/>
          <p:cNvSpPr>
            <a:spLocks noGrp="1"/>
          </p:cNvSpPr>
          <p:nvPr>
            <p:ph type="title"/>
          </p:nvPr>
        </p:nvSpPr>
        <p:spPr/>
        <p:txBody>
          <a:bodyPr/>
          <a:lstStyle/>
          <a:p>
            <a:r>
              <a:rPr lang="en-US" dirty="0">
                <a:solidFill>
                  <a:srgbClr val="0070C0"/>
                </a:solidFill>
              </a:rPr>
              <a:t>RN Supply – the Educational Pipeline</a:t>
            </a:r>
          </a:p>
        </p:txBody>
      </p:sp>
      <p:graphicFrame>
        <p:nvGraphicFramePr>
          <p:cNvPr id="4" name="Chart 3">
            <a:extLst>
              <a:ext uri="{FF2B5EF4-FFF2-40B4-BE49-F238E27FC236}">
                <a16:creationId xmlns:a16="http://schemas.microsoft.com/office/drawing/2014/main" id="{5F754AF3-E960-4672-91B8-339BC4C2E251}"/>
              </a:ext>
            </a:extLst>
          </p:cNvPr>
          <p:cNvGraphicFramePr>
            <a:graphicFrameLocks noChangeAspect="1"/>
          </p:cNvGraphicFramePr>
          <p:nvPr/>
        </p:nvGraphicFramePr>
        <p:xfrm>
          <a:off x="373488" y="960120"/>
          <a:ext cx="8261466" cy="4937760"/>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5DDAA4CC-FD93-4C93-A688-2DD9217C4825}"/>
              </a:ext>
            </a:extLst>
          </p:cNvPr>
          <p:cNvSpPr txBox="1"/>
          <p:nvPr/>
        </p:nvSpPr>
        <p:spPr>
          <a:xfrm>
            <a:off x="8982455" y="1406237"/>
            <a:ext cx="2688112" cy="923330"/>
          </a:xfrm>
          <a:prstGeom prst="rect">
            <a:avLst/>
          </a:prstGeom>
          <a:solidFill>
            <a:schemeClr val="bg1">
              <a:lumMod val="85000"/>
            </a:schemeClr>
          </a:solidFill>
        </p:spPr>
        <p:txBody>
          <a:bodyPr wrap="square" rtlCol="0">
            <a:spAutoFit/>
          </a:bodyPr>
          <a:lstStyle/>
          <a:p>
            <a:r>
              <a:rPr lang="en-US" dirty="0">
                <a:latin typeface="Tw Cen MT" panose="020B0602020104020603" pitchFamily="34" charset="0"/>
              </a:rPr>
              <a:t>Overall, between 2003 and 2020, RN NCLEX testers increased 79%</a:t>
            </a:r>
          </a:p>
        </p:txBody>
      </p:sp>
      <p:sp>
        <p:nvSpPr>
          <p:cNvPr id="8" name="TextBox 7">
            <a:extLst>
              <a:ext uri="{FF2B5EF4-FFF2-40B4-BE49-F238E27FC236}">
                <a16:creationId xmlns:a16="http://schemas.microsoft.com/office/drawing/2014/main" id="{604A9A59-762D-482C-8B9A-DBC15AF846C7}"/>
              </a:ext>
            </a:extLst>
          </p:cNvPr>
          <p:cNvSpPr txBox="1"/>
          <p:nvPr/>
        </p:nvSpPr>
        <p:spPr>
          <a:xfrm>
            <a:off x="9029355" y="3235772"/>
            <a:ext cx="2688112" cy="923330"/>
          </a:xfrm>
          <a:prstGeom prst="rect">
            <a:avLst/>
          </a:prstGeom>
          <a:solidFill>
            <a:schemeClr val="bg1">
              <a:lumMod val="85000"/>
            </a:schemeClr>
          </a:solidFill>
        </p:spPr>
        <p:txBody>
          <a:bodyPr wrap="square" rtlCol="0">
            <a:spAutoFit/>
          </a:bodyPr>
          <a:lstStyle/>
          <a:p>
            <a:r>
              <a:rPr lang="en-US" dirty="0">
                <a:latin typeface="Tw Cen MT" panose="020B0602020104020603" pitchFamily="34" charset="0"/>
              </a:rPr>
              <a:t>Between 2010 and 2020, RN NCLEX testers increased 15%</a:t>
            </a:r>
          </a:p>
        </p:txBody>
      </p:sp>
    </p:spTree>
    <p:extLst>
      <p:ext uri="{BB962C8B-B14F-4D97-AF65-F5344CB8AC3E}">
        <p14:creationId xmlns:p14="http://schemas.microsoft.com/office/powerpoint/2010/main" val="4168458460"/>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001E738-6B3C-4AF9-A7F7-733325909A72}"/>
              </a:ext>
            </a:extLst>
          </p:cNvPr>
          <p:cNvSpPr>
            <a:spLocks noGrp="1"/>
          </p:cNvSpPr>
          <p:nvPr>
            <p:ph type="title"/>
          </p:nvPr>
        </p:nvSpPr>
        <p:spPr>
          <a:xfrm>
            <a:off x="1047750" y="134068"/>
            <a:ext cx="11144250" cy="1145982"/>
          </a:xfrm>
        </p:spPr>
        <p:txBody>
          <a:bodyPr>
            <a:noAutofit/>
          </a:bodyPr>
          <a:lstStyle/>
          <a:p>
            <a:r>
              <a:rPr lang="en-US" sz="4500" dirty="0">
                <a:solidFill>
                  <a:srgbClr val="0070C0"/>
                </a:solidFill>
              </a:rPr>
              <a:t>Nationwide RN VACANCY Rates           (2018-2022) </a:t>
            </a:r>
          </a:p>
        </p:txBody>
      </p:sp>
      <p:sp>
        <p:nvSpPr>
          <p:cNvPr id="4" name="Slide Number Placeholder 3">
            <a:extLst>
              <a:ext uri="{FF2B5EF4-FFF2-40B4-BE49-F238E27FC236}">
                <a16:creationId xmlns:a16="http://schemas.microsoft.com/office/drawing/2014/main" id="{A6A4FF17-56F5-438B-877E-AA291875F711}"/>
              </a:ext>
            </a:extLst>
          </p:cNvPr>
          <p:cNvSpPr>
            <a:spLocks noGrp="1"/>
          </p:cNvSpPr>
          <p:nvPr>
            <p:ph type="sldNum" sz="quarter" idx="12"/>
          </p:nvPr>
        </p:nvSpPr>
        <p:spPr/>
        <p:txBody>
          <a:bodyPr/>
          <a:lstStyle/>
          <a:p>
            <a:fld id="{6270C7F6-5196-49C7-ACC3-E258041CD77F}" type="slidenum">
              <a:rPr lang="en-US" smtClean="0"/>
              <a:pPr/>
              <a:t>14</a:t>
            </a:fld>
            <a:endParaRPr lang="en-US" dirty="0"/>
          </a:p>
        </p:txBody>
      </p:sp>
      <p:sp>
        <p:nvSpPr>
          <p:cNvPr id="24" name="TextBox 23">
            <a:extLst>
              <a:ext uri="{FF2B5EF4-FFF2-40B4-BE49-F238E27FC236}">
                <a16:creationId xmlns:a16="http://schemas.microsoft.com/office/drawing/2014/main" id="{33D01B40-6116-43FC-AEBD-3BD10B3AF726}"/>
              </a:ext>
            </a:extLst>
          </p:cNvPr>
          <p:cNvSpPr txBox="1"/>
          <p:nvPr/>
        </p:nvSpPr>
        <p:spPr>
          <a:xfrm>
            <a:off x="1074472" y="5321562"/>
            <a:ext cx="6858000" cy="261610"/>
          </a:xfrm>
          <a:prstGeom prst="rect">
            <a:avLst/>
          </a:prstGeom>
          <a:noFill/>
        </p:spPr>
        <p:txBody>
          <a:bodyPr wrap="square" rtlCol="0">
            <a:spAutoFit/>
          </a:bodyPr>
          <a:lstStyle/>
          <a:p>
            <a:r>
              <a:rPr lang="en-US" sz="1100" b="1" dirty="0">
                <a:latin typeface="Tw Cen MT" panose="020B0602020104020603" pitchFamily="34" charset="0"/>
              </a:rPr>
              <a:t>Source: </a:t>
            </a:r>
            <a:r>
              <a:rPr lang="en-US" sz="1100" dirty="0">
                <a:latin typeface="Tw Cen MT" panose="020B0602020104020603" pitchFamily="34" charset="0"/>
              </a:rPr>
              <a:t>2022 NSI National Health Care Retention &amp; RN Staffing Reports</a:t>
            </a:r>
            <a:r>
              <a:rPr lang="en-US" sz="1100" b="1" dirty="0">
                <a:latin typeface="Tw Cen MT" panose="020B0602020104020603" pitchFamily="34" charset="0"/>
              </a:rPr>
              <a:t>. Nursing Solutions, Inc.</a:t>
            </a:r>
          </a:p>
        </p:txBody>
      </p:sp>
      <p:pic>
        <p:nvPicPr>
          <p:cNvPr id="3" name="Picture 2">
            <a:extLst>
              <a:ext uri="{FF2B5EF4-FFF2-40B4-BE49-F238E27FC236}">
                <a16:creationId xmlns:a16="http://schemas.microsoft.com/office/drawing/2014/main" id="{5126934B-C26A-47E7-8AF9-435AEFA0FC80}"/>
              </a:ext>
            </a:extLst>
          </p:cNvPr>
          <p:cNvPicPr>
            <a:picLocks noChangeAspect="1"/>
          </p:cNvPicPr>
          <p:nvPr/>
        </p:nvPicPr>
        <p:blipFill>
          <a:blip r:embed="rId2"/>
          <a:stretch>
            <a:fillRect/>
          </a:stretch>
        </p:blipFill>
        <p:spPr>
          <a:xfrm>
            <a:off x="0" y="2033392"/>
            <a:ext cx="9703837" cy="2791215"/>
          </a:xfrm>
          <a:prstGeom prst="rect">
            <a:avLst/>
          </a:prstGeom>
        </p:spPr>
      </p:pic>
    </p:spTree>
    <p:extLst>
      <p:ext uri="{BB962C8B-B14F-4D97-AF65-F5344CB8AC3E}">
        <p14:creationId xmlns:p14="http://schemas.microsoft.com/office/powerpoint/2010/main" val="1368883151"/>
      </p:ext>
    </p:extLst>
  </p:cSld>
  <p:clrMapOvr>
    <a:masterClrMapping/>
  </p:clrMapOvr>
  <mc:AlternateContent xmlns:mc="http://schemas.openxmlformats.org/markup-compatibility/2006" xmlns:p14="http://schemas.microsoft.com/office/powerpoint/2010/main">
    <mc:Choice Requires="p14">
      <p:transition p14:dur="0" advClick="0" advTm="10000"/>
    </mc:Choice>
    <mc:Fallback xmlns="">
      <p:transition advClick="0" advTm="1000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4F2D7-D67B-4611-9973-115F5616D935}"/>
              </a:ext>
            </a:extLst>
          </p:cNvPr>
          <p:cNvSpPr>
            <a:spLocks noGrp="1"/>
          </p:cNvSpPr>
          <p:nvPr>
            <p:ph type="title"/>
          </p:nvPr>
        </p:nvSpPr>
        <p:spPr>
          <a:xfrm>
            <a:off x="1688124" y="1073888"/>
            <a:ext cx="10103828" cy="4064627"/>
          </a:xfrm>
        </p:spPr>
        <p:txBody>
          <a:bodyPr anchor="ctr">
            <a:normAutofit/>
          </a:bodyPr>
          <a:lstStyle/>
          <a:p>
            <a:r>
              <a:rPr lang="en-US" sz="6700" dirty="0">
                <a:solidFill>
                  <a:srgbClr val="0070C0"/>
                </a:solidFill>
              </a:rPr>
              <a:t>How do we attract and retain nurses and other healthcare workers?</a:t>
            </a:r>
            <a:endParaRPr lang="en-US" dirty="0">
              <a:solidFill>
                <a:srgbClr val="0070C0"/>
              </a:solidFill>
            </a:endParaRPr>
          </a:p>
        </p:txBody>
      </p:sp>
      <p:sp>
        <p:nvSpPr>
          <p:cNvPr id="3" name="Text Placeholder 2">
            <a:extLst>
              <a:ext uri="{FF2B5EF4-FFF2-40B4-BE49-F238E27FC236}">
                <a16:creationId xmlns:a16="http://schemas.microsoft.com/office/drawing/2014/main" id="{3935AFEB-4321-4843-A05A-EAED754D1646}"/>
              </a:ext>
            </a:extLst>
          </p:cNvPr>
          <p:cNvSpPr>
            <a:spLocks noGrp="1"/>
          </p:cNvSpPr>
          <p:nvPr>
            <p:ph type="body" idx="1"/>
          </p:nvPr>
        </p:nvSpPr>
        <p:spPr>
          <a:xfrm>
            <a:off x="3233404" y="4330394"/>
            <a:ext cx="7748920" cy="951135"/>
          </a:xfrm>
        </p:spPr>
        <p:txBody>
          <a:bodyPr/>
          <a:lstStyle/>
          <a:p>
            <a:endParaRPr lang="en-US" dirty="0"/>
          </a:p>
        </p:txBody>
      </p:sp>
      <p:sp>
        <p:nvSpPr>
          <p:cNvPr id="13" name="Slide Number Placeholder 12">
            <a:extLst>
              <a:ext uri="{FF2B5EF4-FFF2-40B4-BE49-F238E27FC236}">
                <a16:creationId xmlns:a16="http://schemas.microsoft.com/office/drawing/2014/main" id="{B0A13AF7-B3B2-4CF2-B18C-6E3D15A9747D}"/>
              </a:ext>
            </a:extLst>
          </p:cNvPr>
          <p:cNvSpPr>
            <a:spLocks noGrp="1"/>
          </p:cNvSpPr>
          <p:nvPr>
            <p:ph type="sldNum" sz="quarter" idx="12"/>
          </p:nvPr>
        </p:nvSpPr>
        <p:spPr/>
        <p:txBody>
          <a:bodyPr/>
          <a:lstStyle/>
          <a:p>
            <a:fld id="{6270C7F6-5196-49C7-ACC3-E258041CD77F}" type="slidenum">
              <a:rPr lang="en-US" smtClean="0"/>
              <a:pPr/>
              <a:t>15</a:t>
            </a:fld>
            <a:endParaRPr lang="en-US" dirty="0"/>
          </a:p>
        </p:txBody>
      </p:sp>
    </p:spTree>
    <p:extLst>
      <p:ext uri="{BB962C8B-B14F-4D97-AF65-F5344CB8AC3E}">
        <p14:creationId xmlns:p14="http://schemas.microsoft.com/office/powerpoint/2010/main" val="20788182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70C0"/>
                </a:solidFill>
              </a:rPr>
              <a:t>What do Nurses Seek? Need? </a:t>
            </a:r>
          </a:p>
        </p:txBody>
      </p:sp>
      <p:pic>
        <p:nvPicPr>
          <p:cNvPr id="5" name="Content Placeholder 4" descr="Maslow's hierarchy of needs"/>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625600" y="1438031"/>
            <a:ext cx="5728677" cy="3657599"/>
          </a:xfrm>
          <a:prstGeom prst="rect">
            <a:avLst/>
          </a:prstGeom>
          <a:noFill/>
          <a:ln>
            <a:noFill/>
          </a:ln>
        </p:spPr>
      </p:pic>
      <p:sp>
        <p:nvSpPr>
          <p:cNvPr id="4" name="Slide Number Placeholder 3"/>
          <p:cNvSpPr>
            <a:spLocks noGrp="1"/>
          </p:cNvSpPr>
          <p:nvPr>
            <p:ph type="sldNum" sz="quarter" idx="12"/>
          </p:nvPr>
        </p:nvSpPr>
        <p:spPr/>
        <p:txBody>
          <a:bodyPr/>
          <a:lstStyle/>
          <a:p>
            <a:fld id="{6270C7F6-5196-49C7-ACC3-E258041CD77F}" type="slidenum">
              <a:rPr lang="en-US" smtClean="0"/>
              <a:pPr/>
              <a:t>16</a:t>
            </a:fld>
            <a:endParaRPr lang="en-US" dirty="0"/>
          </a:p>
        </p:txBody>
      </p:sp>
      <p:sp>
        <p:nvSpPr>
          <p:cNvPr id="3" name="TextBox 2"/>
          <p:cNvSpPr txBox="1"/>
          <p:nvPr/>
        </p:nvSpPr>
        <p:spPr>
          <a:xfrm>
            <a:off x="1797538" y="5314462"/>
            <a:ext cx="2351926" cy="369332"/>
          </a:xfrm>
          <a:prstGeom prst="rect">
            <a:avLst/>
          </a:prstGeom>
          <a:noFill/>
        </p:spPr>
        <p:txBody>
          <a:bodyPr wrap="none" rtlCol="0">
            <a:spAutoFit/>
          </a:bodyPr>
          <a:lstStyle/>
          <a:p>
            <a:r>
              <a:rPr lang="en-US" dirty="0"/>
              <a:t>Advisory Board, 2021</a:t>
            </a:r>
          </a:p>
        </p:txBody>
      </p:sp>
    </p:spTree>
    <p:extLst>
      <p:ext uri="{BB962C8B-B14F-4D97-AF65-F5344CB8AC3E}">
        <p14:creationId xmlns:p14="http://schemas.microsoft.com/office/powerpoint/2010/main" val="525675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70C0"/>
                </a:solidFill>
              </a:rPr>
              <a:t>Something to think about …</a:t>
            </a:r>
          </a:p>
        </p:txBody>
      </p:sp>
      <p:sp>
        <p:nvSpPr>
          <p:cNvPr id="3" name="Content Placeholder 2"/>
          <p:cNvSpPr>
            <a:spLocks noGrp="1"/>
          </p:cNvSpPr>
          <p:nvPr>
            <p:ph idx="1"/>
          </p:nvPr>
        </p:nvSpPr>
        <p:spPr>
          <a:xfrm>
            <a:off x="677334" y="1617785"/>
            <a:ext cx="8596668" cy="4423577"/>
          </a:xfrm>
        </p:spPr>
        <p:txBody>
          <a:bodyPr>
            <a:normAutofit/>
          </a:bodyPr>
          <a:lstStyle/>
          <a:p>
            <a:r>
              <a:rPr lang="en-US" sz="2400" dirty="0"/>
              <a:t>Ensure that nurses are safe and feel safe at work</a:t>
            </a:r>
          </a:p>
          <a:p>
            <a:r>
              <a:rPr lang="en-US" sz="2400" dirty="0"/>
              <a:t>Transparency – about how you are staffing the mission</a:t>
            </a:r>
          </a:p>
          <a:p>
            <a:r>
              <a:rPr lang="en-US" sz="2400" dirty="0"/>
              <a:t>Make emotional support an opt-out, not an opt-in</a:t>
            </a:r>
          </a:p>
          <a:p>
            <a:r>
              <a:rPr lang="en-US" sz="2400" dirty="0"/>
              <a:t>Carve out time for personal connection</a:t>
            </a:r>
          </a:p>
          <a:p>
            <a:endParaRPr lang="en-US" sz="2400" dirty="0"/>
          </a:p>
          <a:p>
            <a:r>
              <a:rPr lang="en-US" sz="2800" dirty="0"/>
              <a:t>Nurses are creative problem solvers! </a:t>
            </a:r>
          </a:p>
          <a:p>
            <a:pPr lvl="1"/>
            <a:r>
              <a:rPr lang="en-US" sz="2600" dirty="0"/>
              <a:t>We must work together to make our ideas and goals become a reality in the workplace </a:t>
            </a:r>
          </a:p>
          <a:p>
            <a:pPr marL="457200" lvl="1" indent="0">
              <a:buNone/>
            </a:pPr>
            <a:r>
              <a:rPr lang="en-US" sz="1800" dirty="0"/>
              <a:t>(Advisory Board, 2021)</a:t>
            </a:r>
          </a:p>
          <a:p>
            <a:pPr lvl="1"/>
            <a:endParaRPr lang="en-US" sz="2600" dirty="0"/>
          </a:p>
        </p:txBody>
      </p:sp>
      <p:sp>
        <p:nvSpPr>
          <p:cNvPr id="4" name="Slide Number Placeholder 3"/>
          <p:cNvSpPr>
            <a:spLocks noGrp="1"/>
          </p:cNvSpPr>
          <p:nvPr>
            <p:ph type="sldNum" sz="quarter" idx="12"/>
          </p:nvPr>
        </p:nvSpPr>
        <p:spPr/>
        <p:txBody>
          <a:bodyPr/>
          <a:lstStyle/>
          <a:p>
            <a:fld id="{6270C7F6-5196-49C7-ACC3-E258041CD77F}" type="slidenum">
              <a:rPr lang="en-US" smtClean="0"/>
              <a:pPr/>
              <a:t>17</a:t>
            </a:fld>
            <a:endParaRPr lang="en-US" dirty="0"/>
          </a:p>
        </p:txBody>
      </p:sp>
    </p:spTree>
    <p:extLst>
      <p:ext uri="{BB962C8B-B14F-4D97-AF65-F5344CB8AC3E}">
        <p14:creationId xmlns:p14="http://schemas.microsoft.com/office/powerpoint/2010/main" val="7577187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812800"/>
          </a:xfrm>
        </p:spPr>
        <p:txBody>
          <a:bodyPr/>
          <a:lstStyle/>
          <a:p>
            <a:r>
              <a:rPr lang="en-US" dirty="0">
                <a:solidFill>
                  <a:srgbClr val="0070C0"/>
                </a:solidFill>
              </a:rPr>
              <a:t>Summary:  Current State of Nursing</a:t>
            </a:r>
          </a:p>
        </p:txBody>
      </p:sp>
      <p:sp>
        <p:nvSpPr>
          <p:cNvPr id="3" name="Content Placeholder 2"/>
          <p:cNvSpPr>
            <a:spLocks noGrp="1"/>
          </p:cNvSpPr>
          <p:nvPr>
            <p:ph idx="1"/>
          </p:nvPr>
        </p:nvSpPr>
        <p:spPr>
          <a:xfrm>
            <a:off x="677334" y="1496281"/>
            <a:ext cx="8596668" cy="3880773"/>
          </a:xfrm>
        </p:spPr>
        <p:txBody>
          <a:bodyPr>
            <a:noAutofit/>
          </a:bodyPr>
          <a:lstStyle/>
          <a:p>
            <a:r>
              <a:rPr lang="en-US" sz="2000" dirty="0"/>
              <a:t>Supply has always been an issue … since 2000 when the Center for Nursing was created to address shortage issues</a:t>
            </a:r>
          </a:p>
          <a:p>
            <a:r>
              <a:rPr lang="en-US" sz="2000" dirty="0"/>
              <a:t>Demand continues to increase in ways that provide attractive roles for nurses</a:t>
            </a:r>
          </a:p>
          <a:p>
            <a:pPr lvl="1"/>
            <a:r>
              <a:rPr lang="en-US" sz="2000" dirty="0"/>
              <a:t>Work from home, flexible schedule, preferred hours, etc. </a:t>
            </a:r>
          </a:p>
          <a:p>
            <a:r>
              <a:rPr lang="en-US" sz="2000" dirty="0"/>
              <a:t>Culture has not changed, and may have worsened during COVID-19</a:t>
            </a:r>
          </a:p>
          <a:p>
            <a:pPr lvl="1"/>
            <a:r>
              <a:rPr lang="en-US" sz="2000" dirty="0"/>
              <a:t>“If you don’t like it here, we can replace you”</a:t>
            </a:r>
          </a:p>
          <a:p>
            <a:pPr lvl="1"/>
            <a:r>
              <a:rPr lang="en-US" sz="2000" dirty="0"/>
              <a:t>Impact of prolonged stress on bedside nurses during COVID-19 (PTSD)</a:t>
            </a:r>
          </a:p>
          <a:p>
            <a:r>
              <a:rPr lang="en-US" sz="2000" dirty="0"/>
              <a:t>Education is working hard to maintain and keep up, but can not replace nurses at the rate the supply is being exhausted</a:t>
            </a:r>
          </a:p>
        </p:txBody>
      </p:sp>
      <p:sp>
        <p:nvSpPr>
          <p:cNvPr id="4" name="Slide Number Placeholder 3"/>
          <p:cNvSpPr>
            <a:spLocks noGrp="1"/>
          </p:cNvSpPr>
          <p:nvPr>
            <p:ph type="sldNum" sz="quarter" idx="12"/>
          </p:nvPr>
        </p:nvSpPr>
        <p:spPr/>
        <p:txBody>
          <a:bodyPr/>
          <a:lstStyle/>
          <a:p>
            <a:fld id="{6270C7F6-5196-49C7-ACC3-E258041CD77F}" type="slidenum">
              <a:rPr lang="en-US" smtClean="0"/>
              <a:pPr/>
              <a:t>18</a:t>
            </a:fld>
            <a:endParaRPr lang="en-US" dirty="0"/>
          </a:p>
        </p:txBody>
      </p:sp>
    </p:spTree>
    <p:extLst>
      <p:ext uri="{BB962C8B-B14F-4D97-AF65-F5344CB8AC3E}">
        <p14:creationId xmlns:p14="http://schemas.microsoft.com/office/powerpoint/2010/main" val="36549332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70C0"/>
                </a:solidFill>
              </a:rPr>
              <a:t>Immediate Challenge</a:t>
            </a:r>
          </a:p>
        </p:txBody>
      </p:sp>
      <p:sp>
        <p:nvSpPr>
          <p:cNvPr id="3" name="Content Placeholder 2"/>
          <p:cNvSpPr>
            <a:spLocks noGrp="1"/>
          </p:cNvSpPr>
          <p:nvPr>
            <p:ph idx="1"/>
          </p:nvPr>
        </p:nvSpPr>
        <p:spPr/>
        <p:txBody>
          <a:bodyPr>
            <a:normAutofit/>
          </a:bodyPr>
          <a:lstStyle/>
          <a:p>
            <a:r>
              <a:rPr lang="en-US" sz="2400" dirty="0"/>
              <a:t>Control the message --- to display a positive image of nursing</a:t>
            </a:r>
          </a:p>
          <a:p>
            <a:pPr lvl="1"/>
            <a:r>
              <a:rPr lang="en-US" sz="2200" dirty="0"/>
              <a:t>OR risk repeating the 1990s drop in interest in nursing, enrollment, graduations … led to the last big shortage</a:t>
            </a:r>
          </a:p>
          <a:p>
            <a:pPr lvl="1"/>
            <a:endParaRPr lang="en-US" sz="2200" dirty="0"/>
          </a:p>
          <a:p>
            <a:r>
              <a:rPr lang="en-US" sz="2400" dirty="0"/>
              <a:t>Shared responsibility</a:t>
            </a:r>
          </a:p>
          <a:p>
            <a:pPr lvl="1"/>
            <a:r>
              <a:rPr lang="en-US" sz="2200" dirty="0"/>
              <a:t>Nurses, leaders, educators, professional associations, media, social media and unions</a:t>
            </a:r>
          </a:p>
        </p:txBody>
      </p:sp>
      <p:sp>
        <p:nvSpPr>
          <p:cNvPr id="4" name="Slide Number Placeholder 3"/>
          <p:cNvSpPr>
            <a:spLocks noGrp="1"/>
          </p:cNvSpPr>
          <p:nvPr>
            <p:ph type="sldNum" sz="quarter" idx="12"/>
          </p:nvPr>
        </p:nvSpPr>
        <p:spPr/>
        <p:txBody>
          <a:bodyPr/>
          <a:lstStyle/>
          <a:p>
            <a:fld id="{6270C7F6-5196-49C7-ACC3-E258041CD77F}" type="slidenum">
              <a:rPr lang="en-US" smtClean="0"/>
              <a:pPr/>
              <a:t>19</a:t>
            </a:fld>
            <a:endParaRPr lang="en-US" dirty="0"/>
          </a:p>
        </p:txBody>
      </p:sp>
    </p:spTree>
    <p:extLst>
      <p:ext uri="{BB962C8B-B14F-4D97-AF65-F5344CB8AC3E}">
        <p14:creationId xmlns:p14="http://schemas.microsoft.com/office/powerpoint/2010/main" val="8932449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4F2D7-D67B-4611-9973-115F5616D935}"/>
              </a:ext>
            </a:extLst>
          </p:cNvPr>
          <p:cNvSpPr>
            <a:spLocks noGrp="1"/>
          </p:cNvSpPr>
          <p:nvPr>
            <p:ph type="title"/>
          </p:nvPr>
        </p:nvSpPr>
        <p:spPr>
          <a:xfrm>
            <a:off x="3009901" y="1073888"/>
            <a:ext cx="8782050" cy="4064627"/>
          </a:xfrm>
        </p:spPr>
        <p:txBody>
          <a:bodyPr anchor="ctr">
            <a:normAutofit/>
          </a:bodyPr>
          <a:lstStyle/>
          <a:p>
            <a:r>
              <a:rPr lang="en-US" sz="6700" dirty="0">
                <a:solidFill>
                  <a:srgbClr val="0070C0"/>
                </a:solidFill>
              </a:rPr>
              <a:t>We are LIVING the shortage</a:t>
            </a:r>
            <a:endParaRPr lang="en-US" dirty="0">
              <a:solidFill>
                <a:srgbClr val="0070C0"/>
              </a:solidFill>
            </a:endParaRPr>
          </a:p>
        </p:txBody>
      </p:sp>
      <p:sp>
        <p:nvSpPr>
          <p:cNvPr id="3" name="Text Placeholder 2">
            <a:extLst>
              <a:ext uri="{FF2B5EF4-FFF2-40B4-BE49-F238E27FC236}">
                <a16:creationId xmlns:a16="http://schemas.microsoft.com/office/drawing/2014/main" id="{3935AFEB-4321-4843-A05A-EAED754D1646}"/>
              </a:ext>
            </a:extLst>
          </p:cNvPr>
          <p:cNvSpPr>
            <a:spLocks noGrp="1"/>
          </p:cNvSpPr>
          <p:nvPr>
            <p:ph type="body" idx="1"/>
          </p:nvPr>
        </p:nvSpPr>
        <p:spPr>
          <a:xfrm>
            <a:off x="3233404" y="4330394"/>
            <a:ext cx="7748920" cy="951135"/>
          </a:xfrm>
        </p:spPr>
        <p:txBody>
          <a:bodyPr/>
          <a:lstStyle/>
          <a:p>
            <a:endParaRPr lang="en-US" dirty="0"/>
          </a:p>
        </p:txBody>
      </p:sp>
      <p:sp>
        <p:nvSpPr>
          <p:cNvPr id="13" name="Slide Number Placeholder 12">
            <a:extLst>
              <a:ext uri="{FF2B5EF4-FFF2-40B4-BE49-F238E27FC236}">
                <a16:creationId xmlns:a16="http://schemas.microsoft.com/office/drawing/2014/main" id="{B0A13AF7-B3B2-4CF2-B18C-6E3D15A9747D}"/>
              </a:ext>
            </a:extLst>
          </p:cNvPr>
          <p:cNvSpPr>
            <a:spLocks noGrp="1"/>
          </p:cNvSpPr>
          <p:nvPr>
            <p:ph type="sldNum" sz="quarter" idx="12"/>
          </p:nvPr>
        </p:nvSpPr>
        <p:spPr/>
        <p:txBody>
          <a:bodyPr/>
          <a:lstStyle/>
          <a:p>
            <a:fld id="{6270C7F6-5196-49C7-ACC3-E258041CD77F}" type="slidenum">
              <a:rPr lang="en-US" smtClean="0"/>
              <a:pPr/>
              <a:t>2</a:t>
            </a:fld>
            <a:endParaRPr lang="en-US" dirty="0"/>
          </a:p>
        </p:txBody>
      </p:sp>
    </p:spTree>
    <p:extLst>
      <p:ext uri="{BB962C8B-B14F-4D97-AF65-F5344CB8AC3E}">
        <p14:creationId xmlns:p14="http://schemas.microsoft.com/office/powerpoint/2010/main" val="7833958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a:bodyPr>
          <a:lstStyle/>
          <a:p>
            <a:pPr marL="457200" indent="-457200">
              <a:buFont typeface="Arial" panose="020B0604020202020204" pitchFamily="34" charset="0"/>
              <a:buChar char="•"/>
            </a:pPr>
            <a:r>
              <a:rPr lang="en-US" sz="3200" dirty="0"/>
              <a:t>Reset Relationships</a:t>
            </a:r>
          </a:p>
          <a:p>
            <a:pPr marL="1200150" lvl="1" indent="-457200">
              <a:buFont typeface="Arial" panose="020B0604020202020204" pitchFamily="34" charset="0"/>
              <a:buChar char="•"/>
            </a:pPr>
            <a:r>
              <a:rPr lang="en-US" sz="2800" dirty="0"/>
              <a:t>Hospitals and nurses</a:t>
            </a:r>
          </a:p>
          <a:p>
            <a:pPr marL="1200150" lvl="1" indent="-457200">
              <a:buFont typeface="Arial" panose="020B0604020202020204" pitchFamily="34" charset="0"/>
              <a:buChar char="•"/>
            </a:pPr>
            <a:r>
              <a:rPr lang="en-US" sz="2800" dirty="0"/>
              <a:t>Relationships with students</a:t>
            </a:r>
          </a:p>
          <a:p>
            <a:pPr marL="1200150" lvl="1" indent="-457200">
              <a:buFont typeface="Arial" panose="020B0604020202020204" pitchFamily="34" charset="0"/>
              <a:buChar char="•"/>
            </a:pPr>
            <a:r>
              <a:rPr lang="en-US" sz="2800" dirty="0"/>
              <a:t>Relationships with patients and communities</a:t>
            </a:r>
          </a:p>
          <a:p>
            <a:pPr marL="1200150" lvl="1" indent="-457200">
              <a:buFont typeface="Arial" panose="020B0604020202020204" pitchFamily="34" charset="0"/>
              <a:buChar char="•"/>
            </a:pPr>
            <a:r>
              <a:rPr lang="en-US" sz="2800" dirty="0"/>
              <a:t>Economic relationship – Embrace value-based payment</a:t>
            </a:r>
          </a:p>
          <a:p>
            <a:endParaRPr lang="en-US" sz="3200" i="1" dirty="0"/>
          </a:p>
        </p:txBody>
      </p:sp>
      <p:sp>
        <p:nvSpPr>
          <p:cNvPr id="3" name="Title 2"/>
          <p:cNvSpPr>
            <a:spLocks noGrp="1"/>
          </p:cNvSpPr>
          <p:nvPr>
            <p:ph type="title"/>
          </p:nvPr>
        </p:nvSpPr>
        <p:spPr/>
        <p:txBody>
          <a:bodyPr/>
          <a:lstStyle/>
          <a:p>
            <a:r>
              <a:rPr lang="en-US" dirty="0">
                <a:solidFill>
                  <a:srgbClr val="0070C0"/>
                </a:solidFill>
              </a:rPr>
              <a:t>Imperative Challenge</a:t>
            </a:r>
          </a:p>
        </p:txBody>
      </p:sp>
    </p:spTree>
    <p:extLst>
      <p:ext uri="{BB962C8B-B14F-4D97-AF65-F5344CB8AC3E}">
        <p14:creationId xmlns:p14="http://schemas.microsoft.com/office/powerpoint/2010/main" val="42532702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10000">
        <p15:prstTrans prst="wind"/>
      </p:transition>
    </mc:Choice>
    <mc:Fallback xmlns="">
      <p:transition spd="slow" advClick="0" advTm="10000">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70C0"/>
                </a:solidFill>
              </a:rPr>
              <a:t>Reset Relationships with Hospitals &amp; Nurses </a:t>
            </a:r>
          </a:p>
        </p:txBody>
      </p:sp>
      <p:sp>
        <p:nvSpPr>
          <p:cNvPr id="3" name="Content Placeholder 2"/>
          <p:cNvSpPr>
            <a:spLocks noGrp="1"/>
          </p:cNvSpPr>
          <p:nvPr>
            <p:ph idx="1"/>
          </p:nvPr>
        </p:nvSpPr>
        <p:spPr/>
        <p:txBody>
          <a:bodyPr/>
          <a:lstStyle/>
          <a:p>
            <a:r>
              <a:rPr lang="en-US" dirty="0"/>
              <a:t>Host gatherings of nurses or town halls for discussions – listening – seeking to understand – apologizing if necessary</a:t>
            </a:r>
          </a:p>
          <a:p>
            <a:r>
              <a:rPr lang="en-US" dirty="0"/>
              <a:t>Focus on the positives – what we did right – what were our strengths – what did we learn about ourselves and our culture that were helpful – how did nurses grow as clinicians (skills, confidence, competence) and as leaders, identify what we want to take forward and build more of in the future</a:t>
            </a:r>
          </a:p>
          <a:p>
            <a:r>
              <a:rPr lang="en-US" dirty="0"/>
              <a:t>Identify the negatives – what we didn’t get right, what were things we learned about ourselves and our culture that were not helpful, what can we learn from these disappointments – and what should we now leave in the past</a:t>
            </a:r>
          </a:p>
          <a:p>
            <a:r>
              <a:rPr lang="en-US" dirty="0"/>
              <a:t>Assess nurse’ readiness to change and willingness to change</a:t>
            </a:r>
          </a:p>
          <a:p>
            <a:r>
              <a:rPr lang="en-US" dirty="0"/>
              <a:t>What are the priorities?</a:t>
            </a:r>
          </a:p>
        </p:txBody>
      </p:sp>
      <p:sp>
        <p:nvSpPr>
          <p:cNvPr id="4" name="Slide Number Placeholder 3"/>
          <p:cNvSpPr>
            <a:spLocks noGrp="1"/>
          </p:cNvSpPr>
          <p:nvPr>
            <p:ph type="sldNum" sz="quarter" idx="12"/>
          </p:nvPr>
        </p:nvSpPr>
        <p:spPr/>
        <p:txBody>
          <a:bodyPr/>
          <a:lstStyle/>
          <a:p>
            <a:fld id="{6270C7F6-5196-49C7-ACC3-E258041CD77F}" type="slidenum">
              <a:rPr lang="en-US" smtClean="0"/>
              <a:pPr/>
              <a:t>21</a:t>
            </a:fld>
            <a:endParaRPr lang="en-US" dirty="0"/>
          </a:p>
        </p:txBody>
      </p:sp>
    </p:spTree>
    <p:extLst>
      <p:ext uri="{BB962C8B-B14F-4D97-AF65-F5344CB8AC3E}">
        <p14:creationId xmlns:p14="http://schemas.microsoft.com/office/powerpoint/2010/main" val="22123642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70C0"/>
                </a:solidFill>
              </a:rPr>
              <a:t>Reset Relationships with Students</a:t>
            </a:r>
          </a:p>
        </p:txBody>
      </p:sp>
      <p:sp>
        <p:nvSpPr>
          <p:cNvPr id="3" name="Content Placeholder 2"/>
          <p:cNvSpPr>
            <a:spLocks noGrp="1"/>
          </p:cNvSpPr>
          <p:nvPr>
            <p:ph idx="1"/>
          </p:nvPr>
        </p:nvSpPr>
        <p:spPr/>
        <p:txBody>
          <a:bodyPr/>
          <a:lstStyle/>
          <a:p>
            <a:r>
              <a:rPr lang="en-US" dirty="0"/>
              <a:t>Reach out to faculty to gather information (verify) and insights, identify student leaders and issues from clinical faculty perspective</a:t>
            </a:r>
          </a:p>
          <a:p>
            <a:r>
              <a:rPr lang="en-US" dirty="0"/>
              <a:t>Meet with students, convey their importance, ask what was positive – what did we do right – what strengths did they (students) learn about themselves -how did they grow as clinicians (skills, confidence, competence) and as leaders - identify what students think is worth building on and taking into the future</a:t>
            </a:r>
          </a:p>
          <a:p>
            <a:r>
              <a:rPr lang="en-US" dirty="0"/>
              <a:t>Let them know how important they are – re-invite them to be part of your future</a:t>
            </a:r>
          </a:p>
          <a:p>
            <a:r>
              <a:rPr lang="en-US" dirty="0"/>
              <a:t>What do they need most from us to support their future?</a:t>
            </a:r>
          </a:p>
        </p:txBody>
      </p:sp>
      <p:sp>
        <p:nvSpPr>
          <p:cNvPr id="4" name="Slide Number Placeholder 3"/>
          <p:cNvSpPr>
            <a:spLocks noGrp="1"/>
          </p:cNvSpPr>
          <p:nvPr>
            <p:ph type="sldNum" sz="quarter" idx="12"/>
          </p:nvPr>
        </p:nvSpPr>
        <p:spPr/>
        <p:txBody>
          <a:bodyPr/>
          <a:lstStyle/>
          <a:p>
            <a:fld id="{6270C7F6-5196-49C7-ACC3-E258041CD77F}" type="slidenum">
              <a:rPr lang="en-US" smtClean="0"/>
              <a:pPr/>
              <a:t>22</a:t>
            </a:fld>
            <a:endParaRPr lang="en-US" dirty="0"/>
          </a:p>
        </p:txBody>
      </p:sp>
    </p:spTree>
    <p:extLst>
      <p:ext uri="{BB962C8B-B14F-4D97-AF65-F5344CB8AC3E}">
        <p14:creationId xmlns:p14="http://schemas.microsoft.com/office/powerpoint/2010/main" val="14849122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24002" y="271461"/>
            <a:ext cx="9144001" cy="1371600"/>
          </a:xfrm>
        </p:spPr>
        <p:txBody>
          <a:bodyPr>
            <a:normAutofit/>
          </a:bodyPr>
          <a:lstStyle/>
          <a:p>
            <a:r>
              <a:rPr lang="en-US" dirty="0"/>
              <a:t>Bullying/Incivility Experienced by Faculty and Non-Faculty in the Workplace*</a:t>
            </a:r>
          </a:p>
        </p:txBody>
      </p:sp>
      <p:sp>
        <p:nvSpPr>
          <p:cNvPr id="2" name="Slide Number Placeholder 1">
            <a:extLst>
              <a:ext uri="{FF2B5EF4-FFF2-40B4-BE49-F238E27FC236}">
                <a16:creationId xmlns:a16="http://schemas.microsoft.com/office/drawing/2014/main" id="{EBA4F2AD-387E-4F61-B576-57820F4B648C}"/>
              </a:ext>
            </a:extLst>
          </p:cNvPr>
          <p:cNvSpPr>
            <a:spLocks noGrp="1"/>
          </p:cNvSpPr>
          <p:nvPr>
            <p:ph type="sldNum" sz="quarter" idx="12"/>
          </p:nvPr>
        </p:nvSpPr>
        <p:spPr/>
        <p:txBody>
          <a:bodyPr/>
          <a:lstStyle/>
          <a:p>
            <a:fld id="{2A013F82-EE5E-44EE-A61D-E31C6657F26F}" type="slidenum">
              <a:rPr lang="en-US" smtClean="0"/>
              <a:t>23</a:t>
            </a:fld>
            <a:endParaRPr lang="en-US" dirty="0"/>
          </a:p>
        </p:txBody>
      </p:sp>
      <p:sp>
        <p:nvSpPr>
          <p:cNvPr id="4" name="TextBox 3">
            <a:extLst>
              <a:ext uri="{FF2B5EF4-FFF2-40B4-BE49-F238E27FC236}">
                <a16:creationId xmlns:a16="http://schemas.microsoft.com/office/drawing/2014/main" id="{A11C5F00-C036-A0AF-19DD-EAAF9FEC4E29}"/>
              </a:ext>
            </a:extLst>
          </p:cNvPr>
          <p:cNvSpPr txBox="1"/>
          <p:nvPr/>
        </p:nvSpPr>
        <p:spPr>
          <a:xfrm>
            <a:off x="9982200" y="1821268"/>
            <a:ext cx="1981200" cy="2308324"/>
          </a:xfrm>
          <a:prstGeom prst="rect">
            <a:avLst/>
          </a:prstGeom>
          <a:noFill/>
          <a:ln>
            <a:solidFill>
              <a:schemeClr val="bg2"/>
            </a:solidFill>
          </a:ln>
        </p:spPr>
        <p:txBody>
          <a:bodyPr wrap="square" rtlCol="0" anchor="ctr" anchorCtr="1">
            <a:spAutoFit/>
          </a:bodyPr>
          <a:lstStyle/>
          <a:p>
            <a:r>
              <a:rPr lang="en-US" sz="1600" dirty="0"/>
              <a:t>Faculty were </a:t>
            </a:r>
            <a:r>
              <a:rPr lang="en-US" sz="1600" b="1" dirty="0"/>
              <a:t>1.7</a:t>
            </a:r>
            <a:r>
              <a:rPr lang="en-US" sz="1600" dirty="0"/>
              <a:t> times more likely to experience bullying/incivility when compared to non-faculty nurses (based on 2021 RN Renewal Survey data).</a:t>
            </a:r>
          </a:p>
        </p:txBody>
      </p:sp>
      <p:sp>
        <p:nvSpPr>
          <p:cNvPr id="9" name="TextBox 8">
            <a:extLst>
              <a:ext uri="{FF2B5EF4-FFF2-40B4-BE49-F238E27FC236}">
                <a16:creationId xmlns:a16="http://schemas.microsoft.com/office/drawing/2014/main" id="{D4A059DE-74E4-E6C8-500E-6AE621255A3C}"/>
              </a:ext>
            </a:extLst>
          </p:cNvPr>
          <p:cNvSpPr txBox="1"/>
          <p:nvPr/>
        </p:nvSpPr>
        <p:spPr>
          <a:xfrm>
            <a:off x="9982200" y="4302712"/>
            <a:ext cx="1981200" cy="1815882"/>
          </a:xfrm>
          <a:prstGeom prst="rect">
            <a:avLst/>
          </a:prstGeom>
          <a:noFill/>
          <a:ln>
            <a:solidFill>
              <a:schemeClr val="bg2"/>
            </a:solidFill>
          </a:ln>
        </p:spPr>
        <p:txBody>
          <a:bodyPr wrap="square" rtlCol="0" anchor="ctr" anchorCtr="1">
            <a:spAutoFit/>
          </a:bodyPr>
          <a:lstStyle/>
          <a:p>
            <a:r>
              <a:rPr lang="en-US" sz="1600" dirty="0"/>
              <a:t>In 2018, Faculty were </a:t>
            </a:r>
            <a:r>
              <a:rPr lang="en-US" sz="1600" b="1" dirty="0"/>
              <a:t>1.5</a:t>
            </a:r>
            <a:r>
              <a:rPr lang="en-US" sz="1600" dirty="0"/>
              <a:t> times more likely to experience incivility/bullying when compared to non-faculty.</a:t>
            </a:r>
          </a:p>
        </p:txBody>
      </p:sp>
      <p:graphicFrame>
        <p:nvGraphicFramePr>
          <p:cNvPr id="10" name="Chart 9">
            <a:extLst>
              <a:ext uri="{FF2B5EF4-FFF2-40B4-BE49-F238E27FC236}">
                <a16:creationId xmlns:a16="http://schemas.microsoft.com/office/drawing/2014/main" id="{AB9C7406-0867-5B41-829F-8FFF1F311177}"/>
              </a:ext>
            </a:extLst>
          </p:cNvPr>
          <p:cNvGraphicFramePr>
            <a:graphicFrameLocks/>
          </p:cNvGraphicFramePr>
          <p:nvPr>
            <p:extLst>
              <p:ext uri="{D42A27DB-BD31-4B8C-83A1-F6EECF244321}">
                <p14:modId xmlns:p14="http://schemas.microsoft.com/office/powerpoint/2010/main" val="3709200993"/>
              </p:ext>
            </p:extLst>
          </p:nvPr>
        </p:nvGraphicFramePr>
        <p:xfrm>
          <a:off x="1492250" y="1821268"/>
          <a:ext cx="82296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a:extLst>
              <a:ext uri="{FF2B5EF4-FFF2-40B4-BE49-F238E27FC236}">
                <a16:creationId xmlns:a16="http://schemas.microsoft.com/office/drawing/2014/main" id="{0AA299AA-52C4-555C-9F4B-435D554D774F}"/>
              </a:ext>
            </a:extLst>
          </p:cNvPr>
          <p:cNvSpPr txBox="1"/>
          <p:nvPr/>
        </p:nvSpPr>
        <p:spPr>
          <a:xfrm>
            <a:off x="1492251" y="6114276"/>
            <a:ext cx="5654305" cy="461665"/>
          </a:xfrm>
          <a:prstGeom prst="rect">
            <a:avLst/>
          </a:prstGeom>
          <a:noFill/>
          <a:ln>
            <a:solidFill>
              <a:schemeClr val="bg2"/>
            </a:solidFill>
          </a:ln>
        </p:spPr>
        <p:txBody>
          <a:bodyPr wrap="none" rtlCol="0" anchor="ctr" anchorCtr="1">
            <a:spAutoFit/>
          </a:bodyPr>
          <a:lstStyle/>
          <a:p>
            <a:r>
              <a:rPr lang="en-US" sz="1200" dirty="0"/>
              <a:t>Source: 2018 and 2021 RN Renewal Surveys</a:t>
            </a:r>
          </a:p>
          <a:p>
            <a:r>
              <a:rPr lang="en-US" sz="1200" dirty="0"/>
              <a:t>*Bullying/incivility questions were first included in the 2018 RN Renewal Survey</a:t>
            </a:r>
          </a:p>
        </p:txBody>
      </p:sp>
      <p:graphicFrame>
        <p:nvGraphicFramePr>
          <p:cNvPr id="8" name="Chart 7">
            <a:extLst>
              <a:ext uri="{FF2B5EF4-FFF2-40B4-BE49-F238E27FC236}">
                <a16:creationId xmlns:a16="http://schemas.microsoft.com/office/drawing/2014/main" id="{AB9C7406-0867-5B41-829F-8FFF1F311177}"/>
              </a:ext>
            </a:extLst>
          </p:cNvPr>
          <p:cNvGraphicFramePr>
            <a:graphicFrameLocks/>
          </p:cNvGraphicFramePr>
          <p:nvPr>
            <p:extLst>
              <p:ext uri="{D42A27DB-BD31-4B8C-83A1-F6EECF244321}">
                <p14:modId xmlns:p14="http://schemas.microsoft.com/office/powerpoint/2010/main" val="2444728141"/>
              </p:ext>
            </p:extLst>
          </p:nvPr>
        </p:nvGraphicFramePr>
        <p:xfrm>
          <a:off x="1490662" y="1821268"/>
          <a:ext cx="8229600" cy="41148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331380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70C0"/>
                </a:solidFill>
              </a:rPr>
              <a:t>Reset relationships with patients &amp; community </a:t>
            </a:r>
          </a:p>
        </p:txBody>
      </p:sp>
      <p:sp>
        <p:nvSpPr>
          <p:cNvPr id="3" name="Content Placeholder 2"/>
          <p:cNvSpPr>
            <a:spLocks noGrp="1"/>
          </p:cNvSpPr>
          <p:nvPr>
            <p:ph idx="1"/>
          </p:nvPr>
        </p:nvSpPr>
        <p:spPr/>
        <p:txBody>
          <a:bodyPr/>
          <a:lstStyle/>
          <a:p>
            <a:r>
              <a:rPr lang="en-US" dirty="0"/>
              <a:t>Consider community outreach – television, radio, a mini-documentary summarizing experiences during the pandemic</a:t>
            </a:r>
          </a:p>
          <a:p>
            <a:r>
              <a:rPr lang="en-US" dirty="0"/>
              <a:t>Communicate what nurses (including students) accomplished – how many people they cared for, how many people were saved and are now among the living</a:t>
            </a:r>
          </a:p>
          <a:p>
            <a:r>
              <a:rPr lang="en-US" dirty="0"/>
              <a:t>Communicate where nurses (and students) struggled and what we, as an organization, learned and intend to do differently to strengthen our collective future</a:t>
            </a:r>
          </a:p>
          <a:p>
            <a:r>
              <a:rPr lang="en-US" dirty="0"/>
              <a:t>Examine what we are doing to ensure that nurse-patient interactions continue to be designed and implemented to keep patients safe and protected, assure quality of care, and …  finally … reset our economic relationship</a:t>
            </a:r>
          </a:p>
        </p:txBody>
      </p:sp>
      <p:sp>
        <p:nvSpPr>
          <p:cNvPr id="4" name="Slide Number Placeholder 3"/>
          <p:cNvSpPr>
            <a:spLocks noGrp="1"/>
          </p:cNvSpPr>
          <p:nvPr>
            <p:ph type="sldNum" sz="quarter" idx="12"/>
          </p:nvPr>
        </p:nvSpPr>
        <p:spPr/>
        <p:txBody>
          <a:bodyPr/>
          <a:lstStyle/>
          <a:p>
            <a:fld id="{6270C7F6-5196-49C7-ACC3-E258041CD77F}" type="slidenum">
              <a:rPr lang="en-US" smtClean="0"/>
              <a:pPr/>
              <a:t>24</a:t>
            </a:fld>
            <a:endParaRPr lang="en-US" dirty="0"/>
          </a:p>
        </p:txBody>
      </p:sp>
    </p:spTree>
    <p:extLst>
      <p:ext uri="{BB962C8B-B14F-4D97-AF65-F5344CB8AC3E}">
        <p14:creationId xmlns:p14="http://schemas.microsoft.com/office/powerpoint/2010/main" val="30676348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70C0"/>
                </a:solidFill>
              </a:rPr>
              <a:t>How do we embrace value-based payment?</a:t>
            </a:r>
          </a:p>
        </p:txBody>
      </p:sp>
      <p:sp>
        <p:nvSpPr>
          <p:cNvPr id="3" name="Text Placeholder 2"/>
          <p:cNvSpPr>
            <a:spLocks noGrp="1"/>
          </p:cNvSpPr>
          <p:nvPr>
            <p:ph type="body" sz="quarter" idx="12"/>
          </p:nvPr>
        </p:nvSpPr>
        <p:spPr>
          <a:xfrm>
            <a:off x="365098" y="1168400"/>
            <a:ext cx="11552349" cy="5603859"/>
          </a:xfrm>
        </p:spPr>
        <p:txBody>
          <a:bodyPr/>
          <a:lstStyle/>
          <a:p>
            <a:r>
              <a:rPr lang="en-US" sz="3200" dirty="0"/>
              <a:t>Value = 2 things</a:t>
            </a:r>
          </a:p>
          <a:p>
            <a:pPr lvl="1"/>
            <a:r>
              <a:rPr lang="en-US" sz="2400" dirty="0"/>
              <a:t>outcomes produced and the cost to produce those outcomes</a:t>
            </a:r>
          </a:p>
          <a:p>
            <a:r>
              <a:rPr lang="en-US" sz="3200" dirty="0"/>
              <a:t>Value-based payment reimburses hospitals </a:t>
            </a:r>
            <a:r>
              <a:rPr lang="en-US" sz="3200" u="sng" dirty="0"/>
              <a:t>more</a:t>
            </a:r>
            <a:r>
              <a:rPr lang="en-US" sz="3200" dirty="0"/>
              <a:t> for achieving better outcomes at lower costs </a:t>
            </a:r>
          </a:p>
          <a:p>
            <a:r>
              <a:rPr lang="en-US" sz="3200" dirty="0"/>
              <a:t>Nurses know how to do this!!</a:t>
            </a:r>
          </a:p>
          <a:p>
            <a:pPr lvl="1"/>
            <a:r>
              <a:rPr lang="en-US" sz="2400" dirty="0"/>
              <a:t>Improve patient care</a:t>
            </a:r>
          </a:p>
          <a:p>
            <a:pPr lvl="1"/>
            <a:r>
              <a:rPr lang="en-US" sz="2400" dirty="0"/>
              <a:t>Contribute to the economic stability of the organization</a:t>
            </a:r>
          </a:p>
          <a:p>
            <a:pPr lvl="1"/>
            <a:r>
              <a:rPr lang="en-US" sz="2400" dirty="0"/>
              <a:t>Empower nurses and shift the focus of nurses as costly to ‘revenue generators’</a:t>
            </a:r>
          </a:p>
        </p:txBody>
      </p:sp>
    </p:spTree>
    <p:extLst>
      <p:ext uri="{BB962C8B-B14F-4D97-AF65-F5344CB8AC3E}">
        <p14:creationId xmlns:p14="http://schemas.microsoft.com/office/powerpoint/2010/main" val="1556008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10000">
        <p15:prstTrans prst="wind"/>
      </p:transition>
    </mc:Choice>
    <mc:Fallback xmlns="">
      <p:transition spd="slow" advClick="0" advTm="10000">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70C0"/>
                </a:solidFill>
              </a:rPr>
              <a:t>Early Outcomes Data on Care           Quality &amp; Patient Safety</a:t>
            </a:r>
          </a:p>
        </p:txBody>
      </p:sp>
      <p:sp>
        <p:nvSpPr>
          <p:cNvPr id="3" name="Content Placeholder 2"/>
          <p:cNvSpPr>
            <a:spLocks noGrp="1"/>
          </p:cNvSpPr>
          <p:nvPr>
            <p:ph idx="1"/>
          </p:nvPr>
        </p:nvSpPr>
        <p:spPr>
          <a:xfrm>
            <a:off x="677334" y="1840158"/>
            <a:ext cx="8596668" cy="3880773"/>
          </a:xfrm>
        </p:spPr>
        <p:txBody>
          <a:bodyPr>
            <a:noAutofit/>
          </a:bodyPr>
          <a:lstStyle/>
          <a:p>
            <a:r>
              <a:rPr lang="en-US" sz="2000" dirty="0"/>
              <a:t>Feb 14 report in Becker’s Hospital Review – </a:t>
            </a:r>
            <a:r>
              <a:rPr lang="en-US" sz="2000" i="1" dirty="0"/>
              <a:t>The New England Journal of Medicine … </a:t>
            </a:r>
            <a:r>
              <a:rPr lang="en-US" sz="2000" dirty="0"/>
              <a:t>increases for infections over seven months of 2020:</a:t>
            </a:r>
          </a:p>
          <a:p>
            <a:pPr lvl="1"/>
            <a:r>
              <a:rPr lang="en-US" sz="2000" dirty="0"/>
              <a:t>Central line-associated bloodstream infections: 60% increase</a:t>
            </a:r>
          </a:p>
          <a:p>
            <a:pPr lvl="1"/>
            <a:r>
              <a:rPr lang="en-US" sz="2000" dirty="0"/>
              <a:t>MRSA: 44% increase</a:t>
            </a:r>
          </a:p>
          <a:p>
            <a:pPr lvl="1"/>
            <a:r>
              <a:rPr lang="en-US" sz="2000" dirty="0"/>
              <a:t>Catheter-associated UTIs: 43% increase</a:t>
            </a:r>
          </a:p>
          <a:p>
            <a:endParaRPr lang="en-US" sz="2000" dirty="0"/>
          </a:p>
          <a:p>
            <a:r>
              <a:rPr lang="en-US" sz="2000" dirty="0"/>
              <a:t>3 top patient safety concerns per Leapfrog CEO (Becker’s, Jan 25)</a:t>
            </a:r>
          </a:p>
          <a:p>
            <a:pPr lvl="1"/>
            <a:r>
              <a:rPr lang="en-US" sz="2000" dirty="0"/>
              <a:t>Hospitals bringing in underqualified physicians due to staffing shortages</a:t>
            </a:r>
          </a:p>
          <a:p>
            <a:pPr lvl="1"/>
            <a:r>
              <a:rPr lang="en-US" sz="2000" dirty="0"/>
              <a:t>Significant rise in bacterial, fungal infections</a:t>
            </a:r>
          </a:p>
          <a:p>
            <a:pPr lvl="1"/>
            <a:r>
              <a:rPr lang="en-US" sz="2000" dirty="0"/>
              <a:t>Practicing proper hand-hygiene monitoring</a:t>
            </a:r>
          </a:p>
        </p:txBody>
      </p:sp>
      <p:sp>
        <p:nvSpPr>
          <p:cNvPr id="4" name="Slide Number Placeholder 3"/>
          <p:cNvSpPr>
            <a:spLocks noGrp="1"/>
          </p:cNvSpPr>
          <p:nvPr>
            <p:ph type="sldNum" sz="quarter" idx="12"/>
          </p:nvPr>
        </p:nvSpPr>
        <p:spPr/>
        <p:txBody>
          <a:bodyPr/>
          <a:lstStyle/>
          <a:p>
            <a:fld id="{6270C7F6-5196-49C7-ACC3-E258041CD77F}" type="slidenum">
              <a:rPr lang="en-US" smtClean="0"/>
              <a:pPr/>
              <a:t>26</a:t>
            </a:fld>
            <a:endParaRPr lang="en-US" dirty="0"/>
          </a:p>
        </p:txBody>
      </p:sp>
    </p:spTree>
    <p:extLst>
      <p:ext uri="{BB962C8B-B14F-4D97-AF65-F5344CB8AC3E}">
        <p14:creationId xmlns:p14="http://schemas.microsoft.com/office/powerpoint/2010/main" val="32180282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70C0"/>
                </a:solidFill>
              </a:rPr>
              <a:t>Early Outcomes Data on Care Quality &amp; Patient Safety</a:t>
            </a:r>
          </a:p>
        </p:txBody>
      </p:sp>
      <p:sp>
        <p:nvSpPr>
          <p:cNvPr id="3" name="Content Placeholder 2"/>
          <p:cNvSpPr>
            <a:spLocks noGrp="1"/>
          </p:cNvSpPr>
          <p:nvPr>
            <p:ph idx="1"/>
          </p:nvPr>
        </p:nvSpPr>
        <p:spPr/>
        <p:txBody>
          <a:bodyPr/>
          <a:lstStyle/>
          <a:p>
            <a:r>
              <a:rPr lang="en-US" dirty="0"/>
              <a:t>COVID-19 and Nurse-Sensitive Indicators: Using Performance Improvement Teams to Address Quality Indicators During a Pandemic [Sifter, et al., (2020) </a:t>
            </a:r>
            <a:r>
              <a:rPr lang="en-US" i="1" dirty="0"/>
              <a:t>Journal of Nursing Care Quality</a:t>
            </a:r>
            <a:r>
              <a:rPr lang="en-US" dirty="0"/>
              <a:t>, 36(1), pp 1-6.]</a:t>
            </a:r>
          </a:p>
          <a:p>
            <a:pPr lvl="1"/>
            <a:r>
              <a:rPr lang="en-US" dirty="0"/>
              <a:t>2020 process improvement team-work at Rush</a:t>
            </a:r>
          </a:p>
          <a:p>
            <a:pPr lvl="1"/>
            <a:r>
              <a:rPr lang="en-US" dirty="0"/>
              <a:t>New COVID-19 CLABSI Tip Sheet and a Prone Positioning Kit for HAPI Prevention</a:t>
            </a:r>
          </a:p>
          <a:p>
            <a:pPr lvl="1"/>
            <a:r>
              <a:rPr lang="en-US" dirty="0"/>
              <a:t>Nurse driven data and decisions that decreased nurse-sensitive health care-associated infections and set new standards of care for COVID patients</a:t>
            </a:r>
          </a:p>
          <a:p>
            <a:r>
              <a:rPr lang="en-US" dirty="0"/>
              <a:t>Chronic Hospital Nurse Understaffing Meets COVID-19: an observational study [</a:t>
            </a:r>
            <a:r>
              <a:rPr lang="en-US" dirty="0" err="1"/>
              <a:t>Lasater</a:t>
            </a:r>
            <a:r>
              <a:rPr lang="en-US" dirty="0"/>
              <a:t> et al., (2021) </a:t>
            </a:r>
            <a:r>
              <a:rPr lang="en-US" i="1" dirty="0"/>
              <a:t>BMJ Quality &amp; Safety, 30:639-647.]</a:t>
            </a:r>
          </a:p>
          <a:p>
            <a:pPr lvl="1"/>
            <a:r>
              <a:rPr lang="en-US" dirty="0"/>
              <a:t>Survey data of nurses &amp; patients in 254 hospitals in NY and IL between December 2019 and February 2020; documents associations of nurse staffing with care quality</a:t>
            </a:r>
          </a:p>
          <a:p>
            <a:pPr marL="0" indent="0">
              <a:buNone/>
            </a:pPr>
            <a:endParaRPr lang="en-US" dirty="0"/>
          </a:p>
        </p:txBody>
      </p:sp>
      <p:sp>
        <p:nvSpPr>
          <p:cNvPr id="4" name="Slide Number Placeholder 3"/>
          <p:cNvSpPr>
            <a:spLocks noGrp="1"/>
          </p:cNvSpPr>
          <p:nvPr>
            <p:ph type="sldNum" sz="quarter" idx="12"/>
          </p:nvPr>
        </p:nvSpPr>
        <p:spPr/>
        <p:txBody>
          <a:bodyPr/>
          <a:lstStyle/>
          <a:p>
            <a:fld id="{6270C7F6-5196-49C7-ACC3-E258041CD77F}" type="slidenum">
              <a:rPr lang="en-US" smtClean="0"/>
              <a:pPr/>
              <a:t>27</a:t>
            </a:fld>
            <a:endParaRPr lang="en-US" dirty="0"/>
          </a:p>
        </p:txBody>
      </p:sp>
    </p:spTree>
    <p:extLst>
      <p:ext uri="{BB962C8B-B14F-4D97-AF65-F5344CB8AC3E}">
        <p14:creationId xmlns:p14="http://schemas.microsoft.com/office/powerpoint/2010/main" val="3485040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696989-395C-492E-A957-3375AEBCBBDE}"/>
              </a:ext>
            </a:extLst>
          </p:cNvPr>
          <p:cNvSpPr>
            <a:spLocks noGrp="1"/>
          </p:cNvSpPr>
          <p:nvPr>
            <p:ph type="ctrTitle"/>
          </p:nvPr>
        </p:nvSpPr>
        <p:spPr/>
        <p:txBody>
          <a:bodyPr/>
          <a:lstStyle/>
          <a:p>
            <a:r>
              <a:rPr lang="en-US" dirty="0">
                <a:solidFill>
                  <a:schemeClr val="accent2"/>
                </a:solidFill>
              </a:rPr>
              <a:t>Current Initiatives </a:t>
            </a:r>
          </a:p>
        </p:txBody>
      </p:sp>
      <p:sp>
        <p:nvSpPr>
          <p:cNvPr id="5" name="Subtitle 4">
            <a:extLst>
              <a:ext uri="{FF2B5EF4-FFF2-40B4-BE49-F238E27FC236}">
                <a16:creationId xmlns:a16="http://schemas.microsoft.com/office/drawing/2014/main" id="{2DF67785-606C-40D9-BD51-A4D036FF62DB}"/>
              </a:ext>
            </a:extLst>
          </p:cNvPr>
          <p:cNvSpPr>
            <a:spLocks noGrp="1"/>
          </p:cNvSpPr>
          <p:nvPr>
            <p:ph type="subTitle" idx="1"/>
          </p:nvPr>
        </p:nvSpPr>
        <p:spPr/>
        <p:txBody>
          <a:bodyPr/>
          <a:lstStyle/>
          <a:p>
            <a:endParaRPr lang="en-US" dirty="0"/>
          </a:p>
        </p:txBody>
      </p:sp>
      <p:sp>
        <p:nvSpPr>
          <p:cNvPr id="4" name="Slide Number Placeholder 3">
            <a:extLst>
              <a:ext uri="{FF2B5EF4-FFF2-40B4-BE49-F238E27FC236}">
                <a16:creationId xmlns:a16="http://schemas.microsoft.com/office/drawing/2014/main" id="{1121F456-8E64-45A4-98C2-8AEE1ABB803F}"/>
              </a:ext>
            </a:extLst>
          </p:cNvPr>
          <p:cNvSpPr>
            <a:spLocks noGrp="1"/>
          </p:cNvSpPr>
          <p:nvPr>
            <p:ph type="sldNum" sz="quarter" idx="12"/>
          </p:nvPr>
        </p:nvSpPr>
        <p:spPr/>
        <p:txBody>
          <a:bodyPr/>
          <a:lstStyle/>
          <a:p>
            <a:fld id="{6270C7F6-5196-49C7-ACC3-E258041CD77F}" type="slidenum">
              <a:rPr lang="en-US" smtClean="0"/>
              <a:pPr/>
              <a:t>28</a:t>
            </a:fld>
            <a:endParaRPr lang="en-US" dirty="0"/>
          </a:p>
        </p:txBody>
      </p:sp>
    </p:spTree>
    <p:extLst>
      <p:ext uri="{BB962C8B-B14F-4D97-AF65-F5344CB8AC3E}">
        <p14:creationId xmlns:p14="http://schemas.microsoft.com/office/powerpoint/2010/main" val="5932238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p:txBody>
          <a:bodyPr>
            <a:normAutofit fontScale="92500" lnSpcReduction="10000"/>
          </a:bodyPr>
          <a:lstStyle/>
          <a:p>
            <a:r>
              <a:rPr lang="en-US" sz="2800" dirty="0"/>
              <a:t>UNMC-CON, Nebraska Center for Nursing, Board of Nursing, and UNMC College of Public Health</a:t>
            </a:r>
          </a:p>
          <a:p>
            <a:endParaRPr lang="en-US" sz="2800" dirty="0"/>
          </a:p>
          <a:p>
            <a:r>
              <a:rPr lang="en-US" sz="2800" dirty="0"/>
              <a:t>HRSA U.S. Department of HHS under U3NHP45394-01-00  $2,245,694</a:t>
            </a:r>
          </a:p>
          <a:p>
            <a:endParaRPr lang="en-US" sz="2800" dirty="0"/>
          </a:p>
          <a:p>
            <a:r>
              <a:rPr lang="en-US" dirty="0"/>
              <a:t>Target populations in rural and medically underserved areas across NE</a:t>
            </a:r>
          </a:p>
          <a:p>
            <a:pPr lvl="2">
              <a:lnSpc>
                <a:spcPct val="100000"/>
              </a:lnSpc>
            </a:pPr>
            <a:r>
              <a:rPr lang="en-US" sz="2400" dirty="0"/>
              <a:t>Practicing nurses</a:t>
            </a:r>
          </a:p>
          <a:p>
            <a:pPr lvl="2">
              <a:lnSpc>
                <a:spcPct val="100000"/>
              </a:lnSpc>
            </a:pPr>
            <a:r>
              <a:rPr lang="en-US" sz="2400" dirty="0"/>
              <a:t>Nursing students</a:t>
            </a:r>
          </a:p>
          <a:p>
            <a:pPr lvl="2">
              <a:lnSpc>
                <a:spcPct val="100000"/>
              </a:lnSpc>
            </a:pPr>
            <a:r>
              <a:rPr lang="en-US" sz="2400" dirty="0"/>
              <a:t>Psych APRNs</a:t>
            </a:r>
          </a:p>
          <a:p>
            <a:pPr lvl="2">
              <a:lnSpc>
                <a:spcPct val="100000"/>
              </a:lnSpc>
            </a:pPr>
            <a:r>
              <a:rPr lang="en-US" sz="2400" dirty="0"/>
              <a:t>Middle Managers</a:t>
            </a:r>
          </a:p>
          <a:p>
            <a:endParaRPr lang="en-US" sz="2800" dirty="0"/>
          </a:p>
        </p:txBody>
      </p:sp>
      <p:sp>
        <p:nvSpPr>
          <p:cNvPr id="8" name="Text Placeholder 7"/>
          <p:cNvSpPr>
            <a:spLocks noGrp="1"/>
          </p:cNvSpPr>
          <p:nvPr>
            <p:ph type="body" sz="quarter" idx="12"/>
          </p:nvPr>
        </p:nvSpPr>
        <p:spPr/>
        <p:txBody>
          <a:bodyPr/>
          <a:lstStyle/>
          <a:p>
            <a:r>
              <a:rPr lang="en-US" dirty="0">
                <a:solidFill>
                  <a:schemeClr val="accent4"/>
                </a:solidFill>
              </a:rPr>
              <a:t>Resiliency, Retention &amp; Well-being</a:t>
            </a:r>
          </a:p>
        </p:txBody>
      </p:sp>
      <p:sp>
        <p:nvSpPr>
          <p:cNvPr id="6" name="Title 5"/>
          <p:cNvSpPr>
            <a:spLocks noGrp="1"/>
          </p:cNvSpPr>
          <p:nvPr>
            <p:ph type="title"/>
          </p:nvPr>
        </p:nvSpPr>
        <p:spPr>
          <a:xfrm>
            <a:off x="197996" y="208108"/>
            <a:ext cx="11552349" cy="696420"/>
          </a:xfrm>
        </p:spPr>
        <p:txBody>
          <a:bodyPr/>
          <a:lstStyle/>
          <a:p>
            <a:r>
              <a:rPr lang="en-US" dirty="0">
                <a:solidFill>
                  <a:srgbClr val="0070C0"/>
                </a:solidFill>
              </a:rPr>
              <a:t>Nebraska Collaborative Investment in Nurses</a:t>
            </a:r>
          </a:p>
        </p:txBody>
      </p:sp>
    </p:spTree>
    <p:extLst>
      <p:ext uri="{BB962C8B-B14F-4D97-AF65-F5344CB8AC3E}">
        <p14:creationId xmlns:p14="http://schemas.microsoft.com/office/powerpoint/2010/main" val="16202248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70C0"/>
                </a:solidFill>
              </a:rPr>
              <a:t>Nebraska Nurses by the Number</a:t>
            </a:r>
          </a:p>
        </p:txBody>
      </p:sp>
      <p:sp>
        <p:nvSpPr>
          <p:cNvPr id="3" name="Text Placeholder 2"/>
          <p:cNvSpPr>
            <a:spLocks noGrp="1"/>
          </p:cNvSpPr>
          <p:nvPr>
            <p:ph type="body" sz="quarter" idx="12"/>
          </p:nvPr>
        </p:nvSpPr>
        <p:spPr/>
        <p:txBody>
          <a:bodyPr/>
          <a:lstStyle/>
          <a:p>
            <a:pPr marL="342900" indent="-342900"/>
            <a:r>
              <a:rPr lang="en-US" dirty="0"/>
              <a:t>Registered Nurses				     32,902</a:t>
            </a:r>
          </a:p>
          <a:p>
            <a:pPr marL="342900" indent="-342900"/>
            <a:r>
              <a:rPr lang="en-US" dirty="0"/>
              <a:t>Licensed Practical Nurses</a:t>
            </a:r>
            <a:r>
              <a:rPr lang="en-US" dirty="0">
                <a:solidFill>
                  <a:srgbClr val="92D050"/>
                </a:solidFill>
              </a:rPr>
              <a:t>               </a:t>
            </a:r>
            <a:r>
              <a:rPr lang="en-US" dirty="0"/>
              <a:t>5,582</a:t>
            </a:r>
          </a:p>
          <a:p>
            <a:pPr marL="342900" indent="-342900"/>
            <a:r>
              <a:rPr lang="en-US" dirty="0"/>
              <a:t>Total                                           </a:t>
            </a:r>
            <a:r>
              <a:rPr lang="en-US" b="1" dirty="0"/>
              <a:t>38,487</a:t>
            </a:r>
            <a:endParaRPr lang="en-US" sz="1400" b="1" dirty="0">
              <a:solidFill>
                <a:srgbClr val="92D050"/>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3660066169"/>
              </p:ext>
            </p:extLst>
          </p:nvPr>
        </p:nvGraphicFramePr>
        <p:xfrm>
          <a:off x="2032000" y="3548418"/>
          <a:ext cx="7603319" cy="2156347"/>
        </p:xfrm>
        <a:graphic>
          <a:graphicData uri="http://schemas.openxmlformats.org/drawingml/2006/table">
            <a:tbl>
              <a:tblPr firstRow="1" bandRow="1">
                <a:tableStyleId>{5C22544A-7EE6-4342-B048-85BDC9FD1C3A}</a:tableStyleId>
              </a:tblPr>
              <a:tblGrid>
                <a:gridCol w="3588880">
                  <a:extLst>
                    <a:ext uri="{9D8B030D-6E8A-4147-A177-3AD203B41FA5}">
                      <a16:colId xmlns:a16="http://schemas.microsoft.com/office/drawing/2014/main" val="20000"/>
                    </a:ext>
                  </a:extLst>
                </a:gridCol>
                <a:gridCol w="4014439">
                  <a:extLst>
                    <a:ext uri="{9D8B030D-6E8A-4147-A177-3AD203B41FA5}">
                      <a16:colId xmlns:a16="http://schemas.microsoft.com/office/drawing/2014/main" val="20001"/>
                    </a:ext>
                  </a:extLst>
                </a:gridCol>
              </a:tblGrid>
              <a:tr h="754721">
                <a:tc>
                  <a:txBody>
                    <a:bodyPr/>
                    <a:lstStyle/>
                    <a:p>
                      <a:pPr algn="ctr"/>
                      <a:r>
                        <a:rPr lang="en-US" dirty="0"/>
                        <a:t>Advanced Practice Registered Nurses (APRN)</a:t>
                      </a:r>
                    </a:p>
                  </a:txBody>
                  <a:tcPr/>
                </a:tc>
                <a:tc>
                  <a:txBody>
                    <a:bodyPr/>
                    <a:lstStyle/>
                    <a:p>
                      <a:pPr algn="ctr"/>
                      <a:endParaRPr lang="en-US" dirty="0"/>
                    </a:p>
                  </a:txBody>
                  <a:tcPr/>
                </a:tc>
                <a:extLst>
                  <a:ext uri="{0D108BD9-81ED-4DB2-BD59-A6C34878D82A}">
                    <a16:rowId xmlns:a16="http://schemas.microsoft.com/office/drawing/2014/main" val="10000"/>
                  </a:ext>
                </a:extLst>
              </a:tr>
              <a:tr h="1401626">
                <a:tc>
                  <a:txBody>
                    <a:bodyPr/>
                    <a:lstStyle/>
                    <a:p>
                      <a:pPr algn="ctr"/>
                      <a:r>
                        <a:rPr lang="en-US" dirty="0"/>
                        <a:t>APRN-NP</a:t>
                      </a:r>
                    </a:p>
                    <a:p>
                      <a:pPr algn="ctr"/>
                      <a:r>
                        <a:rPr lang="en-US" dirty="0"/>
                        <a:t>APRN-CRNA</a:t>
                      </a:r>
                    </a:p>
                    <a:p>
                      <a:pPr algn="ctr"/>
                      <a:r>
                        <a:rPr lang="en-US" dirty="0"/>
                        <a:t>APRN CNS</a:t>
                      </a:r>
                    </a:p>
                    <a:p>
                      <a:pPr algn="ctr"/>
                      <a:r>
                        <a:rPr lang="en-US" dirty="0"/>
                        <a:t>APRN-CNM</a:t>
                      </a:r>
                    </a:p>
                  </a:txBody>
                  <a:tcPr/>
                </a:tc>
                <a:tc>
                  <a:txBody>
                    <a:bodyPr/>
                    <a:lstStyle/>
                    <a:p>
                      <a:pPr algn="ctr"/>
                      <a:r>
                        <a:rPr lang="en-US" dirty="0"/>
                        <a:t>3594</a:t>
                      </a:r>
                    </a:p>
                    <a:p>
                      <a:pPr algn="ctr"/>
                      <a:r>
                        <a:rPr lang="en-US" dirty="0"/>
                        <a:t>724</a:t>
                      </a:r>
                    </a:p>
                    <a:p>
                      <a:pPr algn="ctr"/>
                      <a:r>
                        <a:rPr lang="en-US" dirty="0"/>
                        <a:t>77</a:t>
                      </a:r>
                    </a:p>
                    <a:p>
                      <a:pPr algn="ctr"/>
                      <a:r>
                        <a:rPr lang="en-US" dirty="0"/>
                        <a:t>64</a:t>
                      </a: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978074847"/>
      </p:ext>
    </p:extLst>
  </p:cSld>
  <p:clrMapOvr>
    <a:masterClrMapping/>
  </p:clrMapOvr>
  <mc:AlternateContent xmlns:mc="http://schemas.openxmlformats.org/markup-compatibility/2006" xmlns:p14="http://schemas.microsoft.com/office/powerpoint/2010/main">
    <mc:Choice Requires="p14">
      <p:transition p14:dur="0" advClick="0" advTm="10000"/>
    </mc:Choice>
    <mc:Fallback xmlns="">
      <p:transition advClick="0" advTm="10000"/>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70C0"/>
                </a:solidFill>
              </a:rPr>
              <a:t>American Rescue Plan Act (ARPA) Funds</a:t>
            </a:r>
          </a:p>
        </p:txBody>
      </p:sp>
      <p:sp>
        <p:nvSpPr>
          <p:cNvPr id="3" name="Content Placeholder 2"/>
          <p:cNvSpPr>
            <a:spLocks noGrp="1"/>
          </p:cNvSpPr>
          <p:nvPr>
            <p:ph idx="1"/>
          </p:nvPr>
        </p:nvSpPr>
        <p:spPr/>
        <p:txBody>
          <a:bodyPr>
            <a:noAutofit/>
          </a:bodyPr>
          <a:lstStyle/>
          <a:p>
            <a:r>
              <a:rPr lang="en-US" sz="2800" dirty="0"/>
              <a:t>LB 1014 appropriations for ARPA Federal Funds</a:t>
            </a:r>
          </a:p>
          <a:p>
            <a:pPr lvl="1"/>
            <a:r>
              <a:rPr lang="en-US" sz="2400" dirty="0"/>
              <a:t>Nursing Incentive Act; 5 mil for scholarships for nurses (LPN, ADN, and accelerated BSN) </a:t>
            </a:r>
            <a:r>
              <a:rPr lang="en-US" sz="2400" dirty="0">
                <a:solidFill>
                  <a:srgbClr val="0070C0"/>
                </a:solidFill>
              </a:rPr>
              <a:t>DHHS Public Health administering</a:t>
            </a:r>
            <a:endParaRPr lang="en-US" sz="2400" dirty="0"/>
          </a:p>
          <a:p>
            <a:pPr lvl="1"/>
            <a:r>
              <a:rPr lang="en-US" sz="2400" dirty="0"/>
              <a:t>5 mil for Rural Health Incentive Program for health providers (upper division – BSN, MSN, DNP only) </a:t>
            </a:r>
          </a:p>
          <a:p>
            <a:pPr marL="457200" lvl="1" indent="0">
              <a:buNone/>
            </a:pPr>
            <a:r>
              <a:rPr lang="en-US" sz="2400" dirty="0">
                <a:solidFill>
                  <a:schemeClr val="accent2"/>
                </a:solidFill>
              </a:rPr>
              <a:t>	7 nurses funded this round</a:t>
            </a:r>
            <a:endParaRPr lang="en-US" sz="2400" dirty="0"/>
          </a:p>
          <a:p>
            <a:pPr lvl="1"/>
            <a:r>
              <a:rPr lang="en-US" sz="2200" dirty="0"/>
              <a:t>Premium pay for frontline workers (50 mil) </a:t>
            </a:r>
            <a:r>
              <a:rPr lang="en-US" sz="2200" dirty="0">
                <a:solidFill>
                  <a:srgbClr val="0070C0"/>
                </a:solidFill>
              </a:rPr>
              <a:t>NDOL administering</a:t>
            </a:r>
            <a:endParaRPr lang="en-US" sz="2200" dirty="0"/>
          </a:p>
          <a:p>
            <a:pPr marL="457200" lvl="1" indent="0">
              <a:buNone/>
            </a:pPr>
            <a:endParaRPr lang="en-US" sz="2000" dirty="0"/>
          </a:p>
        </p:txBody>
      </p:sp>
      <p:sp>
        <p:nvSpPr>
          <p:cNvPr id="4" name="Slide Number Placeholder 3"/>
          <p:cNvSpPr>
            <a:spLocks noGrp="1"/>
          </p:cNvSpPr>
          <p:nvPr>
            <p:ph type="sldNum" sz="quarter" idx="12"/>
          </p:nvPr>
        </p:nvSpPr>
        <p:spPr/>
        <p:txBody>
          <a:bodyPr/>
          <a:lstStyle/>
          <a:p>
            <a:fld id="{6270C7F6-5196-49C7-ACC3-E258041CD77F}" type="slidenum">
              <a:rPr lang="en-US" smtClean="0"/>
              <a:pPr/>
              <a:t>30</a:t>
            </a:fld>
            <a:endParaRPr lang="en-US" dirty="0"/>
          </a:p>
        </p:txBody>
      </p:sp>
    </p:spTree>
    <p:extLst>
      <p:ext uri="{BB962C8B-B14F-4D97-AF65-F5344CB8AC3E}">
        <p14:creationId xmlns:p14="http://schemas.microsoft.com/office/powerpoint/2010/main" val="11618045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1"/>
            <a:ext cx="8596668" cy="883138"/>
          </a:xfrm>
        </p:spPr>
        <p:txBody>
          <a:bodyPr/>
          <a:lstStyle/>
          <a:p>
            <a:r>
              <a:rPr lang="en-US" dirty="0">
                <a:solidFill>
                  <a:srgbClr val="0070C0"/>
                </a:solidFill>
              </a:rPr>
              <a:t>Parting Thoughts …</a:t>
            </a:r>
          </a:p>
        </p:txBody>
      </p:sp>
      <p:sp>
        <p:nvSpPr>
          <p:cNvPr id="3" name="Content Placeholder 2"/>
          <p:cNvSpPr>
            <a:spLocks noGrp="1"/>
          </p:cNvSpPr>
          <p:nvPr>
            <p:ph idx="1"/>
          </p:nvPr>
        </p:nvSpPr>
        <p:spPr>
          <a:xfrm>
            <a:off x="677334" y="1492739"/>
            <a:ext cx="8596668" cy="4731186"/>
          </a:xfrm>
        </p:spPr>
        <p:txBody>
          <a:bodyPr>
            <a:normAutofit lnSpcReduction="10000"/>
          </a:bodyPr>
          <a:lstStyle/>
          <a:p>
            <a:r>
              <a:rPr lang="en-US" sz="2800" dirty="0"/>
              <a:t>Refocus the lens on the basic needs of nurses</a:t>
            </a:r>
          </a:p>
          <a:p>
            <a:r>
              <a:rPr lang="en-US" sz="2800" dirty="0"/>
              <a:t>Support the existing workforce</a:t>
            </a:r>
          </a:p>
          <a:p>
            <a:pPr lvl="1"/>
            <a:r>
              <a:rPr lang="en-US" sz="2000" dirty="0"/>
              <a:t>Mental health support</a:t>
            </a:r>
          </a:p>
          <a:p>
            <a:pPr lvl="1"/>
            <a:r>
              <a:rPr lang="en-US" sz="2000" dirty="0"/>
              <a:t>Simple reward/recognition for nurses who stay</a:t>
            </a:r>
          </a:p>
          <a:p>
            <a:pPr lvl="1"/>
            <a:r>
              <a:rPr lang="en-US" sz="2000" dirty="0"/>
              <a:t>Nurses need a sense of control and input</a:t>
            </a:r>
          </a:p>
          <a:p>
            <a:pPr lvl="2"/>
            <a:r>
              <a:rPr lang="en-US" sz="1800" dirty="0"/>
              <a:t>Staffing, scheduling, career ladders, reward tenure for bedside nurses</a:t>
            </a:r>
          </a:p>
          <a:p>
            <a:r>
              <a:rPr lang="en-US" sz="2400" dirty="0"/>
              <a:t>Develop best practices around the Nurse Sensitive Indicators (NSI)</a:t>
            </a:r>
          </a:p>
          <a:p>
            <a:pPr lvl="2"/>
            <a:r>
              <a:rPr lang="en-US" sz="1800" dirty="0"/>
              <a:t>Track and calculate the ROI for RN driven care models</a:t>
            </a:r>
          </a:p>
          <a:p>
            <a:r>
              <a:rPr lang="en-US" sz="2400" dirty="0"/>
              <a:t>Engage interdisciplinary teams (including students) in problem solving and best practices based on evidence</a:t>
            </a:r>
          </a:p>
          <a:p>
            <a:pPr lvl="1"/>
            <a:endParaRPr lang="en-US" dirty="0"/>
          </a:p>
        </p:txBody>
      </p:sp>
      <p:sp>
        <p:nvSpPr>
          <p:cNvPr id="4" name="Slide Number Placeholder 3"/>
          <p:cNvSpPr>
            <a:spLocks noGrp="1"/>
          </p:cNvSpPr>
          <p:nvPr>
            <p:ph type="sldNum" sz="quarter" idx="12"/>
          </p:nvPr>
        </p:nvSpPr>
        <p:spPr/>
        <p:txBody>
          <a:bodyPr/>
          <a:lstStyle/>
          <a:p>
            <a:fld id="{6270C7F6-5196-49C7-ACC3-E258041CD77F}" type="slidenum">
              <a:rPr lang="en-US" smtClean="0"/>
              <a:pPr/>
              <a:t>31</a:t>
            </a:fld>
            <a:endParaRPr lang="en-US" dirty="0"/>
          </a:p>
        </p:txBody>
      </p:sp>
    </p:spTree>
    <p:extLst>
      <p:ext uri="{BB962C8B-B14F-4D97-AF65-F5344CB8AC3E}">
        <p14:creationId xmlns:p14="http://schemas.microsoft.com/office/powerpoint/2010/main" val="33196703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4F2D7-D67B-4611-9973-115F5616D935}"/>
              </a:ext>
            </a:extLst>
          </p:cNvPr>
          <p:cNvSpPr>
            <a:spLocks noGrp="1"/>
          </p:cNvSpPr>
          <p:nvPr>
            <p:ph type="title"/>
          </p:nvPr>
        </p:nvSpPr>
        <p:spPr>
          <a:xfrm>
            <a:off x="603276" y="0"/>
            <a:ext cx="9079985" cy="1045176"/>
          </a:xfrm>
        </p:spPr>
        <p:txBody>
          <a:bodyPr anchor="ctr"/>
          <a:lstStyle/>
          <a:p>
            <a:r>
              <a:rPr lang="en-US" dirty="0"/>
              <a:t>Geographic Distribution of RNs by County</a:t>
            </a:r>
          </a:p>
        </p:txBody>
      </p:sp>
      <p:sp>
        <p:nvSpPr>
          <p:cNvPr id="8" name="Slide Number Placeholder 7">
            <a:extLst>
              <a:ext uri="{FF2B5EF4-FFF2-40B4-BE49-F238E27FC236}">
                <a16:creationId xmlns:a16="http://schemas.microsoft.com/office/drawing/2014/main" id="{BC653C82-3EDD-4250-A3CC-D15FF37EACB9}"/>
              </a:ext>
            </a:extLst>
          </p:cNvPr>
          <p:cNvSpPr>
            <a:spLocks noGrp="1"/>
          </p:cNvSpPr>
          <p:nvPr>
            <p:ph type="sldNum" sz="quarter" idx="12"/>
          </p:nvPr>
        </p:nvSpPr>
        <p:spPr/>
        <p:txBody>
          <a:bodyPr/>
          <a:lstStyle/>
          <a:p>
            <a:fld id="{6270C7F6-5196-49C7-ACC3-E258041CD77F}" type="slidenum">
              <a:rPr lang="en-US" smtClean="0"/>
              <a:pPr/>
              <a:t>4</a:t>
            </a:fld>
            <a:endParaRPr lang="en-US" dirty="0"/>
          </a:p>
        </p:txBody>
      </p:sp>
      <p:pic>
        <p:nvPicPr>
          <p:cNvPr id="4" name="Picture 3">
            <a:extLst>
              <a:ext uri="{FF2B5EF4-FFF2-40B4-BE49-F238E27FC236}">
                <a16:creationId xmlns:a16="http://schemas.microsoft.com/office/drawing/2014/main" id="{7465015E-AA08-48A3-B573-A1910C7489FD}"/>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603276" y="377682"/>
            <a:ext cx="8641080" cy="6028805"/>
          </a:xfrm>
          <a:prstGeom prst="rect">
            <a:avLst/>
          </a:prstGeom>
        </p:spPr>
      </p:pic>
      <p:sp>
        <p:nvSpPr>
          <p:cNvPr id="5" name="TextBox 4">
            <a:extLst>
              <a:ext uri="{FF2B5EF4-FFF2-40B4-BE49-F238E27FC236}">
                <a16:creationId xmlns:a16="http://schemas.microsoft.com/office/drawing/2014/main" id="{97CE8B90-39C1-44CB-B61D-EF2F7B4B8346}"/>
              </a:ext>
            </a:extLst>
          </p:cNvPr>
          <p:cNvSpPr txBox="1"/>
          <p:nvPr/>
        </p:nvSpPr>
        <p:spPr>
          <a:xfrm>
            <a:off x="9143997" y="1087649"/>
            <a:ext cx="2802799" cy="923330"/>
          </a:xfrm>
          <a:prstGeom prst="rect">
            <a:avLst/>
          </a:prstGeom>
          <a:solidFill>
            <a:schemeClr val="bg1">
              <a:lumMod val="85000"/>
            </a:schemeClr>
          </a:solidFill>
          <a:ln>
            <a:solidFill>
              <a:schemeClr val="accent1"/>
            </a:solidFill>
          </a:ln>
        </p:spPr>
        <p:txBody>
          <a:bodyPr wrap="square" rtlCol="0">
            <a:spAutoFit/>
          </a:bodyPr>
          <a:lstStyle/>
          <a:p>
            <a:r>
              <a:rPr lang="en-US" dirty="0"/>
              <a:t>Urbanized areas 63%.</a:t>
            </a:r>
          </a:p>
          <a:p>
            <a:r>
              <a:rPr lang="en-US" dirty="0"/>
              <a:t>Urban clusters: 29%</a:t>
            </a:r>
          </a:p>
          <a:p>
            <a:r>
              <a:rPr lang="en-US" dirty="0"/>
              <a:t>Rural: 8% </a:t>
            </a:r>
          </a:p>
        </p:txBody>
      </p:sp>
      <p:sp>
        <p:nvSpPr>
          <p:cNvPr id="6" name="TextBox 5">
            <a:extLst>
              <a:ext uri="{FF2B5EF4-FFF2-40B4-BE49-F238E27FC236}">
                <a16:creationId xmlns:a16="http://schemas.microsoft.com/office/drawing/2014/main" id="{5DADFBCC-A503-473C-B2CB-A31BFF496ACE}"/>
              </a:ext>
            </a:extLst>
          </p:cNvPr>
          <p:cNvSpPr txBox="1"/>
          <p:nvPr/>
        </p:nvSpPr>
        <p:spPr>
          <a:xfrm>
            <a:off x="9143993" y="2232723"/>
            <a:ext cx="2802804" cy="3077766"/>
          </a:xfrm>
          <a:prstGeom prst="rect">
            <a:avLst/>
          </a:prstGeom>
          <a:solidFill>
            <a:schemeClr val="bg1">
              <a:lumMod val="85000"/>
            </a:schemeClr>
          </a:solidFill>
          <a:ln>
            <a:solidFill>
              <a:schemeClr val="accent1"/>
            </a:solidFill>
          </a:ln>
        </p:spPr>
        <p:txBody>
          <a:bodyPr wrap="square" rtlCol="0">
            <a:spAutoFit/>
          </a:bodyPr>
          <a:lstStyle/>
          <a:p>
            <a:r>
              <a:rPr lang="en-US" dirty="0"/>
              <a:t>11 counties with no RNs:</a:t>
            </a:r>
          </a:p>
          <a:p>
            <a:pPr marL="628650" indent="-342900">
              <a:buFont typeface="+mj-lt"/>
              <a:buAutoNum type="arabicPeriod"/>
            </a:pPr>
            <a:r>
              <a:rPr lang="en-US" sz="1600" dirty="0">
                <a:solidFill>
                  <a:schemeClr val="tx1">
                    <a:lumMod val="65000"/>
                    <a:lumOff val="35000"/>
                  </a:schemeClr>
                </a:solidFill>
              </a:rPr>
              <a:t>Arthur</a:t>
            </a:r>
          </a:p>
          <a:p>
            <a:pPr marL="628650" indent="-342900">
              <a:buFont typeface="+mj-lt"/>
              <a:buAutoNum type="arabicPeriod"/>
            </a:pPr>
            <a:r>
              <a:rPr lang="en-US" sz="1600" dirty="0">
                <a:solidFill>
                  <a:schemeClr val="tx1">
                    <a:lumMod val="65000"/>
                    <a:lumOff val="35000"/>
                  </a:schemeClr>
                </a:solidFill>
              </a:rPr>
              <a:t>Deuel</a:t>
            </a:r>
          </a:p>
          <a:p>
            <a:pPr marL="628650" indent="-342900">
              <a:buFont typeface="+mj-lt"/>
              <a:buAutoNum type="arabicPeriod"/>
            </a:pPr>
            <a:r>
              <a:rPr lang="en-US" sz="1600" dirty="0">
                <a:solidFill>
                  <a:schemeClr val="tx1">
                    <a:lumMod val="65000"/>
                    <a:lumOff val="35000"/>
                  </a:schemeClr>
                </a:solidFill>
              </a:rPr>
              <a:t>Grant </a:t>
            </a:r>
          </a:p>
          <a:p>
            <a:pPr marL="628650" indent="-342900">
              <a:buFont typeface="+mj-lt"/>
              <a:buAutoNum type="arabicPeriod"/>
            </a:pPr>
            <a:r>
              <a:rPr lang="en-US" sz="1600" dirty="0">
                <a:solidFill>
                  <a:schemeClr val="tx1">
                    <a:lumMod val="65000"/>
                    <a:lumOff val="35000"/>
                  </a:schemeClr>
                </a:solidFill>
              </a:rPr>
              <a:t>Hayes</a:t>
            </a:r>
          </a:p>
          <a:p>
            <a:pPr marL="628650" indent="-342900">
              <a:buFont typeface="+mj-lt"/>
              <a:buAutoNum type="arabicPeriod"/>
            </a:pPr>
            <a:r>
              <a:rPr lang="en-US" sz="1600" dirty="0">
                <a:solidFill>
                  <a:schemeClr val="tx1">
                    <a:lumMod val="65000"/>
                    <a:lumOff val="35000"/>
                  </a:schemeClr>
                </a:solidFill>
              </a:rPr>
              <a:t>Keya Paha</a:t>
            </a:r>
          </a:p>
          <a:p>
            <a:pPr marL="628650" indent="-342900">
              <a:buFont typeface="+mj-lt"/>
              <a:buAutoNum type="arabicPeriod"/>
            </a:pPr>
            <a:r>
              <a:rPr lang="en-US" sz="1600" dirty="0">
                <a:solidFill>
                  <a:schemeClr val="tx1">
                    <a:lumMod val="65000"/>
                    <a:lumOff val="35000"/>
                  </a:schemeClr>
                </a:solidFill>
              </a:rPr>
              <a:t>Logan</a:t>
            </a:r>
          </a:p>
          <a:p>
            <a:pPr marL="628650" indent="-342900">
              <a:buFont typeface="+mj-lt"/>
              <a:buAutoNum type="arabicPeriod"/>
            </a:pPr>
            <a:r>
              <a:rPr lang="en-US" sz="1600" dirty="0">
                <a:solidFill>
                  <a:schemeClr val="tx1">
                    <a:lumMod val="65000"/>
                    <a:lumOff val="35000"/>
                  </a:schemeClr>
                </a:solidFill>
              </a:rPr>
              <a:t>Loup</a:t>
            </a:r>
          </a:p>
          <a:p>
            <a:pPr marL="628650" indent="-342900">
              <a:buFont typeface="+mj-lt"/>
              <a:buAutoNum type="arabicPeriod"/>
            </a:pPr>
            <a:r>
              <a:rPr lang="en-US" sz="1600" dirty="0">
                <a:solidFill>
                  <a:schemeClr val="tx1">
                    <a:lumMod val="65000"/>
                    <a:lumOff val="35000"/>
                  </a:schemeClr>
                </a:solidFill>
              </a:rPr>
              <a:t>McPherson </a:t>
            </a:r>
          </a:p>
          <a:p>
            <a:pPr marL="628650" indent="-342900">
              <a:buFont typeface="+mj-lt"/>
              <a:buAutoNum type="arabicPeriod"/>
            </a:pPr>
            <a:r>
              <a:rPr lang="en-US" sz="1600" dirty="0">
                <a:solidFill>
                  <a:schemeClr val="tx1">
                    <a:lumMod val="65000"/>
                    <a:lumOff val="35000"/>
                  </a:schemeClr>
                </a:solidFill>
              </a:rPr>
              <a:t>Sioux</a:t>
            </a:r>
          </a:p>
          <a:p>
            <a:pPr marL="628650" indent="-342900">
              <a:buFont typeface="+mj-lt"/>
              <a:buAutoNum type="arabicPeriod"/>
            </a:pPr>
            <a:r>
              <a:rPr lang="en-US" sz="1600" dirty="0">
                <a:solidFill>
                  <a:schemeClr val="tx1">
                    <a:lumMod val="65000"/>
                    <a:lumOff val="35000"/>
                  </a:schemeClr>
                </a:solidFill>
              </a:rPr>
              <a:t>Thomas </a:t>
            </a:r>
          </a:p>
          <a:p>
            <a:pPr marL="628650" indent="-342900">
              <a:buFont typeface="+mj-lt"/>
              <a:buAutoNum type="arabicPeriod"/>
            </a:pPr>
            <a:r>
              <a:rPr lang="en-US" sz="1600" dirty="0">
                <a:solidFill>
                  <a:schemeClr val="tx1">
                    <a:lumMod val="65000"/>
                    <a:lumOff val="35000"/>
                  </a:schemeClr>
                </a:solidFill>
              </a:rPr>
              <a:t>Wheeler</a:t>
            </a:r>
          </a:p>
        </p:txBody>
      </p:sp>
    </p:spTree>
    <p:extLst>
      <p:ext uri="{BB962C8B-B14F-4D97-AF65-F5344CB8AC3E}">
        <p14:creationId xmlns:p14="http://schemas.microsoft.com/office/powerpoint/2010/main" val="37747453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3633F594-C3B0-4079-81BA-C8E912281192}"/>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287547" y="645767"/>
            <a:ext cx="8641080" cy="5760720"/>
          </a:xfrm>
          <a:prstGeom prst="rect">
            <a:avLst/>
          </a:prstGeom>
        </p:spPr>
      </p:pic>
      <p:sp>
        <p:nvSpPr>
          <p:cNvPr id="2" name="Title 1">
            <a:extLst>
              <a:ext uri="{FF2B5EF4-FFF2-40B4-BE49-F238E27FC236}">
                <a16:creationId xmlns:a16="http://schemas.microsoft.com/office/drawing/2014/main" id="{D694F2D7-D67B-4611-9973-115F5616D935}"/>
              </a:ext>
            </a:extLst>
          </p:cNvPr>
          <p:cNvSpPr>
            <a:spLocks noGrp="1"/>
          </p:cNvSpPr>
          <p:nvPr>
            <p:ph type="title"/>
          </p:nvPr>
        </p:nvSpPr>
        <p:spPr>
          <a:xfrm>
            <a:off x="677334" y="176044"/>
            <a:ext cx="8596668" cy="961292"/>
          </a:xfrm>
        </p:spPr>
        <p:txBody>
          <a:bodyPr anchor="ctr"/>
          <a:lstStyle/>
          <a:p>
            <a:r>
              <a:rPr lang="en-US" cap="none" dirty="0">
                <a:solidFill>
                  <a:srgbClr val="0070C0"/>
                </a:solidFill>
              </a:rPr>
              <a:t>Nebraska RNs Per 100,000 Population</a:t>
            </a:r>
          </a:p>
        </p:txBody>
      </p:sp>
      <p:sp>
        <p:nvSpPr>
          <p:cNvPr id="13" name="Slide Number Placeholder 12">
            <a:extLst>
              <a:ext uri="{FF2B5EF4-FFF2-40B4-BE49-F238E27FC236}">
                <a16:creationId xmlns:a16="http://schemas.microsoft.com/office/drawing/2014/main" id="{2CA507C4-1648-45FD-B50F-EA2C20E4E389}"/>
              </a:ext>
            </a:extLst>
          </p:cNvPr>
          <p:cNvSpPr>
            <a:spLocks noGrp="1"/>
          </p:cNvSpPr>
          <p:nvPr>
            <p:ph type="sldNum" sz="quarter" idx="12"/>
          </p:nvPr>
        </p:nvSpPr>
        <p:spPr/>
        <p:txBody>
          <a:bodyPr/>
          <a:lstStyle/>
          <a:p>
            <a:fld id="{6270C7F6-5196-49C7-ACC3-E258041CD77F}" type="slidenum">
              <a:rPr lang="en-US" smtClean="0"/>
              <a:pPr/>
              <a:t>5</a:t>
            </a:fld>
            <a:endParaRPr lang="en-US" dirty="0"/>
          </a:p>
        </p:txBody>
      </p:sp>
      <p:sp>
        <p:nvSpPr>
          <p:cNvPr id="8" name="Rectangle 7">
            <a:extLst>
              <a:ext uri="{FF2B5EF4-FFF2-40B4-BE49-F238E27FC236}">
                <a16:creationId xmlns:a16="http://schemas.microsoft.com/office/drawing/2014/main" id="{1D8FEFBB-8EC0-4E49-88CA-58AF386A4968}"/>
              </a:ext>
            </a:extLst>
          </p:cNvPr>
          <p:cNvSpPr/>
          <p:nvPr/>
        </p:nvSpPr>
        <p:spPr>
          <a:xfrm>
            <a:off x="8928627" y="1321055"/>
            <a:ext cx="2975826" cy="2308324"/>
          </a:xfrm>
          <a:prstGeom prst="rect">
            <a:avLst/>
          </a:prstGeom>
          <a:solidFill>
            <a:schemeClr val="bg1">
              <a:lumMod val="85000"/>
            </a:schemeClr>
          </a:solidFill>
        </p:spPr>
        <p:txBody>
          <a:bodyPr wrap="square">
            <a:spAutoFit/>
          </a:bodyPr>
          <a:lstStyle/>
          <a:p>
            <a:r>
              <a:rPr lang="en-US" b="1" dirty="0">
                <a:latin typeface="Tw Cen MT" panose="020B0602020104020603" pitchFamily="34" charset="0"/>
                <a:ea typeface="Calibri" panose="020F0502020204030204" pitchFamily="34" charset="0"/>
                <a:cs typeface="Times New Roman" panose="02020603050405020304" pitchFamily="18" charset="0"/>
              </a:rPr>
              <a:t>Counties with the highest RN per 100,000 population in Nebraska are: </a:t>
            </a:r>
          </a:p>
          <a:p>
            <a:endParaRPr lang="en-US" b="1" dirty="0">
              <a:latin typeface="Tw Cen MT" panose="020B0602020104020603" pitchFamily="34" charset="0"/>
              <a:ea typeface="Calibri" panose="020F0502020204030204" pitchFamily="34" charset="0"/>
              <a:cs typeface="Times New Roman" panose="02020603050405020304" pitchFamily="18" charset="0"/>
            </a:endParaRPr>
          </a:p>
          <a:p>
            <a:pPr marL="285750" indent="-285750">
              <a:buFont typeface="Wingdings" panose="05000000000000000000" pitchFamily="2" charset="2"/>
              <a:buChar char="§"/>
            </a:pPr>
            <a:r>
              <a:rPr lang="en-US" dirty="0">
                <a:latin typeface="Tw Cen MT" panose="020B0602020104020603" pitchFamily="34" charset="0"/>
                <a:ea typeface="Calibri" panose="020F0502020204030204" pitchFamily="34" charset="0"/>
                <a:cs typeface="Times New Roman" panose="02020603050405020304" pitchFamily="18" charset="0"/>
              </a:rPr>
              <a:t>Madison (1,851), Douglas (1,822), Buffalo (1,748), Adams (1,549), and Holt (1,533). </a:t>
            </a:r>
            <a:endParaRPr lang="en-US" dirty="0"/>
          </a:p>
        </p:txBody>
      </p:sp>
      <p:sp>
        <p:nvSpPr>
          <p:cNvPr id="10" name="Rectangle 9">
            <a:extLst>
              <a:ext uri="{FF2B5EF4-FFF2-40B4-BE49-F238E27FC236}">
                <a16:creationId xmlns:a16="http://schemas.microsoft.com/office/drawing/2014/main" id="{C4B7C72F-0B49-413E-B473-39BFCFE744AD}"/>
              </a:ext>
            </a:extLst>
          </p:cNvPr>
          <p:cNvSpPr/>
          <p:nvPr/>
        </p:nvSpPr>
        <p:spPr>
          <a:xfrm>
            <a:off x="8928627" y="3709846"/>
            <a:ext cx="2975826" cy="1754326"/>
          </a:xfrm>
          <a:prstGeom prst="rect">
            <a:avLst/>
          </a:prstGeom>
          <a:solidFill>
            <a:schemeClr val="bg1">
              <a:lumMod val="85000"/>
            </a:schemeClr>
          </a:solidFill>
        </p:spPr>
        <p:txBody>
          <a:bodyPr wrap="square">
            <a:spAutoFit/>
          </a:bodyPr>
          <a:lstStyle/>
          <a:p>
            <a:r>
              <a:rPr lang="en-US" b="1" dirty="0">
                <a:latin typeface="Tw Cen MT" panose="020B0602020104020603" pitchFamily="34" charset="0"/>
                <a:ea typeface="Calibri" panose="020F0502020204030204" pitchFamily="34" charset="0"/>
                <a:cs typeface="Times New Roman" panose="02020603050405020304" pitchFamily="18" charset="0"/>
              </a:rPr>
              <a:t>Counties with the lowest RN per 100,000 population are</a:t>
            </a:r>
            <a:r>
              <a:rPr lang="en-US" dirty="0">
                <a:latin typeface="Tw Cen MT" panose="020B0602020104020603" pitchFamily="34" charset="0"/>
                <a:ea typeface="Calibri" panose="020F0502020204030204" pitchFamily="34" charset="0"/>
                <a:cs typeface="Times New Roman" panose="02020603050405020304" pitchFamily="18" charset="0"/>
              </a:rPr>
              <a:t>:</a:t>
            </a:r>
          </a:p>
          <a:p>
            <a:endParaRPr lang="en-US" dirty="0">
              <a:latin typeface="Tw Cen MT" panose="020B0602020104020603" pitchFamily="34" charset="0"/>
              <a:ea typeface="Calibri" panose="020F0502020204030204" pitchFamily="34" charset="0"/>
              <a:cs typeface="Times New Roman" panose="02020603050405020304" pitchFamily="18" charset="0"/>
            </a:endParaRPr>
          </a:p>
          <a:p>
            <a:pPr marL="285750" indent="-285750">
              <a:buFont typeface="Wingdings" panose="05000000000000000000" pitchFamily="2" charset="2"/>
              <a:buChar char="§"/>
            </a:pPr>
            <a:r>
              <a:rPr lang="en-US" dirty="0">
                <a:latin typeface="Tw Cen MT" panose="020B0602020104020603" pitchFamily="34" charset="0"/>
                <a:ea typeface="Calibri" panose="020F0502020204030204" pitchFamily="34" charset="0"/>
                <a:cs typeface="Times New Roman" panose="02020603050405020304" pitchFamily="18" charset="0"/>
              </a:rPr>
              <a:t>Stanton (67), Frontier (77), Dakota (85), Greeley (85), and Cass (119)</a:t>
            </a:r>
            <a:endParaRPr lang="en-US" dirty="0"/>
          </a:p>
        </p:txBody>
      </p:sp>
    </p:spTree>
    <p:extLst>
      <p:ext uri="{BB962C8B-B14F-4D97-AF65-F5344CB8AC3E}">
        <p14:creationId xmlns:p14="http://schemas.microsoft.com/office/powerpoint/2010/main" val="845607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4F2D7-D67B-4611-9973-115F5616D935}"/>
              </a:ext>
            </a:extLst>
          </p:cNvPr>
          <p:cNvSpPr>
            <a:spLocks noGrp="1"/>
          </p:cNvSpPr>
          <p:nvPr>
            <p:ph type="title"/>
          </p:nvPr>
        </p:nvSpPr>
        <p:spPr>
          <a:xfrm>
            <a:off x="677334" y="609599"/>
            <a:ext cx="8596668" cy="898087"/>
          </a:xfrm>
        </p:spPr>
        <p:txBody>
          <a:bodyPr anchor="ctr">
            <a:normAutofit fontScale="90000"/>
          </a:bodyPr>
          <a:lstStyle/>
          <a:p>
            <a:r>
              <a:rPr lang="en-US" sz="4000" dirty="0">
                <a:solidFill>
                  <a:srgbClr val="0070C0"/>
                </a:solidFill>
              </a:rPr>
              <a:t>Demographics</a:t>
            </a:r>
            <a:br>
              <a:rPr lang="en-US" sz="4000" dirty="0"/>
            </a:br>
            <a:br>
              <a:rPr lang="en-US" dirty="0"/>
            </a:br>
            <a:endParaRPr lang="en-US" dirty="0"/>
          </a:p>
        </p:txBody>
      </p:sp>
      <p:sp>
        <p:nvSpPr>
          <p:cNvPr id="4" name="Slide Number Placeholder 3">
            <a:extLst>
              <a:ext uri="{FF2B5EF4-FFF2-40B4-BE49-F238E27FC236}">
                <a16:creationId xmlns:a16="http://schemas.microsoft.com/office/drawing/2014/main" id="{946139C2-888C-40B4-B897-C7611DBACEFB}"/>
              </a:ext>
            </a:extLst>
          </p:cNvPr>
          <p:cNvSpPr>
            <a:spLocks noGrp="1"/>
          </p:cNvSpPr>
          <p:nvPr>
            <p:ph type="sldNum" sz="quarter" idx="12"/>
          </p:nvPr>
        </p:nvSpPr>
        <p:spPr/>
        <p:txBody>
          <a:bodyPr/>
          <a:lstStyle/>
          <a:p>
            <a:fld id="{6270C7F6-5196-49C7-ACC3-E258041CD77F}" type="slidenum">
              <a:rPr lang="en-US" smtClean="0"/>
              <a:pPr/>
              <a:t>6</a:t>
            </a:fld>
            <a:endParaRPr lang="en-US" dirty="0"/>
          </a:p>
        </p:txBody>
      </p:sp>
      <p:sp>
        <p:nvSpPr>
          <p:cNvPr id="7" name="Rectangle 6">
            <a:extLst>
              <a:ext uri="{FF2B5EF4-FFF2-40B4-BE49-F238E27FC236}">
                <a16:creationId xmlns:a16="http://schemas.microsoft.com/office/drawing/2014/main" id="{CAA20B37-DA1A-4BA0-BEF3-DA3B84020F03}"/>
              </a:ext>
            </a:extLst>
          </p:cNvPr>
          <p:cNvSpPr/>
          <p:nvPr/>
        </p:nvSpPr>
        <p:spPr>
          <a:xfrm>
            <a:off x="7360080" y="1725575"/>
            <a:ext cx="4238376" cy="369332"/>
          </a:xfrm>
          <a:prstGeom prst="rect">
            <a:avLst/>
          </a:prstGeom>
          <a:solidFill>
            <a:schemeClr val="bg1">
              <a:lumMod val="85000"/>
            </a:schemeClr>
          </a:solidFill>
        </p:spPr>
        <p:txBody>
          <a:bodyPr wrap="square">
            <a:spAutoFit/>
          </a:bodyPr>
          <a:lstStyle/>
          <a:p>
            <a:r>
              <a:rPr lang="en-US" b="1" dirty="0">
                <a:latin typeface="Tw Cen MT" panose="020B0602020104020603" pitchFamily="34" charset="0"/>
                <a:ea typeface="Calibri" panose="020F0502020204030204" pitchFamily="34" charset="0"/>
                <a:cs typeface="Times New Roman" panose="02020603050405020304" pitchFamily="18" charset="0"/>
              </a:rPr>
              <a:t>National average age: </a:t>
            </a:r>
            <a:r>
              <a:rPr lang="en-US" dirty="0">
                <a:latin typeface="Tw Cen MT" panose="020B0602020104020603" pitchFamily="34" charset="0"/>
                <a:ea typeface="Calibri" panose="020F0502020204030204" pitchFamily="34" charset="0"/>
                <a:cs typeface="Times New Roman" panose="02020603050405020304" pitchFamily="18" charset="0"/>
              </a:rPr>
              <a:t>51 </a:t>
            </a:r>
            <a:r>
              <a:rPr lang="en-US" sz="1200" dirty="0">
                <a:latin typeface="Tw Cen MT" panose="020B0602020104020603" pitchFamily="34" charset="0"/>
                <a:ea typeface="Calibri" panose="020F0502020204030204" pitchFamily="34" charset="0"/>
                <a:cs typeface="Times New Roman" panose="02020603050405020304" pitchFamily="18" charset="0"/>
              </a:rPr>
              <a:t>(NCSBN, 2017)</a:t>
            </a:r>
            <a:endParaRPr lang="en-US" sz="1200" dirty="0"/>
          </a:p>
        </p:txBody>
      </p:sp>
      <p:sp>
        <p:nvSpPr>
          <p:cNvPr id="8" name="Rectangle 7">
            <a:extLst>
              <a:ext uri="{FF2B5EF4-FFF2-40B4-BE49-F238E27FC236}">
                <a16:creationId xmlns:a16="http://schemas.microsoft.com/office/drawing/2014/main" id="{1D8FEFBB-8EC0-4E49-88CA-58AF386A4968}"/>
              </a:ext>
            </a:extLst>
          </p:cNvPr>
          <p:cNvSpPr/>
          <p:nvPr/>
        </p:nvSpPr>
        <p:spPr>
          <a:xfrm>
            <a:off x="7360080" y="2216325"/>
            <a:ext cx="4238376" cy="646331"/>
          </a:xfrm>
          <a:prstGeom prst="rect">
            <a:avLst/>
          </a:prstGeom>
          <a:solidFill>
            <a:schemeClr val="bg1">
              <a:lumMod val="85000"/>
            </a:schemeClr>
          </a:solidFill>
        </p:spPr>
        <p:txBody>
          <a:bodyPr wrap="square">
            <a:spAutoFit/>
          </a:bodyPr>
          <a:lstStyle/>
          <a:p>
            <a:r>
              <a:rPr lang="en-US" b="1" dirty="0">
                <a:latin typeface="Tw Cen MT" panose="020B0602020104020603" pitchFamily="34" charset="0"/>
                <a:ea typeface="Calibri" panose="020F0502020204030204" pitchFamily="34" charset="0"/>
                <a:cs typeface="Times New Roman" panose="02020603050405020304" pitchFamily="18" charset="0"/>
              </a:rPr>
              <a:t>Nearly four out of ten RNs (38%) are millennials (36 years old and younger)</a:t>
            </a:r>
            <a:endParaRPr lang="en-US" dirty="0"/>
          </a:p>
        </p:txBody>
      </p:sp>
      <p:sp>
        <p:nvSpPr>
          <p:cNvPr id="10" name="Rectangle 9">
            <a:extLst>
              <a:ext uri="{FF2B5EF4-FFF2-40B4-BE49-F238E27FC236}">
                <a16:creationId xmlns:a16="http://schemas.microsoft.com/office/drawing/2014/main" id="{C4B7C72F-0B49-413E-B473-39BFCFE744AD}"/>
              </a:ext>
            </a:extLst>
          </p:cNvPr>
          <p:cNvSpPr/>
          <p:nvPr/>
        </p:nvSpPr>
        <p:spPr>
          <a:xfrm>
            <a:off x="7360080" y="3079584"/>
            <a:ext cx="4238376" cy="2031325"/>
          </a:xfrm>
          <a:prstGeom prst="rect">
            <a:avLst/>
          </a:prstGeom>
          <a:solidFill>
            <a:schemeClr val="bg1">
              <a:lumMod val="85000"/>
            </a:schemeClr>
          </a:solidFill>
        </p:spPr>
        <p:txBody>
          <a:bodyPr wrap="square">
            <a:spAutoFit/>
          </a:bodyPr>
          <a:lstStyle/>
          <a:p>
            <a:pPr marL="285750" indent="-285750">
              <a:buFont typeface="Wingdings" panose="05000000000000000000" pitchFamily="2" charset="2"/>
              <a:buChar char="§"/>
            </a:pPr>
            <a:r>
              <a:rPr lang="en-US" dirty="0"/>
              <a:t>RNs working in rural areas are on average 3.2 years older than RNs working in urban areas. </a:t>
            </a:r>
          </a:p>
          <a:p>
            <a:pPr marL="285750" indent="-285750">
              <a:buFont typeface="Wingdings" panose="05000000000000000000" pitchFamily="2" charset="2"/>
              <a:buChar char="§"/>
            </a:pPr>
            <a:r>
              <a:rPr lang="en-US" dirty="0"/>
              <a:t>On average, RNs are nearly three years younger than ten years ago (43.8 vs. 46.6 years old, respectively).</a:t>
            </a:r>
          </a:p>
        </p:txBody>
      </p:sp>
      <p:pic>
        <p:nvPicPr>
          <p:cNvPr id="9" name="Picture 8">
            <a:extLst>
              <a:ext uri="{FF2B5EF4-FFF2-40B4-BE49-F238E27FC236}">
                <a16:creationId xmlns:a16="http://schemas.microsoft.com/office/drawing/2014/main" id="{958A3A95-69FE-46D0-9A4D-A6F67417CA32}"/>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95385" y="1992923"/>
            <a:ext cx="6895797" cy="4048439"/>
          </a:xfrm>
          <a:prstGeom prst="rect">
            <a:avLst/>
          </a:prstGeom>
          <a:ln w="19050">
            <a:solidFill>
              <a:schemeClr val="bg1">
                <a:lumMod val="50000"/>
              </a:schemeClr>
            </a:solidFill>
          </a:ln>
        </p:spPr>
      </p:pic>
      <p:sp>
        <p:nvSpPr>
          <p:cNvPr id="11" name="Rectangle 10">
            <a:extLst>
              <a:ext uri="{FF2B5EF4-FFF2-40B4-BE49-F238E27FC236}">
                <a16:creationId xmlns:a16="http://schemas.microsoft.com/office/drawing/2014/main" id="{9735585D-5D96-4ED7-9C54-70DF59B93909}"/>
              </a:ext>
            </a:extLst>
          </p:cNvPr>
          <p:cNvSpPr/>
          <p:nvPr/>
        </p:nvSpPr>
        <p:spPr>
          <a:xfrm>
            <a:off x="924449" y="1325928"/>
            <a:ext cx="5662063" cy="369332"/>
          </a:xfrm>
          <a:prstGeom prst="rect">
            <a:avLst/>
          </a:prstGeom>
        </p:spPr>
        <p:txBody>
          <a:bodyPr wrap="none">
            <a:spAutoFit/>
          </a:bodyPr>
          <a:lstStyle/>
          <a:p>
            <a:pPr algn="ctr"/>
            <a:r>
              <a:rPr lang="en-US" b="1" dirty="0"/>
              <a:t>Distribution of Nebraska Registered Nurses by Age</a:t>
            </a:r>
            <a:endParaRPr lang="en-US" dirty="0"/>
          </a:p>
        </p:txBody>
      </p:sp>
      <p:sp>
        <p:nvSpPr>
          <p:cNvPr id="3" name="Rectangle 2">
            <a:extLst>
              <a:ext uri="{FF2B5EF4-FFF2-40B4-BE49-F238E27FC236}">
                <a16:creationId xmlns:a16="http://schemas.microsoft.com/office/drawing/2014/main" id="{4267C620-8443-4B76-B963-DE1C8DCCB6D1}"/>
              </a:ext>
            </a:extLst>
          </p:cNvPr>
          <p:cNvSpPr/>
          <p:nvPr/>
        </p:nvSpPr>
        <p:spPr>
          <a:xfrm>
            <a:off x="419780" y="5614189"/>
            <a:ext cx="2613216" cy="258725"/>
          </a:xfrm>
          <a:prstGeom prst="rect">
            <a:avLst/>
          </a:prstGeom>
        </p:spPr>
        <p:txBody>
          <a:bodyPr wrap="none">
            <a:spAutoFit/>
          </a:bodyPr>
          <a:lstStyle/>
          <a:p>
            <a:pPr>
              <a:lnSpc>
                <a:spcPct val="115000"/>
              </a:lnSpc>
              <a:spcAft>
                <a:spcPts val="800"/>
              </a:spcAft>
            </a:pPr>
            <a:r>
              <a:rPr lang="en-US" sz="1000" b="1" dirty="0">
                <a:latin typeface="Tw Cen MT" panose="020B0602020104020603" pitchFamily="34" charset="0"/>
                <a:ea typeface="Calibri" panose="020F0502020204030204" pitchFamily="34" charset="0"/>
                <a:cs typeface="Times New Roman" panose="02020603050405020304" pitchFamily="18" charset="0"/>
              </a:rPr>
              <a:t>Source</a:t>
            </a:r>
            <a:r>
              <a:rPr lang="en-US" sz="1000" dirty="0">
                <a:latin typeface="Tw Cen MT" panose="020B0602020104020603" pitchFamily="34" charset="0"/>
                <a:ea typeface="Calibri" panose="020F0502020204030204" pitchFamily="34" charset="0"/>
                <a:cs typeface="Times New Roman" panose="02020603050405020304" pitchFamily="18" charset="0"/>
              </a:rPr>
              <a:t>: 2018 RN Renewal Survey (</a:t>
            </a:r>
            <a:r>
              <a:rPr lang="en-US" sz="1000" i="1" dirty="0">
                <a:latin typeface="Tw Cen MT" panose="020B0602020104020603" pitchFamily="34" charset="0"/>
                <a:ea typeface="Calibri" panose="020F0502020204030204" pitchFamily="34" charset="0"/>
                <a:cs typeface="Times New Roman" panose="02020603050405020304" pitchFamily="18" charset="0"/>
              </a:rPr>
              <a:t>n</a:t>
            </a:r>
            <a:r>
              <a:rPr lang="en-US" sz="1000" dirty="0">
                <a:latin typeface="Tw Cen MT" panose="020B0602020104020603" pitchFamily="34" charset="0"/>
                <a:ea typeface="Calibri" panose="020F0502020204030204" pitchFamily="34" charset="0"/>
                <a:cs typeface="Times New Roman" panose="02020603050405020304" pitchFamily="18" charset="0"/>
              </a:rPr>
              <a:t> = 23,668)</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55280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4F2D7-D67B-4611-9973-115F5616D935}"/>
              </a:ext>
            </a:extLst>
          </p:cNvPr>
          <p:cNvSpPr>
            <a:spLocks noGrp="1"/>
          </p:cNvSpPr>
          <p:nvPr>
            <p:ph type="title"/>
          </p:nvPr>
        </p:nvSpPr>
        <p:spPr>
          <a:xfrm>
            <a:off x="3009901" y="1073888"/>
            <a:ext cx="8782050" cy="4064627"/>
          </a:xfrm>
        </p:spPr>
        <p:txBody>
          <a:bodyPr anchor="ctr">
            <a:normAutofit/>
          </a:bodyPr>
          <a:lstStyle/>
          <a:p>
            <a:r>
              <a:rPr lang="en-US" sz="6700" dirty="0">
                <a:solidFill>
                  <a:srgbClr val="0070C0"/>
                </a:solidFill>
              </a:rPr>
              <a:t>Projected Nursing Shortages</a:t>
            </a:r>
            <a:endParaRPr lang="en-US" dirty="0">
              <a:solidFill>
                <a:srgbClr val="0070C0"/>
              </a:solidFill>
            </a:endParaRPr>
          </a:p>
        </p:txBody>
      </p:sp>
      <p:sp>
        <p:nvSpPr>
          <p:cNvPr id="3" name="Text Placeholder 2">
            <a:extLst>
              <a:ext uri="{FF2B5EF4-FFF2-40B4-BE49-F238E27FC236}">
                <a16:creationId xmlns:a16="http://schemas.microsoft.com/office/drawing/2014/main" id="{3935AFEB-4321-4843-A05A-EAED754D1646}"/>
              </a:ext>
            </a:extLst>
          </p:cNvPr>
          <p:cNvSpPr>
            <a:spLocks noGrp="1"/>
          </p:cNvSpPr>
          <p:nvPr>
            <p:ph type="body" idx="1"/>
          </p:nvPr>
        </p:nvSpPr>
        <p:spPr>
          <a:xfrm>
            <a:off x="3233404" y="4330394"/>
            <a:ext cx="7748920" cy="951135"/>
          </a:xfrm>
        </p:spPr>
        <p:txBody>
          <a:bodyPr/>
          <a:lstStyle/>
          <a:p>
            <a:endParaRPr lang="en-US" dirty="0"/>
          </a:p>
        </p:txBody>
      </p:sp>
      <p:sp>
        <p:nvSpPr>
          <p:cNvPr id="13" name="Slide Number Placeholder 12">
            <a:extLst>
              <a:ext uri="{FF2B5EF4-FFF2-40B4-BE49-F238E27FC236}">
                <a16:creationId xmlns:a16="http://schemas.microsoft.com/office/drawing/2014/main" id="{B0A13AF7-B3B2-4CF2-B18C-6E3D15A9747D}"/>
              </a:ext>
            </a:extLst>
          </p:cNvPr>
          <p:cNvSpPr>
            <a:spLocks noGrp="1"/>
          </p:cNvSpPr>
          <p:nvPr>
            <p:ph type="sldNum" sz="quarter" idx="12"/>
          </p:nvPr>
        </p:nvSpPr>
        <p:spPr/>
        <p:txBody>
          <a:bodyPr/>
          <a:lstStyle/>
          <a:p>
            <a:fld id="{6270C7F6-5196-49C7-ACC3-E258041CD77F}" type="slidenum">
              <a:rPr lang="en-US" smtClean="0"/>
              <a:pPr/>
              <a:t>7</a:t>
            </a:fld>
            <a:endParaRPr lang="en-US" dirty="0"/>
          </a:p>
        </p:txBody>
      </p:sp>
    </p:spTree>
    <p:extLst>
      <p:ext uri="{BB962C8B-B14F-4D97-AF65-F5344CB8AC3E}">
        <p14:creationId xmlns:p14="http://schemas.microsoft.com/office/powerpoint/2010/main" val="12076415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6DA54-0EA0-4408-B6D7-CFD472EE0274}"/>
              </a:ext>
            </a:extLst>
          </p:cNvPr>
          <p:cNvSpPr>
            <a:spLocks noGrp="1"/>
          </p:cNvSpPr>
          <p:nvPr>
            <p:ph type="title"/>
          </p:nvPr>
        </p:nvSpPr>
        <p:spPr/>
        <p:txBody>
          <a:bodyPr/>
          <a:lstStyle/>
          <a:p>
            <a:r>
              <a:rPr lang="en-US" dirty="0">
                <a:solidFill>
                  <a:srgbClr val="0070C0"/>
                </a:solidFill>
              </a:rPr>
              <a:t>Omaha: Projected Nursing Shortages</a:t>
            </a:r>
          </a:p>
        </p:txBody>
      </p:sp>
      <p:sp>
        <p:nvSpPr>
          <p:cNvPr id="4" name="Slide Number Placeholder 3">
            <a:extLst>
              <a:ext uri="{FF2B5EF4-FFF2-40B4-BE49-F238E27FC236}">
                <a16:creationId xmlns:a16="http://schemas.microsoft.com/office/drawing/2014/main" id="{606C4DCC-7E08-4CD8-A181-AE9A0DB502CE}"/>
              </a:ext>
            </a:extLst>
          </p:cNvPr>
          <p:cNvSpPr>
            <a:spLocks noGrp="1"/>
          </p:cNvSpPr>
          <p:nvPr>
            <p:ph type="sldNum" sz="quarter" idx="12"/>
          </p:nvPr>
        </p:nvSpPr>
        <p:spPr/>
        <p:txBody>
          <a:bodyPr/>
          <a:lstStyle/>
          <a:p>
            <a:fld id="{6270C7F6-5196-49C7-ACC3-E258041CD77F}" type="slidenum">
              <a:rPr lang="en-US" smtClean="0"/>
              <a:pPr/>
              <a:t>8</a:t>
            </a:fld>
            <a:endParaRPr lang="en-US" dirty="0"/>
          </a:p>
        </p:txBody>
      </p:sp>
      <p:pic>
        <p:nvPicPr>
          <p:cNvPr id="5" name="Picture 4">
            <a:extLst>
              <a:ext uri="{FF2B5EF4-FFF2-40B4-BE49-F238E27FC236}">
                <a16:creationId xmlns:a16="http://schemas.microsoft.com/office/drawing/2014/main" id="{CBAA6AF0-E0DC-4EF0-A25C-C82E6DB0B497}"/>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341744" y="1336201"/>
            <a:ext cx="7132320" cy="4765399"/>
          </a:xfrm>
          <a:prstGeom prst="rect">
            <a:avLst/>
          </a:prstGeom>
        </p:spPr>
      </p:pic>
      <p:graphicFrame>
        <p:nvGraphicFramePr>
          <p:cNvPr id="6" name="Table 5">
            <a:extLst>
              <a:ext uri="{FF2B5EF4-FFF2-40B4-BE49-F238E27FC236}">
                <a16:creationId xmlns:a16="http://schemas.microsoft.com/office/drawing/2014/main" id="{137C96D4-C641-44D9-ABA5-E4CF8FDD4A6E}"/>
              </a:ext>
            </a:extLst>
          </p:cNvPr>
          <p:cNvGraphicFramePr>
            <a:graphicFrameLocks noGrp="1"/>
          </p:cNvGraphicFramePr>
          <p:nvPr>
            <p:extLst>
              <p:ext uri="{D42A27DB-BD31-4B8C-83A1-F6EECF244321}">
                <p14:modId xmlns:p14="http://schemas.microsoft.com/office/powerpoint/2010/main" val="3905017923"/>
              </p:ext>
            </p:extLst>
          </p:nvPr>
        </p:nvGraphicFramePr>
        <p:xfrm>
          <a:off x="8035636" y="2641600"/>
          <a:ext cx="3195781" cy="1570181"/>
        </p:xfrm>
        <a:graphic>
          <a:graphicData uri="http://schemas.openxmlformats.org/drawingml/2006/table">
            <a:tbl>
              <a:tblPr>
                <a:tableStyleId>{AF606853-7671-496A-8E4F-DF71F8EC918B}</a:tableStyleId>
              </a:tblPr>
              <a:tblGrid>
                <a:gridCol w="997528">
                  <a:extLst>
                    <a:ext uri="{9D8B030D-6E8A-4147-A177-3AD203B41FA5}">
                      <a16:colId xmlns:a16="http://schemas.microsoft.com/office/drawing/2014/main" val="817422054"/>
                    </a:ext>
                  </a:extLst>
                </a:gridCol>
                <a:gridCol w="1117600">
                  <a:extLst>
                    <a:ext uri="{9D8B030D-6E8A-4147-A177-3AD203B41FA5}">
                      <a16:colId xmlns:a16="http://schemas.microsoft.com/office/drawing/2014/main" val="3029118427"/>
                    </a:ext>
                  </a:extLst>
                </a:gridCol>
                <a:gridCol w="1080653">
                  <a:extLst>
                    <a:ext uri="{9D8B030D-6E8A-4147-A177-3AD203B41FA5}">
                      <a16:colId xmlns:a16="http://schemas.microsoft.com/office/drawing/2014/main" val="4219377884"/>
                    </a:ext>
                  </a:extLst>
                </a:gridCol>
              </a:tblGrid>
              <a:tr h="272568">
                <a:tc>
                  <a:txBody>
                    <a:bodyPr/>
                    <a:lstStyle/>
                    <a:p>
                      <a:pPr algn="l" fontAlgn="b"/>
                      <a:r>
                        <a:rPr lang="en-US" sz="1100" b="1" u="none" strike="noStrike" dirty="0">
                          <a:effectLst/>
                          <a:latin typeface="Tw Cen MT" panose="020B0602020104020603" pitchFamily="34" charset="0"/>
                        </a:rPr>
                        <a:t>OMAHA</a:t>
                      </a:r>
                      <a:endParaRPr lang="en-US" sz="1100" b="1" i="0" u="none" strike="noStrike" dirty="0">
                        <a:solidFill>
                          <a:srgbClr val="000000"/>
                        </a:solidFill>
                        <a:effectLst/>
                        <a:latin typeface="Tw Cen MT" panose="020B0602020104020603" pitchFamily="34" charset="0"/>
                      </a:endParaRPr>
                    </a:p>
                  </a:txBody>
                  <a:tcPr marL="9525" marR="9525" marT="9525" marB="0" anchor="ctr">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accent2">
                        <a:lumMod val="75000"/>
                      </a:schemeClr>
                    </a:solidFill>
                  </a:tcPr>
                </a:tc>
                <a:tc gridSpan="2">
                  <a:txBody>
                    <a:bodyPr/>
                    <a:lstStyle/>
                    <a:p>
                      <a:pPr algn="ctr" fontAlgn="b"/>
                      <a:r>
                        <a:rPr lang="en-US" sz="1400" b="1" u="none" strike="noStrike" dirty="0">
                          <a:effectLst/>
                          <a:latin typeface="Tw Cen MT" panose="020B0602020104020603" pitchFamily="34" charset="0"/>
                        </a:rPr>
                        <a:t>Nursing Shortage</a:t>
                      </a:r>
                      <a:endParaRPr lang="en-US" sz="1400" b="1" i="0" u="none" strike="noStrike" dirty="0">
                        <a:solidFill>
                          <a:srgbClr val="000000"/>
                        </a:solidFill>
                        <a:effectLst/>
                        <a:latin typeface="Tw Cen MT" panose="020B0602020104020603" pitchFamily="34" charset="0"/>
                      </a:endParaRPr>
                    </a:p>
                  </a:txBody>
                  <a:tcPr marL="9525" marR="9525" marT="9525" marB="0" anchor="ctr">
                    <a:lnL w="28575" cap="flat" cmpd="sng" algn="ctr">
                      <a:solidFill>
                        <a:schemeClr val="bg1"/>
                      </a:solidFill>
                      <a:prstDash val="solid"/>
                      <a:round/>
                      <a:headEnd type="none" w="med" len="med"/>
                      <a:tailEnd type="none" w="med" len="med"/>
                    </a:lnL>
                    <a:lnB w="28575" cap="flat" cmpd="sng" algn="ctr">
                      <a:solidFill>
                        <a:schemeClr val="bg1"/>
                      </a:solidFill>
                      <a:prstDash val="solid"/>
                      <a:round/>
                      <a:headEnd type="none" w="med" len="med"/>
                      <a:tailEnd type="none" w="med" len="med"/>
                    </a:lnB>
                    <a:solidFill>
                      <a:schemeClr val="accent2">
                        <a:lumMod val="75000"/>
                      </a:schemeClr>
                    </a:solidFill>
                  </a:tcPr>
                </a:tc>
                <a:tc hMerge="1">
                  <a:txBody>
                    <a:bodyPr/>
                    <a:lstStyle/>
                    <a:p>
                      <a:pPr algn="ctr" fontAlgn="b"/>
                      <a:endParaRPr lang="en-US" sz="1100" b="0" i="0" u="none" strike="noStrike" dirty="0">
                        <a:solidFill>
                          <a:srgbClr val="000000"/>
                        </a:solidFill>
                        <a:effectLst/>
                        <a:latin typeface="Century Gothic" panose="020B0502020202020204" pitchFamily="34" charset="0"/>
                      </a:endParaRPr>
                    </a:p>
                  </a:txBody>
                  <a:tcPr marL="9525" marR="9525" marT="9525" marB="0" anchor="b">
                    <a:lnL w="3175"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957198306"/>
                  </a:ext>
                </a:extLst>
              </a:tr>
              <a:tr h="256261">
                <a:tc>
                  <a:txBody>
                    <a:bodyPr/>
                    <a:lstStyle/>
                    <a:p>
                      <a:pPr marL="285750" indent="0" algn="l" fontAlgn="b"/>
                      <a:endParaRPr lang="en-US" sz="1100" b="0" i="0" u="none" strike="noStrike" dirty="0">
                        <a:solidFill>
                          <a:srgbClr val="000000"/>
                        </a:solidFill>
                        <a:effectLst/>
                        <a:latin typeface="Tw Cen MT" panose="020B0602020104020603" pitchFamily="34" charset="0"/>
                      </a:endParaRPr>
                    </a:p>
                  </a:txBody>
                  <a:tcPr marL="9525" marR="9525" marT="9525" marB="0" anchor="ctr">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2">
                        <a:lumMod val="75000"/>
                      </a:schemeClr>
                    </a:solidFill>
                  </a:tcPr>
                </a:tc>
                <a:tc>
                  <a:txBody>
                    <a:bodyPr/>
                    <a:lstStyle/>
                    <a:p>
                      <a:pPr algn="ctr" fontAlgn="b"/>
                      <a:r>
                        <a:rPr lang="en-US" sz="1200" b="1" u="none" strike="noStrike" dirty="0">
                          <a:effectLst/>
                          <a:latin typeface="Tw Cen MT" panose="020B0602020104020603" pitchFamily="34" charset="0"/>
                        </a:rPr>
                        <a:t>2021</a:t>
                      </a:r>
                      <a:endParaRPr lang="en-US" sz="1200" b="1" i="0" u="none" strike="noStrike" dirty="0">
                        <a:solidFill>
                          <a:srgbClr val="000000"/>
                        </a:solidFill>
                        <a:effectLst/>
                        <a:latin typeface="Tw Cen MT" panose="020B0602020104020603" pitchFamily="34"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2">
                        <a:lumMod val="75000"/>
                      </a:schemeClr>
                    </a:solidFill>
                  </a:tcPr>
                </a:tc>
                <a:tc>
                  <a:txBody>
                    <a:bodyPr/>
                    <a:lstStyle/>
                    <a:p>
                      <a:pPr algn="ctr" fontAlgn="b"/>
                      <a:r>
                        <a:rPr lang="en-US" sz="1200" b="1" u="none" strike="noStrike" dirty="0">
                          <a:effectLst/>
                          <a:latin typeface="Tw Cen MT" panose="020B0602020104020603" pitchFamily="34" charset="0"/>
                        </a:rPr>
                        <a:t>2025</a:t>
                      </a:r>
                      <a:endParaRPr lang="en-US" sz="1200" b="1" i="0" u="none" strike="noStrike" dirty="0">
                        <a:solidFill>
                          <a:srgbClr val="000000"/>
                        </a:solidFill>
                        <a:effectLst/>
                        <a:latin typeface="Tw Cen MT" panose="020B0602020104020603" pitchFamily="34" charset="0"/>
                      </a:endParaRPr>
                    </a:p>
                  </a:txBody>
                  <a:tcPr marL="9525" marR="9525" marT="9525" marB="0" anchor="ctr">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2">
                        <a:lumMod val="75000"/>
                      </a:schemeClr>
                    </a:solidFill>
                  </a:tcPr>
                </a:tc>
                <a:extLst>
                  <a:ext uri="{0D108BD9-81ED-4DB2-BD59-A6C34878D82A}">
                    <a16:rowId xmlns:a16="http://schemas.microsoft.com/office/drawing/2014/main" val="1218177049"/>
                  </a:ext>
                </a:extLst>
              </a:tr>
              <a:tr h="256262">
                <a:tc>
                  <a:txBody>
                    <a:bodyPr/>
                    <a:lstStyle/>
                    <a:p>
                      <a:pPr algn="l" fontAlgn="b"/>
                      <a:r>
                        <a:rPr lang="en-US" sz="1200" u="none" strike="noStrike" dirty="0">
                          <a:effectLst/>
                          <a:latin typeface="Tw Cen MT" panose="020B0602020104020603" pitchFamily="34" charset="0"/>
                        </a:rPr>
                        <a:t>RNs</a:t>
                      </a:r>
                      <a:endParaRPr lang="en-US" sz="1200" b="0" i="0" u="none" strike="noStrike" dirty="0">
                        <a:solidFill>
                          <a:srgbClr val="000000"/>
                        </a:solidFill>
                        <a:effectLst/>
                        <a:latin typeface="Tw Cen MT" panose="020B0602020104020603" pitchFamily="34" charset="0"/>
                      </a:endParaRPr>
                    </a:p>
                  </a:txBody>
                  <a:tcPr marL="9525" marR="9525" marT="9525" marB="0" anchor="ctr">
                    <a:lnR w="285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2">
                        <a:lumMod val="75000"/>
                      </a:schemeClr>
                    </a:solidFill>
                  </a:tcPr>
                </a:tc>
                <a:tc>
                  <a:txBody>
                    <a:bodyPr/>
                    <a:lstStyle/>
                    <a:p>
                      <a:pPr algn="ctr" fontAlgn="b"/>
                      <a:r>
                        <a:rPr lang="en-US" sz="1100" u="none" strike="noStrike" dirty="0">
                          <a:effectLst/>
                          <a:latin typeface="Tw Cen MT" panose="020B0602020104020603" pitchFamily="34" charset="0"/>
                        </a:rPr>
                        <a:t>-1,269</a:t>
                      </a:r>
                      <a:endParaRPr lang="en-US" sz="1100" b="0" i="0" u="none" strike="noStrike" dirty="0">
                        <a:solidFill>
                          <a:srgbClr val="000000"/>
                        </a:solidFill>
                        <a:effectLst/>
                        <a:latin typeface="Tw Cen MT" panose="020B0602020104020603" pitchFamily="34"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2">
                        <a:lumMod val="75000"/>
                      </a:schemeClr>
                    </a:solidFill>
                  </a:tcPr>
                </a:tc>
                <a:tc>
                  <a:txBody>
                    <a:bodyPr/>
                    <a:lstStyle/>
                    <a:p>
                      <a:pPr algn="ctr" fontAlgn="b"/>
                      <a:r>
                        <a:rPr lang="en-US" sz="1100" u="none" strike="noStrike" dirty="0">
                          <a:effectLst/>
                          <a:latin typeface="Tw Cen MT" panose="020B0602020104020603" pitchFamily="34" charset="0"/>
                        </a:rPr>
                        <a:t>-1,572</a:t>
                      </a:r>
                      <a:endParaRPr lang="en-US" sz="1100" b="0" i="0" u="none" strike="noStrike" dirty="0">
                        <a:solidFill>
                          <a:srgbClr val="000000"/>
                        </a:solidFill>
                        <a:effectLst/>
                        <a:latin typeface="Tw Cen MT" panose="020B0602020104020603" pitchFamily="34" charset="0"/>
                      </a:endParaRPr>
                    </a:p>
                  </a:txBody>
                  <a:tcPr marL="9525" marR="9525" marT="9525" marB="0" anchor="ctr">
                    <a:lnL w="28575" cap="flat" cmpd="sng" algn="ctr">
                      <a:solidFill>
                        <a:schemeClr val="bg1"/>
                      </a:solidFill>
                      <a:prstDash val="solid"/>
                      <a:round/>
                      <a:headEnd type="none" w="med" len="med"/>
                      <a:tailEnd type="none" w="med" len="med"/>
                    </a:lnL>
                    <a:lnT w="952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2">
                        <a:lumMod val="75000"/>
                      </a:schemeClr>
                    </a:solidFill>
                  </a:tcPr>
                </a:tc>
                <a:extLst>
                  <a:ext uri="{0D108BD9-81ED-4DB2-BD59-A6C34878D82A}">
                    <a16:rowId xmlns:a16="http://schemas.microsoft.com/office/drawing/2014/main" val="2180429780"/>
                  </a:ext>
                </a:extLst>
              </a:tr>
              <a:tr h="256261">
                <a:tc>
                  <a:txBody>
                    <a:bodyPr/>
                    <a:lstStyle/>
                    <a:p>
                      <a:pPr algn="l" fontAlgn="b"/>
                      <a:r>
                        <a:rPr lang="en-US" sz="1200" u="none" strike="noStrike" dirty="0">
                          <a:effectLst/>
                          <a:latin typeface="Tw Cen MT" panose="020B0602020104020603" pitchFamily="34" charset="0"/>
                        </a:rPr>
                        <a:t>APRNs</a:t>
                      </a:r>
                      <a:endParaRPr lang="en-US" sz="1200" b="0" i="0" u="none" strike="noStrike" dirty="0">
                        <a:solidFill>
                          <a:srgbClr val="000000"/>
                        </a:solidFill>
                        <a:effectLst/>
                        <a:latin typeface="Tw Cen MT" panose="020B0602020104020603" pitchFamily="34" charset="0"/>
                      </a:endParaRPr>
                    </a:p>
                  </a:txBody>
                  <a:tcPr marL="9525" marR="9525" marT="9525" marB="0" anchor="ctr">
                    <a:lnR w="285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2">
                        <a:lumMod val="75000"/>
                      </a:schemeClr>
                    </a:solidFill>
                  </a:tcPr>
                </a:tc>
                <a:tc>
                  <a:txBody>
                    <a:bodyPr/>
                    <a:lstStyle/>
                    <a:p>
                      <a:pPr algn="ctr" fontAlgn="b"/>
                      <a:r>
                        <a:rPr lang="en-US" sz="1100" u="none" strike="noStrike" kern="1200" dirty="0">
                          <a:solidFill>
                            <a:schemeClr val="lt1"/>
                          </a:solidFill>
                          <a:effectLst/>
                          <a:latin typeface="Tw Cen MT" panose="020B0602020104020603" pitchFamily="34" charset="0"/>
                          <a:ea typeface="+mn-ea"/>
                          <a:cs typeface="+mn-cs"/>
                        </a:rPr>
                        <a:t>-255</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2">
                        <a:lumMod val="75000"/>
                      </a:schemeClr>
                    </a:solidFill>
                  </a:tcPr>
                </a:tc>
                <a:tc>
                  <a:txBody>
                    <a:bodyPr/>
                    <a:lstStyle/>
                    <a:p>
                      <a:pPr algn="ctr" fontAlgn="b"/>
                      <a:r>
                        <a:rPr lang="en-US" sz="1100" u="none" strike="noStrike" kern="1200" dirty="0">
                          <a:solidFill>
                            <a:schemeClr val="lt1"/>
                          </a:solidFill>
                          <a:effectLst/>
                          <a:latin typeface="Tw Cen MT" panose="020B0602020104020603" pitchFamily="34" charset="0"/>
                          <a:ea typeface="+mn-ea"/>
                          <a:cs typeface="+mn-cs"/>
                        </a:rPr>
                        <a:t>-316</a:t>
                      </a:r>
                    </a:p>
                  </a:txBody>
                  <a:tcPr marL="9525" marR="9525" marT="9525" marB="0" anchor="ctr">
                    <a:lnL w="28575" cap="flat" cmpd="sng" algn="ctr">
                      <a:solidFill>
                        <a:schemeClr val="bg1"/>
                      </a:solidFill>
                      <a:prstDash val="solid"/>
                      <a:round/>
                      <a:headEnd type="none" w="med" len="med"/>
                      <a:tailEnd type="none" w="med" len="med"/>
                    </a:lnL>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2">
                        <a:lumMod val="75000"/>
                      </a:schemeClr>
                    </a:solidFill>
                  </a:tcPr>
                </a:tc>
                <a:extLst>
                  <a:ext uri="{0D108BD9-81ED-4DB2-BD59-A6C34878D82A}">
                    <a16:rowId xmlns:a16="http://schemas.microsoft.com/office/drawing/2014/main" val="2837708028"/>
                  </a:ext>
                </a:extLst>
              </a:tr>
              <a:tr h="256261">
                <a:tc>
                  <a:txBody>
                    <a:bodyPr/>
                    <a:lstStyle/>
                    <a:p>
                      <a:pPr algn="l" fontAlgn="b"/>
                      <a:r>
                        <a:rPr lang="en-US" sz="1200" u="none" strike="noStrike" dirty="0">
                          <a:effectLst/>
                          <a:latin typeface="Tw Cen MT" panose="020B0602020104020603" pitchFamily="34" charset="0"/>
                        </a:rPr>
                        <a:t>LPNs</a:t>
                      </a:r>
                      <a:endParaRPr lang="en-US" sz="1200" b="0" i="0" u="none" strike="noStrike" dirty="0">
                        <a:solidFill>
                          <a:srgbClr val="000000"/>
                        </a:solidFill>
                        <a:effectLst/>
                        <a:latin typeface="Tw Cen MT" panose="020B0602020104020603" pitchFamily="34" charset="0"/>
                      </a:endParaRPr>
                    </a:p>
                  </a:txBody>
                  <a:tcPr marL="9525" marR="9525" marT="9525" marB="0" anchor="ctr">
                    <a:lnR w="285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75000"/>
                      </a:schemeClr>
                    </a:solidFill>
                  </a:tcPr>
                </a:tc>
                <a:tc>
                  <a:txBody>
                    <a:bodyPr/>
                    <a:lstStyle/>
                    <a:p>
                      <a:pPr algn="ctr" fontAlgn="b"/>
                      <a:r>
                        <a:rPr lang="en-US" sz="1100" u="none" strike="noStrike" dirty="0">
                          <a:effectLst/>
                          <a:latin typeface="Tw Cen MT" panose="020B0602020104020603" pitchFamily="34" charset="0"/>
                        </a:rPr>
                        <a:t>-613</a:t>
                      </a:r>
                      <a:endParaRPr lang="en-US" sz="1100" b="0" i="0" u="none" strike="noStrike" dirty="0">
                        <a:solidFill>
                          <a:srgbClr val="000000"/>
                        </a:solidFill>
                        <a:effectLst/>
                        <a:latin typeface="Tw Cen MT" panose="020B0602020104020603" pitchFamily="34"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75000"/>
                      </a:schemeClr>
                    </a:solidFill>
                  </a:tcPr>
                </a:tc>
                <a:tc>
                  <a:txBody>
                    <a:bodyPr/>
                    <a:lstStyle/>
                    <a:p>
                      <a:pPr algn="ctr" fontAlgn="b"/>
                      <a:r>
                        <a:rPr lang="en-US" sz="1100" u="none" strike="noStrike" dirty="0">
                          <a:effectLst/>
                          <a:latin typeface="Tw Cen MT" panose="020B0602020104020603" pitchFamily="34" charset="0"/>
                        </a:rPr>
                        <a:t>-783</a:t>
                      </a:r>
                      <a:endParaRPr lang="en-US" sz="1100" b="0" i="0" u="none" strike="noStrike" dirty="0">
                        <a:solidFill>
                          <a:srgbClr val="000000"/>
                        </a:solidFill>
                        <a:effectLst/>
                        <a:latin typeface="Tw Cen MT" panose="020B0602020104020603" pitchFamily="34" charset="0"/>
                      </a:endParaRPr>
                    </a:p>
                  </a:txBody>
                  <a:tcPr marL="9525" marR="9525" marT="9525" marB="0" anchor="ctr">
                    <a:lnL w="28575" cap="flat" cmpd="sng" algn="ctr">
                      <a:solidFill>
                        <a:schemeClr val="bg1"/>
                      </a:solidFill>
                      <a:prstDash val="solid"/>
                      <a:round/>
                      <a:headEnd type="none" w="med" len="med"/>
                      <a:tailEnd type="none" w="med" len="med"/>
                    </a:lnL>
                    <a:lnT w="31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75000"/>
                      </a:schemeClr>
                    </a:solidFill>
                  </a:tcPr>
                </a:tc>
                <a:extLst>
                  <a:ext uri="{0D108BD9-81ED-4DB2-BD59-A6C34878D82A}">
                    <a16:rowId xmlns:a16="http://schemas.microsoft.com/office/drawing/2014/main" val="1258377370"/>
                  </a:ext>
                </a:extLst>
              </a:tr>
              <a:tr h="272568">
                <a:tc>
                  <a:txBody>
                    <a:bodyPr/>
                    <a:lstStyle/>
                    <a:p>
                      <a:pPr algn="l" fontAlgn="b"/>
                      <a:r>
                        <a:rPr lang="en-US" sz="1400" b="1" u="none" strike="noStrike" dirty="0">
                          <a:effectLst/>
                          <a:latin typeface="Tw Cen MT" panose="020B0602020104020603" pitchFamily="34" charset="0"/>
                        </a:rPr>
                        <a:t>Total</a:t>
                      </a:r>
                      <a:endParaRPr lang="en-US" sz="1100" b="1" i="0" u="none" strike="noStrike" dirty="0">
                        <a:solidFill>
                          <a:srgbClr val="000000"/>
                        </a:solidFill>
                        <a:effectLst/>
                        <a:latin typeface="Tw Cen MT" panose="020B0602020104020603" pitchFamily="34" charset="0"/>
                      </a:endParaRPr>
                    </a:p>
                  </a:txBody>
                  <a:tcPr marL="9525" marR="9525" marT="9525" marB="0" anchor="ctr">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chemeClr val="accent2">
                        <a:lumMod val="75000"/>
                      </a:schemeClr>
                    </a:solidFill>
                  </a:tcPr>
                </a:tc>
                <a:tc>
                  <a:txBody>
                    <a:bodyPr/>
                    <a:lstStyle/>
                    <a:p>
                      <a:pPr algn="ctr" fontAlgn="b"/>
                      <a:r>
                        <a:rPr lang="en-US" sz="1400" b="1" u="none" strike="noStrike" dirty="0">
                          <a:effectLst/>
                          <a:latin typeface="Tw Cen MT" panose="020B0602020104020603" pitchFamily="34" charset="0"/>
                        </a:rPr>
                        <a:t>-2,137</a:t>
                      </a:r>
                      <a:endParaRPr lang="en-US" sz="1400" b="1" i="0" u="none" strike="noStrike" dirty="0">
                        <a:solidFill>
                          <a:srgbClr val="000000"/>
                        </a:solidFill>
                        <a:effectLst/>
                        <a:latin typeface="Tw Cen MT" panose="020B0602020104020603" pitchFamily="34"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chemeClr val="accent2">
                        <a:lumMod val="75000"/>
                      </a:schemeClr>
                    </a:solidFill>
                  </a:tcPr>
                </a:tc>
                <a:tc>
                  <a:txBody>
                    <a:bodyPr/>
                    <a:lstStyle/>
                    <a:p>
                      <a:pPr algn="ctr" fontAlgn="b"/>
                      <a:r>
                        <a:rPr lang="en-US" sz="1400" b="1" u="none" strike="noStrike" dirty="0">
                          <a:effectLst/>
                          <a:latin typeface="Tw Cen MT" panose="020B0602020104020603" pitchFamily="34" charset="0"/>
                        </a:rPr>
                        <a:t>-2,671</a:t>
                      </a:r>
                      <a:endParaRPr lang="en-US" sz="1400" b="1" i="0" u="none" strike="noStrike" dirty="0">
                        <a:solidFill>
                          <a:srgbClr val="000000"/>
                        </a:solidFill>
                        <a:effectLst/>
                        <a:latin typeface="Tw Cen MT" panose="020B0602020104020603" pitchFamily="34" charset="0"/>
                      </a:endParaRPr>
                    </a:p>
                  </a:txBody>
                  <a:tcPr marL="9525" marR="9525" marT="9525" marB="0" anchor="ctr">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solidFill>
                      <a:schemeClr val="accent2">
                        <a:lumMod val="75000"/>
                      </a:schemeClr>
                    </a:solidFill>
                  </a:tcPr>
                </a:tc>
                <a:extLst>
                  <a:ext uri="{0D108BD9-81ED-4DB2-BD59-A6C34878D82A}">
                    <a16:rowId xmlns:a16="http://schemas.microsoft.com/office/drawing/2014/main" val="2054553351"/>
                  </a:ext>
                </a:extLst>
              </a:tr>
            </a:tbl>
          </a:graphicData>
        </a:graphic>
      </p:graphicFrame>
    </p:spTree>
    <p:extLst>
      <p:ext uri="{BB962C8B-B14F-4D97-AF65-F5344CB8AC3E}">
        <p14:creationId xmlns:p14="http://schemas.microsoft.com/office/powerpoint/2010/main" val="9248756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6DA54-0EA0-4408-B6D7-CFD472EE0274}"/>
              </a:ext>
            </a:extLst>
          </p:cNvPr>
          <p:cNvSpPr>
            <a:spLocks noGrp="1"/>
          </p:cNvSpPr>
          <p:nvPr>
            <p:ph type="title"/>
          </p:nvPr>
        </p:nvSpPr>
        <p:spPr/>
        <p:txBody>
          <a:bodyPr/>
          <a:lstStyle/>
          <a:p>
            <a:r>
              <a:rPr lang="en-US" dirty="0">
                <a:solidFill>
                  <a:srgbClr val="0070C0"/>
                </a:solidFill>
              </a:rPr>
              <a:t>Lincoln: Projected Nursing Shortages</a:t>
            </a:r>
          </a:p>
        </p:txBody>
      </p:sp>
      <p:sp>
        <p:nvSpPr>
          <p:cNvPr id="4" name="Slide Number Placeholder 3">
            <a:extLst>
              <a:ext uri="{FF2B5EF4-FFF2-40B4-BE49-F238E27FC236}">
                <a16:creationId xmlns:a16="http://schemas.microsoft.com/office/drawing/2014/main" id="{606C4DCC-7E08-4CD8-A181-AE9A0DB502CE}"/>
              </a:ext>
            </a:extLst>
          </p:cNvPr>
          <p:cNvSpPr>
            <a:spLocks noGrp="1"/>
          </p:cNvSpPr>
          <p:nvPr>
            <p:ph type="sldNum" sz="quarter" idx="12"/>
          </p:nvPr>
        </p:nvSpPr>
        <p:spPr/>
        <p:txBody>
          <a:bodyPr/>
          <a:lstStyle/>
          <a:p>
            <a:fld id="{6270C7F6-5196-49C7-ACC3-E258041CD77F}" type="slidenum">
              <a:rPr lang="en-US" smtClean="0"/>
              <a:pPr/>
              <a:t>9</a:t>
            </a:fld>
            <a:endParaRPr lang="en-US" dirty="0"/>
          </a:p>
        </p:txBody>
      </p:sp>
      <p:pic>
        <p:nvPicPr>
          <p:cNvPr id="5" name="Picture 4">
            <a:extLst>
              <a:ext uri="{FF2B5EF4-FFF2-40B4-BE49-F238E27FC236}">
                <a16:creationId xmlns:a16="http://schemas.microsoft.com/office/drawing/2014/main" id="{CBAA6AF0-E0DC-4EF0-A25C-C82E6DB0B497}"/>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341744" y="1336201"/>
            <a:ext cx="7132319" cy="4765399"/>
          </a:xfrm>
          <a:prstGeom prst="rect">
            <a:avLst/>
          </a:prstGeom>
        </p:spPr>
      </p:pic>
      <p:graphicFrame>
        <p:nvGraphicFramePr>
          <p:cNvPr id="3" name="Table 2">
            <a:extLst>
              <a:ext uri="{FF2B5EF4-FFF2-40B4-BE49-F238E27FC236}">
                <a16:creationId xmlns:a16="http://schemas.microsoft.com/office/drawing/2014/main" id="{8E6ECEA1-4FB0-4A73-8F29-81A6859CF238}"/>
              </a:ext>
            </a:extLst>
          </p:cNvPr>
          <p:cNvGraphicFramePr>
            <a:graphicFrameLocks noGrp="1"/>
          </p:cNvGraphicFramePr>
          <p:nvPr>
            <p:extLst>
              <p:ext uri="{D42A27DB-BD31-4B8C-83A1-F6EECF244321}">
                <p14:modId xmlns:p14="http://schemas.microsoft.com/office/powerpoint/2010/main" val="2891180170"/>
              </p:ext>
            </p:extLst>
          </p:nvPr>
        </p:nvGraphicFramePr>
        <p:xfrm>
          <a:off x="8035636" y="2641600"/>
          <a:ext cx="3195781" cy="1570181"/>
        </p:xfrm>
        <a:graphic>
          <a:graphicData uri="http://schemas.openxmlformats.org/drawingml/2006/table">
            <a:tbl>
              <a:tblPr>
                <a:tableStyleId>{AF606853-7671-496A-8E4F-DF71F8EC918B}</a:tableStyleId>
              </a:tblPr>
              <a:tblGrid>
                <a:gridCol w="997528">
                  <a:extLst>
                    <a:ext uri="{9D8B030D-6E8A-4147-A177-3AD203B41FA5}">
                      <a16:colId xmlns:a16="http://schemas.microsoft.com/office/drawing/2014/main" val="817422054"/>
                    </a:ext>
                  </a:extLst>
                </a:gridCol>
                <a:gridCol w="1117600">
                  <a:extLst>
                    <a:ext uri="{9D8B030D-6E8A-4147-A177-3AD203B41FA5}">
                      <a16:colId xmlns:a16="http://schemas.microsoft.com/office/drawing/2014/main" val="3029118427"/>
                    </a:ext>
                  </a:extLst>
                </a:gridCol>
                <a:gridCol w="1080653">
                  <a:extLst>
                    <a:ext uri="{9D8B030D-6E8A-4147-A177-3AD203B41FA5}">
                      <a16:colId xmlns:a16="http://schemas.microsoft.com/office/drawing/2014/main" val="4219377884"/>
                    </a:ext>
                  </a:extLst>
                </a:gridCol>
              </a:tblGrid>
              <a:tr h="272568">
                <a:tc>
                  <a:txBody>
                    <a:bodyPr/>
                    <a:lstStyle/>
                    <a:p>
                      <a:pPr algn="l" fontAlgn="b"/>
                      <a:r>
                        <a:rPr lang="en-US" sz="1100" b="1" u="none" strike="noStrike" dirty="0">
                          <a:effectLst/>
                          <a:latin typeface="Tw Cen MT" panose="020B0602020104020603" pitchFamily="34" charset="0"/>
                        </a:rPr>
                        <a:t>LINCOLN</a:t>
                      </a:r>
                      <a:endParaRPr lang="en-US" sz="1100" b="1" i="0" u="none" strike="noStrike" dirty="0">
                        <a:solidFill>
                          <a:srgbClr val="000000"/>
                        </a:solidFill>
                        <a:effectLst/>
                        <a:latin typeface="Tw Cen MT" panose="020B0602020104020603" pitchFamily="34" charset="0"/>
                      </a:endParaRPr>
                    </a:p>
                  </a:txBody>
                  <a:tcPr marL="9525" marR="9525" marT="9525" marB="0" anchor="ctr">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accent2">
                        <a:lumMod val="75000"/>
                      </a:schemeClr>
                    </a:solidFill>
                  </a:tcPr>
                </a:tc>
                <a:tc gridSpan="2">
                  <a:txBody>
                    <a:bodyPr/>
                    <a:lstStyle/>
                    <a:p>
                      <a:pPr algn="ctr" fontAlgn="b"/>
                      <a:r>
                        <a:rPr lang="en-US" sz="1400" b="1" u="none" strike="noStrike" dirty="0">
                          <a:effectLst/>
                          <a:latin typeface="Tw Cen MT" panose="020B0602020104020603" pitchFamily="34" charset="0"/>
                        </a:rPr>
                        <a:t>Nursing Shortage</a:t>
                      </a:r>
                      <a:endParaRPr lang="en-US" sz="1400" b="1" i="0" u="none" strike="noStrike" dirty="0">
                        <a:solidFill>
                          <a:srgbClr val="000000"/>
                        </a:solidFill>
                        <a:effectLst/>
                        <a:latin typeface="Tw Cen MT" panose="020B0602020104020603" pitchFamily="34" charset="0"/>
                      </a:endParaRPr>
                    </a:p>
                  </a:txBody>
                  <a:tcPr marL="9525" marR="9525" marT="9525" marB="0" anchor="ctr">
                    <a:lnL w="28575" cap="flat" cmpd="sng" algn="ctr">
                      <a:solidFill>
                        <a:schemeClr val="bg1"/>
                      </a:solidFill>
                      <a:prstDash val="solid"/>
                      <a:round/>
                      <a:headEnd type="none" w="med" len="med"/>
                      <a:tailEnd type="none" w="med" len="med"/>
                    </a:lnL>
                    <a:lnB w="28575" cap="flat" cmpd="sng" algn="ctr">
                      <a:solidFill>
                        <a:schemeClr val="bg1"/>
                      </a:solidFill>
                      <a:prstDash val="solid"/>
                      <a:round/>
                      <a:headEnd type="none" w="med" len="med"/>
                      <a:tailEnd type="none" w="med" len="med"/>
                    </a:lnB>
                    <a:solidFill>
                      <a:schemeClr val="accent2">
                        <a:lumMod val="75000"/>
                      </a:schemeClr>
                    </a:solidFill>
                  </a:tcPr>
                </a:tc>
                <a:tc hMerge="1">
                  <a:txBody>
                    <a:bodyPr/>
                    <a:lstStyle/>
                    <a:p>
                      <a:pPr algn="ctr" fontAlgn="b"/>
                      <a:endParaRPr lang="en-US" sz="1100" b="0" i="0" u="none" strike="noStrike" dirty="0">
                        <a:solidFill>
                          <a:srgbClr val="000000"/>
                        </a:solidFill>
                        <a:effectLst/>
                        <a:latin typeface="Century Gothic" panose="020B0502020202020204" pitchFamily="34" charset="0"/>
                      </a:endParaRPr>
                    </a:p>
                  </a:txBody>
                  <a:tcPr marL="9525" marR="9525" marT="9525" marB="0" anchor="b">
                    <a:lnL w="3175"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957198306"/>
                  </a:ext>
                </a:extLst>
              </a:tr>
              <a:tr h="256261">
                <a:tc>
                  <a:txBody>
                    <a:bodyPr/>
                    <a:lstStyle/>
                    <a:p>
                      <a:pPr marL="285750" indent="0" algn="l" fontAlgn="b"/>
                      <a:endParaRPr lang="en-US" sz="1100" b="0" i="0" u="none" strike="noStrike" dirty="0">
                        <a:solidFill>
                          <a:srgbClr val="000000"/>
                        </a:solidFill>
                        <a:effectLst/>
                        <a:latin typeface="Tw Cen MT" panose="020B0602020104020603" pitchFamily="34" charset="0"/>
                      </a:endParaRPr>
                    </a:p>
                  </a:txBody>
                  <a:tcPr marL="9525" marR="9525" marT="9525" marB="0" anchor="b">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2">
                        <a:lumMod val="75000"/>
                      </a:schemeClr>
                    </a:solidFill>
                  </a:tcPr>
                </a:tc>
                <a:tc>
                  <a:txBody>
                    <a:bodyPr/>
                    <a:lstStyle/>
                    <a:p>
                      <a:pPr algn="ctr" fontAlgn="b"/>
                      <a:r>
                        <a:rPr lang="en-US" sz="1200" b="1" u="none" strike="noStrike" dirty="0">
                          <a:effectLst/>
                          <a:latin typeface="Tw Cen MT" panose="020B0602020104020603" pitchFamily="34" charset="0"/>
                        </a:rPr>
                        <a:t>2021</a:t>
                      </a:r>
                      <a:endParaRPr lang="en-US" sz="1200" b="1" i="0" u="none" strike="noStrike" dirty="0">
                        <a:solidFill>
                          <a:srgbClr val="000000"/>
                        </a:solidFill>
                        <a:effectLst/>
                        <a:latin typeface="Tw Cen MT" panose="020B0602020104020603" pitchFamily="34"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2">
                        <a:lumMod val="75000"/>
                      </a:schemeClr>
                    </a:solidFill>
                  </a:tcPr>
                </a:tc>
                <a:tc>
                  <a:txBody>
                    <a:bodyPr/>
                    <a:lstStyle/>
                    <a:p>
                      <a:pPr algn="ctr" fontAlgn="b"/>
                      <a:r>
                        <a:rPr lang="en-US" sz="1200" b="1" u="none" strike="noStrike" dirty="0">
                          <a:effectLst/>
                          <a:latin typeface="Tw Cen MT" panose="020B0602020104020603" pitchFamily="34" charset="0"/>
                        </a:rPr>
                        <a:t>2025</a:t>
                      </a:r>
                      <a:endParaRPr lang="en-US" sz="1200" b="1" i="0" u="none" strike="noStrike" dirty="0">
                        <a:solidFill>
                          <a:srgbClr val="000000"/>
                        </a:solidFill>
                        <a:effectLst/>
                        <a:latin typeface="Tw Cen MT" panose="020B0602020104020603" pitchFamily="34" charset="0"/>
                      </a:endParaRPr>
                    </a:p>
                  </a:txBody>
                  <a:tcPr marL="9525" marR="9525" marT="9525" marB="0" anchor="ctr">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2">
                        <a:lumMod val="75000"/>
                      </a:schemeClr>
                    </a:solidFill>
                  </a:tcPr>
                </a:tc>
                <a:extLst>
                  <a:ext uri="{0D108BD9-81ED-4DB2-BD59-A6C34878D82A}">
                    <a16:rowId xmlns:a16="http://schemas.microsoft.com/office/drawing/2014/main" val="1218177049"/>
                  </a:ext>
                </a:extLst>
              </a:tr>
              <a:tr h="256262">
                <a:tc>
                  <a:txBody>
                    <a:bodyPr/>
                    <a:lstStyle/>
                    <a:p>
                      <a:pPr algn="l" fontAlgn="b"/>
                      <a:r>
                        <a:rPr lang="en-US" sz="1200" u="none" strike="noStrike" dirty="0">
                          <a:effectLst/>
                          <a:latin typeface="Tw Cen MT" panose="020B0602020104020603" pitchFamily="34" charset="0"/>
                        </a:rPr>
                        <a:t>RNs</a:t>
                      </a:r>
                      <a:endParaRPr lang="en-US" sz="1200" b="0" i="0" u="none" strike="noStrike" dirty="0">
                        <a:solidFill>
                          <a:srgbClr val="000000"/>
                        </a:solidFill>
                        <a:effectLst/>
                        <a:latin typeface="Tw Cen MT" panose="020B0602020104020603" pitchFamily="34" charset="0"/>
                      </a:endParaRPr>
                    </a:p>
                  </a:txBody>
                  <a:tcPr marL="9525" marR="9525" marT="9525" marB="0" anchor="ctr">
                    <a:lnR w="285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2">
                        <a:lumMod val="75000"/>
                      </a:schemeClr>
                    </a:solidFill>
                  </a:tcPr>
                </a:tc>
                <a:tc>
                  <a:txBody>
                    <a:bodyPr/>
                    <a:lstStyle/>
                    <a:p>
                      <a:pPr algn="ctr" fontAlgn="b"/>
                      <a:r>
                        <a:rPr lang="en-US" sz="1100" u="none" strike="noStrike" dirty="0">
                          <a:effectLst/>
                          <a:latin typeface="Tw Cen MT" panose="020B0602020104020603" pitchFamily="34" charset="0"/>
                        </a:rPr>
                        <a:t>-513</a:t>
                      </a:r>
                      <a:endParaRPr lang="en-US" sz="1100" b="0" i="0" u="none" strike="noStrike" dirty="0">
                        <a:solidFill>
                          <a:srgbClr val="000000"/>
                        </a:solidFill>
                        <a:effectLst/>
                        <a:latin typeface="Tw Cen MT" panose="020B0602020104020603" pitchFamily="34"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2">
                        <a:lumMod val="75000"/>
                      </a:schemeClr>
                    </a:solidFill>
                  </a:tcPr>
                </a:tc>
                <a:tc>
                  <a:txBody>
                    <a:bodyPr/>
                    <a:lstStyle/>
                    <a:p>
                      <a:pPr algn="ctr" fontAlgn="b"/>
                      <a:r>
                        <a:rPr lang="en-US" sz="1100" u="none" strike="noStrike" dirty="0">
                          <a:effectLst/>
                          <a:latin typeface="Tw Cen MT" panose="020B0602020104020603" pitchFamily="34" charset="0"/>
                        </a:rPr>
                        <a:t>-745</a:t>
                      </a:r>
                      <a:endParaRPr lang="en-US" sz="1100" b="0" i="0" u="none" strike="noStrike" dirty="0">
                        <a:solidFill>
                          <a:srgbClr val="000000"/>
                        </a:solidFill>
                        <a:effectLst/>
                        <a:latin typeface="Tw Cen MT" panose="020B0602020104020603" pitchFamily="34" charset="0"/>
                      </a:endParaRPr>
                    </a:p>
                  </a:txBody>
                  <a:tcPr marL="9525" marR="9525" marT="9525" marB="0" anchor="ctr">
                    <a:lnL w="28575" cap="flat" cmpd="sng" algn="ctr">
                      <a:solidFill>
                        <a:schemeClr val="bg1"/>
                      </a:solidFill>
                      <a:prstDash val="solid"/>
                      <a:round/>
                      <a:headEnd type="none" w="med" len="med"/>
                      <a:tailEnd type="none" w="med" len="med"/>
                    </a:lnL>
                    <a:lnT w="952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2">
                        <a:lumMod val="75000"/>
                      </a:schemeClr>
                    </a:solidFill>
                  </a:tcPr>
                </a:tc>
                <a:extLst>
                  <a:ext uri="{0D108BD9-81ED-4DB2-BD59-A6C34878D82A}">
                    <a16:rowId xmlns:a16="http://schemas.microsoft.com/office/drawing/2014/main" val="2180429780"/>
                  </a:ext>
                </a:extLst>
              </a:tr>
              <a:tr h="256261">
                <a:tc>
                  <a:txBody>
                    <a:bodyPr/>
                    <a:lstStyle/>
                    <a:p>
                      <a:pPr algn="l" fontAlgn="b"/>
                      <a:r>
                        <a:rPr lang="en-US" sz="1200" u="none" strike="noStrike" dirty="0">
                          <a:effectLst/>
                          <a:latin typeface="Tw Cen MT" panose="020B0602020104020603" pitchFamily="34" charset="0"/>
                        </a:rPr>
                        <a:t>APRNs</a:t>
                      </a:r>
                      <a:endParaRPr lang="en-US" sz="1200" b="0" i="0" u="none" strike="noStrike" dirty="0">
                        <a:solidFill>
                          <a:srgbClr val="000000"/>
                        </a:solidFill>
                        <a:effectLst/>
                        <a:latin typeface="Tw Cen MT" panose="020B0602020104020603" pitchFamily="34" charset="0"/>
                      </a:endParaRPr>
                    </a:p>
                  </a:txBody>
                  <a:tcPr marL="9525" marR="9525" marT="9525" marB="0" anchor="ctr">
                    <a:lnR w="285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2">
                        <a:lumMod val="75000"/>
                      </a:schemeClr>
                    </a:solidFill>
                  </a:tcPr>
                </a:tc>
                <a:tc>
                  <a:txBody>
                    <a:bodyPr/>
                    <a:lstStyle/>
                    <a:p>
                      <a:pPr algn="ctr" fontAlgn="b"/>
                      <a:r>
                        <a:rPr lang="en-US" sz="1100" u="none" strike="noStrike" dirty="0">
                          <a:effectLst/>
                          <a:latin typeface="Tw Cen MT" panose="020B0602020104020603" pitchFamily="34" charset="0"/>
                        </a:rPr>
                        <a:t>-109</a:t>
                      </a:r>
                      <a:endParaRPr lang="en-US" sz="1100" b="0" i="0" u="none" strike="noStrike" dirty="0">
                        <a:solidFill>
                          <a:srgbClr val="000000"/>
                        </a:solidFill>
                        <a:effectLst/>
                        <a:latin typeface="Tw Cen MT" panose="020B0602020104020603" pitchFamily="34"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2">
                        <a:lumMod val="75000"/>
                      </a:schemeClr>
                    </a:solidFill>
                  </a:tcPr>
                </a:tc>
                <a:tc>
                  <a:txBody>
                    <a:bodyPr/>
                    <a:lstStyle/>
                    <a:p>
                      <a:pPr algn="ctr" fontAlgn="b"/>
                      <a:r>
                        <a:rPr lang="en-US" sz="1100" u="none" strike="noStrike" dirty="0">
                          <a:effectLst/>
                          <a:latin typeface="Tw Cen MT" panose="020B0602020104020603" pitchFamily="34" charset="0"/>
                        </a:rPr>
                        <a:t>-150</a:t>
                      </a:r>
                      <a:endParaRPr lang="en-US" sz="1100" b="0" i="0" u="none" strike="noStrike" dirty="0">
                        <a:solidFill>
                          <a:srgbClr val="000000"/>
                        </a:solidFill>
                        <a:effectLst/>
                        <a:latin typeface="Tw Cen MT" panose="020B0602020104020603" pitchFamily="34" charset="0"/>
                      </a:endParaRPr>
                    </a:p>
                  </a:txBody>
                  <a:tcPr marL="9525" marR="9525" marT="9525" marB="0" anchor="ctr">
                    <a:lnL w="28575" cap="flat" cmpd="sng" algn="ctr">
                      <a:solidFill>
                        <a:schemeClr val="bg1"/>
                      </a:solidFill>
                      <a:prstDash val="solid"/>
                      <a:round/>
                      <a:headEnd type="none" w="med" len="med"/>
                      <a:tailEnd type="none" w="med" len="med"/>
                    </a:lnL>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2">
                        <a:lumMod val="75000"/>
                      </a:schemeClr>
                    </a:solidFill>
                  </a:tcPr>
                </a:tc>
                <a:extLst>
                  <a:ext uri="{0D108BD9-81ED-4DB2-BD59-A6C34878D82A}">
                    <a16:rowId xmlns:a16="http://schemas.microsoft.com/office/drawing/2014/main" val="2837708028"/>
                  </a:ext>
                </a:extLst>
              </a:tr>
              <a:tr h="256261">
                <a:tc>
                  <a:txBody>
                    <a:bodyPr/>
                    <a:lstStyle/>
                    <a:p>
                      <a:pPr algn="l" fontAlgn="b"/>
                      <a:r>
                        <a:rPr lang="en-US" sz="1200" u="none" strike="noStrike" dirty="0">
                          <a:effectLst/>
                          <a:latin typeface="Tw Cen MT" panose="020B0602020104020603" pitchFamily="34" charset="0"/>
                        </a:rPr>
                        <a:t>LPNs</a:t>
                      </a:r>
                      <a:endParaRPr lang="en-US" sz="1200" b="0" i="0" u="none" strike="noStrike" dirty="0">
                        <a:solidFill>
                          <a:srgbClr val="000000"/>
                        </a:solidFill>
                        <a:effectLst/>
                        <a:latin typeface="Tw Cen MT" panose="020B0602020104020603" pitchFamily="34" charset="0"/>
                      </a:endParaRPr>
                    </a:p>
                  </a:txBody>
                  <a:tcPr marL="9525" marR="9525" marT="9525" marB="0" anchor="ctr">
                    <a:lnR w="285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75000"/>
                      </a:schemeClr>
                    </a:solidFill>
                  </a:tcPr>
                </a:tc>
                <a:tc>
                  <a:txBody>
                    <a:bodyPr/>
                    <a:lstStyle/>
                    <a:p>
                      <a:pPr algn="ctr" fontAlgn="b"/>
                      <a:r>
                        <a:rPr lang="en-US" sz="1100" u="none" strike="noStrike" dirty="0">
                          <a:effectLst/>
                          <a:latin typeface="Tw Cen MT" panose="020B0602020104020603" pitchFamily="34" charset="0"/>
                        </a:rPr>
                        <a:t>-178</a:t>
                      </a:r>
                      <a:endParaRPr lang="en-US" sz="1100" b="0" i="0" u="none" strike="noStrike" dirty="0">
                        <a:solidFill>
                          <a:srgbClr val="000000"/>
                        </a:solidFill>
                        <a:effectLst/>
                        <a:latin typeface="Tw Cen MT" panose="020B0602020104020603" pitchFamily="34"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75000"/>
                      </a:schemeClr>
                    </a:solidFill>
                  </a:tcPr>
                </a:tc>
                <a:tc>
                  <a:txBody>
                    <a:bodyPr/>
                    <a:lstStyle/>
                    <a:p>
                      <a:pPr algn="ctr" fontAlgn="b"/>
                      <a:r>
                        <a:rPr lang="en-US" sz="1100" u="none" strike="noStrike" dirty="0">
                          <a:effectLst/>
                          <a:latin typeface="Tw Cen MT" panose="020B0602020104020603" pitchFamily="34" charset="0"/>
                        </a:rPr>
                        <a:t>-244</a:t>
                      </a:r>
                      <a:endParaRPr lang="en-US" sz="1100" b="0" i="0" u="none" strike="noStrike" dirty="0">
                        <a:solidFill>
                          <a:srgbClr val="000000"/>
                        </a:solidFill>
                        <a:effectLst/>
                        <a:latin typeface="Tw Cen MT" panose="020B0602020104020603" pitchFamily="34" charset="0"/>
                      </a:endParaRPr>
                    </a:p>
                  </a:txBody>
                  <a:tcPr marL="9525" marR="9525" marT="9525" marB="0" anchor="ctr">
                    <a:lnL w="28575" cap="flat" cmpd="sng" algn="ctr">
                      <a:solidFill>
                        <a:schemeClr val="bg1"/>
                      </a:solidFill>
                      <a:prstDash val="solid"/>
                      <a:round/>
                      <a:headEnd type="none" w="med" len="med"/>
                      <a:tailEnd type="none" w="med" len="med"/>
                    </a:lnL>
                    <a:lnT w="31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75000"/>
                      </a:schemeClr>
                    </a:solidFill>
                  </a:tcPr>
                </a:tc>
                <a:extLst>
                  <a:ext uri="{0D108BD9-81ED-4DB2-BD59-A6C34878D82A}">
                    <a16:rowId xmlns:a16="http://schemas.microsoft.com/office/drawing/2014/main" val="1258377370"/>
                  </a:ext>
                </a:extLst>
              </a:tr>
              <a:tr h="272568">
                <a:tc>
                  <a:txBody>
                    <a:bodyPr/>
                    <a:lstStyle/>
                    <a:p>
                      <a:pPr algn="l" fontAlgn="b"/>
                      <a:r>
                        <a:rPr lang="en-US" sz="1400" b="1" u="none" strike="noStrike" dirty="0">
                          <a:effectLst/>
                          <a:latin typeface="Tw Cen MT" panose="020B0602020104020603" pitchFamily="34" charset="0"/>
                        </a:rPr>
                        <a:t>Total</a:t>
                      </a:r>
                      <a:endParaRPr lang="en-US" sz="1100" b="1" i="0" u="none" strike="noStrike" dirty="0">
                        <a:solidFill>
                          <a:srgbClr val="000000"/>
                        </a:solidFill>
                        <a:effectLst/>
                        <a:latin typeface="Tw Cen MT" panose="020B0602020104020603" pitchFamily="34" charset="0"/>
                      </a:endParaRPr>
                    </a:p>
                  </a:txBody>
                  <a:tcPr marL="9525" marR="9525" marT="9525" marB="0" anchor="ctr">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chemeClr val="accent2">
                        <a:lumMod val="75000"/>
                      </a:schemeClr>
                    </a:solidFill>
                  </a:tcPr>
                </a:tc>
                <a:tc>
                  <a:txBody>
                    <a:bodyPr/>
                    <a:lstStyle/>
                    <a:p>
                      <a:pPr algn="ctr" fontAlgn="b"/>
                      <a:r>
                        <a:rPr lang="en-US" sz="1400" b="1" u="none" strike="noStrike" dirty="0">
                          <a:effectLst/>
                          <a:latin typeface="Tw Cen MT" panose="020B0602020104020603" pitchFamily="34" charset="0"/>
                        </a:rPr>
                        <a:t>-800</a:t>
                      </a:r>
                      <a:endParaRPr lang="en-US" sz="1400" b="1" i="0" u="none" strike="noStrike" dirty="0">
                        <a:solidFill>
                          <a:srgbClr val="000000"/>
                        </a:solidFill>
                        <a:effectLst/>
                        <a:latin typeface="Tw Cen MT" panose="020B0602020104020603" pitchFamily="34"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chemeClr val="accent2">
                        <a:lumMod val="75000"/>
                      </a:schemeClr>
                    </a:solidFill>
                  </a:tcPr>
                </a:tc>
                <a:tc>
                  <a:txBody>
                    <a:bodyPr/>
                    <a:lstStyle/>
                    <a:p>
                      <a:pPr algn="ctr" fontAlgn="b"/>
                      <a:r>
                        <a:rPr lang="en-US" sz="1400" b="1" u="none" strike="noStrike" dirty="0">
                          <a:effectLst/>
                          <a:latin typeface="Tw Cen MT" panose="020B0602020104020603" pitchFamily="34" charset="0"/>
                        </a:rPr>
                        <a:t>-1,139</a:t>
                      </a:r>
                      <a:endParaRPr lang="en-US" sz="1400" b="1" i="0" u="none" strike="noStrike" dirty="0">
                        <a:solidFill>
                          <a:srgbClr val="000000"/>
                        </a:solidFill>
                        <a:effectLst/>
                        <a:latin typeface="Tw Cen MT" panose="020B0602020104020603" pitchFamily="34" charset="0"/>
                      </a:endParaRPr>
                    </a:p>
                  </a:txBody>
                  <a:tcPr marL="9525" marR="9525" marT="9525" marB="0" anchor="ctr">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solidFill>
                      <a:schemeClr val="accent2">
                        <a:lumMod val="75000"/>
                      </a:schemeClr>
                    </a:solidFill>
                  </a:tcPr>
                </a:tc>
                <a:extLst>
                  <a:ext uri="{0D108BD9-81ED-4DB2-BD59-A6C34878D82A}">
                    <a16:rowId xmlns:a16="http://schemas.microsoft.com/office/drawing/2014/main" val="2054553351"/>
                  </a:ext>
                </a:extLst>
              </a:tr>
            </a:tbl>
          </a:graphicData>
        </a:graphic>
      </p:graphicFrame>
    </p:spTree>
    <p:extLst>
      <p:ext uri="{BB962C8B-B14F-4D97-AF65-F5344CB8AC3E}">
        <p14:creationId xmlns:p14="http://schemas.microsoft.com/office/powerpoint/2010/main" val="1159829023"/>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Facet</Template>
  <TotalTime>9326</TotalTime>
  <Words>2715</Words>
  <Application>Microsoft Office PowerPoint</Application>
  <PresentationFormat>Widescreen</PresentationFormat>
  <Paragraphs>280</Paragraphs>
  <Slides>31</Slides>
  <Notes>18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31</vt:i4>
      </vt:variant>
    </vt:vector>
  </HeadingPairs>
  <TitlesOfParts>
    <vt:vector size="40" baseType="lpstr">
      <vt:lpstr>Arial</vt:lpstr>
      <vt:lpstr>Calibri</vt:lpstr>
      <vt:lpstr>Roboto</vt:lpstr>
      <vt:lpstr>Trebuchet MS</vt:lpstr>
      <vt:lpstr>Tw Cen MT</vt:lpstr>
      <vt:lpstr>Tw Cen MT Condensed</vt:lpstr>
      <vt:lpstr>Wingdings</vt:lpstr>
      <vt:lpstr>Wingdings 3</vt:lpstr>
      <vt:lpstr>Facet</vt:lpstr>
      <vt:lpstr>Nebraska Nursing Workforce Data: Let’s Talk About Solutions </vt:lpstr>
      <vt:lpstr>We are LIVING the shortage</vt:lpstr>
      <vt:lpstr>Nebraska Nurses by the Number</vt:lpstr>
      <vt:lpstr>Geographic Distribution of RNs by County</vt:lpstr>
      <vt:lpstr>Nebraska RNs Per 100,000 Population</vt:lpstr>
      <vt:lpstr>Demographics  </vt:lpstr>
      <vt:lpstr>Projected Nursing Shortages</vt:lpstr>
      <vt:lpstr>Omaha: Projected Nursing Shortages</vt:lpstr>
      <vt:lpstr>Lincoln: Projected Nursing Shortages</vt:lpstr>
      <vt:lpstr>Projected Nursing Shortages (all type of nurses)           by Region in 2025</vt:lpstr>
      <vt:lpstr>Supply of RNs vs. Total Population by Economic Region</vt:lpstr>
      <vt:lpstr>Nebraska Shifting Demographics </vt:lpstr>
      <vt:lpstr>RN Supply – the Educational Pipeline</vt:lpstr>
      <vt:lpstr>Nationwide RN VACANCY Rates           (2018-2022) </vt:lpstr>
      <vt:lpstr>How do we attract and retain nurses and other healthcare workers?</vt:lpstr>
      <vt:lpstr>What do Nurses Seek? Need? </vt:lpstr>
      <vt:lpstr>Something to think about …</vt:lpstr>
      <vt:lpstr>Summary:  Current State of Nursing</vt:lpstr>
      <vt:lpstr>Immediate Challenge</vt:lpstr>
      <vt:lpstr>Imperative Challenge</vt:lpstr>
      <vt:lpstr>Reset Relationships with Hospitals &amp; Nurses </vt:lpstr>
      <vt:lpstr>Reset Relationships with Students</vt:lpstr>
      <vt:lpstr>Bullying/Incivility Experienced by Faculty and Non-Faculty in the Workplace*</vt:lpstr>
      <vt:lpstr>Reset relationships with patients &amp; community </vt:lpstr>
      <vt:lpstr>How do we embrace value-based payment?</vt:lpstr>
      <vt:lpstr>Early Outcomes Data on Care           Quality &amp; Patient Safety</vt:lpstr>
      <vt:lpstr>Early Outcomes Data on Care Quality &amp; Patient Safety</vt:lpstr>
      <vt:lpstr>Current Initiatives </vt:lpstr>
      <vt:lpstr>Nebraska Collaborative Investment in Nurses</vt:lpstr>
      <vt:lpstr>American Rescue Plan Act (ARPA) Funds</vt:lpstr>
      <vt:lpstr>Parting Thoughts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Results from the 2018 RN Renewal Survey</dc:title>
  <dc:creator>Ramirez, Juan</dc:creator>
  <cp:lastModifiedBy>Oertwich, Ann</cp:lastModifiedBy>
  <cp:revision>181</cp:revision>
  <cp:lastPrinted>2021-07-11T21:55:49Z</cp:lastPrinted>
  <dcterms:created xsi:type="dcterms:W3CDTF">2019-09-07T15:30:41Z</dcterms:created>
  <dcterms:modified xsi:type="dcterms:W3CDTF">2022-10-17T13:49:17Z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_AdHocReviewCycleID">
    <vt:i4>1230280628</vt:i4>
  </property>
  <property fmtid="{D5CDD505-2E9C-101B-9397-08002B2CF9AE}" pid="4" name="_EmailSubject">
    <vt:lpwstr>NHA Annual Convention - Speaker PowerPoints Needed</vt:lpwstr>
  </property>
  <property fmtid="{D5CDD505-2E9C-101B-9397-08002B2CF9AE}" pid="5" name="_AuthorEmail">
    <vt:lpwstr>Ann.Oertwich@nebraska.gov</vt:lpwstr>
  </property>
  <property fmtid="{D5CDD505-2E9C-101B-9397-08002B2CF9AE}" pid="6" name="_AuthorEmailDisplayName">
    <vt:lpwstr>Oertwich, Ann</vt:lpwstr>
  </property>
  <property fmtid="{D5CDD505-2E9C-101B-9397-08002B2CF9AE}" pid="7" name="_PreviousAdHocReviewCycleID">
    <vt:i4>-448583238</vt:i4>
  </property>
</Properties>
</file>