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0"/>
  </p:notesMasterIdLst>
  <p:handoutMasterIdLst>
    <p:handoutMasterId r:id="rId61"/>
  </p:handoutMasterIdLst>
  <p:sldIdLst>
    <p:sldId id="256" r:id="rId3"/>
    <p:sldId id="342" r:id="rId4"/>
    <p:sldId id="391" r:id="rId5"/>
    <p:sldId id="388" r:id="rId6"/>
    <p:sldId id="376" r:id="rId7"/>
    <p:sldId id="415" r:id="rId8"/>
    <p:sldId id="392" r:id="rId9"/>
    <p:sldId id="375" r:id="rId10"/>
    <p:sldId id="398" r:id="rId11"/>
    <p:sldId id="399" r:id="rId12"/>
    <p:sldId id="400" r:id="rId13"/>
    <p:sldId id="416" r:id="rId14"/>
    <p:sldId id="395" r:id="rId15"/>
    <p:sldId id="396" r:id="rId16"/>
    <p:sldId id="397" r:id="rId17"/>
    <p:sldId id="417" r:id="rId18"/>
    <p:sldId id="401" r:id="rId19"/>
    <p:sldId id="418" r:id="rId20"/>
    <p:sldId id="429" r:id="rId21"/>
    <p:sldId id="431" r:id="rId22"/>
    <p:sldId id="432" r:id="rId23"/>
    <p:sldId id="281" r:id="rId24"/>
    <p:sldId id="282" r:id="rId25"/>
    <p:sldId id="284" r:id="rId26"/>
    <p:sldId id="286" r:id="rId27"/>
    <p:sldId id="287" r:id="rId28"/>
    <p:sldId id="433" r:id="rId29"/>
    <p:sldId id="402" r:id="rId30"/>
    <p:sldId id="393" r:id="rId31"/>
    <p:sldId id="413" r:id="rId32"/>
    <p:sldId id="380" r:id="rId33"/>
    <p:sldId id="381" r:id="rId34"/>
    <p:sldId id="382" r:id="rId35"/>
    <p:sldId id="406" r:id="rId36"/>
    <p:sldId id="293" r:id="rId37"/>
    <p:sldId id="295" r:id="rId38"/>
    <p:sldId id="419" r:id="rId39"/>
    <p:sldId id="346" r:id="rId40"/>
    <p:sldId id="349" r:id="rId41"/>
    <p:sldId id="389" r:id="rId42"/>
    <p:sldId id="422" r:id="rId43"/>
    <p:sldId id="421" r:id="rId44"/>
    <p:sldId id="420" r:id="rId45"/>
    <p:sldId id="394" r:id="rId46"/>
    <p:sldId id="403" r:id="rId47"/>
    <p:sldId id="423" r:id="rId48"/>
    <p:sldId id="404" r:id="rId49"/>
    <p:sldId id="427" r:id="rId50"/>
    <p:sldId id="425" r:id="rId51"/>
    <p:sldId id="405" r:id="rId52"/>
    <p:sldId id="407" r:id="rId53"/>
    <p:sldId id="408" r:id="rId54"/>
    <p:sldId id="428" r:id="rId55"/>
    <p:sldId id="345" r:id="rId56"/>
    <p:sldId id="434" r:id="rId57"/>
    <p:sldId id="390" r:id="rId58"/>
    <p:sldId id="277"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64"/>
      </p:cViewPr>
      <p:guideLst>
        <p:guide orient="horz" pos="2160"/>
        <p:guide pos="2880"/>
      </p:guideLst>
    </p:cSldViewPr>
  </p:slideViewPr>
  <p:notesTextViewPr>
    <p:cViewPr>
      <p:scale>
        <a:sx n="1" d="1"/>
        <a:sy n="1" d="1"/>
      </p:scale>
      <p:origin x="0" y="0"/>
    </p:cViewPr>
  </p:notesTextViewPr>
  <p:notesViewPr>
    <p:cSldViewPr snapToGrid="0">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8D26C9-862A-4CFE-B458-AA248E0A8108}" type="datetimeFigureOut">
              <a:rPr lang="en-US" smtClean="0"/>
              <a:pPr/>
              <a:t>8/22/2021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A5AFC6A-F0D4-4724-BDA9-E62FB006BEF3}" type="slidenum">
              <a:rPr lang="en-US" smtClean="0"/>
              <a:pPr/>
              <a:t>‹#›</a:t>
            </a:fld>
            <a:endParaRPr lang="en-US"/>
          </a:p>
        </p:txBody>
      </p:sp>
    </p:spTree>
    <p:extLst>
      <p:ext uri="{BB962C8B-B14F-4D97-AF65-F5344CB8AC3E}">
        <p14:creationId xmlns:p14="http://schemas.microsoft.com/office/powerpoint/2010/main" val="841420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CED45D-FF00-4D1F-B268-2485C316E5DE}" type="datetimeFigureOut">
              <a:rPr lang="en-US" smtClean="0"/>
              <a:pPr/>
              <a:t>8/22/2021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E0527B-279A-452A-835E-915A770C2130}" type="slidenum">
              <a:rPr lang="en-US" smtClean="0"/>
              <a:pPr/>
              <a:t>‹#›</a:t>
            </a:fld>
            <a:endParaRPr lang="en-US"/>
          </a:p>
        </p:txBody>
      </p:sp>
    </p:spTree>
    <p:extLst>
      <p:ext uri="{BB962C8B-B14F-4D97-AF65-F5344CB8AC3E}">
        <p14:creationId xmlns:p14="http://schemas.microsoft.com/office/powerpoint/2010/main" val="1711319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lifetime</a:t>
            </a:r>
            <a:r>
              <a:rPr lang="en-US" baseline="0" dirty="0"/>
              <a:t> prevalence of psychiatric illness in adults is about 18%, more so in certain age groups and races.</a:t>
            </a:r>
            <a:endParaRPr lang="en-US" dirty="0"/>
          </a:p>
        </p:txBody>
      </p:sp>
      <p:sp>
        <p:nvSpPr>
          <p:cNvPr id="4" name="Slide Number Placeholder 3"/>
          <p:cNvSpPr>
            <a:spLocks noGrp="1"/>
          </p:cNvSpPr>
          <p:nvPr>
            <p:ph type="sldNum" sz="quarter" idx="10"/>
          </p:nvPr>
        </p:nvSpPr>
        <p:spPr/>
        <p:txBody>
          <a:bodyPr/>
          <a:lstStyle/>
          <a:p>
            <a:pPr>
              <a:defRPr/>
            </a:pPr>
            <a:fld id="{B0E1D9F9-B7AC-4A7D-AA38-EBA032A5FDB2}" type="slidenum">
              <a:rPr lang="en-US" smtClean="0"/>
              <a:pPr>
                <a:defRPr/>
              </a:pPr>
              <a:t>5</a:t>
            </a:fld>
            <a:endParaRPr lang="en-US"/>
          </a:p>
        </p:txBody>
      </p:sp>
    </p:spTree>
    <p:extLst>
      <p:ext uri="{BB962C8B-B14F-4D97-AF65-F5344CB8AC3E}">
        <p14:creationId xmlns:p14="http://schemas.microsoft.com/office/powerpoint/2010/main" val="3555928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0E1D9F9-B7AC-4A7D-AA38-EBA032A5FDB2}" type="slidenum">
              <a:rPr lang="en-US" smtClean="0"/>
              <a:pPr>
                <a:defRPr/>
              </a:pPr>
              <a:t>19</a:t>
            </a:fld>
            <a:endParaRPr lang="en-US"/>
          </a:p>
        </p:txBody>
      </p:sp>
    </p:spTree>
    <p:extLst>
      <p:ext uri="{BB962C8B-B14F-4D97-AF65-F5344CB8AC3E}">
        <p14:creationId xmlns:p14="http://schemas.microsoft.com/office/powerpoint/2010/main" val="917546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0E1D9F9-B7AC-4A7D-AA38-EBA032A5FDB2}" type="slidenum">
              <a:rPr lang="en-US" smtClean="0"/>
              <a:pPr>
                <a:defRPr/>
              </a:pPr>
              <a:t>20</a:t>
            </a:fld>
            <a:endParaRPr lang="en-US"/>
          </a:p>
        </p:txBody>
      </p:sp>
    </p:spTree>
    <p:extLst>
      <p:ext uri="{BB962C8B-B14F-4D97-AF65-F5344CB8AC3E}">
        <p14:creationId xmlns:p14="http://schemas.microsoft.com/office/powerpoint/2010/main" val="124050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0E1D9F9-B7AC-4A7D-AA38-EBA032A5FDB2}" type="slidenum">
              <a:rPr lang="en-US" smtClean="0"/>
              <a:pPr>
                <a:defRPr/>
              </a:pPr>
              <a:t>8</a:t>
            </a:fld>
            <a:endParaRPr lang="en-US"/>
          </a:p>
        </p:txBody>
      </p:sp>
    </p:spTree>
    <p:extLst>
      <p:ext uri="{BB962C8B-B14F-4D97-AF65-F5344CB8AC3E}">
        <p14:creationId xmlns:p14="http://schemas.microsoft.com/office/powerpoint/2010/main" val="2362321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0E1D9F9-B7AC-4A7D-AA38-EBA032A5FDB2}" type="slidenum">
              <a:rPr lang="en-US" smtClean="0"/>
              <a:pPr>
                <a:defRPr/>
              </a:pPr>
              <a:t>9</a:t>
            </a:fld>
            <a:endParaRPr lang="en-US"/>
          </a:p>
        </p:txBody>
      </p:sp>
    </p:spTree>
    <p:extLst>
      <p:ext uri="{BB962C8B-B14F-4D97-AF65-F5344CB8AC3E}">
        <p14:creationId xmlns:p14="http://schemas.microsoft.com/office/powerpoint/2010/main" val="46929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0E1D9F9-B7AC-4A7D-AA38-EBA032A5FDB2}" type="slidenum">
              <a:rPr lang="en-US" smtClean="0"/>
              <a:pPr>
                <a:defRPr/>
              </a:pPr>
              <a:t>10</a:t>
            </a:fld>
            <a:endParaRPr lang="en-US"/>
          </a:p>
        </p:txBody>
      </p:sp>
    </p:spTree>
    <p:extLst>
      <p:ext uri="{BB962C8B-B14F-4D97-AF65-F5344CB8AC3E}">
        <p14:creationId xmlns:p14="http://schemas.microsoft.com/office/powerpoint/2010/main" val="3390184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0E1D9F9-B7AC-4A7D-AA38-EBA032A5FDB2}" type="slidenum">
              <a:rPr lang="en-US" smtClean="0"/>
              <a:pPr>
                <a:defRPr/>
              </a:pPr>
              <a:t>11</a:t>
            </a:fld>
            <a:endParaRPr lang="en-US"/>
          </a:p>
        </p:txBody>
      </p:sp>
    </p:spTree>
    <p:extLst>
      <p:ext uri="{BB962C8B-B14F-4D97-AF65-F5344CB8AC3E}">
        <p14:creationId xmlns:p14="http://schemas.microsoft.com/office/powerpoint/2010/main" val="2490059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0E1D9F9-B7AC-4A7D-AA38-EBA032A5FDB2}" type="slidenum">
              <a:rPr lang="en-US" smtClean="0"/>
              <a:pPr>
                <a:defRPr/>
              </a:pPr>
              <a:t>13</a:t>
            </a:fld>
            <a:endParaRPr lang="en-US"/>
          </a:p>
        </p:txBody>
      </p:sp>
    </p:spTree>
    <p:extLst>
      <p:ext uri="{BB962C8B-B14F-4D97-AF65-F5344CB8AC3E}">
        <p14:creationId xmlns:p14="http://schemas.microsoft.com/office/powerpoint/2010/main" val="3434304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0E1D9F9-B7AC-4A7D-AA38-EBA032A5FDB2}" type="slidenum">
              <a:rPr lang="en-US" smtClean="0"/>
              <a:pPr>
                <a:defRPr/>
              </a:pPr>
              <a:t>14</a:t>
            </a:fld>
            <a:endParaRPr lang="en-US"/>
          </a:p>
        </p:txBody>
      </p:sp>
    </p:spTree>
    <p:extLst>
      <p:ext uri="{BB962C8B-B14F-4D97-AF65-F5344CB8AC3E}">
        <p14:creationId xmlns:p14="http://schemas.microsoft.com/office/powerpoint/2010/main" val="3261502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0E1D9F9-B7AC-4A7D-AA38-EBA032A5FDB2}" type="slidenum">
              <a:rPr lang="en-US" smtClean="0"/>
              <a:pPr>
                <a:defRPr/>
              </a:pPr>
              <a:t>15</a:t>
            </a:fld>
            <a:endParaRPr lang="en-US"/>
          </a:p>
        </p:txBody>
      </p:sp>
    </p:spTree>
    <p:extLst>
      <p:ext uri="{BB962C8B-B14F-4D97-AF65-F5344CB8AC3E}">
        <p14:creationId xmlns:p14="http://schemas.microsoft.com/office/powerpoint/2010/main" val="405846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0E1D9F9-B7AC-4A7D-AA38-EBA032A5FDB2}" type="slidenum">
              <a:rPr lang="en-US" smtClean="0"/>
              <a:pPr>
                <a:defRPr/>
              </a:pPr>
              <a:t>17</a:t>
            </a:fld>
            <a:endParaRPr lang="en-US"/>
          </a:p>
        </p:txBody>
      </p:sp>
    </p:spTree>
    <p:extLst>
      <p:ext uri="{BB962C8B-B14F-4D97-AF65-F5344CB8AC3E}">
        <p14:creationId xmlns:p14="http://schemas.microsoft.com/office/powerpoint/2010/main" val="3809821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cid:image001.jpg@01D1963F.6807C220"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cid:image001.jpg@01D1963F.6807C220"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FAD2F99-242B-4FBA-A3F3-1F5B99FDD3D1}" type="datetimeFigureOut">
              <a:rPr lang="en-US" smtClean="0"/>
              <a:pPr/>
              <a:t>8/22/2021</a:t>
            </a:fld>
            <a:endParaRPr lang="en-US"/>
          </a:p>
        </p:txBody>
      </p:sp>
      <p:sp>
        <p:nvSpPr>
          <p:cNvPr id="11" name="Rectangle 10"/>
          <p:cNvSpPr/>
          <p:nvPr userDrawn="1"/>
        </p:nvSpPr>
        <p:spPr>
          <a:xfrm>
            <a:off x="7772400" y="6553200"/>
            <a:ext cx="1371600"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pPr/>
              <a:t>‹#›</a:t>
            </a:fld>
            <a:endParaRPr lang="en-US"/>
          </a:p>
        </p:txBody>
      </p:sp>
      <p:pic>
        <p:nvPicPr>
          <p:cNvPr id="1026" name="Picture 2" descr="cid:image001.jpg@01D1963F.6807C220"/>
          <p:cNvPicPr>
            <a:picLocks noChangeAspect="1" noChangeArrowheads="1"/>
          </p:cNvPicPr>
          <p:nvPr userDrawn="1"/>
        </p:nvPicPr>
        <p:blipFill>
          <a:blip r:embed="rId2" r:link="rId3" cstate="print"/>
          <a:srcRect/>
          <a:stretch>
            <a:fillRect/>
          </a:stretch>
        </p:blipFill>
        <p:spPr bwMode="auto">
          <a:xfrm>
            <a:off x="7239001" y="0"/>
            <a:ext cx="1905000" cy="1437968"/>
          </a:xfrm>
          <a:prstGeom prst="rect">
            <a:avLst/>
          </a:prstGeom>
          <a:noFill/>
          <a:ln w="9525">
            <a:noFill/>
            <a:miter lim="800000"/>
            <a:headEnd/>
            <a:tailEnd/>
          </a:ln>
        </p:spPr>
      </p:pic>
    </p:spTree>
    <p:extLst>
      <p:ext uri="{BB962C8B-B14F-4D97-AF65-F5344CB8AC3E}">
        <p14:creationId xmlns:p14="http://schemas.microsoft.com/office/powerpoint/2010/main" val="3149035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AD2F99-242B-4FBA-A3F3-1F5B99FDD3D1}" type="datetimeFigureOut">
              <a:rPr lang="en-US" smtClean="0"/>
              <a:pPr/>
              <a:t>8/22/2021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pPr/>
              <a:t>‹#›</a:t>
            </a:fld>
            <a:endParaRPr lang="en-US"/>
          </a:p>
        </p:txBody>
      </p:sp>
      <p:sp>
        <p:nvSpPr>
          <p:cNvPr id="7" name="Rectangle 6"/>
          <p:cNvSpPr/>
          <p:nvPr userDrawn="1"/>
        </p:nvSpPr>
        <p:spPr>
          <a:xfrm>
            <a:off x="7772400" y="6553200"/>
            <a:ext cx="1371600"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84397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AD2F99-242B-4FBA-A3F3-1F5B99FDD3D1}" type="datetimeFigureOut">
              <a:rPr lang="en-US" smtClean="0"/>
              <a:pPr/>
              <a:t>8/22/2021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pPr/>
              <a:t>‹#›</a:t>
            </a:fld>
            <a:endParaRPr lang="en-US"/>
          </a:p>
        </p:txBody>
      </p:sp>
      <p:sp>
        <p:nvSpPr>
          <p:cNvPr id="7" name="Rectangle 6"/>
          <p:cNvSpPr/>
          <p:nvPr userDrawn="1"/>
        </p:nvSpPr>
        <p:spPr>
          <a:xfrm>
            <a:off x="7772400" y="6553200"/>
            <a:ext cx="1371600"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39212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B57EC8-70FE-474D-BFB7-C8BC464B0B18}" type="datetimeFigureOut">
              <a:rPr lang="en-US" smtClean="0"/>
              <a:t>8/22/2021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FC732-F776-48BE-9E69-BF39B2089FF8}" type="slidenum">
              <a:rPr lang="en-US" smtClean="0"/>
              <a:t>‹#›</a:t>
            </a:fld>
            <a:endParaRPr lang="en-US"/>
          </a:p>
        </p:txBody>
      </p:sp>
    </p:spTree>
    <p:extLst>
      <p:ext uri="{BB962C8B-B14F-4D97-AF65-F5344CB8AC3E}">
        <p14:creationId xmlns:p14="http://schemas.microsoft.com/office/powerpoint/2010/main" val="2131811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B57EC8-70FE-474D-BFB7-C8BC464B0B18}" type="datetimeFigureOut">
              <a:rPr lang="en-US" smtClean="0"/>
              <a:t>8/22/2021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FC732-F776-48BE-9E69-BF39B2089FF8}" type="slidenum">
              <a:rPr lang="en-US" smtClean="0"/>
              <a:t>‹#›</a:t>
            </a:fld>
            <a:endParaRPr lang="en-US"/>
          </a:p>
        </p:txBody>
      </p:sp>
    </p:spTree>
    <p:extLst>
      <p:ext uri="{BB962C8B-B14F-4D97-AF65-F5344CB8AC3E}">
        <p14:creationId xmlns:p14="http://schemas.microsoft.com/office/powerpoint/2010/main" val="1834495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B57EC8-70FE-474D-BFB7-C8BC464B0B18}" type="datetimeFigureOut">
              <a:rPr lang="en-US" smtClean="0"/>
              <a:t>8/22/2021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FC732-F776-48BE-9E69-BF39B2089FF8}" type="slidenum">
              <a:rPr lang="en-US" smtClean="0"/>
              <a:t>‹#›</a:t>
            </a:fld>
            <a:endParaRPr lang="en-US"/>
          </a:p>
        </p:txBody>
      </p:sp>
    </p:spTree>
    <p:extLst>
      <p:ext uri="{BB962C8B-B14F-4D97-AF65-F5344CB8AC3E}">
        <p14:creationId xmlns:p14="http://schemas.microsoft.com/office/powerpoint/2010/main" val="7136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B57EC8-70FE-474D-BFB7-C8BC464B0B18}" type="datetimeFigureOut">
              <a:rPr lang="en-US" smtClean="0"/>
              <a:t>8/22/2021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FC732-F776-48BE-9E69-BF39B2089FF8}" type="slidenum">
              <a:rPr lang="en-US" smtClean="0"/>
              <a:t>‹#›</a:t>
            </a:fld>
            <a:endParaRPr lang="en-US"/>
          </a:p>
        </p:txBody>
      </p:sp>
    </p:spTree>
    <p:extLst>
      <p:ext uri="{BB962C8B-B14F-4D97-AF65-F5344CB8AC3E}">
        <p14:creationId xmlns:p14="http://schemas.microsoft.com/office/powerpoint/2010/main" val="1959655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B57EC8-70FE-474D-BFB7-C8BC464B0B18}" type="datetimeFigureOut">
              <a:rPr lang="en-US" smtClean="0"/>
              <a:t>8/22/2021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BFC732-F776-48BE-9E69-BF39B2089FF8}" type="slidenum">
              <a:rPr lang="en-US" smtClean="0"/>
              <a:t>‹#›</a:t>
            </a:fld>
            <a:endParaRPr lang="en-US"/>
          </a:p>
        </p:txBody>
      </p:sp>
    </p:spTree>
    <p:extLst>
      <p:ext uri="{BB962C8B-B14F-4D97-AF65-F5344CB8AC3E}">
        <p14:creationId xmlns:p14="http://schemas.microsoft.com/office/powerpoint/2010/main" val="242450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B57EC8-70FE-474D-BFB7-C8BC464B0B18}" type="datetimeFigureOut">
              <a:rPr lang="en-US" smtClean="0"/>
              <a:t>8/22/2021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BFC732-F776-48BE-9E69-BF39B2089FF8}" type="slidenum">
              <a:rPr lang="en-US" smtClean="0"/>
              <a:t>‹#›</a:t>
            </a:fld>
            <a:endParaRPr lang="en-US"/>
          </a:p>
        </p:txBody>
      </p:sp>
    </p:spTree>
    <p:extLst>
      <p:ext uri="{BB962C8B-B14F-4D97-AF65-F5344CB8AC3E}">
        <p14:creationId xmlns:p14="http://schemas.microsoft.com/office/powerpoint/2010/main" val="1292602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FDB57EC8-70FE-474D-BFB7-C8BC464B0B18}" type="datetimeFigureOut">
              <a:rPr lang="en-US" smtClean="0"/>
              <a:t>8/22/2021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BFC732-F776-48BE-9E69-BF39B2089FF8}" type="slidenum">
              <a:rPr lang="en-US" smtClean="0"/>
              <a:t>‹#›</a:t>
            </a:fld>
            <a:endParaRPr lang="en-US"/>
          </a:p>
        </p:txBody>
      </p:sp>
    </p:spTree>
    <p:extLst>
      <p:ext uri="{BB962C8B-B14F-4D97-AF65-F5344CB8AC3E}">
        <p14:creationId xmlns:p14="http://schemas.microsoft.com/office/powerpoint/2010/main" val="3167632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B57EC8-70FE-474D-BFB7-C8BC464B0B18}" type="datetimeFigureOut">
              <a:rPr lang="en-US" smtClean="0"/>
              <a:t>8/22/2021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FC732-F776-48BE-9E69-BF39B2089FF8}" type="slidenum">
              <a:rPr lang="en-US" smtClean="0"/>
              <a:t>‹#›</a:t>
            </a:fld>
            <a:endParaRPr lang="en-US"/>
          </a:p>
        </p:txBody>
      </p:sp>
    </p:spTree>
    <p:extLst>
      <p:ext uri="{BB962C8B-B14F-4D97-AF65-F5344CB8AC3E}">
        <p14:creationId xmlns:p14="http://schemas.microsoft.com/office/powerpoint/2010/main" val="767230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FAD2F99-242B-4FBA-A3F3-1F5B99FDD3D1}" type="datetimeFigureOut">
              <a:rPr lang="en-US" smtClean="0"/>
              <a:pPr/>
              <a:t>8/22/2021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pPr/>
              <a:t>‹#›</a:t>
            </a:fld>
            <a:endParaRPr lang="en-US"/>
          </a:p>
        </p:txBody>
      </p:sp>
      <p:pic>
        <p:nvPicPr>
          <p:cNvPr id="2050" name="Picture 2" descr="cid:image001.jpg@01D1963F.6807C220"/>
          <p:cNvPicPr>
            <a:picLocks noChangeAspect="1" noChangeArrowheads="1"/>
          </p:cNvPicPr>
          <p:nvPr userDrawn="1"/>
        </p:nvPicPr>
        <p:blipFill>
          <a:blip r:embed="rId2" r:link="rId3" cstate="print"/>
          <a:srcRect/>
          <a:stretch>
            <a:fillRect/>
          </a:stretch>
        </p:blipFill>
        <p:spPr bwMode="auto">
          <a:xfrm>
            <a:off x="0" y="6131828"/>
            <a:ext cx="1219200" cy="726172"/>
          </a:xfrm>
          <a:prstGeom prst="rect">
            <a:avLst/>
          </a:prstGeom>
          <a:noFill/>
          <a:ln w="9525">
            <a:noFill/>
            <a:miter lim="800000"/>
            <a:headEnd/>
            <a:tailEnd/>
          </a:ln>
        </p:spPr>
      </p:pic>
      <p:sp>
        <p:nvSpPr>
          <p:cNvPr id="9" name="Rectangle 8"/>
          <p:cNvSpPr/>
          <p:nvPr userDrawn="1"/>
        </p:nvSpPr>
        <p:spPr>
          <a:xfrm>
            <a:off x="7772400" y="6553200"/>
            <a:ext cx="1371600"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28534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B57EC8-70FE-474D-BFB7-C8BC464B0B18}" type="datetimeFigureOut">
              <a:rPr lang="en-US" smtClean="0"/>
              <a:t>8/22/2021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FC732-F776-48BE-9E69-BF39B2089FF8}" type="slidenum">
              <a:rPr lang="en-US" smtClean="0"/>
              <a:t>‹#›</a:t>
            </a:fld>
            <a:endParaRPr lang="en-US"/>
          </a:p>
        </p:txBody>
      </p:sp>
    </p:spTree>
    <p:extLst>
      <p:ext uri="{BB962C8B-B14F-4D97-AF65-F5344CB8AC3E}">
        <p14:creationId xmlns:p14="http://schemas.microsoft.com/office/powerpoint/2010/main" val="2015615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B57EC8-70FE-474D-BFB7-C8BC464B0B18}" type="datetimeFigureOut">
              <a:rPr lang="en-US" smtClean="0"/>
              <a:t>8/22/2021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FC732-F776-48BE-9E69-BF39B2089FF8}" type="slidenum">
              <a:rPr lang="en-US" smtClean="0"/>
              <a:t>‹#›</a:t>
            </a:fld>
            <a:endParaRPr lang="en-US"/>
          </a:p>
        </p:txBody>
      </p:sp>
    </p:spTree>
    <p:extLst>
      <p:ext uri="{BB962C8B-B14F-4D97-AF65-F5344CB8AC3E}">
        <p14:creationId xmlns:p14="http://schemas.microsoft.com/office/powerpoint/2010/main" val="535867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B57EC8-70FE-474D-BFB7-C8BC464B0B18}" type="datetimeFigureOut">
              <a:rPr lang="en-US" smtClean="0"/>
              <a:t>8/22/2021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FC732-F776-48BE-9E69-BF39B2089FF8}" type="slidenum">
              <a:rPr lang="en-US" smtClean="0"/>
              <a:t>‹#›</a:t>
            </a:fld>
            <a:endParaRPr lang="en-US"/>
          </a:p>
        </p:txBody>
      </p:sp>
    </p:spTree>
    <p:extLst>
      <p:ext uri="{BB962C8B-B14F-4D97-AF65-F5344CB8AC3E}">
        <p14:creationId xmlns:p14="http://schemas.microsoft.com/office/powerpoint/2010/main" val="404188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B57EC8-70FE-474D-BFB7-C8BC464B0B18}" type="datetimeFigureOut">
              <a:rPr lang="en-US" smtClean="0"/>
              <a:t>8/22/2021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FC732-F776-48BE-9E69-BF39B2089FF8}" type="slidenum">
              <a:rPr lang="en-US" smtClean="0"/>
              <a:t>‹#›</a:t>
            </a:fld>
            <a:endParaRPr lang="en-US"/>
          </a:p>
        </p:txBody>
      </p:sp>
      <p:sp>
        <p:nvSpPr>
          <p:cNvPr id="13" name="TextBox 12"/>
          <p:cNvSpPr txBox="1"/>
          <p:nvPr/>
        </p:nvSpPr>
        <p:spPr>
          <a:xfrm>
            <a:off x="751116" y="75416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01435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B57EC8-70FE-474D-BFB7-C8BC464B0B18}" type="datetimeFigureOut">
              <a:rPr lang="en-US" smtClean="0"/>
              <a:t>8/22/2021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FC732-F776-48BE-9E69-BF39B2089FF8}" type="slidenum">
              <a:rPr lang="en-US" smtClean="0"/>
              <a:t>‹#›</a:t>
            </a:fld>
            <a:endParaRPr lang="en-US"/>
          </a:p>
        </p:txBody>
      </p:sp>
    </p:spTree>
    <p:extLst>
      <p:ext uri="{BB962C8B-B14F-4D97-AF65-F5344CB8AC3E}">
        <p14:creationId xmlns:p14="http://schemas.microsoft.com/office/powerpoint/2010/main" val="789293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FDB57EC8-70FE-474D-BFB7-C8BC464B0B18}" type="datetimeFigureOut">
              <a:rPr lang="en-US" smtClean="0"/>
              <a:t>8/22/2021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BFC732-F776-48BE-9E69-BF39B2089FF8}" type="slidenum">
              <a:rPr lang="en-US" smtClean="0"/>
              <a:t>‹#›</a:t>
            </a:fld>
            <a:endParaRPr lang="en-US"/>
          </a:p>
        </p:txBody>
      </p:sp>
    </p:spTree>
    <p:extLst>
      <p:ext uri="{BB962C8B-B14F-4D97-AF65-F5344CB8AC3E}">
        <p14:creationId xmlns:p14="http://schemas.microsoft.com/office/powerpoint/2010/main" val="797863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FDB57EC8-70FE-474D-BFB7-C8BC464B0B18}" type="datetimeFigureOut">
              <a:rPr lang="en-US" smtClean="0"/>
              <a:t>8/22/2021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BFC732-F776-48BE-9E69-BF39B2089FF8}" type="slidenum">
              <a:rPr lang="en-US" smtClean="0"/>
              <a:t>‹#›</a:t>
            </a:fld>
            <a:endParaRPr lang="en-US"/>
          </a:p>
        </p:txBody>
      </p:sp>
    </p:spTree>
    <p:extLst>
      <p:ext uri="{BB962C8B-B14F-4D97-AF65-F5344CB8AC3E}">
        <p14:creationId xmlns:p14="http://schemas.microsoft.com/office/powerpoint/2010/main" val="357465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B57EC8-70FE-474D-BFB7-C8BC464B0B18}" type="datetimeFigureOut">
              <a:rPr lang="en-US" smtClean="0"/>
              <a:t>8/22/2021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FC732-F776-48BE-9E69-BF39B2089FF8}" type="slidenum">
              <a:rPr lang="en-US" smtClean="0"/>
              <a:t>‹#›</a:t>
            </a:fld>
            <a:endParaRPr lang="en-US"/>
          </a:p>
        </p:txBody>
      </p:sp>
    </p:spTree>
    <p:extLst>
      <p:ext uri="{BB962C8B-B14F-4D97-AF65-F5344CB8AC3E}">
        <p14:creationId xmlns:p14="http://schemas.microsoft.com/office/powerpoint/2010/main" val="3731604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B57EC8-70FE-474D-BFB7-C8BC464B0B18}" type="datetimeFigureOut">
              <a:rPr lang="en-US" smtClean="0"/>
              <a:t>8/22/2021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FC732-F776-48BE-9E69-BF39B2089FF8}" type="slidenum">
              <a:rPr lang="en-US" smtClean="0"/>
              <a:t>‹#›</a:t>
            </a:fld>
            <a:endParaRPr lang="en-US"/>
          </a:p>
        </p:txBody>
      </p:sp>
    </p:spTree>
    <p:extLst>
      <p:ext uri="{BB962C8B-B14F-4D97-AF65-F5344CB8AC3E}">
        <p14:creationId xmlns:p14="http://schemas.microsoft.com/office/powerpoint/2010/main" val="3315602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B57EC8-70FE-474D-BFB7-C8BC464B0B18}" type="datetimeFigureOut">
              <a:rPr lang="en-US" smtClean="0"/>
              <a:t>8/22/2021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BFC732-F776-48BE-9E69-BF39B2089FF8}" type="slidenum">
              <a:rPr lang="en-US" smtClean="0"/>
              <a:t>‹#›</a:t>
            </a:fld>
            <a:endParaRPr lang="en-US"/>
          </a:p>
        </p:txBody>
      </p:sp>
    </p:spTree>
    <p:extLst>
      <p:ext uri="{BB962C8B-B14F-4D97-AF65-F5344CB8AC3E}">
        <p14:creationId xmlns:p14="http://schemas.microsoft.com/office/powerpoint/2010/main" val="2800718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AD2F99-242B-4FBA-A3F3-1F5B99FDD3D1}" type="datetimeFigureOut">
              <a:rPr lang="en-US" smtClean="0"/>
              <a:pPr/>
              <a:t>8/22/2021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pPr/>
              <a:t>‹#›</a:t>
            </a:fld>
            <a:endParaRPr lang="en-US"/>
          </a:p>
        </p:txBody>
      </p:sp>
      <p:sp>
        <p:nvSpPr>
          <p:cNvPr id="7" name="Rectangle 6"/>
          <p:cNvSpPr/>
          <p:nvPr userDrawn="1"/>
        </p:nvSpPr>
        <p:spPr>
          <a:xfrm>
            <a:off x="7772400" y="6553200"/>
            <a:ext cx="1371600"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0984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AD2F99-242B-4FBA-A3F3-1F5B99FDD3D1}" type="datetimeFigureOut">
              <a:rPr lang="en-US" smtClean="0"/>
              <a:pPr/>
              <a:t>8/22/2021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A890-5ED3-47DF-BAD1-B19BA5C73858}" type="slidenum">
              <a:rPr lang="en-US" smtClean="0"/>
              <a:pPr/>
              <a:t>‹#›</a:t>
            </a:fld>
            <a:endParaRPr lang="en-US"/>
          </a:p>
        </p:txBody>
      </p:sp>
      <p:sp>
        <p:nvSpPr>
          <p:cNvPr id="8" name="Rectangle 7"/>
          <p:cNvSpPr/>
          <p:nvPr userDrawn="1"/>
        </p:nvSpPr>
        <p:spPr>
          <a:xfrm>
            <a:off x="7772400" y="6553200"/>
            <a:ext cx="1371600"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2650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AD2F99-242B-4FBA-A3F3-1F5B99FDD3D1}" type="datetimeFigureOut">
              <a:rPr lang="en-US" smtClean="0"/>
              <a:pPr/>
              <a:t>8/22/2021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DBA890-5ED3-47DF-BAD1-B19BA5C73858}" type="slidenum">
              <a:rPr lang="en-US" smtClean="0"/>
              <a:pPr/>
              <a:t>‹#›</a:t>
            </a:fld>
            <a:endParaRPr lang="en-US"/>
          </a:p>
        </p:txBody>
      </p:sp>
    </p:spTree>
    <p:extLst>
      <p:ext uri="{BB962C8B-B14F-4D97-AF65-F5344CB8AC3E}">
        <p14:creationId xmlns:p14="http://schemas.microsoft.com/office/powerpoint/2010/main" val="3403700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AD2F99-242B-4FBA-A3F3-1F5B99FDD3D1}" type="datetimeFigureOut">
              <a:rPr lang="en-US" smtClean="0"/>
              <a:pPr/>
              <a:t>8/22/2021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DBA890-5ED3-47DF-BAD1-B19BA5C73858}" type="slidenum">
              <a:rPr lang="en-US" smtClean="0"/>
              <a:pPr/>
              <a:t>‹#›</a:t>
            </a:fld>
            <a:endParaRPr lang="en-US"/>
          </a:p>
        </p:txBody>
      </p:sp>
    </p:spTree>
    <p:extLst>
      <p:ext uri="{BB962C8B-B14F-4D97-AF65-F5344CB8AC3E}">
        <p14:creationId xmlns:p14="http://schemas.microsoft.com/office/powerpoint/2010/main" val="383473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D2F99-242B-4FBA-A3F3-1F5B99FDD3D1}" type="datetimeFigureOut">
              <a:rPr lang="en-US" smtClean="0"/>
              <a:pPr/>
              <a:t>8/22/2021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DBA890-5ED3-47DF-BAD1-B19BA5C73858}" type="slidenum">
              <a:rPr lang="en-US" smtClean="0"/>
              <a:pPr/>
              <a:t>‹#›</a:t>
            </a:fld>
            <a:endParaRPr lang="en-US"/>
          </a:p>
        </p:txBody>
      </p:sp>
    </p:spTree>
    <p:extLst>
      <p:ext uri="{BB962C8B-B14F-4D97-AF65-F5344CB8AC3E}">
        <p14:creationId xmlns:p14="http://schemas.microsoft.com/office/powerpoint/2010/main" val="1552393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AD2F99-242B-4FBA-A3F3-1F5B99FDD3D1}" type="datetimeFigureOut">
              <a:rPr lang="en-US" smtClean="0"/>
              <a:pPr/>
              <a:t>8/22/2021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A890-5ED3-47DF-BAD1-B19BA5C73858}" type="slidenum">
              <a:rPr lang="en-US" smtClean="0"/>
              <a:pPr/>
              <a:t>‹#›</a:t>
            </a:fld>
            <a:endParaRPr lang="en-US"/>
          </a:p>
        </p:txBody>
      </p:sp>
      <p:sp>
        <p:nvSpPr>
          <p:cNvPr id="8" name="Rectangle 7"/>
          <p:cNvSpPr/>
          <p:nvPr userDrawn="1"/>
        </p:nvSpPr>
        <p:spPr>
          <a:xfrm>
            <a:off x="7772400" y="6553200"/>
            <a:ext cx="1371600"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90886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AD2F99-242B-4FBA-A3F3-1F5B99FDD3D1}" type="datetimeFigureOut">
              <a:rPr lang="en-US" smtClean="0"/>
              <a:pPr/>
              <a:t>8/22/2021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A890-5ED3-47DF-BAD1-B19BA5C73858}" type="slidenum">
              <a:rPr lang="en-US" smtClean="0"/>
              <a:pPr/>
              <a:t>‹#›</a:t>
            </a:fld>
            <a:endParaRPr lang="en-US"/>
          </a:p>
        </p:txBody>
      </p:sp>
      <p:sp>
        <p:nvSpPr>
          <p:cNvPr id="8" name="Rectangle 7"/>
          <p:cNvSpPr/>
          <p:nvPr userDrawn="1"/>
        </p:nvSpPr>
        <p:spPr>
          <a:xfrm>
            <a:off x="7772400" y="6553200"/>
            <a:ext cx="1371600"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71923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AutoShape 20"/>
          <p:cNvSpPr>
            <a:spLocks noChangeArrowheads="1"/>
          </p:cNvSpPr>
          <p:nvPr userDrawn="1"/>
        </p:nvSpPr>
        <p:spPr bwMode="auto">
          <a:xfrm rot="10800000" flipH="1">
            <a:off x="-412442" y="-381000"/>
            <a:ext cx="7499042" cy="4876799"/>
          </a:xfrm>
          <a:prstGeom prst="flowChartDelay">
            <a:avLst/>
          </a:prstGeom>
          <a:solidFill>
            <a:schemeClr val="accent5">
              <a:lumMod val="75000"/>
              <a:alpha val="25098"/>
            </a:schemeClr>
          </a:solidFill>
          <a:ln>
            <a:noFill/>
          </a:ln>
          <a:effectLst>
            <a:softEdge rad="317500"/>
          </a:effectLst>
        </p:spPr>
        <p:txBody>
          <a:bodyPr wrap="none" anchor="ctr"/>
          <a:lstStyle/>
          <a:p>
            <a:pPr fontAlgn="auto">
              <a:spcBef>
                <a:spcPts val="0"/>
              </a:spcBef>
              <a:spcAft>
                <a:spcPts val="0"/>
              </a:spcAft>
              <a:defRPr/>
            </a:pPr>
            <a:endParaRPr lang="en-US" sz="1800">
              <a:latin typeface="+mn-lt"/>
            </a:endParaRPr>
          </a:p>
        </p:txBody>
      </p:sp>
      <p:sp>
        <p:nvSpPr>
          <p:cNvPr id="9" name="Rectangle 8"/>
          <p:cNvSpPr/>
          <p:nvPr userDrawn="1"/>
        </p:nvSpPr>
        <p:spPr>
          <a:xfrm>
            <a:off x="0" y="0"/>
            <a:ext cx="7696200" cy="1447800"/>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1"/>
          <p:cNvSpPr>
            <a:spLocks noChangeArrowheads="1"/>
          </p:cNvSpPr>
          <p:nvPr userDrawn="1"/>
        </p:nvSpPr>
        <p:spPr bwMode="auto">
          <a:xfrm>
            <a:off x="0" y="1524000"/>
            <a:ext cx="9067800" cy="4572000"/>
          </a:xfrm>
          <a:prstGeom prst="rect">
            <a:avLst/>
          </a:prstGeom>
          <a:solidFill>
            <a:schemeClr val="bg1"/>
          </a:solidFill>
          <a:ln>
            <a:noFill/>
          </a:ln>
          <a:effectLst/>
        </p:spPr>
        <p:txBody>
          <a:bodyPr wrap="none" anchor="ctr"/>
          <a:lstStyle/>
          <a:p>
            <a:pPr fontAlgn="auto">
              <a:spcBef>
                <a:spcPts val="0"/>
              </a:spcBef>
              <a:spcAft>
                <a:spcPts val="0"/>
              </a:spcAft>
              <a:defRPr/>
            </a:pPr>
            <a:endParaRPr lang="en-US" sz="1800">
              <a:latin typeface="+mn-lt"/>
            </a:endParaRPr>
          </a:p>
        </p:txBody>
      </p:sp>
      <p:sp>
        <p:nvSpPr>
          <p:cNvPr id="2" name="Title Placeholder 1"/>
          <p:cNvSpPr>
            <a:spLocks noGrp="1"/>
          </p:cNvSpPr>
          <p:nvPr>
            <p:ph type="title"/>
          </p:nvPr>
        </p:nvSpPr>
        <p:spPr>
          <a:xfrm>
            <a:off x="457200" y="2286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D2F99-242B-4FBA-A3F3-1F5B99FDD3D1}" type="datetimeFigureOut">
              <a:rPr lang="en-US" smtClean="0"/>
              <a:pPr/>
              <a:t>8/22/2021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BA890-5ED3-47DF-BAD1-B19BA5C73858}" type="slidenum">
              <a:rPr lang="en-US" smtClean="0"/>
              <a:pPr/>
              <a:t>‹#›</a:t>
            </a:fld>
            <a:endParaRPr lang="en-US"/>
          </a:p>
        </p:txBody>
      </p:sp>
      <p:sp>
        <p:nvSpPr>
          <p:cNvPr id="11" name="Rectangle 10"/>
          <p:cNvSpPr/>
          <p:nvPr userDrawn="1"/>
        </p:nvSpPr>
        <p:spPr>
          <a:xfrm>
            <a:off x="0" y="1447800"/>
            <a:ext cx="9144000" cy="76200"/>
          </a:xfrm>
          <a:prstGeom prst="rect">
            <a:avLst/>
          </a:prstGeom>
          <a:solidFill>
            <a:srgbClr val="007D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2" name="Text Box 32"/>
          <p:cNvSpPr txBox="1">
            <a:spLocks noChangeArrowheads="1"/>
          </p:cNvSpPr>
          <p:nvPr userDrawn="1"/>
        </p:nvSpPr>
        <p:spPr bwMode="auto">
          <a:xfrm>
            <a:off x="7213107" y="6611779"/>
            <a:ext cx="1905000" cy="246221"/>
          </a:xfrm>
          <a:prstGeom prst="rect">
            <a:avLst/>
          </a:prstGeom>
          <a:no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auto" hangingPunct="1">
              <a:spcBef>
                <a:spcPct val="50000"/>
              </a:spcBef>
              <a:spcAft>
                <a:spcPts val="0"/>
              </a:spcAft>
              <a:defRPr/>
            </a:pPr>
            <a:r>
              <a:rPr lang="en-US" sz="1000" i="1" dirty="0">
                <a:solidFill>
                  <a:schemeClr val="tx1">
                    <a:lumMod val="50000"/>
                    <a:lumOff val="50000"/>
                  </a:schemeClr>
                </a:solidFill>
                <a:effectLst/>
                <a:ea typeface="MS PGothic" pitchFamily="34" charset="-128"/>
              </a:rPr>
              <a:t>www.mghcme.org</a:t>
            </a:r>
          </a:p>
        </p:txBody>
      </p:sp>
    </p:spTree>
    <p:extLst>
      <p:ext uri="{BB962C8B-B14F-4D97-AF65-F5344CB8AC3E}">
        <p14:creationId xmlns:p14="http://schemas.microsoft.com/office/powerpoint/2010/main" val="4017250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750">
                <a:solidFill>
                  <a:schemeClr val="tx1"/>
                </a:solidFill>
              </a:defRPr>
            </a:lvl1pPr>
          </a:lstStyle>
          <a:p>
            <a:fld id="{FDB57EC8-70FE-474D-BFB7-C8BC464B0B18}" type="datetimeFigureOut">
              <a:rPr lang="en-US" smtClean="0"/>
              <a:t>8/22/2021</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75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750">
                <a:solidFill>
                  <a:schemeClr val="tx1"/>
                </a:solidFill>
              </a:defRPr>
            </a:lvl1pPr>
          </a:lstStyle>
          <a:p>
            <a:fld id="{4DBFC732-F776-48BE-9E69-BF39B2089FF8}" type="slidenum">
              <a:rPr lang="en-US" smtClean="0"/>
              <a:t>‹#›</a:t>
            </a:fld>
            <a:endParaRPr lang="en-US"/>
          </a:p>
        </p:txBody>
      </p:sp>
    </p:spTree>
    <p:extLst>
      <p:ext uri="{BB962C8B-B14F-4D97-AF65-F5344CB8AC3E}">
        <p14:creationId xmlns:p14="http://schemas.microsoft.com/office/powerpoint/2010/main" val="628184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9.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br>
              <a:rPr lang="en-US" dirty="0"/>
            </a:br>
            <a:r>
              <a:rPr lang="en-US" b="1" dirty="0"/>
              <a:t>Behavioral Healthcare in 2021 &amp; Beyond: Riding the Leading</a:t>
            </a:r>
            <a:br>
              <a:rPr lang="en-US" b="1" dirty="0"/>
            </a:br>
            <a:r>
              <a:rPr lang="en-US" b="1" dirty="0"/>
              <a:t>Edge of the Wave</a:t>
            </a:r>
            <a:br>
              <a:rPr lang="en-US" b="1" dirty="0"/>
            </a:br>
            <a:endParaRPr lang="en-US" dirty="0"/>
          </a:p>
        </p:txBody>
      </p:sp>
      <p:sp>
        <p:nvSpPr>
          <p:cNvPr id="3" name="Subtitle 2"/>
          <p:cNvSpPr>
            <a:spLocks noGrp="1"/>
          </p:cNvSpPr>
          <p:nvPr>
            <p:ph type="subTitle" idx="1"/>
          </p:nvPr>
        </p:nvSpPr>
        <p:spPr>
          <a:xfrm>
            <a:off x="1257300" y="3886200"/>
            <a:ext cx="7086600" cy="2438400"/>
          </a:xfrm>
        </p:spPr>
        <p:txBody>
          <a:bodyPr>
            <a:normAutofit fontScale="70000" lnSpcReduction="20000"/>
          </a:bodyPr>
          <a:lstStyle/>
          <a:p>
            <a:r>
              <a:rPr lang="en-US" sz="4600" dirty="0"/>
              <a:t>Robert Althoff, MD, PhD</a:t>
            </a:r>
          </a:p>
          <a:p>
            <a:endParaRPr lang="en-US" dirty="0"/>
          </a:p>
          <a:p>
            <a:r>
              <a:rPr lang="en-US" dirty="0"/>
              <a:t>Associate Professor of Psychiatry, Psychology, &amp; Pediatrics</a:t>
            </a:r>
          </a:p>
          <a:p>
            <a:r>
              <a:rPr lang="en-US" dirty="0"/>
              <a:t>Vice Chair for Clinical Affairs, Department of Psychiatry</a:t>
            </a:r>
          </a:p>
          <a:p>
            <a:r>
              <a:rPr lang="en-US" dirty="0"/>
              <a:t>Director, Child Emotion Regulation Laboratory</a:t>
            </a:r>
          </a:p>
          <a:p>
            <a:r>
              <a:rPr lang="en-US" dirty="0" err="1"/>
              <a:t>Larner</a:t>
            </a:r>
            <a:r>
              <a:rPr lang="en-US" dirty="0"/>
              <a:t> College of Medicine at the University of Vermont</a:t>
            </a:r>
          </a:p>
        </p:txBody>
      </p:sp>
      <p:pic>
        <p:nvPicPr>
          <p:cNvPr id="5" name="Picture 2" descr="https://myhealthonline.uvmmedcenter.org/Content/images/UVMMCmyhealth_logo.gif"/>
          <p:cNvPicPr>
            <a:picLocks noChangeAspect="1" noChangeArrowheads="1"/>
          </p:cNvPicPr>
          <p:nvPr/>
        </p:nvPicPr>
        <p:blipFill>
          <a:blip r:embed="rId2" cstate="print"/>
          <a:srcRect/>
          <a:stretch>
            <a:fillRect/>
          </a:stretch>
        </p:blipFill>
        <p:spPr bwMode="auto">
          <a:xfrm>
            <a:off x="152400" y="228600"/>
            <a:ext cx="2473451" cy="914400"/>
          </a:xfrm>
          <a:prstGeom prst="rect">
            <a:avLst/>
          </a:prstGeom>
          <a:noFill/>
          <a:ln>
            <a:solidFill>
              <a:schemeClr val="tx1"/>
            </a:solidFill>
          </a:ln>
        </p:spPr>
      </p:pic>
      <p:pic>
        <p:nvPicPr>
          <p:cNvPr id="6" name="Picture 1"/>
          <p:cNvPicPr>
            <a:picLocks noChangeAspect="1" noChangeArrowheads="1"/>
          </p:cNvPicPr>
          <p:nvPr/>
        </p:nvPicPr>
        <p:blipFill>
          <a:blip r:embed="rId3" cstate="print"/>
          <a:srcRect/>
          <a:stretch>
            <a:fillRect/>
          </a:stretch>
        </p:blipFill>
        <p:spPr bwMode="auto">
          <a:xfrm>
            <a:off x="3352800" y="113281"/>
            <a:ext cx="2895600" cy="102971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029499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en-US" dirty="0"/>
              <a:t>Before the pandemic…</a:t>
            </a:r>
            <a:br>
              <a:rPr lang="en-US" dirty="0"/>
            </a:br>
            <a:r>
              <a:rPr lang="en-US" sz="2700" dirty="0"/>
              <a:t>Major Depressive Episode with Severe Impairment</a:t>
            </a:r>
          </a:p>
        </p:txBody>
      </p:sp>
      <p:sp>
        <p:nvSpPr>
          <p:cNvPr id="2" name="TextBox 1">
            <a:extLst>
              <a:ext uri="{FF2B5EF4-FFF2-40B4-BE49-F238E27FC236}">
                <a16:creationId xmlns:a16="http://schemas.microsoft.com/office/drawing/2014/main" id="{AEE58696-614B-4811-B863-CE4B74BC8342}"/>
              </a:ext>
            </a:extLst>
          </p:cNvPr>
          <p:cNvSpPr txBox="1"/>
          <p:nvPr/>
        </p:nvSpPr>
        <p:spPr>
          <a:xfrm>
            <a:off x="3048000" y="6444734"/>
            <a:ext cx="2988190" cy="369332"/>
          </a:xfrm>
          <a:prstGeom prst="rect">
            <a:avLst/>
          </a:prstGeom>
          <a:noFill/>
        </p:spPr>
        <p:txBody>
          <a:bodyPr wrap="none" rtlCol="0">
            <a:spAutoFit/>
          </a:bodyPr>
          <a:lstStyle/>
          <a:p>
            <a:r>
              <a:rPr lang="en-US" dirty="0"/>
              <a:t>SAMHSA (2020): NSDUH 2019</a:t>
            </a:r>
          </a:p>
        </p:txBody>
      </p:sp>
      <p:pic>
        <p:nvPicPr>
          <p:cNvPr id="4" name="Picture 3">
            <a:extLst>
              <a:ext uri="{FF2B5EF4-FFF2-40B4-BE49-F238E27FC236}">
                <a16:creationId xmlns:a16="http://schemas.microsoft.com/office/drawing/2014/main" id="{4E555A53-0942-452D-8E7F-FEFE9DF82879}"/>
              </a:ext>
            </a:extLst>
          </p:cNvPr>
          <p:cNvPicPr>
            <a:picLocks noChangeAspect="1"/>
          </p:cNvPicPr>
          <p:nvPr/>
        </p:nvPicPr>
        <p:blipFill>
          <a:blip r:embed="rId3"/>
          <a:stretch>
            <a:fillRect/>
          </a:stretch>
        </p:blipFill>
        <p:spPr>
          <a:xfrm>
            <a:off x="0" y="1600200"/>
            <a:ext cx="9144000" cy="4472256"/>
          </a:xfrm>
          <a:prstGeom prst="rect">
            <a:avLst/>
          </a:prstGeom>
        </p:spPr>
      </p:pic>
    </p:spTree>
    <p:extLst>
      <p:ext uri="{BB962C8B-B14F-4D97-AF65-F5344CB8AC3E}">
        <p14:creationId xmlns:p14="http://schemas.microsoft.com/office/powerpoint/2010/main" val="55625465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en-US" dirty="0"/>
              <a:t>Before the pandemic…</a:t>
            </a:r>
            <a:br>
              <a:rPr lang="en-US" dirty="0"/>
            </a:br>
            <a:r>
              <a:rPr lang="en-US" sz="2700" dirty="0"/>
              <a:t>Suicidal Ideation and Attempt</a:t>
            </a:r>
          </a:p>
        </p:txBody>
      </p:sp>
      <p:sp>
        <p:nvSpPr>
          <p:cNvPr id="2" name="TextBox 1">
            <a:extLst>
              <a:ext uri="{FF2B5EF4-FFF2-40B4-BE49-F238E27FC236}">
                <a16:creationId xmlns:a16="http://schemas.microsoft.com/office/drawing/2014/main" id="{AEE58696-614B-4811-B863-CE4B74BC8342}"/>
              </a:ext>
            </a:extLst>
          </p:cNvPr>
          <p:cNvSpPr txBox="1"/>
          <p:nvPr/>
        </p:nvSpPr>
        <p:spPr>
          <a:xfrm>
            <a:off x="3048000" y="6444734"/>
            <a:ext cx="2988190" cy="369332"/>
          </a:xfrm>
          <a:prstGeom prst="rect">
            <a:avLst/>
          </a:prstGeom>
          <a:noFill/>
        </p:spPr>
        <p:txBody>
          <a:bodyPr wrap="none" rtlCol="0">
            <a:spAutoFit/>
          </a:bodyPr>
          <a:lstStyle/>
          <a:p>
            <a:r>
              <a:rPr lang="en-US" dirty="0"/>
              <a:t>SAMHSA (2020): NSDUH 2019</a:t>
            </a:r>
          </a:p>
        </p:txBody>
      </p:sp>
      <p:pic>
        <p:nvPicPr>
          <p:cNvPr id="3" name="Picture 2">
            <a:extLst>
              <a:ext uri="{FF2B5EF4-FFF2-40B4-BE49-F238E27FC236}">
                <a16:creationId xmlns:a16="http://schemas.microsoft.com/office/drawing/2014/main" id="{5D09B742-AD13-405E-B133-C10231C03348}"/>
              </a:ext>
            </a:extLst>
          </p:cNvPr>
          <p:cNvPicPr>
            <a:picLocks noChangeAspect="1"/>
          </p:cNvPicPr>
          <p:nvPr/>
        </p:nvPicPr>
        <p:blipFill>
          <a:blip r:embed="rId3"/>
          <a:stretch>
            <a:fillRect/>
          </a:stretch>
        </p:blipFill>
        <p:spPr>
          <a:xfrm>
            <a:off x="0" y="1684449"/>
            <a:ext cx="9144000" cy="4447435"/>
          </a:xfrm>
          <a:prstGeom prst="rect">
            <a:avLst/>
          </a:prstGeom>
        </p:spPr>
      </p:pic>
    </p:spTree>
    <p:extLst>
      <p:ext uri="{BB962C8B-B14F-4D97-AF65-F5344CB8AC3E}">
        <p14:creationId xmlns:p14="http://schemas.microsoft.com/office/powerpoint/2010/main" val="28149308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0C15-4A2C-4030-88A6-DF2FF296A9A0}"/>
              </a:ext>
            </a:extLst>
          </p:cNvPr>
          <p:cNvSpPr>
            <a:spLocks noGrp="1"/>
          </p:cNvSpPr>
          <p:nvPr>
            <p:ph type="title"/>
          </p:nvPr>
        </p:nvSpPr>
        <p:spPr/>
        <p:txBody>
          <a:bodyPr/>
          <a:lstStyle/>
          <a:p>
            <a:r>
              <a:rPr lang="en-US" dirty="0"/>
              <a:t>Take Home #2</a:t>
            </a:r>
          </a:p>
        </p:txBody>
      </p:sp>
      <p:sp>
        <p:nvSpPr>
          <p:cNvPr id="5" name="Content Placeholder 4">
            <a:extLst>
              <a:ext uri="{FF2B5EF4-FFF2-40B4-BE49-F238E27FC236}">
                <a16:creationId xmlns:a16="http://schemas.microsoft.com/office/drawing/2014/main" id="{F15F3620-7577-4666-A437-8FAA172B7A99}"/>
              </a:ext>
            </a:extLst>
          </p:cNvPr>
          <p:cNvSpPr>
            <a:spLocks noGrp="1"/>
          </p:cNvSpPr>
          <p:nvPr>
            <p:ph idx="1"/>
          </p:nvPr>
        </p:nvSpPr>
        <p:spPr>
          <a:xfrm>
            <a:off x="457200" y="2592280"/>
            <a:ext cx="8229600" cy="3533883"/>
          </a:xfrm>
        </p:spPr>
        <p:txBody>
          <a:bodyPr/>
          <a:lstStyle/>
          <a:p>
            <a:pPr marL="0" indent="0" algn="ctr">
              <a:buNone/>
            </a:pPr>
            <a:r>
              <a:rPr lang="en-US" dirty="0"/>
              <a:t>For the last decade, rates of severe mental illness, depression, anxiety, and suicidality have been increasing in the U.S. population</a:t>
            </a:r>
          </a:p>
          <a:p>
            <a:endParaRPr lang="en-US" dirty="0"/>
          </a:p>
        </p:txBody>
      </p:sp>
    </p:spTree>
    <p:extLst>
      <p:ext uri="{BB962C8B-B14F-4D97-AF65-F5344CB8AC3E}">
        <p14:creationId xmlns:p14="http://schemas.microsoft.com/office/powerpoint/2010/main" val="2738542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en-US" dirty="0"/>
              <a:t>Before the pandemic…</a:t>
            </a:r>
            <a:br>
              <a:rPr lang="en-US" dirty="0"/>
            </a:br>
            <a:r>
              <a:rPr lang="en-US" sz="2700" dirty="0"/>
              <a:t>Opioid Use Disorder</a:t>
            </a:r>
          </a:p>
        </p:txBody>
      </p:sp>
      <p:sp>
        <p:nvSpPr>
          <p:cNvPr id="2" name="TextBox 1">
            <a:extLst>
              <a:ext uri="{FF2B5EF4-FFF2-40B4-BE49-F238E27FC236}">
                <a16:creationId xmlns:a16="http://schemas.microsoft.com/office/drawing/2014/main" id="{AEE58696-614B-4811-B863-CE4B74BC8342}"/>
              </a:ext>
            </a:extLst>
          </p:cNvPr>
          <p:cNvSpPr txBox="1"/>
          <p:nvPr/>
        </p:nvSpPr>
        <p:spPr>
          <a:xfrm>
            <a:off x="3048000" y="6444734"/>
            <a:ext cx="2988190" cy="369332"/>
          </a:xfrm>
          <a:prstGeom prst="rect">
            <a:avLst/>
          </a:prstGeom>
          <a:noFill/>
        </p:spPr>
        <p:txBody>
          <a:bodyPr wrap="none" rtlCol="0">
            <a:spAutoFit/>
          </a:bodyPr>
          <a:lstStyle/>
          <a:p>
            <a:r>
              <a:rPr lang="en-US" dirty="0"/>
              <a:t>SAMHSA (2020): NSDUH 2019</a:t>
            </a:r>
          </a:p>
        </p:txBody>
      </p:sp>
      <p:pic>
        <p:nvPicPr>
          <p:cNvPr id="5" name="Picture 4">
            <a:extLst>
              <a:ext uri="{FF2B5EF4-FFF2-40B4-BE49-F238E27FC236}">
                <a16:creationId xmlns:a16="http://schemas.microsoft.com/office/drawing/2014/main" id="{2CFA32A3-8E6C-4E75-90B9-EC460A05F044}"/>
              </a:ext>
            </a:extLst>
          </p:cNvPr>
          <p:cNvPicPr>
            <a:picLocks noChangeAspect="1"/>
          </p:cNvPicPr>
          <p:nvPr/>
        </p:nvPicPr>
        <p:blipFill>
          <a:blip r:embed="rId3"/>
          <a:stretch>
            <a:fillRect/>
          </a:stretch>
        </p:blipFill>
        <p:spPr>
          <a:xfrm>
            <a:off x="129027" y="1637870"/>
            <a:ext cx="8885945" cy="4546847"/>
          </a:xfrm>
          <a:prstGeom prst="rect">
            <a:avLst/>
          </a:prstGeom>
        </p:spPr>
      </p:pic>
    </p:spTree>
    <p:extLst>
      <p:ext uri="{BB962C8B-B14F-4D97-AF65-F5344CB8AC3E}">
        <p14:creationId xmlns:p14="http://schemas.microsoft.com/office/powerpoint/2010/main" val="357202233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en-US" dirty="0"/>
              <a:t>Before the pandemic…</a:t>
            </a:r>
            <a:br>
              <a:rPr lang="en-US" dirty="0"/>
            </a:br>
            <a:r>
              <a:rPr lang="en-US" sz="2700" dirty="0"/>
              <a:t>Opioid Use Disorder</a:t>
            </a:r>
          </a:p>
        </p:txBody>
      </p:sp>
      <p:sp>
        <p:nvSpPr>
          <p:cNvPr id="2" name="TextBox 1">
            <a:extLst>
              <a:ext uri="{FF2B5EF4-FFF2-40B4-BE49-F238E27FC236}">
                <a16:creationId xmlns:a16="http://schemas.microsoft.com/office/drawing/2014/main" id="{AEE58696-614B-4811-B863-CE4B74BC8342}"/>
              </a:ext>
            </a:extLst>
          </p:cNvPr>
          <p:cNvSpPr txBox="1"/>
          <p:nvPr/>
        </p:nvSpPr>
        <p:spPr>
          <a:xfrm>
            <a:off x="3048000" y="6444734"/>
            <a:ext cx="2988190" cy="369332"/>
          </a:xfrm>
          <a:prstGeom prst="rect">
            <a:avLst/>
          </a:prstGeom>
          <a:noFill/>
        </p:spPr>
        <p:txBody>
          <a:bodyPr wrap="none" rtlCol="0">
            <a:spAutoFit/>
          </a:bodyPr>
          <a:lstStyle/>
          <a:p>
            <a:r>
              <a:rPr lang="en-US" dirty="0"/>
              <a:t>SAMHSA (2020): NSDUH 2019</a:t>
            </a:r>
          </a:p>
        </p:txBody>
      </p:sp>
      <p:pic>
        <p:nvPicPr>
          <p:cNvPr id="6" name="Picture 5">
            <a:extLst>
              <a:ext uri="{FF2B5EF4-FFF2-40B4-BE49-F238E27FC236}">
                <a16:creationId xmlns:a16="http://schemas.microsoft.com/office/drawing/2014/main" id="{9ACB3C34-355B-41F9-81DE-9FD4E469F7C3}"/>
              </a:ext>
            </a:extLst>
          </p:cNvPr>
          <p:cNvPicPr>
            <a:picLocks noChangeAspect="1"/>
          </p:cNvPicPr>
          <p:nvPr/>
        </p:nvPicPr>
        <p:blipFill>
          <a:blip r:embed="rId3"/>
          <a:stretch>
            <a:fillRect/>
          </a:stretch>
        </p:blipFill>
        <p:spPr>
          <a:xfrm>
            <a:off x="82621" y="1905000"/>
            <a:ext cx="8978757" cy="3834822"/>
          </a:xfrm>
          <a:prstGeom prst="rect">
            <a:avLst/>
          </a:prstGeom>
        </p:spPr>
      </p:pic>
    </p:spTree>
    <p:extLst>
      <p:ext uri="{BB962C8B-B14F-4D97-AF65-F5344CB8AC3E}">
        <p14:creationId xmlns:p14="http://schemas.microsoft.com/office/powerpoint/2010/main" val="200244428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en-US" dirty="0"/>
              <a:t>Before the pandemic…</a:t>
            </a:r>
            <a:br>
              <a:rPr lang="en-US" dirty="0"/>
            </a:br>
            <a:r>
              <a:rPr lang="en-US" sz="2700" dirty="0"/>
              <a:t>Cannabis Use Disorder</a:t>
            </a:r>
          </a:p>
        </p:txBody>
      </p:sp>
      <p:sp>
        <p:nvSpPr>
          <p:cNvPr id="2" name="TextBox 1">
            <a:extLst>
              <a:ext uri="{FF2B5EF4-FFF2-40B4-BE49-F238E27FC236}">
                <a16:creationId xmlns:a16="http://schemas.microsoft.com/office/drawing/2014/main" id="{AEE58696-614B-4811-B863-CE4B74BC8342}"/>
              </a:ext>
            </a:extLst>
          </p:cNvPr>
          <p:cNvSpPr txBox="1"/>
          <p:nvPr/>
        </p:nvSpPr>
        <p:spPr>
          <a:xfrm>
            <a:off x="3048000" y="6444734"/>
            <a:ext cx="2988190" cy="369332"/>
          </a:xfrm>
          <a:prstGeom prst="rect">
            <a:avLst/>
          </a:prstGeom>
          <a:noFill/>
        </p:spPr>
        <p:txBody>
          <a:bodyPr wrap="none" rtlCol="0">
            <a:spAutoFit/>
          </a:bodyPr>
          <a:lstStyle/>
          <a:p>
            <a:r>
              <a:rPr lang="en-US" dirty="0"/>
              <a:t>SAMHSA (2020): NSDUH 2019</a:t>
            </a:r>
          </a:p>
        </p:txBody>
      </p:sp>
      <p:pic>
        <p:nvPicPr>
          <p:cNvPr id="5" name="Picture 4">
            <a:extLst>
              <a:ext uri="{FF2B5EF4-FFF2-40B4-BE49-F238E27FC236}">
                <a16:creationId xmlns:a16="http://schemas.microsoft.com/office/drawing/2014/main" id="{224D4252-CBB7-42A7-AC26-6BC982C79BCF}"/>
              </a:ext>
            </a:extLst>
          </p:cNvPr>
          <p:cNvPicPr>
            <a:picLocks noChangeAspect="1"/>
          </p:cNvPicPr>
          <p:nvPr/>
        </p:nvPicPr>
        <p:blipFill>
          <a:blip r:embed="rId3"/>
          <a:stretch>
            <a:fillRect/>
          </a:stretch>
        </p:blipFill>
        <p:spPr>
          <a:xfrm>
            <a:off x="108800" y="1828800"/>
            <a:ext cx="8926399" cy="4419600"/>
          </a:xfrm>
          <a:prstGeom prst="rect">
            <a:avLst/>
          </a:prstGeom>
        </p:spPr>
      </p:pic>
    </p:spTree>
    <p:extLst>
      <p:ext uri="{BB962C8B-B14F-4D97-AF65-F5344CB8AC3E}">
        <p14:creationId xmlns:p14="http://schemas.microsoft.com/office/powerpoint/2010/main" val="73392142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0C15-4A2C-4030-88A6-DF2FF296A9A0}"/>
              </a:ext>
            </a:extLst>
          </p:cNvPr>
          <p:cNvSpPr>
            <a:spLocks noGrp="1"/>
          </p:cNvSpPr>
          <p:nvPr>
            <p:ph type="title"/>
          </p:nvPr>
        </p:nvSpPr>
        <p:spPr/>
        <p:txBody>
          <a:bodyPr/>
          <a:lstStyle/>
          <a:p>
            <a:r>
              <a:rPr lang="en-US" dirty="0"/>
              <a:t>Take Home #3</a:t>
            </a:r>
          </a:p>
        </p:txBody>
      </p:sp>
      <p:sp>
        <p:nvSpPr>
          <p:cNvPr id="5" name="Content Placeholder 4">
            <a:extLst>
              <a:ext uri="{FF2B5EF4-FFF2-40B4-BE49-F238E27FC236}">
                <a16:creationId xmlns:a16="http://schemas.microsoft.com/office/drawing/2014/main" id="{F15F3620-7577-4666-A437-8FAA172B7A99}"/>
              </a:ext>
            </a:extLst>
          </p:cNvPr>
          <p:cNvSpPr>
            <a:spLocks noGrp="1"/>
          </p:cNvSpPr>
          <p:nvPr>
            <p:ph idx="1"/>
          </p:nvPr>
        </p:nvSpPr>
        <p:spPr>
          <a:xfrm>
            <a:off x="457200" y="2592280"/>
            <a:ext cx="8229600" cy="3533883"/>
          </a:xfrm>
        </p:spPr>
        <p:txBody>
          <a:bodyPr/>
          <a:lstStyle/>
          <a:p>
            <a:pPr marL="0" indent="0" algn="ctr">
              <a:buNone/>
            </a:pPr>
            <a:r>
              <a:rPr lang="en-US" dirty="0"/>
              <a:t>We made headway over the past 5 years in the management of opioid use disorders in part through increased programming including MAT. But cannabis use has been increasing among youth</a:t>
            </a:r>
          </a:p>
          <a:p>
            <a:endParaRPr lang="en-US" dirty="0"/>
          </a:p>
        </p:txBody>
      </p:sp>
    </p:spTree>
    <p:extLst>
      <p:ext uri="{BB962C8B-B14F-4D97-AF65-F5344CB8AC3E}">
        <p14:creationId xmlns:p14="http://schemas.microsoft.com/office/powerpoint/2010/main" val="3640893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en-US" dirty="0"/>
              <a:t>Before the pandemic…</a:t>
            </a:r>
            <a:br>
              <a:rPr lang="en-US" dirty="0"/>
            </a:br>
            <a:r>
              <a:rPr lang="en-US" sz="2700" dirty="0"/>
              <a:t>Treatment Gaps</a:t>
            </a:r>
          </a:p>
        </p:txBody>
      </p:sp>
      <p:sp>
        <p:nvSpPr>
          <p:cNvPr id="2" name="TextBox 1">
            <a:extLst>
              <a:ext uri="{FF2B5EF4-FFF2-40B4-BE49-F238E27FC236}">
                <a16:creationId xmlns:a16="http://schemas.microsoft.com/office/drawing/2014/main" id="{AEE58696-614B-4811-B863-CE4B74BC8342}"/>
              </a:ext>
            </a:extLst>
          </p:cNvPr>
          <p:cNvSpPr txBox="1"/>
          <p:nvPr/>
        </p:nvSpPr>
        <p:spPr>
          <a:xfrm>
            <a:off x="3048000" y="6444734"/>
            <a:ext cx="2988190" cy="369332"/>
          </a:xfrm>
          <a:prstGeom prst="rect">
            <a:avLst/>
          </a:prstGeom>
          <a:noFill/>
        </p:spPr>
        <p:txBody>
          <a:bodyPr wrap="none" rtlCol="0">
            <a:spAutoFit/>
          </a:bodyPr>
          <a:lstStyle/>
          <a:p>
            <a:r>
              <a:rPr lang="en-US" dirty="0"/>
              <a:t>SAMHSA (2020): NSDUH 2019</a:t>
            </a:r>
          </a:p>
        </p:txBody>
      </p:sp>
      <p:grpSp>
        <p:nvGrpSpPr>
          <p:cNvPr id="6" name="Group 5">
            <a:extLst>
              <a:ext uri="{FF2B5EF4-FFF2-40B4-BE49-F238E27FC236}">
                <a16:creationId xmlns:a16="http://schemas.microsoft.com/office/drawing/2014/main" id="{E9AEF661-D3E3-4917-87CA-98C1CE41ED4C}"/>
              </a:ext>
            </a:extLst>
          </p:cNvPr>
          <p:cNvGrpSpPr/>
          <p:nvPr/>
        </p:nvGrpSpPr>
        <p:grpSpPr>
          <a:xfrm>
            <a:off x="0" y="1565047"/>
            <a:ext cx="9144000" cy="4686239"/>
            <a:chOff x="0" y="1565047"/>
            <a:chExt cx="9144000" cy="4686239"/>
          </a:xfrm>
        </p:grpSpPr>
        <p:pic>
          <p:nvPicPr>
            <p:cNvPr id="4" name="Picture 3">
              <a:extLst>
                <a:ext uri="{FF2B5EF4-FFF2-40B4-BE49-F238E27FC236}">
                  <a16:creationId xmlns:a16="http://schemas.microsoft.com/office/drawing/2014/main" id="{A833AE3B-A74D-4ADD-B4EC-2CE5EBF77CB8}"/>
                </a:ext>
              </a:extLst>
            </p:cNvPr>
            <p:cNvPicPr>
              <a:picLocks noChangeAspect="1"/>
            </p:cNvPicPr>
            <p:nvPr/>
          </p:nvPicPr>
          <p:blipFill>
            <a:blip r:embed="rId3"/>
            <a:stretch>
              <a:fillRect/>
            </a:stretch>
          </p:blipFill>
          <p:spPr>
            <a:xfrm>
              <a:off x="0" y="1565047"/>
              <a:ext cx="9144000" cy="4686239"/>
            </a:xfrm>
            <a:prstGeom prst="rect">
              <a:avLst/>
            </a:prstGeom>
          </p:spPr>
        </p:pic>
        <p:sp>
          <p:nvSpPr>
            <p:cNvPr id="5" name="Rectangle 4">
              <a:extLst>
                <a:ext uri="{FF2B5EF4-FFF2-40B4-BE49-F238E27FC236}">
                  <a16:creationId xmlns:a16="http://schemas.microsoft.com/office/drawing/2014/main" id="{5B368691-482A-4D89-9531-E2EFFA25D110}"/>
                </a:ext>
              </a:extLst>
            </p:cNvPr>
            <p:cNvSpPr/>
            <p:nvPr/>
          </p:nvSpPr>
          <p:spPr>
            <a:xfrm>
              <a:off x="3581400" y="2810522"/>
              <a:ext cx="5105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105908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0C15-4A2C-4030-88A6-DF2FF296A9A0}"/>
              </a:ext>
            </a:extLst>
          </p:cNvPr>
          <p:cNvSpPr>
            <a:spLocks noGrp="1"/>
          </p:cNvSpPr>
          <p:nvPr>
            <p:ph type="title"/>
          </p:nvPr>
        </p:nvSpPr>
        <p:spPr/>
        <p:txBody>
          <a:bodyPr/>
          <a:lstStyle/>
          <a:p>
            <a:r>
              <a:rPr lang="en-US" dirty="0"/>
              <a:t>Take Home #4</a:t>
            </a:r>
          </a:p>
        </p:txBody>
      </p:sp>
      <p:sp>
        <p:nvSpPr>
          <p:cNvPr id="5" name="Content Placeholder 4">
            <a:extLst>
              <a:ext uri="{FF2B5EF4-FFF2-40B4-BE49-F238E27FC236}">
                <a16:creationId xmlns:a16="http://schemas.microsoft.com/office/drawing/2014/main" id="{F15F3620-7577-4666-A437-8FAA172B7A99}"/>
              </a:ext>
            </a:extLst>
          </p:cNvPr>
          <p:cNvSpPr>
            <a:spLocks noGrp="1"/>
          </p:cNvSpPr>
          <p:nvPr>
            <p:ph idx="1"/>
          </p:nvPr>
        </p:nvSpPr>
        <p:spPr>
          <a:xfrm>
            <a:off x="457200" y="2592280"/>
            <a:ext cx="8229600" cy="3533883"/>
          </a:xfrm>
        </p:spPr>
        <p:txBody>
          <a:bodyPr/>
          <a:lstStyle/>
          <a:p>
            <a:pPr marL="0" indent="0" algn="ctr">
              <a:buNone/>
            </a:pPr>
            <a:r>
              <a:rPr lang="en-US" dirty="0"/>
              <a:t>Before the pandemic, most people who needed treatment were not getting it</a:t>
            </a:r>
          </a:p>
        </p:txBody>
      </p:sp>
    </p:spTree>
    <p:extLst>
      <p:ext uri="{BB962C8B-B14F-4D97-AF65-F5344CB8AC3E}">
        <p14:creationId xmlns:p14="http://schemas.microsoft.com/office/powerpoint/2010/main" val="284709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en-US" dirty="0"/>
              <a:t>The Geriatric Wave</a:t>
            </a:r>
            <a:br>
              <a:rPr lang="en-US" dirty="0"/>
            </a:br>
            <a:endParaRPr lang="en-US" sz="2700" dirty="0"/>
          </a:p>
        </p:txBody>
      </p:sp>
      <p:sp>
        <p:nvSpPr>
          <p:cNvPr id="3" name="Content Placeholder 2">
            <a:extLst>
              <a:ext uri="{FF2B5EF4-FFF2-40B4-BE49-F238E27FC236}">
                <a16:creationId xmlns:a16="http://schemas.microsoft.com/office/drawing/2014/main" id="{A99F5144-B294-435F-9CA0-BB0561FDA952}"/>
              </a:ext>
            </a:extLst>
          </p:cNvPr>
          <p:cNvSpPr>
            <a:spLocks noGrp="1"/>
          </p:cNvSpPr>
          <p:nvPr>
            <p:ph idx="1"/>
          </p:nvPr>
        </p:nvSpPr>
        <p:spPr/>
        <p:txBody>
          <a:bodyPr>
            <a:normAutofit lnSpcReduction="10000"/>
          </a:bodyPr>
          <a:lstStyle/>
          <a:p>
            <a:r>
              <a:rPr lang="en-US" b="0" i="0" dirty="0">
                <a:solidFill>
                  <a:srgbClr val="2E2E2E"/>
                </a:solidFill>
                <a:effectLst/>
                <a:latin typeface="NexusSerif"/>
              </a:rPr>
              <a:t>Prior to COVID, when the av</a:t>
            </a:r>
            <a:r>
              <a:rPr lang="en-US" dirty="0">
                <a:solidFill>
                  <a:srgbClr val="2E2E2E"/>
                </a:solidFill>
                <a:latin typeface="NexusSerif"/>
              </a:rPr>
              <a:t>erage lifespan of the U.S. population began to decline, the aging of the population has been a significant driver of healthcare</a:t>
            </a:r>
          </a:p>
          <a:p>
            <a:r>
              <a:rPr lang="en-US" b="0" i="0" dirty="0">
                <a:solidFill>
                  <a:srgbClr val="2E2E2E"/>
                </a:solidFill>
                <a:effectLst/>
                <a:latin typeface="NexusSerif"/>
              </a:rPr>
              <a:t>By 2030, the segment of the U.S. population age 65 and older will increase substantially, and the projected 74 million older Americans will make up over 20 percent of the total population (up from 16 percent in 2019)</a:t>
            </a:r>
            <a:endParaRPr lang="en-US" dirty="0"/>
          </a:p>
        </p:txBody>
      </p:sp>
      <p:sp>
        <p:nvSpPr>
          <p:cNvPr id="7" name="TextBox 6">
            <a:extLst>
              <a:ext uri="{FF2B5EF4-FFF2-40B4-BE49-F238E27FC236}">
                <a16:creationId xmlns:a16="http://schemas.microsoft.com/office/drawing/2014/main" id="{F921409B-6959-4742-B011-5A532145046C}"/>
              </a:ext>
            </a:extLst>
          </p:cNvPr>
          <p:cNvSpPr txBox="1"/>
          <p:nvPr/>
        </p:nvSpPr>
        <p:spPr>
          <a:xfrm>
            <a:off x="1569787" y="6444734"/>
            <a:ext cx="6830075" cy="369332"/>
          </a:xfrm>
          <a:prstGeom prst="rect">
            <a:avLst/>
          </a:prstGeom>
          <a:noFill/>
        </p:spPr>
        <p:txBody>
          <a:bodyPr wrap="none" rtlCol="0">
            <a:spAutoFit/>
          </a:bodyPr>
          <a:lstStyle/>
          <a:p>
            <a:r>
              <a:rPr lang="en-US" b="0" i="0" dirty="0">
                <a:solidFill>
                  <a:srgbClr val="505050"/>
                </a:solidFill>
                <a:effectLst/>
                <a:latin typeface="NexusSerif"/>
              </a:rPr>
              <a:t>Alzheimer’s Association (2019). Alzheimer's disease facts and figures.</a:t>
            </a:r>
          </a:p>
        </p:txBody>
      </p:sp>
    </p:spTree>
    <p:extLst>
      <p:ext uri="{BB962C8B-B14F-4D97-AF65-F5344CB8AC3E}">
        <p14:creationId xmlns:p14="http://schemas.microsoft.com/office/powerpoint/2010/main" val="54853667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graphicFrame>
        <p:nvGraphicFramePr>
          <p:cNvPr id="4" name="Group 215"/>
          <p:cNvGraphicFramePr>
            <a:graphicFrameLocks noGrp="1"/>
          </p:cNvGraphicFramePr>
          <p:nvPr>
            <p:extLst>
              <p:ext uri="{D42A27DB-BD31-4B8C-83A1-F6EECF244321}">
                <p14:modId xmlns:p14="http://schemas.microsoft.com/office/powerpoint/2010/main" val="2725549511"/>
              </p:ext>
            </p:extLst>
          </p:nvPr>
        </p:nvGraphicFramePr>
        <p:xfrm>
          <a:off x="82456" y="1752600"/>
          <a:ext cx="8979088" cy="3154788"/>
        </p:xfrm>
        <a:graphic>
          <a:graphicData uri="http://schemas.openxmlformats.org/drawingml/2006/table">
            <a:tbl>
              <a:tblPr firstRow="1" bandRow="1">
                <a:tableStyleId>{B301B821-A1FF-4177-AEE7-76D212191A09}</a:tableStyleId>
              </a:tblPr>
              <a:tblGrid>
                <a:gridCol w="2160774">
                  <a:extLst>
                    <a:ext uri="{9D8B030D-6E8A-4147-A177-3AD203B41FA5}">
                      <a16:colId xmlns:a16="http://schemas.microsoft.com/office/drawing/2014/main" val="20000"/>
                    </a:ext>
                  </a:extLst>
                </a:gridCol>
                <a:gridCol w="1050497">
                  <a:extLst>
                    <a:ext uri="{9D8B030D-6E8A-4147-A177-3AD203B41FA5}">
                      <a16:colId xmlns:a16="http://schemas.microsoft.com/office/drawing/2014/main" val="20001"/>
                    </a:ext>
                  </a:extLst>
                </a:gridCol>
                <a:gridCol w="1013265">
                  <a:extLst>
                    <a:ext uri="{9D8B030D-6E8A-4147-A177-3AD203B41FA5}">
                      <a16:colId xmlns:a16="http://schemas.microsoft.com/office/drawing/2014/main" val="20002"/>
                    </a:ext>
                  </a:extLst>
                </a:gridCol>
                <a:gridCol w="1184741">
                  <a:extLst>
                    <a:ext uri="{9D8B030D-6E8A-4147-A177-3AD203B41FA5}">
                      <a16:colId xmlns:a16="http://schemas.microsoft.com/office/drawing/2014/main" val="20003"/>
                    </a:ext>
                  </a:extLst>
                </a:gridCol>
                <a:gridCol w="1172519">
                  <a:extLst>
                    <a:ext uri="{9D8B030D-6E8A-4147-A177-3AD203B41FA5}">
                      <a16:colId xmlns:a16="http://schemas.microsoft.com/office/drawing/2014/main" val="20004"/>
                    </a:ext>
                  </a:extLst>
                </a:gridCol>
                <a:gridCol w="1198646">
                  <a:extLst>
                    <a:ext uri="{9D8B030D-6E8A-4147-A177-3AD203B41FA5}">
                      <a16:colId xmlns:a16="http://schemas.microsoft.com/office/drawing/2014/main" val="20005"/>
                    </a:ext>
                  </a:extLst>
                </a:gridCol>
                <a:gridCol w="1198646">
                  <a:extLst>
                    <a:ext uri="{9D8B030D-6E8A-4147-A177-3AD203B41FA5}">
                      <a16:colId xmlns:a16="http://schemas.microsoft.com/office/drawing/2014/main" val="20006"/>
                    </a:ext>
                  </a:extLst>
                </a:gridCol>
              </a:tblGrid>
              <a:tr h="649027">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200" u="none" strike="noStrike" cap="none" normalizeH="0" baseline="0" dirty="0">
                          <a:ln>
                            <a:noFill/>
                          </a:ln>
                          <a:effectLst/>
                        </a:rPr>
                        <a:t>Source</a:t>
                      </a:r>
                      <a:endParaRPr kumimoji="0" lang="en-US" sz="1200" b="1" i="0" u="none" strike="noStrike" cap="none" normalizeH="0" baseline="0" dirty="0">
                        <a:ln>
                          <a:noFill/>
                        </a:ln>
                        <a:solidFill>
                          <a:schemeClr val="bg1"/>
                        </a:solidFill>
                        <a:effectLst/>
                        <a:latin typeface="Arial" charset="0"/>
                      </a:endParaRPr>
                    </a:p>
                  </a:txBody>
                  <a:tcPr horzOverflow="overflow"/>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200" u="none" strike="noStrike" cap="none" normalizeH="0" baseline="0" dirty="0">
                          <a:ln>
                            <a:noFill/>
                          </a:ln>
                          <a:effectLst/>
                        </a:rPr>
                        <a:t>Consultant</a:t>
                      </a:r>
                      <a:endParaRPr kumimoji="0" lang="en-US" sz="1200" b="1" i="0" u="none" strike="noStrike" cap="none" normalizeH="0" baseline="0" dirty="0">
                        <a:ln>
                          <a:noFill/>
                        </a:ln>
                        <a:solidFill>
                          <a:schemeClr val="bg1"/>
                        </a:solidFill>
                        <a:effectLst/>
                        <a:latin typeface="Arial" charset="0"/>
                      </a:endParaRPr>
                    </a:p>
                  </a:txBody>
                  <a:tcPr horzOverflow="overflow"/>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200" u="none" strike="noStrike" cap="none" normalizeH="0" baseline="0" dirty="0">
                          <a:ln>
                            <a:noFill/>
                          </a:ln>
                          <a:effectLst/>
                        </a:rPr>
                        <a:t>Advisory Board</a:t>
                      </a:r>
                      <a:endParaRPr kumimoji="0" lang="en-US" sz="1200" b="1" i="0" u="none" strike="noStrike" cap="none" normalizeH="0" baseline="0" dirty="0">
                        <a:ln>
                          <a:noFill/>
                        </a:ln>
                        <a:solidFill>
                          <a:schemeClr val="bg1"/>
                        </a:solidFill>
                        <a:effectLst/>
                        <a:latin typeface="Arial" charset="0"/>
                      </a:endParaRPr>
                    </a:p>
                  </a:txBody>
                  <a:tcPr horzOverflow="overflow"/>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200" u="none" strike="noStrike" cap="none" normalizeH="0" baseline="0" dirty="0">
                          <a:ln>
                            <a:noFill/>
                          </a:ln>
                          <a:effectLst/>
                        </a:rPr>
                        <a:t>Stock or Equity </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200" u="none" strike="noStrike" cap="none" normalizeH="0" baseline="0" dirty="0">
                          <a:ln>
                            <a:noFill/>
                          </a:ln>
                          <a:effectLst/>
                        </a:rPr>
                        <a:t>&gt;$10,000</a:t>
                      </a:r>
                      <a:endParaRPr kumimoji="0" lang="en-US" sz="1200" b="1" i="0" u="none" strike="noStrike" cap="none" normalizeH="0" baseline="0" dirty="0">
                        <a:ln>
                          <a:noFill/>
                        </a:ln>
                        <a:solidFill>
                          <a:schemeClr val="bg1"/>
                        </a:solidFill>
                        <a:effectLst/>
                        <a:latin typeface="Arial" charset="0"/>
                      </a:endParaRPr>
                    </a:p>
                  </a:txBody>
                  <a:tcPr horzOverflow="overflow"/>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200" u="none" strike="noStrike" cap="none" normalizeH="0" baseline="0" dirty="0">
                          <a:ln>
                            <a:noFill/>
                          </a:ln>
                          <a:effectLst/>
                        </a:rPr>
                        <a:t>Speakers’ Bureau</a:t>
                      </a:r>
                      <a:endParaRPr kumimoji="0" lang="en-US" sz="1200" b="1" i="0" u="none" strike="noStrike" cap="none" normalizeH="0" baseline="0" dirty="0">
                        <a:ln>
                          <a:noFill/>
                        </a:ln>
                        <a:solidFill>
                          <a:schemeClr val="bg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200" b="1" u="none" strike="noStrike" kern="1200" cap="none" normalizeH="0" baseline="0" dirty="0">
                          <a:ln>
                            <a:noFill/>
                          </a:ln>
                          <a:solidFill>
                            <a:schemeClr val="tx1"/>
                          </a:solidFill>
                          <a:effectLst/>
                          <a:latin typeface="Arial"/>
                          <a:ea typeface="+mn-ea"/>
                          <a:cs typeface="+mn-cs"/>
                        </a:rPr>
                        <a:t>Honorarium</a:t>
                      </a:r>
                    </a:p>
                  </a:txBody>
                  <a:tcPr horzOverflow="overflow"/>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200" u="none" strike="noStrike" cap="none" normalizeH="0" baseline="0" dirty="0">
                          <a:ln>
                            <a:noFill/>
                          </a:ln>
                          <a:effectLst/>
                        </a:rPr>
                        <a:t>Research  Support</a:t>
                      </a:r>
                      <a:endParaRPr kumimoji="0" lang="en-US" sz="1200" b="1" i="0" u="none" strike="noStrike" cap="none" normalizeH="0" baseline="0" dirty="0">
                        <a:ln>
                          <a:noFill/>
                        </a:ln>
                        <a:solidFill>
                          <a:schemeClr val="bg1"/>
                        </a:solidFill>
                        <a:effectLst/>
                        <a:latin typeface="Arial" charset="0"/>
                      </a:endParaRPr>
                    </a:p>
                  </a:txBody>
                  <a:tcPr horzOverflow="overflow"/>
                </a:tc>
                <a:extLst>
                  <a:ext uri="{0D108BD9-81ED-4DB2-BD59-A6C34878D82A}">
                    <a16:rowId xmlns:a16="http://schemas.microsoft.com/office/drawing/2014/main" val="10000"/>
                  </a:ext>
                </a:extLst>
              </a:tr>
              <a:tr h="630338">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u="none" strike="noStrike" cap="none" normalizeH="0" baseline="0" dirty="0">
                          <a:ln>
                            <a:noFill/>
                          </a:ln>
                          <a:effectLst/>
                        </a:rPr>
                        <a:t>NIMH</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u="none" strike="noStrike" cap="none" normalizeH="0" baseline="0" dirty="0">
                          <a:ln>
                            <a:noFill/>
                          </a:ln>
                          <a:effectLst/>
                        </a:rPr>
                        <a:t>NIGMS</a:t>
                      </a: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u="none" strike="noStrike" cap="none" normalizeH="0" baseline="0" dirty="0">
                          <a:ln>
                            <a:noFill/>
                          </a:ln>
                          <a:effectLst/>
                        </a:rPr>
                        <a:t>X</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u="none" strike="noStrike" cap="none" normalizeH="0" baseline="0" dirty="0">
                          <a:ln>
                            <a:noFill/>
                          </a:ln>
                          <a:effectLst/>
                        </a:rPr>
                        <a:t>X</a:t>
                      </a:r>
                      <a:endParaRPr kumimoji="0" lang="en-US" sz="17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1"/>
                  </a:ext>
                </a:extLst>
              </a:tr>
              <a:tr h="630338">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u="none" strike="noStrike" cap="none" normalizeH="0" baseline="0" dirty="0">
                          <a:ln>
                            <a:noFill/>
                          </a:ln>
                          <a:effectLst/>
                        </a:rPr>
                        <a:t>NWO</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u="none" strike="noStrike" cap="none" normalizeH="0" baseline="0" dirty="0">
                          <a:ln>
                            <a:noFill/>
                          </a:ln>
                          <a:effectLst/>
                        </a:rPr>
                        <a:t>AFSP KTGF</a:t>
                      </a: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u="none" strike="noStrike" cap="none" normalizeH="0" baseline="0" dirty="0">
                          <a:ln>
                            <a:noFill/>
                          </a:ln>
                          <a:effectLst/>
                        </a:rPr>
                        <a:t>X</a:t>
                      </a:r>
                      <a:endParaRPr kumimoji="0" lang="en-US" sz="17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2"/>
                  </a:ext>
                </a:extLst>
              </a:tr>
              <a:tr h="580957">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u="none" strike="noStrike" cap="none" normalizeH="0" baseline="0" dirty="0" err="1">
                          <a:ln>
                            <a:noFill/>
                          </a:ln>
                          <a:effectLst/>
                        </a:rPr>
                        <a:t>Oakstone</a:t>
                      </a:r>
                      <a:r>
                        <a:rPr kumimoji="0" lang="en-US" sz="1700" u="none" strike="noStrike" cap="none" normalizeH="0" baseline="0" dirty="0">
                          <a:ln>
                            <a:noFill/>
                          </a:ln>
                          <a:effectLst/>
                        </a:rPr>
                        <a:t> Publishing; MGH Psych Academy</a:t>
                      </a: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u="none" strike="noStrike" cap="none" normalizeH="0" baseline="0" dirty="0">
                          <a:ln>
                            <a:noFill/>
                          </a:ln>
                          <a:effectLst/>
                        </a:rPr>
                        <a:t>X</a:t>
                      </a: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3"/>
                  </a:ext>
                </a:extLst>
              </a:tr>
              <a:tr h="545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u="none" strike="noStrike" cap="none" normalizeH="0" baseline="0" dirty="0">
                          <a:ln>
                            <a:noFill/>
                          </a:ln>
                          <a:effectLst/>
                        </a:rPr>
                        <a:t>WISER Systems, LLC</a:t>
                      </a: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u="none" strike="noStrike" cap="none" normalizeH="0" baseline="0" dirty="0">
                          <a:ln>
                            <a:noFill/>
                          </a:ln>
                          <a:effectLst/>
                        </a:rPr>
                        <a:t>X</a:t>
                      </a:r>
                      <a:endParaRPr kumimoji="0" lang="en-US" sz="17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76147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en-US" dirty="0"/>
              <a:t>The Geriatric Wave</a:t>
            </a:r>
            <a:br>
              <a:rPr lang="en-US" dirty="0"/>
            </a:br>
            <a:endParaRPr lang="en-US" sz="2700" dirty="0"/>
          </a:p>
        </p:txBody>
      </p:sp>
      <p:sp>
        <p:nvSpPr>
          <p:cNvPr id="7" name="TextBox 6">
            <a:extLst>
              <a:ext uri="{FF2B5EF4-FFF2-40B4-BE49-F238E27FC236}">
                <a16:creationId xmlns:a16="http://schemas.microsoft.com/office/drawing/2014/main" id="{F921409B-6959-4742-B011-5A532145046C}"/>
              </a:ext>
            </a:extLst>
          </p:cNvPr>
          <p:cNvSpPr txBox="1"/>
          <p:nvPr/>
        </p:nvSpPr>
        <p:spPr>
          <a:xfrm>
            <a:off x="1569787" y="6444734"/>
            <a:ext cx="6830075" cy="369332"/>
          </a:xfrm>
          <a:prstGeom prst="rect">
            <a:avLst/>
          </a:prstGeom>
          <a:noFill/>
        </p:spPr>
        <p:txBody>
          <a:bodyPr wrap="none" rtlCol="0">
            <a:spAutoFit/>
          </a:bodyPr>
          <a:lstStyle/>
          <a:p>
            <a:r>
              <a:rPr lang="en-US" b="0" i="0" dirty="0">
                <a:solidFill>
                  <a:srgbClr val="505050"/>
                </a:solidFill>
                <a:effectLst/>
                <a:latin typeface="NexusSerif"/>
              </a:rPr>
              <a:t>Alzheimer’s Association (2019). Alzheimer's disease facts and figures.</a:t>
            </a:r>
          </a:p>
        </p:txBody>
      </p:sp>
      <p:pic>
        <p:nvPicPr>
          <p:cNvPr id="5" name="Picture 4">
            <a:extLst>
              <a:ext uri="{FF2B5EF4-FFF2-40B4-BE49-F238E27FC236}">
                <a16:creationId xmlns:a16="http://schemas.microsoft.com/office/drawing/2014/main" id="{F9AD294E-97A1-487D-8039-A074752A2197}"/>
              </a:ext>
            </a:extLst>
          </p:cNvPr>
          <p:cNvPicPr>
            <a:picLocks noChangeAspect="1"/>
          </p:cNvPicPr>
          <p:nvPr/>
        </p:nvPicPr>
        <p:blipFill>
          <a:blip r:embed="rId3"/>
          <a:stretch>
            <a:fillRect/>
          </a:stretch>
        </p:blipFill>
        <p:spPr>
          <a:xfrm>
            <a:off x="247102" y="1734344"/>
            <a:ext cx="8649796" cy="40808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84325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0C15-4A2C-4030-88A6-DF2FF296A9A0}"/>
              </a:ext>
            </a:extLst>
          </p:cNvPr>
          <p:cNvSpPr>
            <a:spLocks noGrp="1"/>
          </p:cNvSpPr>
          <p:nvPr>
            <p:ph type="title"/>
          </p:nvPr>
        </p:nvSpPr>
        <p:spPr/>
        <p:txBody>
          <a:bodyPr/>
          <a:lstStyle/>
          <a:p>
            <a:r>
              <a:rPr lang="en-US" dirty="0"/>
              <a:t>Take Home #5</a:t>
            </a:r>
          </a:p>
        </p:txBody>
      </p:sp>
      <p:sp>
        <p:nvSpPr>
          <p:cNvPr id="5" name="Content Placeholder 4">
            <a:extLst>
              <a:ext uri="{FF2B5EF4-FFF2-40B4-BE49-F238E27FC236}">
                <a16:creationId xmlns:a16="http://schemas.microsoft.com/office/drawing/2014/main" id="{F15F3620-7577-4666-A437-8FAA172B7A99}"/>
              </a:ext>
            </a:extLst>
          </p:cNvPr>
          <p:cNvSpPr>
            <a:spLocks noGrp="1"/>
          </p:cNvSpPr>
          <p:nvPr>
            <p:ph idx="1"/>
          </p:nvPr>
        </p:nvSpPr>
        <p:spPr>
          <a:xfrm>
            <a:off x="457200" y="2592280"/>
            <a:ext cx="8229600" cy="3533883"/>
          </a:xfrm>
        </p:spPr>
        <p:txBody>
          <a:bodyPr/>
          <a:lstStyle/>
          <a:p>
            <a:pPr marL="0" indent="0" algn="ctr">
              <a:buNone/>
            </a:pPr>
            <a:r>
              <a:rPr lang="en-US" dirty="0"/>
              <a:t>With the aging of the U.S. population, and despite a declining incidence of dementia in the U.S., there will be rapid and substantial increases in dementia prevalence</a:t>
            </a:r>
          </a:p>
        </p:txBody>
      </p:sp>
    </p:spTree>
    <p:extLst>
      <p:ext uri="{BB962C8B-B14F-4D97-AF65-F5344CB8AC3E}">
        <p14:creationId xmlns:p14="http://schemas.microsoft.com/office/powerpoint/2010/main" val="2747933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Genetic/Big Data Wave</a:t>
            </a:r>
          </a:p>
        </p:txBody>
      </p:sp>
      <p:sp>
        <p:nvSpPr>
          <p:cNvPr id="3" name="Content Placeholder 2"/>
          <p:cNvSpPr>
            <a:spLocks noGrp="1"/>
          </p:cNvSpPr>
          <p:nvPr>
            <p:ph idx="1"/>
          </p:nvPr>
        </p:nvSpPr>
        <p:spPr/>
        <p:txBody>
          <a:bodyPr>
            <a:normAutofit lnSpcReduction="10000"/>
          </a:bodyPr>
          <a:lstStyle/>
          <a:p>
            <a:r>
              <a:rPr lang="en-US" dirty="0"/>
              <a:t>30% of health-related outcomes related to genetics</a:t>
            </a:r>
          </a:p>
          <a:p>
            <a:r>
              <a:rPr lang="en-US" dirty="0"/>
              <a:t>Are there specific genes that place one at risk?</a:t>
            </a:r>
          </a:p>
          <a:p>
            <a:r>
              <a:rPr lang="en-US" dirty="0"/>
              <a:t>Results from either:</a:t>
            </a:r>
          </a:p>
          <a:p>
            <a:pPr lvl="1"/>
            <a:r>
              <a:rPr lang="en-US" dirty="0"/>
              <a:t>Candidate gene studies: studies that examine specific genes thought to be associated</a:t>
            </a:r>
          </a:p>
          <a:p>
            <a:pPr lvl="1"/>
            <a:r>
              <a:rPr lang="en-US" dirty="0"/>
              <a:t>Genome-Wide Association Studies (GWAS): studies that look at markers across the entire genome</a:t>
            </a:r>
          </a:p>
          <a:p>
            <a:endParaRPr lang="en-US" dirty="0"/>
          </a:p>
        </p:txBody>
      </p:sp>
    </p:spTree>
    <p:extLst>
      <p:ext uri="{BB962C8B-B14F-4D97-AF65-F5344CB8AC3E}">
        <p14:creationId xmlns:p14="http://schemas.microsoft.com/office/powerpoint/2010/main" val="2551776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Nicotine</a:t>
            </a:r>
          </a:p>
        </p:txBody>
      </p:sp>
      <p:sp>
        <p:nvSpPr>
          <p:cNvPr id="3" name="Content Placeholder 2"/>
          <p:cNvSpPr>
            <a:spLocks noGrp="1"/>
          </p:cNvSpPr>
          <p:nvPr>
            <p:ph idx="1"/>
          </p:nvPr>
        </p:nvSpPr>
        <p:spPr/>
        <p:txBody>
          <a:bodyPr>
            <a:normAutofit/>
          </a:bodyPr>
          <a:lstStyle/>
          <a:p>
            <a:r>
              <a:rPr lang="en-US" dirty="0"/>
              <a:t>Single-nucleotide polymorphisms (SNPs) most likely to be involved have been associated with:</a:t>
            </a:r>
          </a:p>
          <a:p>
            <a:pPr lvl="1"/>
            <a:r>
              <a:rPr lang="en-US" i="1" dirty="0"/>
              <a:t>CHRNA5, CHRNA3, CHRNB4 – </a:t>
            </a:r>
            <a:r>
              <a:rPr lang="en-US" dirty="0"/>
              <a:t>all subunits of nicotine receptor</a:t>
            </a:r>
          </a:p>
          <a:p>
            <a:pPr lvl="1"/>
            <a:r>
              <a:rPr lang="en-US" dirty="0"/>
              <a:t>However, these may also be associated with risk for alcohol, cocaine, and opiate use/misuse.</a:t>
            </a:r>
          </a:p>
          <a:p>
            <a:pPr lvl="1"/>
            <a:r>
              <a:rPr lang="en-US" dirty="0"/>
              <a:t>Effect sizes are small (Odds Ratios ~1.2 - 1.4)</a:t>
            </a:r>
          </a:p>
          <a:p>
            <a:pPr lvl="1"/>
            <a:endParaRPr lang="en-US" dirty="0"/>
          </a:p>
          <a:p>
            <a:endParaRPr lang="en-US" dirty="0"/>
          </a:p>
        </p:txBody>
      </p:sp>
    </p:spTree>
    <p:extLst>
      <p:ext uri="{BB962C8B-B14F-4D97-AF65-F5344CB8AC3E}">
        <p14:creationId xmlns:p14="http://schemas.microsoft.com/office/powerpoint/2010/main" val="2623665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Alcohol and Smoking</a:t>
            </a:r>
          </a:p>
        </p:txBody>
      </p:sp>
      <p:pic>
        <p:nvPicPr>
          <p:cNvPr id="4" name="Picture 3"/>
          <p:cNvPicPr>
            <a:picLocks noChangeAspect="1"/>
          </p:cNvPicPr>
          <p:nvPr/>
        </p:nvPicPr>
        <p:blipFill>
          <a:blip r:embed="rId2"/>
          <a:stretch>
            <a:fillRect/>
          </a:stretch>
        </p:blipFill>
        <p:spPr>
          <a:xfrm>
            <a:off x="1676400" y="1600200"/>
            <a:ext cx="6257925" cy="49264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0624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Cannabis</a:t>
            </a:r>
          </a:p>
        </p:txBody>
      </p:sp>
      <p:sp>
        <p:nvSpPr>
          <p:cNvPr id="3" name="Content Placeholder 2"/>
          <p:cNvSpPr>
            <a:spLocks noGrp="1"/>
          </p:cNvSpPr>
          <p:nvPr>
            <p:ph idx="1"/>
          </p:nvPr>
        </p:nvSpPr>
        <p:spPr/>
        <p:txBody>
          <a:bodyPr>
            <a:normAutofit/>
          </a:bodyPr>
          <a:lstStyle/>
          <a:p>
            <a:r>
              <a:rPr lang="en-US" dirty="0"/>
              <a:t>To date:</a:t>
            </a:r>
          </a:p>
          <a:p>
            <a:pPr lvl="1"/>
            <a:r>
              <a:rPr lang="en-US" i="1" dirty="0"/>
              <a:t>FOXP2 – </a:t>
            </a:r>
            <a:r>
              <a:rPr lang="en-US" dirty="0"/>
              <a:t>a gene regulator associated with cannabis use and speech/language delay</a:t>
            </a:r>
            <a:endParaRPr lang="en-US" i="1" dirty="0"/>
          </a:p>
          <a:p>
            <a:pPr lvl="1"/>
            <a:r>
              <a:rPr lang="en-US" i="1" dirty="0"/>
              <a:t>Chromosome 8 locus – </a:t>
            </a:r>
            <a:r>
              <a:rPr lang="en-US" dirty="0"/>
              <a:t>near</a:t>
            </a:r>
            <a:r>
              <a:rPr lang="en-US" i="1" dirty="0"/>
              <a:t> </a:t>
            </a:r>
            <a:r>
              <a:rPr lang="en-US" dirty="0"/>
              <a:t>CHRNA2 and EPHX2</a:t>
            </a:r>
          </a:p>
          <a:p>
            <a:pPr lvl="1"/>
            <a:r>
              <a:rPr lang="en-US" dirty="0"/>
              <a:t>Certainly nothing that could be considered a biomarker</a:t>
            </a:r>
          </a:p>
          <a:p>
            <a:pPr lvl="1"/>
            <a:r>
              <a:rPr lang="en-US" dirty="0"/>
              <a:t>May be different for cannabis use vs. cannabis use disorder</a:t>
            </a:r>
          </a:p>
          <a:p>
            <a:pPr marL="0" indent="0">
              <a:buNone/>
            </a:pPr>
            <a:endParaRPr lang="en-US" dirty="0"/>
          </a:p>
        </p:txBody>
      </p:sp>
    </p:spTree>
    <p:extLst>
      <p:ext uri="{BB962C8B-B14F-4D97-AF65-F5344CB8AC3E}">
        <p14:creationId xmlns:p14="http://schemas.microsoft.com/office/powerpoint/2010/main" val="4108752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a:spLocks noGrp="1"/>
          </p:cNvSpPr>
          <p:nvPr>
            <p:ph sz="half" idx="1"/>
          </p:nvPr>
        </p:nvSpPr>
        <p:spPr>
          <a:xfrm>
            <a:off x="152400" y="1600200"/>
            <a:ext cx="2819400" cy="4525963"/>
          </a:xfrm>
        </p:spPr>
        <p:txBody>
          <a:bodyPr>
            <a:normAutofit/>
          </a:bodyPr>
          <a:lstStyle/>
          <a:p>
            <a:r>
              <a:rPr lang="en-US" sz="2800" dirty="0"/>
              <a:t>Examined prediction of binge drinking 14</a:t>
            </a:r>
            <a:r>
              <a:rPr lang="en-US" sz="2800" dirty="0">
                <a:sym typeface="Wingdings" pitchFamily="2" charset="2"/>
              </a:rPr>
              <a:t>16</a:t>
            </a:r>
          </a:p>
          <a:p>
            <a:r>
              <a:rPr lang="en-US" sz="2800" dirty="0">
                <a:sym typeface="Wingdings" pitchFamily="2" charset="2"/>
              </a:rPr>
              <a:t>Genetics played a small role compared to personality, history, and cognition</a:t>
            </a:r>
            <a:endParaRPr lang="en-US" sz="2800" dirty="0"/>
          </a:p>
        </p:txBody>
      </p:sp>
      <p:sp>
        <p:nvSpPr>
          <p:cNvPr id="8" name="Title 1"/>
          <p:cNvSpPr>
            <a:spLocks noGrp="1"/>
          </p:cNvSpPr>
          <p:nvPr>
            <p:ph type="title"/>
          </p:nvPr>
        </p:nvSpPr>
        <p:spPr>
          <a:xfrm>
            <a:off x="457200" y="228600"/>
            <a:ext cx="8229600" cy="1143000"/>
          </a:xfrm>
        </p:spPr>
        <p:txBody>
          <a:bodyPr>
            <a:normAutofit fontScale="90000"/>
          </a:bodyPr>
          <a:lstStyle/>
          <a:p>
            <a:r>
              <a:rPr lang="en-US" dirty="0"/>
              <a:t>What Does Predict Later Substance Use?</a:t>
            </a:r>
          </a:p>
        </p:txBody>
      </p:sp>
      <p:pic>
        <p:nvPicPr>
          <p:cNvPr id="9" name="Picture 2"/>
          <p:cNvPicPr>
            <a:picLocks noChangeAspect="1" noChangeArrowheads="1"/>
          </p:cNvPicPr>
          <p:nvPr/>
        </p:nvPicPr>
        <p:blipFill>
          <a:blip r:embed="rId2" cstate="print"/>
          <a:srcRect/>
          <a:stretch>
            <a:fillRect/>
          </a:stretch>
        </p:blipFill>
        <p:spPr bwMode="auto">
          <a:xfrm>
            <a:off x="2918788" y="1524000"/>
            <a:ext cx="6225212" cy="4866852"/>
          </a:xfrm>
          <a:prstGeom prst="rect">
            <a:avLst/>
          </a:prstGeom>
          <a:noFill/>
          <a:ln w="9525">
            <a:noFill/>
            <a:miter lim="800000"/>
            <a:headEnd/>
            <a:tailEnd/>
          </a:ln>
        </p:spPr>
      </p:pic>
      <p:sp>
        <p:nvSpPr>
          <p:cNvPr id="10" name="TextBox 9"/>
          <p:cNvSpPr txBox="1"/>
          <p:nvPr/>
        </p:nvSpPr>
        <p:spPr>
          <a:xfrm>
            <a:off x="3352800" y="6488668"/>
            <a:ext cx="3029740" cy="369332"/>
          </a:xfrm>
          <a:prstGeom prst="rect">
            <a:avLst/>
          </a:prstGeom>
          <a:noFill/>
        </p:spPr>
        <p:txBody>
          <a:bodyPr wrap="none" rtlCol="0">
            <a:spAutoFit/>
          </a:bodyPr>
          <a:lstStyle/>
          <a:p>
            <a:r>
              <a:rPr lang="en-US" dirty="0"/>
              <a:t>Data from Whelan et al (2014)</a:t>
            </a:r>
          </a:p>
        </p:txBody>
      </p:sp>
    </p:spTree>
    <p:extLst>
      <p:ext uri="{BB962C8B-B14F-4D97-AF65-F5344CB8AC3E}">
        <p14:creationId xmlns:p14="http://schemas.microsoft.com/office/powerpoint/2010/main" val="1541313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0C15-4A2C-4030-88A6-DF2FF296A9A0}"/>
              </a:ext>
            </a:extLst>
          </p:cNvPr>
          <p:cNvSpPr>
            <a:spLocks noGrp="1"/>
          </p:cNvSpPr>
          <p:nvPr>
            <p:ph type="title"/>
          </p:nvPr>
        </p:nvSpPr>
        <p:spPr/>
        <p:txBody>
          <a:bodyPr/>
          <a:lstStyle/>
          <a:p>
            <a:r>
              <a:rPr lang="en-US" dirty="0"/>
              <a:t>Take Home #6</a:t>
            </a:r>
          </a:p>
        </p:txBody>
      </p:sp>
      <p:sp>
        <p:nvSpPr>
          <p:cNvPr id="5" name="Content Placeholder 4">
            <a:extLst>
              <a:ext uri="{FF2B5EF4-FFF2-40B4-BE49-F238E27FC236}">
                <a16:creationId xmlns:a16="http://schemas.microsoft.com/office/drawing/2014/main" id="{F15F3620-7577-4666-A437-8FAA172B7A99}"/>
              </a:ext>
            </a:extLst>
          </p:cNvPr>
          <p:cNvSpPr>
            <a:spLocks noGrp="1"/>
          </p:cNvSpPr>
          <p:nvPr>
            <p:ph idx="1"/>
          </p:nvPr>
        </p:nvSpPr>
        <p:spPr>
          <a:xfrm>
            <a:off x="457200" y="2592280"/>
            <a:ext cx="8229600" cy="3533883"/>
          </a:xfrm>
        </p:spPr>
        <p:txBody>
          <a:bodyPr/>
          <a:lstStyle/>
          <a:p>
            <a:pPr marL="0" indent="0" algn="ctr">
              <a:buNone/>
            </a:pPr>
            <a:r>
              <a:rPr lang="en-US" dirty="0"/>
              <a:t>With the advent of rapid whole-genome scans and big-data methods, there will be an increase in the use of predictive algorithms to help guide treatment</a:t>
            </a:r>
          </a:p>
        </p:txBody>
      </p:sp>
    </p:spTree>
    <p:extLst>
      <p:ext uri="{BB962C8B-B14F-4D97-AF65-F5344CB8AC3E}">
        <p14:creationId xmlns:p14="http://schemas.microsoft.com/office/powerpoint/2010/main" val="2919445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3A298-3D47-42AB-8302-4CAA101C125E}"/>
              </a:ext>
            </a:extLst>
          </p:cNvPr>
          <p:cNvSpPr>
            <a:spLocks noGrp="1"/>
          </p:cNvSpPr>
          <p:nvPr>
            <p:ph type="title"/>
          </p:nvPr>
        </p:nvSpPr>
        <p:spPr/>
        <p:txBody>
          <a:bodyPr/>
          <a:lstStyle/>
          <a:p>
            <a:r>
              <a:rPr lang="en-US" dirty="0"/>
              <a:t>And then…</a:t>
            </a:r>
          </a:p>
        </p:txBody>
      </p:sp>
      <p:pic>
        <p:nvPicPr>
          <p:cNvPr id="5" name="Picture 4" descr="A picture containing plant, decorated, close&#10;&#10;Description automatically generated">
            <a:extLst>
              <a:ext uri="{FF2B5EF4-FFF2-40B4-BE49-F238E27FC236}">
                <a16:creationId xmlns:a16="http://schemas.microsoft.com/office/drawing/2014/main" id="{5B763458-7A1B-4C63-9D7C-AF3326186B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09204"/>
            <a:ext cx="9144000" cy="5348796"/>
          </a:xfrm>
          <a:prstGeom prst="rect">
            <a:avLst/>
          </a:prstGeom>
        </p:spPr>
      </p:pic>
    </p:spTree>
    <p:extLst>
      <p:ext uri="{BB962C8B-B14F-4D97-AF65-F5344CB8AC3E}">
        <p14:creationId xmlns:p14="http://schemas.microsoft.com/office/powerpoint/2010/main" val="305608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0E043E31-6D75-4181-8BCB-BE00B98A8746}"/>
              </a:ext>
            </a:extLst>
          </p:cNvPr>
          <p:cNvPicPr>
            <a:picLocks noChangeAspect="1"/>
          </p:cNvPicPr>
          <p:nvPr/>
        </p:nvPicPr>
        <p:blipFill>
          <a:blip r:embed="rId2"/>
          <a:stretch>
            <a:fillRect/>
          </a:stretch>
        </p:blipFill>
        <p:spPr>
          <a:xfrm>
            <a:off x="990600" y="1524000"/>
            <a:ext cx="7472102" cy="53340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188426E-4C7F-4867-842B-9F6214FD354C}"/>
              </a:ext>
            </a:extLst>
          </p:cNvPr>
          <p:cNvSpPr>
            <a:spLocks noGrp="1"/>
          </p:cNvSpPr>
          <p:nvPr>
            <p:ph type="title"/>
          </p:nvPr>
        </p:nvSpPr>
        <p:spPr/>
        <p:txBody>
          <a:bodyPr/>
          <a:lstStyle/>
          <a:p>
            <a:r>
              <a:rPr lang="en-US" dirty="0"/>
              <a:t>The Wave</a:t>
            </a:r>
          </a:p>
        </p:txBody>
      </p:sp>
      <p:sp>
        <p:nvSpPr>
          <p:cNvPr id="6" name="TextBox 5">
            <a:extLst>
              <a:ext uri="{FF2B5EF4-FFF2-40B4-BE49-F238E27FC236}">
                <a16:creationId xmlns:a16="http://schemas.microsoft.com/office/drawing/2014/main" id="{E2A1D4F6-997C-4AE1-BF30-6BA3BFD59DE5}"/>
              </a:ext>
            </a:extLst>
          </p:cNvPr>
          <p:cNvSpPr txBox="1"/>
          <p:nvPr/>
        </p:nvSpPr>
        <p:spPr>
          <a:xfrm>
            <a:off x="4231359" y="6414700"/>
            <a:ext cx="1210460" cy="276999"/>
          </a:xfrm>
          <a:prstGeom prst="rect">
            <a:avLst/>
          </a:prstGeom>
          <a:noFill/>
        </p:spPr>
        <p:txBody>
          <a:bodyPr wrap="none" rtlCol="0">
            <a:spAutoFit/>
          </a:bodyPr>
          <a:lstStyle/>
          <a:p>
            <a:r>
              <a:rPr lang="en-US" sz="1200" dirty="0"/>
              <a:t>covidactnow.org</a:t>
            </a:r>
          </a:p>
        </p:txBody>
      </p:sp>
    </p:spTree>
    <p:extLst>
      <p:ext uri="{BB962C8B-B14F-4D97-AF65-F5344CB8AC3E}">
        <p14:creationId xmlns:p14="http://schemas.microsoft.com/office/powerpoint/2010/main" val="2501403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0C15-4A2C-4030-88A6-DF2FF296A9A0}"/>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EEE4FDD0-D301-4921-897E-F9E9697B5DE2}"/>
              </a:ext>
            </a:extLst>
          </p:cNvPr>
          <p:cNvSpPr>
            <a:spLocks noGrp="1"/>
          </p:cNvSpPr>
          <p:nvPr>
            <p:ph idx="1"/>
          </p:nvPr>
        </p:nvSpPr>
        <p:spPr/>
        <p:txBody>
          <a:bodyPr/>
          <a:lstStyle/>
          <a:p>
            <a:r>
              <a:rPr lang="en-US" dirty="0"/>
              <a:t>At the end of this 50-minute hour participants will be able to</a:t>
            </a:r>
          </a:p>
          <a:p>
            <a:pPr lvl="1"/>
            <a:r>
              <a:rPr lang="en-US" dirty="0"/>
              <a:t>Identify 3 trends that existed for behavioral health prior to 2020</a:t>
            </a:r>
          </a:p>
          <a:p>
            <a:pPr lvl="1"/>
            <a:r>
              <a:rPr lang="en-US" dirty="0"/>
              <a:t>Describe 3 ways in which the pandemic affected those trends</a:t>
            </a:r>
          </a:p>
          <a:p>
            <a:pPr lvl="1"/>
            <a:r>
              <a:rPr lang="en-US" dirty="0"/>
              <a:t>Discuss the ways that future trends can affect their organization and their employees</a:t>
            </a:r>
          </a:p>
        </p:txBody>
      </p:sp>
    </p:spTree>
    <p:extLst>
      <p:ext uri="{BB962C8B-B14F-4D97-AF65-F5344CB8AC3E}">
        <p14:creationId xmlns:p14="http://schemas.microsoft.com/office/powerpoint/2010/main" val="3292024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B32F8-0569-49F1-B4D6-D392E4AE797E}"/>
              </a:ext>
            </a:extLst>
          </p:cNvPr>
          <p:cNvSpPr>
            <a:spLocks noGrp="1"/>
          </p:cNvSpPr>
          <p:nvPr>
            <p:ph type="title"/>
          </p:nvPr>
        </p:nvSpPr>
        <p:spPr/>
        <p:txBody>
          <a:bodyPr/>
          <a:lstStyle/>
          <a:p>
            <a:r>
              <a:rPr lang="en-US" dirty="0"/>
              <a:t>Stress</a:t>
            </a:r>
          </a:p>
        </p:txBody>
      </p:sp>
      <p:pic>
        <p:nvPicPr>
          <p:cNvPr id="2050" name="Picture 2">
            <a:extLst>
              <a:ext uri="{FF2B5EF4-FFF2-40B4-BE49-F238E27FC236}">
                <a16:creationId xmlns:a16="http://schemas.microsoft.com/office/drawing/2014/main" id="{28BB200F-77FA-45B6-B0CC-08131E557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300" y="0"/>
            <a:ext cx="5357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596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50478"/>
            <a:ext cx="9144000" cy="3160987"/>
          </a:xfrm>
          <a:prstGeom prst="rect">
            <a:avLst/>
          </a:prstGeom>
        </p:spPr>
      </p:pic>
      <p:sp>
        <p:nvSpPr>
          <p:cNvPr id="2" name="Title 1">
            <a:extLst>
              <a:ext uri="{FF2B5EF4-FFF2-40B4-BE49-F238E27FC236}">
                <a16:creationId xmlns:a16="http://schemas.microsoft.com/office/drawing/2014/main" id="{105634E0-D0AC-4A06-B207-52DAE13CDFC1}"/>
              </a:ext>
            </a:extLst>
          </p:cNvPr>
          <p:cNvSpPr>
            <a:spLocks noGrp="1"/>
          </p:cNvSpPr>
          <p:nvPr>
            <p:ph type="title"/>
          </p:nvPr>
        </p:nvSpPr>
        <p:spPr/>
        <p:txBody>
          <a:bodyPr/>
          <a:lstStyle/>
          <a:p>
            <a:r>
              <a:rPr lang="en-US" dirty="0"/>
              <a:t>Stress</a:t>
            </a:r>
          </a:p>
        </p:txBody>
      </p:sp>
    </p:spTree>
    <p:extLst>
      <p:ext uri="{BB962C8B-B14F-4D97-AF65-F5344CB8AC3E}">
        <p14:creationId xmlns:p14="http://schemas.microsoft.com/office/powerpoint/2010/main" val="3576745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57250"/>
            <a:ext cx="9144000" cy="5143500"/>
          </a:xfrm>
          <a:prstGeom prst="rect">
            <a:avLst/>
          </a:prstGeom>
          <a:solidFill>
            <a:schemeClr val="tx1"/>
          </a:solidFill>
        </p:spPr>
      </p:pic>
    </p:spTree>
    <p:extLst>
      <p:ext uri="{BB962C8B-B14F-4D97-AF65-F5344CB8AC3E}">
        <p14:creationId xmlns:p14="http://schemas.microsoft.com/office/powerpoint/2010/main" val="2935617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43425" y="1547005"/>
            <a:ext cx="4362450" cy="400629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159916" y="1547005"/>
            <a:ext cx="3992984" cy="4006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4110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3F012C5-2940-4F3E-BB5E-B8B2C9E82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9143999" cy="51435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EB37C977-E7E3-44AC-AEC8-2E2764190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010407" cy="5143500"/>
          </a:xfrm>
          <a:prstGeom prst="rect">
            <a:avLst/>
          </a:prstGeom>
          <a:ln>
            <a:noFill/>
          </a:ln>
          <a:effectLst>
            <a:outerShdw blurRad="88900" dist="25400" algn="l" rotWithShape="0">
              <a:prstClr val="black">
                <a:alpha val="40000"/>
              </a:prstClr>
            </a:outerShdw>
          </a:effectLst>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12" name="Picture 11">
            <a:extLst>
              <a:ext uri="{FF2B5EF4-FFF2-40B4-BE49-F238E27FC236}">
                <a16:creationId xmlns:a16="http://schemas.microsoft.com/office/drawing/2014/main" id="{A70DF37D-86A3-45DB-B1C1-580462D4BB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77037" b="73004"/>
          <a:stretch/>
        </p:blipFill>
        <p:spPr>
          <a:xfrm>
            <a:off x="1" y="857249"/>
            <a:ext cx="2491484" cy="1647594"/>
          </a:xfrm>
          <a:prstGeom prst="rect">
            <a:avLst/>
          </a:prstGeom>
        </p:spPr>
      </p:pic>
      <p:sp>
        <p:nvSpPr>
          <p:cNvPr id="2" name="Title 1">
            <a:extLst>
              <a:ext uri="{FF2B5EF4-FFF2-40B4-BE49-F238E27FC236}">
                <a16:creationId xmlns:a16="http://schemas.microsoft.com/office/drawing/2014/main" id="{DE83DA6E-F96C-4EC8-AABC-55F90A0F1BE3}"/>
              </a:ext>
            </a:extLst>
          </p:cNvPr>
          <p:cNvSpPr>
            <a:spLocks noGrp="1"/>
          </p:cNvSpPr>
          <p:nvPr>
            <p:ph type="title"/>
          </p:nvPr>
        </p:nvSpPr>
        <p:spPr>
          <a:xfrm>
            <a:off x="381000" y="1577861"/>
            <a:ext cx="2388109" cy="3684702"/>
          </a:xfrm>
        </p:spPr>
        <p:txBody>
          <a:bodyPr anchor="b">
            <a:normAutofit/>
          </a:bodyPr>
          <a:lstStyle/>
          <a:p>
            <a:pPr algn="r"/>
            <a:r>
              <a:rPr lang="en-US" sz="3000" dirty="0">
                <a:solidFill>
                  <a:schemeClr val="bg1"/>
                </a:solidFill>
              </a:rPr>
              <a:t>It’s not the leopard chasing us anymore...</a:t>
            </a:r>
          </a:p>
        </p:txBody>
      </p:sp>
      <p:grpSp>
        <p:nvGrpSpPr>
          <p:cNvPr id="6" name="Group 5">
            <a:extLst>
              <a:ext uri="{FF2B5EF4-FFF2-40B4-BE49-F238E27FC236}">
                <a16:creationId xmlns:a16="http://schemas.microsoft.com/office/drawing/2014/main" id="{C7F55757-F6B4-4FB4-9B62-DE8D75EB39BF}"/>
              </a:ext>
            </a:extLst>
          </p:cNvPr>
          <p:cNvGrpSpPr/>
          <p:nvPr/>
        </p:nvGrpSpPr>
        <p:grpSpPr>
          <a:xfrm>
            <a:off x="3010407" y="857249"/>
            <a:ext cx="6133593" cy="5143501"/>
            <a:chOff x="3010407" y="857249"/>
            <a:chExt cx="6133593" cy="5143501"/>
          </a:xfrm>
        </p:grpSpPr>
        <p:pic>
          <p:nvPicPr>
            <p:cNvPr id="9" name="Picture 8"/>
            <p:cNvPicPr>
              <a:picLocks noChangeAspect="1"/>
            </p:cNvPicPr>
            <p:nvPr/>
          </p:nvPicPr>
          <p:blipFill>
            <a:blip r:embed="rId3"/>
            <a:stretch>
              <a:fillRect/>
            </a:stretch>
          </p:blipFill>
          <p:spPr>
            <a:xfrm>
              <a:off x="3010407" y="857250"/>
              <a:ext cx="6133593" cy="5143500"/>
            </a:xfrm>
            <a:prstGeom prst="rect">
              <a:avLst/>
            </a:prstGeom>
          </p:spPr>
        </p:pic>
        <p:pic>
          <p:nvPicPr>
            <p:cNvPr id="3" name="Picture 2">
              <a:extLst>
                <a:ext uri="{FF2B5EF4-FFF2-40B4-BE49-F238E27FC236}">
                  <a16:creationId xmlns:a16="http://schemas.microsoft.com/office/drawing/2014/main" id="{BEDCDD02-C0B7-452A-824F-0B076E5977E3}"/>
                </a:ext>
              </a:extLst>
            </p:cNvPr>
            <p:cNvPicPr>
              <a:picLocks noChangeAspect="1"/>
            </p:cNvPicPr>
            <p:nvPr/>
          </p:nvPicPr>
          <p:blipFill>
            <a:blip r:embed="rId4"/>
            <a:stretch>
              <a:fillRect/>
            </a:stretch>
          </p:blipFill>
          <p:spPr>
            <a:xfrm>
              <a:off x="3240873" y="3332456"/>
              <a:ext cx="576912" cy="576912"/>
            </a:xfrm>
            <a:prstGeom prst="rect">
              <a:avLst/>
            </a:prstGeom>
          </p:spPr>
        </p:pic>
        <p:pic>
          <p:nvPicPr>
            <p:cNvPr id="11" name="Picture 10">
              <a:extLst>
                <a:ext uri="{FF2B5EF4-FFF2-40B4-BE49-F238E27FC236}">
                  <a16:creationId xmlns:a16="http://schemas.microsoft.com/office/drawing/2014/main" id="{9294804B-45CD-4D25-8393-442B9C353B34}"/>
                </a:ext>
              </a:extLst>
            </p:cNvPr>
            <p:cNvPicPr>
              <a:picLocks noChangeAspect="1"/>
            </p:cNvPicPr>
            <p:nvPr/>
          </p:nvPicPr>
          <p:blipFill>
            <a:blip r:embed="rId4"/>
            <a:stretch>
              <a:fillRect/>
            </a:stretch>
          </p:blipFill>
          <p:spPr>
            <a:xfrm>
              <a:off x="5372993" y="857249"/>
              <a:ext cx="576912" cy="576912"/>
            </a:xfrm>
            <a:prstGeom prst="rect">
              <a:avLst/>
            </a:prstGeom>
          </p:spPr>
        </p:pic>
        <p:pic>
          <p:nvPicPr>
            <p:cNvPr id="13" name="Picture 12">
              <a:extLst>
                <a:ext uri="{FF2B5EF4-FFF2-40B4-BE49-F238E27FC236}">
                  <a16:creationId xmlns:a16="http://schemas.microsoft.com/office/drawing/2014/main" id="{8120EBB3-FE63-4D9D-BD73-C38BC8F18144}"/>
                </a:ext>
              </a:extLst>
            </p:cNvPr>
            <p:cNvPicPr>
              <a:picLocks noChangeAspect="1"/>
            </p:cNvPicPr>
            <p:nvPr/>
          </p:nvPicPr>
          <p:blipFill>
            <a:blip r:embed="rId4"/>
            <a:stretch>
              <a:fillRect/>
            </a:stretch>
          </p:blipFill>
          <p:spPr>
            <a:xfrm>
              <a:off x="4283544" y="3332456"/>
              <a:ext cx="576912" cy="576912"/>
            </a:xfrm>
            <a:prstGeom prst="rect">
              <a:avLst/>
            </a:prstGeom>
          </p:spPr>
        </p:pic>
      </p:grpSp>
    </p:spTree>
    <p:extLst>
      <p:ext uri="{BB962C8B-B14F-4D97-AF65-F5344CB8AC3E}">
        <p14:creationId xmlns:p14="http://schemas.microsoft.com/office/powerpoint/2010/main" val="2081215023"/>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Effects of Cortisol in the Body</a:t>
            </a:r>
          </a:p>
        </p:txBody>
      </p:sp>
      <p:sp>
        <p:nvSpPr>
          <p:cNvPr id="3" name="Content Placeholder 2"/>
          <p:cNvSpPr>
            <a:spLocks noGrp="1"/>
          </p:cNvSpPr>
          <p:nvPr>
            <p:ph idx="1"/>
          </p:nvPr>
        </p:nvSpPr>
        <p:spPr>
          <a:xfrm>
            <a:off x="10099" y="1600200"/>
            <a:ext cx="8229600" cy="4525963"/>
          </a:xfrm>
        </p:spPr>
        <p:txBody>
          <a:bodyPr/>
          <a:lstStyle/>
          <a:p>
            <a:r>
              <a:rPr lang="en-US" dirty="0"/>
              <a:t>Increase blood sugar</a:t>
            </a:r>
          </a:p>
          <a:p>
            <a:r>
              <a:rPr lang="en-US" dirty="0"/>
              <a:t>Suppress the immune system</a:t>
            </a:r>
          </a:p>
          <a:p>
            <a:r>
              <a:rPr lang="en-US" dirty="0"/>
              <a:t>Increase metabolism of fuels</a:t>
            </a:r>
          </a:p>
          <a:p>
            <a:r>
              <a:rPr lang="en-US" dirty="0"/>
              <a:t>Decrease bone formation</a:t>
            </a:r>
          </a:p>
          <a:p>
            <a:r>
              <a:rPr lang="en-US" dirty="0"/>
              <a:t>Worsens healing</a:t>
            </a:r>
          </a:p>
          <a:p>
            <a:endParaRPr lang="en-US" dirty="0"/>
          </a:p>
        </p:txBody>
      </p:sp>
      <p:pic>
        <p:nvPicPr>
          <p:cNvPr id="1026" name="Picture 2" descr="https://pbs.twimg.com/media/B0_gF_9IcAAoWy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120" y="1752600"/>
            <a:ext cx="3554918"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31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Clinical Effects of Excess Cortisol</a:t>
            </a:r>
          </a:p>
        </p:txBody>
      </p:sp>
      <p:sp>
        <p:nvSpPr>
          <p:cNvPr id="5" name="Content Placeholder 2"/>
          <p:cNvSpPr txBox="1">
            <a:spLocks/>
          </p:cNvSpPr>
          <p:nvPr/>
        </p:nvSpPr>
        <p:spPr>
          <a:xfrm>
            <a:off x="457200" y="1600200"/>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Depression </a:t>
            </a:r>
          </a:p>
          <a:p>
            <a:r>
              <a:rPr lang="en-US" dirty="0"/>
              <a:t>Hypertension</a:t>
            </a:r>
          </a:p>
          <a:p>
            <a:r>
              <a:rPr lang="en-US" dirty="0"/>
              <a:t>Fatigue</a:t>
            </a:r>
          </a:p>
          <a:p>
            <a:r>
              <a:rPr lang="en-US" dirty="0"/>
              <a:t>Sleep deprivation</a:t>
            </a:r>
          </a:p>
          <a:p>
            <a:r>
              <a:rPr lang="en-US" dirty="0"/>
              <a:t>Migraine headache</a:t>
            </a:r>
          </a:p>
          <a:p>
            <a:r>
              <a:rPr lang="en-US" dirty="0"/>
              <a:t>Acid Reflux</a:t>
            </a:r>
          </a:p>
        </p:txBody>
      </p:sp>
      <p:sp>
        <p:nvSpPr>
          <p:cNvPr id="6" name="Content Placeholder 3"/>
          <p:cNvSpPr txBox="1">
            <a:spLocks/>
          </p:cNvSpPr>
          <p:nvPr/>
        </p:nvSpPr>
        <p:spPr>
          <a:xfrm>
            <a:off x="4648200" y="1600200"/>
            <a:ext cx="4398146"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Hostility and anger</a:t>
            </a:r>
          </a:p>
          <a:p>
            <a:r>
              <a:rPr lang="en-US" dirty="0"/>
              <a:t>Arthritis</a:t>
            </a:r>
          </a:p>
          <a:p>
            <a:r>
              <a:rPr lang="en-US" dirty="0"/>
              <a:t>Decreased immune response – more illness</a:t>
            </a:r>
          </a:p>
          <a:p>
            <a:r>
              <a:rPr lang="en-US" dirty="0"/>
              <a:t>Decreased metabolism – obesity and overweight</a:t>
            </a:r>
          </a:p>
          <a:p>
            <a:endParaRPr lang="en-US" dirty="0"/>
          </a:p>
        </p:txBody>
      </p:sp>
    </p:spTree>
    <p:extLst>
      <p:ext uri="{BB962C8B-B14F-4D97-AF65-F5344CB8AC3E}">
        <p14:creationId xmlns:p14="http://schemas.microsoft.com/office/powerpoint/2010/main" val="1037911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0C15-4A2C-4030-88A6-DF2FF296A9A0}"/>
              </a:ext>
            </a:extLst>
          </p:cNvPr>
          <p:cNvSpPr>
            <a:spLocks noGrp="1"/>
          </p:cNvSpPr>
          <p:nvPr>
            <p:ph type="title"/>
          </p:nvPr>
        </p:nvSpPr>
        <p:spPr/>
        <p:txBody>
          <a:bodyPr/>
          <a:lstStyle/>
          <a:p>
            <a:r>
              <a:rPr lang="en-US" dirty="0"/>
              <a:t>Take Home #7</a:t>
            </a:r>
          </a:p>
        </p:txBody>
      </p:sp>
      <p:sp>
        <p:nvSpPr>
          <p:cNvPr id="5" name="Content Placeholder 4">
            <a:extLst>
              <a:ext uri="{FF2B5EF4-FFF2-40B4-BE49-F238E27FC236}">
                <a16:creationId xmlns:a16="http://schemas.microsoft.com/office/drawing/2014/main" id="{F15F3620-7577-4666-A437-8FAA172B7A99}"/>
              </a:ext>
            </a:extLst>
          </p:cNvPr>
          <p:cNvSpPr>
            <a:spLocks noGrp="1"/>
          </p:cNvSpPr>
          <p:nvPr>
            <p:ph idx="1"/>
          </p:nvPr>
        </p:nvSpPr>
        <p:spPr>
          <a:xfrm>
            <a:off x="457200" y="2592280"/>
            <a:ext cx="8229600" cy="3533883"/>
          </a:xfrm>
        </p:spPr>
        <p:txBody>
          <a:bodyPr/>
          <a:lstStyle/>
          <a:p>
            <a:pPr marL="0" indent="0" algn="ctr">
              <a:buNone/>
            </a:pPr>
            <a:r>
              <a:rPr lang="en-US" dirty="0"/>
              <a:t>With the pandemic, we have seen several years of chronic, unremitting stress which previous data suggests is not good for later medical outcomes</a:t>
            </a:r>
          </a:p>
        </p:txBody>
      </p:sp>
    </p:spTree>
    <p:extLst>
      <p:ext uri="{BB962C8B-B14F-4D97-AF65-F5344CB8AC3E}">
        <p14:creationId xmlns:p14="http://schemas.microsoft.com/office/powerpoint/2010/main" val="3997496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A7507-702A-4B7D-B77D-8AABD0902A5B}"/>
              </a:ext>
            </a:extLst>
          </p:cNvPr>
          <p:cNvSpPr>
            <a:spLocks noGrp="1"/>
          </p:cNvSpPr>
          <p:nvPr>
            <p:ph type="title"/>
          </p:nvPr>
        </p:nvSpPr>
        <p:spPr/>
        <p:txBody>
          <a:bodyPr/>
          <a:lstStyle/>
          <a:p>
            <a:r>
              <a:rPr lang="en-US" dirty="0"/>
              <a:t>A Dichotomy</a:t>
            </a:r>
          </a:p>
        </p:txBody>
      </p:sp>
      <p:sp>
        <p:nvSpPr>
          <p:cNvPr id="4" name="Slide Number Placeholder 3">
            <a:extLst>
              <a:ext uri="{FF2B5EF4-FFF2-40B4-BE49-F238E27FC236}">
                <a16:creationId xmlns:a16="http://schemas.microsoft.com/office/drawing/2014/main" id="{A569FD63-0CA5-4171-A2B7-BF0645037F2E}"/>
              </a:ext>
            </a:extLst>
          </p:cNvPr>
          <p:cNvSpPr>
            <a:spLocks noGrp="1"/>
          </p:cNvSpPr>
          <p:nvPr>
            <p:ph type="sldNum" sz="quarter" idx="12"/>
          </p:nvPr>
        </p:nvSpPr>
        <p:spPr/>
        <p:txBody>
          <a:bodyPr/>
          <a:lstStyle/>
          <a:p>
            <a:fld id="{D680E29A-EBF0-E947-BC69-E973B574CB1C}" type="slidenum">
              <a:rPr lang="en-US" smtClean="0"/>
              <a:pPr/>
              <a:t>38</a:t>
            </a:fld>
            <a:endParaRPr lang="en-US" dirty="0"/>
          </a:p>
        </p:txBody>
      </p:sp>
      <p:pic>
        <p:nvPicPr>
          <p:cNvPr id="5" name="Picture 4">
            <a:extLst>
              <a:ext uri="{FF2B5EF4-FFF2-40B4-BE49-F238E27FC236}">
                <a16:creationId xmlns:a16="http://schemas.microsoft.com/office/drawing/2014/main" id="{1415645F-F8F5-4784-8933-AE387A489458}"/>
              </a:ext>
            </a:extLst>
          </p:cNvPr>
          <p:cNvPicPr>
            <a:picLocks noChangeAspect="1"/>
          </p:cNvPicPr>
          <p:nvPr/>
        </p:nvPicPr>
        <p:blipFill>
          <a:blip r:embed="rId2"/>
          <a:stretch>
            <a:fillRect/>
          </a:stretch>
        </p:blipFill>
        <p:spPr>
          <a:xfrm>
            <a:off x="256784" y="1620337"/>
            <a:ext cx="3498785" cy="2627976"/>
          </a:xfrm>
          <a:prstGeom prst="rect">
            <a:avLst/>
          </a:prstGeom>
        </p:spPr>
      </p:pic>
      <p:sp>
        <p:nvSpPr>
          <p:cNvPr id="6" name="Arrow: Right 5">
            <a:extLst>
              <a:ext uri="{FF2B5EF4-FFF2-40B4-BE49-F238E27FC236}">
                <a16:creationId xmlns:a16="http://schemas.microsoft.com/office/drawing/2014/main" id="{7CB10226-D257-4C3E-A229-3ADFB282FD4A}"/>
              </a:ext>
            </a:extLst>
          </p:cNvPr>
          <p:cNvSpPr/>
          <p:nvPr/>
        </p:nvSpPr>
        <p:spPr>
          <a:xfrm>
            <a:off x="3895594" y="2592888"/>
            <a:ext cx="826718" cy="5135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D81A5C-EAE8-4057-B9C4-E2036F56AC0B}"/>
              </a:ext>
            </a:extLst>
          </p:cNvPr>
          <p:cNvSpPr txBox="1"/>
          <p:nvPr/>
        </p:nvSpPr>
        <p:spPr>
          <a:xfrm>
            <a:off x="155567" y="4819832"/>
            <a:ext cx="8836034" cy="1477328"/>
          </a:xfrm>
          <a:prstGeom prst="rect">
            <a:avLst/>
          </a:prstGeom>
          <a:noFill/>
        </p:spPr>
        <p:txBody>
          <a:bodyPr wrap="square" rtlCol="0">
            <a:spAutoFit/>
          </a:bodyPr>
          <a:lstStyle/>
          <a:p>
            <a:r>
              <a:rPr lang="en-US" dirty="0"/>
              <a:t>I remember how we would bang pots and pans for doctors and nurses at 7:00 every night…</a:t>
            </a:r>
          </a:p>
          <a:p>
            <a:r>
              <a:rPr lang="en-US" dirty="0"/>
              <a:t>And I remember how we slowly stopped doing that until there was just one lonely guy doing</a:t>
            </a:r>
          </a:p>
          <a:p>
            <a:r>
              <a:rPr lang="en-US" dirty="0"/>
              <a:t>it for 2 weeks. We went from “I love New York!” to “I hate that one guy” </a:t>
            </a:r>
          </a:p>
          <a:p>
            <a:r>
              <a:rPr lang="en-US" dirty="0"/>
              <a:t>															– SNL 5-22-21</a:t>
            </a:r>
          </a:p>
        </p:txBody>
      </p:sp>
      <p:pic>
        <p:nvPicPr>
          <p:cNvPr id="8" name="Picture 7">
            <a:extLst>
              <a:ext uri="{FF2B5EF4-FFF2-40B4-BE49-F238E27FC236}">
                <a16:creationId xmlns:a16="http://schemas.microsoft.com/office/drawing/2014/main" id="{3D39B259-75D0-41B1-A218-253A8ADEBFAD}"/>
              </a:ext>
            </a:extLst>
          </p:cNvPr>
          <p:cNvPicPr>
            <a:picLocks noChangeAspect="1"/>
          </p:cNvPicPr>
          <p:nvPr/>
        </p:nvPicPr>
        <p:blipFill>
          <a:blip r:embed="rId3"/>
          <a:stretch>
            <a:fillRect/>
          </a:stretch>
        </p:blipFill>
        <p:spPr>
          <a:xfrm>
            <a:off x="4862337" y="1569428"/>
            <a:ext cx="4024879" cy="2678374"/>
          </a:xfrm>
          <a:prstGeom prst="rect">
            <a:avLst/>
          </a:prstGeom>
        </p:spPr>
      </p:pic>
    </p:spTree>
    <p:extLst>
      <p:ext uri="{BB962C8B-B14F-4D97-AF65-F5344CB8AC3E}">
        <p14:creationId xmlns:p14="http://schemas.microsoft.com/office/powerpoint/2010/main" val="739795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82D6AAF-9F92-4F95-8A3C-525021BCE661}"/>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82EB3C8F-C9F1-40F2-B8F8-CED7D5D5345F}"/>
              </a:ext>
            </a:extLst>
          </p:cNvPr>
          <p:cNvSpPr>
            <a:spLocks noGrp="1"/>
          </p:cNvSpPr>
          <p:nvPr>
            <p:ph type="sldNum" sz="quarter" idx="12"/>
          </p:nvPr>
        </p:nvSpPr>
        <p:spPr/>
        <p:txBody>
          <a:bodyPr/>
          <a:lstStyle/>
          <a:p>
            <a:fld id="{D680E29A-EBF0-E947-BC69-E973B574CB1C}" type="slidenum">
              <a:rPr lang="en-US" smtClean="0"/>
              <a:pPr/>
              <a:t>39</a:t>
            </a:fld>
            <a:endParaRPr lang="en-US" dirty="0"/>
          </a:p>
        </p:txBody>
      </p:sp>
      <p:pic>
        <p:nvPicPr>
          <p:cNvPr id="6" name="Picture 5">
            <a:extLst>
              <a:ext uri="{FF2B5EF4-FFF2-40B4-BE49-F238E27FC236}">
                <a16:creationId xmlns:a16="http://schemas.microsoft.com/office/drawing/2014/main" id="{B8721CD2-8A4D-4E3C-BD77-38345AEAB099}"/>
              </a:ext>
            </a:extLst>
          </p:cNvPr>
          <p:cNvPicPr>
            <a:picLocks noChangeAspect="1"/>
          </p:cNvPicPr>
          <p:nvPr/>
        </p:nvPicPr>
        <p:blipFill>
          <a:blip r:embed="rId2"/>
          <a:stretch>
            <a:fillRect/>
          </a:stretch>
        </p:blipFill>
        <p:spPr>
          <a:xfrm>
            <a:off x="0" y="45676"/>
            <a:ext cx="9154264" cy="6766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8933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chor="ctr">
            <a:normAutofit/>
          </a:bodyPr>
          <a:lstStyle/>
          <a:p>
            <a:pPr>
              <a:lnSpc>
                <a:spcPct val="90000"/>
              </a:lnSpc>
            </a:pPr>
            <a:r>
              <a:rPr lang="en-US" sz="3700" dirty="0"/>
              <a:t>2021 and Beyond</a:t>
            </a:r>
          </a:p>
        </p:txBody>
      </p:sp>
      <p:pic>
        <p:nvPicPr>
          <p:cNvPr id="1026" name="Picture 2" descr="2020 Dumpster Fire Ornament – MOB Fashion Boutique">
            <a:extLst>
              <a:ext uri="{FF2B5EF4-FFF2-40B4-BE49-F238E27FC236}">
                <a16:creationId xmlns:a16="http://schemas.microsoft.com/office/drawing/2014/main" id="{9732227F-E846-4E18-A9BC-BFAE42BF10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55" r="34383" b="-1"/>
          <a:stretch/>
        </p:blipFill>
        <p:spPr bwMode="auto">
          <a:xfrm>
            <a:off x="457200" y="1600200"/>
            <a:ext cx="4038600" cy="4525963"/>
          </a:xfrm>
          <a:prstGeom prst="rect">
            <a:avLst/>
          </a:prstGeom>
          <a:solidFill>
            <a:srgbClr val="FFFFFF"/>
          </a:solidFill>
        </p:spPr>
      </p:pic>
      <p:pic>
        <p:nvPicPr>
          <p:cNvPr id="1028" name="Picture 4" descr="2021 Ornament *PREORDER* – The Eclectic Peach Boutique">
            <a:extLst>
              <a:ext uri="{FF2B5EF4-FFF2-40B4-BE49-F238E27FC236}">
                <a16:creationId xmlns:a16="http://schemas.microsoft.com/office/drawing/2014/main" id="{AC7C0065-D010-4FA9-AA93-D8A085FEA1C1}"/>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562195" y="1600200"/>
            <a:ext cx="412460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36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92D1-A7CB-401F-A93D-E2C6B32173D8}"/>
              </a:ext>
            </a:extLst>
          </p:cNvPr>
          <p:cNvSpPr>
            <a:spLocks noGrp="1"/>
          </p:cNvSpPr>
          <p:nvPr>
            <p:ph type="title"/>
          </p:nvPr>
        </p:nvSpPr>
        <p:spPr/>
        <p:txBody>
          <a:bodyPr/>
          <a:lstStyle/>
          <a:p>
            <a:r>
              <a:rPr lang="en-US" dirty="0"/>
              <a:t>HCW Stress During COVID</a:t>
            </a:r>
          </a:p>
        </p:txBody>
      </p:sp>
      <p:sp>
        <p:nvSpPr>
          <p:cNvPr id="4" name="Slide Number Placeholder 3">
            <a:extLst>
              <a:ext uri="{FF2B5EF4-FFF2-40B4-BE49-F238E27FC236}">
                <a16:creationId xmlns:a16="http://schemas.microsoft.com/office/drawing/2014/main" id="{F56AC737-371C-4279-9F38-7FF2D105D46C}"/>
              </a:ext>
            </a:extLst>
          </p:cNvPr>
          <p:cNvSpPr>
            <a:spLocks noGrp="1"/>
          </p:cNvSpPr>
          <p:nvPr>
            <p:ph type="sldNum" sz="quarter" idx="12"/>
          </p:nvPr>
        </p:nvSpPr>
        <p:spPr/>
        <p:txBody>
          <a:bodyPr/>
          <a:lstStyle/>
          <a:p>
            <a:fld id="{D680E29A-EBF0-E947-BC69-E973B574CB1C}" type="slidenum">
              <a:rPr lang="en-US" smtClean="0"/>
              <a:pPr/>
              <a:t>40</a:t>
            </a:fld>
            <a:endParaRPr lang="en-US" dirty="0"/>
          </a:p>
        </p:txBody>
      </p:sp>
      <p:pic>
        <p:nvPicPr>
          <p:cNvPr id="2050" name="Picture 2">
            <a:extLst>
              <a:ext uri="{FF2B5EF4-FFF2-40B4-BE49-F238E27FC236}">
                <a16:creationId xmlns:a16="http://schemas.microsoft.com/office/drawing/2014/main" id="{3E7650B5-8F2B-4693-9BA0-55B7D9ABF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06" y="1728592"/>
            <a:ext cx="9044987" cy="3720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98BA59-9A56-4844-949C-1D3E49864CA1}"/>
              </a:ext>
            </a:extLst>
          </p:cNvPr>
          <p:cNvSpPr txBox="1"/>
          <p:nvPr/>
        </p:nvSpPr>
        <p:spPr>
          <a:xfrm>
            <a:off x="3684384" y="6381728"/>
            <a:ext cx="1775230" cy="369332"/>
          </a:xfrm>
          <a:prstGeom prst="rect">
            <a:avLst/>
          </a:prstGeom>
          <a:noFill/>
        </p:spPr>
        <p:txBody>
          <a:bodyPr wrap="none" rtlCol="0">
            <a:spAutoFit/>
          </a:bodyPr>
          <a:lstStyle/>
          <a:p>
            <a:r>
              <a:rPr lang="en-US" dirty="0"/>
              <a:t>Miller et al, 2020</a:t>
            </a:r>
          </a:p>
        </p:txBody>
      </p:sp>
    </p:spTree>
    <p:extLst>
      <p:ext uri="{BB962C8B-B14F-4D97-AF65-F5344CB8AC3E}">
        <p14:creationId xmlns:p14="http://schemas.microsoft.com/office/powerpoint/2010/main" val="1850928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92D1-A7CB-401F-A93D-E2C6B32173D8}"/>
              </a:ext>
            </a:extLst>
          </p:cNvPr>
          <p:cNvSpPr>
            <a:spLocks noGrp="1"/>
          </p:cNvSpPr>
          <p:nvPr>
            <p:ph type="title"/>
          </p:nvPr>
        </p:nvSpPr>
        <p:spPr/>
        <p:txBody>
          <a:bodyPr/>
          <a:lstStyle/>
          <a:p>
            <a:r>
              <a:rPr lang="en-US" dirty="0"/>
              <a:t>HCW Stress During COVID</a:t>
            </a:r>
          </a:p>
        </p:txBody>
      </p:sp>
      <p:sp>
        <p:nvSpPr>
          <p:cNvPr id="4" name="Slide Number Placeholder 3">
            <a:extLst>
              <a:ext uri="{FF2B5EF4-FFF2-40B4-BE49-F238E27FC236}">
                <a16:creationId xmlns:a16="http://schemas.microsoft.com/office/drawing/2014/main" id="{F56AC737-371C-4279-9F38-7FF2D105D46C}"/>
              </a:ext>
            </a:extLst>
          </p:cNvPr>
          <p:cNvSpPr>
            <a:spLocks noGrp="1"/>
          </p:cNvSpPr>
          <p:nvPr>
            <p:ph type="sldNum" sz="quarter" idx="12"/>
          </p:nvPr>
        </p:nvSpPr>
        <p:spPr/>
        <p:txBody>
          <a:bodyPr/>
          <a:lstStyle/>
          <a:p>
            <a:fld id="{D680E29A-EBF0-E947-BC69-E973B574CB1C}" type="slidenum">
              <a:rPr lang="en-US" smtClean="0"/>
              <a:pPr/>
              <a:t>41</a:t>
            </a:fld>
            <a:endParaRPr lang="en-US" dirty="0"/>
          </a:p>
        </p:txBody>
      </p:sp>
      <p:sp>
        <p:nvSpPr>
          <p:cNvPr id="5" name="TextBox 4">
            <a:extLst>
              <a:ext uri="{FF2B5EF4-FFF2-40B4-BE49-F238E27FC236}">
                <a16:creationId xmlns:a16="http://schemas.microsoft.com/office/drawing/2014/main" id="{BD98BA59-9A56-4844-949C-1D3E49864CA1}"/>
              </a:ext>
            </a:extLst>
          </p:cNvPr>
          <p:cNvSpPr txBox="1"/>
          <p:nvPr/>
        </p:nvSpPr>
        <p:spPr>
          <a:xfrm>
            <a:off x="3182420" y="6381728"/>
            <a:ext cx="2779159" cy="369332"/>
          </a:xfrm>
          <a:prstGeom prst="rect">
            <a:avLst/>
          </a:prstGeom>
          <a:noFill/>
        </p:spPr>
        <p:txBody>
          <a:bodyPr wrap="none" rtlCol="0">
            <a:spAutoFit/>
          </a:bodyPr>
          <a:lstStyle/>
          <a:p>
            <a:r>
              <a:rPr lang="en-US" dirty="0"/>
              <a:t>Prasad et al. (2021). Lancet.</a:t>
            </a:r>
          </a:p>
        </p:txBody>
      </p:sp>
      <p:pic>
        <p:nvPicPr>
          <p:cNvPr id="6" name="Main graphic">
            <a:extLst>
              <a:ext uri="{FF2B5EF4-FFF2-40B4-BE49-F238E27FC236}">
                <a16:creationId xmlns:a16="http://schemas.microsoft.com/office/drawing/2014/main" id="{F7A5465D-103E-44D1-A948-AB556848D84C}"/>
              </a:ext>
            </a:extLst>
          </p:cNvPr>
          <p:cNvPicPr/>
          <p:nvPr/>
        </p:nvPicPr>
        <p:blipFill>
          <a:blip r:embed="rId2"/>
          <a:stretch/>
        </p:blipFill>
        <p:spPr>
          <a:xfrm>
            <a:off x="1528892" y="1666084"/>
            <a:ext cx="6350040" cy="4421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6138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332D3-1CFA-4D8A-B974-02CBEC6F1F28}"/>
              </a:ext>
            </a:extLst>
          </p:cNvPr>
          <p:cNvSpPr>
            <a:spLocks noGrp="1"/>
          </p:cNvSpPr>
          <p:nvPr>
            <p:ph type="title"/>
          </p:nvPr>
        </p:nvSpPr>
        <p:spPr/>
        <p:txBody>
          <a:bodyPr/>
          <a:lstStyle/>
          <a:p>
            <a:r>
              <a:rPr lang="en-US" dirty="0"/>
              <a:t>The Wave Goodbye</a:t>
            </a:r>
          </a:p>
        </p:txBody>
      </p:sp>
      <p:pic>
        <p:nvPicPr>
          <p:cNvPr id="5" name="Picture 4" descr="Timeline&#10;&#10;Description automatically generated with medium confidence">
            <a:extLst>
              <a:ext uri="{FF2B5EF4-FFF2-40B4-BE49-F238E27FC236}">
                <a16:creationId xmlns:a16="http://schemas.microsoft.com/office/drawing/2014/main" id="{20D13339-978B-4E78-BD62-558F6BD05851}"/>
              </a:ext>
            </a:extLst>
          </p:cNvPr>
          <p:cNvPicPr>
            <a:picLocks noChangeAspect="1"/>
          </p:cNvPicPr>
          <p:nvPr/>
        </p:nvPicPr>
        <p:blipFill>
          <a:blip r:embed="rId2"/>
          <a:stretch>
            <a:fillRect/>
          </a:stretch>
        </p:blipFill>
        <p:spPr>
          <a:xfrm>
            <a:off x="623887" y="1729527"/>
            <a:ext cx="7896225" cy="4162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2352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0C15-4A2C-4030-88A6-DF2FF296A9A0}"/>
              </a:ext>
            </a:extLst>
          </p:cNvPr>
          <p:cNvSpPr>
            <a:spLocks noGrp="1"/>
          </p:cNvSpPr>
          <p:nvPr>
            <p:ph type="title"/>
          </p:nvPr>
        </p:nvSpPr>
        <p:spPr/>
        <p:txBody>
          <a:bodyPr/>
          <a:lstStyle/>
          <a:p>
            <a:r>
              <a:rPr lang="en-US" dirty="0"/>
              <a:t>Take Home #8</a:t>
            </a:r>
          </a:p>
        </p:txBody>
      </p:sp>
      <p:sp>
        <p:nvSpPr>
          <p:cNvPr id="5" name="Content Placeholder 4">
            <a:extLst>
              <a:ext uri="{FF2B5EF4-FFF2-40B4-BE49-F238E27FC236}">
                <a16:creationId xmlns:a16="http://schemas.microsoft.com/office/drawing/2014/main" id="{F15F3620-7577-4666-A437-8FAA172B7A99}"/>
              </a:ext>
            </a:extLst>
          </p:cNvPr>
          <p:cNvSpPr>
            <a:spLocks noGrp="1"/>
          </p:cNvSpPr>
          <p:nvPr>
            <p:ph idx="1"/>
          </p:nvPr>
        </p:nvSpPr>
        <p:spPr>
          <a:xfrm>
            <a:off x="457200" y="2121763"/>
            <a:ext cx="8229600" cy="3533883"/>
          </a:xfrm>
        </p:spPr>
        <p:txBody>
          <a:bodyPr/>
          <a:lstStyle/>
          <a:p>
            <a:pPr marL="0" indent="0" algn="ctr">
              <a:buNone/>
            </a:pPr>
            <a:r>
              <a:rPr lang="en-US" dirty="0"/>
              <a:t>Healthcare workers are under exceptional stress, resulting in increased need for their own wellness and increased work on the part of healthcare organizations to reduce burnout and mobility</a:t>
            </a:r>
          </a:p>
        </p:txBody>
      </p:sp>
    </p:spTree>
    <p:extLst>
      <p:ext uri="{BB962C8B-B14F-4D97-AF65-F5344CB8AC3E}">
        <p14:creationId xmlns:p14="http://schemas.microsoft.com/office/powerpoint/2010/main" val="2590375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425-A6B2-47B5-9994-BB82489D0948}"/>
              </a:ext>
            </a:extLst>
          </p:cNvPr>
          <p:cNvSpPr>
            <a:spLocks noGrp="1"/>
          </p:cNvSpPr>
          <p:nvPr>
            <p:ph type="title"/>
          </p:nvPr>
        </p:nvSpPr>
        <p:spPr/>
        <p:txBody>
          <a:bodyPr>
            <a:normAutofit fontScale="90000"/>
          </a:bodyPr>
          <a:lstStyle/>
          <a:p>
            <a:r>
              <a:rPr lang="en-US" dirty="0"/>
              <a:t>Post-COVID Depression and Anxiety</a:t>
            </a:r>
          </a:p>
        </p:txBody>
      </p:sp>
      <p:pic>
        <p:nvPicPr>
          <p:cNvPr id="5" name="Picture 4" descr="Chart, line chart&#10;&#10;Description automatically generated">
            <a:extLst>
              <a:ext uri="{FF2B5EF4-FFF2-40B4-BE49-F238E27FC236}">
                <a16:creationId xmlns:a16="http://schemas.microsoft.com/office/drawing/2014/main" id="{FA25D764-821C-4C03-84A1-4BAD79A3E81B}"/>
              </a:ext>
            </a:extLst>
          </p:cNvPr>
          <p:cNvPicPr>
            <a:picLocks noChangeAspect="1"/>
          </p:cNvPicPr>
          <p:nvPr/>
        </p:nvPicPr>
        <p:blipFill>
          <a:blip r:embed="rId2"/>
          <a:stretch>
            <a:fillRect/>
          </a:stretch>
        </p:blipFill>
        <p:spPr>
          <a:xfrm>
            <a:off x="1136341" y="1525300"/>
            <a:ext cx="7276544" cy="5013103"/>
          </a:xfrm>
          <a:prstGeom prst="rect">
            <a:avLst/>
          </a:prstGeom>
        </p:spPr>
      </p:pic>
      <p:sp>
        <p:nvSpPr>
          <p:cNvPr id="6" name="TextBox 5">
            <a:extLst>
              <a:ext uri="{FF2B5EF4-FFF2-40B4-BE49-F238E27FC236}">
                <a16:creationId xmlns:a16="http://schemas.microsoft.com/office/drawing/2014/main" id="{95F1BCFC-E8DF-40BD-8119-D7CEDC99B09C}"/>
              </a:ext>
            </a:extLst>
          </p:cNvPr>
          <p:cNvSpPr txBox="1"/>
          <p:nvPr/>
        </p:nvSpPr>
        <p:spPr>
          <a:xfrm>
            <a:off x="3448769" y="6507437"/>
            <a:ext cx="2651688" cy="369332"/>
          </a:xfrm>
          <a:prstGeom prst="rect">
            <a:avLst/>
          </a:prstGeom>
          <a:noFill/>
        </p:spPr>
        <p:txBody>
          <a:bodyPr wrap="none" rtlCol="0">
            <a:spAutoFit/>
          </a:bodyPr>
          <a:lstStyle/>
          <a:p>
            <a:r>
              <a:rPr lang="en-US" dirty="0"/>
              <a:t>CDC MMWR, April 2, 2021</a:t>
            </a:r>
          </a:p>
        </p:txBody>
      </p:sp>
    </p:spTree>
    <p:extLst>
      <p:ext uri="{BB962C8B-B14F-4D97-AF65-F5344CB8AC3E}">
        <p14:creationId xmlns:p14="http://schemas.microsoft.com/office/powerpoint/2010/main" val="986608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425-A6B2-47B5-9994-BB82489D0948}"/>
              </a:ext>
            </a:extLst>
          </p:cNvPr>
          <p:cNvSpPr>
            <a:spLocks noGrp="1"/>
          </p:cNvSpPr>
          <p:nvPr>
            <p:ph type="title"/>
          </p:nvPr>
        </p:nvSpPr>
        <p:spPr/>
        <p:txBody>
          <a:bodyPr>
            <a:normAutofit/>
          </a:bodyPr>
          <a:lstStyle/>
          <a:p>
            <a:r>
              <a:rPr lang="en-US" dirty="0"/>
              <a:t>Pandemic Suicidality</a:t>
            </a:r>
          </a:p>
        </p:txBody>
      </p:sp>
      <p:sp>
        <p:nvSpPr>
          <p:cNvPr id="6" name="TextBox 5">
            <a:extLst>
              <a:ext uri="{FF2B5EF4-FFF2-40B4-BE49-F238E27FC236}">
                <a16:creationId xmlns:a16="http://schemas.microsoft.com/office/drawing/2014/main" id="{95F1BCFC-E8DF-40BD-8119-D7CEDC99B09C}"/>
              </a:ext>
            </a:extLst>
          </p:cNvPr>
          <p:cNvSpPr txBox="1"/>
          <p:nvPr/>
        </p:nvSpPr>
        <p:spPr>
          <a:xfrm>
            <a:off x="3448769" y="6507437"/>
            <a:ext cx="2760692" cy="369332"/>
          </a:xfrm>
          <a:prstGeom prst="rect">
            <a:avLst/>
          </a:prstGeom>
          <a:noFill/>
        </p:spPr>
        <p:txBody>
          <a:bodyPr wrap="none" rtlCol="0">
            <a:spAutoFit/>
          </a:bodyPr>
          <a:lstStyle/>
          <a:p>
            <a:r>
              <a:rPr lang="en-US" dirty="0"/>
              <a:t>CDC MMWR, June 18, 2021</a:t>
            </a:r>
          </a:p>
        </p:txBody>
      </p:sp>
      <p:pic>
        <p:nvPicPr>
          <p:cNvPr id="4" name="Picture 3" descr="Chart&#10;&#10;Description automatically generated with low confidence">
            <a:extLst>
              <a:ext uri="{FF2B5EF4-FFF2-40B4-BE49-F238E27FC236}">
                <a16:creationId xmlns:a16="http://schemas.microsoft.com/office/drawing/2014/main" id="{AF9DC1FA-9A37-445A-A75E-A830B9B6E372}"/>
              </a:ext>
            </a:extLst>
          </p:cNvPr>
          <p:cNvPicPr>
            <a:picLocks noChangeAspect="1"/>
          </p:cNvPicPr>
          <p:nvPr/>
        </p:nvPicPr>
        <p:blipFill>
          <a:blip r:embed="rId2"/>
          <a:stretch>
            <a:fillRect/>
          </a:stretch>
        </p:blipFill>
        <p:spPr>
          <a:xfrm>
            <a:off x="0" y="1558031"/>
            <a:ext cx="9144000" cy="4833891"/>
          </a:xfrm>
          <a:prstGeom prst="rect">
            <a:avLst/>
          </a:prstGeom>
        </p:spPr>
      </p:pic>
    </p:spTree>
    <p:extLst>
      <p:ext uri="{BB962C8B-B14F-4D97-AF65-F5344CB8AC3E}">
        <p14:creationId xmlns:p14="http://schemas.microsoft.com/office/powerpoint/2010/main" val="1620312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0C15-4A2C-4030-88A6-DF2FF296A9A0}"/>
              </a:ext>
            </a:extLst>
          </p:cNvPr>
          <p:cNvSpPr>
            <a:spLocks noGrp="1"/>
          </p:cNvSpPr>
          <p:nvPr>
            <p:ph type="title"/>
          </p:nvPr>
        </p:nvSpPr>
        <p:spPr/>
        <p:txBody>
          <a:bodyPr/>
          <a:lstStyle/>
          <a:p>
            <a:r>
              <a:rPr lang="en-US" dirty="0"/>
              <a:t>Take Home #9</a:t>
            </a:r>
          </a:p>
        </p:txBody>
      </p:sp>
      <p:sp>
        <p:nvSpPr>
          <p:cNvPr id="5" name="Content Placeholder 4">
            <a:extLst>
              <a:ext uri="{FF2B5EF4-FFF2-40B4-BE49-F238E27FC236}">
                <a16:creationId xmlns:a16="http://schemas.microsoft.com/office/drawing/2014/main" id="{F15F3620-7577-4666-A437-8FAA172B7A99}"/>
              </a:ext>
            </a:extLst>
          </p:cNvPr>
          <p:cNvSpPr>
            <a:spLocks noGrp="1"/>
          </p:cNvSpPr>
          <p:nvPr>
            <p:ph idx="1"/>
          </p:nvPr>
        </p:nvSpPr>
        <p:spPr>
          <a:xfrm>
            <a:off x="457200" y="2121763"/>
            <a:ext cx="8229600" cy="3533883"/>
          </a:xfrm>
        </p:spPr>
        <p:txBody>
          <a:bodyPr/>
          <a:lstStyle/>
          <a:p>
            <a:pPr marL="0" indent="0" algn="ctr">
              <a:buNone/>
            </a:pPr>
            <a:r>
              <a:rPr lang="en-US" dirty="0"/>
              <a:t>The pandemic has led to increased behavioral health needs in the area of depression, anxiety, and suicidality</a:t>
            </a:r>
          </a:p>
        </p:txBody>
      </p:sp>
    </p:spTree>
    <p:extLst>
      <p:ext uri="{BB962C8B-B14F-4D97-AF65-F5344CB8AC3E}">
        <p14:creationId xmlns:p14="http://schemas.microsoft.com/office/powerpoint/2010/main" val="4095485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425-A6B2-47B5-9994-BB82489D0948}"/>
              </a:ext>
            </a:extLst>
          </p:cNvPr>
          <p:cNvSpPr>
            <a:spLocks noGrp="1"/>
          </p:cNvSpPr>
          <p:nvPr>
            <p:ph type="title"/>
          </p:nvPr>
        </p:nvSpPr>
        <p:spPr/>
        <p:txBody>
          <a:bodyPr>
            <a:normAutofit/>
          </a:bodyPr>
          <a:lstStyle/>
          <a:p>
            <a:r>
              <a:rPr lang="en-US" dirty="0"/>
              <a:t>Post-COVID Psychiatric Illness</a:t>
            </a:r>
          </a:p>
        </p:txBody>
      </p:sp>
      <p:sp>
        <p:nvSpPr>
          <p:cNvPr id="6" name="TextBox 5">
            <a:extLst>
              <a:ext uri="{FF2B5EF4-FFF2-40B4-BE49-F238E27FC236}">
                <a16:creationId xmlns:a16="http://schemas.microsoft.com/office/drawing/2014/main" id="{95F1BCFC-E8DF-40BD-8119-D7CEDC99B09C}"/>
              </a:ext>
            </a:extLst>
          </p:cNvPr>
          <p:cNvSpPr txBox="1"/>
          <p:nvPr/>
        </p:nvSpPr>
        <p:spPr>
          <a:xfrm>
            <a:off x="2763492" y="6488668"/>
            <a:ext cx="3617016" cy="369332"/>
          </a:xfrm>
          <a:prstGeom prst="rect">
            <a:avLst/>
          </a:prstGeom>
          <a:noFill/>
        </p:spPr>
        <p:txBody>
          <a:bodyPr wrap="none" rtlCol="0">
            <a:spAutoFit/>
          </a:bodyPr>
          <a:lstStyle/>
          <a:p>
            <a:r>
              <a:rPr lang="en-US" dirty="0" err="1"/>
              <a:t>Taquet</a:t>
            </a:r>
            <a:r>
              <a:rPr lang="en-US" dirty="0"/>
              <a:t> et al (2021) Lancet Psychiatry</a:t>
            </a:r>
          </a:p>
        </p:txBody>
      </p:sp>
      <p:pic>
        <p:nvPicPr>
          <p:cNvPr id="5" name="Picture 4" descr="Graphical user interface&#10;&#10;Description automatically generated with medium confidence">
            <a:extLst>
              <a:ext uri="{FF2B5EF4-FFF2-40B4-BE49-F238E27FC236}">
                <a16:creationId xmlns:a16="http://schemas.microsoft.com/office/drawing/2014/main" id="{697B8086-C456-4041-AEC7-350D10DD9A06}"/>
              </a:ext>
            </a:extLst>
          </p:cNvPr>
          <p:cNvPicPr>
            <a:picLocks noChangeAspect="1"/>
          </p:cNvPicPr>
          <p:nvPr/>
        </p:nvPicPr>
        <p:blipFill>
          <a:blip r:embed="rId2"/>
          <a:stretch>
            <a:fillRect/>
          </a:stretch>
        </p:blipFill>
        <p:spPr>
          <a:xfrm>
            <a:off x="1490177" y="1531287"/>
            <a:ext cx="6998146" cy="4634023"/>
          </a:xfrm>
          <a:prstGeom prst="rect">
            <a:avLst/>
          </a:prstGeom>
        </p:spPr>
      </p:pic>
    </p:spTree>
    <p:extLst>
      <p:ext uri="{BB962C8B-B14F-4D97-AF65-F5344CB8AC3E}">
        <p14:creationId xmlns:p14="http://schemas.microsoft.com/office/powerpoint/2010/main" val="1799492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425-A6B2-47B5-9994-BB82489D0948}"/>
              </a:ext>
            </a:extLst>
          </p:cNvPr>
          <p:cNvSpPr>
            <a:spLocks noGrp="1"/>
          </p:cNvSpPr>
          <p:nvPr>
            <p:ph type="title"/>
          </p:nvPr>
        </p:nvSpPr>
        <p:spPr/>
        <p:txBody>
          <a:bodyPr>
            <a:normAutofit/>
          </a:bodyPr>
          <a:lstStyle/>
          <a:p>
            <a:r>
              <a:rPr lang="en-US" dirty="0"/>
              <a:t>Post-COVID Psychiatric Illness</a:t>
            </a:r>
          </a:p>
        </p:txBody>
      </p:sp>
      <p:sp>
        <p:nvSpPr>
          <p:cNvPr id="6" name="TextBox 5">
            <a:extLst>
              <a:ext uri="{FF2B5EF4-FFF2-40B4-BE49-F238E27FC236}">
                <a16:creationId xmlns:a16="http://schemas.microsoft.com/office/drawing/2014/main" id="{95F1BCFC-E8DF-40BD-8119-D7CEDC99B09C}"/>
              </a:ext>
            </a:extLst>
          </p:cNvPr>
          <p:cNvSpPr txBox="1"/>
          <p:nvPr/>
        </p:nvSpPr>
        <p:spPr>
          <a:xfrm>
            <a:off x="2447250" y="6488668"/>
            <a:ext cx="4249497" cy="369332"/>
          </a:xfrm>
          <a:prstGeom prst="rect">
            <a:avLst/>
          </a:prstGeom>
          <a:noFill/>
        </p:spPr>
        <p:txBody>
          <a:bodyPr wrap="none" rtlCol="0">
            <a:spAutoFit/>
          </a:bodyPr>
          <a:lstStyle/>
          <a:p>
            <a:r>
              <a:rPr lang="en-US" dirty="0" err="1"/>
              <a:t>Kepinska</a:t>
            </a:r>
            <a:r>
              <a:rPr lang="en-US" dirty="0"/>
              <a:t> et al (2020) Frontiers in Psychiatry</a:t>
            </a:r>
          </a:p>
        </p:txBody>
      </p:sp>
      <p:pic>
        <p:nvPicPr>
          <p:cNvPr id="4" name="Picture 3" descr="Graphical user interface, text&#10;&#10;Description automatically generated with medium confidence">
            <a:extLst>
              <a:ext uri="{FF2B5EF4-FFF2-40B4-BE49-F238E27FC236}">
                <a16:creationId xmlns:a16="http://schemas.microsoft.com/office/drawing/2014/main" id="{1AAEEC2F-8A1E-4DD1-AAC5-32C1E26D41C0}"/>
              </a:ext>
            </a:extLst>
          </p:cNvPr>
          <p:cNvPicPr>
            <a:picLocks noChangeAspect="1"/>
          </p:cNvPicPr>
          <p:nvPr/>
        </p:nvPicPr>
        <p:blipFill>
          <a:blip r:embed="rId2"/>
          <a:stretch>
            <a:fillRect/>
          </a:stretch>
        </p:blipFill>
        <p:spPr>
          <a:xfrm>
            <a:off x="1803970" y="1233585"/>
            <a:ext cx="5536059" cy="50944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6910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0C15-4A2C-4030-88A6-DF2FF296A9A0}"/>
              </a:ext>
            </a:extLst>
          </p:cNvPr>
          <p:cNvSpPr>
            <a:spLocks noGrp="1"/>
          </p:cNvSpPr>
          <p:nvPr>
            <p:ph type="title"/>
          </p:nvPr>
        </p:nvSpPr>
        <p:spPr/>
        <p:txBody>
          <a:bodyPr/>
          <a:lstStyle/>
          <a:p>
            <a:r>
              <a:rPr lang="en-US" dirty="0"/>
              <a:t>Take Home #10</a:t>
            </a:r>
          </a:p>
        </p:txBody>
      </p:sp>
      <p:sp>
        <p:nvSpPr>
          <p:cNvPr id="5" name="Content Placeholder 4">
            <a:extLst>
              <a:ext uri="{FF2B5EF4-FFF2-40B4-BE49-F238E27FC236}">
                <a16:creationId xmlns:a16="http://schemas.microsoft.com/office/drawing/2014/main" id="{F15F3620-7577-4666-A437-8FAA172B7A99}"/>
              </a:ext>
            </a:extLst>
          </p:cNvPr>
          <p:cNvSpPr>
            <a:spLocks noGrp="1"/>
          </p:cNvSpPr>
          <p:nvPr>
            <p:ph idx="1"/>
          </p:nvPr>
        </p:nvSpPr>
        <p:spPr>
          <a:xfrm>
            <a:off x="457200" y="2121763"/>
            <a:ext cx="8229600" cy="3533883"/>
          </a:xfrm>
        </p:spPr>
        <p:txBody>
          <a:bodyPr/>
          <a:lstStyle/>
          <a:p>
            <a:pPr marL="0" indent="0" algn="ctr">
              <a:buNone/>
            </a:pPr>
            <a:r>
              <a:rPr lang="en-US" dirty="0"/>
              <a:t>COVID-19 has infected more than 37.7 Million Americans and 211 Million worldwide. It appears that infection may be related to later psychiatric manifestations and, if other inflammatory viral infections are a guide, may lead to increased rates of SMI. </a:t>
            </a:r>
          </a:p>
        </p:txBody>
      </p:sp>
    </p:spTree>
    <p:extLst>
      <p:ext uri="{BB962C8B-B14F-4D97-AF65-F5344CB8AC3E}">
        <p14:creationId xmlns:p14="http://schemas.microsoft.com/office/powerpoint/2010/main" val="627530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US" dirty="0"/>
              <a:t>What Are We Doing Here?</a:t>
            </a:r>
            <a:endParaRPr lang="en-US" sz="3600" dirty="0"/>
          </a:p>
        </p:txBody>
      </p:sp>
      <p:pic>
        <p:nvPicPr>
          <p:cNvPr id="4" name="Picture 3"/>
          <p:cNvPicPr>
            <a:picLocks noChangeAspect="1"/>
          </p:cNvPicPr>
          <p:nvPr/>
        </p:nvPicPr>
        <p:blipFill>
          <a:blip r:embed="rId3"/>
          <a:stretch>
            <a:fillRect/>
          </a:stretch>
        </p:blipFill>
        <p:spPr>
          <a:xfrm>
            <a:off x="9362" y="0"/>
            <a:ext cx="9125276" cy="5892632"/>
          </a:xfrm>
          <a:prstGeom prst="rect">
            <a:avLst/>
          </a:prstGeom>
        </p:spPr>
      </p:pic>
      <p:pic>
        <p:nvPicPr>
          <p:cNvPr id="5" name="Picture 4"/>
          <p:cNvPicPr>
            <a:picLocks noChangeAspect="1"/>
          </p:cNvPicPr>
          <p:nvPr/>
        </p:nvPicPr>
        <p:blipFill>
          <a:blip r:embed="rId4"/>
          <a:stretch>
            <a:fillRect/>
          </a:stretch>
        </p:blipFill>
        <p:spPr>
          <a:xfrm>
            <a:off x="7485214" y="6042269"/>
            <a:ext cx="1538868" cy="542388"/>
          </a:xfrm>
          <a:prstGeom prst="rect">
            <a:avLst/>
          </a:prstGeom>
        </p:spPr>
      </p:pic>
    </p:spTree>
    <p:extLst>
      <p:ext uri="{BB962C8B-B14F-4D97-AF65-F5344CB8AC3E}">
        <p14:creationId xmlns:p14="http://schemas.microsoft.com/office/powerpoint/2010/main" val="19938184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425-A6B2-47B5-9994-BB82489D0948}"/>
              </a:ext>
            </a:extLst>
          </p:cNvPr>
          <p:cNvSpPr>
            <a:spLocks noGrp="1"/>
          </p:cNvSpPr>
          <p:nvPr>
            <p:ph type="title"/>
          </p:nvPr>
        </p:nvSpPr>
        <p:spPr/>
        <p:txBody>
          <a:bodyPr>
            <a:normAutofit/>
          </a:bodyPr>
          <a:lstStyle/>
          <a:p>
            <a:r>
              <a:rPr lang="en-US" dirty="0"/>
              <a:t>Pandemic Telehealth</a:t>
            </a:r>
          </a:p>
        </p:txBody>
      </p:sp>
      <p:sp>
        <p:nvSpPr>
          <p:cNvPr id="6" name="TextBox 5">
            <a:extLst>
              <a:ext uri="{FF2B5EF4-FFF2-40B4-BE49-F238E27FC236}">
                <a16:creationId xmlns:a16="http://schemas.microsoft.com/office/drawing/2014/main" id="{95F1BCFC-E8DF-40BD-8119-D7CEDC99B09C}"/>
              </a:ext>
            </a:extLst>
          </p:cNvPr>
          <p:cNvSpPr txBox="1"/>
          <p:nvPr/>
        </p:nvSpPr>
        <p:spPr>
          <a:xfrm>
            <a:off x="3026064" y="6488668"/>
            <a:ext cx="3091872" cy="369332"/>
          </a:xfrm>
          <a:prstGeom prst="rect">
            <a:avLst/>
          </a:prstGeom>
          <a:noFill/>
        </p:spPr>
        <p:txBody>
          <a:bodyPr wrap="none" rtlCol="0">
            <a:spAutoFit/>
          </a:bodyPr>
          <a:lstStyle/>
          <a:p>
            <a:r>
              <a:rPr lang="en-US" dirty="0"/>
              <a:t>CDC MMWR, October 30, 2020</a:t>
            </a:r>
          </a:p>
        </p:txBody>
      </p:sp>
      <p:pic>
        <p:nvPicPr>
          <p:cNvPr id="5" name="Picture 4" descr="Chart, histogram, waterfall chart&#10;&#10;Description automatically generated">
            <a:extLst>
              <a:ext uri="{FF2B5EF4-FFF2-40B4-BE49-F238E27FC236}">
                <a16:creationId xmlns:a16="http://schemas.microsoft.com/office/drawing/2014/main" id="{3C36715C-6577-4294-8D42-45ACED609DBC}"/>
              </a:ext>
            </a:extLst>
          </p:cNvPr>
          <p:cNvPicPr>
            <a:picLocks noChangeAspect="1"/>
          </p:cNvPicPr>
          <p:nvPr/>
        </p:nvPicPr>
        <p:blipFill>
          <a:blip r:embed="rId2"/>
          <a:stretch>
            <a:fillRect/>
          </a:stretch>
        </p:blipFill>
        <p:spPr>
          <a:xfrm>
            <a:off x="200025" y="1529553"/>
            <a:ext cx="8743950" cy="4844614"/>
          </a:xfrm>
          <a:prstGeom prst="rect">
            <a:avLst/>
          </a:prstGeom>
        </p:spPr>
      </p:pic>
    </p:spTree>
    <p:extLst>
      <p:ext uri="{BB962C8B-B14F-4D97-AF65-F5344CB8AC3E}">
        <p14:creationId xmlns:p14="http://schemas.microsoft.com/office/powerpoint/2010/main" val="4066311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425-A6B2-47B5-9994-BB82489D0948}"/>
              </a:ext>
            </a:extLst>
          </p:cNvPr>
          <p:cNvSpPr>
            <a:spLocks noGrp="1"/>
          </p:cNvSpPr>
          <p:nvPr>
            <p:ph type="title"/>
          </p:nvPr>
        </p:nvSpPr>
        <p:spPr/>
        <p:txBody>
          <a:bodyPr>
            <a:normAutofit/>
          </a:bodyPr>
          <a:lstStyle/>
          <a:p>
            <a:r>
              <a:rPr lang="en-US" dirty="0"/>
              <a:t>Pandemic Telehealth</a:t>
            </a:r>
          </a:p>
        </p:txBody>
      </p:sp>
      <p:pic>
        <p:nvPicPr>
          <p:cNvPr id="3" name="Picture 2">
            <a:extLst>
              <a:ext uri="{FF2B5EF4-FFF2-40B4-BE49-F238E27FC236}">
                <a16:creationId xmlns:a16="http://schemas.microsoft.com/office/drawing/2014/main" id="{4A9A85EE-1EE9-49DF-9CFB-6BF33AFB0740}"/>
              </a:ext>
            </a:extLst>
          </p:cNvPr>
          <p:cNvPicPr>
            <a:picLocks noChangeAspect="1"/>
          </p:cNvPicPr>
          <p:nvPr/>
        </p:nvPicPr>
        <p:blipFill>
          <a:blip r:embed="rId2"/>
          <a:stretch>
            <a:fillRect/>
          </a:stretch>
        </p:blipFill>
        <p:spPr>
          <a:xfrm>
            <a:off x="2182257" y="1537147"/>
            <a:ext cx="5023580" cy="52786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9748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425-A6B2-47B5-9994-BB82489D0948}"/>
              </a:ext>
            </a:extLst>
          </p:cNvPr>
          <p:cNvSpPr>
            <a:spLocks noGrp="1"/>
          </p:cNvSpPr>
          <p:nvPr>
            <p:ph type="title"/>
          </p:nvPr>
        </p:nvSpPr>
        <p:spPr/>
        <p:txBody>
          <a:bodyPr>
            <a:normAutofit/>
          </a:bodyPr>
          <a:lstStyle/>
          <a:p>
            <a:r>
              <a:rPr lang="en-US" dirty="0"/>
              <a:t>Pandemic Telehealth</a:t>
            </a:r>
          </a:p>
        </p:txBody>
      </p:sp>
      <p:pic>
        <p:nvPicPr>
          <p:cNvPr id="4" name="Picture 3">
            <a:extLst>
              <a:ext uri="{FF2B5EF4-FFF2-40B4-BE49-F238E27FC236}">
                <a16:creationId xmlns:a16="http://schemas.microsoft.com/office/drawing/2014/main" id="{9BBD444F-248B-42E2-8F58-0662ACBEB84B}"/>
              </a:ext>
            </a:extLst>
          </p:cNvPr>
          <p:cNvPicPr>
            <a:picLocks noChangeAspect="1"/>
          </p:cNvPicPr>
          <p:nvPr/>
        </p:nvPicPr>
        <p:blipFill>
          <a:blip r:embed="rId2"/>
          <a:stretch>
            <a:fillRect/>
          </a:stretch>
        </p:blipFill>
        <p:spPr>
          <a:xfrm>
            <a:off x="2237172" y="1545095"/>
            <a:ext cx="5047698" cy="53040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17765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0C15-4A2C-4030-88A6-DF2FF296A9A0}"/>
              </a:ext>
            </a:extLst>
          </p:cNvPr>
          <p:cNvSpPr>
            <a:spLocks noGrp="1"/>
          </p:cNvSpPr>
          <p:nvPr>
            <p:ph type="title"/>
          </p:nvPr>
        </p:nvSpPr>
        <p:spPr/>
        <p:txBody>
          <a:bodyPr/>
          <a:lstStyle/>
          <a:p>
            <a:r>
              <a:rPr lang="en-US" dirty="0"/>
              <a:t>Take Home #11</a:t>
            </a:r>
          </a:p>
        </p:txBody>
      </p:sp>
      <p:sp>
        <p:nvSpPr>
          <p:cNvPr id="5" name="Content Placeholder 4">
            <a:extLst>
              <a:ext uri="{FF2B5EF4-FFF2-40B4-BE49-F238E27FC236}">
                <a16:creationId xmlns:a16="http://schemas.microsoft.com/office/drawing/2014/main" id="{F15F3620-7577-4666-A437-8FAA172B7A99}"/>
              </a:ext>
            </a:extLst>
          </p:cNvPr>
          <p:cNvSpPr>
            <a:spLocks noGrp="1"/>
          </p:cNvSpPr>
          <p:nvPr>
            <p:ph idx="1"/>
          </p:nvPr>
        </p:nvSpPr>
        <p:spPr>
          <a:xfrm>
            <a:off x="457200" y="2494625"/>
            <a:ext cx="8229600" cy="3161021"/>
          </a:xfrm>
        </p:spPr>
        <p:txBody>
          <a:bodyPr/>
          <a:lstStyle/>
          <a:p>
            <a:pPr marL="0" indent="0" algn="ctr">
              <a:buNone/>
            </a:pPr>
            <a:r>
              <a:rPr lang="en-US" dirty="0"/>
              <a:t>Telehealth expanded markedly during the pandemic and looks to be here to stay, yet it may increase already existing disparities</a:t>
            </a:r>
          </a:p>
        </p:txBody>
      </p:sp>
    </p:spTree>
    <p:extLst>
      <p:ext uri="{BB962C8B-B14F-4D97-AF65-F5344CB8AC3E}">
        <p14:creationId xmlns:p14="http://schemas.microsoft.com/office/powerpoint/2010/main" val="1405179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E8C3A-335C-4E11-809C-B7397F6CF711}"/>
              </a:ext>
            </a:extLst>
          </p:cNvPr>
          <p:cNvSpPr>
            <a:spLocks noGrp="1"/>
          </p:cNvSpPr>
          <p:nvPr>
            <p:ph type="title"/>
          </p:nvPr>
        </p:nvSpPr>
        <p:spPr/>
        <p:txBody>
          <a:bodyPr/>
          <a:lstStyle/>
          <a:p>
            <a:r>
              <a:rPr lang="en-US" dirty="0"/>
              <a:t>Phases of the Pandemic</a:t>
            </a:r>
          </a:p>
        </p:txBody>
      </p:sp>
      <p:sp>
        <p:nvSpPr>
          <p:cNvPr id="4" name="Slide Number Placeholder 3">
            <a:extLst>
              <a:ext uri="{FF2B5EF4-FFF2-40B4-BE49-F238E27FC236}">
                <a16:creationId xmlns:a16="http://schemas.microsoft.com/office/drawing/2014/main" id="{56315165-DE8D-4FE2-A04E-66F7943AC297}"/>
              </a:ext>
            </a:extLst>
          </p:cNvPr>
          <p:cNvSpPr>
            <a:spLocks noGrp="1"/>
          </p:cNvSpPr>
          <p:nvPr>
            <p:ph type="sldNum" sz="quarter" idx="12"/>
          </p:nvPr>
        </p:nvSpPr>
        <p:spPr/>
        <p:txBody>
          <a:bodyPr/>
          <a:lstStyle/>
          <a:p>
            <a:fld id="{D680E29A-EBF0-E947-BC69-E973B574CB1C}" type="slidenum">
              <a:rPr lang="en-US" smtClean="0"/>
              <a:pPr/>
              <a:t>54</a:t>
            </a:fld>
            <a:endParaRPr lang="en-US" dirty="0"/>
          </a:p>
        </p:txBody>
      </p:sp>
      <p:pic>
        <p:nvPicPr>
          <p:cNvPr id="1026" name="Picture 2" descr="Image">
            <a:extLst>
              <a:ext uri="{FF2B5EF4-FFF2-40B4-BE49-F238E27FC236}">
                <a16:creationId xmlns:a16="http://schemas.microsoft.com/office/drawing/2014/main" id="{30A418CB-4E44-4C15-9EEE-E4B8362D4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1544"/>
            <a:ext cx="9144000" cy="53653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1537A16-0233-4C17-B09C-0DE06AA19247}"/>
              </a:ext>
            </a:extLst>
          </p:cNvPr>
          <p:cNvSpPr txBox="1"/>
          <p:nvPr/>
        </p:nvSpPr>
        <p:spPr>
          <a:xfrm>
            <a:off x="3311047" y="6318326"/>
            <a:ext cx="4572000" cy="369332"/>
          </a:xfrm>
          <a:prstGeom prst="rect">
            <a:avLst/>
          </a:prstGeom>
          <a:noFill/>
        </p:spPr>
        <p:txBody>
          <a:bodyPr wrap="square">
            <a:spAutoFit/>
          </a:bodyPr>
          <a:lstStyle/>
          <a:p>
            <a:r>
              <a:rPr lang="en-US" dirty="0"/>
              <a:t>Victor Tseng @VectorSting</a:t>
            </a:r>
          </a:p>
        </p:txBody>
      </p:sp>
    </p:spTree>
    <p:extLst>
      <p:ext uri="{BB962C8B-B14F-4D97-AF65-F5344CB8AC3E}">
        <p14:creationId xmlns:p14="http://schemas.microsoft.com/office/powerpoint/2010/main" val="372855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0C15-4A2C-4030-88A6-DF2FF296A9A0}"/>
              </a:ext>
            </a:extLst>
          </p:cNvPr>
          <p:cNvSpPr>
            <a:spLocks noGrp="1"/>
          </p:cNvSpPr>
          <p:nvPr>
            <p:ph type="title"/>
          </p:nvPr>
        </p:nvSpPr>
        <p:spPr/>
        <p:txBody>
          <a:bodyPr/>
          <a:lstStyle/>
          <a:p>
            <a:r>
              <a:rPr lang="en-US" dirty="0"/>
              <a:t>Take Home #12</a:t>
            </a:r>
          </a:p>
        </p:txBody>
      </p:sp>
      <p:sp>
        <p:nvSpPr>
          <p:cNvPr id="5" name="Content Placeholder 4">
            <a:extLst>
              <a:ext uri="{FF2B5EF4-FFF2-40B4-BE49-F238E27FC236}">
                <a16:creationId xmlns:a16="http://schemas.microsoft.com/office/drawing/2014/main" id="{F15F3620-7577-4666-A437-8FAA172B7A99}"/>
              </a:ext>
            </a:extLst>
          </p:cNvPr>
          <p:cNvSpPr>
            <a:spLocks noGrp="1"/>
          </p:cNvSpPr>
          <p:nvPr>
            <p:ph idx="1"/>
          </p:nvPr>
        </p:nvSpPr>
        <p:spPr>
          <a:xfrm>
            <a:off x="457200" y="2494625"/>
            <a:ext cx="8229600" cy="3161021"/>
          </a:xfrm>
        </p:spPr>
        <p:txBody>
          <a:bodyPr/>
          <a:lstStyle/>
          <a:p>
            <a:pPr marL="0" indent="0" algn="ctr">
              <a:buNone/>
            </a:pPr>
            <a:r>
              <a:rPr lang="en-US" dirty="0"/>
              <a:t>Each time there is a new surge in cases, if this limits the care of chronic illness or reduces access to urgent procedures, this increases morbidity and mortality in the population</a:t>
            </a:r>
          </a:p>
        </p:txBody>
      </p:sp>
    </p:spTree>
    <p:extLst>
      <p:ext uri="{BB962C8B-B14F-4D97-AF65-F5344CB8AC3E}">
        <p14:creationId xmlns:p14="http://schemas.microsoft.com/office/powerpoint/2010/main" val="25557763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CBBFD-3349-4F8A-8583-4E644C891CD1}"/>
              </a:ext>
            </a:extLst>
          </p:cNvPr>
          <p:cNvSpPr>
            <a:spLocks noGrp="1"/>
          </p:cNvSpPr>
          <p:nvPr>
            <p:ph type="title"/>
          </p:nvPr>
        </p:nvSpPr>
        <p:spPr/>
        <p:txBody>
          <a:bodyPr/>
          <a:lstStyle/>
          <a:p>
            <a:r>
              <a:rPr lang="en-US" dirty="0"/>
              <a:t>Implications of these Trends</a:t>
            </a:r>
          </a:p>
        </p:txBody>
      </p:sp>
      <p:sp>
        <p:nvSpPr>
          <p:cNvPr id="3" name="Content Placeholder 2">
            <a:extLst>
              <a:ext uri="{FF2B5EF4-FFF2-40B4-BE49-F238E27FC236}">
                <a16:creationId xmlns:a16="http://schemas.microsoft.com/office/drawing/2014/main" id="{19CC8E94-BD42-4018-881E-21EAE77D9132}"/>
              </a:ext>
            </a:extLst>
          </p:cNvPr>
          <p:cNvSpPr>
            <a:spLocks noGrp="1"/>
          </p:cNvSpPr>
          <p:nvPr>
            <p:ph idx="1"/>
          </p:nvPr>
        </p:nvSpPr>
        <p:spPr/>
        <p:txBody>
          <a:bodyPr>
            <a:normAutofit fontScale="77500" lnSpcReduction="20000"/>
          </a:bodyPr>
          <a:lstStyle/>
          <a:p>
            <a:r>
              <a:rPr lang="en-US" dirty="0"/>
              <a:t>Increased demand for services</a:t>
            </a:r>
          </a:p>
          <a:p>
            <a:pPr lvl="1"/>
            <a:r>
              <a:rPr lang="en-US" dirty="0"/>
              <a:t>Youth mental health</a:t>
            </a:r>
          </a:p>
          <a:p>
            <a:pPr lvl="1"/>
            <a:r>
              <a:rPr lang="en-US" dirty="0"/>
              <a:t>Suicidal ideation</a:t>
            </a:r>
          </a:p>
          <a:p>
            <a:pPr lvl="1"/>
            <a:r>
              <a:rPr lang="en-US" dirty="0"/>
              <a:t>Dementia care</a:t>
            </a:r>
          </a:p>
          <a:p>
            <a:r>
              <a:rPr lang="en-US" dirty="0"/>
              <a:t>Need for increased access</a:t>
            </a:r>
          </a:p>
          <a:p>
            <a:r>
              <a:rPr lang="en-US" dirty="0"/>
              <a:t>Decreased and more mobile workforce</a:t>
            </a:r>
          </a:p>
          <a:p>
            <a:pPr lvl="1"/>
            <a:r>
              <a:rPr lang="en-US" dirty="0"/>
              <a:t>Increased need to address connection to organization</a:t>
            </a:r>
          </a:p>
          <a:p>
            <a:r>
              <a:rPr lang="en-US" dirty="0"/>
              <a:t>Increased demand for telehealth/digital health</a:t>
            </a:r>
          </a:p>
          <a:p>
            <a:pPr lvl="1"/>
            <a:r>
              <a:rPr lang="en-US" dirty="0"/>
              <a:t>Demand for employee mental health</a:t>
            </a:r>
          </a:p>
          <a:p>
            <a:pPr lvl="1"/>
            <a:r>
              <a:rPr lang="en-US" dirty="0"/>
              <a:t>Increase in demand for critical behavioral health support</a:t>
            </a:r>
          </a:p>
          <a:p>
            <a:pPr lvl="1"/>
            <a:r>
              <a:rPr lang="en-US" dirty="0"/>
              <a:t>Increase in use of expert systems/big data/genetic technologies</a:t>
            </a:r>
          </a:p>
          <a:p>
            <a:pPr lvl="1"/>
            <a:r>
              <a:rPr lang="en-US" dirty="0"/>
              <a:t>Increased need for cybersecurity systems</a:t>
            </a:r>
          </a:p>
        </p:txBody>
      </p:sp>
    </p:spTree>
    <p:extLst>
      <p:ext uri="{BB962C8B-B14F-4D97-AF65-F5344CB8AC3E}">
        <p14:creationId xmlns:p14="http://schemas.microsoft.com/office/powerpoint/2010/main" val="35889229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pic>
        <p:nvPicPr>
          <p:cNvPr id="4" name="Picture 3" descr="caduseus"/>
          <p:cNvPicPr>
            <a:picLocks noChangeAspect="1" noChangeArrowheads="1"/>
          </p:cNvPicPr>
          <p:nvPr/>
        </p:nvPicPr>
        <p:blipFill>
          <a:blip r:embed="rId2" cstate="print"/>
          <a:srcRect/>
          <a:stretch>
            <a:fillRect/>
          </a:stretch>
        </p:blipFill>
        <p:spPr bwMode="auto">
          <a:xfrm>
            <a:off x="4940834" y="1521713"/>
            <a:ext cx="2687569" cy="4537828"/>
          </a:xfrm>
          <a:prstGeom prst="rect">
            <a:avLst/>
          </a:prstGeom>
          <a:noFill/>
          <a:ln>
            <a:solidFill>
              <a:schemeClr val="tx1"/>
            </a:solidFill>
          </a:ln>
          <a:effectLst>
            <a:outerShdw blurRad="76200" dir="18900000" sy="23000" kx="-1200000" algn="bl" rotWithShape="0">
              <a:prstClr val="black">
                <a:alpha val="20000"/>
              </a:prstClr>
            </a:outerShdw>
          </a:effectLst>
        </p:spPr>
      </p:pic>
      <p:sp>
        <p:nvSpPr>
          <p:cNvPr id="5" name="Rectangle 4"/>
          <p:cNvSpPr>
            <a:spLocks noChangeArrowheads="1"/>
          </p:cNvSpPr>
          <p:nvPr/>
        </p:nvSpPr>
        <p:spPr bwMode="auto">
          <a:xfrm>
            <a:off x="7628403" y="3790627"/>
            <a:ext cx="1528482" cy="1015663"/>
          </a:xfrm>
          <a:prstGeom prst="rect">
            <a:avLst/>
          </a:prstGeom>
          <a:noFill/>
          <a:ln w="9525">
            <a:noFill/>
            <a:miter lim="800000"/>
            <a:headEnd/>
            <a:tailEnd/>
          </a:ln>
        </p:spPr>
        <p:txBody>
          <a:bodyPr wrap="square" anchor="ctr">
            <a:spAutoFit/>
          </a:bodyPr>
          <a:lstStyle/>
          <a:p>
            <a:pPr algn="ctr"/>
            <a:r>
              <a:rPr lang="en-US" sz="1200" i="1" dirty="0"/>
              <a:t>Image Credit: U.S. Department of Energy </a:t>
            </a:r>
          </a:p>
          <a:p>
            <a:pPr algn="ctr"/>
            <a:r>
              <a:rPr lang="en-US" sz="1200" i="1" dirty="0"/>
              <a:t>Human Genome Program</a:t>
            </a:r>
          </a:p>
        </p:txBody>
      </p:sp>
      <p:sp>
        <p:nvSpPr>
          <p:cNvPr id="6" name="TextBox 7"/>
          <p:cNvSpPr txBox="1">
            <a:spLocks noChangeArrowheads="1"/>
          </p:cNvSpPr>
          <p:nvPr/>
        </p:nvSpPr>
        <p:spPr bwMode="auto">
          <a:xfrm>
            <a:off x="303504" y="2313299"/>
            <a:ext cx="4305282" cy="3693319"/>
          </a:xfrm>
          <a:prstGeom prst="rect">
            <a:avLst/>
          </a:prstGeom>
          <a:noFill/>
          <a:ln w="9525">
            <a:noFill/>
            <a:miter lim="800000"/>
            <a:headEnd/>
            <a:tailEnd/>
          </a:ln>
        </p:spPr>
        <p:txBody>
          <a:bodyPr wrap="square">
            <a:spAutoFit/>
          </a:bodyPr>
          <a:lstStyle/>
          <a:p>
            <a:r>
              <a:rPr lang="en-US" dirty="0"/>
              <a:t>Email me at: </a:t>
            </a:r>
            <a:r>
              <a:rPr lang="en-US" u="sng" dirty="0"/>
              <a:t>ralthoff@med.uvm.edu</a:t>
            </a:r>
          </a:p>
          <a:p>
            <a:endParaRPr lang="en-US" dirty="0"/>
          </a:p>
          <a:p>
            <a:r>
              <a:rPr lang="en-US" dirty="0"/>
              <a:t>Follow me on </a:t>
            </a:r>
            <a:r>
              <a:rPr lang="en-US" dirty="0" err="1"/>
              <a:t>Facebook</a:t>
            </a:r>
            <a:r>
              <a:rPr lang="en-US" dirty="0"/>
              <a:t>:</a:t>
            </a:r>
          </a:p>
          <a:p>
            <a:r>
              <a:rPr lang="en-US" u="sng" dirty="0"/>
              <a:t>www.facebook.com/childpsychvt</a:t>
            </a:r>
          </a:p>
          <a:p>
            <a:endParaRPr lang="en-US" u="sng" dirty="0"/>
          </a:p>
          <a:p>
            <a:r>
              <a:rPr lang="en-US" dirty="0"/>
              <a:t>Follow me on Twitter:</a:t>
            </a:r>
          </a:p>
          <a:p>
            <a:r>
              <a:rPr lang="en-US" u="sng" dirty="0"/>
              <a:t>@</a:t>
            </a:r>
            <a:r>
              <a:rPr lang="en-US" u="sng" dirty="0" err="1"/>
              <a:t>childpsychvt</a:t>
            </a:r>
            <a:endParaRPr lang="en-US" u="sng" dirty="0"/>
          </a:p>
          <a:p>
            <a:endParaRPr lang="en-US" dirty="0"/>
          </a:p>
          <a:p>
            <a:r>
              <a:rPr lang="en-US" dirty="0"/>
              <a:t>Visit my website: </a:t>
            </a:r>
            <a:r>
              <a:rPr lang="en-US" u="sng" dirty="0"/>
              <a:t>http://www.childemotionregulationlab.org</a:t>
            </a:r>
          </a:p>
          <a:p>
            <a:endParaRPr lang="en-US" u="sng" dirty="0"/>
          </a:p>
          <a:p>
            <a:endParaRPr lang="en-US" u="sng" dirty="0"/>
          </a:p>
          <a:p>
            <a:endParaRPr lang="en-US" u="sng"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0C15-4A2C-4030-88A6-DF2FF296A9A0}"/>
              </a:ext>
            </a:extLst>
          </p:cNvPr>
          <p:cNvSpPr>
            <a:spLocks noGrp="1"/>
          </p:cNvSpPr>
          <p:nvPr>
            <p:ph type="title"/>
          </p:nvPr>
        </p:nvSpPr>
        <p:spPr/>
        <p:txBody>
          <a:bodyPr/>
          <a:lstStyle/>
          <a:p>
            <a:r>
              <a:rPr lang="en-US" dirty="0"/>
              <a:t>Take Home #1</a:t>
            </a:r>
          </a:p>
        </p:txBody>
      </p:sp>
      <p:sp>
        <p:nvSpPr>
          <p:cNvPr id="5" name="Content Placeholder 4">
            <a:extLst>
              <a:ext uri="{FF2B5EF4-FFF2-40B4-BE49-F238E27FC236}">
                <a16:creationId xmlns:a16="http://schemas.microsoft.com/office/drawing/2014/main" id="{F15F3620-7577-4666-A437-8FAA172B7A99}"/>
              </a:ext>
            </a:extLst>
          </p:cNvPr>
          <p:cNvSpPr>
            <a:spLocks noGrp="1"/>
          </p:cNvSpPr>
          <p:nvPr>
            <p:ph idx="1"/>
          </p:nvPr>
        </p:nvSpPr>
        <p:spPr>
          <a:xfrm>
            <a:off x="457200" y="2592280"/>
            <a:ext cx="8229600" cy="3533883"/>
          </a:xfrm>
        </p:spPr>
        <p:txBody>
          <a:bodyPr/>
          <a:lstStyle/>
          <a:p>
            <a:pPr marL="0" indent="0" algn="ctr">
              <a:buNone/>
            </a:pPr>
            <a:r>
              <a:rPr lang="en-US" dirty="0"/>
              <a:t>Behavioral patterns, social circumstances, and environmental exposures account for ~60% of the outcomes in health care </a:t>
            </a:r>
          </a:p>
          <a:p>
            <a:endParaRPr lang="en-US" dirty="0"/>
          </a:p>
        </p:txBody>
      </p:sp>
    </p:spTree>
    <p:extLst>
      <p:ext uri="{BB962C8B-B14F-4D97-AF65-F5344CB8AC3E}">
        <p14:creationId xmlns:p14="http://schemas.microsoft.com/office/powerpoint/2010/main" val="2286472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8426E-4C7F-4867-842B-9F6214FD354C}"/>
              </a:ext>
            </a:extLst>
          </p:cNvPr>
          <p:cNvSpPr>
            <a:spLocks noGrp="1"/>
          </p:cNvSpPr>
          <p:nvPr>
            <p:ph type="title"/>
          </p:nvPr>
        </p:nvSpPr>
        <p:spPr/>
        <p:txBody>
          <a:bodyPr/>
          <a:lstStyle/>
          <a:p>
            <a:r>
              <a:rPr lang="en-US" dirty="0"/>
              <a:t>The Wave</a:t>
            </a:r>
          </a:p>
        </p:txBody>
      </p:sp>
      <p:pic>
        <p:nvPicPr>
          <p:cNvPr id="5" name="Picture 4" descr="Chart, line chart, histogram&#10;&#10;Description automatically generated">
            <a:extLst>
              <a:ext uri="{FF2B5EF4-FFF2-40B4-BE49-F238E27FC236}">
                <a16:creationId xmlns:a16="http://schemas.microsoft.com/office/drawing/2014/main" id="{842BFCFB-704A-4F3D-BD4B-71F3CBDF124C}"/>
              </a:ext>
            </a:extLst>
          </p:cNvPr>
          <p:cNvPicPr>
            <a:picLocks noChangeAspect="1"/>
          </p:cNvPicPr>
          <p:nvPr/>
        </p:nvPicPr>
        <p:blipFill>
          <a:blip r:embed="rId2"/>
          <a:stretch>
            <a:fillRect/>
          </a:stretch>
        </p:blipFill>
        <p:spPr>
          <a:xfrm>
            <a:off x="649959" y="1524000"/>
            <a:ext cx="7844082" cy="524670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E2A1D4F6-997C-4AE1-BF30-6BA3BFD59DE5}"/>
              </a:ext>
            </a:extLst>
          </p:cNvPr>
          <p:cNvSpPr txBox="1"/>
          <p:nvPr/>
        </p:nvSpPr>
        <p:spPr>
          <a:xfrm>
            <a:off x="4231359" y="6414700"/>
            <a:ext cx="1210460" cy="276999"/>
          </a:xfrm>
          <a:prstGeom prst="rect">
            <a:avLst/>
          </a:prstGeom>
          <a:noFill/>
        </p:spPr>
        <p:txBody>
          <a:bodyPr wrap="none" rtlCol="0">
            <a:spAutoFit/>
          </a:bodyPr>
          <a:lstStyle/>
          <a:p>
            <a:r>
              <a:rPr lang="en-US" sz="1200" dirty="0"/>
              <a:t>covidactnow.org</a:t>
            </a:r>
          </a:p>
        </p:txBody>
      </p:sp>
      <p:pic>
        <p:nvPicPr>
          <p:cNvPr id="7" name="Picture 6">
            <a:extLst>
              <a:ext uri="{FF2B5EF4-FFF2-40B4-BE49-F238E27FC236}">
                <a16:creationId xmlns:a16="http://schemas.microsoft.com/office/drawing/2014/main" id="{E9E203D9-182D-4003-9465-08FC52E33E24}"/>
              </a:ext>
            </a:extLst>
          </p:cNvPr>
          <p:cNvPicPr>
            <a:picLocks noChangeAspect="1"/>
          </p:cNvPicPr>
          <p:nvPr/>
        </p:nvPicPr>
        <p:blipFill>
          <a:blip r:embed="rId3"/>
          <a:stretch>
            <a:fillRect/>
          </a:stretch>
        </p:blipFill>
        <p:spPr>
          <a:xfrm>
            <a:off x="800099" y="2539597"/>
            <a:ext cx="7543800" cy="3048000"/>
          </a:xfrm>
          <a:prstGeom prst="rect">
            <a:avLst/>
          </a:prstGeom>
        </p:spPr>
      </p:pic>
      <p:pic>
        <p:nvPicPr>
          <p:cNvPr id="8" name="Picture 7">
            <a:extLst>
              <a:ext uri="{FF2B5EF4-FFF2-40B4-BE49-F238E27FC236}">
                <a16:creationId xmlns:a16="http://schemas.microsoft.com/office/drawing/2014/main" id="{BA07A5E4-F40E-4660-8933-14812EB2C6F4}"/>
              </a:ext>
            </a:extLst>
          </p:cNvPr>
          <p:cNvPicPr>
            <a:picLocks noChangeAspect="1"/>
          </p:cNvPicPr>
          <p:nvPr/>
        </p:nvPicPr>
        <p:blipFill>
          <a:blip r:embed="rId4"/>
          <a:stretch>
            <a:fillRect/>
          </a:stretch>
        </p:blipFill>
        <p:spPr>
          <a:xfrm>
            <a:off x="1677878" y="2132467"/>
            <a:ext cx="5788241" cy="3862260"/>
          </a:xfrm>
          <a:prstGeom prst="rect">
            <a:avLst/>
          </a:prstGeom>
        </p:spPr>
      </p:pic>
    </p:spTree>
    <p:extLst>
      <p:ext uri="{BB962C8B-B14F-4D97-AF65-F5344CB8AC3E}">
        <p14:creationId xmlns:p14="http://schemas.microsoft.com/office/powerpoint/2010/main" val="319961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7"/>
                                        </p:tgtEl>
                                      </p:cBhvr>
                                    </p:animEffect>
                                    <p:set>
                                      <p:cBhvr>
                                        <p:cTn id="7" dur="1" fill="hold">
                                          <p:stCondLst>
                                            <p:cond delay="1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500"/>
                                        <p:tgtEl>
                                          <p:spTgt spid="8"/>
                                        </p:tgtEl>
                                      </p:cBhvr>
                                    </p:animEffect>
                                    <p:set>
                                      <p:cBhvr>
                                        <p:cTn id="15" dur="1" fill="hold">
                                          <p:stCondLst>
                                            <p:cond delay="1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US" dirty="0"/>
              <a:t>Before the pandemic…</a:t>
            </a:r>
            <a:endParaRPr lang="en-US" sz="3600" dirty="0"/>
          </a:p>
        </p:txBody>
      </p:sp>
      <p:sp>
        <p:nvSpPr>
          <p:cNvPr id="2" name="TextBox 1">
            <a:extLst>
              <a:ext uri="{FF2B5EF4-FFF2-40B4-BE49-F238E27FC236}">
                <a16:creationId xmlns:a16="http://schemas.microsoft.com/office/drawing/2014/main" id="{AEE58696-614B-4811-B863-CE4B74BC8342}"/>
              </a:ext>
            </a:extLst>
          </p:cNvPr>
          <p:cNvSpPr txBox="1"/>
          <p:nvPr/>
        </p:nvSpPr>
        <p:spPr>
          <a:xfrm>
            <a:off x="3048000" y="6444734"/>
            <a:ext cx="2988190" cy="369332"/>
          </a:xfrm>
          <a:prstGeom prst="rect">
            <a:avLst/>
          </a:prstGeom>
          <a:noFill/>
        </p:spPr>
        <p:txBody>
          <a:bodyPr wrap="none" rtlCol="0">
            <a:spAutoFit/>
          </a:bodyPr>
          <a:lstStyle/>
          <a:p>
            <a:r>
              <a:rPr lang="en-US" dirty="0"/>
              <a:t>SAMHSA (2020): NSDUH 2019</a:t>
            </a:r>
          </a:p>
        </p:txBody>
      </p:sp>
      <p:pic>
        <p:nvPicPr>
          <p:cNvPr id="7" name="Picture 6">
            <a:extLst>
              <a:ext uri="{FF2B5EF4-FFF2-40B4-BE49-F238E27FC236}">
                <a16:creationId xmlns:a16="http://schemas.microsoft.com/office/drawing/2014/main" id="{58A0C2D2-6AEB-4A1E-BC83-4F84062EFBE8}"/>
              </a:ext>
            </a:extLst>
          </p:cNvPr>
          <p:cNvPicPr>
            <a:picLocks noChangeAspect="1"/>
          </p:cNvPicPr>
          <p:nvPr/>
        </p:nvPicPr>
        <p:blipFill>
          <a:blip r:embed="rId3"/>
          <a:stretch>
            <a:fillRect/>
          </a:stretch>
        </p:blipFill>
        <p:spPr>
          <a:xfrm>
            <a:off x="7825" y="1524000"/>
            <a:ext cx="9136175" cy="4495800"/>
          </a:xfrm>
          <a:prstGeom prst="rect">
            <a:avLst/>
          </a:prstGeom>
        </p:spPr>
      </p:pic>
    </p:spTree>
    <p:extLst>
      <p:ext uri="{BB962C8B-B14F-4D97-AF65-F5344CB8AC3E}">
        <p14:creationId xmlns:p14="http://schemas.microsoft.com/office/powerpoint/2010/main" val="197570816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en-US" dirty="0"/>
              <a:t>Before the pandemic…</a:t>
            </a:r>
            <a:br>
              <a:rPr lang="en-US" dirty="0"/>
            </a:br>
            <a:r>
              <a:rPr lang="en-US" sz="2700" dirty="0"/>
              <a:t>Serious Mental Illness</a:t>
            </a:r>
          </a:p>
        </p:txBody>
      </p:sp>
      <p:sp>
        <p:nvSpPr>
          <p:cNvPr id="2" name="TextBox 1">
            <a:extLst>
              <a:ext uri="{FF2B5EF4-FFF2-40B4-BE49-F238E27FC236}">
                <a16:creationId xmlns:a16="http://schemas.microsoft.com/office/drawing/2014/main" id="{AEE58696-614B-4811-B863-CE4B74BC8342}"/>
              </a:ext>
            </a:extLst>
          </p:cNvPr>
          <p:cNvSpPr txBox="1"/>
          <p:nvPr/>
        </p:nvSpPr>
        <p:spPr>
          <a:xfrm>
            <a:off x="3048000" y="6444734"/>
            <a:ext cx="2988190" cy="369332"/>
          </a:xfrm>
          <a:prstGeom prst="rect">
            <a:avLst/>
          </a:prstGeom>
          <a:noFill/>
        </p:spPr>
        <p:txBody>
          <a:bodyPr wrap="none" rtlCol="0">
            <a:spAutoFit/>
          </a:bodyPr>
          <a:lstStyle/>
          <a:p>
            <a:r>
              <a:rPr lang="en-US" dirty="0"/>
              <a:t>SAMHSA (2020): NSDUH 2019</a:t>
            </a:r>
          </a:p>
        </p:txBody>
      </p:sp>
      <p:pic>
        <p:nvPicPr>
          <p:cNvPr id="3" name="Picture 2">
            <a:extLst>
              <a:ext uri="{FF2B5EF4-FFF2-40B4-BE49-F238E27FC236}">
                <a16:creationId xmlns:a16="http://schemas.microsoft.com/office/drawing/2014/main" id="{BE2CC011-2E63-4C7C-8A33-B1B93E7696E5}"/>
              </a:ext>
            </a:extLst>
          </p:cNvPr>
          <p:cNvPicPr>
            <a:picLocks noChangeAspect="1"/>
          </p:cNvPicPr>
          <p:nvPr/>
        </p:nvPicPr>
        <p:blipFill>
          <a:blip r:embed="rId3"/>
          <a:stretch>
            <a:fillRect/>
          </a:stretch>
        </p:blipFill>
        <p:spPr>
          <a:xfrm>
            <a:off x="0" y="1447800"/>
            <a:ext cx="9144000" cy="4581505"/>
          </a:xfrm>
          <a:prstGeom prst="rect">
            <a:avLst/>
          </a:prstGeom>
        </p:spPr>
      </p:pic>
    </p:spTree>
    <p:extLst>
      <p:ext uri="{BB962C8B-B14F-4D97-AF65-F5344CB8AC3E}">
        <p14:creationId xmlns:p14="http://schemas.microsoft.com/office/powerpoint/2010/main" val="406149439"/>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1132</TotalTime>
  <Words>1342</Words>
  <Application>Microsoft Office PowerPoint</Application>
  <PresentationFormat>On-screen Show (4:3)</PresentationFormat>
  <Paragraphs>194</Paragraphs>
  <Slides>57</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57</vt:i4>
      </vt:variant>
    </vt:vector>
  </HeadingPairs>
  <TitlesOfParts>
    <vt:vector size="64" baseType="lpstr">
      <vt:lpstr>Arial</vt:lpstr>
      <vt:lpstr>Calibri</vt:lpstr>
      <vt:lpstr>NexusSerif</vt:lpstr>
      <vt:lpstr>Tw Cen MT</vt:lpstr>
      <vt:lpstr>Wingdings</vt:lpstr>
      <vt:lpstr>Office Theme</vt:lpstr>
      <vt:lpstr>Droplet</vt:lpstr>
      <vt:lpstr> Behavioral Healthcare in 2021 &amp; Beyond: Riding the Leading Edge of the Wave </vt:lpstr>
      <vt:lpstr>Disclosures</vt:lpstr>
      <vt:lpstr>Objectives</vt:lpstr>
      <vt:lpstr>2021 and Beyond</vt:lpstr>
      <vt:lpstr>What Are We Doing Here?</vt:lpstr>
      <vt:lpstr>Take Home #1</vt:lpstr>
      <vt:lpstr>The Wave</vt:lpstr>
      <vt:lpstr>Before the pandemic…</vt:lpstr>
      <vt:lpstr>Before the pandemic… Serious Mental Illness</vt:lpstr>
      <vt:lpstr>Before the pandemic… Major Depressive Episode with Severe Impairment</vt:lpstr>
      <vt:lpstr>Before the pandemic… Suicidal Ideation and Attempt</vt:lpstr>
      <vt:lpstr>Take Home #2</vt:lpstr>
      <vt:lpstr>Before the pandemic… Opioid Use Disorder</vt:lpstr>
      <vt:lpstr>Before the pandemic… Opioid Use Disorder</vt:lpstr>
      <vt:lpstr>Before the pandemic… Cannabis Use Disorder</vt:lpstr>
      <vt:lpstr>Take Home #3</vt:lpstr>
      <vt:lpstr>Before the pandemic… Treatment Gaps</vt:lpstr>
      <vt:lpstr>Take Home #4</vt:lpstr>
      <vt:lpstr>The Geriatric Wave </vt:lpstr>
      <vt:lpstr>The Geriatric Wave </vt:lpstr>
      <vt:lpstr>Take Home #5</vt:lpstr>
      <vt:lpstr>The Genetic/Big Data Wave</vt:lpstr>
      <vt:lpstr>Example: Nicotine</vt:lpstr>
      <vt:lpstr>Example: Alcohol and Smoking</vt:lpstr>
      <vt:lpstr>Example: Cannabis</vt:lpstr>
      <vt:lpstr>What Does Predict Later Substance Use?</vt:lpstr>
      <vt:lpstr>Take Home #6</vt:lpstr>
      <vt:lpstr>And then…</vt:lpstr>
      <vt:lpstr>The Wave</vt:lpstr>
      <vt:lpstr>Stress</vt:lpstr>
      <vt:lpstr>Stress</vt:lpstr>
      <vt:lpstr>PowerPoint Presentation</vt:lpstr>
      <vt:lpstr>PowerPoint Presentation</vt:lpstr>
      <vt:lpstr>It’s not the leopard chasing us anymore...</vt:lpstr>
      <vt:lpstr>Effects of Cortisol in the Body</vt:lpstr>
      <vt:lpstr>Clinical Effects of Excess Cortisol</vt:lpstr>
      <vt:lpstr>Take Home #7</vt:lpstr>
      <vt:lpstr>A Dichotomy</vt:lpstr>
      <vt:lpstr>PowerPoint Presentation</vt:lpstr>
      <vt:lpstr>HCW Stress During COVID</vt:lpstr>
      <vt:lpstr>HCW Stress During COVID</vt:lpstr>
      <vt:lpstr>The Wave Goodbye</vt:lpstr>
      <vt:lpstr>Take Home #8</vt:lpstr>
      <vt:lpstr>Post-COVID Depression and Anxiety</vt:lpstr>
      <vt:lpstr>Pandemic Suicidality</vt:lpstr>
      <vt:lpstr>Take Home #9</vt:lpstr>
      <vt:lpstr>Post-COVID Psychiatric Illness</vt:lpstr>
      <vt:lpstr>Post-COVID Psychiatric Illness</vt:lpstr>
      <vt:lpstr>Take Home #10</vt:lpstr>
      <vt:lpstr>Pandemic Telehealth</vt:lpstr>
      <vt:lpstr>Pandemic Telehealth</vt:lpstr>
      <vt:lpstr>Pandemic Telehealth</vt:lpstr>
      <vt:lpstr>Take Home #11</vt:lpstr>
      <vt:lpstr>Phases of the Pandemic</vt:lpstr>
      <vt:lpstr>Take Home #12</vt:lpstr>
      <vt:lpstr>Implications of these Trends</vt:lpstr>
      <vt:lpstr>Thank you!</vt:lpstr>
    </vt:vector>
  </TitlesOfParts>
  <Company>Partners HealthCare System,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Client Infrastructure Design</dc:creator>
  <cp:lastModifiedBy>Althoff, Robert R</cp:lastModifiedBy>
  <cp:revision>70</cp:revision>
  <dcterms:created xsi:type="dcterms:W3CDTF">2014-11-25T16:33:27Z</dcterms:created>
  <dcterms:modified xsi:type="dcterms:W3CDTF">2021-08-23T00:58:47Z</dcterms:modified>
</cp:coreProperties>
</file>