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0" r:id="rId5"/>
  </p:sldIdLst>
  <p:sldSz cx="43891200" cy="32918400"/>
  <p:notesSz cx="6858000" cy="9144000"/>
  <p:custDataLst>
    <p:tags r:id="rId7"/>
  </p:custDataLst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kins, Amanda" initials="WA" lastIdx="1" clrIdx="0">
    <p:extLst>
      <p:ext uri="{19B8F6BF-5375-455C-9EA6-DF929625EA0E}">
        <p15:presenceInfo xmlns:p15="http://schemas.microsoft.com/office/powerpoint/2012/main" userId="S-1-5-21-921608389-1917390104-3615547825-103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2A84"/>
    <a:srgbClr val="401F68"/>
    <a:srgbClr val="3E2979"/>
    <a:srgbClr val="571963"/>
    <a:srgbClr val="333399"/>
    <a:srgbClr val="3E2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7" autoAdjust="0"/>
    <p:restoredTop sz="93979" autoAdjust="0"/>
  </p:normalViewPr>
  <p:slideViewPr>
    <p:cSldViewPr>
      <p:cViewPr>
        <p:scale>
          <a:sx n="14" d="100"/>
          <a:sy n="14" d="100"/>
        </p:scale>
        <p:origin x="1540" y="88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Woeppel" userId="8d08f096-d40c-4440-b935-cb4fc806df35" providerId="ADAL" clId="{C1E42107-A117-4B10-B405-87CB574F0130}"/>
    <pc:docChg chg="modSld">
      <pc:chgData name="Margaret Woeppel" userId="8d08f096-d40c-4440-b935-cb4fc806df35" providerId="ADAL" clId="{C1E42107-A117-4B10-B405-87CB574F0130}" dt="2019-10-29T19:47:21.645" v="9" actId="20577"/>
      <pc:docMkLst>
        <pc:docMk/>
      </pc:docMkLst>
      <pc:sldChg chg="modSp">
        <pc:chgData name="Margaret Woeppel" userId="8d08f096-d40c-4440-b935-cb4fc806df35" providerId="ADAL" clId="{C1E42107-A117-4B10-B405-87CB574F0130}" dt="2019-10-29T19:47:21.645" v="9" actId="20577"/>
        <pc:sldMkLst>
          <pc:docMk/>
          <pc:sldMk cId="2515668503" sldId="269"/>
        </pc:sldMkLst>
        <pc:spChg chg="mod">
          <ac:chgData name="Margaret Woeppel" userId="8d08f096-d40c-4440-b935-cb4fc806df35" providerId="ADAL" clId="{C1E42107-A117-4B10-B405-87CB574F0130}" dt="2019-10-29T19:47:21.645" v="9" actId="20577"/>
          <ac:spMkLst>
            <pc:docMk/>
            <pc:sldMk cId="2515668503" sldId="269"/>
            <ac:spMk id="12" creationId="{00000000-0000-0000-0000-000000000000}"/>
          </ac:spMkLst>
        </pc:spChg>
        <pc:spChg chg="mod">
          <ac:chgData name="Margaret Woeppel" userId="8d08f096-d40c-4440-b935-cb4fc806df35" providerId="ADAL" clId="{C1E42107-A117-4B10-B405-87CB574F0130}" dt="2019-10-29T19:47:02.326" v="3" actId="20577"/>
          <ac:spMkLst>
            <pc:docMk/>
            <pc:sldMk cId="2515668503" sldId="269"/>
            <ac:spMk id="2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smtClean="0"/>
              <a:t>Compliance of Severe Maternal Hypertension</a:t>
            </a:r>
            <a:r>
              <a:rPr lang="en-US" baseline="0" dirty="0" smtClean="0"/>
              <a:t> Treatment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Compliance Rate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Q3 2019</c:v>
                </c:pt>
                <c:pt idx="1">
                  <c:v>Q4 2019</c:v>
                </c:pt>
                <c:pt idx="2">
                  <c:v>Q1 2020</c:v>
                </c:pt>
                <c:pt idx="3">
                  <c:v>Q2 2020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0.41699999999999998</c:v>
                </c:pt>
                <c:pt idx="1">
                  <c:v>0.52200000000000002</c:v>
                </c:pt>
                <c:pt idx="2">
                  <c:v>0.33300000000000002</c:v>
                </c:pt>
                <c:pt idx="3">
                  <c:v>0.56200000000000006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A86-4ED9-98EE-3168DCDEB8D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18217256"/>
        <c:axId val="718217584"/>
      </c:lineChart>
      <c:catAx>
        <c:axId val="718217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217584"/>
        <c:crosses val="autoZero"/>
        <c:auto val="1"/>
        <c:lblAlgn val="ctr"/>
        <c:lblOffset val="100"/>
        <c:noMultiLvlLbl val="0"/>
      </c:catAx>
      <c:valAx>
        <c:axId val="71821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217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C6F0F-4FA1-460D-A72A-EAE59BE7EC9D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27880-1133-4893-9358-0A0A619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3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27880-1133-4893-9358-0A0A619DD3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0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6F417-977D-42A7-B6C5-BE487F3A6E0F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3891200" cy="4267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381000"/>
            <a:ext cx="34594800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200"/>
              </a:spcAft>
            </a:pPr>
            <a:r>
              <a:rPr lang="en-US" sz="7200" b="1" dirty="0" smtClean="0">
                <a:solidFill>
                  <a:schemeClr val="bg1"/>
                </a:solidFill>
              </a:rPr>
              <a:t>INCREASING COMPLIANCE OF TIMELY RECOGNITION AND TREATMENT OF SEVERE MATERNAL HYPERTENSION IN PREGNANCY AND POSTPARTUM</a:t>
            </a:r>
            <a:endParaRPr lang="en-US" sz="7200" b="1" dirty="0">
              <a:solidFill>
                <a:schemeClr val="bg1"/>
              </a:solidFill>
            </a:endParaRPr>
          </a:p>
          <a:p>
            <a:r>
              <a:rPr lang="en-US" sz="7200" dirty="0" smtClean="0">
                <a:solidFill>
                  <a:schemeClr val="bg1"/>
                </a:solidFill>
              </a:rPr>
              <a:t>Bryan Medical Center, Labor and Delivery &amp; Postpartum, Lincoln, NE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4758844"/>
            <a:ext cx="11353800" cy="105315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954000" y="4765564"/>
            <a:ext cx="17602200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94399" y="4765564"/>
            <a:ext cx="11714657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0" y="24688800"/>
            <a:ext cx="113538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Aims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394398" y="28803600"/>
            <a:ext cx="11714659" cy="86177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Team Members</a:t>
            </a:r>
            <a:endParaRPr lang="en-US" sz="5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390387" y="21687652"/>
            <a:ext cx="11718669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Next Steps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0" y="24688800"/>
            <a:ext cx="176022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Measure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6324600"/>
            <a:ext cx="11353800" cy="1209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/>
              <a:t>15 bed Labor and Delivery Unit, 33 bed Postpartum Unit</a:t>
            </a:r>
            <a:endParaRPr lang="en-US" sz="60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/>
              <a:t>Systolic Blood Pressure </a:t>
            </a:r>
            <a:r>
              <a:rPr lang="en-US" sz="6000" u="sng" dirty="0" smtClean="0"/>
              <a:t>&gt;</a:t>
            </a:r>
            <a:r>
              <a:rPr lang="en-US" sz="6000" dirty="0" smtClean="0"/>
              <a:t> 160 or Diastolic Blood Pressure </a:t>
            </a:r>
            <a:r>
              <a:rPr lang="en-US" sz="6000" u="sng" dirty="0" smtClean="0"/>
              <a:t>&gt;</a:t>
            </a:r>
            <a:r>
              <a:rPr lang="en-US" sz="6000" dirty="0" smtClean="0"/>
              <a:t> 110 with confirmation 15 minutes from initially elevated systolic or diastolic treated within 60 minutes of first elevated SBP or DBP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 smtClean="0"/>
              <a:t>Gap identified in nursing recognition of crisis blood pressures as well as standardized provider treatment regimen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8092" y="25864333"/>
            <a:ext cx="11353800" cy="517064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6600" dirty="0">
                <a:solidFill>
                  <a:schemeClr val="accent6">
                    <a:lumMod val="10000"/>
                  </a:schemeClr>
                </a:solidFill>
                <a:ea typeface="ＭＳ Ｐゴシック" charset="0"/>
              </a:rPr>
              <a:t>To increase compliance of </a:t>
            </a:r>
            <a:r>
              <a:rPr lang="en-US" sz="6600" dirty="0" smtClean="0">
                <a:solidFill>
                  <a:schemeClr val="accent6">
                    <a:lumMod val="10000"/>
                  </a:schemeClr>
                </a:solidFill>
                <a:ea typeface="ＭＳ Ｐゴシック" charset="0"/>
              </a:rPr>
              <a:t>severe maternal hypertension </a:t>
            </a:r>
            <a:r>
              <a:rPr lang="en-US" sz="6600" dirty="0">
                <a:solidFill>
                  <a:schemeClr val="accent6">
                    <a:lumMod val="10000"/>
                  </a:schemeClr>
                </a:solidFill>
                <a:ea typeface="ＭＳ Ｐゴシック" charset="0"/>
              </a:rPr>
              <a:t>treatment within 60 minutes of initially elevated SBP </a:t>
            </a:r>
            <a:r>
              <a:rPr lang="en-US" sz="6600" u="sng" dirty="0">
                <a:solidFill>
                  <a:schemeClr val="accent6">
                    <a:lumMod val="10000"/>
                  </a:schemeClr>
                </a:solidFill>
                <a:ea typeface="ＭＳ Ｐゴシック" charset="0"/>
              </a:rPr>
              <a:t>&gt;</a:t>
            </a:r>
            <a:r>
              <a:rPr lang="en-US" sz="6600" dirty="0">
                <a:solidFill>
                  <a:schemeClr val="accent6">
                    <a:lumMod val="10000"/>
                  </a:schemeClr>
                </a:solidFill>
                <a:ea typeface="ＭＳ Ｐゴシック" charset="0"/>
              </a:rPr>
              <a:t> 160 or DBP </a:t>
            </a:r>
            <a:r>
              <a:rPr lang="en-US" sz="6600" u="sng" dirty="0">
                <a:solidFill>
                  <a:schemeClr val="accent6">
                    <a:lumMod val="10000"/>
                  </a:schemeClr>
                </a:solidFill>
                <a:ea typeface="ＭＳ Ｐゴシック" charset="0"/>
              </a:rPr>
              <a:t>&gt;</a:t>
            </a:r>
            <a:r>
              <a:rPr lang="en-US" sz="6600" dirty="0">
                <a:solidFill>
                  <a:schemeClr val="accent6">
                    <a:lumMod val="10000"/>
                  </a:schemeClr>
                </a:solidFill>
                <a:ea typeface="ＭＳ Ｐゴシック" charset="0"/>
              </a:rPr>
              <a:t> 110 from 40% to 80%. 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12951994" y="25864333"/>
            <a:ext cx="17602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360" lvl="1" indent="-685800">
              <a:buFont typeface="Arial" panose="020B0604020202020204" pitchFamily="34" charset="0"/>
              <a:buChar char="•"/>
            </a:pPr>
            <a:r>
              <a:rPr lang="en-US" sz="4800" dirty="0" smtClean="0"/>
              <a:t>Total number </a:t>
            </a:r>
            <a:r>
              <a:rPr lang="en-US" sz="4800" dirty="0"/>
              <a:t>of maternal patients pregnant through 6 weeks postpartum who had a systolic blood pressure </a:t>
            </a:r>
            <a:r>
              <a:rPr lang="en-US" sz="4800" u="sng" dirty="0"/>
              <a:t>&gt;</a:t>
            </a:r>
            <a:r>
              <a:rPr lang="en-US" sz="4800" dirty="0"/>
              <a:t>160 or diastolic blood pressure </a:t>
            </a:r>
            <a:r>
              <a:rPr lang="en-US" sz="4800" u="sng" dirty="0"/>
              <a:t>&gt;</a:t>
            </a:r>
            <a:r>
              <a:rPr lang="en-US" sz="4800" dirty="0"/>
              <a:t>110 during their inpatient stay (Denominator)</a:t>
            </a:r>
          </a:p>
          <a:p>
            <a:pPr marL="2880360" lvl="1" indent="-685800">
              <a:buFont typeface="Arial" panose="020B0604020202020204" pitchFamily="34" charset="0"/>
              <a:buChar char="•"/>
            </a:pPr>
            <a:r>
              <a:rPr lang="en-US" sz="4800" dirty="0"/>
              <a:t>F</a:t>
            </a:r>
            <a:r>
              <a:rPr lang="en-US" sz="4800" dirty="0" smtClean="0"/>
              <a:t>iltered by total </a:t>
            </a:r>
            <a:r>
              <a:rPr lang="en-US" sz="4800" dirty="0"/>
              <a:t>number of patients treated with PO nifedipine, IV labetalol, or IV hydralazine within 60 minutes of the initial elevated systolic blood pressure </a:t>
            </a:r>
            <a:r>
              <a:rPr lang="en-US" sz="4800" u="sng" dirty="0"/>
              <a:t>&gt;</a:t>
            </a:r>
            <a:r>
              <a:rPr lang="en-US" sz="4800" dirty="0"/>
              <a:t>160 or diastolic blood pressure </a:t>
            </a:r>
            <a:r>
              <a:rPr lang="en-US" sz="4800" u="sng" dirty="0"/>
              <a:t>&gt;</a:t>
            </a:r>
            <a:r>
              <a:rPr lang="en-US" sz="4800" dirty="0"/>
              <a:t>110 (Numerator)</a:t>
            </a:r>
          </a:p>
          <a:p>
            <a:pPr marL="2880360" lvl="1" indent="-685800">
              <a:buFont typeface="Arial" panose="020B0604020202020204" pitchFamily="34" charset="0"/>
              <a:buChar char="•"/>
            </a:pPr>
            <a:r>
              <a:rPr lang="en-US" sz="4800" dirty="0"/>
              <a:t>Disaggregated by race, ethnicity, and payer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0" y="6324600"/>
            <a:ext cx="17602200" cy="1640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200" dirty="0" smtClean="0"/>
              <a:t>Identification </a:t>
            </a:r>
            <a:r>
              <a:rPr lang="en-US" sz="5200" dirty="0"/>
              <a:t>of patients meeting criteria through pregnancy encounter or diagnoses and unit on at the time of elevated BP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200" dirty="0" smtClean="0"/>
              <a:t>Severe </a:t>
            </a:r>
            <a:r>
              <a:rPr lang="en-US" sz="5200" dirty="0"/>
              <a:t>Hypertension Treatment Panel created for ease of use with nifedipine and labetalol algorithms imbedded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200" dirty="0" smtClean="0"/>
              <a:t>A </a:t>
            </a:r>
            <a:r>
              <a:rPr lang="en-US" sz="5200" dirty="0"/>
              <a:t>Best Practice Advisory (BPA) alert created for patients with systolic blood pressure </a:t>
            </a:r>
            <a:r>
              <a:rPr lang="en-US" sz="5200" u="sng" dirty="0"/>
              <a:t>&gt;</a:t>
            </a:r>
            <a:r>
              <a:rPr lang="en-US" sz="5200" dirty="0"/>
              <a:t>160 or diastolic blood pressure </a:t>
            </a:r>
            <a:r>
              <a:rPr lang="en-US" sz="5200" u="sng" dirty="0"/>
              <a:t>&gt;</a:t>
            </a:r>
            <a:r>
              <a:rPr lang="en-US" sz="5200" dirty="0"/>
              <a:t>110 for nursing to retake BP in 15 minutes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200" dirty="0" smtClean="0"/>
              <a:t>Severe </a:t>
            </a:r>
            <a:r>
              <a:rPr lang="en-US" sz="5200" dirty="0"/>
              <a:t>Hypertension Single Dose Standing Order Set created for nursing to give the first dose of the nifedipine protocol and then notify the provider of a severe hypertensive crisis event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200" dirty="0" smtClean="0"/>
              <a:t>A </a:t>
            </a:r>
            <a:r>
              <a:rPr lang="en-US" sz="5200" dirty="0"/>
              <a:t>BPA alert created to prompt treatment when the second/confirmation BP is elevated to trigger the nurse to order the Single Dose Standing Order </a:t>
            </a:r>
            <a:r>
              <a:rPr lang="en-US" sz="5200" dirty="0" smtClean="0"/>
              <a:t>Set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200" dirty="0"/>
              <a:t>Incorporated into required quarterly simulation for all OB nursing staff (providers encouraged to attend)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Imbedded education into:</a:t>
            </a:r>
          </a:p>
          <a:p>
            <a:pPr marL="2766060" lvl="1" indent="-571500">
              <a:buFont typeface="Wingdings" panose="05000000000000000000" pitchFamily="2" charset="2"/>
              <a:buChar char="ü"/>
            </a:pPr>
            <a:r>
              <a:rPr lang="en-US" sz="4800" dirty="0"/>
              <a:t>Daily nursing huddles</a:t>
            </a:r>
          </a:p>
          <a:p>
            <a:pPr marL="2766060" lvl="1" indent="-571500">
              <a:buFont typeface="Wingdings" panose="05000000000000000000" pitchFamily="2" charset="2"/>
              <a:buChar char="ü"/>
            </a:pPr>
            <a:r>
              <a:rPr lang="en-US" sz="4800" dirty="0"/>
              <a:t>Perinatal Quality Newsletter</a:t>
            </a:r>
          </a:p>
          <a:p>
            <a:pPr marL="2766060" lvl="1" indent="-571500">
              <a:buFont typeface="Wingdings" panose="05000000000000000000" pitchFamily="2" charset="2"/>
              <a:buChar char="ü"/>
            </a:pPr>
            <a:r>
              <a:rPr lang="en-US" sz="4800" dirty="0"/>
              <a:t>OB Division discussions</a:t>
            </a:r>
          </a:p>
          <a:p>
            <a:pPr marL="2766060" lvl="1" indent="-571500">
              <a:buFont typeface="Wingdings" panose="05000000000000000000" pitchFamily="2" charset="2"/>
              <a:buChar char="ü"/>
            </a:pPr>
            <a:r>
              <a:rPr lang="en-US" sz="4800" dirty="0"/>
              <a:t>Posters in the doctors lounge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31394398" y="6324600"/>
            <a:ext cx="11714658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500" dirty="0" smtClean="0"/>
              <a:t>Strong front line staf</a:t>
            </a:r>
            <a:r>
              <a:rPr lang="en-US" sz="5500" dirty="0" smtClean="0"/>
              <a:t>f engagement</a:t>
            </a:r>
            <a:endParaRPr lang="en-US" sz="5500" dirty="0" smtClean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500" dirty="0" smtClean="0"/>
              <a:t>Providers and nurses recognize importance of project to decrease maternal morbidity and mortality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500" dirty="0" smtClean="0"/>
              <a:t>36% overall increase in recognition and treatment of severe maternal hypertension within 60 minutes</a:t>
            </a:r>
            <a:endParaRPr lang="en-US" sz="5500" dirty="0"/>
          </a:p>
        </p:txBody>
      </p:sp>
      <p:sp>
        <p:nvSpPr>
          <p:cNvPr id="11" name="TextBox 10"/>
          <p:cNvSpPr txBox="1"/>
          <p:nvPr/>
        </p:nvSpPr>
        <p:spPr>
          <a:xfrm>
            <a:off x="31390387" y="22987022"/>
            <a:ext cx="117146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 smtClean="0"/>
              <a:t>Continuously monitoring variances in blood pressure management on a quarterly basis</a:t>
            </a:r>
            <a:endParaRPr lang="en-US" sz="60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 smtClean="0"/>
              <a:t>Wor</a:t>
            </a:r>
            <a:r>
              <a:rPr lang="en-US" sz="6000" dirty="0" smtClean="0"/>
              <a:t>k with ED to escalate care of maternal patients to maternal providers and L&amp;D unit</a:t>
            </a:r>
            <a:endParaRPr lang="en-US" sz="6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390387" y="29849641"/>
            <a:ext cx="120396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Samantha Kenning, MSN, RN, C-EFM, C-ONQS</a:t>
            </a:r>
          </a:p>
          <a:p>
            <a:r>
              <a:rPr lang="en-US" sz="4800" dirty="0" smtClean="0"/>
              <a:t>Marisa Schaffer, MSN, RNC-MNN, C-EFM</a:t>
            </a:r>
          </a:p>
          <a:p>
            <a:r>
              <a:rPr lang="en-US" sz="4800" dirty="0" smtClean="0"/>
              <a:t>Sean Kenney, MD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0" y="1024602"/>
            <a:ext cx="6934200" cy="2099598"/>
          </a:xfrm>
          <a:prstGeom prst="rect">
            <a:avLst/>
          </a:prstGeom>
        </p:spPr>
      </p:pic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3287956487"/>
              </p:ext>
            </p:extLst>
          </p:nvPr>
        </p:nvGraphicFramePr>
        <p:xfrm>
          <a:off x="1676400" y="18498760"/>
          <a:ext cx="9448799" cy="582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31528724" y="12960209"/>
            <a:ext cx="11437983" cy="7837688"/>
            <a:chOff x="134958" y="1428750"/>
            <a:chExt cx="5492375" cy="4381500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4958" y="1428750"/>
              <a:ext cx="5492375" cy="43815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30" name="Straight Connector 29"/>
            <p:cNvCxnSpPr/>
            <p:nvPr/>
          </p:nvCxnSpPr>
          <p:spPr>
            <a:xfrm>
              <a:off x="704850" y="2886075"/>
              <a:ext cx="481965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34958" y="2732186"/>
              <a:ext cx="622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69.5%</a:t>
              </a:r>
              <a:endParaRPr lang="en-US" sz="1200" b="1" dirty="0"/>
            </a:p>
          </p:txBody>
        </p:sp>
      </p:grpSp>
      <p:pic>
        <p:nvPicPr>
          <p:cNvPr id="32" name="Picture 2" descr="High blood pressure in pregnancy: Symptoms, causes, and complications |  BabyCent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4242" y="20004024"/>
            <a:ext cx="7142887" cy="3863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7377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4021&quot;&gt;&lt;object type=&quot;3&quot; unique_id=&quot;123448&quot;&gt;&lt;property id=&quot;20148&quot; value=&quot;5&quot;/&gt;&lt;property id=&quot;20300&quot; value=&quot;Slide 1&quot;/&gt;&lt;property id=&quot;20307&quot; value=&quot;269&quot;/&gt;&lt;/object&gt;&lt;object type=&quot;3&quot; unique_id=&quot;123836&quot;&gt;&lt;property id=&quot;20148&quot; value=&quot;5&quot;/&gt;&lt;property id=&quot;20300&quot; value=&quot;Slide 2&quot;/&gt;&lt;property id=&quot;20307&quot; value=&quot;270&quot;/&gt;&lt;/object&gt;&lt;/object&gt;&lt;object type=&quot;8&quot; unique_id=&quot;1402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U_StoryboardTemplate.potx" id="{650DD9A2-5F48-4D2C-A51A-C8096C5163DE}" vid="{BA1CC922-D6C6-4496-96C7-2EAB8A9F65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E0021676482E4295D9D7742C856A51" ma:contentTypeVersion="8" ma:contentTypeDescription="Create a new document." ma:contentTypeScope="" ma:versionID="5fd45d974d77fc93f1d250df3ad65fbd">
  <xsd:schema xmlns:xsd="http://www.w3.org/2001/XMLSchema" xmlns:xs="http://www.w3.org/2001/XMLSchema" xmlns:p="http://schemas.microsoft.com/office/2006/metadata/properties" xmlns:ns2="20673686-4f3c-41ad-97d8-19a8bf0cc73b" xmlns:ns3="eb3039de-4721-42af-b1bd-4e49f1dedfa4" targetNamespace="http://schemas.microsoft.com/office/2006/metadata/properties" ma:root="true" ma:fieldsID="f63282009d24fb4097b7de3eec4461a8" ns2:_="" ns3:_="">
    <xsd:import namespace="20673686-4f3c-41ad-97d8-19a8bf0cc73b"/>
    <xsd:import namespace="eb3039de-4721-42af-b1bd-4e49f1ded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73686-4f3c-41ad-97d8-19a8bf0cc7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039de-4721-42af-b1bd-4e49f1dedf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1073DE-11FF-4429-BB01-B3A4601409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1A6D58-A622-4D82-8E34-326864F99B4D}">
  <ds:schemaRefs>
    <ds:schemaRef ds:uri="http://schemas.openxmlformats.org/package/2006/metadata/core-properties"/>
    <ds:schemaRef ds:uri="20673686-4f3c-41ad-97d8-19a8bf0cc73b"/>
    <ds:schemaRef ds:uri="http://www.w3.org/XML/1998/namespace"/>
    <ds:schemaRef ds:uri="http://schemas.microsoft.com/office/infopath/2007/PartnerControls"/>
    <ds:schemaRef ds:uri="eb3039de-4721-42af-b1bd-4e49f1dedfa4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2057DC8-DAB2-4FB5-AF3E-7204FF02D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673686-4f3c-41ad-97d8-19a8bf0cc73b"/>
    <ds:schemaRef ds:uri="eb3039de-4721-42af-b1bd-4e49f1dedf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StoryboardPosterTemplate</Template>
  <TotalTime>400</TotalTime>
  <Words>443</Words>
  <Application>Microsoft Office PowerPoint</Application>
  <PresentationFormat>Custom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Office Theme</vt:lpstr>
      <vt:lpstr>PowerPoint Presentation</vt:lpstr>
    </vt:vector>
  </TitlesOfParts>
  <Company>American Hospital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Wilkins, Amanda</dc:creator>
  <cp:lastModifiedBy>Samantha Kenning</cp:lastModifiedBy>
  <cp:revision>38</cp:revision>
  <dcterms:created xsi:type="dcterms:W3CDTF">2019-04-04T17:55:49Z</dcterms:created>
  <dcterms:modified xsi:type="dcterms:W3CDTF">2023-10-16T16:19:57Z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0x01010049E0021676482E4295D9D7742C856A51</vt:lpwstr>
  </property>
</Properties>
</file>