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70" r:id="rId12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9F2A7C4-E99F-4574-B301-FC93A23A20A9}">
          <p14:sldIdLst>
            <p14:sldId id="256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91DD"/>
    <a:srgbClr val="0004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5" autoAdjust="0"/>
    <p:restoredTop sz="94660"/>
  </p:normalViewPr>
  <p:slideViewPr>
    <p:cSldViewPr>
      <p:cViewPr varScale="1">
        <p:scale>
          <a:sx n="109" d="100"/>
          <a:sy n="109" d="100"/>
        </p:scale>
        <p:origin x="169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F3666E60-D3F8-4988-9407-EE3F62881A62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70F24ECD-B79B-484B-960F-2035E4846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592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0" y="5105400"/>
            <a:ext cx="9144000" cy="20574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606225"/>
            <a:ext cx="7696200" cy="584775"/>
          </a:xfrm>
        </p:spPr>
        <p:txBody>
          <a:bodyPr>
            <a:normAutofit/>
          </a:bodyPr>
          <a:lstStyle>
            <a:lvl1pPr marL="0" indent="0" algn="ctr">
              <a:buNone/>
              <a:defRPr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subtitle 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www.nebraskahospitals.org</a:t>
            </a:r>
            <a:endParaRPr lang="en-US" sz="1400" dirty="0">
              <a:solidFill>
                <a:srgbClr val="00206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381000"/>
            <a:ext cx="3450336" cy="1117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98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8229600" cy="1143000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Trebuchet MS" pitchFamily="34" charset="0"/>
              </a:defRPr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0" name="Content Placeholder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7" r="3175"/>
          <a:stretch/>
        </p:blipFill>
        <p:spPr>
          <a:xfrm rot="10800000" flipH="1">
            <a:off x="0" y="5257806"/>
            <a:ext cx="9144000" cy="160019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400800"/>
            <a:ext cx="762000" cy="354071"/>
          </a:xfrm>
          <a:prstGeom prst="rect">
            <a:avLst/>
          </a:prstGeom>
        </p:spPr>
      </p:pic>
      <p:sp>
        <p:nvSpPr>
          <p:cNvPr id="13" name="Footer Placeholder 4"/>
          <p:cNvSpPr txBox="1">
            <a:spLocks/>
          </p:cNvSpPr>
          <p:nvPr userDrawn="1"/>
        </p:nvSpPr>
        <p:spPr>
          <a:xfrm>
            <a:off x="7848600" y="6581001"/>
            <a:ext cx="533400" cy="27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D6B34BD-B5C4-4B3C-9E4D-D4D3D3B070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035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33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8229600" cy="1143000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Trebuchet MS" pitchFamily="34" charset="0"/>
              </a:defRPr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015" y="16002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0" name="Content Placeholder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7" r="3175"/>
          <a:stretch/>
        </p:blipFill>
        <p:spPr>
          <a:xfrm rot="10800000" flipH="1">
            <a:off x="0" y="5257806"/>
            <a:ext cx="9144000" cy="160019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400800"/>
            <a:ext cx="762000" cy="354071"/>
          </a:xfrm>
          <a:prstGeom prst="rect">
            <a:avLst/>
          </a:prstGeom>
        </p:spPr>
      </p:pic>
      <p:sp>
        <p:nvSpPr>
          <p:cNvPr id="13" name="Footer Placeholder 4"/>
          <p:cNvSpPr txBox="1">
            <a:spLocks/>
          </p:cNvSpPr>
          <p:nvPr userDrawn="1"/>
        </p:nvSpPr>
        <p:spPr>
          <a:xfrm>
            <a:off x="7848600" y="6581001"/>
            <a:ext cx="533400" cy="27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D6B34BD-B5C4-4B3C-9E4D-D4D3D3B070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91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8229600" cy="1143000"/>
          </a:xfrm>
        </p:spPr>
        <p:txBody>
          <a:bodyPr/>
          <a:lstStyle>
            <a:lvl1pPr algn="l">
              <a:defRPr b="1">
                <a:solidFill>
                  <a:schemeClr val="tx1">
                    <a:lumMod val="90000"/>
                    <a:lumOff val="1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9" name="Content Placeholder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7" r="3175"/>
          <a:stretch/>
        </p:blipFill>
        <p:spPr>
          <a:xfrm rot="10800000" flipH="1">
            <a:off x="0" y="5257806"/>
            <a:ext cx="9144000" cy="160019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400800"/>
            <a:ext cx="762000" cy="354071"/>
          </a:xfrm>
          <a:prstGeom prst="rect">
            <a:avLst/>
          </a:prstGeom>
        </p:spPr>
      </p:pic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7848600" y="6581001"/>
            <a:ext cx="533400" cy="27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D6B34BD-B5C4-4B3C-9E4D-D4D3D3B070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7270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8229600" cy="1143000"/>
          </a:xfrm>
        </p:spPr>
        <p:txBody>
          <a:bodyPr/>
          <a:lstStyle>
            <a:lvl1pPr algn="l">
              <a:defRPr b="1">
                <a:solidFill>
                  <a:schemeClr val="tx1">
                    <a:lumMod val="90000"/>
                    <a:lumOff val="1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0" name="Content Placeholder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7" r="3175"/>
          <a:stretch/>
        </p:blipFill>
        <p:spPr>
          <a:xfrm rot="10800000" flipH="1">
            <a:off x="0" y="5257806"/>
            <a:ext cx="9144000" cy="160019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400800"/>
            <a:ext cx="762000" cy="354071"/>
          </a:xfrm>
          <a:prstGeom prst="rect">
            <a:avLst/>
          </a:prstGeom>
        </p:spPr>
      </p:pic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7848600" y="6581001"/>
            <a:ext cx="533400" cy="27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D6B34BD-B5C4-4B3C-9E4D-D4D3D3B070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272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EF35D-9A28-4667-B3F8-B717950D5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597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3" r:id="rId3"/>
    <p:sldLayoutId id="2147483664" r:id="rId4"/>
    <p:sldLayoutId id="2147483665" r:id="rId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Tasc@ruralcenter.org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mseeland@nebraskahospitals.org" TargetMode="External"/><Relationship Id="rId2" Type="http://schemas.openxmlformats.org/officeDocument/2006/relationships/hyperlink" Target="mailto:victoria.kennel@unmc.edu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mailto:Nancyjo.hansen@nebraska.gov" TargetMode="External"/><Relationship Id="rId4" Type="http://schemas.openxmlformats.org/officeDocument/2006/relationships/hyperlink" Target="mailto:Maureen.Tierney@Nebraska.gov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uralhealthinfo.org/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19100" y="2862716"/>
            <a:ext cx="8153400" cy="851297"/>
          </a:xfrm>
          <a:prstGeom prst="roundRect">
            <a:avLst/>
          </a:prstGeom>
          <a:solidFill>
            <a:srgbClr val="002060"/>
          </a:solidFill>
          <a:ln w="0"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MBQIP Resources</a:t>
            </a:r>
            <a:endParaRPr lang="en-US" sz="4400" b="1" dirty="0">
              <a:solidFill>
                <a:schemeClr val="bg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11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to contact: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MBQIP CART: </a:t>
            </a:r>
            <a:r>
              <a:rPr lang="en-US" u="sng" dirty="0" smtClean="0">
                <a:hlinkClick r:id="rId2"/>
              </a:rPr>
              <a:t>Tasc@ruralcenter.org</a:t>
            </a:r>
            <a:endParaRPr lang="en-US" u="sng" dirty="0" smtClean="0"/>
          </a:p>
          <a:p>
            <a:r>
              <a:rPr lang="en-US" dirty="0" smtClean="0"/>
              <a:t>Falls: Victoria Kennel</a:t>
            </a:r>
          </a:p>
          <a:p>
            <a:r>
              <a:rPr lang="en-US" dirty="0" smtClean="0"/>
              <a:t>EDTC: Nancy Jo Hansen</a:t>
            </a:r>
          </a:p>
          <a:p>
            <a:r>
              <a:rPr lang="en-US" dirty="0" smtClean="0"/>
              <a:t>NHSN: Resources, CDC</a:t>
            </a:r>
          </a:p>
          <a:p>
            <a:r>
              <a:rPr lang="en-US" dirty="0" smtClean="0"/>
              <a:t>Antibiotic Stewardship: Maureen Tierney</a:t>
            </a:r>
          </a:p>
          <a:p>
            <a:r>
              <a:rPr lang="en-US" dirty="0" smtClean="0"/>
              <a:t>Structural Measures: Resources, </a:t>
            </a:r>
            <a:r>
              <a:rPr lang="en-US" dirty="0" err="1" smtClean="0"/>
              <a:t>QualityNet</a:t>
            </a:r>
            <a:r>
              <a:rPr lang="en-US" dirty="0" smtClean="0"/>
              <a:t> </a:t>
            </a:r>
            <a:r>
              <a:rPr lang="en-US" dirty="0" err="1" smtClean="0"/>
              <a:t>HealthDesk</a:t>
            </a:r>
            <a:endParaRPr lang="en-US" dirty="0" smtClean="0"/>
          </a:p>
          <a:p>
            <a:r>
              <a:rPr lang="en-US" dirty="0" smtClean="0"/>
              <a:t>HCAHPS: Vender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542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457200" y="1066800"/>
            <a:ext cx="3429000" cy="4525963"/>
          </a:xfrm>
        </p:spPr>
        <p:txBody>
          <a:bodyPr anchor="t">
            <a:noAutofit/>
          </a:bodyPr>
          <a:lstStyle/>
          <a:p>
            <a:pPr marL="0" indent="0" algn="ctr">
              <a:buNone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1800" dirty="0" smtClean="0"/>
              <a:t>Victoria Kennel</a:t>
            </a:r>
          </a:p>
          <a:p>
            <a:pPr marL="0" indent="0" algn="ctr">
              <a:buNone/>
            </a:pPr>
            <a:r>
              <a:rPr lang="en-US" sz="1800" u="sng" dirty="0">
                <a:hlinkClick r:id="rId2"/>
              </a:rPr>
              <a:t>victoria.kennel@unmc.edu</a:t>
            </a:r>
            <a:endParaRPr lang="en-US" sz="1800" dirty="0" smtClean="0"/>
          </a:p>
          <a:p>
            <a:pPr marL="0" indent="0" algn="ctr">
              <a:buNone/>
            </a:pPr>
            <a:r>
              <a:rPr lang="en-US" sz="1800" dirty="0" smtClean="0"/>
              <a:t>402/559-8830</a:t>
            </a:r>
            <a:endParaRPr lang="en-US" sz="1800" b="1" dirty="0"/>
          </a:p>
          <a:p>
            <a:pPr marL="0" indent="0" algn="ctr">
              <a:buNone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1800" dirty="0" smtClean="0"/>
              <a:t>Margaret </a:t>
            </a:r>
            <a:r>
              <a:rPr lang="en-US" sz="1800" dirty="0" err="1" smtClean="0"/>
              <a:t>Woeppel</a:t>
            </a:r>
            <a:endParaRPr lang="en-US" sz="1800" dirty="0"/>
          </a:p>
          <a:p>
            <a:pPr marL="0" indent="0" algn="ctr">
              <a:buNone/>
            </a:pPr>
            <a:r>
              <a:rPr lang="en-US" sz="1800" dirty="0" smtClean="0"/>
              <a:t>Nebraska Hospital Association</a:t>
            </a:r>
          </a:p>
          <a:p>
            <a:pPr marL="0" indent="0" algn="ctr">
              <a:buNone/>
            </a:pPr>
            <a:r>
              <a:rPr lang="en-US" sz="1800" dirty="0" smtClean="0">
                <a:hlinkClick r:id="rId3"/>
              </a:rPr>
              <a:t>mwoeppel@nebraskahospitals.org</a:t>
            </a:r>
            <a:endParaRPr lang="en-US" sz="1800" dirty="0" smtClean="0"/>
          </a:p>
          <a:p>
            <a:pPr marL="0" indent="0" algn="ctr">
              <a:buNone/>
            </a:pPr>
            <a:r>
              <a:rPr lang="en-US" sz="1800" dirty="0" smtClean="0"/>
              <a:t>402/742-8152</a:t>
            </a:r>
            <a:endParaRPr lang="en-US" sz="1800" dirty="0"/>
          </a:p>
          <a:p>
            <a:pPr marL="0" indent="0" algn="ctr">
              <a:buNone/>
            </a:pPr>
            <a:endParaRPr lang="en-US" sz="1800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304071" y="1275735"/>
            <a:ext cx="4038600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dirty="0"/>
              <a:t>Maureen Tierney</a:t>
            </a:r>
          </a:p>
          <a:p>
            <a:pPr marL="0" indent="0" algn="ctr">
              <a:buNone/>
            </a:pPr>
            <a:r>
              <a:rPr lang="en-US" sz="1800" dirty="0">
                <a:hlinkClick r:id="rId4"/>
              </a:rPr>
              <a:t>Maureen.Tierney@Nebraska.gov</a:t>
            </a:r>
            <a:endParaRPr lang="en-US" sz="1800" dirty="0"/>
          </a:p>
          <a:p>
            <a:pPr marL="0" indent="0" algn="ctr">
              <a:buNone/>
            </a:pPr>
            <a:r>
              <a:rPr lang="en-US" sz="1800" dirty="0"/>
              <a:t>402/471-6549</a:t>
            </a:r>
          </a:p>
          <a:p>
            <a:pPr marL="0" indent="0" algn="ctr">
              <a:buFont typeface="Arial" pitchFamily="34" charset="0"/>
              <a:buNone/>
            </a:pPr>
            <a:endParaRPr lang="en-US" sz="1800" dirty="0" smtClean="0"/>
          </a:p>
          <a:p>
            <a:pPr marL="0" indent="0" algn="ctr">
              <a:buFont typeface="Arial" pitchFamily="34" charset="0"/>
              <a:buNone/>
            </a:pPr>
            <a:endParaRPr lang="en-US" sz="1800" dirty="0"/>
          </a:p>
          <a:p>
            <a:pPr marL="0" indent="0" algn="ctr">
              <a:buFont typeface="Arial" pitchFamily="34" charset="0"/>
              <a:buNone/>
            </a:pPr>
            <a:r>
              <a:rPr lang="en-US" sz="1800" dirty="0" smtClean="0"/>
              <a:t>Nancy Jo Hansen</a:t>
            </a:r>
          </a:p>
          <a:p>
            <a:pPr marL="0" indent="0" algn="ctr">
              <a:buFont typeface="Arial" pitchFamily="34" charset="0"/>
              <a:buNone/>
            </a:pPr>
            <a:r>
              <a:rPr lang="en-US" sz="1800" dirty="0" smtClean="0"/>
              <a:t>Office of Rural Health</a:t>
            </a:r>
          </a:p>
          <a:p>
            <a:pPr marL="0" indent="0" algn="ctr">
              <a:buFont typeface="Arial" pitchFamily="34" charset="0"/>
              <a:buNone/>
            </a:pPr>
            <a:r>
              <a:rPr lang="en-US" sz="1800" dirty="0" smtClean="0">
                <a:hlinkClick r:id="rId5"/>
              </a:rPr>
              <a:t>Nancyjo.hansen@nebraska.gov</a:t>
            </a:r>
            <a:endParaRPr lang="en-US" sz="1800" dirty="0" smtClean="0"/>
          </a:p>
          <a:p>
            <a:pPr marL="0" indent="0" algn="ctr">
              <a:buFont typeface="Arial" pitchFamily="34" charset="0"/>
              <a:buNone/>
            </a:pPr>
            <a:r>
              <a:rPr lang="en-US" sz="1800" dirty="0" smtClean="0"/>
              <a:t>402/471-4616</a:t>
            </a:r>
          </a:p>
          <a:p>
            <a:pPr marL="0" indent="0" algn="ctr">
              <a:buFont typeface="Arial" pitchFamily="34" charset="0"/>
              <a:buNone/>
            </a:pPr>
            <a:endParaRPr lang="en-US" sz="1800" dirty="0" smtClean="0"/>
          </a:p>
          <a:p>
            <a:pPr marL="0" indent="0" algn="ctr">
              <a:buFont typeface="Arial" pitchFamily="34" charset="0"/>
              <a:buNone/>
            </a:pPr>
            <a:endParaRPr lang="en-US" sz="1800" dirty="0" smtClean="0"/>
          </a:p>
          <a:p>
            <a:pPr marL="0" indent="0" algn="ctr">
              <a:buFont typeface="Arial" pitchFamily="34" charset="0"/>
              <a:buNone/>
            </a:pPr>
            <a:endParaRPr lang="en-US" sz="1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978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MBQIP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Medicare Beneficiary Quality Improvement Project (MBQIP)</a:t>
            </a:r>
          </a:p>
        </p:txBody>
      </p:sp>
    </p:spTree>
    <p:extLst>
      <p:ext uri="{BB962C8B-B14F-4D97-AF65-F5344CB8AC3E}">
        <p14:creationId xmlns:p14="http://schemas.microsoft.com/office/powerpoint/2010/main" val="192615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MBQIP Measures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075978"/>
            <a:ext cx="7620000" cy="5119353"/>
          </a:xfrm>
        </p:spPr>
      </p:pic>
    </p:spTree>
    <p:extLst>
      <p:ext uri="{BB962C8B-B14F-4D97-AF65-F5344CB8AC3E}">
        <p14:creationId xmlns:p14="http://schemas.microsoft.com/office/powerpoint/2010/main" val="2919837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Additional MBQIP Measures </a:t>
            </a:r>
            <a:br>
              <a:rPr lang="en-US" dirty="0"/>
            </a:br>
            <a:r>
              <a:rPr lang="en-US" dirty="0"/>
              <a:t>For Nebraska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3200400"/>
          </a:xfrm>
        </p:spPr>
        <p:txBody>
          <a:bodyPr/>
          <a:lstStyle/>
          <a:p>
            <a:pPr marL="571500" indent="-571500"/>
            <a:r>
              <a:rPr lang="en-US" dirty="0" smtClean="0"/>
              <a:t>Falls</a:t>
            </a:r>
            <a:endParaRPr lang="en-US" dirty="0"/>
          </a:p>
          <a:p>
            <a:pPr marL="571500" indent="-571500"/>
            <a:r>
              <a:rPr lang="en-US" dirty="0" err="1" smtClean="0"/>
              <a:t>Swingbeds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43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Quarterly </a:t>
            </a:r>
            <a:r>
              <a:rPr lang="en-US" dirty="0" smtClean="0"/>
              <a:t>Compliance Team Reports</a:t>
            </a:r>
            <a:endParaRPr lang="en-US" dirty="0"/>
          </a:p>
        </p:txBody>
      </p:sp>
      <p:sp>
        <p:nvSpPr>
          <p:cNvPr id="4" name="Title 1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1600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 smtClean="0"/>
              <a:t>HCAHPS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 smtClean="0"/>
              <a:t>EDTC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 smtClean="0"/>
              <a:t>Inpatient/Outpatient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4800" y="388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 smtClean="0"/>
              <a:t>Sent via email to quality contact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266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MBQIP Resources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990600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https://www.ruralcenter.org/tasc/mbqip</a:t>
            </a:r>
          </a:p>
        </p:txBody>
      </p:sp>
      <p:sp>
        <p:nvSpPr>
          <p:cNvPr id="6" name="Rectangle 5"/>
          <p:cNvSpPr/>
          <p:nvPr/>
        </p:nvSpPr>
        <p:spPr>
          <a:xfrm>
            <a:off x="609600" y="3200400"/>
            <a:ext cx="754005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MBQIP Measures Chart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MBQIP Fact Sheets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MBQIP Reporting Guide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MBQIP Monthly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How-to YouTube Videos</a:t>
            </a:r>
          </a:p>
        </p:txBody>
      </p:sp>
    </p:spTree>
    <p:extLst>
      <p:ext uri="{BB962C8B-B14F-4D97-AF65-F5344CB8AC3E}">
        <p14:creationId xmlns:p14="http://schemas.microsoft.com/office/powerpoint/2010/main" val="1881395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for MBQIP</a:t>
            </a:r>
            <a:endParaRPr lang="en-US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040" y="1600200"/>
            <a:ext cx="5881919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0679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hlinkClick r:id="rId2"/>
              </a:rPr>
              <a:t>www.ruralhealthinfo.org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RHIhub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Funding Opportunities</a:t>
            </a:r>
          </a:p>
          <a:p>
            <a:r>
              <a:rPr lang="en-US" dirty="0" smtClean="0"/>
              <a:t>Topics &amp; States</a:t>
            </a:r>
          </a:p>
          <a:p>
            <a:r>
              <a:rPr lang="en-US" dirty="0" smtClean="0"/>
              <a:t>Topic Guides</a:t>
            </a:r>
          </a:p>
          <a:p>
            <a:r>
              <a:rPr lang="en-US" dirty="0" smtClean="0"/>
              <a:t>Tools for Success</a:t>
            </a:r>
          </a:p>
          <a:p>
            <a:r>
              <a:rPr lang="en-US" dirty="0" smtClean="0"/>
              <a:t>Online Library</a:t>
            </a:r>
          </a:p>
          <a:p>
            <a:r>
              <a:rPr lang="en-US" dirty="0" smtClean="0"/>
              <a:t>Statistics &amp;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747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800" y="304800"/>
            <a:ext cx="6318166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302565"/>
      </p:ext>
    </p:extLst>
  </p:cSld>
  <p:clrMapOvr>
    <a:masterClrMapping/>
  </p:clrMapOvr>
</p:sld>
</file>

<file path=ppt/theme/theme1.xml><?xml version="1.0" encoding="utf-8"?>
<a:theme xmlns:a="http://schemas.openxmlformats.org/drawingml/2006/main" name="NHA PPT template- white NEW">
  <a:themeElements>
    <a:clrScheme name="Custom 12">
      <a:dk1>
        <a:srgbClr val="002060"/>
      </a:dk1>
      <a:lt1>
        <a:srgbClr val="FFFFFF"/>
      </a:lt1>
      <a:dk2>
        <a:srgbClr val="002060"/>
      </a:dk2>
      <a:lt2>
        <a:srgbClr val="002060"/>
      </a:lt2>
      <a:accent1>
        <a:srgbClr val="797B7E"/>
      </a:accent1>
      <a:accent2>
        <a:srgbClr val="F96A1B"/>
      </a:accent2>
      <a:accent3>
        <a:srgbClr val="F96A1B"/>
      </a:accent3>
      <a:accent4>
        <a:srgbClr val="002060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NHA PPT template- white NEW</Template>
  <TotalTime>43</TotalTime>
  <Words>139</Words>
  <Application>Microsoft Office PowerPoint</Application>
  <PresentationFormat>On-screen Show (4:3)</PresentationFormat>
  <Paragraphs>61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Trebuchet MS</vt:lpstr>
      <vt:lpstr>NHA PPT template- white NEW</vt:lpstr>
      <vt:lpstr>PowerPoint Presentation</vt:lpstr>
      <vt:lpstr>MBQIP</vt:lpstr>
      <vt:lpstr>MBQIP Measures</vt:lpstr>
      <vt:lpstr>Additional MBQIP Measures  For Nebraska</vt:lpstr>
      <vt:lpstr>Quarterly Compliance Team Reports</vt:lpstr>
      <vt:lpstr>MBQIP Resources</vt:lpstr>
      <vt:lpstr>Resources for MBQIP</vt:lpstr>
      <vt:lpstr>www.ruralhealthinfo.org (RHIhub)</vt:lpstr>
      <vt:lpstr>PowerPoint Presentation</vt:lpstr>
      <vt:lpstr>Who to contact:</vt:lpstr>
      <vt:lpstr>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 Larson</dc:creator>
  <cp:lastModifiedBy>Nancy Jo Hansen</cp:lastModifiedBy>
  <cp:revision>20</cp:revision>
  <cp:lastPrinted>2019-01-25T16:35:22Z</cp:lastPrinted>
  <dcterms:created xsi:type="dcterms:W3CDTF">2013-01-22T21:49:12Z</dcterms:created>
  <dcterms:modified xsi:type="dcterms:W3CDTF">2021-05-10T16:05:06Z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-1980728527</vt:i4>
  </property>
  <property fmtid="{D5CDD505-2E9C-101B-9397-08002B2CF9AE}" pid="3" name="_NewReviewCycle">
    <vt:lpwstr/>
  </property>
  <property fmtid="{D5CDD505-2E9C-101B-9397-08002B2CF9AE}" pid="4" name="_EmailSubject">
    <vt:lpwstr>PP Presentation for QI Residency Program Module C</vt:lpwstr>
  </property>
  <property fmtid="{D5CDD505-2E9C-101B-9397-08002B2CF9AE}" pid="5" name="_AuthorEmail">
    <vt:lpwstr>Nancyjo.Hansen@nebraska.gov</vt:lpwstr>
  </property>
  <property fmtid="{D5CDD505-2E9C-101B-9397-08002B2CF9AE}" pid="6" name="_AuthorEmailDisplayName">
    <vt:lpwstr>Hansen, Nancy Jo</vt:lpwstr>
  </property>
</Properties>
</file>