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2" r:id="rId4"/>
    <p:sldId id="261" r:id="rId5"/>
    <p:sldId id="264" r:id="rId6"/>
    <p:sldId id="283" r:id="rId7"/>
    <p:sldId id="281" r:id="rId8"/>
    <p:sldId id="276" r:id="rId9"/>
    <p:sldId id="284" r:id="rId10"/>
    <p:sldId id="285" r:id="rId11"/>
    <p:sldId id="277" r:id="rId12"/>
    <p:sldId id="278" r:id="rId13"/>
    <p:sldId id="268" r:id="rId14"/>
    <p:sldId id="270" r:id="rId15"/>
    <p:sldId id="265" r:id="rId16"/>
    <p:sldId id="262" r:id="rId17"/>
    <p:sldId id="263" r:id="rId18"/>
    <p:sldId id="266" r:id="rId19"/>
    <p:sldId id="271" r:id="rId20"/>
    <p:sldId id="279" r:id="rId21"/>
    <p:sldId id="282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F2A7C4-E99F-4574-B301-FC93A23A20A9}">
          <p14:sldIdLst>
            <p14:sldId id="256"/>
            <p14:sldId id="272"/>
            <p14:sldId id="261"/>
            <p14:sldId id="264"/>
            <p14:sldId id="283"/>
            <p14:sldId id="281"/>
            <p14:sldId id="276"/>
            <p14:sldId id="284"/>
            <p14:sldId id="285"/>
            <p14:sldId id="277"/>
            <p14:sldId id="278"/>
            <p14:sldId id="268"/>
            <p14:sldId id="270"/>
            <p14:sldId id="265"/>
            <p14:sldId id="262"/>
            <p14:sldId id="263"/>
            <p14:sldId id="266"/>
            <p14:sldId id="271"/>
            <p14:sldId id="279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40C"/>
    <a:srgbClr val="8F9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178" autoAdjust="0"/>
  </p:normalViewPr>
  <p:slideViewPr>
    <p:cSldViewPr>
      <p:cViewPr varScale="1">
        <p:scale>
          <a:sx n="61" d="100"/>
          <a:sy n="61" d="100"/>
        </p:scale>
        <p:origin x="14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D5CBD2-C064-4E66-B534-56A0A91BACAF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0329D1-4160-4298-B206-7696B117D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37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75D209-AD2C-4B93-B7E1-B0B83406F614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2CE7E6-36B3-45C4-9024-CCDA635878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5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SCYghxtioIY&amp;feature=youtu.be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50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09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Dana</a:t>
            </a:r>
          </a:p>
          <a:p>
            <a:pPr marL="174708" indent="-174708">
              <a:buFontTx/>
              <a:buChar char="-"/>
            </a:pPr>
            <a:r>
              <a:rPr lang="en-US" dirty="0"/>
              <a:t>Show video</a:t>
            </a:r>
          </a:p>
          <a:p>
            <a:pPr marL="174708" indent="-174708">
              <a:buFontTx/>
              <a:buChar char="-"/>
            </a:pPr>
            <a:r>
              <a:rPr lang="en-US" dirty="0">
                <a:hlinkClick r:id="rId3"/>
              </a:rPr>
              <a:t>Model For Improvement Clip 1 – YouTube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28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Dana</a:t>
            </a:r>
          </a:p>
          <a:p>
            <a:pPr marL="174708" indent="-174708">
              <a:buFontTx/>
              <a:buChar char="-"/>
            </a:pPr>
            <a:r>
              <a:rPr lang="en-US" dirty="0"/>
              <a:t>Who selected</a:t>
            </a:r>
          </a:p>
          <a:p>
            <a:pPr marL="174708" indent="-174708">
              <a:buFontTx/>
              <a:buChar char="-"/>
            </a:pPr>
            <a:r>
              <a:rPr lang="en-US" dirty="0"/>
              <a:t>What is a cohort</a:t>
            </a:r>
          </a:p>
          <a:p>
            <a:pPr marL="174708" indent="-174708">
              <a:buFontTx/>
              <a:buChar char="-"/>
            </a:pPr>
            <a:r>
              <a:rPr lang="en-US" dirty="0"/>
              <a:t>What will be covered</a:t>
            </a:r>
          </a:p>
          <a:p>
            <a:pPr marL="174708" indent="-174708">
              <a:buFontTx/>
              <a:buChar char="-"/>
            </a:pPr>
            <a:r>
              <a:rPr lang="en-US" dirty="0"/>
              <a:t>How long</a:t>
            </a:r>
          </a:p>
          <a:p>
            <a:pPr marL="174708" indent="-174708">
              <a:buFontTx/>
              <a:buChar char="-"/>
            </a:pPr>
            <a:r>
              <a:rPr lang="en-US" dirty="0"/>
              <a:t>When begin</a:t>
            </a:r>
          </a:p>
          <a:p>
            <a:pPr marL="174708" indent="-174708">
              <a:buFontTx/>
              <a:buChar char="-"/>
            </a:pPr>
            <a:r>
              <a:rPr lang="en-US" dirty="0"/>
              <a:t>Template for meetings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65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69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8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Margaret</a:t>
            </a:r>
          </a:p>
          <a:p>
            <a:pPr marL="174708" indent="-174708">
              <a:buFontTx/>
              <a:buChar char="-"/>
            </a:pPr>
            <a:r>
              <a:rPr lang="en-US" dirty="0"/>
              <a:t>Why Partnered with Telligen</a:t>
            </a:r>
          </a:p>
          <a:p>
            <a:pPr marL="174708" indent="-174708">
              <a:buFontTx/>
              <a:buChar char="-"/>
            </a:pPr>
            <a:r>
              <a:rPr lang="en-US" dirty="0"/>
              <a:t>Local scope vs regional Telligen resources</a:t>
            </a:r>
          </a:p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15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37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58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11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Dana</a:t>
            </a:r>
          </a:p>
          <a:p>
            <a:r>
              <a:rPr lang="en-US" dirty="0"/>
              <a:t>- More measurement information to 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3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058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091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Dana</a:t>
            </a:r>
          </a:p>
          <a:p>
            <a:pPr marL="174708" indent="-174708">
              <a:buFontTx/>
              <a:buChar char="-"/>
            </a:pPr>
            <a:r>
              <a:rPr lang="en-US" dirty="0"/>
              <a:t>Review components of a proper aim statement</a:t>
            </a:r>
          </a:p>
          <a:p>
            <a:pPr marL="640594" lvl="1" indent="-174708">
              <a:buFontTx/>
              <a:buChar char="-"/>
            </a:pPr>
            <a:r>
              <a:rPr lang="en-US" dirty="0"/>
              <a:t>How good</a:t>
            </a:r>
          </a:p>
          <a:p>
            <a:pPr marL="640594" lvl="1" indent="-174708">
              <a:buFontTx/>
              <a:buChar char="-"/>
            </a:pPr>
            <a:r>
              <a:rPr lang="en-US" dirty="0"/>
              <a:t>By When</a:t>
            </a:r>
          </a:p>
          <a:p>
            <a:pPr marL="174708" indent="-174708">
              <a:buFontTx/>
              <a:buChar char="-"/>
            </a:pPr>
            <a:r>
              <a:rPr lang="en-US" dirty="0"/>
              <a:t>Give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3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416"/>
            <a:ext cx="9144000" cy="70658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6225"/>
            <a:ext cx="7696200" cy="584775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nebraskahospitals.org</a:t>
            </a:r>
          </a:p>
        </p:txBody>
      </p:sp>
    </p:spTree>
    <p:extLst>
      <p:ext uri="{BB962C8B-B14F-4D97-AF65-F5344CB8AC3E}">
        <p14:creationId xmlns:p14="http://schemas.microsoft.com/office/powerpoint/2010/main" val="22479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33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79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54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63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20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r="3934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33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r="3934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2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6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0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2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8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4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0636C-E851-48C2-B9D2-3CF14FDAAE79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EF35D-9A28-4667-B3F8-B717950D59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59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33695-8039-4741-929B-6BCF1741F32B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telligenqinqio.com/rdc/" TargetMode="External"/><Relationship Id="rId7" Type="http://schemas.openxmlformats.org/officeDocument/2006/relationships/hyperlink" Target="https://www.nebraskahospitals.org/quality_and_safety/hqic-quality-grant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ebraskahospitals.org/quality_and_safety/" TargetMode="External"/><Relationship Id="rId5" Type="http://schemas.openxmlformats.org/officeDocument/2006/relationships/hyperlink" Target="https://www.nebraskahospitals.org/" TargetMode="External"/><Relationship Id="rId4" Type="http://schemas.openxmlformats.org/officeDocument/2006/relationships/hyperlink" Target="https://ahacds.org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braskahospitals.org/quality_and_safety/process-improvement-tools/tool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woeppel@nebraskahospital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ddevries@nebraskahospitals.org" TargetMode="External"/><Relationship Id="rId5" Type="http://schemas.openxmlformats.org/officeDocument/2006/relationships/hyperlink" Target="mailto:jendorfolson@nebraskahospitals.org" TargetMode="External"/><Relationship Id="rId4" Type="http://schemas.openxmlformats.org/officeDocument/2006/relationships/hyperlink" Target="mailto:dsteiner@nebraskahospitals.or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nugent@telligen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34825"/>
            <a:ext cx="7772400" cy="584775"/>
          </a:xfrm>
        </p:spPr>
        <p:txBody>
          <a:bodyPr>
            <a:spAutoFit/>
          </a:bodyPr>
          <a:lstStyle/>
          <a:p>
            <a:r>
              <a:rPr lang="en-US" b="1" dirty="0"/>
              <a:t>July 8, 2021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5300" y="1752600"/>
            <a:ext cx="8153400" cy="1600438"/>
          </a:xfrm>
          <a:prstGeom prst="roundRect">
            <a:avLst/>
          </a:prstGeom>
          <a:ln w="508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400" b="1" dirty="0"/>
              <a:t>Quality Residency – Module C</a:t>
            </a:r>
          </a:p>
          <a:p>
            <a:pPr algn="ctr"/>
            <a:r>
              <a:rPr lang="en-US" sz="4400" b="1" dirty="0"/>
              <a:t>What is HQIC?</a:t>
            </a:r>
          </a:p>
        </p:txBody>
      </p:sp>
    </p:spTree>
    <p:extLst>
      <p:ext uri="{BB962C8B-B14F-4D97-AF65-F5344CB8AC3E}">
        <p14:creationId xmlns:p14="http://schemas.microsoft.com/office/powerpoint/2010/main" val="219111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F42C4-2C49-40FE-A0B6-A750F47C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HQIC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FFA6B-4657-441E-BE75-4F088E2CB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524000"/>
            <a:ext cx="8610600" cy="43181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u="sng" dirty="0"/>
              <a:t>Improve Behavioral Health Outcomes &amp; Decrease Opioid Misuse</a:t>
            </a:r>
          </a:p>
          <a:p>
            <a:pPr marL="0" indent="0">
              <a:buNone/>
            </a:pPr>
            <a:r>
              <a:rPr lang="en-US" sz="1800" dirty="0"/>
              <a:t>Decrease opioid related adverse events, including deaths, by 7% with a focus on Medicare beneficiaries using opioids. </a:t>
            </a:r>
          </a:p>
          <a:p>
            <a:r>
              <a:rPr lang="en-US" sz="1600" dirty="0"/>
              <a:t>Decrease opioid related adverse events by 7%, including deaths with a focus on the Medicare population</a:t>
            </a:r>
          </a:p>
          <a:p>
            <a:r>
              <a:rPr lang="en-US" sz="1600" dirty="0"/>
              <a:t>Decrease opioid prescribing (for prescriptions ≥ 90 MME daily across recruited, acute care hospitals by 12%.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2000" u="sng" dirty="0"/>
              <a:t>Improve Quality Of Care Transitions</a:t>
            </a:r>
          </a:p>
          <a:p>
            <a:pPr marL="0" indent="0">
              <a:buNone/>
            </a:pPr>
            <a:r>
              <a:rPr lang="en-US" sz="1800" dirty="0"/>
              <a:t>Reduce hospital readmissions by 5% in recruited hospitals. </a:t>
            </a:r>
          </a:p>
          <a:p>
            <a:r>
              <a:rPr lang="en-US" sz="1600" dirty="0"/>
              <a:t>Reduce readmissions by 5% for the recruited population.</a:t>
            </a:r>
          </a:p>
          <a:p>
            <a:pPr marL="0" indent="0" algn="ctr">
              <a:buNone/>
            </a:pPr>
            <a:endParaRPr lang="en-US" sz="1800" u="sng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2879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F42C4-2C49-40FE-A0B6-A750F47C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HQIC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FFA6B-4657-441E-BE75-4F088E2CB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u="sng" dirty="0"/>
              <a:t>Improve Patient Safety</a:t>
            </a:r>
            <a:endParaRPr lang="en-US" sz="2000" dirty="0"/>
          </a:p>
          <a:p>
            <a:pPr marL="0" indent="0">
              <a:buNone/>
            </a:pPr>
            <a:r>
              <a:rPr lang="en-US" sz="1800" dirty="0"/>
              <a:t>Reduce all-cause harm in hospitals by 2024, including: reduce by 9% or more all-cause harm in recruited hospitals to include reducing Adverse Drug Events (ADEs). </a:t>
            </a:r>
          </a:p>
          <a:p>
            <a:r>
              <a:rPr lang="en-US" sz="1700" dirty="0"/>
              <a:t>Reduce all-cause harm in hospitals by 9% or more by 2024. </a:t>
            </a:r>
          </a:p>
          <a:p>
            <a:r>
              <a:rPr lang="en-US" sz="1700" dirty="0"/>
              <a:t>Reduce readmissions by 5% for the recruited population by 2024. </a:t>
            </a:r>
          </a:p>
          <a:p>
            <a:r>
              <a:rPr lang="en-US" sz="1700" dirty="0"/>
              <a:t>Reduce ADEs in hospitals by 13%.</a:t>
            </a:r>
          </a:p>
          <a:p>
            <a:r>
              <a:rPr lang="en-US" sz="1700" dirty="0"/>
              <a:t>Reduce Clostridioides difficile (C. difficile, formerly known as Clostridium difficile) in hospitals. </a:t>
            </a:r>
          </a:p>
          <a:p>
            <a:pPr algn="ctr"/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60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7768-159C-4236-9E3D-A32C64F2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Collection Methods: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B250-F586-4DF1-ABD1-65C9C096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4800600"/>
          </a:xfrm>
        </p:spPr>
        <p:txBody>
          <a:bodyPr>
            <a:normAutofit/>
          </a:bodyPr>
          <a:lstStyle/>
          <a:p>
            <a:r>
              <a:rPr lang="en-US" dirty="0"/>
              <a:t>Hybrid Data Collection for HQIC:</a:t>
            </a:r>
          </a:p>
          <a:p>
            <a:pPr lvl="1"/>
            <a:r>
              <a:rPr lang="en-US" dirty="0"/>
              <a:t>Medicare Fee-for-Service Claims</a:t>
            </a:r>
          </a:p>
          <a:p>
            <a:pPr lvl="1"/>
            <a:r>
              <a:rPr lang="en-US" dirty="0"/>
              <a:t>Infection Prevention Measures:</a:t>
            </a:r>
          </a:p>
          <a:p>
            <a:pPr lvl="2"/>
            <a:r>
              <a:rPr lang="en-US" dirty="0"/>
              <a:t>NHSN</a:t>
            </a:r>
          </a:p>
          <a:p>
            <a:pPr lvl="2"/>
            <a:r>
              <a:rPr lang="en-US" dirty="0"/>
              <a:t>Self-reported</a:t>
            </a:r>
          </a:p>
          <a:p>
            <a:pPr lvl="1"/>
            <a:r>
              <a:rPr lang="en-US" dirty="0"/>
              <a:t>Self-Reported Nebraska Measures</a:t>
            </a:r>
          </a:p>
          <a:p>
            <a:r>
              <a:rPr lang="en-US" dirty="0"/>
              <a:t>Use CDS Data Repository</a:t>
            </a:r>
          </a:p>
        </p:txBody>
      </p:sp>
    </p:spTree>
    <p:extLst>
      <p:ext uri="{BB962C8B-B14F-4D97-AF65-F5344CB8AC3E}">
        <p14:creationId xmlns:p14="http://schemas.microsoft.com/office/powerpoint/2010/main" val="4284656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7768-159C-4236-9E3D-A32C64F2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Measure List from CDS: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035C06E-3799-443A-8D5C-9599D5692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824269"/>
              </p:ext>
            </p:extLst>
          </p:nvPr>
        </p:nvGraphicFramePr>
        <p:xfrm>
          <a:off x="228600" y="727364"/>
          <a:ext cx="8686800" cy="5812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939520832"/>
                    </a:ext>
                  </a:extLst>
                </a:gridCol>
                <a:gridCol w="3605720">
                  <a:extLst>
                    <a:ext uri="{9D8B030D-6E8A-4147-A177-3AD203B41FA5}">
                      <a16:colId xmlns:a16="http://schemas.microsoft.com/office/drawing/2014/main" val="3121901820"/>
                    </a:ext>
                  </a:extLst>
                </a:gridCol>
                <a:gridCol w="2033080">
                  <a:extLst>
                    <a:ext uri="{9D8B030D-6E8A-4147-A177-3AD203B41FA5}">
                      <a16:colId xmlns:a16="http://schemas.microsoft.com/office/drawing/2014/main" val="3470479275"/>
                    </a:ext>
                  </a:extLst>
                </a:gridCol>
              </a:tblGrid>
              <a:tr h="628149">
                <a:tc>
                  <a:txBody>
                    <a:bodyPr/>
                    <a:lstStyle/>
                    <a:p>
                      <a:r>
                        <a:rPr lang="en-US" dirty="0"/>
                        <a:t>Medicare FFS Claims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Infection Prevention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Self-Reported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164609"/>
                  </a:ext>
                </a:extLst>
              </a:tr>
              <a:tr h="485926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Opioid Prescribing Practices (Claims): Tell_Core_OP1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 Line Utilization Ratio - All Units (NHSN): Tell_Core_CLAB3 / / (Self Reported): Tell_SR_CLAB3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Opioid Related ADEs (self-reported): Tell_SR_NEOP</a:t>
                      </a:r>
                      <a:endParaRPr lang="en-US" sz="12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681699"/>
                  </a:ext>
                </a:extLst>
              </a:tr>
              <a:tr h="485926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Opioid Related ADEs (Claims): Tell_Core_ADE1c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CLABSI Rate all units (NHSN): Tell_Core_CLAB2 / / (Self Reported): Tell_SR_CLAB2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Glycemic Management ADEs (self-reported): Tell_SR_NEGL</a:t>
                      </a:r>
                      <a:endParaRPr lang="en-US" sz="12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208606"/>
                  </a:ext>
                </a:extLst>
              </a:tr>
              <a:tr h="485926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Glycemic Related ADEs (Claims): Tell_Core_ADE1b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Catheter Utilization Ratio all units (NHSN): Tell_Core_CAU3 / (Self Reported): Tell_SR_CAU3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Cause Readmission Rate : Tell_SR_NERead</a:t>
                      </a:r>
                      <a:endParaRPr lang="en-US" sz="12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151618"/>
                  </a:ext>
                </a:extLst>
              </a:tr>
              <a:tr h="485926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Anticoagulation Related ADEs (Claims): Tell_Core_ADE1a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CAUTI Rate all units (NHSN): Tell_Core_CAU2 / (Self Reported): Tell_SR_CAU2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Falls Rate: Tell_SR_NEFALL</a:t>
                      </a:r>
                      <a:endParaRPr lang="en-US" sz="12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721692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 Rate (Claims): Tell_Core_ADE1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CDI Rate (NHSN): Tell_Core_CDI2 / (Self Reported): Tell_SR_CDI2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689733"/>
                  </a:ext>
                </a:extLst>
              </a:tr>
              <a:tr h="485926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Postoperative Sepsis Rate (Claims): Tell_Core_Sep1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MRSA Rate (NHSN): Tell_Core_MRSA2 / (Self Reported): Tell_SR_MRSA2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429103"/>
                  </a:ext>
                </a:extLst>
              </a:tr>
              <a:tr h="485926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Pressure Ulcer Rate, Stage 3+ (Claims): Tell_Core_PRU1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SSI Rate Colon Surgeries (NHSN): Tell_Core_COLO2 / (Self Reported): Tell_SR_COLO2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251898"/>
                  </a:ext>
                </a:extLst>
              </a:tr>
              <a:tr h="529531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Hospital-acquired Pressure Ulcer Prevalence, Stage 2+ (Claims): Tell_Core_PRU2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SSI Rate Total Knee Replacements (NHSN): Tell_Core_HPRO2 / (Self Reported): Tell_SR_KPRO2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70070"/>
                  </a:ext>
                </a:extLst>
              </a:tr>
              <a:tr h="485926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Cause Readmission Rate (Claims): Tell_Core_Read1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SSI Rate Total Hip Replacements (NHSN): Tell_Core_KPRO2(Self Reported): Tell_SR_HPRO2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791027"/>
                  </a:ext>
                </a:extLst>
              </a:tr>
              <a:tr h="485926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Falls - CMS HAC (Claims): Tell_Core_Fall1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689392"/>
                  </a:ext>
                </a:extLst>
              </a:tr>
              <a:tr h="310304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PE/DVT Rate (Claims): Tell_Core_DVT1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552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31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7768-159C-4236-9E3D-A32C64F2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Elements and Links HQIC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B250-F586-4DF1-ABD1-65C9C0967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BFFCA-794E-4E02-9E6E-91D66F0FB823}"/>
              </a:ext>
            </a:extLst>
          </p:cNvPr>
          <p:cNvSpPr txBox="1"/>
          <p:nvPr/>
        </p:nvSpPr>
        <p:spPr>
          <a:xfrm>
            <a:off x="457200" y="1447800"/>
            <a:ext cx="8305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Telligen Portal: Communication and Information Hub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hlinkClick r:id="rId3"/>
              </a:rPr>
              <a:t>QIN-QIO Portal (telligenqinqio.com)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Comprehensive Data System (CDS): Data Repository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hlinkClick r:id="rId4"/>
              </a:rPr>
              <a:t>AHA Comprehensive Data System (ahacds.org)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Nebraska Hospital Association Website: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hlinkClick r:id="rId5"/>
              </a:rPr>
              <a:t>NHA Home page (nebraskahospitals.org)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hlinkClick r:id="rId6"/>
              </a:rPr>
              <a:t>Nebraska Hospital Association : Quality and Safety : Quality &amp; Safety (nebraskahospitals.org)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hlinkClick r:id="rId7"/>
              </a:rPr>
              <a:t>Nebraska Hospital Association : Quality and Safety : HQIC Quality Grant (nebraskahospitals.org)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5837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17BCE-ECA7-4A84-A5FB-CDF8E920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HQIC – Performance Improvement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380B0-46EB-4E00-9066-B1FD0A8BF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Elements:</a:t>
            </a:r>
          </a:p>
          <a:p>
            <a:pPr>
              <a:buFontTx/>
              <a:buChar char="-"/>
            </a:pPr>
            <a:r>
              <a:rPr lang="en-US" dirty="0"/>
              <a:t>IHI Model for Improvement</a:t>
            </a:r>
          </a:p>
          <a:p>
            <a:pPr>
              <a:buFontTx/>
              <a:buChar char="-"/>
            </a:pPr>
            <a:r>
              <a:rPr lang="en-US" dirty="0"/>
              <a:t>PDSA Cycles – Rapid Cycle Improvement</a:t>
            </a:r>
          </a:p>
          <a:p>
            <a:pPr>
              <a:buFontTx/>
              <a:buChar char="-"/>
            </a:pPr>
            <a:r>
              <a:rPr lang="en-US" dirty="0"/>
              <a:t>Six Meetings for Success</a:t>
            </a:r>
          </a:p>
        </p:txBody>
      </p:sp>
    </p:spTree>
    <p:extLst>
      <p:ext uri="{BB962C8B-B14F-4D97-AF65-F5344CB8AC3E}">
        <p14:creationId xmlns:p14="http://schemas.microsoft.com/office/powerpoint/2010/main" val="1339206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8AD0D-1F82-4779-B092-19A6BA9CD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HQIC – Performance Improvement</a:t>
            </a:r>
            <a:br>
              <a:rPr lang="en-US" sz="3700" dirty="0"/>
            </a:br>
            <a:r>
              <a:rPr lang="en-US" sz="3700" dirty="0"/>
              <a:t>IHI Model for Improvement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AC9BA0-7730-4772-A537-D2C2329F1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34087" y="1600200"/>
            <a:ext cx="3275825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6831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9533-E8C8-4DF3-A316-5E43149F8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HQIC – Performance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F2E33-81A6-4378-BDAB-DC218D1F9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NHA QPI Cohorts – Potential Topics:</a:t>
            </a:r>
          </a:p>
          <a:p>
            <a:r>
              <a:rPr lang="en-US" sz="1900" dirty="0"/>
              <a:t>Falls – Following CAPTURE Falls Algorithms</a:t>
            </a:r>
          </a:p>
          <a:p>
            <a:r>
              <a:rPr lang="en-US" sz="1900" dirty="0"/>
              <a:t>Readmissions – CCM / TCM – Care Transitions</a:t>
            </a:r>
          </a:p>
          <a:p>
            <a:r>
              <a:rPr lang="en-US" sz="1900" dirty="0"/>
              <a:t>Health Disparity – disparity in rural Nebraska – data collection – action plans</a:t>
            </a:r>
          </a:p>
          <a:p>
            <a:r>
              <a:rPr lang="en-US" sz="1900" dirty="0"/>
              <a:t>ADE – controlled glycemic index, opioid prescribing/use</a:t>
            </a:r>
          </a:p>
          <a:p>
            <a:r>
              <a:rPr lang="en-US" sz="1900" dirty="0"/>
              <a:t>Antibiotic Stewardship – Treatment days</a:t>
            </a:r>
          </a:p>
          <a:p>
            <a:r>
              <a:rPr lang="en-US" sz="1900" dirty="0"/>
              <a:t>Patient and Family Engagement – engagement of patients and families beyond a PFAC</a:t>
            </a:r>
          </a:p>
          <a:p>
            <a:r>
              <a:rPr lang="en-US" sz="1900" dirty="0"/>
              <a:t>Sepsis – process measures to ensure best outcomes in rural hospitals</a:t>
            </a:r>
          </a:p>
          <a:p>
            <a:r>
              <a:rPr lang="en-US" sz="1900" dirty="0"/>
              <a:t>CAUTI – catheter use – decreased catheter days, nurse empowerment</a:t>
            </a:r>
          </a:p>
          <a:p>
            <a:r>
              <a:rPr lang="en-US" sz="1900" dirty="0"/>
              <a:t>Other ideas -- ??</a:t>
            </a:r>
          </a:p>
          <a:p>
            <a:endParaRPr lang="en-US" sz="2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10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7768-159C-4236-9E3D-A32C64F2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Six Meetings for Success: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B250-F586-4DF1-ABD1-65C9C096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95400"/>
            <a:ext cx="8839200" cy="48768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>
                <a:hlinkClick r:id="rId3"/>
              </a:rPr>
              <a:t>Nebraska Hospital Association : Quality and Safety : Process Improvement Tools : Tools (nebraskahospitals.org)</a:t>
            </a: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05EAC1-AB81-4390-B2DF-64F66C9550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85" t="17811" r="67573" b="66535"/>
          <a:stretch/>
        </p:blipFill>
        <p:spPr>
          <a:xfrm>
            <a:off x="0" y="2209800"/>
            <a:ext cx="8915400" cy="32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84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1956-7472-4C8B-9288-20A4F0FEC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HQIC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3C60C-D5C4-4956-962E-69F2B5D3B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306193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F734D-4ECB-4516-8005-CFF8E916B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NHA HQIC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8283-63E8-470C-9CA3-E098C4AF7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3505200"/>
          </a:xfrm>
        </p:spPr>
        <p:txBody>
          <a:bodyPr/>
          <a:lstStyle/>
          <a:p>
            <a:pPr marL="457200" lvl="1" indent="0">
              <a:buNone/>
            </a:pPr>
            <a:endParaRPr lang="en-US" sz="1600" b="1" dirty="0">
              <a:solidFill>
                <a:srgbClr val="003876"/>
              </a:solidFill>
            </a:endParaRPr>
          </a:p>
          <a:p>
            <a:pPr marL="0">
              <a:spcBef>
                <a:spcPts val="0"/>
              </a:spcBef>
            </a:pPr>
            <a:r>
              <a:rPr lang="en-US" sz="1600" b="1" dirty="0">
                <a:solidFill>
                  <a:srgbClr val="003876"/>
                </a:solidFill>
                <a:effectLst/>
                <a:ea typeface="Calibri" panose="020F0502020204030204" pitchFamily="34" charset="0"/>
              </a:rPr>
              <a:t>Margaret Woeppel MSN, RN CPHQ | Vice President, Quality &amp; Data</a:t>
            </a:r>
          </a:p>
          <a:p>
            <a:pPr marL="400050" lvl="1">
              <a:spcBef>
                <a:spcPts val="0"/>
              </a:spcBef>
            </a:pPr>
            <a:r>
              <a:rPr lang="en-US" sz="1600" b="1" dirty="0">
                <a:solidFill>
                  <a:srgbClr val="003876"/>
                </a:solidFill>
                <a:hlinkClick r:id="rId3"/>
              </a:rPr>
              <a:t>mwoeppel@nebraskahospitals.org</a:t>
            </a:r>
            <a:endParaRPr lang="en-US" sz="1600" b="1" dirty="0">
              <a:solidFill>
                <a:srgbClr val="003876"/>
              </a:solidFill>
            </a:endParaRPr>
          </a:p>
          <a:p>
            <a:pPr marL="400050" lvl="1">
              <a:spcBef>
                <a:spcPts val="0"/>
              </a:spcBef>
            </a:pPr>
            <a:endParaRPr lang="en-US" sz="1600" b="1" dirty="0">
              <a:solidFill>
                <a:srgbClr val="003876"/>
              </a:solidFill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3876"/>
                </a:solidFill>
                <a:effectLst/>
                <a:ea typeface="Calibri" panose="020F0502020204030204" pitchFamily="34" charset="0"/>
              </a:rPr>
              <a:t>Dana Steiner BSN, MBA  | </a:t>
            </a:r>
            <a:r>
              <a:rPr lang="en-US" sz="1600" b="1" dirty="0">
                <a:solidFill>
                  <a:srgbClr val="1F3864"/>
                </a:solidFill>
                <a:effectLst/>
                <a:ea typeface="Calibri" panose="020F0502020204030204" pitchFamily="34" charset="0"/>
              </a:rPr>
              <a:t>HQIC Quality &amp; Performance Improvement Director</a:t>
            </a:r>
          </a:p>
          <a:p>
            <a:pPr marL="400050" lvl="1">
              <a:spcBef>
                <a:spcPts val="0"/>
              </a:spcBef>
            </a:pPr>
            <a:r>
              <a:rPr lang="en-US" sz="1600" b="1" dirty="0">
                <a:solidFill>
                  <a:srgbClr val="1F3864"/>
                </a:solidFill>
                <a:ea typeface="Calibri" panose="020F0502020204030204" pitchFamily="34" charset="0"/>
                <a:hlinkClick r:id="rId4"/>
              </a:rPr>
              <a:t>dsteiner@nebraskahospitals.org</a:t>
            </a:r>
            <a:endParaRPr lang="en-US" sz="1600" b="1" dirty="0">
              <a:solidFill>
                <a:srgbClr val="1F3864"/>
              </a:solidFill>
              <a:ea typeface="Calibri" panose="020F0502020204030204" pitchFamily="34" charset="0"/>
            </a:endParaRPr>
          </a:p>
          <a:p>
            <a:pPr marL="400050" lvl="1">
              <a:spcBef>
                <a:spcPts val="0"/>
              </a:spcBef>
            </a:pPr>
            <a:endParaRPr lang="en-US" sz="1600" b="1" dirty="0">
              <a:solidFill>
                <a:srgbClr val="1F3864"/>
              </a:solidFill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2"/>
                </a:solidFill>
                <a:effectLst/>
                <a:ea typeface="Calibri" panose="020F0502020204030204" pitchFamily="34" charset="0"/>
              </a:rPr>
              <a:t>Janet Endorf-Olson BSN, RN, CPHQ, LSSGB |HQIC Quality &amp; Performance     Improvement Consultant</a:t>
            </a:r>
          </a:p>
          <a:p>
            <a:pPr marL="400050" lvl="1">
              <a:spcBef>
                <a:spcPts val="0"/>
              </a:spcBef>
            </a:pPr>
            <a:r>
              <a:rPr lang="en-US" sz="1600" b="1" dirty="0">
                <a:solidFill>
                  <a:schemeClr val="bg2"/>
                </a:solidFill>
                <a:ea typeface="Calibri" panose="020F0502020204030204" pitchFamily="34" charset="0"/>
                <a:hlinkClick r:id="rId5"/>
              </a:rPr>
              <a:t>jendorfolson@nebraskahospitals.org</a:t>
            </a:r>
            <a:endParaRPr lang="en-US" sz="1600" b="1" dirty="0">
              <a:solidFill>
                <a:schemeClr val="bg2"/>
              </a:solidFill>
              <a:ea typeface="Calibri" panose="020F0502020204030204" pitchFamily="34" charset="0"/>
            </a:endParaRPr>
          </a:p>
          <a:p>
            <a:pPr marL="400050" lvl="1">
              <a:spcBef>
                <a:spcPts val="0"/>
              </a:spcBef>
            </a:pPr>
            <a:endParaRPr lang="en-US" sz="1600" b="1" dirty="0">
              <a:solidFill>
                <a:schemeClr val="bg2"/>
              </a:solidFill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1600" b="1" dirty="0">
                <a:solidFill>
                  <a:srgbClr val="003876"/>
                </a:solidFill>
                <a:effectLst/>
                <a:ea typeface="Calibri" panose="020F0502020204030204" pitchFamily="34" charset="0"/>
              </a:rPr>
              <a:t>David DeVries | Director of Health Data</a:t>
            </a:r>
          </a:p>
          <a:p>
            <a:pPr marL="400050" lvl="1">
              <a:spcBef>
                <a:spcPts val="0"/>
              </a:spcBef>
            </a:pPr>
            <a:r>
              <a:rPr lang="en-US" sz="1600" b="1" dirty="0">
                <a:solidFill>
                  <a:srgbClr val="003876"/>
                </a:solidFill>
                <a:ea typeface="Calibri" panose="020F0502020204030204" pitchFamily="34" charset="0"/>
                <a:hlinkClick r:id="rId6"/>
              </a:rPr>
              <a:t>ddevries@nebraskahospitals.org</a:t>
            </a:r>
            <a:endParaRPr lang="en-US" sz="1600" b="1" dirty="0">
              <a:solidFill>
                <a:srgbClr val="003876"/>
              </a:solidFill>
              <a:ea typeface="Calibri" panose="020F0502020204030204" pitchFamily="34" charset="0"/>
            </a:endParaRPr>
          </a:p>
          <a:p>
            <a:pPr marL="114300" lvl="1" indent="0">
              <a:spcBef>
                <a:spcPts val="0"/>
              </a:spcBef>
              <a:buNone/>
            </a:pPr>
            <a:endParaRPr lang="en-US" sz="1600" b="1" dirty="0">
              <a:solidFill>
                <a:srgbClr val="003876"/>
              </a:solidFill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1F3864"/>
                </a:solidFill>
                <a:ea typeface="Calibri" panose="020F0502020204030204" pitchFamily="34" charset="0"/>
              </a:rPr>
              <a:t>HQIC Advisory Council</a:t>
            </a:r>
          </a:p>
          <a:p>
            <a:pPr marL="400050" lvl="1">
              <a:spcBef>
                <a:spcPts val="0"/>
              </a:spcBef>
            </a:pPr>
            <a:endParaRPr lang="en-US" sz="1400" dirty="0">
              <a:solidFill>
                <a:srgbClr val="1F3864"/>
              </a:solidFill>
              <a:effectLst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endParaRPr lang="en-US" sz="1800" dirty="0">
              <a:effectLst/>
              <a:ea typeface="Calibri" panose="020F0502020204030204" pitchFamily="34" charset="0"/>
            </a:endParaRPr>
          </a:p>
          <a:p>
            <a:endParaRPr lang="en-US" sz="2400" b="1" dirty="0">
              <a:solidFill>
                <a:srgbClr val="003876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24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7FBB49-BCA7-42AB-A880-4EA1A48DB4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 for your time!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0F5805FB-7F10-4610-8798-CCEEBD621DCD}"/>
              </a:ext>
            </a:extLst>
          </p:cNvPr>
          <p:cNvSpPr txBox="1">
            <a:spLocks/>
          </p:cNvSpPr>
          <p:nvPr/>
        </p:nvSpPr>
        <p:spPr>
          <a:xfrm>
            <a:off x="723900" y="2057400"/>
            <a:ext cx="7696200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Questions or Comments</a:t>
            </a:r>
          </a:p>
        </p:txBody>
      </p:sp>
    </p:spTree>
    <p:extLst>
      <p:ext uri="{BB962C8B-B14F-4D97-AF65-F5344CB8AC3E}">
        <p14:creationId xmlns:p14="http://schemas.microsoft.com/office/powerpoint/2010/main" val="51659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9D41B-1227-497A-B313-6A51DE51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HQIC – Your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2125D-86BD-4DAE-A683-00FA22640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 numCol="3">
            <a:normAutofit fontScale="25000" lnSpcReduction="20000"/>
          </a:bodyPr>
          <a:lstStyle/>
          <a:p>
            <a:r>
              <a:rPr lang="en-US" sz="3600" dirty="0"/>
              <a:t>Annie Jeffrey Memorial County Health Center</a:t>
            </a:r>
          </a:p>
          <a:p>
            <a:r>
              <a:rPr lang="en-US" sz="3600" dirty="0"/>
              <a:t>Antelope Memorial Hospital</a:t>
            </a:r>
          </a:p>
          <a:p>
            <a:r>
              <a:rPr lang="en-US" sz="3600" dirty="0"/>
              <a:t>Avera Creighton Hospital</a:t>
            </a:r>
          </a:p>
          <a:p>
            <a:r>
              <a:rPr lang="en-US" sz="3600" dirty="0"/>
              <a:t>Avera St. Anthony's Hospital</a:t>
            </a:r>
          </a:p>
          <a:p>
            <a:r>
              <a:rPr lang="en-US" sz="3600" dirty="0"/>
              <a:t>Beatrice Community Hospital &amp; Hlth Ctr</a:t>
            </a:r>
          </a:p>
          <a:p>
            <a:r>
              <a:rPr lang="en-US" sz="3600" dirty="0"/>
              <a:t>Boone County Health Center</a:t>
            </a:r>
          </a:p>
          <a:p>
            <a:r>
              <a:rPr lang="en-US" sz="3600" dirty="0"/>
              <a:t>Box Butte General Hospital</a:t>
            </a:r>
          </a:p>
          <a:p>
            <a:r>
              <a:rPr lang="en-US" sz="3600" dirty="0"/>
              <a:t>Brodstone Memorial Hospital</a:t>
            </a:r>
          </a:p>
          <a:p>
            <a:r>
              <a:rPr lang="en-US" sz="3600" dirty="0"/>
              <a:t>Brown County Hospital</a:t>
            </a:r>
          </a:p>
          <a:p>
            <a:r>
              <a:rPr lang="en-US" sz="3600" dirty="0"/>
              <a:t>Butler County Health Care Center</a:t>
            </a:r>
          </a:p>
          <a:p>
            <a:r>
              <a:rPr lang="en-US" sz="3600" dirty="0"/>
              <a:t>Callaway District Hospital</a:t>
            </a:r>
          </a:p>
          <a:p>
            <a:r>
              <a:rPr lang="en-US" sz="3600" dirty="0"/>
              <a:t>Chadron Community Hospital</a:t>
            </a:r>
          </a:p>
          <a:p>
            <a:r>
              <a:rPr lang="en-US" sz="3600" dirty="0"/>
              <a:t>Chase County Community Hospital</a:t>
            </a:r>
          </a:p>
          <a:p>
            <a:r>
              <a:rPr lang="en-US" sz="3600" dirty="0"/>
              <a:t>Cherry County Hospital</a:t>
            </a:r>
          </a:p>
          <a:p>
            <a:r>
              <a:rPr lang="en-US" sz="3600" dirty="0"/>
              <a:t>CHI Health Plainview</a:t>
            </a:r>
          </a:p>
          <a:p>
            <a:r>
              <a:rPr lang="en-US" sz="3600" dirty="0"/>
              <a:t>CHI Health Schuyler</a:t>
            </a:r>
          </a:p>
          <a:p>
            <a:r>
              <a:rPr lang="en-US" sz="3600" dirty="0"/>
              <a:t>CHI Health St Mary's</a:t>
            </a:r>
          </a:p>
          <a:p>
            <a:r>
              <a:rPr lang="en-US" sz="3600" dirty="0"/>
              <a:t>Columbus Community Hospital</a:t>
            </a:r>
          </a:p>
          <a:p>
            <a:r>
              <a:rPr lang="en-US" sz="3600" dirty="0"/>
              <a:t>Community Hospital</a:t>
            </a:r>
          </a:p>
          <a:p>
            <a:r>
              <a:rPr lang="en-US" sz="3600" dirty="0"/>
              <a:t>Community Hospital Association-Fairfax</a:t>
            </a:r>
          </a:p>
          <a:p>
            <a:r>
              <a:rPr lang="en-US" sz="3600" dirty="0"/>
              <a:t>Community Medical Center</a:t>
            </a:r>
          </a:p>
          <a:p>
            <a:r>
              <a:rPr lang="en-US" sz="3600" dirty="0"/>
              <a:t>Cozad Community Health System</a:t>
            </a:r>
          </a:p>
          <a:p>
            <a:r>
              <a:rPr lang="en-US" sz="3600" dirty="0"/>
              <a:t>Crete Area Medical Center</a:t>
            </a:r>
          </a:p>
          <a:p>
            <a:r>
              <a:rPr lang="en-US" sz="3600" dirty="0"/>
              <a:t>Dundy County Hospital</a:t>
            </a:r>
          </a:p>
          <a:p>
            <a:r>
              <a:rPr lang="en-US" sz="3600" dirty="0"/>
              <a:t>Faith Regional Health Services</a:t>
            </a:r>
          </a:p>
          <a:p>
            <a:r>
              <a:rPr lang="en-US" sz="3600" dirty="0"/>
              <a:t>Fillmore County Hospital</a:t>
            </a:r>
          </a:p>
          <a:p>
            <a:r>
              <a:rPr lang="en-US" sz="3600" dirty="0"/>
              <a:t>Franklin County Memorial Hospital</a:t>
            </a:r>
          </a:p>
          <a:p>
            <a:r>
              <a:rPr lang="en-US" sz="3600" dirty="0"/>
              <a:t>Genoa Community Hospital</a:t>
            </a:r>
          </a:p>
          <a:p>
            <a:r>
              <a:rPr lang="en-US" sz="3600" dirty="0"/>
              <a:t>Gordon Memorial Hospital District</a:t>
            </a:r>
          </a:p>
          <a:p>
            <a:r>
              <a:rPr lang="en-US" sz="3600" dirty="0"/>
              <a:t>Gothenburg Health</a:t>
            </a:r>
          </a:p>
          <a:p>
            <a:r>
              <a:rPr lang="en-US" sz="3600" dirty="0"/>
              <a:t>Grand Island Regional Medical Center</a:t>
            </a:r>
          </a:p>
          <a:p>
            <a:r>
              <a:rPr lang="en-US" sz="3600" dirty="0"/>
              <a:t>Great Plains Health</a:t>
            </a:r>
          </a:p>
          <a:p>
            <a:r>
              <a:rPr lang="en-US" sz="3600" dirty="0"/>
              <a:t>Harlan County Health System</a:t>
            </a:r>
          </a:p>
          <a:p>
            <a:r>
              <a:rPr lang="en-US" sz="3600" dirty="0"/>
              <a:t>Henderson Health Care</a:t>
            </a:r>
          </a:p>
          <a:p>
            <a:r>
              <a:rPr lang="en-US" sz="3600" dirty="0"/>
              <a:t>Howard County Medical Center</a:t>
            </a:r>
          </a:p>
          <a:p>
            <a:r>
              <a:rPr lang="en-US" sz="3600" dirty="0"/>
              <a:t>Jefferson Community Health &amp; Life</a:t>
            </a:r>
          </a:p>
          <a:p>
            <a:r>
              <a:rPr lang="en-US" sz="3600" dirty="0"/>
              <a:t>Jennie Melham Memorial Medical Center</a:t>
            </a:r>
          </a:p>
          <a:p>
            <a:r>
              <a:rPr lang="en-US" sz="3600" dirty="0"/>
              <a:t>Johnson County Hospital</a:t>
            </a:r>
          </a:p>
          <a:p>
            <a:r>
              <a:rPr lang="en-US" sz="3600" dirty="0"/>
              <a:t>Kearney County Health Services</a:t>
            </a:r>
          </a:p>
          <a:p>
            <a:r>
              <a:rPr lang="en-US" sz="3600" dirty="0"/>
              <a:t>Kearney Regional Medical Ctr</a:t>
            </a:r>
          </a:p>
          <a:p>
            <a:r>
              <a:rPr lang="en-US" sz="3600" dirty="0"/>
              <a:t>Kimball Health Services</a:t>
            </a:r>
          </a:p>
          <a:p>
            <a:r>
              <a:rPr lang="en-US" sz="3600" dirty="0"/>
              <a:t>Lexington Regional Health Center</a:t>
            </a:r>
          </a:p>
          <a:p>
            <a:r>
              <a:rPr lang="en-US" sz="3600" dirty="0"/>
              <a:t>Mary Lanning Healthcare</a:t>
            </a:r>
          </a:p>
          <a:p>
            <a:r>
              <a:rPr lang="en-US" sz="3600" dirty="0"/>
              <a:t>Memorial Community Hospital &amp; Health System</a:t>
            </a:r>
          </a:p>
          <a:p>
            <a:r>
              <a:rPr lang="en-US" sz="3600" dirty="0"/>
              <a:t>Memorial Health Care Systems</a:t>
            </a:r>
          </a:p>
          <a:p>
            <a:r>
              <a:rPr lang="en-US" sz="3600" dirty="0"/>
              <a:t>Memorial Hospital</a:t>
            </a:r>
          </a:p>
          <a:p>
            <a:r>
              <a:rPr lang="en-US" sz="3600" dirty="0"/>
              <a:t>Merrick Medical Center</a:t>
            </a:r>
          </a:p>
          <a:p>
            <a:r>
              <a:rPr lang="en-US" sz="3600" dirty="0"/>
              <a:t>Methodist Fremont Health</a:t>
            </a:r>
          </a:p>
          <a:p>
            <a:r>
              <a:rPr lang="en-US" sz="3600" dirty="0"/>
              <a:t>Morrill County Community Hospital</a:t>
            </a:r>
          </a:p>
          <a:p>
            <a:r>
              <a:rPr lang="en-US" sz="3600" dirty="0"/>
              <a:t>Nebraska Spine Hospital</a:t>
            </a:r>
          </a:p>
          <a:p>
            <a:r>
              <a:rPr lang="en-US" sz="3600" dirty="0"/>
              <a:t>Nemaha County Hospital</a:t>
            </a:r>
          </a:p>
          <a:p>
            <a:r>
              <a:rPr lang="en-US" sz="3600" dirty="0"/>
              <a:t>Niobrara Valley Hospital</a:t>
            </a:r>
          </a:p>
          <a:p>
            <a:r>
              <a:rPr lang="en-US" sz="3600" dirty="0"/>
              <a:t>Oakland Mercy Hospital</a:t>
            </a:r>
          </a:p>
          <a:p>
            <a:r>
              <a:rPr lang="en-US" sz="3600" dirty="0"/>
              <a:t>Osmond General Hospital</a:t>
            </a:r>
          </a:p>
          <a:p>
            <a:r>
              <a:rPr lang="en-US" sz="3600" dirty="0"/>
              <a:t>Pawnee County Memorial Hospital</a:t>
            </a:r>
          </a:p>
          <a:p>
            <a:r>
              <a:rPr lang="en-US" sz="3600" dirty="0"/>
              <a:t>Pender Community Hospital</a:t>
            </a:r>
          </a:p>
          <a:p>
            <a:r>
              <a:rPr lang="en-US" sz="3600" dirty="0"/>
              <a:t>Perkins County Health Services</a:t>
            </a:r>
          </a:p>
          <a:p>
            <a:r>
              <a:rPr lang="en-US" sz="3600" dirty="0"/>
              <a:t>Phelps Memorial Health Center </a:t>
            </a:r>
          </a:p>
          <a:p>
            <a:r>
              <a:rPr lang="en-US" sz="3600" dirty="0"/>
              <a:t>Providence Medical Center</a:t>
            </a:r>
          </a:p>
          <a:p>
            <a:r>
              <a:rPr lang="en-US" sz="3600" dirty="0"/>
              <a:t>Regional West Garden County</a:t>
            </a:r>
          </a:p>
          <a:p>
            <a:r>
              <a:rPr lang="en-US" sz="3600" dirty="0"/>
              <a:t>Rock County Hospital</a:t>
            </a:r>
          </a:p>
          <a:p>
            <a:r>
              <a:rPr lang="en-US" sz="3600" dirty="0"/>
              <a:t>Saunders Medical Center</a:t>
            </a:r>
          </a:p>
          <a:p>
            <a:r>
              <a:rPr lang="en-US" sz="3600" dirty="0"/>
              <a:t>Sidney Regional Medical Center</a:t>
            </a:r>
          </a:p>
          <a:p>
            <a:r>
              <a:rPr lang="en-US" sz="3600" dirty="0"/>
              <a:t>St Francis Memorial Hosp (Franciscan Healthcare)</a:t>
            </a:r>
          </a:p>
          <a:p>
            <a:r>
              <a:rPr lang="en-US" sz="3600" dirty="0"/>
              <a:t>Syracuse Area Health</a:t>
            </a:r>
          </a:p>
          <a:p>
            <a:r>
              <a:rPr lang="en-US" sz="3600" dirty="0"/>
              <a:t>Thayer County Health Services</a:t>
            </a:r>
          </a:p>
          <a:p>
            <a:r>
              <a:rPr lang="en-US" sz="3600" dirty="0"/>
              <a:t>Tri Valley Health System (Cambridge Memorial Hospital)</a:t>
            </a:r>
          </a:p>
          <a:p>
            <a:r>
              <a:rPr lang="en-US" sz="3600" dirty="0"/>
              <a:t>Twelve Clans Unity Hospital</a:t>
            </a:r>
          </a:p>
          <a:p>
            <a:r>
              <a:rPr lang="en-US" sz="3600" dirty="0"/>
              <a:t>Valley County Health System</a:t>
            </a:r>
          </a:p>
          <a:p>
            <a:r>
              <a:rPr lang="en-US" sz="3600" dirty="0"/>
              <a:t>Warren Memorial Hospital (Friend Community Healthcare System)</a:t>
            </a:r>
          </a:p>
          <a:p>
            <a:r>
              <a:rPr lang="en-US" sz="3600" dirty="0"/>
              <a:t>Webster County Community Hospital</a:t>
            </a:r>
          </a:p>
          <a:p>
            <a:r>
              <a:rPr lang="en-US" sz="3600" dirty="0"/>
              <a:t>West Holt Memorial Hospital</a:t>
            </a:r>
          </a:p>
          <a:p>
            <a:r>
              <a:rPr lang="en-US" sz="3600" dirty="0"/>
              <a:t>York General Hospital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93C38-470D-4D81-A2B6-2BC3C5BEABA3}"/>
              </a:ext>
            </a:extLst>
          </p:cNvPr>
          <p:cNvSpPr txBox="1"/>
          <p:nvPr/>
        </p:nvSpPr>
        <p:spPr>
          <a:xfrm>
            <a:off x="6096000" y="518160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  <a:latin typeface="Bahnschrift SemiBold" panose="020B0502040204020203" pitchFamily="34" charset="0"/>
              </a:rPr>
              <a:t>74 STRONG</a:t>
            </a:r>
          </a:p>
        </p:txBody>
      </p:sp>
    </p:spTree>
    <p:extLst>
      <p:ext uri="{BB962C8B-B14F-4D97-AF65-F5344CB8AC3E}">
        <p14:creationId xmlns:p14="http://schemas.microsoft.com/office/powerpoint/2010/main" val="351787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15D7E-8FED-4DE4-A562-8D35C5E2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HQIC – Your Team – Telligen	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07B28C-7552-4F3A-BC35-836A48C02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7654" indent="-271457"/>
            <a:r>
              <a:rPr lang="en-US" sz="1600" dirty="0"/>
              <a:t>Meg Nugent, MHA, RN</a:t>
            </a:r>
          </a:p>
          <a:p>
            <a:pPr marL="682608" lvl="1" indent="-149222"/>
            <a:r>
              <a:rPr lang="en-US" sz="1600" dirty="0"/>
              <a:t>HQIC Program Director </a:t>
            </a:r>
          </a:p>
          <a:p>
            <a:pPr marL="682608" lvl="1" indent="-149222"/>
            <a:r>
              <a:rPr lang="en-US" sz="1600" dirty="0">
                <a:hlinkClick r:id="rId3"/>
              </a:rPr>
              <a:t>mnugent@telligen.com</a:t>
            </a:r>
            <a:endParaRPr lang="en-US" sz="1600" dirty="0"/>
          </a:p>
          <a:p>
            <a:pPr marL="533386" lvl="1" indent="0">
              <a:buNone/>
            </a:pPr>
            <a:endParaRPr lang="en-US" sz="16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7FEF73-E20A-4F72-A6D0-667A0D76DE4E}"/>
              </a:ext>
            </a:extLst>
          </p:cNvPr>
          <p:cNvSpPr txBox="1">
            <a:spLocks/>
          </p:cNvSpPr>
          <p:nvPr/>
        </p:nvSpPr>
        <p:spPr>
          <a:xfrm>
            <a:off x="304800" y="2753129"/>
            <a:ext cx="3888988" cy="135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14313" marR="0" lvl="0" indent="-15716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1350" b="0" i="0" u="none" strike="noStrike" cap="none">
                <a:solidFill>
                  <a:srgbClr val="58585A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defRPr>
            </a:lvl1pPr>
            <a:lvl2pPr marL="514350" marR="0" lvl="1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ource Sans Pro"/>
              <a:buChar char="»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2pPr>
            <a:lvl3pPr marL="857250" marR="0" lvl="2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3pPr>
            <a:lvl4pPr marL="1200150" marR="0" lvl="3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4pPr>
            <a:lvl5pPr marL="1543050" marR="0" lvl="4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5pPr>
            <a:lvl6pPr marL="1885950" marR="0" lvl="5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6pPr>
            <a:lvl7pPr marL="2228850" marR="0" lvl="6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7pPr>
            <a:lvl8pPr marL="2743200" marR="0" lvl="7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08610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347654" indent="-271457"/>
            <a:r>
              <a:rPr lang="en-US" sz="1600" dirty="0"/>
              <a:t>Rachel Megquier, BSN, RN</a:t>
            </a:r>
          </a:p>
          <a:p>
            <a:pPr marL="682608" lvl="1" indent="-149222"/>
            <a:r>
              <a:rPr lang="en-US" sz="1600" dirty="0"/>
              <a:t>Quality Improvement Facilitator </a:t>
            </a:r>
          </a:p>
          <a:p>
            <a:pPr marL="682608" lvl="1" indent="-149222"/>
            <a:r>
              <a:rPr lang="en-US" sz="1600" dirty="0"/>
              <a:t>rmeguier@telligen.com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D7A4243-B005-4940-856D-8C3A615DC8C8}"/>
              </a:ext>
            </a:extLst>
          </p:cNvPr>
          <p:cNvSpPr txBox="1">
            <a:spLocks/>
          </p:cNvSpPr>
          <p:nvPr/>
        </p:nvSpPr>
        <p:spPr>
          <a:xfrm>
            <a:off x="304800" y="3905419"/>
            <a:ext cx="4130783" cy="100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09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1800" b="0" i="0" u="none" strike="noStrike" cap="none">
                <a:solidFill>
                  <a:srgbClr val="58585A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defRPr>
            </a:lvl1pPr>
            <a:lvl2pPr marL="685800" marR="0" lvl="1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ource Sans Pro"/>
              <a:buChar char="»"/>
              <a:defRPr sz="12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2pPr>
            <a:lvl3pPr marL="1143000" marR="0" lvl="2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3pPr>
            <a:lvl4pPr marL="1600200" marR="0" lvl="3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2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4pPr>
            <a:lvl5pPr marL="2057400" marR="0" lvl="4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2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5pPr>
            <a:lvl6pPr marL="2514600" marR="0" lvl="5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2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6pPr>
            <a:lvl7pPr marL="2971800" marR="0" lvl="6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2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347654" indent="-271457"/>
            <a:r>
              <a:rPr lang="en-US" sz="1600" dirty="0"/>
              <a:t>Ann Loges, BSN, RN</a:t>
            </a:r>
          </a:p>
          <a:p>
            <a:pPr marL="682608" lvl="1" indent="-149222"/>
            <a:r>
              <a:rPr lang="en-US" sz="1600" dirty="0"/>
              <a:t>Sr. Quality Improvement Facilitator</a:t>
            </a:r>
          </a:p>
          <a:p>
            <a:pPr marL="682608" lvl="1" indent="-149222"/>
            <a:r>
              <a:rPr lang="en-US" sz="1600" dirty="0"/>
              <a:t>aloges@telligen.com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38F0D4D-10D1-4CB1-B313-07E41DD5210E}"/>
              </a:ext>
            </a:extLst>
          </p:cNvPr>
          <p:cNvSpPr txBox="1">
            <a:spLocks/>
          </p:cNvSpPr>
          <p:nvPr/>
        </p:nvSpPr>
        <p:spPr>
          <a:xfrm>
            <a:off x="4800600" y="1600200"/>
            <a:ext cx="3743124" cy="77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14313" marR="0" lvl="0" indent="-15716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1350" b="0" i="0" u="none" strike="noStrike" cap="none">
                <a:solidFill>
                  <a:srgbClr val="58585A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defRPr>
            </a:lvl1pPr>
            <a:lvl2pPr marL="514350" marR="0" lvl="1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ource Sans Pro"/>
              <a:buChar char="»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2pPr>
            <a:lvl3pPr marL="857250" marR="0" lvl="2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3pPr>
            <a:lvl4pPr marL="1200150" marR="0" lvl="3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4pPr>
            <a:lvl5pPr marL="1543050" marR="0" lvl="4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5pPr>
            <a:lvl6pPr marL="1885950" marR="0" lvl="5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6pPr>
            <a:lvl7pPr marL="2228850" marR="0" lvl="6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7pPr>
            <a:lvl8pPr marL="2743200" marR="0" lvl="7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08610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347654" indent="-271457"/>
            <a:r>
              <a:rPr lang="en-US" sz="1600" dirty="0">
                <a:latin typeface="+mn-lt"/>
              </a:rPr>
              <a:t>Sue Stefan, DNP, MS, MBA, RN, CPHQ</a:t>
            </a:r>
          </a:p>
          <a:p>
            <a:pPr marL="682608" lvl="1" indent="-149222"/>
            <a:r>
              <a:rPr lang="en-US" sz="1600" dirty="0"/>
              <a:t>Executive Director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F1AA5B-4346-41FC-B4AB-244B77FE533C}"/>
              </a:ext>
            </a:extLst>
          </p:cNvPr>
          <p:cNvSpPr txBox="1">
            <a:spLocks/>
          </p:cNvSpPr>
          <p:nvPr/>
        </p:nvSpPr>
        <p:spPr>
          <a:xfrm>
            <a:off x="4943676" y="2761011"/>
            <a:ext cx="3743124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14313" marR="0" lvl="0" indent="-15716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1350" b="0" i="0" u="none" strike="noStrike" cap="none">
                <a:solidFill>
                  <a:srgbClr val="58585A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defRPr>
            </a:lvl1pPr>
            <a:lvl2pPr marL="514350" marR="0" lvl="1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ource Sans Pro"/>
              <a:buChar char="»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2pPr>
            <a:lvl3pPr marL="857250" marR="0" lvl="2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3pPr>
            <a:lvl4pPr marL="1200150" marR="0" lvl="3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4pPr>
            <a:lvl5pPr marL="1543050" marR="0" lvl="4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5pPr>
            <a:lvl6pPr marL="1885950" marR="0" lvl="5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6pPr>
            <a:lvl7pPr marL="2228850" marR="0" lvl="6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7pPr>
            <a:lvl8pPr marL="2743200" marR="0" lvl="7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08610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347654" indent="-271457"/>
            <a:r>
              <a:rPr lang="en-US" sz="1600" dirty="0">
                <a:latin typeface="+mn-lt"/>
              </a:rPr>
              <a:t>Dr. Christine LaRocca, MD</a:t>
            </a:r>
          </a:p>
          <a:p>
            <a:pPr marL="682608" lvl="1" indent="-149222"/>
            <a:r>
              <a:rPr lang="en-US" sz="1600" dirty="0"/>
              <a:t>Medical Director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8885A4-9E01-4056-B9CD-32704906F977}"/>
              </a:ext>
            </a:extLst>
          </p:cNvPr>
          <p:cNvSpPr txBox="1">
            <a:spLocks/>
          </p:cNvSpPr>
          <p:nvPr/>
        </p:nvSpPr>
        <p:spPr>
          <a:xfrm>
            <a:off x="4943676" y="3962400"/>
            <a:ext cx="3887361" cy="135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14313" marR="0" lvl="0" indent="-15716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1350" b="0" i="0" u="none" strike="noStrike" cap="none">
                <a:solidFill>
                  <a:srgbClr val="58585A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defRPr>
            </a:lvl1pPr>
            <a:lvl2pPr marL="514350" marR="0" lvl="1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ource Sans Pro"/>
              <a:buChar char="»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2pPr>
            <a:lvl3pPr marL="857250" marR="0" lvl="2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3pPr>
            <a:lvl4pPr marL="1200150" marR="0" lvl="3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4pPr>
            <a:lvl5pPr marL="1543050" marR="0" lvl="4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5pPr>
            <a:lvl6pPr marL="1885950" marR="0" lvl="5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6pPr>
            <a:lvl7pPr marL="2228850" marR="0" lvl="6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7pPr>
            <a:lvl8pPr marL="2743200" marR="0" lvl="7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08610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347654" indent="-271457"/>
            <a:r>
              <a:rPr lang="en-US" sz="1600" dirty="0">
                <a:latin typeface="+mn-lt"/>
              </a:rPr>
              <a:t>Joanna Haize-Clawson</a:t>
            </a:r>
          </a:p>
          <a:p>
            <a:pPr marL="682608" lvl="1" indent="-149222"/>
            <a:r>
              <a:rPr lang="en-US" sz="1600" dirty="0"/>
              <a:t>Sr. Quality Improvement Facilitator </a:t>
            </a:r>
          </a:p>
          <a:p>
            <a:pPr marL="682608" lvl="1" indent="-149222"/>
            <a:r>
              <a:rPr lang="en-US" sz="1600" dirty="0"/>
              <a:t>Jhaize-clawson@telligen.com</a:t>
            </a:r>
          </a:p>
        </p:txBody>
      </p:sp>
    </p:spTree>
    <p:extLst>
      <p:ext uri="{BB962C8B-B14F-4D97-AF65-F5344CB8AC3E}">
        <p14:creationId xmlns:p14="http://schemas.microsoft.com/office/powerpoint/2010/main" val="366621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FBDD-FE51-4EC4-9620-B003A459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Telligen Partners: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DD825-EB6B-4E7D-B06F-91D5D9918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7157F-C4B8-42A3-8EBA-898E27FC9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HQIC Overview: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878E-ACF0-416D-B0C5-706FE2FEA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4267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u="sng" dirty="0"/>
              <a:t>Target population for the HQIC grant: </a:t>
            </a:r>
          </a:p>
          <a:p>
            <a:r>
              <a:rPr lang="en-US" dirty="0"/>
              <a:t>Rural Hospitals</a:t>
            </a:r>
          </a:p>
          <a:p>
            <a:r>
              <a:rPr lang="en-US" dirty="0"/>
              <a:t>Critical Access Hospitals </a:t>
            </a:r>
          </a:p>
          <a:p>
            <a:r>
              <a:rPr lang="en-US" dirty="0"/>
              <a:t>Hospitals serving:</a:t>
            </a:r>
          </a:p>
          <a:p>
            <a:pPr lvl="1"/>
            <a:r>
              <a:rPr lang="en-US" dirty="0"/>
              <a:t>Populations with poor access to alternative hospital settings</a:t>
            </a:r>
          </a:p>
          <a:p>
            <a:pPr lvl="1"/>
            <a:r>
              <a:rPr lang="en-US" dirty="0"/>
              <a:t>Vulnerable populations: elderly, medically underserved, chronically ill, low-income and/or homeless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3300" u="sng" dirty="0"/>
              <a:t>HQIC Increase Patient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Opioid Stewardship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Adverse Drug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Central Line-associated Blood Stream Infections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Catheter-associated Urinary Tract Infections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C-diff, MRSA and Antibiotic Stewardship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Sepsis and Septic Shock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Pressure Ulcers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Readmissions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1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EA706-3BC2-4F9C-9CD9-7EE4CC48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HQIC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09B7B-063C-4A73-A560-4F165F5D7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73" y="1322234"/>
            <a:ext cx="4177145" cy="317356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/>
              <a:t>3 Main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Improve Behavioral Health Outcomes and Decrease Opioid Misuse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Increase Patient Safety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Improve Quality of Care Transitions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FBC60B-F31A-4585-B8A1-A193AA6E6DD0}"/>
              </a:ext>
            </a:extLst>
          </p:cNvPr>
          <p:cNvSpPr txBox="1"/>
          <p:nvPr/>
        </p:nvSpPr>
        <p:spPr>
          <a:xfrm>
            <a:off x="4343400" y="1267691"/>
            <a:ext cx="4648200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u="sng" dirty="0"/>
              <a:t>Supportive Goals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Support Hospitals in response to public health emergencies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Facilitate authentic person and family engagement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Address Disparities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Engage Hospital Leadership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Promote Antibiotic Stewardship</a:t>
            </a:r>
          </a:p>
          <a:p>
            <a:endParaRPr lang="en-US" sz="1600" dirty="0"/>
          </a:p>
          <a:p>
            <a:pPr algn="ctr"/>
            <a:r>
              <a:rPr lang="en-US" sz="1600" u="sng" dirty="0"/>
              <a:t>Facilitate authentic person and family engagement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Implementation of a planning checklist for patients known to have a planned admission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Implementation of a discharge planning checklist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Conducting shift change huddles and bedside reporting with patients and families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Designation of an accountable leader in the hospital who is responsible for person and family engagement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Hospitals to have an active Person &amp; Family Engagement Committee where patients are represented and report to the Board</a:t>
            </a:r>
          </a:p>
        </p:txBody>
      </p:sp>
    </p:spTree>
    <p:extLst>
      <p:ext uri="{BB962C8B-B14F-4D97-AF65-F5344CB8AC3E}">
        <p14:creationId xmlns:p14="http://schemas.microsoft.com/office/powerpoint/2010/main" val="306915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B69FB2-2CB4-4339-AF31-5FBDA7E52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33" t="34248" r="10000" b="16245"/>
          <a:stretch/>
        </p:blipFill>
        <p:spPr>
          <a:xfrm>
            <a:off x="228599" y="228600"/>
            <a:ext cx="883919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F9FBD-1F99-4141-8895-6E3B0F7E3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859372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1728"/>
      </p:ext>
    </p:extLst>
  </p:cSld>
  <p:clrMapOvr>
    <a:masterClrMapping/>
  </p:clrMapOvr>
</p:sld>
</file>

<file path=ppt/theme/theme1.xml><?xml version="1.0" encoding="utf-8"?>
<a:theme xmlns:a="http://schemas.openxmlformats.org/drawingml/2006/main" name="NHA PPT template- blue NEW">
  <a:themeElements>
    <a:clrScheme name="Custom 12">
      <a:dk1>
        <a:srgbClr val="002060"/>
      </a:dk1>
      <a:lt1>
        <a:srgbClr val="FFFFFF"/>
      </a:lt1>
      <a:dk2>
        <a:srgbClr val="002060"/>
      </a:dk2>
      <a:lt2>
        <a:srgbClr val="002060"/>
      </a:lt2>
      <a:accent1>
        <a:srgbClr val="797B7E"/>
      </a:accent1>
      <a:accent2>
        <a:srgbClr val="F96A1B"/>
      </a:accent2>
      <a:accent3>
        <a:srgbClr val="F96A1B"/>
      </a:accent3>
      <a:accent4>
        <a:srgbClr val="002060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1552</Words>
  <Application>Microsoft Office PowerPoint</Application>
  <PresentationFormat>On-screen Show (4:3)</PresentationFormat>
  <Paragraphs>274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Bahnschrift SemiBold</vt:lpstr>
      <vt:lpstr>Calibri</vt:lpstr>
      <vt:lpstr>Source Sans Pro</vt:lpstr>
      <vt:lpstr>Trebuchet MS</vt:lpstr>
      <vt:lpstr>Wingdings</vt:lpstr>
      <vt:lpstr>NHA PPT template- blue NEW</vt:lpstr>
      <vt:lpstr>Custom Design</vt:lpstr>
      <vt:lpstr>PowerPoint Presentation</vt:lpstr>
      <vt:lpstr>Your NHA HQIC Team</vt:lpstr>
      <vt:lpstr>HQIC – Your team</vt:lpstr>
      <vt:lpstr>HQIC – Your Team – Telligen </vt:lpstr>
      <vt:lpstr>Other Telligen Partners:</vt:lpstr>
      <vt:lpstr>HQIC Overview:</vt:lpstr>
      <vt:lpstr>HQIC Goals</vt:lpstr>
      <vt:lpstr>PowerPoint Presentation</vt:lpstr>
      <vt:lpstr>PowerPoint Presentation</vt:lpstr>
      <vt:lpstr>HQIC Measures</vt:lpstr>
      <vt:lpstr>HQIC Measures</vt:lpstr>
      <vt:lpstr>Data Collection Methods:</vt:lpstr>
      <vt:lpstr>Measure List from CDS:</vt:lpstr>
      <vt:lpstr>Key Elements and Links HQIC</vt:lpstr>
      <vt:lpstr>HQIC – Performance Improvement 101</vt:lpstr>
      <vt:lpstr>HQIC – Performance Improvement IHI Model for Improvement</vt:lpstr>
      <vt:lpstr>HQIC – Performance Improvement</vt:lpstr>
      <vt:lpstr>Six Meetings for Success:</vt:lpstr>
      <vt:lpstr>HQIC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Woeppel</dc:creator>
  <cp:lastModifiedBy>Dana Steiner</cp:lastModifiedBy>
  <cp:revision>45</cp:revision>
  <cp:lastPrinted>2021-05-26T19:00:46Z</cp:lastPrinted>
  <dcterms:created xsi:type="dcterms:W3CDTF">2020-12-10T14:59:28Z</dcterms:created>
  <dcterms:modified xsi:type="dcterms:W3CDTF">2021-06-14T20:13:07Z</dcterms:modified>
</cp:coreProperties>
</file>