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45"/>
  </p:notesMasterIdLst>
  <p:handoutMasterIdLst>
    <p:handoutMasterId r:id="rId46"/>
  </p:handoutMasterIdLst>
  <p:sldIdLst>
    <p:sldId id="321" r:id="rId6"/>
    <p:sldId id="369" r:id="rId7"/>
    <p:sldId id="381" r:id="rId8"/>
    <p:sldId id="382" r:id="rId9"/>
    <p:sldId id="359" r:id="rId10"/>
    <p:sldId id="358" r:id="rId11"/>
    <p:sldId id="361" r:id="rId12"/>
    <p:sldId id="349" r:id="rId13"/>
    <p:sldId id="334" r:id="rId14"/>
    <p:sldId id="380" r:id="rId15"/>
    <p:sldId id="379" r:id="rId16"/>
    <p:sldId id="384" r:id="rId17"/>
    <p:sldId id="385" r:id="rId18"/>
    <p:sldId id="256" r:id="rId19"/>
    <p:sldId id="258" r:id="rId20"/>
    <p:sldId id="257" r:id="rId21"/>
    <p:sldId id="259" r:id="rId22"/>
    <p:sldId id="390" r:id="rId23"/>
    <p:sldId id="260" r:id="rId24"/>
    <p:sldId id="388" r:id="rId25"/>
    <p:sldId id="262" r:id="rId26"/>
    <p:sldId id="357" r:id="rId27"/>
    <p:sldId id="309" r:id="rId28"/>
    <p:sldId id="356" r:id="rId29"/>
    <p:sldId id="346" r:id="rId30"/>
    <p:sldId id="370" r:id="rId31"/>
    <p:sldId id="376" r:id="rId32"/>
    <p:sldId id="378" r:id="rId33"/>
    <p:sldId id="374" r:id="rId34"/>
    <p:sldId id="386" r:id="rId35"/>
    <p:sldId id="371" r:id="rId36"/>
    <p:sldId id="372" r:id="rId37"/>
    <p:sldId id="368" r:id="rId38"/>
    <p:sldId id="339" r:id="rId39"/>
    <p:sldId id="340" r:id="rId40"/>
    <p:sldId id="336" r:id="rId41"/>
    <p:sldId id="298" r:id="rId42"/>
    <p:sldId id="315" r:id="rId43"/>
    <p:sldId id="324" r:id="rId44"/>
  </p:sldIdLst>
  <p:sldSz cx="12192000" cy="6858000"/>
  <p:notesSz cx="7010400" cy="9223375"/>
  <p:embeddedFontLst>
    <p:embeddedFont>
      <p:font typeface="Calibri" panose="020F0502020204030204" pitchFamily="34" charset="0"/>
      <p:regular r:id="rId47"/>
      <p:bold r:id="rId48"/>
      <p:italic r:id="rId49"/>
      <p:boldItalic r:id="rId50"/>
    </p:embeddedFont>
    <p:embeddedFont>
      <p:font typeface="Montserrat" panose="020B0604020202020204" charset="0"/>
      <p:regular r:id="rId51"/>
      <p:bold r:id="rId52"/>
    </p:embeddedFont>
    <p:embeddedFont>
      <p:font typeface="Montserrat Semi Bold" panose="020B0604020202020204" charset="0"/>
      <p:bold r:id="rId53"/>
    </p:embeddedFont>
    <p:embeddedFont>
      <p:font typeface="Roboto" panose="020B0604020202020204" charset="0"/>
      <p:regular r:id="rId54"/>
      <p:bold r:id="rId55"/>
      <p:italic r:id="rId56"/>
      <p:boldItalic r:id="rId57"/>
    </p:embeddedFont>
    <p:embeddedFont>
      <p:font typeface="Roboto Black" panose="020B0604020202020204" charset="0"/>
      <p:bold r:id="rId58"/>
      <p:boldItalic r:id="rId59"/>
    </p:embeddedFont>
    <p:embeddedFont>
      <p:font typeface="Wingdings 3" panose="05040102010807070707" pitchFamily="18" charset="2"/>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59"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3/20/2020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3/20/2020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37</a:t>
            </a:fld>
            <a:endParaRPr lang="en-US"/>
          </a:p>
        </p:txBody>
      </p:sp>
    </p:spTree>
    <p:extLst>
      <p:ext uri="{BB962C8B-B14F-4D97-AF65-F5344CB8AC3E}">
        <p14:creationId xmlns:p14="http://schemas.microsoft.com/office/powerpoint/2010/main" val="235158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38</a:t>
            </a:fld>
            <a:endParaRPr lang="en-US"/>
          </a:p>
        </p:txBody>
      </p:sp>
    </p:spTree>
    <p:extLst>
      <p:ext uri="{BB962C8B-B14F-4D97-AF65-F5344CB8AC3E}">
        <p14:creationId xmlns:p14="http://schemas.microsoft.com/office/powerpoint/2010/main" val="224026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51DC55-780A-4FAF-B6DD-3CB7F71FB822}"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9B85-05F0-47A3-9EE4-35DA9306ECDB}" type="slidenum">
              <a:rPr lang="en-US" smtClean="0"/>
              <a:t>‹#›</a:t>
            </a:fld>
            <a:endParaRPr lang="en-US"/>
          </a:p>
        </p:txBody>
      </p:sp>
    </p:spTree>
    <p:extLst>
      <p:ext uri="{BB962C8B-B14F-4D97-AF65-F5344CB8AC3E}">
        <p14:creationId xmlns:p14="http://schemas.microsoft.com/office/powerpoint/2010/main" val="204602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1DC55-780A-4FAF-B6DD-3CB7F71FB822}"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59B85-05F0-47A3-9EE4-35DA9306ECDB}" type="slidenum">
              <a:rPr lang="en-US" smtClean="0"/>
              <a:t>‹#›</a:t>
            </a:fld>
            <a:endParaRPr lang="en-US"/>
          </a:p>
        </p:txBody>
      </p:sp>
    </p:spTree>
    <p:extLst>
      <p:ext uri="{BB962C8B-B14F-4D97-AF65-F5344CB8AC3E}">
        <p14:creationId xmlns:p14="http://schemas.microsoft.com/office/powerpoint/2010/main" val="153026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jp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88" r:id="rId15"/>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nulirt.nebraskamed.com/login" TargetMode="External"/><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hyperlink" Target="https://nulirt.nebraskamed.com/hel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nphl.org/" TargetMode="External"/><Relationship Id="rId2" Type="http://schemas.openxmlformats.org/officeDocument/2006/relationships/hyperlink" Target="http://nphl.org/NPHL_Alert_Coronavirus_Collection_and_Handling_in_NE__v2020_03_19_Final_Web_Distribution.pdf" TargetMode="Externa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c.gov/niosh/npptl/topics/respirators/disp_part/default.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oronavirus/2019-ncov/hcp/respirators-strategy/contingency-capacity-strategies.html#r2" TargetMode="External"/><Relationship Id="rId2" Type="http://schemas.openxmlformats.org/officeDocument/2006/relationships/hyperlink" Target="https://www.cdc.gov/niosh/topics/hcwcontrols/recommendedguidanceextuse.html" TargetMode="External"/><Relationship Id="rId1" Type="http://schemas.openxmlformats.org/officeDocument/2006/relationships/slideLayout" Target="../slideLayouts/slideLayout4.xml"/><Relationship Id="rId4" Type="http://schemas.openxmlformats.org/officeDocument/2006/relationships/hyperlink" Target="https://www.cdc.gov/niosh/topics/hcwcontrols/recommendedguidanceextuse.html#note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gcc02.safelinks.protection.outlook.com/?url=https%3A%2F%2Fwww.nebraskamed.com%2Fsites%2Fdefault%2Ffiles%2Fdocuments%2Fcovid-19%2FCOVID-Extended-Use-Reuse-of-PPE-and-N95.pdf%3Fdate%3D03182020&amp;data=02%7C01%7CMaureen.Tierney%40nebraska.gov%7C4c8a106004814930240408d7cce8ec0f%7C043207dfe6894bf6902001038f11f0b1%7C0%7C0%7C637203173640423452&amp;sdata=sJmV6jvBPCb19JFU9QiWOWwwK%2BXrooer8HyomvjHWy8%3D&amp;reserved=0"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hXohAo1d6tk"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c20CfI-Cr8M" TargetMode="External"/><Relationship Id="rId3" Type="http://schemas.openxmlformats.org/officeDocument/2006/relationships/image" Target="../media/image24.png"/><Relationship Id="rId7" Type="http://schemas.openxmlformats.org/officeDocument/2006/relationships/hyperlink" Target="https://www.youtube.com/watch?v=hXohAo1d6t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cdc.gov/coronavirus/2019-nCoV/lab/guidelines-clinical-specimens.html" TargetMode="External"/><Relationship Id="rId5" Type="http://schemas.openxmlformats.org/officeDocument/2006/relationships/hyperlink" Target="http://www.nphl.org/documents/NPHL%20Alert%20COVID-19%20Collection%20and%20Handling%20in%20NE%20v2020%2002%2012.pdf" TargetMode="Externa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cdc.gov/coronavirus/2019-ncov/index.html" TargetMode="Externa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ACH for COVID-19 3-20-20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lnSpcReduction="10000"/>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a:t>
            </a:r>
            <a:r>
              <a:rPr lang="en-US" b="1" i="1" dirty="0" err="1">
                <a:ln>
                  <a:solidFill>
                    <a:schemeClr val="tx1"/>
                  </a:solidFill>
                </a:ln>
                <a:solidFill>
                  <a:srgbClr val="FFFF00"/>
                </a:solidFill>
              </a:rPr>
              <a:t>InfectionsMedical</a:t>
            </a:r>
            <a:r>
              <a:rPr lang="en-US" b="1" i="1" dirty="0">
                <a:ln>
                  <a:solidFill>
                    <a:schemeClr val="tx1"/>
                  </a:solidFill>
                </a:ln>
                <a:solidFill>
                  <a:srgbClr val="FFFF00"/>
                </a:solidFill>
              </a:rPr>
              <a:t>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p>
          <a:p>
            <a:r>
              <a:rPr lang="en-US" b="1" i="1" dirty="0">
                <a:ln>
                  <a:solidFill>
                    <a:schemeClr val="tx1"/>
                  </a:solidFill>
                </a:ln>
                <a:solidFill>
                  <a:srgbClr val="FFFF00"/>
                </a:solidFill>
              </a:rPr>
              <a:t>Matthew Donahue, MD, EIS Officer, NE DHHS</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67EC65-7C31-48F1-A855-EF6A281ABE97}"/>
              </a:ext>
            </a:extLst>
          </p:cNvPr>
          <p:cNvSpPr>
            <a:spLocks noGrp="1"/>
          </p:cNvSpPr>
          <p:nvPr>
            <p:ph type="body" sz="quarter" idx="10"/>
          </p:nvPr>
        </p:nvSpPr>
        <p:spPr/>
        <p:txBody>
          <a:bodyPr/>
          <a:lstStyle/>
          <a:p>
            <a:r>
              <a:rPr lang="en-US" dirty="0"/>
              <a:t>Evidence suggests &gt;80% of COVID-19 infections are mild (fever is variable with COVID-19 infection and may be absent), might not warrant a healthcare visit or lab test, and do not require hospitalization. Telephone triage and appropriate self-isolation can suffice in most cases. </a:t>
            </a:r>
          </a:p>
          <a:p>
            <a:r>
              <a:rPr lang="en-US" dirty="0"/>
              <a:t> </a:t>
            </a:r>
          </a:p>
          <a:p>
            <a:r>
              <a:rPr lang="en-US" dirty="0"/>
              <a:t>Capacity and supplies for COVID-19 laboratory testing cannot meet current demand. A simple clinical diagnosis of COVID-19 infection warrants self-isolation, and should be the norm, even in the absence of a positive COVID-19 lab result. This could change if testing capacity expands. </a:t>
            </a:r>
          </a:p>
          <a:p>
            <a:r>
              <a:rPr lang="en-US" dirty="0"/>
              <a:t> </a:t>
            </a:r>
          </a:p>
          <a:p>
            <a:r>
              <a:rPr lang="en-US" dirty="0"/>
              <a:t>Rapid influenza tests and multiplex PCR respiratory pathogen panel (RPP) tests are still available at in-state laboratories, and if positive, should usually preclude the need for COVID-19 testing (co-infections appear to be uncommon). </a:t>
            </a:r>
          </a:p>
        </p:txBody>
      </p:sp>
      <p:sp>
        <p:nvSpPr>
          <p:cNvPr id="3" name="Title 2">
            <a:extLst>
              <a:ext uri="{FF2B5EF4-FFF2-40B4-BE49-F238E27FC236}">
                <a16:creationId xmlns:a16="http://schemas.microsoft.com/office/drawing/2014/main" id="{C2D0CEFD-D6AE-4D6E-80F5-C81F289F2D5F}"/>
              </a:ext>
            </a:extLst>
          </p:cNvPr>
          <p:cNvSpPr>
            <a:spLocks noGrp="1"/>
          </p:cNvSpPr>
          <p:nvPr>
            <p:ph type="title"/>
          </p:nvPr>
        </p:nvSpPr>
        <p:spPr/>
        <p:txBody>
          <a:bodyPr/>
          <a:lstStyle/>
          <a:p>
            <a:r>
              <a:rPr lang="en-US" dirty="0"/>
              <a:t> UPDATED TESTING RECOMMENDATIONS </a:t>
            </a:r>
            <a:br>
              <a:rPr lang="en-US" dirty="0"/>
            </a:br>
            <a:endParaRPr lang="en-US" dirty="0"/>
          </a:p>
        </p:txBody>
      </p:sp>
    </p:spTree>
    <p:extLst>
      <p:ext uri="{BB962C8B-B14F-4D97-AF65-F5344CB8AC3E}">
        <p14:creationId xmlns:p14="http://schemas.microsoft.com/office/powerpoint/2010/main" val="2980754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1452C-8CA3-40A6-BBBA-6664C7E09A42}"/>
              </a:ext>
            </a:extLst>
          </p:cNvPr>
          <p:cNvSpPr>
            <a:spLocks noGrp="1"/>
          </p:cNvSpPr>
          <p:nvPr>
            <p:ph type="body" sz="quarter" idx="10"/>
          </p:nvPr>
        </p:nvSpPr>
        <p:spPr/>
        <p:txBody>
          <a:bodyPr/>
          <a:lstStyle/>
          <a:p>
            <a:r>
              <a:rPr lang="en-US" dirty="0"/>
              <a:t>Given the consequences of widespread transmission, public health authorities nationally are broadening the range of clinical syndromes warranting self-isolation: </a:t>
            </a:r>
          </a:p>
          <a:p>
            <a:r>
              <a:rPr lang="en-US" dirty="0"/>
              <a:t> • Temperature ≥100.4°F </a:t>
            </a:r>
          </a:p>
          <a:p>
            <a:r>
              <a:rPr lang="en-US" dirty="0"/>
              <a:t>• Cough </a:t>
            </a:r>
          </a:p>
          <a:p>
            <a:r>
              <a:rPr lang="en-US" dirty="0"/>
              <a:t>• Shortness of breath </a:t>
            </a:r>
          </a:p>
          <a:p>
            <a:r>
              <a:rPr lang="en-US" dirty="0"/>
              <a:t>• Sore throat </a:t>
            </a:r>
          </a:p>
          <a:p>
            <a:endParaRPr lang="en-US" dirty="0"/>
          </a:p>
          <a:p>
            <a:r>
              <a:rPr lang="en-US" dirty="0"/>
              <a:t>To limit potential transmission, if any of these symptoms are present, alone or in combination (in the absence of a known alternative diagnosis): patients should self-isolate. </a:t>
            </a:r>
          </a:p>
        </p:txBody>
      </p:sp>
      <p:sp>
        <p:nvSpPr>
          <p:cNvPr id="3" name="Title 2">
            <a:extLst>
              <a:ext uri="{FF2B5EF4-FFF2-40B4-BE49-F238E27FC236}">
                <a16:creationId xmlns:a16="http://schemas.microsoft.com/office/drawing/2014/main" id="{D7F3F26E-8BBB-4B19-A643-47DFD110089A}"/>
              </a:ext>
            </a:extLst>
          </p:cNvPr>
          <p:cNvSpPr>
            <a:spLocks noGrp="1"/>
          </p:cNvSpPr>
          <p:nvPr>
            <p:ph type="title"/>
          </p:nvPr>
        </p:nvSpPr>
        <p:spPr/>
        <p:txBody>
          <a:bodyPr/>
          <a:lstStyle/>
          <a:p>
            <a:r>
              <a:rPr lang="en-US" dirty="0"/>
              <a:t>Clinical Diagnosis</a:t>
            </a:r>
          </a:p>
        </p:txBody>
      </p:sp>
    </p:spTree>
    <p:extLst>
      <p:ext uri="{BB962C8B-B14F-4D97-AF65-F5344CB8AC3E}">
        <p14:creationId xmlns:p14="http://schemas.microsoft.com/office/powerpoint/2010/main" val="24854387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9D52B-3C88-401E-9D82-C8F87738BE2A}"/>
              </a:ext>
            </a:extLst>
          </p:cNvPr>
          <p:cNvSpPr>
            <a:spLocks noGrp="1"/>
          </p:cNvSpPr>
          <p:nvPr>
            <p:ph type="body" sz="quarter" idx="10"/>
          </p:nvPr>
        </p:nvSpPr>
        <p:spPr/>
        <p:txBody>
          <a:bodyPr/>
          <a:lstStyle/>
          <a:p>
            <a:r>
              <a:rPr lang="en-US" dirty="0"/>
              <a:t> </a:t>
            </a:r>
            <a:endParaRPr lang="en-US" sz="3200" dirty="0"/>
          </a:p>
          <a:p>
            <a:r>
              <a:rPr lang="en-US" dirty="0"/>
              <a:t>We are streamlining the ordering of the COVID-19 PCR test at the Nebraska Public Health Lab to enable direct on-line ordering </a:t>
            </a:r>
            <a:r>
              <a:rPr lang="en-US" b="1" dirty="0"/>
              <a:t>without telephone pre-approval by public health.</a:t>
            </a:r>
            <a:r>
              <a:rPr lang="en-US" dirty="0"/>
              <a:t>  Given restricted testing capacity, we </a:t>
            </a:r>
            <a:r>
              <a:rPr lang="en-US" b="1" u="sng" dirty="0"/>
              <a:t>REQUIRE</a:t>
            </a:r>
            <a:r>
              <a:rPr lang="en-US" dirty="0"/>
              <a:t> that patients tested at NPHL meet the priority requirements published in yesterday’s HAN:</a:t>
            </a:r>
            <a:endParaRPr lang="en-US" sz="3200" dirty="0"/>
          </a:p>
          <a:p>
            <a:pPr lvl="0"/>
            <a:r>
              <a:rPr lang="en-US" u="sng" dirty="0"/>
              <a:t>Inpatients</a:t>
            </a:r>
            <a:r>
              <a:rPr lang="en-US" dirty="0"/>
              <a:t>: for suspected COVID-19, rule out flu and RPP, then order COVID-19</a:t>
            </a:r>
            <a:endParaRPr lang="en-US" sz="1800" dirty="0"/>
          </a:p>
          <a:p>
            <a:r>
              <a:rPr lang="en-US" dirty="0"/>
              <a:t> </a:t>
            </a:r>
            <a:endParaRPr lang="en-US" sz="1800" dirty="0"/>
          </a:p>
          <a:p>
            <a:pPr lvl="0"/>
            <a:r>
              <a:rPr lang="en-US" u="sng" dirty="0"/>
              <a:t>Outpatients: </a:t>
            </a:r>
            <a:r>
              <a:rPr lang="en-US" dirty="0"/>
              <a:t> </a:t>
            </a:r>
            <a:r>
              <a:rPr lang="en-US" b="1" u="sng" dirty="0"/>
              <a:t>vulnerable or high-risk populations</a:t>
            </a:r>
            <a:r>
              <a:rPr lang="en-US" dirty="0"/>
              <a:t> with a clinical diagnosis of COVID-19, after ruling out alternative diagnoses (negative flu/RPP), will be considered for testing</a:t>
            </a:r>
            <a:endParaRPr lang="en-US" sz="1800" dirty="0"/>
          </a:p>
          <a:p>
            <a:pPr lvl="1"/>
            <a:r>
              <a:rPr lang="en-US" dirty="0"/>
              <a:t>Healthcare workers</a:t>
            </a:r>
            <a:endParaRPr lang="en-US" sz="2000" dirty="0"/>
          </a:p>
          <a:p>
            <a:pPr lvl="1"/>
            <a:r>
              <a:rPr lang="en-US" dirty="0"/>
              <a:t>Public safety (EMS, law enforcement, firefighters)</a:t>
            </a:r>
            <a:endParaRPr lang="en-US" sz="2000" dirty="0"/>
          </a:p>
          <a:p>
            <a:pPr lvl="1"/>
            <a:r>
              <a:rPr lang="en-US" dirty="0"/>
              <a:t>Nursing home, group home, daycare attendees or employees</a:t>
            </a:r>
            <a:endParaRPr lang="en-US" sz="2000" dirty="0"/>
          </a:p>
          <a:p>
            <a:r>
              <a:rPr lang="en-US" dirty="0"/>
              <a:t> </a:t>
            </a:r>
            <a:endParaRPr lang="en-US" sz="3200" dirty="0"/>
          </a:p>
          <a:p>
            <a:endParaRPr lang="en-US" dirty="0"/>
          </a:p>
        </p:txBody>
      </p:sp>
      <p:sp>
        <p:nvSpPr>
          <p:cNvPr id="3" name="Title 2">
            <a:extLst>
              <a:ext uri="{FF2B5EF4-FFF2-40B4-BE49-F238E27FC236}">
                <a16:creationId xmlns:a16="http://schemas.microsoft.com/office/drawing/2014/main" id="{A8150BB8-35A1-42E5-A807-050BFAFC4CCA}"/>
              </a:ext>
            </a:extLst>
          </p:cNvPr>
          <p:cNvSpPr>
            <a:spLocks noGrp="1"/>
          </p:cNvSpPr>
          <p:nvPr>
            <p:ph type="title"/>
          </p:nvPr>
        </p:nvSpPr>
        <p:spPr/>
        <p:txBody>
          <a:bodyPr/>
          <a:lstStyle/>
          <a:p>
            <a:r>
              <a:rPr lang="en-US" b="1" dirty="0"/>
              <a:t>STREAMLINED COVID-19 TEST ORDERING AT NPHL FOR SELECTED PATIENTS</a:t>
            </a:r>
            <a:br>
              <a:rPr lang="en-US" sz="4800" dirty="0"/>
            </a:br>
            <a:endParaRPr lang="en-US" dirty="0"/>
          </a:p>
        </p:txBody>
      </p:sp>
    </p:spTree>
    <p:extLst>
      <p:ext uri="{BB962C8B-B14F-4D97-AF65-F5344CB8AC3E}">
        <p14:creationId xmlns:p14="http://schemas.microsoft.com/office/powerpoint/2010/main" val="8244142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0E9FAC-73FD-4619-8686-7964A6320EEE}"/>
              </a:ext>
            </a:extLst>
          </p:cNvPr>
          <p:cNvSpPr>
            <a:spLocks noGrp="1"/>
          </p:cNvSpPr>
          <p:nvPr>
            <p:ph type="body" sz="quarter" idx="10"/>
          </p:nvPr>
        </p:nvSpPr>
        <p:spPr/>
        <p:txBody>
          <a:bodyPr/>
          <a:lstStyle/>
          <a:p>
            <a:r>
              <a:rPr lang="en-US" dirty="0"/>
              <a:t>Specimens failing to meet these requirements will be rejected unless a state/local public health authority has given telephone pre-authorization.</a:t>
            </a:r>
          </a:p>
          <a:p>
            <a:r>
              <a:rPr lang="en-US" dirty="0"/>
              <a:t>On-line ordering of the COVID-19 test is strongly recommended using the </a:t>
            </a:r>
            <a:r>
              <a:rPr lang="en-US" dirty="0" err="1"/>
              <a:t>NuLirt</a:t>
            </a:r>
            <a:r>
              <a:rPr lang="en-US" dirty="0"/>
              <a:t> online ordering system at NPHL</a:t>
            </a:r>
          </a:p>
          <a:p>
            <a:r>
              <a:rPr lang="en-US" dirty="0"/>
              <a:t>Use your existing NPHL account or if lacking a pre-existing account, create a new account through this link:</a:t>
            </a:r>
          </a:p>
          <a:p>
            <a:r>
              <a:rPr lang="en-US" dirty="0"/>
              <a:t>https://test-nulirt.nebraskamed.com/register [gcc02.safelinks.protection.outlook.com]</a:t>
            </a:r>
          </a:p>
          <a:p>
            <a:endParaRPr lang="en-US" dirty="0"/>
          </a:p>
        </p:txBody>
      </p:sp>
      <p:sp>
        <p:nvSpPr>
          <p:cNvPr id="3" name="Title 2">
            <a:extLst>
              <a:ext uri="{FF2B5EF4-FFF2-40B4-BE49-F238E27FC236}">
                <a16:creationId xmlns:a16="http://schemas.microsoft.com/office/drawing/2014/main" id="{2E081115-1065-4397-8E63-90F137BB604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6773715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4940" y="1605965"/>
            <a:ext cx="6153150" cy="4448175"/>
          </a:xfrm>
          <a:prstGeom prst="rect">
            <a:avLst/>
          </a:prstGeom>
        </p:spPr>
      </p:pic>
      <p:sp>
        <p:nvSpPr>
          <p:cNvPr id="5" name="Rectangle 4"/>
          <p:cNvSpPr/>
          <p:nvPr/>
        </p:nvSpPr>
        <p:spPr>
          <a:xfrm>
            <a:off x="3829475" y="829997"/>
            <a:ext cx="3746988" cy="369332"/>
          </a:xfrm>
          <a:prstGeom prst="rect">
            <a:avLst/>
          </a:prstGeom>
        </p:spPr>
        <p:txBody>
          <a:bodyPr wrap="none">
            <a:spAutoFit/>
          </a:bodyPr>
          <a:lstStyle/>
          <a:p>
            <a:r>
              <a:rPr lang="en-US" dirty="0">
                <a:hlinkClick r:id="rId3"/>
              </a:rPr>
              <a:t>https://nulirt.nebraskamed.com/login</a:t>
            </a:r>
            <a:endParaRPr lang="en-US" dirty="0"/>
          </a:p>
        </p:txBody>
      </p:sp>
      <p:sp>
        <p:nvSpPr>
          <p:cNvPr id="6" name="Right Arrow 5"/>
          <p:cNvSpPr/>
          <p:nvPr/>
        </p:nvSpPr>
        <p:spPr>
          <a:xfrm>
            <a:off x="2093495" y="829997"/>
            <a:ext cx="1636294" cy="369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9577137" y="4904692"/>
            <a:ext cx="1636294" cy="369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99071" y="6163634"/>
            <a:ext cx="4863254"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FOR HELP -- https://nulirt.nebraskamed.com/help</a:t>
            </a:r>
            <a:endParaRPr lang="en-US" dirty="0"/>
          </a:p>
        </p:txBody>
      </p:sp>
    </p:spTree>
    <p:extLst>
      <p:ext uri="{BB962C8B-B14F-4D97-AF65-F5344CB8AC3E}">
        <p14:creationId xmlns:p14="http://schemas.microsoft.com/office/powerpoint/2010/main" val="21937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40719" y="176463"/>
            <a:ext cx="7131113" cy="6562975"/>
          </a:xfrm>
          <a:prstGeom prst="rect">
            <a:avLst/>
          </a:prstGeom>
        </p:spPr>
      </p:pic>
    </p:spTree>
    <p:extLst>
      <p:ext uri="{BB962C8B-B14F-4D97-AF65-F5344CB8AC3E}">
        <p14:creationId xmlns:p14="http://schemas.microsoft.com/office/powerpoint/2010/main" val="389950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5101" y="77704"/>
            <a:ext cx="5182167" cy="4983580"/>
          </a:xfrm>
          <a:prstGeom prst="rect">
            <a:avLst/>
          </a:prstGeom>
        </p:spPr>
      </p:pic>
      <p:pic>
        <p:nvPicPr>
          <p:cNvPr id="5" name="Picture 4"/>
          <p:cNvPicPr>
            <a:picLocks noChangeAspect="1"/>
          </p:cNvPicPr>
          <p:nvPr/>
        </p:nvPicPr>
        <p:blipFill>
          <a:blip r:embed="rId3"/>
          <a:stretch>
            <a:fillRect/>
          </a:stretch>
        </p:blipFill>
        <p:spPr>
          <a:xfrm>
            <a:off x="2705101" y="5139318"/>
            <a:ext cx="5182167" cy="1467011"/>
          </a:xfrm>
          <a:prstGeom prst="rect">
            <a:avLst/>
          </a:prstGeom>
        </p:spPr>
      </p:pic>
      <p:pic>
        <p:nvPicPr>
          <p:cNvPr id="6" name="Picture 5"/>
          <p:cNvPicPr>
            <a:picLocks noChangeAspect="1"/>
          </p:cNvPicPr>
          <p:nvPr/>
        </p:nvPicPr>
        <p:blipFill>
          <a:blip r:embed="rId4"/>
          <a:stretch>
            <a:fillRect/>
          </a:stretch>
        </p:blipFill>
        <p:spPr>
          <a:xfrm>
            <a:off x="8073691" y="2003759"/>
            <a:ext cx="3905250" cy="2914650"/>
          </a:xfrm>
          <a:prstGeom prst="rect">
            <a:avLst/>
          </a:prstGeom>
        </p:spPr>
      </p:pic>
      <p:sp>
        <p:nvSpPr>
          <p:cNvPr id="7" name="TextBox 6"/>
          <p:cNvSpPr txBox="1"/>
          <p:nvPr/>
        </p:nvSpPr>
        <p:spPr>
          <a:xfrm>
            <a:off x="-32084" y="409074"/>
            <a:ext cx="2181726" cy="400110"/>
          </a:xfrm>
          <a:prstGeom prst="rect">
            <a:avLst/>
          </a:prstGeom>
          <a:noFill/>
        </p:spPr>
        <p:txBody>
          <a:bodyPr wrap="square" rtlCol="0">
            <a:spAutoFit/>
          </a:bodyPr>
          <a:lstStyle/>
          <a:p>
            <a:r>
              <a:rPr lang="en-US" sz="2000" b="1" dirty="0"/>
              <a:t>FOR NEW USERS</a:t>
            </a:r>
          </a:p>
        </p:txBody>
      </p:sp>
      <p:sp>
        <p:nvSpPr>
          <p:cNvPr id="8" name="TextBox 7"/>
          <p:cNvSpPr txBox="1"/>
          <p:nvPr/>
        </p:nvSpPr>
        <p:spPr>
          <a:xfrm>
            <a:off x="8839200" y="1042422"/>
            <a:ext cx="2935705" cy="400110"/>
          </a:xfrm>
          <a:prstGeom prst="rect">
            <a:avLst/>
          </a:prstGeom>
          <a:noFill/>
        </p:spPr>
        <p:txBody>
          <a:bodyPr wrap="square" rtlCol="0">
            <a:spAutoFit/>
          </a:bodyPr>
          <a:lstStyle/>
          <a:p>
            <a:r>
              <a:rPr lang="en-US" sz="2000" b="1" dirty="0"/>
              <a:t>FOR CURRENT USERS</a:t>
            </a:r>
          </a:p>
        </p:txBody>
      </p:sp>
      <p:sp>
        <p:nvSpPr>
          <p:cNvPr id="9" name="Right Arrow 8"/>
          <p:cNvSpPr/>
          <p:nvPr/>
        </p:nvSpPr>
        <p:spPr>
          <a:xfrm>
            <a:off x="1954062" y="512876"/>
            <a:ext cx="577583" cy="1925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9798651" y="1586945"/>
            <a:ext cx="577583" cy="1925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49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1817" y="256673"/>
            <a:ext cx="7454153" cy="5855370"/>
          </a:xfrm>
          <a:prstGeom prst="rect">
            <a:avLst/>
          </a:prstGeom>
        </p:spPr>
      </p:pic>
    </p:spTree>
    <p:extLst>
      <p:ext uri="{BB962C8B-B14F-4D97-AF65-F5344CB8AC3E}">
        <p14:creationId xmlns:p14="http://schemas.microsoft.com/office/powerpoint/2010/main" val="156536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9533" y="640431"/>
            <a:ext cx="3533775" cy="2962275"/>
          </a:xfrm>
          <a:prstGeom prst="rect">
            <a:avLst/>
          </a:prstGeom>
        </p:spPr>
      </p:pic>
      <p:pic>
        <p:nvPicPr>
          <p:cNvPr id="5" name="Picture 4"/>
          <p:cNvPicPr>
            <a:picLocks noChangeAspect="1"/>
          </p:cNvPicPr>
          <p:nvPr/>
        </p:nvPicPr>
        <p:blipFill>
          <a:blip r:embed="rId3"/>
          <a:stretch>
            <a:fillRect/>
          </a:stretch>
        </p:blipFill>
        <p:spPr>
          <a:xfrm>
            <a:off x="4581650" y="1269832"/>
            <a:ext cx="3400425" cy="2152650"/>
          </a:xfrm>
          <a:prstGeom prst="rect">
            <a:avLst/>
          </a:prstGeom>
        </p:spPr>
      </p:pic>
      <p:pic>
        <p:nvPicPr>
          <p:cNvPr id="6" name="Picture 5"/>
          <p:cNvPicPr>
            <a:picLocks noChangeAspect="1"/>
          </p:cNvPicPr>
          <p:nvPr/>
        </p:nvPicPr>
        <p:blipFill>
          <a:blip r:embed="rId4"/>
          <a:stretch>
            <a:fillRect/>
          </a:stretch>
        </p:blipFill>
        <p:spPr>
          <a:xfrm>
            <a:off x="8350418" y="2734677"/>
            <a:ext cx="3448050" cy="1885950"/>
          </a:xfrm>
          <a:prstGeom prst="rect">
            <a:avLst/>
          </a:prstGeom>
        </p:spPr>
      </p:pic>
      <p:pic>
        <p:nvPicPr>
          <p:cNvPr id="7" name="Picture 6"/>
          <p:cNvPicPr>
            <a:picLocks noChangeAspect="1"/>
          </p:cNvPicPr>
          <p:nvPr/>
        </p:nvPicPr>
        <p:blipFill>
          <a:blip r:embed="rId5"/>
          <a:stretch>
            <a:fillRect/>
          </a:stretch>
        </p:blipFill>
        <p:spPr>
          <a:xfrm>
            <a:off x="679533" y="4225841"/>
            <a:ext cx="3457575" cy="2047875"/>
          </a:xfrm>
          <a:prstGeom prst="rect">
            <a:avLst/>
          </a:prstGeom>
        </p:spPr>
      </p:pic>
      <p:pic>
        <p:nvPicPr>
          <p:cNvPr id="8" name="Picture 7"/>
          <p:cNvPicPr>
            <a:picLocks noChangeAspect="1"/>
          </p:cNvPicPr>
          <p:nvPr/>
        </p:nvPicPr>
        <p:blipFill>
          <a:blip r:embed="rId6"/>
          <a:stretch>
            <a:fillRect/>
          </a:stretch>
        </p:blipFill>
        <p:spPr>
          <a:xfrm>
            <a:off x="4492039" y="4068678"/>
            <a:ext cx="3314700" cy="2362200"/>
          </a:xfrm>
          <a:prstGeom prst="rect">
            <a:avLst/>
          </a:prstGeom>
        </p:spPr>
      </p:pic>
    </p:spTree>
    <p:extLst>
      <p:ext uri="{BB962C8B-B14F-4D97-AF65-F5344CB8AC3E}">
        <p14:creationId xmlns:p14="http://schemas.microsoft.com/office/powerpoint/2010/main" val="24566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4862" y="309562"/>
            <a:ext cx="10582275" cy="6238875"/>
          </a:xfrm>
          <a:prstGeom prst="rect">
            <a:avLst/>
          </a:prstGeom>
        </p:spPr>
      </p:pic>
    </p:spTree>
    <p:extLst>
      <p:ext uri="{BB962C8B-B14F-4D97-AF65-F5344CB8AC3E}">
        <p14:creationId xmlns:p14="http://schemas.microsoft.com/office/powerpoint/2010/main" val="237725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F99B7-D47A-45E2-9782-9BD5FF35EB6B}"/>
              </a:ext>
            </a:extLst>
          </p:cNvPr>
          <p:cNvSpPr>
            <a:spLocks noGrp="1"/>
          </p:cNvSpPr>
          <p:nvPr>
            <p:ph type="body" sz="quarter" idx="10"/>
          </p:nvPr>
        </p:nvSpPr>
        <p:spPr/>
        <p:txBody>
          <a:bodyPr/>
          <a:lstStyle/>
          <a:p>
            <a:endParaRPr lang="en-US" dirty="0"/>
          </a:p>
          <a:p>
            <a:r>
              <a:rPr lang="en-US" dirty="0"/>
              <a:t>Healthcare facilities and clinicians should prioritize urgent and emergency visits and procedures now and for the coming several weeks. The following actions can preserve staff, personal protective equipment, and patient care supplies; ensure staff and patient safety; and expand available hospital capacity during the COVID-19 pandemic:</a:t>
            </a:r>
          </a:p>
          <a:p>
            <a:r>
              <a:rPr lang="en-US" sz="2400" b="1" dirty="0"/>
              <a:t>Delay all elective ambulatory provider visits</a:t>
            </a:r>
          </a:p>
          <a:p>
            <a:r>
              <a:rPr lang="en-US" sz="2400" b="1" dirty="0"/>
              <a:t>Reschedule elective and non-urgent admissions</a:t>
            </a:r>
          </a:p>
          <a:p>
            <a:r>
              <a:rPr lang="en-US" sz="2400" b="1" dirty="0"/>
              <a:t>Delay inpatient and outpatient elective surgical and procedural cases</a:t>
            </a:r>
          </a:p>
          <a:p>
            <a:r>
              <a:rPr lang="en-US" sz="2400" b="1" dirty="0"/>
              <a:t>Postpone routine dental and eyecare visits</a:t>
            </a:r>
          </a:p>
          <a:p>
            <a:endParaRPr lang="en-US" dirty="0"/>
          </a:p>
        </p:txBody>
      </p:sp>
      <p:sp>
        <p:nvSpPr>
          <p:cNvPr id="3" name="Title 2">
            <a:extLst>
              <a:ext uri="{FF2B5EF4-FFF2-40B4-BE49-F238E27FC236}">
                <a16:creationId xmlns:a16="http://schemas.microsoft.com/office/drawing/2014/main" id="{40BDAE50-9775-4B28-A526-D4C793758770}"/>
              </a:ext>
            </a:extLst>
          </p:cNvPr>
          <p:cNvSpPr>
            <a:spLocks noGrp="1"/>
          </p:cNvSpPr>
          <p:nvPr>
            <p:ph type="title"/>
          </p:nvPr>
        </p:nvSpPr>
        <p:spPr/>
        <p:txBody>
          <a:bodyPr/>
          <a:lstStyle/>
          <a:p>
            <a:r>
              <a:rPr lang="en-US" dirty="0"/>
              <a:t>CDC Updated Info for HCFs 3-17</a:t>
            </a:r>
          </a:p>
        </p:txBody>
      </p:sp>
    </p:spTree>
    <p:extLst>
      <p:ext uri="{BB962C8B-B14F-4D97-AF65-F5344CB8AC3E}">
        <p14:creationId xmlns:p14="http://schemas.microsoft.com/office/powerpoint/2010/main" val="2539211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97B6CC-06BC-402C-9E30-14438B21D585}"/>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E2A35B36-C22B-4691-A3BC-FC55C547210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247370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Collection and Handling Laboratory Specimens from Nebraska Patients with Suspected COVID-19 Infection</a:t>
            </a:r>
            <a:r>
              <a:rPr lang="en-US" dirty="0"/>
              <a:t> AT </a:t>
            </a:r>
            <a:r>
              <a:rPr lang="en-US" dirty="0">
                <a:hlinkClick r:id="rId3"/>
              </a:rPr>
              <a:t>http://nphl.org</a:t>
            </a:r>
            <a:br>
              <a:rPr lang="en-US" dirty="0"/>
            </a:br>
            <a:endParaRPr lang="en-US" dirty="0"/>
          </a:p>
        </p:txBody>
      </p:sp>
      <p:pic>
        <p:nvPicPr>
          <p:cNvPr id="4" name="Content Placeholder 3"/>
          <p:cNvPicPr>
            <a:picLocks noGrp="1" noChangeAspect="1"/>
          </p:cNvPicPr>
          <p:nvPr>
            <p:ph idx="1"/>
          </p:nvPr>
        </p:nvPicPr>
        <p:blipFill>
          <a:blip r:embed="rId4"/>
          <a:stretch>
            <a:fillRect/>
          </a:stretch>
        </p:blipFill>
        <p:spPr>
          <a:xfrm>
            <a:off x="1143000" y="2305844"/>
            <a:ext cx="9906000" cy="3390900"/>
          </a:xfrm>
          <a:prstGeom prst="rect">
            <a:avLst/>
          </a:prstGeom>
        </p:spPr>
      </p:pic>
      <p:sp>
        <p:nvSpPr>
          <p:cNvPr id="5" name="Right Arrow 4"/>
          <p:cNvSpPr/>
          <p:nvPr/>
        </p:nvSpPr>
        <p:spPr>
          <a:xfrm>
            <a:off x="3734735" y="4843493"/>
            <a:ext cx="577583" cy="1925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34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a:t>
            </a:r>
          </a:p>
          <a:p>
            <a:r>
              <a:rPr lang="en-US" dirty="0"/>
              <a:t>	Virtual Screening referred to MD or ANP; free. </a:t>
            </a:r>
          </a:p>
          <a:p>
            <a:pPr marL="457200" indent="-457200">
              <a:buAutoNum type="arabicPeriod" startAt="3"/>
            </a:pPr>
            <a:r>
              <a:rPr lang="en-US" b="1" dirty="0"/>
              <a:t>Methodist</a:t>
            </a:r>
            <a:r>
              <a:rPr lang="en-US" dirty="0"/>
              <a:t> 402-815-7425  24/7 </a:t>
            </a:r>
          </a:p>
          <a:p>
            <a:pPr lvl="1" indent="0">
              <a:buNone/>
            </a:pPr>
            <a:r>
              <a:rPr lang="en-US" dirty="0"/>
              <a:t>   </a:t>
            </a:r>
            <a:r>
              <a:rPr lang="en-US" sz="2000" dirty="0"/>
              <a:t>Doing testing on main campus</a:t>
            </a:r>
          </a:p>
          <a:p>
            <a:r>
              <a:rPr lang="en-US" dirty="0"/>
              <a:t> 4. </a:t>
            </a:r>
            <a:r>
              <a:rPr lang="en-US" b="1" dirty="0"/>
              <a:t>Bryan -</a:t>
            </a:r>
            <a:r>
              <a:rPr lang="en-US" dirty="0"/>
              <a:t>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p:txBody>
      </p:sp>
      <p:sp>
        <p:nvSpPr>
          <p:cNvPr id="3" name="Title 2">
            <a:extLst>
              <a:ext uri="{FF2B5EF4-FFF2-40B4-BE49-F238E27FC236}">
                <a16:creationId xmlns:a16="http://schemas.microsoft.com/office/drawing/2014/main"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Any general questions by the public can be answered by the general COVID 19 hotlines at various LHDs</a:t>
            </a:r>
          </a:p>
          <a:p>
            <a:pPr lvl="0"/>
            <a:r>
              <a:rPr lang="en-US" sz="2800" dirty="0"/>
              <a:t>Douglas Co Help Line is the following. </a:t>
            </a:r>
          </a:p>
          <a:p>
            <a:pPr lvl="0"/>
            <a:endParaRPr lang="en-US" sz="2800" dirty="0"/>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3561502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EC4D5-1BD3-4BB6-8DDE-7A021C8D0702}"/>
              </a:ext>
            </a:extLst>
          </p:cNvPr>
          <p:cNvSpPr>
            <a:spLocks noGrp="1"/>
          </p:cNvSpPr>
          <p:nvPr>
            <p:ph type="body" sz="quarter" idx="10"/>
          </p:nvPr>
        </p:nvSpPr>
        <p:spPr/>
        <p:txBody>
          <a:bodyPr/>
          <a:lstStyle/>
          <a:p>
            <a:r>
              <a:rPr lang="en-US" dirty="0"/>
              <a:t>For care other than aerosol generating procedures a face mask can replace an N-95 if an N-95 is not available</a:t>
            </a:r>
          </a:p>
          <a:p>
            <a:r>
              <a:rPr lang="en-US" dirty="0"/>
              <a:t>If gowns become scarce gowns should be reserved for </a:t>
            </a:r>
          </a:p>
          <a:p>
            <a:r>
              <a:rPr lang="en-US" dirty="0"/>
              <a:t>	Aerosol generating procedures</a:t>
            </a:r>
          </a:p>
          <a:p>
            <a:r>
              <a:rPr lang="en-US" dirty="0"/>
              <a:t>	Care where splashes and sprays anticipated</a:t>
            </a:r>
          </a:p>
          <a:p>
            <a:r>
              <a:rPr lang="en-US" dirty="0"/>
              <a:t>	High contact care activities</a:t>
            </a:r>
          </a:p>
          <a:p>
            <a:r>
              <a:rPr lang="en-US" dirty="0"/>
              <a:t>In extreme scarcity-</a:t>
            </a:r>
          </a:p>
          <a:p>
            <a:r>
              <a:rPr lang="en-US" dirty="0"/>
              <a:t>	Moving between patients with same confirmed diagnosis and eye protection and mask </a:t>
            </a:r>
          </a:p>
          <a:p>
            <a:r>
              <a:rPr lang="en-US" dirty="0"/>
              <a:t>	not soiled by spray </a:t>
            </a:r>
            <a:r>
              <a:rPr lang="en-US" dirty="0" err="1"/>
              <a:t>etc</a:t>
            </a:r>
            <a:endParaRPr lang="en-US" dirty="0"/>
          </a:p>
          <a:p>
            <a:r>
              <a:rPr lang="en-US" dirty="0"/>
              <a:t>	remove only gloves and gowns and perform HH</a:t>
            </a:r>
          </a:p>
          <a:p>
            <a:r>
              <a:rPr lang="en-US" dirty="0"/>
              <a:t>	replace gowns and gloves for next patient</a:t>
            </a:r>
          </a:p>
          <a:p>
            <a:endParaRPr lang="en-US" dirty="0"/>
          </a:p>
        </p:txBody>
      </p:sp>
      <p:sp>
        <p:nvSpPr>
          <p:cNvPr id="3" name="Title 2">
            <a:extLst>
              <a:ext uri="{FF2B5EF4-FFF2-40B4-BE49-F238E27FC236}">
                <a16:creationId xmlns:a16="http://schemas.microsoft.com/office/drawing/2014/main" id="{F5B0584F-2A66-46C5-BA01-4316582F001F}"/>
              </a:ext>
            </a:extLst>
          </p:cNvPr>
          <p:cNvSpPr>
            <a:spLocks noGrp="1"/>
          </p:cNvSpPr>
          <p:nvPr>
            <p:ph type="title"/>
          </p:nvPr>
        </p:nvSpPr>
        <p:spPr/>
        <p:txBody>
          <a:bodyPr/>
          <a:lstStyle/>
          <a:p>
            <a:r>
              <a:rPr lang="en-US" dirty="0"/>
              <a:t>Updates from Interim Guidance for IP in HC</a:t>
            </a:r>
          </a:p>
        </p:txBody>
      </p:sp>
    </p:spTree>
    <p:extLst>
      <p:ext uri="{BB962C8B-B14F-4D97-AF65-F5344CB8AC3E}">
        <p14:creationId xmlns:p14="http://schemas.microsoft.com/office/powerpoint/2010/main" val="32773008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E6315-C2D2-4C37-9723-6D9BA303038E}"/>
              </a:ext>
            </a:extLst>
          </p:cNvPr>
          <p:cNvSpPr>
            <a:spLocks noGrp="1"/>
          </p:cNvSpPr>
          <p:nvPr>
            <p:ph type="body" sz="quarter" idx="10"/>
          </p:nvPr>
        </p:nvSpPr>
        <p:spPr/>
        <p:txBody>
          <a:bodyPr/>
          <a:lstStyle/>
          <a:p>
            <a:r>
              <a:rPr lang="en-US" dirty="0"/>
              <a:t>It is imperative that providers know and practice the strategies for preserving the supply of N95 respirators as outlined by the CDC: https://www.cdc.gov/coronavirus/2019-ncov/hcp/respiratorsstrategy/index.html </a:t>
            </a:r>
          </a:p>
          <a:p>
            <a:r>
              <a:rPr lang="en-US" dirty="0"/>
              <a:t>During times of limited access to respirators or facemasks, facilities could consider having HCP remove only gloves and gowns (if used) and perform hand hygiene between patients with the same diagnosis (e.g., confirmed COVID-19) while continuing to wear the same eye protection and respirator or facemask (i.e., extended use). Risk of transmission from eye protection and facemasks during extended use is expected to be very low. HCP must take care not to touch their eye protection and respirator or facemask .</a:t>
            </a:r>
          </a:p>
          <a:p>
            <a:r>
              <a:rPr lang="en-US" dirty="0"/>
              <a:t>Eye protection and the respirator or facemask should be removed, and hand hygiene performed if they become damaged or soiled and when leaving the unit.</a:t>
            </a:r>
          </a:p>
          <a:p>
            <a:endParaRPr lang="en-US" dirty="0"/>
          </a:p>
        </p:txBody>
      </p:sp>
      <p:sp>
        <p:nvSpPr>
          <p:cNvPr id="3" name="Title 2">
            <a:extLst>
              <a:ext uri="{FF2B5EF4-FFF2-40B4-BE49-F238E27FC236}">
                <a16:creationId xmlns:a16="http://schemas.microsoft.com/office/drawing/2014/main" id="{D41D55EA-8891-42B7-ABF0-2B2067295D4C}"/>
              </a:ext>
            </a:extLst>
          </p:cNvPr>
          <p:cNvSpPr>
            <a:spLocks noGrp="1"/>
          </p:cNvSpPr>
          <p:nvPr>
            <p:ph type="title"/>
          </p:nvPr>
        </p:nvSpPr>
        <p:spPr/>
        <p:txBody>
          <a:bodyPr/>
          <a:lstStyle/>
          <a:p>
            <a:r>
              <a:rPr lang="en-US" dirty="0"/>
              <a:t>Limited Capacity of N-95s</a:t>
            </a:r>
          </a:p>
        </p:txBody>
      </p:sp>
    </p:spTree>
    <p:extLst>
      <p:ext uri="{BB962C8B-B14F-4D97-AF65-F5344CB8AC3E}">
        <p14:creationId xmlns:p14="http://schemas.microsoft.com/office/powerpoint/2010/main" val="1598910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F4CA4-248E-411A-919C-E0012E47AA2E}"/>
              </a:ext>
            </a:extLst>
          </p:cNvPr>
          <p:cNvSpPr>
            <a:spLocks noGrp="1"/>
          </p:cNvSpPr>
          <p:nvPr>
            <p:ph type="body" sz="quarter" idx="10"/>
          </p:nvPr>
        </p:nvSpPr>
        <p:spPr/>
        <p:txBody>
          <a:bodyPr/>
          <a:lstStyle/>
          <a:p>
            <a:r>
              <a:rPr lang="en-US" dirty="0"/>
              <a:t>NIOSH approves other filtering facepiece respirators that are at least as protective as the N95. These include </a:t>
            </a:r>
            <a:r>
              <a:rPr lang="en-US" u="sng" dirty="0">
                <a:hlinkClick r:id="rId2"/>
              </a:rPr>
              <a:t>N99, N100, P95, P99, P100, R95, R99, and R100</a:t>
            </a:r>
            <a:r>
              <a:rPr lang="en-US" dirty="0"/>
              <a:t>.</a:t>
            </a:r>
          </a:p>
          <a:p>
            <a:r>
              <a:rPr lang="en-US" u="sng" dirty="0"/>
              <a:t>Recommended Guidance for Extended Use and Limited Reuse of N95 Filtering Facepiece Respirators in Healthcare Settings</a:t>
            </a:r>
          </a:p>
          <a:p>
            <a:r>
              <a:rPr lang="en-US" dirty="0"/>
              <a:t>Extended use is favored over reuse because it is expected to involve less touching of the respirator and therefore less risk of contact transmission.</a:t>
            </a:r>
          </a:p>
          <a:p>
            <a:endParaRPr lang="en-US" dirty="0"/>
          </a:p>
          <a:p>
            <a:endParaRPr lang="en-US" dirty="0"/>
          </a:p>
        </p:txBody>
      </p:sp>
      <p:sp>
        <p:nvSpPr>
          <p:cNvPr id="3" name="Title 2">
            <a:extLst>
              <a:ext uri="{FF2B5EF4-FFF2-40B4-BE49-F238E27FC236}">
                <a16:creationId xmlns:a16="http://schemas.microsoft.com/office/drawing/2014/main" id="{132AB64B-15EC-4B30-B1C7-8484C18CE293}"/>
              </a:ext>
            </a:extLst>
          </p:cNvPr>
          <p:cNvSpPr>
            <a:spLocks noGrp="1"/>
          </p:cNvSpPr>
          <p:nvPr>
            <p:ph type="title"/>
          </p:nvPr>
        </p:nvSpPr>
        <p:spPr/>
        <p:txBody>
          <a:bodyPr/>
          <a:lstStyle/>
          <a:p>
            <a:r>
              <a:rPr lang="en-US" sz="2400" dirty="0"/>
              <a:t>	Strategies for Optimizing the Supply of N95 Respirators: </a:t>
            </a:r>
            <a:br>
              <a:rPr lang="en-US" sz="2400" dirty="0"/>
            </a:br>
            <a:r>
              <a:rPr lang="en-US" sz="2400" dirty="0"/>
              <a:t>		Contingency Capacity Strategies</a:t>
            </a:r>
            <a:br>
              <a:rPr lang="en-US" dirty="0"/>
            </a:br>
            <a:endParaRPr lang="en-US" dirty="0"/>
          </a:p>
        </p:txBody>
      </p:sp>
    </p:spTree>
    <p:extLst>
      <p:ext uri="{BB962C8B-B14F-4D97-AF65-F5344CB8AC3E}">
        <p14:creationId xmlns:p14="http://schemas.microsoft.com/office/powerpoint/2010/main" val="109774570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AB60DF-10AD-445D-B031-57DDAB4D2371}"/>
              </a:ext>
            </a:extLst>
          </p:cNvPr>
          <p:cNvSpPr>
            <a:spLocks noGrp="1"/>
          </p:cNvSpPr>
          <p:nvPr>
            <p:ph type="body" sz="quarter" idx="10"/>
          </p:nvPr>
        </p:nvSpPr>
        <p:spPr/>
        <p:txBody>
          <a:bodyPr/>
          <a:lstStyle/>
          <a:p>
            <a:r>
              <a:rPr lang="en-US" dirty="0">
                <a:hlinkClick r:id="rId2"/>
              </a:rPr>
              <a:t>Extended use</a:t>
            </a:r>
            <a:r>
              <a:rPr lang="en-US" dirty="0"/>
              <a:t> refers to the practice of wearing the same N95 respirator for repeated close contact encounters with several different patients, without removing the respirator between patient encounters.</a:t>
            </a:r>
            <a:r>
              <a:rPr lang="en-US" baseline="30000" dirty="0">
                <a:hlinkClick r:id="rId3"/>
              </a:rPr>
              <a:t>2</a:t>
            </a:r>
            <a:r>
              <a:rPr lang="en-US" dirty="0"/>
              <a:t> Extended use is well suited to situations wherein multiple patients with the same infectious disease diagnosis, whose care requires use of a respirator, are </a:t>
            </a:r>
            <a:r>
              <a:rPr lang="en-US" dirty="0" err="1"/>
              <a:t>cohorted</a:t>
            </a:r>
            <a:r>
              <a:rPr lang="en-US" dirty="0"/>
              <a:t> (e.g., housed on the same hospital unit). </a:t>
            </a:r>
          </a:p>
          <a:p>
            <a:endParaRPr lang="en-US" dirty="0"/>
          </a:p>
          <a:p>
            <a:pPr lvl="0" eaLnBrk="0" fontAlgn="base" hangingPunct="0">
              <a:spcBef>
                <a:spcPct val="0"/>
              </a:spcBef>
              <a:spcAft>
                <a:spcPct val="0"/>
              </a:spcAft>
              <a:buFontTx/>
              <a:buChar char="•"/>
            </a:pPr>
            <a:r>
              <a:rPr lang="en-US" altLang="en-US" dirty="0">
                <a:latin typeface="Arial" panose="020B0604020202020204" pitchFamily="34" charset="0"/>
              </a:rPr>
              <a:t>Discard N95 respirators following use during aerosol generating procedures. </a:t>
            </a:r>
          </a:p>
          <a:p>
            <a:pPr lvl="0" eaLnBrk="0" fontAlgn="base" hangingPunct="0">
              <a:spcBef>
                <a:spcPct val="0"/>
              </a:spcBef>
              <a:spcAft>
                <a:spcPct val="0"/>
              </a:spcAft>
              <a:buFontTx/>
              <a:buChar char="•"/>
            </a:pPr>
            <a:r>
              <a:rPr lang="en-US" altLang="en-US" dirty="0">
                <a:latin typeface="Arial" panose="020B0604020202020204" pitchFamily="34" charset="0"/>
              </a:rPr>
              <a:t>Discard N95 respirators contaminated with blood, respiratory or nasal secretions, or other bodily fluids from patients. </a:t>
            </a:r>
          </a:p>
          <a:p>
            <a:pPr lvl="0" eaLnBrk="0" fontAlgn="base" hangingPunct="0">
              <a:spcBef>
                <a:spcPct val="0"/>
              </a:spcBef>
              <a:spcAft>
                <a:spcPct val="0"/>
              </a:spcAft>
              <a:buFontTx/>
              <a:buChar char="•"/>
            </a:pPr>
            <a:r>
              <a:rPr lang="en-US" altLang="en-US" dirty="0">
                <a:latin typeface="Arial" panose="020B0604020202020204" pitchFamily="34" charset="0"/>
              </a:rPr>
              <a:t>Discard N95 respirators following close contact with, or exit from, the care area of any patient co-infected with an infectious disease requiring contact precautions. </a:t>
            </a:r>
          </a:p>
          <a:p>
            <a:pPr lvl="0" eaLnBrk="0" fontAlgn="base" hangingPunct="0">
              <a:spcBef>
                <a:spcPct val="0"/>
              </a:spcBef>
              <a:spcAft>
                <a:spcPct val="0"/>
              </a:spcAft>
              <a:buFontTx/>
              <a:buChar char="•"/>
            </a:pPr>
            <a:r>
              <a:rPr lang="en-US" altLang="en-US" dirty="0">
                <a:latin typeface="Arial" panose="020B0604020202020204" pitchFamily="34" charset="0"/>
              </a:rPr>
              <a:t>Consider use of a cleanable face shield (preferred</a:t>
            </a:r>
            <a:r>
              <a:rPr lang="en-US" altLang="en-US" baseline="30000" dirty="0">
                <a:latin typeface="Arial" panose="020B0604020202020204" pitchFamily="34" charset="0"/>
                <a:hlinkClick r:id="rId4"/>
              </a:rPr>
              <a:t>3</a:t>
            </a:r>
            <a:r>
              <a:rPr lang="en-US" altLang="en-US" dirty="0">
                <a:latin typeface="Arial" panose="020B0604020202020204" pitchFamily="34" charset="0"/>
              </a:rPr>
              <a:t>) over an N95 respirator and/or other steps (e.g., masking patients, use of engineering controls) to reduce surface contamination. </a:t>
            </a:r>
          </a:p>
          <a:p>
            <a:pPr lvl="0" eaLnBrk="0" fontAlgn="base" hangingPunct="0">
              <a:spcBef>
                <a:spcPct val="0"/>
              </a:spcBef>
              <a:spcAft>
                <a:spcPct val="0"/>
              </a:spcAft>
              <a:buFontTx/>
              <a:buChar char="•"/>
            </a:pPr>
            <a:r>
              <a:rPr lang="en-US" altLang="en-US" dirty="0">
                <a:latin typeface="Arial" panose="020B0604020202020204" pitchFamily="34" charset="0"/>
              </a:rPr>
              <a:t>Perform hand hygiene with soap and water or an alcohol-based hand sanitizer before and after touching or adjusting the respirator (if necessary for comfort or to maintain fit) </a:t>
            </a:r>
          </a:p>
          <a:p>
            <a:endParaRPr lang="en-US" dirty="0"/>
          </a:p>
        </p:txBody>
      </p:sp>
      <p:sp>
        <p:nvSpPr>
          <p:cNvPr id="3" name="Title 2">
            <a:extLst>
              <a:ext uri="{FF2B5EF4-FFF2-40B4-BE49-F238E27FC236}">
                <a16:creationId xmlns:a16="http://schemas.microsoft.com/office/drawing/2014/main" id="{E6CE38FE-DEE0-43B1-B1FF-5D717E69AB1C}"/>
              </a:ext>
            </a:extLst>
          </p:cNvPr>
          <p:cNvSpPr>
            <a:spLocks noGrp="1"/>
          </p:cNvSpPr>
          <p:nvPr>
            <p:ph type="title"/>
          </p:nvPr>
        </p:nvSpPr>
        <p:spPr/>
        <p:txBody>
          <a:bodyPr/>
          <a:lstStyle/>
          <a:p>
            <a:r>
              <a:rPr lang="en-US" dirty="0"/>
              <a:t>Extended Use of N-95s</a:t>
            </a:r>
          </a:p>
        </p:txBody>
      </p:sp>
    </p:spTree>
    <p:extLst>
      <p:ext uri="{BB962C8B-B14F-4D97-AF65-F5344CB8AC3E}">
        <p14:creationId xmlns:p14="http://schemas.microsoft.com/office/powerpoint/2010/main" val="35663075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8E964-0538-4DBE-A130-5111E83EB533}"/>
              </a:ext>
            </a:extLst>
          </p:cNvPr>
          <p:cNvSpPr>
            <a:spLocks noGrp="1"/>
          </p:cNvSpPr>
          <p:nvPr>
            <p:ph type="body" sz="quarter" idx="10"/>
          </p:nvPr>
        </p:nvSpPr>
        <p:spPr/>
        <p:txBody>
          <a:bodyPr/>
          <a:lstStyle/>
          <a:p>
            <a:r>
              <a:rPr lang="en-US" dirty="0"/>
              <a:t>Discard N95 respirators following use during aerosol generating procedures.</a:t>
            </a:r>
          </a:p>
          <a:p>
            <a:r>
              <a:rPr lang="en-US" dirty="0"/>
              <a:t>Discard N95 respirators contaminated with blood, resp. or nasal secretions, or other bodily fluids </a:t>
            </a:r>
          </a:p>
          <a:p>
            <a:r>
              <a:rPr lang="en-US" dirty="0"/>
              <a:t>Discard N95 respirators following close contact with any patient co-infected with an infectious disease requiring contact precautions.</a:t>
            </a:r>
          </a:p>
          <a:p>
            <a:r>
              <a:rPr lang="en-US" dirty="0"/>
              <a:t>Use a cleanable face shield (preferred) or a surgical mask over an N95 respirator and/or other steps (e.g., masking patients, use of engineering controls), when feasible </a:t>
            </a:r>
          </a:p>
          <a:p>
            <a:r>
              <a:rPr lang="en-US"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a:t>
            </a:r>
          </a:p>
          <a:p>
            <a:r>
              <a:rPr lang="en-US" dirty="0"/>
              <a:t>Clean hands with soap and water or an alcohol-based hand sanitizer before and after touching or adjusting the respirator (r to maintain fit). Avoid touching the inside of the respirator.</a:t>
            </a:r>
          </a:p>
          <a:p>
            <a:r>
              <a:rPr lang="en-US" dirty="0"/>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334691C4-5AFF-40F0-B738-F11F0D072299}"/>
              </a:ext>
            </a:extLst>
          </p:cNvPr>
          <p:cNvSpPr>
            <a:spLocks noGrp="1"/>
          </p:cNvSpPr>
          <p:nvPr>
            <p:ph type="title"/>
          </p:nvPr>
        </p:nvSpPr>
        <p:spPr/>
        <p:txBody>
          <a:bodyPr/>
          <a:lstStyle/>
          <a:p>
            <a:r>
              <a:rPr lang="en-US" dirty="0"/>
              <a:t>Re-use of N-95s</a:t>
            </a:r>
          </a:p>
        </p:txBody>
      </p:sp>
    </p:spTree>
    <p:extLst>
      <p:ext uri="{BB962C8B-B14F-4D97-AF65-F5344CB8AC3E}">
        <p14:creationId xmlns:p14="http://schemas.microsoft.com/office/powerpoint/2010/main" val="18595066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832DC-88BD-48A7-AF6E-87B0665915FC}"/>
              </a:ext>
            </a:extLst>
          </p:cNvPr>
          <p:cNvSpPr>
            <a:spLocks noGrp="1"/>
          </p:cNvSpPr>
          <p:nvPr>
            <p:ph type="title"/>
          </p:nvPr>
        </p:nvSpPr>
        <p:spPr/>
        <p:txBody>
          <a:bodyPr/>
          <a:lstStyle/>
          <a:p>
            <a:r>
              <a:rPr lang="en-US" dirty="0"/>
              <a:t>Crisis Capacity When N-95s are running low </a:t>
            </a:r>
          </a:p>
        </p:txBody>
      </p:sp>
      <p:graphicFrame>
        <p:nvGraphicFramePr>
          <p:cNvPr id="4" name="Table 3">
            <a:extLst>
              <a:ext uri="{FF2B5EF4-FFF2-40B4-BE49-F238E27FC236}">
                <a16:creationId xmlns:a16="http://schemas.microsoft.com/office/drawing/2014/main" id="{B9D6579D-3E78-4E5E-B2DF-90306B44822F}"/>
              </a:ext>
            </a:extLst>
          </p:cNvPr>
          <p:cNvGraphicFramePr>
            <a:graphicFrameLocks noGrp="1"/>
          </p:cNvGraphicFramePr>
          <p:nvPr/>
        </p:nvGraphicFramePr>
        <p:xfrm>
          <a:off x="3007087" y="1744634"/>
          <a:ext cx="6177825" cy="4513320"/>
        </p:xfrm>
        <a:graphic>
          <a:graphicData uri="http://schemas.openxmlformats.org/drawingml/2006/table">
            <a:tbl>
              <a:tblPr/>
              <a:tblGrid>
                <a:gridCol w="2059275">
                  <a:extLst>
                    <a:ext uri="{9D8B030D-6E8A-4147-A177-3AD203B41FA5}">
                      <a16:colId xmlns:a16="http://schemas.microsoft.com/office/drawing/2014/main" val="3891457365"/>
                    </a:ext>
                  </a:extLst>
                </a:gridCol>
                <a:gridCol w="2059275">
                  <a:extLst>
                    <a:ext uri="{9D8B030D-6E8A-4147-A177-3AD203B41FA5}">
                      <a16:colId xmlns:a16="http://schemas.microsoft.com/office/drawing/2014/main" val="3146689445"/>
                    </a:ext>
                  </a:extLst>
                </a:gridCol>
                <a:gridCol w="2059275">
                  <a:extLst>
                    <a:ext uri="{9D8B030D-6E8A-4147-A177-3AD203B41FA5}">
                      <a16:colId xmlns:a16="http://schemas.microsoft.com/office/drawing/2014/main" val="3295626107"/>
                    </a:ext>
                  </a:extLst>
                </a:gridCol>
              </a:tblGrid>
              <a:tr h="214881">
                <a:tc rowSpan="2">
                  <a:txBody>
                    <a:bodyPr/>
                    <a:lstStyle/>
                    <a:p>
                      <a:r>
                        <a:rPr lang="en-US" sz="1100" b="1"/>
                        <a:t>HCP planned proximity to the case patient during encounter</a:t>
                      </a:r>
                      <a:endParaRPr lang="en-US" sz="1100"/>
                    </a:p>
                  </a:txBody>
                  <a:tcPr marL="53720" marR="53720" marT="26860" marB="26860" anchor="ctr">
                    <a:lnL>
                      <a:noFill/>
                    </a:lnL>
                    <a:lnR>
                      <a:noFill/>
                    </a:lnR>
                    <a:lnT>
                      <a:noFill/>
                    </a:lnT>
                    <a:lnB>
                      <a:noFill/>
                    </a:lnB>
                  </a:tcPr>
                </a:tc>
                <a:tc gridSpan="2">
                  <a:txBody>
                    <a:bodyPr/>
                    <a:lstStyle/>
                    <a:p>
                      <a:r>
                        <a:rPr lang="en-US" sz="1100"/>
                        <a:t>Facemask or respirator determination</a:t>
                      </a:r>
                    </a:p>
                  </a:txBody>
                  <a:tcPr marL="53720" marR="53720" marT="26860" marB="2686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20653887"/>
                  </a:ext>
                </a:extLst>
              </a:tr>
              <a:tr h="698363">
                <a:tc vMerge="1">
                  <a:txBody>
                    <a:bodyPr/>
                    <a:lstStyle/>
                    <a:p>
                      <a:endParaRPr lang="en-US"/>
                    </a:p>
                  </a:txBody>
                  <a:tcPr/>
                </a:tc>
                <a:tc>
                  <a:txBody>
                    <a:bodyPr/>
                    <a:lstStyle/>
                    <a:p>
                      <a:r>
                        <a:rPr lang="en-US" sz="1100" b="1"/>
                        <a:t>Patient masked for entire encounter (i.e., with source control)</a:t>
                      </a:r>
                      <a:endParaRPr lang="en-US" sz="1100"/>
                    </a:p>
                  </a:txBody>
                  <a:tcPr marL="53720" marR="53720" marT="26860" marB="26860" anchor="ctr">
                    <a:lnL>
                      <a:noFill/>
                    </a:lnL>
                    <a:lnR>
                      <a:noFill/>
                    </a:lnR>
                    <a:lnT>
                      <a:noFill/>
                    </a:lnT>
                    <a:lnB>
                      <a:noFill/>
                    </a:lnB>
                  </a:tcPr>
                </a:tc>
                <a:tc>
                  <a:txBody>
                    <a:bodyPr/>
                    <a:lstStyle/>
                    <a:p>
                      <a:r>
                        <a:rPr lang="en-US" sz="1100" b="1"/>
                        <a:t>Unmasked patient or mask needs to be removed for any period of time during the patient encounter</a:t>
                      </a:r>
                      <a:endParaRPr lang="en-US" sz="1100"/>
                    </a:p>
                  </a:txBody>
                  <a:tcPr marL="53720" marR="53720" marT="26860" marB="26860" anchor="ctr">
                    <a:lnL>
                      <a:noFill/>
                    </a:lnL>
                    <a:lnR>
                      <a:noFill/>
                    </a:lnR>
                    <a:lnT>
                      <a:noFill/>
                    </a:lnT>
                    <a:lnB>
                      <a:noFill/>
                    </a:lnB>
                  </a:tcPr>
                </a:tc>
                <a:extLst>
                  <a:ext uri="{0D108BD9-81ED-4DB2-BD59-A6C34878D82A}">
                    <a16:rowId xmlns:a16="http://schemas.microsoft.com/office/drawing/2014/main" val="1210571015"/>
                  </a:ext>
                </a:extLst>
              </a:tr>
              <a:tr h="1020684">
                <a:tc>
                  <a:txBody>
                    <a:bodyPr/>
                    <a:lstStyle/>
                    <a:p>
                      <a:r>
                        <a:rPr lang="en-US" sz="1100"/>
                        <a:t>HCP will remain at greater than 6 feet from symptomatic patient</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no facemask or respirator</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no facemask or respirator</a:t>
                      </a:r>
                    </a:p>
                  </a:txBody>
                  <a:tcPr marL="53720" marR="53720" marT="26860" marB="26860" anchor="ctr">
                    <a:lnL>
                      <a:noFill/>
                    </a:lnL>
                    <a:lnR>
                      <a:noFill/>
                    </a:lnR>
                    <a:lnT>
                      <a:noFill/>
                    </a:lnT>
                    <a:lnB>
                      <a:noFill/>
                    </a:lnB>
                  </a:tcPr>
                </a:tc>
                <a:extLst>
                  <a:ext uri="{0D108BD9-81ED-4DB2-BD59-A6C34878D82A}">
                    <a16:rowId xmlns:a16="http://schemas.microsoft.com/office/drawing/2014/main" val="4101021485"/>
                  </a:ext>
                </a:extLst>
              </a:tr>
              <a:tr h="859524">
                <a:tc>
                  <a:txBody>
                    <a:bodyPr/>
                    <a:lstStyle/>
                    <a:p>
                      <a:r>
                        <a:rPr lang="en-US" sz="1100"/>
                        <a:t>HCP will be within 3 to 6 feet of symptomatic patient</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facemask</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facemask</a:t>
                      </a:r>
                    </a:p>
                  </a:txBody>
                  <a:tcPr marL="53720" marR="53720" marT="26860" marB="26860" anchor="ctr">
                    <a:lnL>
                      <a:noFill/>
                    </a:lnL>
                    <a:lnR>
                      <a:noFill/>
                    </a:lnR>
                    <a:lnT>
                      <a:noFill/>
                    </a:lnT>
                    <a:lnB>
                      <a:noFill/>
                    </a:lnB>
                  </a:tcPr>
                </a:tc>
                <a:extLst>
                  <a:ext uri="{0D108BD9-81ED-4DB2-BD59-A6C34878D82A}">
                    <a16:rowId xmlns:a16="http://schemas.microsoft.com/office/drawing/2014/main" val="222468609"/>
                  </a:ext>
                </a:extLst>
              </a:tr>
              <a:tr h="698363">
                <a:tc>
                  <a:txBody>
                    <a:bodyPr/>
                    <a:lstStyle/>
                    <a:p>
                      <a:r>
                        <a:rPr lang="en-US" sz="1100"/>
                        <a:t>HCP will be within 3 feet of symptomatic patient, including providing direct patient care</a:t>
                      </a:r>
                    </a:p>
                  </a:txBody>
                  <a:tcPr marL="53720" marR="53720" marT="26860" marB="26860" anchor="ctr">
                    <a:lnL>
                      <a:noFill/>
                    </a:lnL>
                    <a:lnR>
                      <a:noFill/>
                    </a:lnR>
                    <a:lnT>
                      <a:noFill/>
                    </a:lnT>
                    <a:lnB>
                      <a:noFill/>
                    </a:lnB>
                  </a:tcPr>
                </a:tc>
                <a:tc>
                  <a:txBody>
                    <a:bodyPr/>
                    <a:lstStyle/>
                    <a:p>
                      <a:r>
                        <a:rPr lang="en-US" sz="1100"/>
                        <a:t>Facemask</a:t>
                      </a:r>
                    </a:p>
                  </a:txBody>
                  <a:tcPr marL="53720" marR="53720" marT="26860" marB="26860" anchor="ctr">
                    <a:lnL>
                      <a:noFill/>
                    </a:lnL>
                    <a:lnR>
                      <a:noFill/>
                    </a:lnR>
                    <a:lnT>
                      <a:noFill/>
                    </a:lnT>
                    <a:lnB>
                      <a:noFill/>
                    </a:lnB>
                  </a:tcPr>
                </a:tc>
                <a:tc>
                  <a:txBody>
                    <a:bodyPr/>
                    <a:lstStyle/>
                    <a:p>
                      <a:r>
                        <a:rPr lang="en-US" sz="1100"/>
                        <a:t>N95 respirator/ elastomeric /PAPR, based on availability</a:t>
                      </a:r>
                    </a:p>
                  </a:txBody>
                  <a:tcPr marL="53720" marR="53720" marT="26860" marB="26860" anchor="ctr">
                    <a:lnL>
                      <a:noFill/>
                    </a:lnL>
                    <a:lnR>
                      <a:noFill/>
                    </a:lnR>
                    <a:lnT>
                      <a:noFill/>
                    </a:lnT>
                    <a:lnB>
                      <a:noFill/>
                    </a:lnB>
                  </a:tcPr>
                </a:tc>
                <a:extLst>
                  <a:ext uri="{0D108BD9-81ED-4DB2-BD59-A6C34878D82A}">
                    <a16:rowId xmlns:a16="http://schemas.microsoft.com/office/drawing/2014/main" val="791462247"/>
                  </a:ext>
                </a:extLst>
              </a:tr>
              <a:tr h="859524">
                <a:tc>
                  <a:txBody>
                    <a:bodyPr/>
                    <a:lstStyle/>
                    <a:p>
                      <a:r>
                        <a:rPr lang="en-US" sz="1100"/>
                        <a:t>HCP will be present in the room during aerosol generating procedures performed on symptomatic persons</a:t>
                      </a:r>
                    </a:p>
                  </a:txBody>
                  <a:tcPr marL="53720" marR="53720" marT="26860" marB="26860" anchor="ctr">
                    <a:lnL>
                      <a:noFill/>
                    </a:lnL>
                    <a:lnR>
                      <a:noFill/>
                    </a:lnR>
                    <a:lnT>
                      <a:noFill/>
                    </a:lnT>
                    <a:lnB>
                      <a:noFill/>
                    </a:lnB>
                  </a:tcPr>
                </a:tc>
                <a:tc>
                  <a:txBody>
                    <a:bodyPr/>
                    <a:lstStyle/>
                    <a:p>
                      <a:r>
                        <a:rPr lang="en-US" sz="1100"/>
                        <a:t>N95 respirator/ elastomeric /PAPR, based on availability</a:t>
                      </a:r>
                    </a:p>
                  </a:txBody>
                  <a:tcPr marL="53720" marR="53720" marT="26860" marB="26860" anchor="ctr">
                    <a:lnL>
                      <a:noFill/>
                    </a:lnL>
                    <a:lnR>
                      <a:noFill/>
                    </a:lnR>
                    <a:lnT>
                      <a:noFill/>
                    </a:lnT>
                    <a:lnB>
                      <a:noFill/>
                    </a:lnB>
                  </a:tcPr>
                </a:tc>
                <a:tc>
                  <a:txBody>
                    <a:bodyPr/>
                    <a:lstStyle/>
                    <a:p>
                      <a:r>
                        <a:rPr lang="en-US" sz="1100" dirty="0"/>
                        <a:t>N95 respirator/ elastomeric /PAPR, based on availability</a:t>
                      </a:r>
                    </a:p>
                  </a:txBody>
                  <a:tcPr marL="53720" marR="53720" marT="26860" marB="26860" anchor="ctr">
                    <a:lnL>
                      <a:noFill/>
                    </a:lnL>
                    <a:lnR>
                      <a:noFill/>
                    </a:lnR>
                    <a:lnT>
                      <a:noFill/>
                    </a:lnT>
                    <a:lnB>
                      <a:noFill/>
                    </a:lnB>
                  </a:tcPr>
                </a:tc>
                <a:extLst>
                  <a:ext uri="{0D108BD9-81ED-4DB2-BD59-A6C34878D82A}">
                    <a16:rowId xmlns:a16="http://schemas.microsoft.com/office/drawing/2014/main" val="1447758242"/>
                  </a:ext>
                </a:extLst>
              </a:tr>
            </a:tbl>
          </a:graphicData>
        </a:graphic>
      </p:graphicFrame>
      <p:sp>
        <p:nvSpPr>
          <p:cNvPr id="5" name="Rectangle 1">
            <a:extLst>
              <a:ext uri="{FF2B5EF4-FFF2-40B4-BE49-F238E27FC236}">
                <a16:creationId xmlns:a16="http://schemas.microsoft.com/office/drawing/2014/main" id="{72EE4885-B5EC-4F4C-A8F3-B712D642634B}"/>
              </a:ext>
            </a:extLst>
          </p:cNvPr>
          <p:cNvSpPr>
            <a:spLocks noGrp="1" noChangeArrowheads="1"/>
          </p:cNvSpPr>
          <p:nvPr>
            <p:ph type="body" sz="quarter" idx="10"/>
          </p:nvPr>
        </p:nvSpPr>
        <p:spPr bwMode="auto">
          <a:xfrm>
            <a:off x="1371600" y="1243013"/>
            <a:ext cx="10554236"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469325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E2A2C-887F-4E89-865C-D173AF056684}"/>
              </a:ext>
            </a:extLst>
          </p:cNvPr>
          <p:cNvSpPr>
            <a:spLocks noGrp="1"/>
          </p:cNvSpPr>
          <p:nvPr>
            <p:ph type="body" sz="quarter" idx="10"/>
          </p:nvPr>
        </p:nvSpPr>
        <p:spPr/>
        <p:txBody>
          <a:bodyPr/>
          <a:lstStyle/>
          <a:p>
            <a:pPr lvl="0"/>
            <a:r>
              <a:rPr lang="en-US" b="1" dirty="0"/>
              <a:t>The best way to minimize COVID-19 virus introduction/spread in Nebraska is to:</a:t>
            </a:r>
            <a:endParaRPr lang="en-US" dirty="0"/>
          </a:p>
          <a:p>
            <a:r>
              <a:rPr lang="en-US" b="1" dirty="0"/>
              <a:t>minimize out- of-state travel;</a:t>
            </a:r>
            <a:endParaRPr lang="en-US" dirty="0"/>
          </a:p>
          <a:p>
            <a:r>
              <a:rPr lang="en-US" b="1" dirty="0"/>
              <a:t>maximize the amount of self-quarantine, social distancing, and non-pharmaceutical interventions among travelers returning to Nebraska.</a:t>
            </a:r>
            <a:endParaRPr lang="en-US" dirty="0"/>
          </a:p>
          <a:p>
            <a:r>
              <a:rPr lang="en-US" b="1" dirty="0"/>
              <a:t> </a:t>
            </a:r>
            <a:endParaRPr lang="en-US" dirty="0"/>
          </a:p>
          <a:p>
            <a:r>
              <a:rPr lang="en-US" dirty="0"/>
              <a:t>At this time we have clear but limited evidence of </a:t>
            </a:r>
            <a:r>
              <a:rPr lang="en-US" b="1" dirty="0"/>
              <a:t>local transmission</a:t>
            </a:r>
            <a:r>
              <a:rPr lang="en-US" dirty="0"/>
              <a:t> of COVID-19 (i.e., persons with no travel history and no identifiable exposure to a likely source of COVID-19 </a:t>
            </a:r>
          </a:p>
        </p:txBody>
      </p:sp>
      <p:sp>
        <p:nvSpPr>
          <p:cNvPr id="3" name="Title 2">
            <a:extLst>
              <a:ext uri="{FF2B5EF4-FFF2-40B4-BE49-F238E27FC236}">
                <a16:creationId xmlns:a16="http://schemas.microsoft.com/office/drawing/2014/main" id="{043A20AA-ECF1-4831-A4AE-623603308F5B}"/>
              </a:ext>
            </a:extLst>
          </p:cNvPr>
          <p:cNvSpPr>
            <a:spLocks noGrp="1"/>
          </p:cNvSpPr>
          <p:nvPr>
            <p:ph type="title"/>
          </p:nvPr>
        </p:nvSpPr>
        <p:spPr/>
        <p:txBody>
          <a:bodyPr/>
          <a:lstStyle/>
          <a:p>
            <a:r>
              <a:rPr lang="en-US" dirty="0"/>
              <a:t>Minimizing Spread</a:t>
            </a:r>
          </a:p>
        </p:txBody>
      </p:sp>
    </p:spTree>
    <p:extLst>
      <p:ext uri="{BB962C8B-B14F-4D97-AF65-F5344CB8AC3E}">
        <p14:creationId xmlns:p14="http://schemas.microsoft.com/office/powerpoint/2010/main" val="38508318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3CDC4-A2BA-44FF-9AF3-A93ACA1A4C80}"/>
              </a:ext>
            </a:extLst>
          </p:cNvPr>
          <p:cNvSpPr>
            <a:spLocks noGrp="1"/>
          </p:cNvSpPr>
          <p:nvPr>
            <p:ph type="body" sz="quarter" idx="10"/>
          </p:nvPr>
        </p:nvSpPr>
        <p:spPr/>
        <p:txBody>
          <a:bodyPr/>
          <a:lstStyle/>
          <a:p>
            <a:r>
              <a:rPr lang="en-US" dirty="0"/>
              <a:t>Nebraska Medicine has posted how they are extending PPE use on the Nebraska Medicine COVID page- open access.</a:t>
            </a:r>
          </a:p>
          <a:p>
            <a:r>
              <a:rPr lang="en-US" dirty="0">
                <a:hlinkClick r:id="rId2"/>
              </a:rPr>
              <a:t>https://www.nebraskamed.com/sites/default/files/documents/covid-19/COVID-Extended-Use-Reuse-of-PPE-and-N95.pdf?date=03182020</a:t>
            </a:r>
            <a:endParaRPr lang="en-US" dirty="0"/>
          </a:p>
          <a:p>
            <a:endParaRPr lang="en-US" dirty="0"/>
          </a:p>
        </p:txBody>
      </p:sp>
      <p:sp>
        <p:nvSpPr>
          <p:cNvPr id="3" name="Title 2">
            <a:extLst>
              <a:ext uri="{FF2B5EF4-FFF2-40B4-BE49-F238E27FC236}">
                <a16:creationId xmlns:a16="http://schemas.microsoft.com/office/drawing/2014/main" id="{8BD7B05D-F9AB-49BC-91C0-6FDA66AB2E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3647663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334DB-92FF-4D62-B983-4B91A7F67325}"/>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4B651372-D288-44DE-96DF-C98F8DB5C14E}"/>
              </a:ext>
            </a:extLst>
          </p:cNvPr>
          <p:cNvSpPr>
            <a:spLocks noGrp="1"/>
          </p:cNvSpPr>
          <p:nvPr>
            <p:ph type="title"/>
          </p:nvPr>
        </p:nvSpPr>
        <p:spPr/>
        <p:txBody>
          <a:bodyPr/>
          <a:lstStyle/>
          <a:p>
            <a:r>
              <a:rPr lang="en-US" sz="2000" dirty="0"/>
              <a:t>Interim U.S. Guidance for Risk Assessment and Public Health Management of Healthcare Personnel with Potential Exposure in a Healthcare Setting to Patients with COVID-19</a:t>
            </a:r>
            <a:br>
              <a:rPr lang="en-US" dirty="0"/>
            </a:br>
            <a:endParaRPr lang="en-US" dirty="0"/>
          </a:p>
        </p:txBody>
      </p:sp>
      <p:pic>
        <p:nvPicPr>
          <p:cNvPr id="4" name="Picture 3">
            <a:extLst>
              <a:ext uri="{FF2B5EF4-FFF2-40B4-BE49-F238E27FC236}">
                <a16:creationId xmlns:a16="http://schemas.microsoft.com/office/drawing/2014/main" id="{69EAC2F9-B93E-4F6F-AD00-3240616DF59E}"/>
              </a:ext>
            </a:extLst>
          </p:cNvPr>
          <p:cNvPicPr>
            <a:picLocks noChangeAspect="1"/>
          </p:cNvPicPr>
          <p:nvPr/>
        </p:nvPicPr>
        <p:blipFill>
          <a:blip r:embed="rId2"/>
          <a:stretch>
            <a:fillRect/>
          </a:stretch>
        </p:blipFill>
        <p:spPr>
          <a:xfrm>
            <a:off x="1621343" y="1355270"/>
            <a:ext cx="7291296" cy="4429161"/>
          </a:xfrm>
          <a:prstGeom prst="rect">
            <a:avLst/>
          </a:prstGeom>
        </p:spPr>
      </p:pic>
    </p:spTree>
    <p:extLst>
      <p:ext uri="{BB962C8B-B14F-4D97-AF65-F5344CB8AC3E}">
        <p14:creationId xmlns:p14="http://schemas.microsoft.com/office/powerpoint/2010/main" val="1979339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A5629-B85D-45AF-B554-342888CB783D}"/>
              </a:ext>
            </a:extLst>
          </p:cNvPr>
          <p:cNvSpPr>
            <a:spLocks noGrp="1"/>
          </p:cNvSpPr>
          <p:nvPr>
            <p:ph type="body" sz="quarter" idx="10"/>
          </p:nvPr>
        </p:nvSpPr>
        <p:spPr/>
        <p:txBody>
          <a:bodyPr/>
          <a:lstStyle/>
          <a:p>
            <a:r>
              <a:rPr lang="en-US" b="1" dirty="0"/>
              <a:t>HCP in the high- or medium-risk category</a:t>
            </a:r>
            <a:r>
              <a:rPr lang="en-US" dirty="0"/>
              <a:t> should undergo active monitoring, including restriction from work in any healthcare setting until 14 days after their last exposure. </a:t>
            </a:r>
          </a:p>
          <a:p>
            <a:endParaRPr lang="en-US" b="1" dirty="0"/>
          </a:p>
          <a:p>
            <a:r>
              <a:rPr lang="en-US" b="1" dirty="0"/>
              <a:t>HCP in the </a:t>
            </a:r>
            <a:r>
              <a:rPr lang="en-US" b="1" i="1" dirty="0"/>
              <a:t>low-risk</a:t>
            </a:r>
            <a:r>
              <a:rPr lang="en-US" b="1" dirty="0"/>
              <a:t> category</a:t>
            </a:r>
            <a:r>
              <a:rPr lang="en-US" dirty="0"/>
              <a:t> should perform self-monitoring with delegated supervision until 14 days after the last potential exposure. </a:t>
            </a:r>
          </a:p>
          <a:p>
            <a:endParaRPr lang="en-US" b="1" dirty="0"/>
          </a:p>
          <a:p>
            <a:r>
              <a:rPr lang="en-US" b="1" dirty="0"/>
              <a:t>HCP in the </a:t>
            </a:r>
            <a:r>
              <a:rPr lang="en-US" b="1" i="1" dirty="0"/>
              <a:t>no identifiable risk</a:t>
            </a:r>
            <a:r>
              <a:rPr lang="en-US" b="1" dirty="0"/>
              <a:t> category </a:t>
            </a:r>
            <a:r>
              <a:rPr lang="en-US" dirty="0"/>
              <a:t>do not require monitoring or restriction from work.</a:t>
            </a:r>
          </a:p>
          <a:p>
            <a:endParaRPr lang="en-US" dirty="0"/>
          </a:p>
        </p:txBody>
      </p:sp>
      <p:sp>
        <p:nvSpPr>
          <p:cNvPr id="3" name="Title 2">
            <a:extLst>
              <a:ext uri="{FF2B5EF4-FFF2-40B4-BE49-F238E27FC236}">
                <a16:creationId xmlns:a16="http://schemas.microsoft.com/office/drawing/2014/main" id="{5C498B62-1C69-4CE9-8053-FAB0B86A4BA6}"/>
              </a:ext>
            </a:extLst>
          </p:cNvPr>
          <p:cNvSpPr>
            <a:spLocks noGrp="1"/>
          </p:cNvSpPr>
          <p:nvPr>
            <p:ph type="title"/>
          </p:nvPr>
        </p:nvSpPr>
        <p:spPr/>
        <p:txBody>
          <a:bodyPr/>
          <a:lstStyle/>
          <a:p>
            <a:r>
              <a:rPr lang="en-US" dirty="0"/>
              <a:t>Monitoring and Work Restrictions</a:t>
            </a:r>
          </a:p>
        </p:txBody>
      </p:sp>
    </p:spTree>
    <p:extLst>
      <p:ext uri="{BB962C8B-B14F-4D97-AF65-F5344CB8AC3E}">
        <p14:creationId xmlns:p14="http://schemas.microsoft.com/office/powerpoint/2010/main" val="2804073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1C893-E98A-485F-8282-92D70219012A}"/>
              </a:ext>
            </a:extLst>
          </p:cNvPr>
          <p:cNvSpPr>
            <a:spLocks noGrp="1"/>
          </p:cNvSpPr>
          <p:nvPr>
            <p:ph type="body" sz="quarter" idx="10"/>
          </p:nvPr>
        </p:nvSpPr>
        <p:spPr/>
        <p:txBody>
          <a:bodyPr/>
          <a:lstStyle/>
          <a:p>
            <a:endParaRPr lang="en-US" dirty="0"/>
          </a:p>
          <a:p>
            <a:endParaRPr lang="en-US" dirty="0"/>
          </a:p>
          <a:p>
            <a:r>
              <a:rPr lang="en-US" sz="3200" dirty="0"/>
              <a:t>Repeat slides on Acquiring a specimen</a:t>
            </a:r>
          </a:p>
          <a:p>
            <a:endParaRPr lang="en-US" dirty="0"/>
          </a:p>
          <a:p>
            <a:endParaRPr lang="en-US" dirty="0"/>
          </a:p>
        </p:txBody>
      </p:sp>
      <p:sp>
        <p:nvSpPr>
          <p:cNvPr id="3" name="Title 2">
            <a:extLst>
              <a:ext uri="{FF2B5EF4-FFF2-40B4-BE49-F238E27FC236}">
                <a16:creationId xmlns:a16="http://schemas.microsoft.com/office/drawing/2014/main" id="{34A1DC79-607D-410F-9B78-273041E71C3C}"/>
              </a:ext>
            </a:extLst>
          </p:cNvPr>
          <p:cNvSpPr>
            <a:spLocks noGrp="1"/>
          </p:cNvSpPr>
          <p:nvPr>
            <p:ph type="title"/>
          </p:nvPr>
        </p:nvSpPr>
        <p:spPr/>
        <p:txBody>
          <a:bodyPr/>
          <a:lstStyle/>
          <a:p>
            <a:r>
              <a:rPr lang="en-US" dirty="0"/>
              <a:t>Following slides are repeats</a:t>
            </a:r>
          </a:p>
        </p:txBody>
      </p:sp>
    </p:spTree>
    <p:extLst>
      <p:ext uri="{BB962C8B-B14F-4D97-AF65-F5344CB8AC3E}">
        <p14:creationId xmlns:p14="http://schemas.microsoft.com/office/powerpoint/2010/main" val="9642976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023D8-03CA-4AE6-9B07-484D60B22867}"/>
              </a:ext>
            </a:extLst>
          </p:cNvPr>
          <p:cNvSpPr>
            <a:spLocks noGrp="1"/>
          </p:cNvSpPr>
          <p:nvPr>
            <p:ph type="body" sz="quarter" idx="10"/>
          </p:nvPr>
        </p:nvSpPr>
        <p:spPr/>
        <p:txBody>
          <a:bodyPr/>
          <a:lstStyle/>
          <a:p>
            <a:r>
              <a:rPr lang="en-US" dirty="0"/>
              <a:t>Specimen Collection Advice for Clinics and EDs Evaluating Patients with Febrile Respiratory Illness </a:t>
            </a:r>
          </a:p>
          <a:p>
            <a:r>
              <a:rPr lang="en-US" dirty="0"/>
              <a:t>Patients presenting to HCFs for evaluation of any febrile respiratory illness should be fitted with a surgical facemask upon arrival and should be segregated from other patients (e.g., immediately moved to an exam room). This is to prevent transmission of respiratory pathogens including flu and COVID-19. </a:t>
            </a:r>
          </a:p>
          <a:p>
            <a:r>
              <a:rPr lang="en-US" dirty="0"/>
              <a:t>If the clinical presentation and the epidemiologic risk factors create a HIGH index of suspicion of COVID-19 (this is a clinical judgement-further guidance above) personnel who collect NP (nasopharyngeal) swabs should don full personal protective equipment (PPE) prior to specimen collection.    </a:t>
            </a:r>
          </a:p>
          <a:p>
            <a:r>
              <a:rPr lang="en-US" dirty="0"/>
              <a:t>N95 respirator, eye protection, disposable gloves, and a gown.   </a:t>
            </a:r>
          </a:p>
          <a:p>
            <a:r>
              <a:rPr lang="en-US" dirty="0"/>
              <a:t>If N95 respirators or equivalent PPE are not available, the patient should be referred to a location where the person undertaking specimen collection has all CDC-recommended PPE. </a:t>
            </a:r>
          </a:p>
          <a:p>
            <a:r>
              <a:rPr lang="en-US" dirty="0"/>
              <a:t>A negative pressure room is not essential for testing.</a:t>
            </a:r>
          </a:p>
        </p:txBody>
      </p:sp>
      <p:sp>
        <p:nvSpPr>
          <p:cNvPr id="3" name="Title 2">
            <a:extLst>
              <a:ext uri="{FF2B5EF4-FFF2-40B4-BE49-F238E27FC236}">
                <a16:creationId xmlns:a16="http://schemas.microsoft.com/office/drawing/2014/main" id="{1B5ED385-9B55-4BB4-9916-7E76890F825A}"/>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926118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4A236-0DA1-4B4F-AA98-C9E084104ECF}"/>
              </a:ext>
            </a:extLst>
          </p:cNvPr>
          <p:cNvSpPr>
            <a:spLocks noGrp="1"/>
          </p:cNvSpPr>
          <p:nvPr>
            <p:ph type="body" sz="quarter" idx="10"/>
          </p:nvPr>
        </p:nvSpPr>
        <p:spPr/>
        <p:txBody>
          <a:bodyPr/>
          <a:lstStyle/>
          <a:p>
            <a:r>
              <a:rPr lang="en-US" dirty="0"/>
              <a:t>If it is determined that the risk of COVID-19 is low </a:t>
            </a:r>
          </a:p>
          <a:p>
            <a:r>
              <a:rPr lang="en-US" dirty="0"/>
              <a:t>Facilities lacking a supply of N95 respirators should substitute a surgical mask on persons collecting the specimen.  </a:t>
            </a:r>
          </a:p>
          <a:p>
            <a:r>
              <a:rPr lang="en-US" dirty="0"/>
              <a:t>Eye protection is also essential. If available, a face shield would be preferable to goggles. </a:t>
            </a:r>
          </a:p>
          <a:p>
            <a:r>
              <a:rPr lang="en-US" dirty="0"/>
              <a:t>At the time of specimen collection, the patient’s surgical facemask should be lowered sufficiently to expose the nares, and a proper swabbing should commence per the instructional video cited below.</a:t>
            </a:r>
          </a:p>
          <a:p>
            <a:r>
              <a:rPr lang="en-US" dirty="0"/>
              <a:t>The patient’s surgical facemask should be properly repositioned immediately upon completion of specimen collection.</a:t>
            </a:r>
          </a:p>
          <a:p>
            <a:endParaRPr lang="en-US" dirty="0"/>
          </a:p>
        </p:txBody>
      </p:sp>
      <p:sp>
        <p:nvSpPr>
          <p:cNvPr id="3" name="Title 2">
            <a:extLst>
              <a:ext uri="{FF2B5EF4-FFF2-40B4-BE49-F238E27FC236}">
                <a16:creationId xmlns:a16="http://schemas.microsoft.com/office/drawing/2014/main" id="{EBAE6EE8-E39E-4A58-9405-808D599F0074}"/>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9661630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0DD2-9F08-4E77-A098-E58686F4DAE5}"/>
              </a:ext>
            </a:extLst>
          </p:cNvPr>
          <p:cNvSpPr>
            <a:spLocks noGrp="1"/>
          </p:cNvSpPr>
          <p:nvPr>
            <p:ph type="body" sz="quarter" idx="10"/>
          </p:nvPr>
        </p:nvSpPr>
        <p:spPr/>
        <p:txBody>
          <a:bodyPr/>
          <a:lstStyle/>
          <a:p>
            <a:r>
              <a:rPr lang="en-US" b="1" u="sng" dirty="0"/>
              <a:t>Specimen Collection</a:t>
            </a:r>
            <a:endParaRPr lang="en-US" dirty="0"/>
          </a:p>
          <a:p>
            <a:pPr lvl="0"/>
            <a:r>
              <a:rPr lang="en-US" dirty="0"/>
              <a:t>It remains CRITICALLY IMPORTANT that staff responsible for collecting nasopharyngeal (NP) swabs be thoroughly trained and strictly compliant with specimen collection protocols. Failure to collect a proper specimen could result in a FALSE NEGATIVE test which could have major consequences for controlling COVID-19. A training video can be found here: </a:t>
            </a:r>
            <a:r>
              <a:rPr lang="en-US" u="sng" dirty="0">
                <a:hlinkClick r:id="rId2"/>
              </a:rPr>
              <a:t>https://www.youtube.com/watch?v=hXohAo1d6tk</a:t>
            </a:r>
            <a:endParaRPr lang="en-US" dirty="0"/>
          </a:p>
          <a:p>
            <a:r>
              <a:rPr lang="en-US" dirty="0"/>
              <a:t> </a:t>
            </a:r>
          </a:p>
          <a:p>
            <a:pPr lvl="0"/>
            <a:r>
              <a:rPr lang="en-US" dirty="0"/>
              <a:t>Use only synthetic fiber swabs with plastic shafts. Do not use calcium alginate swabs or swabs with wooden shafts, as they may contain substances that inactivate some viruses and inhibit PCR testing. Place swabs immediately into sterile tubes containing 2-3 ml of viral transport media. Refrigerate specimen at 2-8°C and ship overnight to CDC on ice pack.</a:t>
            </a:r>
          </a:p>
          <a:p>
            <a:pPr lvl="0"/>
            <a:r>
              <a:rPr lang="en-US" dirty="0"/>
              <a:t>Nasopharyngeal swab: Insert a swab into the nostril parallel to the palate. Leave the swab in place for a few seconds to absorb secretions. </a:t>
            </a:r>
          </a:p>
          <a:p>
            <a:endParaRPr lang="en-US" dirty="0"/>
          </a:p>
        </p:txBody>
      </p:sp>
      <p:sp>
        <p:nvSpPr>
          <p:cNvPr id="3" name="Title 2">
            <a:extLst>
              <a:ext uri="{FF2B5EF4-FFF2-40B4-BE49-F238E27FC236}">
                <a16:creationId xmlns:a16="http://schemas.microsoft.com/office/drawing/2014/main" id="{69712254-3D2C-4FC9-9947-A1E4151FFD98}"/>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220482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098" y="1266092"/>
            <a:ext cx="11552349" cy="4868008"/>
          </a:xfrm>
        </p:spPr>
        <p:txBody>
          <a:bodyPr>
            <a:normAutofit/>
          </a:bodyPr>
          <a:lstStyle/>
          <a:p>
            <a:pPr marL="182880" indent="0">
              <a:buNone/>
            </a:pPr>
            <a:r>
              <a:rPr lang="en-US" dirty="0"/>
              <a:t>Written instructions from NPHL and CDC on handling samples: </a:t>
            </a:r>
            <a:endParaRPr lang="en-US" u="sng" dirty="0">
              <a:hlinkClick r:id="rId5"/>
            </a:endParaRPr>
          </a:p>
          <a:p>
            <a:r>
              <a:rPr lang="en-US" u="sng" dirty="0">
                <a:hlinkClick r:id="rId5"/>
              </a:rPr>
              <a:t>http://www.nphl.org/documents/NPHL%20Alert%20COVID-19%20Collection%20and%20Handling%20in%20NE%20v2020%2002%2012.pdf</a:t>
            </a:r>
            <a:endParaRPr lang="en-US" dirty="0"/>
          </a:p>
          <a:p>
            <a:r>
              <a:rPr lang="en-US" u="sng" dirty="0">
                <a:hlinkClick r:id="rId6"/>
              </a:rPr>
              <a:t>https://www.cdc.gov/coronavirus/2019-nCoV/lab/guidelines-clinical-specimens.html</a:t>
            </a:r>
            <a:endParaRPr lang="en-US" dirty="0"/>
          </a:p>
          <a:p>
            <a:pPr marL="182880" indent="0">
              <a:buNone/>
            </a:pPr>
            <a:br>
              <a:rPr lang="en-US" dirty="0"/>
            </a:br>
            <a:r>
              <a:rPr lang="en-US" dirty="0"/>
              <a:t>Video for collecting a NP swab:</a:t>
            </a:r>
          </a:p>
          <a:p>
            <a:r>
              <a:rPr lang="en-US" u="sng" dirty="0">
                <a:hlinkClick r:id="rId7"/>
              </a:rPr>
              <a:t>https://www.youtube.com/watch?v=hXohAo1d6tk</a:t>
            </a:r>
            <a:endParaRPr lang="en-US" dirty="0"/>
          </a:p>
          <a:p>
            <a:r>
              <a:rPr lang="en-US" dirty="0"/>
              <a:t>I think this is the best video- also shows proper PPE donning and doffing</a:t>
            </a:r>
          </a:p>
          <a:p>
            <a:r>
              <a:rPr lang="en-US" u="sng" dirty="0">
                <a:hlinkClick r:id="rId8"/>
              </a:rPr>
              <a:t>https://www.youtube.com/watch?v=c20CfI-Cr8M</a:t>
            </a:r>
            <a:endParaRPr lang="en-US" dirty="0"/>
          </a:p>
          <a:p>
            <a:pPr marL="182880" indent="0">
              <a:buNone/>
            </a:pPr>
            <a:endParaRPr lang="en-US" dirty="0"/>
          </a:p>
          <a:p>
            <a:endParaRPr lang="en-US" dirty="0"/>
          </a:p>
          <a:p>
            <a:pPr marL="182880" indent="0">
              <a:buNone/>
            </a:pPr>
            <a:endParaRPr lang="en-US" dirty="0"/>
          </a:p>
          <a:p>
            <a:endParaRPr lang="en-US" dirty="0"/>
          </a:p>
          <a:p>
            <a:pPr marL="182880" indent="0">
              <a:buNone/>
            </a:pPr>
            <a:endParaRPr lang="en-US" dirty="0"/>
          </a:p>
        </p:txBody>
      </p:sp>
      <p:sp>
        <p:nvSpPr>
          <p:cNvPr id="3" name="Text Placeholder 2"/>
          <p:cNvSpPr>
            <a:spLocks noGrp="1"/>
          </p:cNvSpPr>
          <p:nvPr>
            <p:ph type="body" sz="quarter" idx="12"/>
          </p:nvPr>
        </p:nvSpPr>
        <p:spPr>
          <a:xfrm flipV="1">
            <a:off x="365097" y="1034819"/>
            <a:ext cx="11552349" cy="45719"/>
          </a:xfrm>
        </p:spPr>
        <p:txBody>
          <a:bodyPr>
            <a:normAutofit fontScale="25000" lnSpcReduction="20000"/>
          </a:bodyPr>
          <a:lstStyle/>
          <a:p>
            <a:endParaRPr lang="en-US" dirty="0"/>
          </a:p>
        </p:txBody>
      </p:sp>
      <p:sp>
        <p:nvSpPr>
          <p:cNvPr id="4" name="Title 3"/>
          <p:cNvSpPr>
            <a:spLocks noGrp="1"/>
          </p:cNvSpPr>
          <p:nvPr>
            <p:ph type="title"/>
          </p:nvPr>
        </p:nvSpPr>
        <p:spPr/>
        <p:txBody>
          <a:bodyPr/>
          <a:lstStyle/>
          <a:p>
            <a:r>
              <a:rPr lang="en-US" b="1" dirty="0"/>
              <a:t>Resources (Testing)</a:t>
            </a:r>
            <a:endParaRPr lang="en-US" dirty="0"/>
          </a:p>
        </p:txBody>
      </p:sp>
    </p:spTree>
    <p:extLst>
      <p:ext uri="{BB962C8B-B14F-4D97-AF65-F5344CB8AC3E}">
        <p14:creationId xmlns:p14="http://schemas.microsoft.com/office/powerpoint/2010/main" val="3924327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smoothness="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effectLst>
            <a:glow>
              <a:schemeClr val="accent1">
                <a:alpha val="40000"/>
              </a:schemeClr>
            </a:glow>
            <a:reflection endPos="65000" dist="50800" dir="5400000" sy="-100000" algn="bl" rotWithShape="0"/>
          </a:effectLst>
        </p:spPr>
        <p:txBody>
          <a:bodyPr/>
          <a:lstStyle/>
          <a:p>
            <a:endParaRPr lang="en-US" dirty="0"/>
          </a:p>
          <a:p>
            <a:endParaRPr lang="en-US" dirty="0"/>
          </a:p>
          <a:p>
            <a:r>
              <a:rPr lang="en-US" dirty="0"/>
              <a:t>CDC is updating guidance frequently and should be considered the best authority for most situations </a:t>
            </a:r>
          </a:p>
          <a:p>
            <a:pPr marL="457200" lvl="1" indent="0">
              <a:buNone/>
            </a:pPr>
            <a:r>
              <a:rPr lang="en-US" sz="2000" dirty="0">
                <a:hlinkClick r:id="rId5"/>
              </a:rPr>
              <a:t>https://www.cdc.gov/coronavirus/2019-ncov/index.html</a:t>
            </a:r>
            <a:r>
              <a:rPr lang="en-US" sz="2000" dirty="0"/>
              <a:t> (main)</a:t>
            </a:r>
          </a:p>
          <a:p>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98464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A1047-A4CB-4053-93CA-5FE11EA5F09B}"/>
              </a:ext>
            </a:extLst>
          </p:cNvPr>
          <p:cNvSpPr>
            <a:spLocks noGrp="1"/>
          </p:cNvSpPr>
          <p:nvPr>
            <p:ph type="body" sz="quarter" idx="10"/>
          </p:nvPr>
        </p:nvSpPr>
        <p:spPr/>
        <p:txBody>
          <a:bodyPr/>
          <a:lstStyle/>
          <a:p>
            <a:r>
              <a:rPr lang="en-US" dirty="0"/>
              <a:t>The </a:t>
            </a:r>
            <a:r>
              <a:rPr lang="en-US" b="1" dirty="0"/>
              <a:t>vast majority</a:t>
            </a:r>
            <a:r>
              <a:rPr lang="en-US" dirty="0"/>
              <a:t> of Nebraska COVID-19 cases can be traced to a traveler that introduced COVID-19 virus to the state.  Many have arrived from regions of the world and other states which at the time of their return appeared to be low-risk or non-risk areas.  The epidemiology of COVID-19 infection is rapidly evolving.  While the exposure risk is certainly variable depending on where a traveler has visited, there is heightened concern for COVID-19 infection risk for </a:t>
            </a:r>
            <a:r>
              <a:rPr lang="en-US" b="1" dirty="0"/>
              <a:t>all</a:t>
            </a:r>
            <a:r>
              <a:rPr lang="en-US" dirty="0"/>
              <a:t> travelers entering Nebraska.</a:t>
            </a:r>
          </a:p>
          <a:p>
            <a:r>
              <a:rPr lang="en-US" dirty="0"/>
              <a:t>Nebraska Total Cases-32</a:t>
            </a:r>
          </a:p>
          <a:p>
            <a:r>
              <a:rPr lang="en-US" dirty="0"/>
              <a:t>Tested negative 240</a:t>
            </a:r>
          </a:p>
          <a:p>
            <a:r>
              <a:rPr lang="en-US" dirty="0"/>
              <a:t>3 cases of Community transmission</a:t>
            </a:r>
          </a:p>
          <a:p>
            <a:r>
              <a:rPr lang="en-US" dirty="0"/>
              <a:t>Rest are traveled related or contacts of travel related cases</a:t>
            </a:r>
          </a:p>
          <a:p>
            <a:r>
              <a:rPr lang="en-US" dirty="0"/>
              <a:t>UK, Italy, Singapore, WA, CA, FL, CO, NY</a:t>
            </a:r>
          </a:p>
        </p:txBody>
      </p:sp>
      <p:sp>
        <p:nvSpPr>
          <p:cNvPr id="3" name="Title 2">
            <a:extLst>
              <a:ext uri="{FF2B5EF4-FFF2-40B4-BE49-F238E27FC236}">
                <a16:creationId xmlns:a16="http://schemas.microsoft.com/office/drawing/2014/main" id="{04EDC05B-3818-40CA-B47C-28A30498C98A}"/>
              </a:ext>
            </a:extLst>
          </p:cNvPr>
          <p:cNvSpPr>
            <a:spLocks noGrp="1"/>
          </p:cNvSpPr>
          <p:nvPr>
            <p:ph type="title"/>
          </p:nvPr>
        </p:nvSpPr>
        <p:spPr/>
        <p:txBody>
          <a:bodyPr/>
          <a:lstStyle/>
          <a:p>
            <a:r>
              <a:rPr lang="en-US" dirty="0"/>
              <a:t>Cases in Nebraska</a:t>
            </a:r>
          </a:p>
        </p:txBody>
      </p:sp>
    </p:spTree>
    <p:extLst>
      <p:ext uri="{BB962C8B-B14F-4D97-AF65-F5344CB8AC3E}">
        <p14:creationId xmlns:p14="http://schemas.microsoft.com/office/powerpoint/2010/main" val="14277551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308F44-4828-4BCB-8C1E-AB730ECD6A71}"/>
              </a:ext>
            </a:extLst>
          </p:cNvPr>
          <p:cNvSpPr>
            <a:spLocks noGrp="1"/>
          </p:cNvSpPr>
          <p:nvPr>
            <p:ph type="body" sz="quarter" idx="10"/>
          </p:nvPr>
        </p:nvSpPr>
        <p:spPr/>
        <p:txBody>
          <a:bodyPr/>
          <a:lstStyle/>
          <a:p>
            <a:pPr lvl="0"/>
            <a:endParaRPr lang="en-US" b="1" dirty="0"/>
          </a:p>
          <a:p>
            <a:pPr lvl="0"/>
            <a:r>
              <a:rPr lang="en-US" b="1" dirty="0"/>
              <a:t>Updated public health recommendations for travelers-website in process of being updated</a:t>
            </a:r>
          </a:p>
          <a:p>
            <a:pPr lvl="0"/>
            <a:endParaRPr lang="en-US" dirty="0"/>
          </a:p>
          <a:p>
            <a:pPr lvl="1"/>
            <a:r>
              <a:rPr lang="en-US" dirty="0"/>
              <a:t>A.    All returning travelers have an increased risk of exposure to COVID-19</a:t>
            </a:r>
          </a:p>
          <a:p>
            <a:pPr lvl="1"/>
            <a:endParaRPr lang="en-US" dirty="0"/>
          </a:p>
          <a:p>
            <a:pPr lvl="1"/>
            <a:r>
              <a:rPr lang="en-US" dirty="0"/>
              <a:t>B.    All returning travelers should </a:t>
            </a:r>
            <a:r>
              <a:rPr lang="en-US" b="1" dirty="0"/>
              <a:t>ideally self quarantine </a:t>
            </a:r>
            <a:r>
              <a:rPr lang="en-US" dirty="0"/>
              <a:t>limit public interactions, practice strict social-distancing, and self-monitor for symptoms</a:t>
            </a:r>
          </a:p>
          <a:p>
            <a:pPr lvl="1"/>
            <a:endParaRPr lang="en-US" dirty="0"/>
          </a:p>
          <a:p>
            <a:pPr lvl="1"/>
            <a:r>
              <a:rPr lang="en-US" dirty="0"/>
              <a:t>C.     IF a returning traveler develops fever or respiratory illness, they need to IMMEDIATELY self-isolate and report to a provider or local health department</a:t>
            </a:r>
          </a:p>
          <a:p>
            <a:pPr marL="457200" lvl="1" indent="0">
              <a:buNone/>
            </a:pPr>
            <a:r>
              <a:rPr lang="en-US" dirty="0"/>
              <a:t>    </a:t>
            </a:r>
          </a:p>
        </p:txBody>
      </p:sp>
      <p:sp>
        <p:nvSpPr>
          <p:cNvPr id="3" name="Title 2">
            <a:extLst>
              <a:ext uri="{FF2B5EF4-FFF2-40B4-BE49-F238E27FC236}">
                <a16:creationId xmlns:a16="http://schemas.microsoft.com/office/drawing/2014/main" id="{D896FC88-DE8A-4366-89F6-370B43CC7CD6}"/>
              </a:ext>
            </a:extLst>
          </p:cNvPr>
          <p:cNvSpPr>
            <a:spLocks noGrp="1"/>
          </p:cNvSpPr>
          <p:nvPr>
            <p:ph type="title"/>
          </p:nvPr>
        </p:nvSpPr>
        <p:spPr/>
        <p:txBody>
          <a:bodyPr/>
          <a:lstStyle/>
          <a:p>
            <a:r>
              <a:rPr lang="en-US" dirty="0"/>
              <a:t>Updates for the Public and Returning Travelers</a:t>
            </a:r>
          </a:p>
        </p:txBody>
      </p:sp>
    </p:spTree>
    <p:extLst>
      <p:ext uri="{BB962C8B-B14F-4D97-AF65-F5344CB8AC3E}">
        <p14:creationId xmlns:p14="http://schemas.microsoft.com/office/powerpoint/2010/main" val="5389404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106F3-8E95-439C-962B-A27726F766C3}"/>
              </a:ext>
            </a:extLst>
          </p:cNvPr>
          <p:cNvSpPr>
            <a:spLocks noGrp="1"/>
          </p:cNvSpPr>
          <p:nvPr>
            <p:ph type="body" sz="quarter" idx="10"/>
          </p:nvPr>
        </p:nvSpPr>
        <p:spPr/>
        <p:txBody>
          <a:bodyPr/>
          <a:lstStyle/>
          <a:p>
            <a:endParaRPr lang="en-US" dirty="0"/>
          </a:p>
          <a:p>
            <a:r>
              <a:rPr lang="en-US" dirty="0"/>
              <a:t>D.    Returning travelers from areas with </a:t>
            </a:r>
            <a:r>
              <a:rPr lang="en-US" u="sng" dirty="0"/>
              <a:t>widespread sustained transmission</a:t>
            </a:r>
            <a:r>
              <a:rPr lang="en-US" dirty="0"/>
              <a:t> (e.g. CDC Level 3 countries plus U.S. locales such as  WA state, Westchester County and NYC, NY,  and CA esp. Santa Clara County,) are at increased risk and of special concern.  </a:t>
            </a:r>
          </a:p>
          <a:p>
            <a:r>
              <a:rPr lang="en-US" dirty="0"/>
              <a:t>Such travelers </a:t>
            </a:r>
            <a:r>
              <a:rPr lang="en-US" b="1" dirty="0"/>
              <a:t>must  </a:t>
            </a:r>
            <a:r>
              <a:rPr lang="en-US" dirty="0"/>
              <a:t>self-quarantine for 14 days and immediately report any symptoms consistent with COVID-19 infection to their health care provider. Individuals unable to observe the 14-day self-quarantine should consult with their local health department</a:t>
            </a:r>
          </a:p>
          <a:p>
            <a:endParaRPr lang="en-US" dirty="0"/>
          </a:p>
          <a:p>
            <a:endParaRPr lang="en-US" dirty="0"/>
          </a:p>
        </p:txBody>
      </p:sp>
      <p:sp>
        <p:nvSpPr>
          <p:cNvPr id="3" name="Title 2">
            <a:extLst>
              <a:ext uri="{FF2B5EF4-FFF2-40B4-BE49-F238E27FC236}">
                <a16:creationId xmlns:a16="http://schemas.microsoft.com/office/drawing/2014/main" id="{89B113A5-F20B-4F14-9AE9-DC16E48B1C3A}"/>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3408182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7B47D-2498-41DA-B943-DDE939D7F49D}"/>
              </a:ext>
            </a:extLst>
          </p:cNvPr>
          <p:cNvSpPr>
            <a:spLocks noGrp="1"/>
          </p:cNvSpPr>
          <p:nvPr>
            <p:ph type="body" sz="quarter" idx="10"/>
          </p:nvPr>
        </p:nvSpPr>
        <p:spPr/>
        <p:txBody>
          <a:bodyPr/>
          <a:lstStyle/>
          <a:p>
            <a:endParaRPr lang="en-US" dirty="0"/>
          </a:p>
          <a:p>
            <a:endParaRPr lang="en-US" dirty="0"/>
          </a:p>
          <a:p>
            <a:r>
              <a:rPr lang="en-US" dirty="0"/>
              <a:t>E. </a:t>
            </a:r>
            <a:r>
              <a:rPr lang="en-US" sz="2400" dirty="0"/>
              <a:t>Health care workers with a travel history from outside  the US, an area with </a:t>
            </a:r>
            <a:r>
              <a:rPr lang="en-US" sz="2400" u="sng" dirty="0"/>
              <a:t>widespread sustained transmission</a:t>
            </a:r>
            <a:r>
              <a:rPr lang="en-US" sz="2400" dirty="0"/>
              <a:t> [Level 3 Countries, NYC, California (esp. Santa Clara Co.), Washington state, Florida, Colorado) or elsewhere other high-risk exposure should self quarantine if possible and self monitor</a:t>
            </a:r>
          </a:p>
          <a:p>
            <a:r>
              <a:rPr lang="en-US" sz="2400" dirty="0"/>
              <a:t>However, if because of HCP shortage or a needed expertise they should consult with a trained medical professional (e.g. infection preventionist or physician) at their facility and </a:t>
            </a:r>
          </a:p>
          <a:p>
            <a:r>
              <a:rPr lang="en-US" sz="2400" dirty="0"/>
              <a:t>Establish a protocol such as active monitoring with PPE while at work that mitigates the risk of patient and co-worker exposure.</a:t>
            </a:r>
          </a:p>
          <a:p>
            <a:endParaRPr lang="en-US" dirty="0"/>
          </a:p>
        </p:txBody>
      </p:sp>
      <p:sp>
        <p:nvSpPr>
          <p:cNvPr id="3" name="Title 2">
            <a:extLst>
              <a:ext uri="{FF2B5EF4-FFF2-40B4-BE49-F238E27FC236}">
                <a16:creationId xmlns:a16="http://schemas.microsoft.com/office/drawing/2014/main" id="{CFE484EB-905C-49C5-9429-6353B0851D16}"/>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51FF5-7868-4151-9475-70BBF494AA73}"/>
              </a:ext>
            </a:extLst>
          </p:cNvPr>
          <p:cNvSpPr>
            <a:spLocks noGrp="1"/>
          </p:cNvSpPr>
          <p:nvPr>
            <p:ph type="body" sz="quarter" idx="10"/>
          </p:nvPr>
        </p:nvSpPr>
        <p:spPr/>
        <p:txBody>
          <a:bodyPr/>
          <a:lstStyle/>
          <a:p>
            <a:r>
              <a:rPr lang="en-US" dirty="0"/>
              <a:t>Commercial labs listed below had announced the availability of commercial tests through their portals.  Published turnaround time is 3-4 days. </a:t>
            </a:r>
          </a:p>
          <a:p>
            <a:r>
              <a:rPr lang="en-US" dirty="0"/>
              <a:t>Any patient (+) for COVID-19 virus should be immediately reported to their local/state public health office.  </a:t>
            </a:r>
          </a:p>
          <a:p>
            <a:r>
              <a:rPr lang="en-US" dirty="0"/>
              <a:t>All such (+) tests are provisional pending confirmation at NPHL. </a:t>
            </a:r>
            <a:r>
              <a:rPr lang="en-US" b="1" u="sng" dirty="0"/>
              <a:t>Request the commercial lab send the specimen to NPHL for all positive test </a:t>
            </a:r>
          </a:p>
          <a:p>
            <a:endParaRPr lang="en-US" dirty="0"/>
          </a:p>
          <a:p>
            <a:r>
              <a:rPr lang="en-US" b="1" u="sng" dirty="0"/>
              <a:t>ARUP-No longer accepting new tests</a:t>
            </a:r>
          </a:p>
          <a:p>
            <a:r>
              <a:rPr lang="en-US" dirty="0"/>
              <a:t>Mayo –only providing for Mayo clinic patients</a:t>
            </a:r>
          </a:p>
          <a:p>
            <a:r>
              <a:rPr lang="en-US" dirty="0"/>
              <a:t>Quest -1000 tests nationally per day</a:t>
            </a:r>
          </a:p>
          <a:p>
            <a:r>
              <a:rPr lang="en-US" dirty="0"/>
              <a:t>LabCorp?</a:t>
            </a:r>
          </a:p>
          <a:p>
            <a:endParaRPr lang="en-US" b="1" u="sng" dirty="0"/>
          </a:p>
          <a:p>
            <a:endParaRPr lang="en-US" dirty="0"/>
          </a:p>
        </p:txBody>
      </p:sp>
      <p:sp>
        <p:nvSpPr>
          <p:cNvPr id="3" name="Title 2">
            <a:extLst>
              <a:ext uri="{FF2B5EF4-FFF2-40B4-BE49-F238E27FC236}">
                <a16:creationId xmlns:a16="http://schemas.microsoft.com/office/drawing/2014/main" id="{4911E806-A910-44B5-A782-7FA3C33D6F4D}"/>
              </a:ext>
            </a:extLst>
          </p:cNvPr>
          <p:cNvSpPr>
            <a:spLocks noGrp="1"/>
          </p:cNvSpPr>
          <p:nvPr>
            <p:ph type="title"/>
          </p:nvPr>
        </p:nvSpPr>
        <p:spPr/>
        <p:txBody>
          <a:bodyPr/>
          <a:lstStyle/>
          <a:p>
            <a:r>
              <a:rPr lang="en-US" dirty="0"/>
              <a:t>Commercial Lab Testing</a:t>
            </a:r>
          </a:p>
        </p:txBody>
      </p:sp>
    </p:spTree>
    <p:extLst>
      <p:ext uri="{BB962C8B-B14F-4D97-AF65-F5344CB8AC3E}">
        <p14:creationId xmlns:p14="http://schemas.microsoft.com/office/powerpoint/2010/main" val="37123176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7DF8-B72C-4195-9A3E-7E1C60116672}"/>
              </a:ext>
            </a:extLst>
          </p:cNvPr>
          <p:cNvSpPr>
            <a:spLocks noGrp="1"/>
          </p:cNvSpPr>
          <p:nvPr>
            <p:ph type="body" sz="quarter" idx="10"/>
          </p:nvPr>
        </p:nvSpPr>
        <p:spPr/>
        <p:txBody>
          <a:bodyPr/>
          <a:lstStyle/>
          <a:p>
            <a:r>
              <a:rPr lang="en-US" b="1" i="1" dirty="0"/>
              <a:t>Availability of Testing-</a:t>
            </a:r>
          </a:p>
          <a:p>
            <a:endParaRPr lang="en-US" b="1" i="1" dirty="0"/>
          </a:p>
          <a:p>
            <a:r>
              <a:rPr lang="en-US" dirty="0"/>
              <a:t> </a:t>
            </a:r>
            <a:r>
              <a:rPr lang="en-US" sz="2800" dirty="0"/>
              <a:t>NPHL is performing the CDC-approved test.  </a:t>
            </a:r>
          </a:p>
          <a:p>
            <a:pPr lvl="1"/>
            <a:r>
              <a:rPr lang="en-US" sz="2800" dirty="0"/>
              <a:t> 20 specimens per run may be able to expand to about 100/day. </a:t>
            </a:r>
          </a:p>
          <a:p>
            <a:pPr lvl="1"/>
            <a:r>
              <a:rPr lang="en-US" sz="2800" dirty="0"/>
              <a:t>Approval via LHD through the state DPH is necessary </a:t>
            </a:r>
          </a:p>
          <a:p>
            <a:pPr lvl="1"/>
            <a:r>
              <a:rPr lang="en-US" sz="2800" dirty="0"/>
              <a:t>If performed 100 /day would run out within the week</a:t>
            </a:r>
          </a:p>
          <a:p>
            <a:pPr lvl="0"/>
            <a:r>
              <a:rPr lang="en-US" sz="2800" dirty="0"/>
              <a:t>UNMC - separate test through Regional Pathology Laboratory (RPL), </a:t>
            </a:r>
          </a:p>
          <a:p>
            <a:pPr lvl="0"/>
            <a:r>
              <a:rPr lang="en-US" sz="2800" dirty="0"/>
              <a:t>	At capacity </a:t>
            </a:r>
          </a:p>
          <a:p>
            <a:pPr lvl="0"/>
            <a:endParaRPr lang="en-US" dirty="0"/>
          </a:p>
          <a:p>
            <a:endParaRPr lang="en-US" dirty="0"/>
          </a:p>
        </p:txBody>
      </p:sp>
      <p:sp>
        <p:nvSpPr>
          <p:cNvPr id="3" name="Title 2">
            <a:extLst>
              <a:ext uri="{FF2B5EF4-FFF2-40B4-BE49-F238E27FC236}">
                <a16:creationId xmlns:a16="http://schemas.microsoft.com/office/drawing/2014/main" id="{FC23CE13-59E5-4A61-A8E4-23851BC4FFB9}"/>
              </a:ext>
            </a:extLst>
          </p:cNvPr>
          <p:cNvSpPr>
            <a:spLocks noGrp="1"/>
          </p:cNvSpPr>
          <p:nvPr>
            <p:ph type="title"/>
          </p:nvPr>
        </p:nvSpPr>
        <p:spPr/>
        <p:txBody>
          <a:bodyPr/>
          <a:lstStyle/>
          <a:p>
            <a:r>
              <a:rPr lang="en-US" dirty="0"/>
              <a:t>Testing </a:t>
            </a:r>
          </a:p>
        </p:txBody>
      </p:sp>
    </p:spTree>
    <p:extLst>
      <p:ext uri="{BB962C8B-B14F-4D97-AF65-F5344CB8AC3E}">
        <p14:creationId xmlns:p14="http://schemas.microsoft.com/office/powerpoint/2010/main" val="2396726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PPT TEMPLATE</Template>
  <TotalTime>2172</TotalTime>
  <Words>3200</Words>
  <Application>Microsoft Office PowerPoint</Application>
  <PresentationFormat>Widescreen</PresentationFormat>
  <Paragraphs>221</Paragraphs>
  <Slides>39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Wingdings 3</vt:lpstr>
      <vt:lpstr>Times New Roman</vt:lpstr>
      <vt:lpstr>Montserrat Semi Bold</vt:lpstr>
      <vt:lpstr>Calibri</vt:lpstr>
      <vt:lpstr>Montserrat</vt:lpstr>
      <vt:lpstr>Roboto</vt:lpstr>
      <vt:lpstr>Roboto Black</vt:lpstr>
      <vt:lpstr>Custom Design</vt:lpstr>
      <vt:lpstr>Brand Theme Master</vt:lpstr>
      <vt:lpstr>  Covid-19 Webinex Update  on ACH for COVID-19 3-20-20</vt:lpstr>
      <vt:lpstr>CDC Updated Info for HCFs 3-17</vt:lpstr>
      <vt:lpstr>Minimizing Spread</vt:lpstr>
      <vt:lpstr>Cases in Nebraska</vt:lpstr>
      <vt:lpstr>Updates for the Public and Returning Travelers</vt:lpstr>
      <vt:lpstr>Updates</vt:lpstr>
      <vt:lpstr>Updates</vt:lpstr>
      <vt:lpstr>Commercial Lab Testing</vt:lpstr>
      <vt:lpstr>Testing </vt:lpstr>
      <vt:lpstr> UPDATED TESTING RECOMMENDATIONS  </vt:lpstr>
      <vt:lpstr>Clinical Diagnosis</vt:lpstr>
      <vt:lpstr>STREAMLINED COVID-19 TEST ORDERING AT NPHL FOR SELECTED PATIENTS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Collection and Handling Laboratory Specimens from Nebraska Patients with Suspected COVID-19 Infection AT http://nphl.org </vt:lpstr>
      <vt:lpstr>Call In Lines; Facility Screening</vt:lpstr>
      <vt:lpstr>Reporting to LHD</vt:lpstr>
      <vt:lpstr>Updates from Interim Guidance for IP in HC</vt:lpstr>
      <vt:lpstr>Limited Capacity of N-95s</vt:lpstr>
      <vt:lpstr> Strategies for Optimizing the Supply of N95 Respirators:    Contingency Capacity Strategies </vt:lpstr>
      <vt:lpstr>Extended Use of N-95s</vt:lpstr>
      <vt:lpstr>Re-use of N-95s</vt:lpstr>
      <vt:lpstr>Crisis Capacity When N-95s are running low </vt:lpstr>
      <vt:lpstr>PowerPoint Presentation</vt:lpstr>
      <vt:lpstr>Interim U.S. Guidance for Risk Assessment and Public Health Management of Healthcare Personnel with Potential Exposure in a Healthcare Setting to Patients with COVID-19 </vt:lpstr>
      <vt:lpstr>Monitoring and Work Restrictions</vt:lpstr>
      <vt:lpstr>Following slides are repeats</vt:lpstr>
      <vt:lpstr>DHHS HAN 3-11-2020</vt:lpstr>
      <vt:lpstr>DHHS HAN 3-11-2020</vt:lpstr>
      <vt:lpstr>DHHS HAN 3-11-2020</vt:lpstr>
      <vt:lpstr>Resources (Testing)</vt:lpstr>
      <vt:lpstr>Resources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253</cp:revision>
  <cp:lastPrinted>2016-10-25T21:04:27Z</cp:lastPrinted>
  <dcterms:created xsi:type="dcterms:W3CDTF">2016-09-27T14:31:05Z</dcterms:created>
  <dcterms:modified xsi:type="dcterms:W3CDTF">2020-03-20T16:55:10Z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-670888006</vt:i4>
  </property>
  <property fmtid="{D5CDD505-2E9C-101B-9397-08002B2CF9AE}" pid="3" name="_NewReviewCycle">
    <vt:lpwstr/>
  </property>
  <property fmtid="{D5CDD505-2E9C-101B-9397-08002B2CF9AE}" pid="4" name="_EmailSubject">
    <vt:lpwstr>Needs US data fixing/ presentation/please review</vt:lpwstr>
  </property>
  <property fmtid="{D5CDD505-2E9C-101B-9397-08002B2CF9AE}" pid="5" name="_AuthorEmailDisplayName">
    <vt:lpwstr>Kamal-Ahmed, Ishrat</vt:lpwstr>
  </property>
  <property fmtid="{D5CDD505-2E9C-101B-9397-08002B2CF9AE}" pid="6" name="_PreviousAdHocReviewCycleID">
    <vt:i4>-1952709725</vt:i4>
  </property>
  <property fmtid="{D5CDD505-2E9C-101B-9397-08002B2CF9AE}" pid="7" name="_AuthorEmail">
    <vt:lpwstr>Ishrat.Kamal-Ahmed@nebraska.gov</vt:lpwstr>
  </property>
  <property fmtid="{D5CDD505-2E9C-101B-9397-08002B2CF9AE}" pid="8" name="ContentTypeId">
    <vt:lpwstr>0x01010052B6389463AD8D489B748E08E45C361A</vt:lpwstr>
  </property>
</Properties>
</file>