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303" r:id="rId6"/>
    <p:sldId id="304" r:id="rId7"/>
    <p:sldId id="305" r:id="rId8"/>
    <p:sldId id="316" r:id="rId9"/>
    <p:sldId id="306" r:id="rId10"/>
    <p:sldId id="307" r:id="rId11"/>
    <p:sldId id="308" r:id="rId12"/>
    <p:sldId id="309" r:id="rId13"/>
    <p:sldId id="310" r:id="rId14"/>
    <p:sldId id="311" r:id="rId15"/>
    <p:sldId id="312" r:id="rId16"/>
    <p:sldId id="313" r:id="rId17"/>
    <p:sldId id="315" r:id="rId18"/>
    <p:sldId id="314" r:id="rId19"/>
    <p:sldId id="317" r:id="rId20"/>
    <p:sldId id="318" r:id="rId21"/>
    <p:sldId id="319" r:id="rId22"/>
    <p:sldId id="320" r:id="rId23"/>
    <p:sldId id="331" r:id="rId24"/>
    <p:sldId id="333" r:id="rId25"/>
    <p:sldId id="324" r:id="rId26"/>
    <p:sldId id="338" r:id="rId27"/>
    <p:sldId id="323" r:id="rId28"/>
    <p:sldId id="322" r:id="rId29"/>
    <p:sldId id="325" r:id="rId30"/>
    <p:sldId id="328" r:id="rId31"/>
    <p:sldId id="327" r:id="rId32"/>
    <p:sldId id="326" r:id="rId33"/>
    <p:sldId id="330" r:id="rId34"/>
    <p:sldId id="339" r:id="rId35"/>
    <p:sldId id="332" r:id="rId36"/>
    <p:sldId id="340" r:id="rId37"/>
    <p:sldId id="341" r:id="rId38"/>
    <p:sldId id="334" r:id="rId39"/>
    <p:sldId id="335" r:id="rId40"/>
    <p:sldId id="329" r:id="rId4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2950" autoAdjust="0"/>
  </p:normalViewPr>
  <p:slideViewPr>
    <p:cSldViewPr>
      <p:cViewPr>
        <p:scale>
          <a:sx n="56" d="100"/>
          <a:sy n="56" d="100"/>
        </p:scale>
        <p:origin x="468"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4BC4D-F17B-4897-A774-11452287EB20}"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A24CC-46C9-45FC-A61B-5487E20C033C}" type="slidenum">
              <a:rPr lang="en-US" smtClean="0"/>
              <a:t>‹#›</a:t>
            </a:fld>
            <a:endParaRPr lang="en-US"/>
          </a:p>
        </p:txBody>
      </p:sp>
    </p:spTree>
    <p:extLst>
      <p:ext uri="{BB962C8B-B14F-4D97-AF65-F5344CB8AC3E}">
        <p14:creationId xmlns:p14="http://schemas.microsoft.com/office/powerpoint/2010/main" val="369011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7-a2QBfFQe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Joint Commission: Ineffective Communication is listed as the top 3 causes of sentinel events 2013-2015. Sentinel event is categorized as causing severe injury or death</a:t>
            </a:r>
          </a:p>
          <a:p>
            <a:endParaRPr lang="en-US" dirty="0"/>
          </a:p>
          <a:p>
            <a:r>
              <a:rPr lang="en-US" sz="1600" dirty="0"/>
              <a:t>WOW just because of how we communicate</a:t>
            </a:r>
          </a:p>
          <a:p>
            <a:endParaRPr lang="en-US" dirty="0"/>
          </a:p>
          <a:p>
            <a:r>
              <a:rPr lang="en-US" dirty="0"/>
              <a:t>Bold</a:t>
            </a:r>
          </a:p>
          <a:p>
            <a:r>
              <a:rPr lang="en-US" dirty="0"/>
              <a:t>Fragmented</a:t>
            </a:r>
          </a:p>
          <a:p>
            <a:r>
              <a:rPr lang="en-US" dirty="0"/>
              <a:t>Interruptive</a:t>
            </a:r>
          </a:p>
          <a:p>
            <a:r>
              <a:rPr lang="en-US" dirty="0"/>
              <a:t>Unclear</a:t>
            </a:r>
          </a:p>
          <a:p>
            <a:r>
              <a:rPr lang="en-US" dirty="0"/>
              <a:t>Unorganized</a:t>
            </a:r>
          </a:p>
          <a:p>
            <a:r>
              <a:rPr lang="en-US" dirty="0"/>
              <a:t>Backwards</a:t>
            </a:r>
          </a:p>
          <a:p>
            <a:r>
              <a:rPr lang="en-US" dirty="0"/>
              <a:t>Transparent</a:t>
            </a:r>
          </a:p>
          <a:p>
            <a:r>
              <a:rPr lang="en-US" dirty="0"/>
              <a:t>Repetitive</a:t>
            </a:r>
          </a:p>
          <a:p>
            <a:endParaRPr lang="en-US" dirty="0"/>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5</a:t>
            </a:fld>
            <a:endParaRPr lang="en-US"/>
          </a:p>
        </p:txBody>
      </p:sp>
    </p:spTree>
    <p:extLst>
      <p:ext uri="{BB962C8B-B14F-4D97-AF65-F5344CB8AC3E}">
        <p14:creationId xmlns:p14="http://schemas.microsoft.com/office/powerpoint/2010/main" val="2936754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all see that was obviously a very ineffective method of communication…so BIG Group, what went wrong?</a:t>
            </a:r>
          </a:p>
          <a:p>
            <a:pPr marL="285750" indent="-285750">
              <a:buFontTx/>
              <a:buChar char="-"/>
            </a:pPr>
            <a:r>
              <a:rPr lang="en-US" dirty="0"/>
              <a:t>Language barrier</a:t>
            </a:r>
          </a:p>
          <a:p>
            <a:pPr marL="285750" indent="-285750">
              <a:buFontTx/>
              <a:buChar char="-"/>
            </a:pPr>
            <a:r>
              <a:rPr lang="en-US" dirty="0"/>
              <a:t>Extreme novice being left in control</a:t>
            </a:r>
          </a:p>
          <a:p>
            <a:pPr marL="285750" indent="-285750">
              <a:buFontTx/>
              <a:buChar char="-"/>
            </a:pPr>
            <a:r>
              <a:rPr lang="en-US" dirty="0"/>
              <a:t>Commanding officer giving what appears to be a very brief explanation of the process in a very fast manner</a:t>
            </a:r>
          </a:p>
          <a:p>
            <a:pPr marL="285750" indent="-285750">
              <a:buFontTx/>
              <a:buChar char="-"/>
            </a:pPr>
            <a:r>
              <a:rPr lang="en-US" dirty="0"/>
              <a:t>No confirmation the junior officer actually understood anything</a:t>
            </a:r>
          </a:p>
          <a:p>
            <a:pPr marL="285750" indent="-285750">
              <a:buFontTx/>
              <a:buChar char="-"/>
            </a:pPr>
            <a:endParaRPr lang="en-US" dirty="0"/>
          </a:p>
          <a:p>
            <a:pPr marL="285750" indent="-285750">
              <a:buFontTx/>
              <a:buChar char="-"/>
            </a:pPr>
            <a:endParaRPr lang="en-US" dirty="0"/>
          </a:p>
          <a:p>
            <a:pPr marL="285750" indent="-285750">
              <a:buFontTx/>
              <a:buChar char="-"/>
            </a:pPr>
            <a:r>
              <a:rPr lang="en-US" dirty="0"/>
              <a:t>Communication challenges</a:t>
            </a:r>
          </a:p>
          <a:p>
            <a:pPr marL="742950" lvl="1" indent="-285750">
              <a:buFontTx/>
              <a:buChar char="-"/>
            </a:pPr>
            <a:r>
              <a:rPr lang="en-US" dirty="0"/>
              <a:t>Personalities</a:t>
            </a:r>
          </a:p>
          <a:p>
            <a:pPr marL="742950" lvl="1" indent="-285750">
              <a:buFontTx/>
              <a:buChar char="-"/>
            </a:pPr>
            <a:r>
              <a:rPr lang="en-US" dirty="0"/>
              <a:t>Workload</a:t>
            </a:r>
          </a:p>
          <a:p>
            <a:pPr marL="742950" lvl="1" indent="-285750">
              <a:buFontTx/>
              <a:buChar char="-"/>
            </a:pPr>
            <a:r>
              <a:rPr lang="en-US" dirty="0"/>
              <a:t>Varying communication styles</a:t>
            </a:r>
          </a:p>
          <a:p>
            <a:pPr marL="742950" lvl="1" indent="-285750">
              <a:buFontTx/>
              <a:buChar char="-"/>
            </a:pPr>
            <a:r>
              <a:rPr lang="en-US" dirty="0"/>
              <a:t>Conflict</a:t>
            </a:r>
          </a:p>
          <a:p>
            <a:pPr marL="742950" lvl="1" indent="-285750">
              <a:buFontTx/>
              <a:buChar char="-"/>
            </a:pPr>
            <a:r>
              <a:rPr lang="en-US" dirty="0"/>
              <a:t>Lack of information</a:t>
            </a:r>
          </a:p>
          <a:p>
            <a:endParaRPr lang="en-US" dirty="0"/>
          </a:p>
          <a:p>
            <a:endParaRPr lang="en-US" dirty="0"/>
          </a:p>
          <a:p>
            <a:r>
              <a:rPr lang="en-US" dirty="0"/>
              <a:t>Faculty Note:</a:t>
            </a:r>
          </a:p>
          <a:p>
            <a:endParaRPr lang="en-US" dirty="0"/>
          </a:p>
          <a:p>
            <a:r>
              <a:rPr lang="en-US" dirty="0"/>
              <a:t>https://www.youtube.com/watch?v=0MUsVcYhERY</a:t>
            </a:r>
          </a:p>
          <a:p>
            <a:endParaRPr lang="en-US" dirty="0"/>
          </a:p>
          <a:p>
            <a:r>
              <a:rPr lang="en-US" dirty="0"/>
              <a:t>[or</a:t>
            </a:r>
            <a:r>
              <a:rPr lang="en-US" baseline="0" dirty="0"/>
              <a:t> use other video at faculty’s discretion]</a:t>
            </a:r>
          </a:p>
          <a:p>
            <a:endParaRPr lang="en-US" baseline="0" dirty="0"/>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16</a:t>
            </a:fld>
            <a:endParaRPr lang="en-US"/>
          </a:p>
        </p:txBody>
      </p:sp>
    </p:spTree>
    <p:extLst>
      <p:ext uri="{BB962C8B-B14F-4D97-AF65-F5344CB8AC3E}">
        <p14:creationId xmlns:p14="http://schemas.microsoft.com/office/powerpoint/2010/main" val="324459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Specifically say that they need to use the full word.</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-Situation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-Background</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-Assessment</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-Recommendation (or Request)</a:t>
            </a:r>
            <a:endParaRPr lang="en-US" b="0" dirty="0">
              <a:effectLst/>
            </a:endParaRPr>
          </a:p>
          <a:p>
            <a:pPr rtl="0"/>
            <a:br>
              <a:rPr lang="en-US" b="0" dirty="0">
                <a:effectLst/>
              </a:rPr>
            </a:br>
            <a:r>
              <a:rPr lang="en-US" sz="1200" b="1" i="0" u="none" strike="noStrike" kern="1200" dirty="0">
                <a:solidFill>
                  <a:schemeClr val="tx1"/>
                </a:solidFill>
                <a:effectLst/>
                <a:latin typeface="Arial" charset="0"/>
                <a:ea typeface="ヒラギノ角ゴ Pro W3" charset="0"/>
                <a:cs typeface="ヒラギノ角ゴ Pro W3" charset="0"/>
              </a:rPr>
              <a:t>* You can SBAR about non-clinical as well.</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Example for non-clinical: </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 The printer in the office isn’t working</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 It’s been acting up for the past few days, but now its completely down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A-Without the printer, we can't print important documents for the meeting later today. </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R-Could someone from IT take a look at it asap to get it up and running before the meeting?</a:t>
            </a: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cs typeface="ヒラギノ角ゴ Pro W3" charset="0"/>
              </a:rPr>
              <a:t>SBAR examples</a:t>
            </a:r>
            <a:endParaRPr lang="en-US" b="0" dirty="0">
              <a:effectLst/>
            </a:endParaRPr>
          </a:p>
          <a:p>
            <a:pPr rtl="0"/>
            <a:br>
              <a:rPr lang="en-US" b="0" dirty="0">
                <a:effectLst/>
              </a:rPr>
            </a:br>
            <a:r>
              <a:rPr lang="en-US" sz="1200" b="1" i="0" u="sng" kern="1200" dirty="0">
                <a:solidFill>
                  <a:schemeClr val="tx1"/>
                </a:solidFill>
                <a:effectLst/>
                <a:latin typeface="Arial" charset="0"/>
                <a:ea typeface="ヒラギノ角ゴ Pro W3" charset="0"/>
                <a:cs typeface="ヒラギノ角ゴ Pro W3" charset="0"/>
              </a:rPr>
              <a:t>Medical records</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a:t>
            </a:r>
            <a:r>
              <a:rPr lang="en-US" sz="1200" b="1" i="0" u="none" strike="noStrike" kern="1200" dirty="0" err="1">
                <a:solidFill>
                  <a:schemeClr val="tx1"/>
                </a:solidFill>
                <a:effectLst/>
                <a:latin typeface="Arial" charset="0"/>
                <a:ea typeface="ヒラギノ角ゴ Pro W3" charset="0"/>
                <a:cs typeface="ヒラギノ角ゴ Pro W3" charset="0"/>
              </a:rPr>
              <a:t>i</a:t>
            </a:r>
            <a:r>
              <a:rPr lang="en-US" sz="1200" b="1" i="0" u="none" strike="noStrike" kern="1200" dirty="0">
                <a:solidFill>
                  <a:schemeClr val="tx1"/>
                </a:solidFill>
                <a:effectLst/>
                <a:latin typeface="Arial" charset="0"/>
                <a:ea typeface="ヒラギノ角ゴ Pro W3" charset="0"/>
                <a:cs typeface="ヒラギノ角ゴ Pro W3" charset="0"/>
              </a:rPr>
              <a:t> need to access a patient's medical records</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B-the patient was admitted last month for a surgical procedure</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A-I need the patient's medical history, surgical notes and any recent test results to inform their current treatment plan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R-Could someone from the medical records dpt. provide me with access to the patients records so I can review them for the current treatment.</a:t>
            </a:r>
            <a:endParaRPr lang="en-US" b="0" dirty="0">
              <a:effectLst/>
            </a:endParaRPr>
          </a:p>
          <a:p>
            <a:pPr rtl="0"/>
            <a:br>
              <a:rPr lang="en-US" b="0" dirty="0">
                <a:effectLst/>
              </a:rPr>
            </a:br>
            <a:r>
              <a:rPr lang="en-US" sz="1200" b="1" i="0" u="sng" kern="1200" dirty="0">
                <a:solidFill>
                  <a:schemeClr val="tx1"/>
                </a:solidFill>
                <a:effectLst/>
                <a:latin typeface="Arial" charset="0"/>
                <a:ea typeface="ヒラギノ角ゴ Pro W3" charset="0"/>
                <a:cs typeface="ヒラギノ角ゴ Pro W3" charset="0"/>
              </a:rPr>
              <a:t>Admissions </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 a distressed pt. is lingering near the admission desk refusing to provide personal info.</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B-the pt. seems disoriented and hesitant to engage with staff</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A-their behavior raises concerns about their well-being and safety</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R-Could admission staff approach to offer assistance and assess the situation further?</a:t>
            </a:r>
            <a:endParaRPr lang="en-US" b="0" dirty="0">
              <a:effectLst/>
            </a:endParaRPr>
          </a:p>
          <a:p>
            <a:pPr rtl="0"/>
            <a:br>
              <a:rPr lang="en-US" b="0" dirty="0">
                <a:effectLst/>
              </a:rPr>
            </a:br>
            <a:r>
              <a:rPr lang="en-US" sz="1200" b="1" i="0" u="sng" kern="1200" dirty="0">
                <a:solidFill>
                  <a:schemeClr val="tx1"/>
                </a:solidFill>
                <a:effectLst/>
                <a:latin typeface="Arial" charset="0"/>
                <a:ea typeface="ヒラギノ角ゴ Pro W3" charset="0"/>
                <a:cs typeface="ヒラギノ角ゴ Pro W3" charset="0"/>
              </a:rPr>
              <a:t>EVS:</a:t>
            </a:r>
            <a:r>
              <a:rPr lang="en-US" sz="1200" b="1" i="0" u="none" strike="noStrike" kern="1200" dirty="0">
                <a:solidFill>
                  <a:schemeClr val="tx1"/>
                </a:solidFill>
                <a:effectLst/>
                <a:latin typeface="Arial" charset="0"/>
                <a:ea typeface="ヒラギノ角ゴ Pro W3" charset="0"/>
                <a:cs typeface="ヒラギノ角ゴ Pro W3" charset="0"/>
              </a:rPr>
              <a:t> shower head leaking or a coffee spill</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 There’s a spill in the break room that needs to be cleaned up</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B-It’s coffee and its starting to spread across the floor</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A- the spill poses a slip hazard for anyone walking through the break room, and it could damage the flooring if not cleaned up quickly</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R-Could someone from EVS please come to the break room to clean up the spill asap to prevent accidents and maintain a safe environment for everyone?</a:t>
            </a:r>
            <a:endParaRPr lang="en-US" b="0" dirty="0">
              <a:effectLst/>
            </a:endParaRPr>
          </a:p>
          <a:p>
            <a:br>
              <a:rPr lang="en-US" dirty="0"/>
            </a:br>
            <a:endParaRPr lang="en-US" dirty="0"/>
          </a:p>
          <a:p>
            <a:pPr rtl="0"/>
            <a:endParaRPr lang="en-US" b="0" dirty="0">
              <a:effectLst/>
            </a:endParaRPr>
          </a:p>
          <a:p>
            <a:br>
              <a:rPr lang="en-US" dirty="0"/>
            </a:br>
            <a:endParaRPr lang="en-US" altLang="en-US" baseline="0" dirty="0">
              <a:latin typeface="Arial" pitchFamily="34" charset="0"/>
              <a:ea typeface="ヒラギノ角ゴ Pro W3" pitchFamily="127" charset="-128"/>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17</a:t>
            </a:fld>
            <a:endParaRPr lang="en-US"/>
          </a:p>
        </p:txBody>
      </p:sp>
    </p:spTree>
    <p:extLst>
      <p:ext uri="{BB962C8B-B14F-4D97-AF65-F5344CB8AC3E}">
        <p14:creationId xmlns:p14="http://schemas.microsoft.com/office/powerpoint/2010/main" val="50900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OR will call-out Apgar scores during L&amp;D</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example: “baby’s </a:t>
            </a:r>
            <a:r>
              <a:rPr lang="en-US" sz="1200" b="1" i="0" u="none" strike="noStrike" kern="1200" dirty="0" err="1">
                <a:solidFill>
                  <a:schemeClr val="tx1"/>
                </a:solidFill>
                <a:effectLst/>
                <a:latin typeface="Arial" charset="0"/>
                <a:ea typeface="ヒラギノ角ゴ Pro W3" charset="0"/>
                <a:cs typeface="ヒラギノ角ゴ Pro W3" charset="0"/>
              </a:rPr>
              <a:t>apgar</a:t>
            </a:r>
            <a:r>
              <a:rPr lang="en-US" sz="1200" b="1" i="0" u="none" strike="noStrike" kern="1200" dirty="0">
                <a:solidFill>
                  <a:schemeClr val="tx1"/>
                </a:solidFill>
                <a:effectLst/>
                <a:latin typeface="Arial" charset="0"/>
                <a:ea typeface="ヒラギノ角ゴ Pro W3" charset="0"/>
                <a:cs typeface="ヒラギノ角ゴ Pro W3" charset="0"/>
              </a:rPr>
              <a:t> scores: 7 at 1 minute, 8 at 5 minutes post-delivery”</a:t>
            </a:r>
            <a:endParaRPr lang="en-US" b="0" dirty="0">
              <a:effectLst/>
            </a:endParaRPr>
          </a:p>
          <a:p>
            <a:br>
              <a:rPr lang="en-US" dirty="0"/>
            </a:br>
            <a:r>
              <a:rPr lang="en-US" dirty="0"/>
              <a:t>Code / Trauma</a:t>
            </a:r>
          </a:p>
          <a:p>
            <a:endParaRPr lang="en-US" dirty="0"/>
          </a:p>
          <a:p>
            <a:r>
              <a:rPr lang="en-US" dirty="0"/>
              <a:t>These</a:t>
            </a:r>
            <a:r>
              <a:rPr lang="en-US" baseline="0" dirty="0"/>
              <a:t> are generally highly time sensitive environments where everyone needs to know the information immediately.  Make sure to SPEAK UP.  This is not called a “hesitant or whisper-out”</a:t>
            </a:r>
            <a:endParaRPr lang="en-US" dirty="0"/>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18</a:t>
            </a:fld>
            <a:endParaRPr lang="en-US"/>
          </a:p>
        </p:txBody>
      </p:sp>
    </p:spTree>
    <p:extLst>
      <p:ext uri="{BB962C8B-B14F-4D97-AF65-F5344CB8AC3E}">
        <p14:creationId xmlns:p14="http://schemas.microsoft.com/office/powerpoint/2010/main" val="2089701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highlight>
                  <a:srgbClr val="F3F2F1"/>
                </a:highlight>
                <a:latin typeface="Arial" panose="020B0604020202020204" pitchFamily="34" charset="0"/>
              </a:rPr>
              <a:t>Hopefully you’ll have them at “</a:t>
            </a:r>
            <a:r>
              <a:rPr lang="en-US" b="1" i="0" u="none" strike="noStrike" dirty="0" err="1">
                <a:solidFill>
                  <a:srgbClr val="000000"/>
                </a:solidFill>
                <a:effectLst/>
                <a:highlight>
                  <a:srgbClr val="F3F2F1"/>
                </a:highlight>
                <a:latin typeface="Arial" panose="020B0604020202020204" pitchFamily="34" charset="0"/>
              </a:rPr>
              <a:t>Im</a:t>
            </a:r>
            <a:r>
              <a:rPr lang="en-US" b="1" i="0" u="none" strike="noStrike" dirty="0">
                <a:solidFill>
                  <a:srgbClr val="000000"/>
                </a:solidFill>
                <a:effectLst/>
                <a:highlight>
                  <a:srgbClr val="F3F2F1"/>
                </a:highlight>
                <a:latin typeface="Arial" panose="020B0604020202020204" pitchFamily="34" charset="0"/>
              </a:rPr>
              <a:t> concerned” but  if you don’t get a response proceed with the rest of the CUS</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To CUS someone means that there is critical patient safety on the line. It requires immediate cessation of the process and resolution of the safety issue</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It seems silly, but we have to use the words. I am Concerned (ears perk). I am Uncomfortable (people turn), STOP, This is a Safety Issue (people stop).</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Example Clinical: </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Scenario:</a:t>
            </a:r>
            <a:r>
              <a:rPr lang="en-US" b="0" i="0" u="none" strike="noStrike" dirty="0">
                <a:solidFill>
                  <a:srgbClr val="0D0D0D"/>
                </a:solidFill>
                <a:effectLst/>
                <a:highlight>
                  <a:srgbClr val="F3F2F1"/>
                </a:highlight>
                <a:latin typeface="Söhne"/>
              </a:rPr>
              <a:t> You are a nurse working in a busy hospital emergency department. It's a hectic evening, and the staff is stretched thin attending to multiple patients. You notice that one of your colleagues, a newly hired nurse, is preparing to administer medication to a patient. However, you observe that the medication dose seems unusually high for the patient's condition.</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Application of CUS:</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Concerned:</a:t>
            </a:r>
            <a:r>
              <a:rPr lang="en-US" b="0" i="0" u="none" strike="noStrike" dirty="0">
                <a:solidFill>
                  <a:srgbClr val="0D0D0D"/>
                </a:solidFill>
                <a:effectLst/>
                <a:highlight>
                  <a:srgbClr val="F3F2F1"/>
                </a:highlight>
                <a:latin typeface="Söhne"/>
              </a:rPr>
              <a:t> Approach your colleague in a respectful and non-confrontational manner, expressing your concern about the medication dosage. You might say, "Hey Linda, I'm concerned about the dosage you're about to administer to Mr. Smith. It seems higher than what I'd expect for his condition."</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Uncomfortable:</a:t>
            </a:r>
            <a:r>
              <a:rPr lang="en-US" b="0" i="0" u="none" strike="noStrike" dirty="0">
                <a:solidFill>
                  <a:srgbClr val="0D0D0D"/>
                </a:solidFill>
                <a:effectLst/>
                <a:highlight>
                  <a:srgbClr val="F3F2F1"/>
                </a:highlight>
                <a:latin typeface="Söhne"/>
              </a:rPr>
              <a:t> Express your discomfort with the situation, emphasizing the importance of patient safety. You could add, "I feel uncomfortable with proceeding without double-checking the dosage. I want to ensure we're giving the right medication at the right dose."</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Safety:</a:t>
            </a:r>
            <a:r>
              <a:rPr lang="en-US" b="0" i="0" u="none" strike="noStrike" dirty="0">
                <a:solidFill>
                  <a:srgbClr val="0D0D0D"/>
                </a:solidFill>
                <a:effectLst/>
                <a:highlight>
                  <a:srgbClr val="F3F2F1"/>
                </a:highlight>
                <a:latin typeface="Söhne"/>
              </a:rPr>
              <a:t> Highlight the priority of patient safety and the need to take appropriate action to prevent potential harm. You might conclude with, "Our primary concern is the safety of our patients. Let's pause for a moment and verify the dosage together to ensure we're following the correct protocol."</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Example Non-Clinic</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Scenario:</a:t>
            </a:r>
            <a:r>
              <a:rPr lang="en-US" b="0" i="0" u="none" strike="noStrike" dirty="0">
                <a:solidFill>
                  <a:srgbClr val="0D0D0D"/>
                </a:solidFill>
                <a:effectLst/>
                <a:highlight>
                  <a:srgbClr val="F3F2F1"/>
                </a:highlight>
                <a:latin typeface="Söhne"/>
              </a:rPr>
              <a:t> You work in the quality assurance department of a healthcare organization responsible for ensuring compliance with regulatory standards and best practices. During a routine audit of documentation, you notice discrepancies in the records related to patient consent forms for a particular procedure. Upon further investigation, it becomes apparent that there may have been a lapse in obtaining informed consent from patients.</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Application of CUS:</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Concerned:</a:t>
            </a:r>
            <a:r>
              <a:rPr lang="en-US" b="0" i="0" u="none" strike="noStrike" dirty="0">
                <a:solidFill>
                  <a:srgbClr val="0D0D0D"/>
                </a:solidFill>
                <a:effectLst/>
                <a:highlight>
                  <a:srgbClr val="F3F2F1"/>
                </a:highlight>
                <a:latin typeface="Söhne"/>
              </a:rPr>
              <a:t> Approach the staff member responsible for obtaining consent forms in a professional and non-accusatory manner, expressing your concern about the discrepancies. You might say, "Hi Sally, I'm concerned about the inconsistencies I've noticed in the patient consent forms for Procedure X. It's important that we ensure all patients provide informed consent before any procedure."</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Uncomfortable:</a:t>
            </a:r>
            <a:r>
              <a:rPr lang="en-US" b="0" i="0" u="none" strike="noStrike" dirty="0">
                <a:solidFill>
                  <a:srgbClr val="0D0D0D"/>
                </a:solidFill>
                <a:effectLst/>
                <a:highlight>
                  <a:srgbClr val="F3F2F1"/>
                </a:highlight>
                <a:latin typeface="Söhne"/>
              </a:rPr>
              <a:t> Share your discomfort with the situation and emphasize the potential consequences of inadequate documentation. You could add, "I feel uncomfortable proceeding with the audit without addressing these discrepancies. Incomplete or inaccurate documentation could pose legal and ethical risks for both the patients and the organization."</a:t>
            </a:r>
            <a:r>
              <a:rPr lang="en-US" b="0" i="0" dirty="0">
                <a:solidFill>
                  <a:srgbClr val="444444"/>
                </a:solidFill>
                <a:effectLst/>
                <a:highlight>
                  <a:srgbClr val="F3F2F1"/>
                </a:highlight>
                <a:latin typeface="Söhne"/>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D0D0D"/>
                </a:solidFill>
                <a:effectLst/>
                <a:highlight>
                  <a:srgbClr val="F3F2F1"/>
                </a:highlight>
                <a:latin typeface="Söhne"/>
              </a:rPr>
              <a:t>Safety:</a:t>
            </a:r>
            <a:r>
              <a:rPr lang="en-US" b="0" i="0" u="none" strike="noStrike" dirty="0">
                <a:solidFill>
                  <a:srgbClr val="0D0D0D"/>
                </a:solidFill>
                <a:effectLst/>
                <a:highlight>
                  <a:srgbClr val="F3F2F1"/>
                </a:highlight>
                <a:latin typeface="Söhne"/>
              </a:rPr>
              <a:t> Stress the importance of patient safety and the organization's commitment to upholding high standards of care. You might conclude with, "Our top priority is ensuring the safety and well-being of our patients. Let's work together to review the consent procedures and ensure they align with regulatory requirements to prevent any potential harm or legal issues."</a:t>
            </a:r>
            <a:r>
              <a:rPr lang="en-US" b="0" i="0" dirty="0">
                <a:solidFill>
                  <a:srgbClr val="444444"/>
                </a:solidFill>
                <a:effectLst/>
                <a:highlight>
                  <a:srgbClr val="F3F2F1"/>
                </a:highlight>
                <a:latin typeface="Söhne"/>
              </a:rPr>
              <a:t>​</a:t>
            </a:r>
          </a:p>
          <a:p>
            <a:pPr algn="l" rtl="0" fontAlgn="base"/>
            <a:endParaRPr lang="en-US" b="0" i="0" dirty="0">
              <a:solidFill>
                <a:srgbClr val="444444"/>
              </a:solidFill>
              <a:effectLst/>
              <a:highlight>
                <a:srgbClr val="F3F2F1"/>
              </a:highlight>
              <a:latin typeface="Söhne"/>
            </a:endParaRPr>
          </a:p>
          <a:p>
            <a:pPr algn="l" rtl="0" fontAlgn="base"/>
            <a:r>
              <a:rPr lang="en-US" b="1" i="0" u="none" strike="noStrike" dirty="0">
                <a:solidFill>
                  <a:srgbClr val="000000"/>
                </a:solidFill>
                <a:effectLst/>
                <a:highlight>
                  <a:srgbClr val="F3F2F1"/>
                </a:highlight>
                <a:latin typeface="Arial" panose="020B0604020202020204" pitchFamily="34" charset="0"/>
              </a:rPr>
              <a:t>GROUP PRACTICE:</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Ask for a volunteer – who can CUS the situation.</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Scenario: You are a nurse working on a hospital unit where teamwork and communication are crucial for patient care. Recently, you've noticed that one of your colleagues, Nurse Sarah, has been gossiping about another nurse's clinical competence behind their back. This behavior is causing tension among the team and may be impacting patient care.</a:t>
            </a:r>
            <a:r>
              <a:rPr lang="en-US" b="0" i="0" dirty="0">
                <a:solidFill>
                  <a:srgbClr val="444444"/>
                </a:solidFill>
                <a:effectLst/>
                <a:highlight>
                  <a:srgbClr val="F3F2F1"/>
                </a:highlight>
                <a:latin typeface="Arial" panose="020B0604020202020204" pitchFamily="34" charset="0"/>
              </a:rPr>
              <a:t>​</a:t>
            </a:r>
          </a:p>
          <a:p>
            <a:pPr algn="l" rtl="0" fontAlgn="base"/>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Application of CUS:</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Concerned: Approach Nurse Sarah in a private setting, expressing your concern about the negative impact of her gossiping behavior on team dynamics and patient care. You might say, "Hey, Sarah, I'm concerned about the rumors I've been hearing about Nurse Emily's clinical competence. Gossiping about our colleagues undermines trust and teamwork, which is essential for providing quality patient care."</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Uncomfortable: Share your discomfort with the situation, emphasizing the need to address the issue promptly to prevent further harm. You could add, "I feel uncomfortable being part of conversations that involve spreading rumors about our colleagues. It creates a toxic work environment and distracts us from focusing on what's really important—our patients' well-being."</a:t>
            </a: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1" i="0" u="none" strike="noStrike" dirty="0">
                <a:solidFill>
                  <a:srgbClr val="000000"/>
                </a:solidFill>
                <a:effectLst/>
                <a:highlight>
                  <a:srgbClr val="F3F2F1"/>
                </a:highlight>
                <a:latin typeface="Arial" panose="020B0604020202020204" pitchFamily="34" charset="0"/>
              </a:rPr>
              <a:t>Safety: Highlight the importance of maintaining a supportive and professional work environment to ensure patient safety and quality care. You might conclude with, "Our patients rely on us to work together as a cohesive team. Spreading rumors not only damages morale but also compromises our ability to provide effective care. Let's commit to fostering a culture of respect and collaboration moving forward."</a:t>
            </a:r>
            <a:r>
              <a:rPr lang="en-US" b="0" i="0" dirty="0">
                <a:solidFill>
                  <a:srgbClr val="444444"/>
                </a:solidFill>
                <a:effectLst/>
                <a:highlight>
                  <a:srgbClr val="F3F2F1"/>
                </a:highlight>
                <a:latin typeface="Arial" panose="020B0604020202020204" pitchFamily="34" charset="0"/>
              </a:rPr>
              <a:t>​</a:t>
            </a:r>
            <a:br>
              <a:rPr lang="en-US" b="0" i="0" dirty="0">
                <a:solidFill>
                  <a:srgbClr val="444444"/>
                </a:solidFill>
                <a:effectLst/>
                <a:highlight>
                  <a:srgbClr val="F3F2F1"/>
                </a:highlight>
                <a:latin typeface="Arial" panose="020B0604020202020204" pitchFamily="34" charset="0"/>
              </a:rPr>
            </a:br>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highlight>
                <a:srgbClr val="F3F2F1"/>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19</a:t>
            </a:fld>
            <a:endParaRPr lang="en-US"/>
          </a:p>
        </p:txBody>
      </p:sp>
    </p:spTree>
    <p:extLst>
      <p:ext uri="{BB962C8B-B14F-4D97-AF65-F5344CB8AC3E}">
        <p14:creationId xmlns:p14="http://schemas.microsoft.com/office/powerpoint/2010/main" val="441316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URL:</a:t>
            </a:r>
            <a:r>
              <a:rPr lang="en-US" baseline="0" dirty="0"/>
              <a:t> </a:t>
            </a:r>
            <a:r>
              <a:rPr lang="en-US" b="0" dirty="0"/>
              <a:t>https://www.aha.org/system/files/media/video/2022/02/pfl-CUS_Video_02_MM.mp4</a:t>
            </a:r>
          </a:p>
          <a:p>
            <a:pPr rtl="0"/>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20</a:t>
            </a:fld>
            <a:endParaRPr lang="en-US"/>
          </a:p>
        </p:txBody>
      </p:sp>
    </p:spTree>
    <p:extLst>
      <p:ext uri="{BB962C8B-B14F-4D97-AF65-F5344CB8AC3E}">
        <p14:creationId xmlns:p14="http://schemas.microsoft.com/office/powerpoint/2010/main" val="137989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21</a:t>
            </a:fld>
            <a:endParaRPr lang="en-US"/>
          </a:p>
        </p:txBody>
      </p:sp>
    </p:spTree>
    <p:extLst>
      <p:ext uri="{BB962C8B-B14F-4D97-AF65-F5344CB8AC3E}">
        <p14:creationId xmlns:p14="http://schemas.microsoft.com/office/powerpoint/2010/main" val="829305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Sim option:  Pair and share: How many handoffs does it take to receive an orthopedic fracture patient from EMS to the inpatient</a:t>
            </a:r>
            <a:r>
              <a:rPr lang="en-US" sz="1200" b="1" i="0" u="none" strike="noStrike" kern="1200" baseline="0" dirty="0">
                <a:solidFill>
                  <a:schemeClr val="tx1"/>
                </a:solidFill>
                <a:effectLst/>
                <a:latin typeface="Arial" charset="0"/>
                <a:ea typeface="ヒラギノ角ゴ Pro W3" charset="0"/>
                <a:cs typeface="ヒラギノ角ゴ Pro W3" charset="0"/>
              </a:rPr>
              <a:t> floor?</a:t>
            </a:r>
          </a:p>
          <a:p>
            <a:pPr rtl="0"/>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It typically takes six hand-offs from EMS to the pt. floor.</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1. ambulance to ER</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2. ER to radiology for </a:t>
            </a:r>
            <a:r>
              <a:rPr lang="en-US" sz="1200" b="1" i="0" u="none" strike="noStrike" kern="1200" dirty="0" err="1">
                <a:solidFill>
                  <a:schemeClr val="tx1"/>
                </a:solidFill>
                <a:effectLst/>
                <a:latin typeface="Arial" charset="0"/>
                <a:ea typeface="ヒラギノ角ゴ Pro W3" charset="0"/>
                <a:cs typeface="ヒラギノ角ゴ Pro W3" charset="0"/>
              </a:rPr>
              <a:t>xray</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3. radiology back to the ER</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4. ER to surgery (if applicable) for treatment</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5. Surgery to post-op care unit (PACU)</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6. PACU to patients room.</a:t>
            </a:r>
            <a:endParaRPr lang="en-US" b="0" dirty="0">
              <a:effectLst/>
            </a:endParaRPr>
          </a:p>
          <a:p>
            <a:endParaRPr lang="en-US" dirty="0"/>
          </a:p>
          <a:p>
            <a:endParaRPr lang="en-US" b="1" dirty="0"/>
          </a:p>
          <a:p>
            <a:r>
              <a:rPr lang="en-US" b="1" dirty="0"/>
              <a:t>**********Discuss the importance of acknowledgement by the receiver. Repeat back</a:t>
            </a:r>
          </a:p>
        </p:txBody>
      </p:sp>
      <p:sp>
        <p:nvSpPr>
          <p:cNvPr id="4" name="Slide Number Placeholder 3"/>
          <p:cNvSpPr>
            <a:spLocks noGrp="1"/>
          </p:cNvSpPr>
          <p:nvPr>
            <p:ph type="sldNum" sz="quarter" idx="5"/>
          </p:nvPr>
        </p:nvSpPr>
        <p:spPr/>
        <p:txBody>
          <a:bodyPr/>
          <a:lstStyle/>
          <a:p>
            <a:fld id="{B6BA24CC-46C9-45FC-A61B-5487E20C033C}" type="slidenum">
              <a:rPr lang="en-US" smtClean="0"/>
              <a:t>22</a:t>
            </a:fld>
            <a:endParaRPr lang="en-US"/>
          </a:p>
        </p:txBody>
      </p:sp>
    </p:spTree>
    <p:extLst>
      <p:ext uri="{BB962C8B-B14F-4D97-AF65-F5344CB8AC3E}">
        <p14:creationId xmlns:p14="http://schemas.microsoft.com/office/powerpoint/2010/main" val="1045939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a:p>
            <a:r>
              <a:rPr lang="en-US" dirty="0"/>
              <a:t>https://www.aha.org/system/files/media/video/2022/02/pfl-Handoff_Video_02_MM.mp4</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23</a:t>
            </a:fld>
            <a:endParaRPr lang="en-US"/>
          </a:p>
        </p:txBody>
      </p:sp>
    </p:spTree>
    <p:extLst>
      <p:ext uri="{BB962C8B-B14F-4D97-AF65-F5344CB8AC3E}">
        <p14:creationId xmlns:p14="http://schemas.microsoft.com/office/powerpoint/2010/main" val="2720693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effectLst/>
                <a:latin typeface="YouTube Noto"/>
                <a:hlinkClick r:id="rId3" tooltip="Share link"/>
              </a:rPr>
              <a:t>https://youtu.be/7-a2QBfFQeA</a:t>
            </a:r>
            <a:endParaRPr lang="en-US" dirty="0"/>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24</a:t>
            </a:fld>
            <a:endParaRPr lang="en-US"/>
          </a:p>
        </p:txBody>
      </p:sp>
    </p:spTree>
    <p:extLst>
      <p:ext uri="{BB962C8B-B14F-4D97-AF65-F5344CB8AC3E}">
        <p14:creationId xmlns:p14="http://schemas.microsoft.com/office/powerpoint/2010/main" val="1962197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ヒラギノ角ゴ Pro W3" charset="0"/>
              </a:rPr>
              <a:t>Briefs: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rPr>
              <a:t>Briefs are used for planning and outlining the objectives, tasks, and expectations for a specific project, initiatives, or event. A brief typically includes key information such as a project goals, timelines, roles and responsibilities, resources needed, and any relevant background information.</a:t>
            </a:r>
          </a:p>
          <a:p>
            <a:pPr marL="0" marR="0" lvl="0" indent="0" algn="l" defTabSz="914400" rtl="0" eaLnBrk="0" fontAlgn="base" latinLnBrk="0" hangingPunct="0">
              <a:lnSpc>
                <a:spcPct val="90000"/>
              </a:lnSpc>
              <a:spcBef>
                <a:spcPct val="4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endParaRP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ヒラギノ角ゴ Pro W3" charset="0"/>
              </a:rPr>
              <a:t>Huddles: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rPr>
              <a:t>Huddles are short, focused meetings designed for problem solving, decision-making and quick communication within the team. Huddles are often held daily or several times a week, depending on the urgency and complexity of the tasks at hand.</a:t>
            </a:r>
          </a:p>
          <a:p>
            <a:pPr marL="0" marR="0" lvl="0" indent="0" algn="l" defTabSz="914400" rtl="0" eaLnBrk="0" fontAlgn="base" latinLnBrk="0" hangingPunct="0">
              <a:lnSpc>
                <a:spcPct val="90000"/>
              </a:lnSpc>
              <a:spcBef>
                <a:spcPct val="4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endParaRP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ヒラギノ角ゴ Pro W3" charset="0"/>
              </a:rPr>
              <a:t>Debriefs</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rPr>
              <a:t>: Debriefs are used for process improvements and reflection after completing a project, task, or event. During a debrief, team members review what went well, what didn’t go as planned, and identify lessons learned and areas for improvement.</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25</a:t>
            </a:fld>
            <a:endParaRPr lang="en-US"/>
          </a:p>
        </p:txBody>
      </p:sp>
    </p:spTree>
    <p:extLst>
      <p:ext uri="{BB962C8B-B14F-4D97-AF65-F5344CB8AC3E}">
        <p14:creationId xmlns:p14="http://schemas.microsoft.com/office/powerpoint/2010/main" val="71034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Examples: </a:t>
            </a:r>
          </a:p>
          <a:p>
            <a:pPr algn="l"/>
            <a:r>
              <a:rPr lang="en-US" b="0" i="0" dirty="0">
                <a:solidFill>
                  <a:srgbClr val="42484D"/>
                </a:solidFill>
                <a:effectLst/>
                <a:highlight>
                  <a:srgbClr val="FFFFFF"/>
                </a:highlight>
                <a:latin typeface="Montserrat" panose="00000500000000000000" pitchFamily="2" charset="0"/>
              </a:rPr>
              <a:t>Acknowledge</a:t>
            </a:r>
          </a:p>
          <a:p>
            <a:pPr algn="l"/>
            <a:r>
              <a:rPr lang="en-US" b="0" i="0" dirty="0">
                <a:solidFill>
                  <a:srgbClr val="42484D"/>
                </a:solidFill>
                <a:effectLst/>
                <a:highlight>
                  <a:srgbClr val="FFFFFF"/>
                </a:highlight>
                <a:latin typeface="Montserrat" panose="00000500000000000000" pitchFamily="2" charset="0"/>
              </a:rPr>
              <a:t>Greet people with a smile and use their names if you know them. Attitude is everything. Create a lasting impression.</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"Good morning/afternoon, Ms. Jones. We've been expecting you and we're glad you are here."</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"Good morning/afternoon, Mr. Smith. Welcome to Sharp. We want to make your visit as convenient as possible. Would you please take a moment to confirm that we have your most current information?"</a:t>
            </a:r>
          </a:p>
          <a:p>
            <a:pPr algn="l"/>
            <a:r>
              <a:rPr lang="en-US" b="0" i="0" dirty="0">
                <a:solidFill>
                  <a:srgbClr val="42484D"/>
                </a:solidFill>
                <a:effectLst/>
                <a:highlight>
                  <a:srgbClr val="FFFFFF"/>
                </a:highlight>
                <a:latin typeface="Montserrat" panose="00000500000000000000" pitchFamily="2" charset="0"/>
              </a:rPr>
              <a:t>Introduce</a:t>
            </a:r>
          </a:p>
          <a:p>
            <a:pPr algn="l"/>
            <a:r>
              <a:rPr lang="en-US" b="0" i="0" dirty="0">
                <a:solidFill>
                  <a:srgbClr val="42484D"/>
                </a:solidFill>
                <a:effectLst/>
                <a:highlight>
                  <a:srgbClr val="FFFFFF"/>
                </a:highlight>
                <a:latin typeface="Montserrat" panose="00000500000000000000" pitchFamily="2" charset="0"/>
              </a:rPr>
              <a:t>Introduce yourself to others politely. Tell them who you are and how you are going to help them. Escort people where they need to go rather than pointing or giving directions.</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"My name is Molly and I will be conducting your test today. I am a certified ultra sonographer and I do about six of these procedures a day. The doctors say that my skills are among the best. Do you have any questions for me?"</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"Mrs. Smith, you will be seeing Dr. </a:t>
            </a:r>
            <a:r>
              <a:rPr lang="en-US" b="0" i="0" dirty="0" err="1">
                <a:solidFill>
                  <a:srgbClr val="42484D"/>
                </a:solidFill>
                <a:effectLst/>
                <a:highlight>
                  <a:srgbClr val="FFFFFF"/>
                </a:highlight>
                <a:latin typeface="Montserrat" panose="00000500000000000000" pitchFamily="2" charset="0"/>
              </a:rPr>
              <a:t>Hoegrefe</a:t>
            </a:r>
            <a:r>
              <a:rPr lang="en-US" b="0" i="0" dirty="0">
                <a:solidFill>
                  <a:srgbClr val="42484D"/>
                </a:solidFill>
                <a:effectLst/>
                <a:highlight>
                  <a:srgbClr val="FFFFFF"/>
                </a:highlight>
                <a:latin typeface="Montserrat" panose="00000500000000000000" pitchFamily="2" charset="0"/>
              </a:rPr>
              <a:t> today. He is an excellent physician. He is very good at listening and answering patient questions. You are fortunate that he is your physician."</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"Mr. White, Dr. Williams would like you to have an X-ray in our radiology department. We have an excellent team of radiology technicians who use state-of-the-art equipment. I'm confident you will have a great experience."</a:t>
            </a:r>
          </a:p>
          <a:p>
            <a:pPr algn="l"/>
            <a:r>
              <a:rPr lang="en-US" b="0" i="0" dirty="0">
                <a:solidFill>
                  <a:srgbClr val="42484D"/>
                </a:solidFill>
                <a:effectLst/>
                <a:highlight>
                  <a:srgbClr val="FFFFFF"/>
                </a:highlight>
                <a:latin typeface="Montserrat" panose="00000500000000000000" pitchFamily="2" charset="0"/>
              </a:rPr>
              <a:t>Duration</a:t>
            </a:r>
          </a:p>
          <a:p>
            <a:pPr algn="l"/>
            <a:r>
              <a:rPr lang="en-US" b="0" i="0" dirty="0">
                <a:solidFill>
                  <a:srgbClr val="42484D"/>
                </a:solidFill>
                <a:effectLst/>
                <a:highlight>
                  <a:srgbClr val="FFFFFF"/>
                </a:highlight>
                <a:latin typeface="Montserrat" panose="00000500000000000000" pitchFamily="2" charset="0"/>
              </a:rPr>
              <a:t>Keep in touch to ease waiting times. Let others know if there is a delay and how long it will be. Make it better and apply service recovery methods when necessary.</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"Dr. Heart had to attend an emergency. He was concerned about you and wanted you to know that it may be 30 minutes before he can see you. Are you able to wait or would you like me to schedule an appointment for tomorrow?"</a:t>
            </a:r>
          </a:p>
          <a:p>
            <a:pPr algn="l"/>
            <a:r>
              <a:rPr lang="en-US" b="0" i="0" dirty="0">
                <a:solidFill>
                  <a:srgbClr val="42484D"/>
                </a:solidFill>
                <a:effectLst/>
                <a:highlight>
                  <a:srgbClr val="FFFFFF"/>
                </a:highlight>
                <a:latin typeface="Montserrat" panose="00000500000000000000" pitchFamily="2" charset="0"/>
              </a:rPr>
              <a:t>Explanation</a:t>
            </a:r>
          </a:p>
          <a:p>
            <a:pPr algn="l"/>
            <a:r>
              <a:rPr lang="en-US" b="0" i="0" dirty="0">
                <a:solidFill>
                  <a:srgbClr val="42484D"/>
                </a:solidFill>
                <a:effectLst/>
                <a:highlight>
                  <a:srgbClr val="FFFFFF"/>
                </a:highlight>
                <a:latin typeface="Montserrat" panose="00000500000000000000" pitchFamily="2" charset="0"/>
              </a:rPr>
              <a:t>Advise others what you are doing, how procedures work and whom to contact if they need assistance. Communicate any steps they may need to take. Make words work. Talk, listen and learn. Make time to help. Ask, "Is there anything else I can do for you?"</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"The test takes about 30 minutes. The first step is drink this solution and the we'll have you wait 20 minutes before we take a blood sample. Would you like to read while you wait?"</a:t>
            </a:r>
          </a:p>
          <a:p>
            <a:pPr algn="l"/>
            <a:r>
              <a:rPr lang="en-US" b="0" i="0" dirty="0">
                <a:solidFill>
                  <a:srgbClr val="42484D"/>
                </a:solidFill>
                <a:effectLst/>
                <a:highlight>
                  <a:srgbClr val="FFFFFF"/>
                </a:highlight>
                <a:latin typeface="Montserrat" panose="00000500000000000000" pitchFamily="2" charset="0"/>
              </a:rPr>
              <a:t>Thank you</a:t>
            </a:r>
          </a:p>
          <a:p>
            <a:pPr algn="l"/>
            <a:r>
              <a:rPr lang="en-US" b="0" i="0" dirty="0">
                <a:solidFill>
                  <a:srgbClr val="42484D"/>
                </a:solidFill>
                <a:effectLst/>
                <a:highlight>
                  <a:srgbClr val="FFFFFF"/>
                </a:highlight>
                <a:latin typeface="Montserrat" panose="00000500000000000000" pitchFamily="2" charset="0"/>
              </a:rPr>
              <a:t>Thank somebody. Foster an attitude of gratitude. Thank people for their patronage, help or assistance. Use reward and recognition tools.</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"Thank you for choosing Sharp. It has been a privilege to care for you."</a:t>
            </a:r>
          </a:p>
          <a:p>
            <a:pPr algn="l">
              <a:buFont typeface="Arial" panose="020B0604020202020204" pitchFamily="34" charset="0"/>
              <a:buChar char="•"/>
            </a:pPr>
            <a:r>
              <a:rPr lang="en-US" b="0" i="0" dirty="0">
                <a:solidFill>
                  <a:srgbClr val="42484D"/>
                </a:solidFill>
                <a:effectLst/>
                <a:highlight>
                  <a:srgbClr val="FFFFFF"/>
                </a:highlight>
                <a:latin typeface="Montserrat" panose="00000500000000000000" pitchFamily="2" charset="0"/>
              </a:rPr>
              <a:t>"Thank you for your call. Is there anything else I can do for you? I have the time."</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6</a:t>
            </a:fld>
            <a:endParaRPr lang="en-US"/>
          </a:p>
        </p:txBody>
      </p:sp>
    </p:spTree>
    <p:extLst>
      <p:ext uri="{BB962C8B-B14F-4D97-AF65-F5344CB8AC3E}">
        <p14:creationId xmlns:p14="http://schemas.microsoft.com/office/powerpoint/2010/main" val="2459016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Friends PIVOT</a:t>
            </a:r>
          </a:p>
          <a:p>
            <a:endParaRPr lang="en-US" dirty="0"/>
          </a:p>
          <a:p>
            <a:r>
              <a:rPr lang="en-US" dirty="0"/>
              <a:t>Https://www.youtube.com/watch?v=ISCrrkSg8Zw</a:t>
            </a:r>
          </a:p>
          <a:p>
            <a:endParaRPr lang="en-US" dirty="0"/>
          </a:p>
          <a:p>
            <a:endParaRPr lang="en-US" dirty="0"/>
          </a:p>
          <a:p>
            <a:r>
              <a:rPr lang="en-US" sz="1200" b="1" i="0" kern="1200" dirty="0">
                <a:solidFill>
                  <a:schemeClr val="tx1"/>
                </a:solidFill>
                <a:effectLst/>
                <a:latin typeface="Arial" charset="0"/>
                <a:ea typeface="ヒラギノ角ゴ Pro W3" charset="0"/>
                <a:cs typeface="ヒラギノ角ゴ Pro W3" charset="0"/>
              </a:rPr>
              <a:t>A team briefing serves as an essential strategy for disseminating the plan and ensuring everyone is on the same page. It plays a crucial role in aligning team members, clarifying expectations, and fostering a collaborative and goal-oriented environment. Here's why briefs are integral to effective teamwork</a:t>
            </a:r>
          </a:p>
          <a:p>
            <a:endParaRPr lang="en-US" sz="1200" b="1" i="0" kern="1200" dirty="0">
              <a:solidFill>
                <a:schemeClr val="tx1"/>
              </a:solidFill>
              <a:effectLst/>
              <a:latin typeface="Arial" charset="0"/>
              <a:ea typeface="ヒラギノ角ゴ Pro W3" charset="0"/>
            </a:endParaRPr>
          </a:p>
          <a:p>
            <a:r>
              <a:rPr lang="en-US" sz="1200" b="0" i="0" kern="1200" dirty="0">
                <a:solidFill>
                  <a:schemeClr val="tx1"/>
                </a:solidFill>
                <a:effectLst/>
                <a:latin typeface="Arial" charset="0"/>
                <a:ea typeface="ヒラギノ角ゴ Pro W3" charset="0"/>
                <a:cs typeface="ヒラギノ角ゴ Pro W3" charset="0"/>
              </a:rPr>
              <a:t>team briefings serve as a foundational tool for effective teamwork, ensuring that everyone understands their roles, objectives, and the overall direction of the project. By fostering clear communication, alignment, and engagement, briefings lay the groundwork for successful collaboration and achievement of organizational goals</a:t>
            </a:r>
          </a:p>
          <a:p>
            <a:endParaRPr lang="en-US" dirty="0"/>
          </a:p>
          <a:p>
            <a:r>
              <a:rPr lang="en-US" dirty="0"/>
              <a:t>Football Team: Before the game.</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26</a:t>
            </a:fld>
            <a:endParaRPr lang="en-US"/>
          </a:p>
        </p:txBody>
      </p:sp>
    </p:spTree>
    <p:extLst>
      <p:ext uri="{BB962C8B-B14F-4D97-AF65-F5344CB8AC3E}">
        <p14:creationId xmlns:p14="http://schemas.microsoft.com/office/powerpoint/2010/main" val="1511026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a:t>
            </a:r>
            <a:endParaRPr lang="en-US" b="0" dirty="0">
              <a:effectLst/>
            </a:endParaRP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Hold Ad Hoc, "Touch Base" Meetings to Regain Situation Awareness: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Huddles provide an opportunity for team members to quickly gather and assess the current situation, especially in rapidly changing or uncertain environments.</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Discuss critical issues and emerging events: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During huddles, team members can openly discuss critical issues and emerging events that may impact the project plan or require immediate attention. By sharing information and insights, teams can collaboratively identify potential solutions and strategies to address pressing challenges and mitigate risks.</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Anticipate outcomes and likely contingencies: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Huddles enable teams to anticipate potential outcomes and identify likely contingencies based on current trends, data, and insights. By considering various scenarios and discussing possible responses, teams can proactively prepare for contingencies, minimize disruptions, and maintain project momentum.</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Assign resources: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Huddles provide a platform for teams to assess resource needs and allocate resources effectively to support plan execution.</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By discussing resource availability, constraints, and priorities, teams can make informed decisions about resource allocation to optimize project outcomes.</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Express concerns: </a:t>
            </a: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Huddles create a safe and supportive environment for team members to express concerns, raise issues, and seek assistance.</a:t>
            </a:r>
          </a:p>
          <a:p>
            <a:pPr marL="0" marR="0" lvl="0" indent="0" algn="l" defTabSz="914400" rtl="0" eaLnBrk="0" fontAlgn="base" latinLnBrk="0" hangingPunct="0">
              <a:lnSpc>
                <a:spcPct val="90000"/>
              </a:lnSpc>
              <a:spcBef>
                <a:spcPct val="4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By encouraging open communication and active listening, teams can address concerns promptly, prevent misunderstandings, and foster a culture of transparency and trust</a:t>
            </a:r>
          </a:p>
          <a:p>
            <a:pPr marL="0" marR="0" lvl="0" indent="0" algn="l" defTabSz="914400" rtl="0" eaLnBrk="1" fontAlgn="base" latinLnBrk="0" hangingPunct="1">
              <a:lnSpc>
                <a:spcPct val="95000"/>
              </a:lnSpc>
              <a:spcBef>
                <a:spcPts val="1500"/>
              </a:spcBef>
              <a:spcAft>
                <a:spcPct val="0"/>
              </a:spcAft>
              <a:buClr>
                <a:srgbClr val="76BC43"/>
              </a:buClr>
              <a:buSzPct val="90000"/>
              <a:buFont typeface="Wingdings" pitchFamily="2" charset="2"/>
              <a:buNone/>
              <a:tabLst>
                <a:tab pos="800100" algn="l"/>
              </a:tabLst>
              <a:defRPr/>
            </a:pPr>
            <a:endParaRPr kumimoji="0" lang="en-US" altLang="en-US" sz="1600" b="1" i="0" u="none" strike="noStrike" kern="0" cap="none" spc="0" normalizeH="0" baseline="0" noProof="0" dirty="0">
              <a:ln>
                <a:noFill/>
              </a:ln>
              <a:solidFill>
                <a:srgbClr val="58B6E7">
                  <a:lumMod val="75000"/>
                </a:srgbClr>
              </a:solidFill>
              <a:effectLst/>
              <a:uLnTx/>
              <a:uFillTx/>
              <a:latin typeface="Arial"/>
              <a:ea typeface="ヒラギノ角ゴ Pro W3"/>
              <a:cs typeface="Arial"/>
            </a:endParaRPr>
          </a:p>
          <a:p>
            <a:pPr marL="342900" marR="0" lvl="0" indent="-342900" algn="l" defTabSz="914400" rtl="0" eaLnBrk="1" fontAlgn="base" latinLnBrk="0" hangingPunct="1">
              <a:lnSpc>
                <a:spcPct val="95000"/>
              </a:lnSpc>
              <a:spcBef>
                <a:spcPts val="1500"/>
              </a:spcBef>
              <a:spcAft>
                <a:spcPct val="0"/>
              </a:spcAft>
              <a:buClr>
                <a:srgbClr val="76BC43"/>
              </a:buClr>
              <a:buSzPct val="90000"/>
              <a:buFont typeface="Wingdings" pitchFamily="2" charset="2"/>
              <a:buChar char="n"/>
              <a:tabLst>
                <a:tab pos="800100" algn="l"/>
              </a:tabLst>
              <a:defRPr/>
            </a:pPr>
            <a:endParaRPr kumimoji="0" lang="en-US" altLang="en-US" sz="1600" b="1" i="0" u="none" strike="noStrike" kern="0" cap="none" spc="0" normalizeH="0" baseline="0" noProof="0" dirty="0">
              <a:ln>
                <a:noFill/>
              </a:ln>
              <a:solidFill>
                <a:srgbClr val="58B6E7">
                  <a:lumMod val="75000"/>
                </a:srgbClr>
              </a:solidFill>
              <a:effectLst/>
              <a:uLnTx/>
              <a:uFillTx/>
              <a:latin typeface="Arial"/>
              <a:ea typeface="ヒラギノ角ゴ Pro W3"/>
              <a:cs typeface="Arial"/>
            </a:endParaRPr>
          </a:p>
          <a:p>
            <a:pPr marL="342900" marR="0" lvl="0" indent="-342900" algn="l" defTabSz="914400" rtl="0" eaLnBrk="1" fontAlgn="base" latinLnBrk="0" hangingPunct="1">
              <a:lnSpc>
                <a:spcPct val="95000"/>
              </a:lnSpc>
              <a:spcBef>
                <a:spcPts val="1500"/>
              </a:spcBef>
              <a:spcAft>
                <a:spcPct val="0"/>
              </a:spcAft>
              <a:buClr>
                <a:srgbClr val="76BC43"/>
              </a:buClr>
              <a:buSzPct val="90000"/>
              <a:buFont typeface="Wingdings" pitchFamily="2" charset="2"/>
              <a:buChar char="n"/>
              <a:tabLst>
                <a:tab pos="800100" algn="l"/>
              </a:tabLst>
              <a:defRPr/>
            </a:pPr>
            <a:r>
              <a:rPr kumimoji="0" lang="en-US" altLang="en-US" sz="1600" b="1" i="0" u="none" strike="noStrike" kern="0" cap="none" spc="0" normalizeH="0" baseline="0" noProof="0" dirty="0">
                <a:ln>
                  <a:noFill/>
                </a:ln>
                <a:solidFill>
                  <a:srgbClr val="58B6E7">
                    <a:lumMod val="75000"/>
                  </a:srgbClr>
                </a:solidFill>
                <a:effectLst/>
                <a:uLnTx/>
                <a:uFillTx/>
                <a:latin typeface="Arial"/>
                <a:ea typeface="ヒラギノ角ゴ Pro W3"/>
                <a:cs typeface="Arial"/>
              </a:rPr>
              <a:t>REEVALUATE: </a:t>
            </a:r>
            <a:endParaRPr kumimoji="0" lang="en-US" altLang="en-US" sz="1600" b="1" i="0" u="none" strike="noStrike" kern="0" cap="none" spc="0" normalizeH="0" baseline="0" noProof="0" dirty="0">
              <a:ln>
                <a:noFill/>
              </a:ln>
              <a:solidFill>
                <a:srgbClr val="58B6E7">
                  <a:lumMod val="75000"/>
                </a:srgbClr>
              </a:solidFill>
              <a:effectLst/>
              <a:uLnTx/>
              <a:uFillTx/>
              <a:latin typeface="Arial"/>
              <a:ea typeface="ヒラギノ角ゴ Pro W3" pitchFamily="127" charset="-128"/>
              <a:cs typeface="Arial"/>
            </a:endParaRPr>
          </a:p>
          <a:p>
            <a:pPr eaLnBrk="1" hangingPunct="1">
              <a:lnSpc>
                <a:spcPct val="95000"/>
              </a:lnSpc>
              <a:spcBef>
                <a:spcPts val="600"/>
              </a:spcBef>
              <a:buClr>
                <a:srgbClr val="76BC43"/>
              </a:buClr>
              <a:buSzPct val="90000"/>
              <a:tabLst>
                <a:tab pos="800100" algn="l"/>
              </a:tabLst>
              <a:defRPr/>
            </a:pPr>
            <a:r>
              <a:rPr kumimoji="0" lang="en-US" altLang="en-US" sz="1200" b="0" i="0" u="none" strike="noStrike" kern="0" cap="none" spc="0" normalizeH="0" baseline="0" noProof="0" dirty="0">
                <a:ln>
                  <a:noFill/>
                </a:ln>
                <a:solidFill>
                  <a:srgbClr val="5E5E5E"/>
                </a:solidFill>
                <a:effectLst/>
                <a:uLnTx/>
                <a:uFillTx/>
                <a:latin typeface="Arial"/>
                <a:ea typeface="ヒラギノ角ゴ Pro W3"/>
                <a:cs typeface="Arial"/>
              </a:rPr>
              <a:t>Once the dust settles – HUDDLE AGAIN - can we return to the previous plan? On a busy day, you huddle more often.</a:t>
            </a:r>
            <a:r>
              <a:rPr lang="en-US" altLang="en-US" b="0" kern="0" dirty="0">
                <a:solidFill>
                  <a:srgbClr val="5E5E5E"/>
                </a:solidFill>
                <a:latin typeface="Arial"/>
                <a:ea typeface="ヒラギノ角ゴ Pro W3"/>
                <a:cs typeface="Arial"/>
              </a:rPr>
              <a:t> </a:t>
            </a:r>
          </a:p>
          <a:p>
            <a:pPr marL="0" marR="0" lvl="0" indent="0" algn="l" defTabSz="914400">
              <a:lnSpc>
                <a:spcPct val="95000"/>
              </a:lnSpc>
              <a:spcBef>
                <a:spcPts val="600"/>
              </a:spcBef>
              <a:spcAft>
                <a:spcPct val="0"/>
              </a:spcAft>
              <a:buFont typeface="Wingdings" pitchFamily="2" charset="2"/>
              <a:buNone/>
              <a:tabLst>
                <a:tab pos="800100" algn="l"/>
              </a:tabLst>
              <a:defRPr/>
            </a:pPr>
            <a:endParaRPr lang="en-US" altLang="en-US" sz="1200" b="0" i="0" u="none" strike="noStrike" kern="0" cap="none" spc="0" normalizeH="0" baseline="0" noProof="0" dirty="0">
              <a:ln>
                <a:noFill/>
              </a:ln>
              <a:solidFill>
                <a:srgbClr val="5E5E5E"/>
              </a:solidFill>
              <a:effectLst/>
              <a:uLnTx/>
              <a:uFillTx/>
              <a:latin typeface="Arial"/>
              <a:ea typeface="ヒラギノ角ゴ Pro W3"/>
              <a:cs typeface="Arial"/>
            </a:endParaRPr>
          </a:p>
          <a:p>
            <a:pPr>
              <a:lnSpc>
                <a:spcPct val="95000"/>
              </a:lnSpc>
              <a:spcBef>
                <a:spcPts val="600"/>
              </a:spcBef>
              <a:buFont typeface="Wingdings" pitchFamily="2" charset="2"/>
            </a:pPr>
            <a:r>
              <a:rPr lang="en-US" altLang="en-US" b="0" kern="0" dirty="0">
                <a:solidFill>
                  <a:srgbClr val="5E5E5E"/>
                </a:solidFill>
                <a:latin typeface="Arial"/>
                <a:ea typeface="ヒラギノ角ゴ Pro W3"/>
                <a:cs typeface="Arial"/>
              </a:rPr>
              <a:t>Busy days have multiple huddles to continue to adjust to the changing status of the team</a:t>
            </a:r>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27</a:t>
            </a:fld>
            <a:endParaRPr lang="en-US"/>
          </a:p>
        </p:txBody>
      </p:sp>
    </p:spTree>
    <p:extLst>
      <p:ext uri="{BB962C8B-B14F-4D97-AF65-F5344CB8AC3E}">
        <p14:creationId xmlns:p14="http://schemas.microsoft.com/office/powerpoint/2010/main" val="3420568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charset="0"/>
                <a:ea typeface="ヒラギノ角ゴ Pro W3" charset="0"/>
                <a:cs typeface="ヒラギノ角ゴ Pro W3" charset="0"/>
              </a:rPr>
              <a:t>`</a:t>
            </a:r>
            <a:r>
              <a:rPr lang="en-US" dirty="0"/>
              <a:t>Try to hold a debrief as close to the event as possible</a:t>
            </a:r>
          </a:p>
          <a:p>
            <a:endParaRPr lang="en-US" dirty="0"/>
          </a:p>
          <a:p>
            <a:r>
              <a:rPr lang="en-US" dirty="0"/>
              <a:t>Nursing holds</a:t>
            </a:r>
            <a:r>
              <a:rPr lang="en-US" baseline="0" dirty="0"/>
              <a:t> briefs after a delivery, code, “hot wash” after mass drills</a:t>
            </a:r>
          </a:p>
          <a:p>
            <a:endParaRPr lang="en-US" baseline="0" dirty="0"/>
          </a:p>
          <a:p>
            <a:r>
              <a:rPr lang="en-US" baseline="0" dirty="0"/>
              <a:t>What are the goals of a debrief?</a:t>
            </a:r>
          </a:p>
          <a:p>
            <a:endParaRPr lang="en-US" baseline="0" dirty="0"/>
          </a:p>
          <a:p>
            <a:r>
              <a:rPr lang="en-US" baseline="0" dirty="0"/>
              <a:t>Chaplain, social services, Peer Support Team have been vital to holding some debriefs and offering peer support</a:t>
            </a:r>
            <a:endParaRPr lang="en-US" dirty="0"/>
          </a:p>
          <a:p>
            <a:pPr rtl="0"/>
            <a:endParaRPr lang="en-US" b="0" dirty="0">
              <a:effectLst/>
            </a:endParaRPr>
          </a:p>
          <a:p>
            <a:r>
              <a:rPr lang="en-US" dirty="0">
                <a:latin typeface="Arial"/>
                <a:ea typeface="ヒラギノ角ゴ Pro W3"/>
                <a:cs typeface="Arial"/>
              </a:rPr>
              <a:t>Tips for success: invite the person with lowest rank to go first</a:t>
            </a:r>
          </a:p>
          <a:p>
            <a:r>
              <a:rPr lang="en-US" dirty="0">
                <a:latin typeface="Arial"/>
                <a:ea typeface="ヒラギノ角ゴ Pro W3"/>
                <a:cs typeface="Arial"/>
              </a:rPr>
              <a:t>Try to prioritize 1 changeable point </a:t>
            </a:r>
          </a:p>
          <a:p>
            <a:r>
              <a:rPr lang="en-US" dirty="0">
                <a:latin typeface="Arial"/>
                <a:ea typeface="ヒラギノ角ゴ Pro W3"/>
                <a:cs typeface="Arial"/>
              </a:rPr>
              <a:t>Bigger events with several changeable points need a robust Root Cause Analysis process</a:t>
            </a:r>
            <a:endParaRPr lang="en-US" dirty="0">
              <a:cs typeface="Arial"/>
            </a:endParaRPr>
          </a:p>
          <a:p>
            <a:endParaRPr lang="en-US" dirty="0">
              <a:latin typeface="Arial"/>
              <a:ea typeface="ヒラギノ角ゴ Pro W3"/>
              <a:cs typeface="Arial"/>
            </a:endParaRPr>
          </a:p>
          <a:p>
            <a:endParaRPr lang="en-US" dirty="0">
              <a:cs typeface="Arial"/>
            </a:endParaRPr>
          </a:p>
          <a:p>
            <a:r>
              <a:rPr lang="en-US" dirty="0">
                <a:latin typeface="Arial"/>
                <a:ea typeface="ヒラギノ角ゴ Pro W3"/>
                <a:cs typeface="Arial"/>
              </a:rPr>
              <a:t>Plan to loop in anyone who couldn’t be there</a:t>
            </a:r>
          </a:p>
          <a:p>
            <a:pPr rtl="0"/>
            <a:endParaRPr lang="en-US" b="0" dirty="0">
              <a:effectLst/>
            </a:endParaRPr>
          </a:p>
        </p:txBody>
      </p:sp>
      <p:sp>
        <p:nvSpPr>
          <p:cNvPr id="4" name="Slide Number Placeholder 3"/>
          <p:cNvSpPr>
            <a:spLocks noGrp="1"/>
          </p:cNvSpPr>
          <p:nvPr>
            <p:ph type="sldNum" sz="quarter" idx="5"/>
          </p:nvPr>
        </p:nvSpPr>
        <p:spPr/>
        <p:txBody>
          <a:bodyPr/>
          <a:lstStyle/>
          <a:p>
            <a:fld id="{B6BA24CC-46C9-45FC-A61B-5487E20C033C}" type="slidenum">
              <a:rPr lang="en-US" smtClean="0"/>
              <a:t>28</a:t>
            </a:fld>
            <a:endParaRPr lang="en-US"/>
          </a:p>
        </p:txBody>
      </p:sp>
    </p:spTree>
    <p:extLst>
      <p:ext uri="{BB962C8B-B14F-4D97-AF65-F5344CB8AC3E}">
        <p14:creationId xmlns:p14="http://schemas.microsoft.com/office/powerpoint/2010/main" val="313381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a:p>
            <a:r>
              <a:rPr lang="en-US" sz="1200" b="1" kern="1200" dirty="0">
                <a:solidFill>
                  <a:schemeClr val="tx1"/>
                </a:solidFill>
                <a:effectLst/>
                <a:latin typeface="Arial" charset="0"/>
                <a:ea typeface="ヒラギノ角ゴ Pro W3" charset="0"/>
                <a:cs typeface="ヒラギノ角ゴ Pro W3" charset="0"/>
              </a:rPr>
              <a:t>Instructions: </a:t>
            </a:r>
            <a:r>
              <a:rPr lang="en-US" sz="1200" b="0" kern="1200" dirty="0">
                <a:solidFill>
                  <a:schemeClr val="tx1"/>
                </a:solidFill>
                <a:effectLst/>
                <a:latin typeface="Arial" charset="0"/>
                <a:ea typeface="ヒラギノ角ゴ Pro W3" charset="0"/>
                <a:cs typeface="ヒラギノ角ゴ Pro W3" charset="0"/>
              </a:rPr>
              <a:t>You will have 30 seconds to brief followed by 2 minutes to create the tallest </a:t>
            </a:r>
            <a:r>
              <a:rPr lang="en-US" sz="1200" b="0" kern="1200" dirty="0" err="1">
                <a:solidFill>
                  <a:schemeClr val="tx1"/>
                </a:solidFill>
                <a:effectLst/>
                <a:latin typeface="Arial" charset="0"/>
                <a:ea typeface="ヒラギノ角ゴ Pro W3" charset="0"/>
                <a:cs typeface="ヒラギノ角ゴ Pro W3" charset="0"/>
              </a:rPr>
              <a:t>lego</a:t>
            </a:r>
            <a:r>
              <a:rPr lang="en-US" sz="1200" b="0" kern="1200" dirty="0">
                <a:solidFill>
                  <a:schemeClr val="tx1"/>
                </a:solidFill>
                <a:effectLst/>
                <a:latin typeface="Arial" charset="0"/>
                <a:ea typeface="ヒラギノ角ゴ Pro W3" charset="0"/>
                <a:cs typeface="ヒラギノ角ゴ Pro W3" charset="0"/>
              </a:rPr>
              <a:t> tower</a:t>
            </a:r>
          </a:p>
          <a:p>
            <a:r>
              <a:rPr lang="en-US" sz="1200" b="1" kern="1200" dirty="0">
                <a:solidFill>
                  <a:schemeClr val="tx1"/>
                </a:solidFill>
                <a:effectLst/>
                <a:latin typeface="Arial" charset="0"/>
                <a:ea typeface="ヒラギノ角ゴ Pro W3" charset="0"/>
                <a:cs typeface="ヒラギノ角ゴ Pro W3" charset="0"/>
              </a:rPr>
              <a:t>Rules:</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30 seconds to brief (facilitator will let them know when the briefing starts and stops in which they can then begin building their </a:t>
            </a:r>
            <a:r>
              <a:rPr lang="en-US" sz="1200" b="0" kern="1200" dirty="0" err="1">
                <a:solidFill>
                  <a:schemeClr val="tx1"/>
                </a:solidFill>
                <a:effectLst/>
                <a:latin typeface="Arial" charset="0"/>
                <a:ea typeface="ヒラギノ角ゴ Pro W3" charset="0"/>
                <a:cs typeface="ヒラギノ角ゴ Pro W3" charset="0"/>
              </a:rPr>
              <a:t>lego</a:t>
            </a:r>
            <a:r>
              <a:rPr lang="en-US" sz="1200" b="0" kern="1200" dirty="0">
                <a:solidFill>
                  <a:schemeClr val="tx1"/>
                </a:solidFill>
                <a:effectLst/>
                <a:latin typeface="Arial" charset="0"/>
                <a:ea typeface="ヒラギノ角ゴ Pro W3" charset="0"/>
                <a:cs typeface="ヒラギノ角ゴ Pro W3" charset="0"/>
              </a:rPr>
              <a:t> tower</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No building during the briefing</a:t>
            </a:r>
          </a:p>
          <a:p>
            <a:r>
              <a:rPr lang="en-US" sz="1200" b="1" kern="1200" dirty="0">
                <a:solidFill>
                  <a:schemeClr val="tx1"/>
                </a:solidFill>
                <a:effectLst/>
                <a:latin typeface="Arial" charset="0"/>
                <a:ea typeface="ヒラギノ角ゴ Pro W3" charset="0"/>
                <a:cs typeface="ヒラギノ角ゴ Pro W3" charset="0"/>
              </a:rPr>
              <a:t>When Finished: </a:t>
            </a:r>
            <a:r>
              <a:rPr lang="en-US" sz="1200" b="0" kern="1200" dirty="0">
                <a:solidFill>
                  <a:schemeClr val="tx1"/>
                </a:solidFill>
                <a:effectLst/>
                <a:latin typeface="Arial" charset="0"/>
                <a:ea typeface="ヒラギノ角ゴ Pro W3" charset="0"/>
                <a:cs typeface="ヒラギノ角ゴ Pro W3" charset="0"/>
              </a:rPr>
              <a:t>Give each group time to decompress and look at each other’s  towers</a:t>
            </a:r>
          </a:p>
          <a:p>
            <a:r>
              <a:rPr lang="en-US" sz="1200" b="1" kern="1200" dirty="0">
                <a:solidFill>
                  <a:schemeClr val="tx1"/>
                </a:solidFill>
                <a:effectLst/>
                <a:latin typeface="Arial" charset="0"/>
                <a:ea typeface="ヒラギノ角ゴ Pro W3" charset="0"/>
                <a:cs typeface="ヒラギノ角ゴ Pro W3" charset="0"/>
              </a:rPr>
              <a:t> </a:t>
            </a:r>
          </a:p>
          <a:p>
            <a:r>
              <a:rPr lang="en-US" sz="1200" b="1" kern="1200" dirty="0">
                <a:solidFill>
                  <a:schemeClr val="tx1"/>
                </a:solidFill>
                <a:effectLst/>
                <a:latin typeface="Arial" charset="0"/>
                <a:ea typeface="ヒラギノ角ゴ Pro W3" charset="0"/>
                <a:cs typeface="ヒラギノ角ゴ Pro W3" charset="0"/>
              </a:rPr>
              <a:t>Debrief Notes</a:t>
            </a:r>
          </a:p>
          <a:p>
            <a:r>
              <a:rPr lang="en-US" sz="1200" b="1" i="1" kern="1200" dirty="0">
                <a:solidFill>
                  <a:schemeClr val="tx1"/>
                </a:solidFill>
                <a:effectLst/>
                <a:latin typeface="Arial" charset="0"/>
                <a:ea typeface="ヒラギノ角ゴ Pro W3" charset="0"/>
                <a:cs typeface="ヒラギノ角ゴ Pro W3" charset="0"/>
              </a:rPr>
              <a:t>Decompression time</a:t>
            </a:r>
            <a:r>
              <a:rPr lang="en-US" sz="1200" b="1" kern="1200" dirty="0">
                <a:solidFill>
                  <a:schemeClr val="tx1"/>
                </a:solidFill>
                <a:effectLst/>
                <a:latin typeface="Arial" charset="0"/>
                <a:ea typeface="ヒラギノ角ゴ Pro W3" charset="0"/>
                <a:cs typeface="ヒラギノ角ゴ Pro W3" charset="0"/>
              </a:rPr>
              <a:t> (1-2 minutes)</a:t>
            </a:r>
          </a:p>
          <a:p>
            <a:pPr lvl="0"/>
            <a:r>
              <a:rPr lang="en-US" sz="1200" b="0" kern="1200" dirty="0">
                <a:solidFill>
                  <a:schemeClr val="tx1"/>
                </a:solidFill>
                <a:effectLst/>
                <a:latin typeface="Arial" charset="0"/>
                <a:ea typeface="ヒラギノ角ゴ Pro W3" charset="0"/>
                <a:cs typeface="ヒラギノ角ゴ Pro W3" charset="0"/>
              </a:rPr>
              <a:t>Allow the participants to chatter, laugh, talk and “decompress” with each other and talk about what they did for a minute or two.</a:t>
            </a:r>
          </a:p>
          <a:p>
            <a:r>
              <a:rPr lang="en-US" sz="1200" b="1" i="1" kern="1200" dirty="0">
                <a:solidFill>
                  <a:schemeClr val="tx1"/>
                </a:solidFill>
                <a:effectLst/>
                <a:latin typeface="Arial" charset="0"/>
                <a:ea typeface="ヒラギノ角ゴ Pro W3" charset="0"/>
                <a:cs typeface="ヒラギノ角ゴ Pro W3" charset="0"/>
              </a:rPr>
              <a:t> </a:t>
            </a:r>
            <a:endParaRPr lang="en-US" sz="1200" b="1" kern="1200" dirty="0">
              <a:solidFill>
                <a:schemeClr val="tx1"/>
              </a:solidFill>
              <a:effectLst/>
              <a:latin typeface="Arial" charset="0"/>
              <a:ea typeface="ヒラギノ角ゴ Pro W3" charset="0"/>
              <a:cs typeface="ヒラギノ角ゴ Pro W3" charset="0"/>
            </a:endParaRPr>
          </a:p>
          <a:p>
            <a:r>
              <a:rPr lang="en-US" sz="1200" b="1" i="1" kern="1200" dirty="0">
                <a:solidFill>
                  <a:schemeClr val="tx1"/>
                </a:solidFill>
                <a:effectLst/>
                <a:latin typeface="Arial" charset="0"/>
                <a:ea typeface="ヒラギノ角ゴ Pro W3" charset="0"/>
                <a:cs typeface="ヒラギノ角ゴ Pro W3" charset="0"/>
              </a:rPr>
              <a:t>Debrief </a:t>
            </a:r>
            <a:r>
              <a:rPr lang="en-US" sz="1200" b="1" kern="1200" dirty="0">
                <a:solidFill>
                  <a:schemeClr val="tx1"/>
                </a:solidFill>
                <a:effectLst/>
                <a:latin typeface="Arial" charset="0"/>
                <a:ea typeface="ヒラギノ角ゴ Pro W3" charset="0"/>
                <a:cs typeface="ヒラギノ角ゴ Pro W3" charset="0"/>
              </a:rPr>
              <a:t>(3-5 minutes)</a:t>
            </a:r>
          </a:p>
          <a:p>
            <a:r>
              <a:rPr lang="en-US" sz="1200" b="0" kern="1200" dirty="0">
                <a:solidFill>
                  <a:schemeClr val="tx1"/>
                </a:solidFill>
                <a:effectLst/>
                <a:latin typeface="Arial" charset="0"/>
                <a:ea typeface="ヒラギノ角ゴ Pro W3" charset="0"/>
                <a:cs typeface="ヒラギノ角ゴ Pro W3" charset="0"/>
              </a:rPr>
              <a:t>Consider asking for a participant to lead the debrief with the three questions below.</a:t>
            </a:r>
          </a:p>
          <a:p>
            <a:r>
              <a:rPr lang="en-US" sz="1200" b="0" kern="1200" dirty="0">
                <a:solidFill>
                  <a:schemeClr val="tx1"/>
                </a:solidFill>
                <a:effectLst/>
                <a:latin typeface="Arial" charset="0"/>
                <a:ea typeface="ヒラギノ角ゴ Pro W3" charset="0"/>
                <a:cs typeface="ヒラギノ角ゴ Pro W3" charset="0"/>
              </a:rPr>
              <a:t>1) What went well?* </a:t>
            </a:r>
          </a:p>
          <a:p>
            <a:r>
              <a:rPr lang="en-US" sz="1200" b="0" kern="1200" dirty="0">
                <a:solidFill>
                  <a:schemeClr val="tx1"/>
                </a:solidFill>
                <a:effectLst/>
                <a:latin typeface="Arial" charset="0"/>
                <a:ea typeface="ヒラギノ角ゴ Pro W3" charset="0"/>
                <a:cs typeface="ヒラギノ角ゴ Pro W3" charset="0"/>
              </a:rPr>
              <a:t>2) What could be improved? </a:t>
            </a:r>
          </a:p>
          <a:p>
            <a:r>
              <a:rPr lang="en-US" sz="1200" b="0" kern="1200" dirty="0">
                <a:solidFill>
                  <a:schemeClr val="tx1"/>
                </a:solidFill>
                <a:effectLst/>
                <a:latin typeface="Arial" charset="0"/>
                <a:ea typeface="ヒラギノ角ゴ Pro W3" charset="0"/>
                <a:cs typeface="ヒラギノ角ゴ Pro W3" charset="0"/>
              </a:rPr>
              <a:t>3) What is one thing you will do different next time?</a:t>
            </a:r>
          </a:p>
          <a:p>
            <a:r>
              <a:rPr lang="en-US" sz="1200" b="0" kern="1200" dirty="0">
                <a:solidFill>
                  <a:schemeClr val="tx1"/>
                </a:solidFill>
                <a:effectLst/>
                <a:latin typeface="Arial" charset="0"/>
                <a:ea typeface="ヒラギノ角ゴ Pro W3" charset="0"/>
                <a:cs typeface="ヒラギノ角ゴ Pro W3" charset="0"/>
              </a:rPr>
              <a:t>*Always start with what went well. Participants will naturally want to talk about what didn’t go well but insist that they think about the bright spots.</a:t>
            </a:r>
          </a:p>
          <a:p>
            <a:r>
              <a:rPr lang="en-US" sz="1200" b="1" kern="1200" dirty="0">
                <a:solidFill>
                  <a:schemeClr val="tx1"/>
                </a:solidFill>
                <a:effectLst/>
                <a:latin typeface="Arial" charset="0"/>
                <a:ea typeface="ヒラギノ角ゴ Pro W3" charset="0"/>
                <a:cs typeface="ヒラギノ角ゴ Pro W3" charset="0"/>
              </a:rPr>
              <a:t> </a:t>
            </a:r>
          </a:p>
          <a:p>
            <a:r>
              <a:rPr lang="en-US" sz="1200" b="1" i="1" kern="1200" dirty="0">
                <a:solidFill>
                  <a:schemeClr val="tx1"/>
                </a:solidFill>
                <a:effectLst/>
                <a:latin typeface="Arial" charset="0"/>
                <a:ea typeface="ヒラギノ角ゴ Pro W3" charset="0"/>
                <a:cs typeface="ヒラギノ角ゴ Pro W3" charset="0"/>
              </a:rPr>
              <a:t>TeamSTEPPS Debrief</a:t>
            </a:r>
            <a:r>
              <a:rPr lang="en-US" sz="1200" b="1" kern="1200" dirty="0">
                <a:solidFill>
                  <a:schemeClr val="tx1"/>
                </a:solidFill>
                <a:effectLst/>
                <a:latin typeface="Arial" charset="0"/>
                <a:ea typeface="ヒラギノ角ゴ Pro W3" charset="0"/>
                <a:cs typeface="ヒラギノ角ゴ Pro W3" charset="0"/>
              </a:rPr>
              <a:t> (5-7 minutes)</a:t>
            </a:r>
          </a:p>
          <a:p>
            <a:r>
              <a:rPr lang="en-US" sz="1200" b="0" kern="1200" dirty="0">
                <a:solidFill>
                  <a:schemeClr val="tx1"/>
                </a:solidFill>
                <a:effectLst/>
                <a:latin typeface="Arial" charset="0"/>
                <a:ea typeface="ヒラギノ角ゴ Pro W3" charset="0"/>
                <a:cs typeface="ヒラギノ角ゴ Pro W3" charset="0"/>
              </a:rPr>
              <a:t>As participants respond, rephrase their responses back to them as TeamSTEPPS skills that will be covered in the training. Notes/questions to ask:</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How did the briefing go? Point out that they had time to brief, less time to build yet the same amount of time total (2 minutes) as they did before. Many teams will likely have longer chains compared to the first round. Emphasize that this is the argument against people saying “we don’t have time to brief.”</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How did you assign roles and responsibilities?</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What was the noise level like in the room this time compared to the first round? It likely was quieter! </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Point out situations in which participants helped each other, rather than simply waiting for another team member to complete a task.</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Potential TeamSTEPPS tools/skills that were used or could have been used: call-out, check-back, briefs, huddles, debriefs.</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Although this was an activity you have done before, was it valuable to brief? </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29</a:t>
            </a:fld>
            <a:endParaRPr lang="en-US"/>
          </a:p>
        </p:txBody>
      </p:sp>
    </p:spTree>
    <p:extLst>
      <p:ext uri="{BB962C8B-B14F-4D97-AF65-F5344CB8AC3E}">
        <p14:creationId xmlns:p14="http://schemas.microsoft.com/office/powerpoint/2010/main" val="2101664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rPr>
              <a:t>Be a good listener</a:t>
            </a:r>
          </a:p>
          <a:p>
            <a:pPr rtl="0"/>
            <a:r>
              <a:rPr lang="en-US" sz="1200" b="1" i="0" u="none" strike="noStrike" kern="1200" dirty="0">
                <a:solidFill>
                  <a:schemeClr val="tx1"/>
                </a:solidFill>
                <a:effectLst/>
                <a:latin typeface="Arial" charset="0"/>
                <a:ea typeface="ヒラギノ角ゴ Pro W3" charset="0"/>
              </a:rPr>
              <a:t>Make sure to ask if the patient/ family has any questions</a:t>
            </a:r>
          </a:p>
          <a:p>
            <a:pPr rtl="0"/>
            <a:r>
              <a:rPr lang="en-US" sz="1200" b="1" i="0" u="none" strike="noStrike" kern="1200" dirty="0">
                <a:solidFill>
                  <a:schemeClr val="tx1"/>
                </a:solidFill>
                <a:effectLst/>
                <a:latin typeface="Arial" charset="0"/>
                <a:ea typeface="ヒラギノ角ゴ Pro W3" charset="0"/>
              </a:rPr>
              <a:t>If they do have questions for providers or other ancillary departments document on white board so that the question doesn’t get forgotten about</a:t>
            </a:r>
          </a:p>
          <a:p>
            <a:pPr rtl="0"/>
            <a:endParaRPr lang="en-US" sz="1200" b="1" i="0" u="none" strike="noStrike" kern="1200" dirty="0">
              <a:solidFill>
                <a:schemeClr val="tx1"/>
              </a:solidFill>
              <a:effectLst/>
              <a:latin typeface="Arial" charset="0"/>
              <a:ea typeface="ヒラギノ角ゴ Pro W3" charset="0"/>
            </a:endParaRPr>
          </a:p>
          <a:p>
            <a:pPr rtl="0"/>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30</a:t>
            </a:fld>
            <a:endParaRPr lang="en-US"/>
          </a:p>
        </p:txBody>
      </p:sp>
    </p:spTree>
    <p:extLst>
      <p:ext uri="{BB962C8B-B14F-4D97-AF65-F5344CB8AC3E}">
        <p14:creationId xmlns:p14="http://schemas.microsoft.com/office/powerpoint/2010/main" val="163368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rPr>
              <a:t>Open discussion about the different tools that are being used. </a:t>
            </a:r>
          </a:p>
          <a:p>
            <a:pPr rtl="0"/>
            <a:r>
              <a:rPr lang="en-US" sz="1200" b="1" i="0" u="none" strike="noStrike" kern="1200" dirty="0">
                <a:solidFill>
                  <a:schemeClr val="tx1"/>
                </a:solidFill>
                <a:effectLst/>
                <a:latin typeface="Arial" charset="0"/>
                <a:ea typeface="ヒラギノ角ゴ Pro W3" charset="0"/>
              </a:rPr>
              <a:t>Provider/ nurse</a:t>
            </a:r>
          </a:p>
          <a:p>
            <a:pPr rtl="0"/>
            <a:r>
              <a:rPr lang="en-US" sz="1200" b="1" i="0" u="none" strike="noStrike" kern="1200" dirty="0">
                <a:solidFill>
                  <a:schemeClr val="tx1"/>
                </a:solidFill>
                <a:effectLst/>
                <a:latin typeface="Arial" charset="0"/>
                <a:ea typeface="ヒラギノ角ゴ Pro W3" charset="0"/>
              </a:rPr>
              <a:t>	Review of events, Labs, Diagnostics,</a:t>
            </a:r>
          </a:p>
          <a:p>
            <a:pPr rtl="0"/>
            <a:r>
              <a:rPr lang="en-US" sz="1200" b="1" i="0" u="none" strike="noStrike" kern="1200" dirty="0">
                <a:solidFill>
                  <a:schemeClr val="tx1"/>
                </a:solidFill>
                <a:effectLst/>
                <a:latin typeface="Arial" charset="0"/>
                <a:ea typeface="ヒラギノ角ゴ Pro W3" charset="0"/>
              </a:rPr>
              <a:t>	 I&amp;O, Drains, medications, plan of care </a:t>
            </a: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rPr>
              <a:t>Nurse- hourly</a:t>
            </a:r>
          </a:p>
          <a:p>
            <a:pPr rtl="0"/>
            <a:r>
              <a:rPr lang="en-US" sz="1200" b="1" i="0" u="none" strike="noStrike" kern="1200" dirty="0">
                <a:solidFill>
                  <a:schemeClr val="tx1"/>
                </a:solidFill>
                <a:effectLst/>
                <a:latin typeface="Arial" charset="0"/>
                <a:ea typeface="ヒラギノ角ゴ Pro W3" charset="0"/>
              </a:rPr>
              <a:t>	Position, pain, potty, proximity to the patient (are the remote, phone, </a:t>
            </a:r>
            <a:r>
              <a:rPr lang="en-US" sz="1200" b="1" i="0" u="none" strike="noStrike" kern="1200" dirty="0" err="1">
                <a:solidFill>
                  <a:schemeClr val="tx1"/>
                </a:solidFill>
                <a:effectLst/>
                <a:latin typeface="Arial" charset="0"/>
                <a:ea typeface="ヒラギノ角ゴ Pro W3" charset="0"/>
              </a:rPr>
              <a:t>ect</a:t>
            </a:r>
            <a:r>
              <a:rPr lang="en-US" sz="1200" b="1" i="0" u="none" strike="noStrike" kern="1200" dirty="0">
                <a:solidFill>
                  <a:schemeClr val="tx1"/>
                </a:solidFill>
                <a:effectLst/>
                <a:latin typeface="Arial" charset="0"/>
                <a:ea typeface="ヒラギノ角ゴ Pro W3" charset="0"/>
              </a:rPr>
              <a:t> within reach. </a:t>
            </a:r>
          </a:p>
          <a:p>
            <a:pPr rtl="0"/>
            <a:endParaRPr lang="en-US" sz="1200" b="1" i="0" u="none" strike="noStrike" kern="1200" dirty="0">
              <a:solidFill>
                <a:schemeClr val="tx1"/>
              </a:solidFill>
              <a:effectLst/>
              <a:latin typeface="Arial" charset="0"/>
              <a:ea typeface="ヒラギノ角ゴ Pro W3" charset="0"/>
            </a:endParaRPr>
          </a:p>
          <a:p>
            <a:pPr rtl="0"/>
            <a:endParaRPr lang="en-US" sz="1200" b="1" i="0" u="none" strike="noStrike" kern="1200" dirty="0">
              <a:solidFill>
                <a:schemeClr val="tx1"/>
              </a:solidFill>
              <a:effectLst/>
              <a:latin typeface="Arial" charset="0"/>
              <a:ea typeface="ヒラギノ角ゴ Pro W3" charset="0"/>
            </a:endParaRPr>
          </a:p>
          <a:p>
            <a:pPr rtl="0"/>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31</a:t>
            </a:fld>
            <a:endParaRPr lang="en-US"/>
          </a:p>
        </p:txBody>
      </p:sp>
    </p:spTree>
    <p:extLst>
      <p:ext uri="{BB962C8B-B14F-4D97-AF65-F5344CB8AC3E}">
        <p14:creationId xmlns:p14="http://schemas.microsoft.com/office/powerpoint/2010/main" val="2587047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a:t>
            </a:r>
            <a:endParaRPr lang="en-US" b="0" dirty="0">
              <a:effectLst/>
            </a:endParaRP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Demonstrate using SBAR</a:t>
            </a: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Using Critical Thinking Skills</a:t>
            </a:r>
          </a:p>
          <a:p>
            <a:pPr marL="2286000" lvl="4" indent="-457200">
              <a:buFont typeface="Arial" panose="020B0604020202020204" pitchFamily="34" charset="0"/>
              <a:buChar char="•"/>
            </a:pPr>
            <a:r>
              <a:rPr lang="en-US" sz="1200" dirty="0">
                <a:solidFill>
                  <a:srgbClr val="2D262A"/>
                </a:solidFill>
                <a:latin typeface="Montserrat Classic" panose="020B0604020202020204" charset="0"/>
              </a:rPr>
              <a:t>When calling anesthesia – what are the allergies- if eggs can't have propofol, what kind of surgery is it? General or spinal.</a:t>
            </a:r>
          </a:p>
          <a:p>
            <a:pPr marL="2286000" lvl="4" indent="-457200">
              <a:buFont typeface="Arial" panose="020B0604020202020204" pitchFamily="34" charset="0"/>
              <a:buChar char="•"/>
            </a:pPr>
            <a:endParaRPr lang="en-US" sz="1200" dirty="0">
              <a:solidFill>
                <a:srgbClr val="2D262A"/>
              </a:solidFill>
              <a:latin typeface="Montserrat Classic" panose="020B0604020202020204" charset="0"/>
            </a:endParaRP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Time Management</a:t>
            </a: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Texting information</a:t>
            </a:r>
          </a:p>
          <a:p>
            <a:pPr marL="1828800" lvl="3" indent="-457200">
              <a:buFont typeface="Arial" panose="020B0604020202020204" pitchFamily="34" charset="0"/>
              <a:buChar char="•"/>
            </a:pPr>
            <a:r>
              <a:rPr lang="en-US" sz="1200" dirty="0">
                <a:solidFill>
                  <a:srgbClr val="2D262A"/>
                </a:solidFill>
                <a:latin typeface="Montserrat Classic" panose="020B0604020202020204" charset="0"/>
              </a:rPr>
              <a:t>Read back orders</a:t>
            </a:r>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32</a:t>
            </a:fld>
            <a:endParaRPr lang="en-US"/>
          </a:p>
        </p:txBody>
      </p:sp>
    </p:spTree>
    <p:extLst>
      <p:ext uri="{BB962C8B-B14F-4D97-AF65-F5344CB8AC3E}">
        <p14:creationId xmlns:p14="http://schemas.microsoft.com/office/powerpoint/2010/main" val="3452389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rPr>
              <a:t>Crucial Conversations</a:t>
            </a:r>
          </a:p>
          <a:p>
            <a:pPr rtl="0"/>
            <a:endParaRPr lang="en-US" b="0" dirty="0">
              <a:effectLst/>
            </a:endParaRPr>
          </a:p>
          <a:p>
            <a:pPr rtl="0"/>
            <a:r>
              <a:rPr lang="en-US" b="0" dirty="0">
                <a:effectLst/>
              </a:rPr>
              <a:t>https://youtu.be/Q2yG142cyNg?si=0sR3Uhu9IWcpsbOh</a:t>
            </a:r>
          </a:p>
          <a:p>
            <a:pPr rtl="0"/>
            <a:endParaRPr lang="en-US" b="0" dirty="0">
              <a:effectLst/>
            </a:endParaRPr>
          </a:p>
        </p:txBody>
      </p:sp>
      <p:sp>
        <p:nvSpPr>
          <p:cNvPr id="4" name="Slide Number Placeholder 3"/>
          <p:cNvSpPr>
            <a:spLocks noGrp="1"/>
          </p:cNvSpPr>
          <p:nvPr>
            <p:ph type="sldNum" sz="quarter" idx="5"/>
          </p:nvPr>
        </p:nvSpPr>
        <p:spPr/>
        <p:txBody>
          <a:bodyPr/>
          <a:lstStyle/>
          <a:p>
            <a:fld id="{B6BA24CC-46C9-45FC-A61B-5487E20C033C}" type="slidenum">
              <a:rPr lang="en-US" smtClean="0"/>
              <a:t>33</a:t>
            </a:fld>
            <a:endParaRPr lang="en-US"/>
          </a:p>
        </p:txBody>
      </p:sp>
    </p:spTree>
    <p:extLst>
      <p:ext uri="{BB962C8B-B14F-4D97-AF65-F5344CB8AC3E}">
        <p14:creationId xmlns:p14="http://schemas.microsoft.com/office/powerpoint/2010/main" val="1119121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rPr>
              <a:t>Crucial Conversations</a:t>
            </a: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rPr>
              <a:t>These are the conversations that happen everyday in your life can be personal or professional</a:t>
            </a:r>
          </a:p>
          <a:p>
            <a:pPr rtl="0"/>
            <a:endParaRPr lang="en-US" sz="1200" b="1" i="0" u="none" strike="noStrike" kern="1200" dirty="0">
              <a:solidFill>
                <a:schemeClr val="tx1"/>
              </a:solidFill>
              <a:effectLst/>
              <a:latin typeface="Arial" charset="0"/>
              <a:ea typeface="ヒラギノ角ゴ Pro W3" charset="0"/>
            </a:endParaRP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rPr>
              <a:t>Remember to take out emotion- </a:t>
            </a:r>
          </a:p>
          <a:p>
            <a:pPr rtl="0"/>
            <a:r>
              <a:rPr lang="en-US" sz="1200" b="1" i="0" u="none" strike="noStrike" kern="1200" dirty="0">
                <a:solidFill>
                  <a:schemeClr val="tx1"/>
                </a:solidFill>
                <a:effectLst/>
                <a:latin typeface="Arial" charset="0"/>
                <a:ea typeface="ヒラギノ角ゴ Pro W3" charset="0"/>
              </a:rPr>
              <a:t>	may need to wait until emotions are </a:t>
            </a:r>
            <a:r>
              <a:rPr lang="en-US" sz="1200" b="1" i="0" u="none" strike="noStrike" kern="1200" dirty="0" err="1">
                <a:solidFill>
                  <a:schemeClr val="tx1"/>
                </a:solidFill>
                <a:effectLst/>
                <a:latin typeface="Arial" charset="0"/>
                <a:ea typeface="ヒラギノ角ゴ Pro W3" charset="0"/>
              </a:rPr>
              <a:t>uncder</a:t>
            </a:r>
            <a:r>
              <a:rPr lang="en-US" sz="1200" b="1" i="0" u="none" strike="noStrike" kern="1200" dirty="0">
                <a:solidFill>
                  <a:schemeClr val="tx1"/>
                </a:solidFill>
                <a:effectLst/>
                <a:latin typeface="Arial" charset="0"/>
                <a:ea typeface="ヒラギノ角ゴ Pro W3" charset="0"/>
              </a:rPr>
              <a:t> check</a:t>
            </a:r>
          </a:p>
          <a:p>
            <a:pPr rtl="0"/>
            <a:endParaRPr lang="en-US" sz="1200" b="1" i="0" u="none" strike="noStrike" kern="1200" dirty="0">
              <a:solidFill>
                <a:schemeClr val="tx1"/>
              </a:solidFill>
              <a:effectLst/>
              <a:latin typeface="Arial" charset="0"/>
              <a:ea typeface="ヒラギノ角ゴ Pro W3" charset="0"/>
            </a:endParaRPr>
          </a:p>
          <a:p>
            <a:pPr rtl="0"/>
            <a:r>
              <a:rPr lang="en-US" sz="1200" b="1" i="0" u="none" strike="noStrike" kern="1200" dirty="0">
                <a:solidFill>
                  <a:schemeClr val="tx1"/>
                </a:solidFill>
                <a:effectLst/>
                <a:latin typeface="Arial" charset="0"/>
                <a:ea typeface="ヒラギノ角ゴ Pro W3" charset="0"/>
              </a:rPr>
              <a:t>Uncomfortable</a:t>
            </a:r>
          </a:p>
          <a:p>
            <a:pPr rtl="0"/>
            <a:r>
              <a:rPr lang="en-US" sz="1200" b="1" i="0" u="none" strike="noStrike" kern="1200" dirty="0">
                <a:solidFill>
                  <a:schemeClr val="tx1"/>
                </a:solidFill>
                <a:effectLst/>
                <a:latin typeface="Arial" charset="0"/>
                <a:ea typeface="ヒラギノ角ゴ Pro W3" charset="0"/>
              </a:rPr>
              <a:t>Respect</a:t>
            </a:r>
          </a:p>
          <a:p>
            <a:pPr rtl="0"/>
            <a:r>
              <a:rPr lang="en-US" sz="1200" b="1" i="0" u="none" strike="noStrike" kern="1200" dirty="0">
                <a:solidFill>
                  <a:schemeClr val="tx1"/>
                </a:solidFill>
                <a:effectLst/>
                <a:latin typeface="Arial" charset="0"/>
                <a:ea typeface="ヒラギノ角ゴ Pro W3" charset="0"/>
              </a:rPr>
              <a:t>Way to build relationships</a:t>
            </a:r>
          </a:p>
          <a:p>
            <a:pPr rtl="0"/>
            <a:r>
              <a:rPr lang="en-US" sz="1200" b="1" i="0" u="none" strike="noStrike" kern="1200" dirty="0">
                <a:solidFill>
                  <a:schemeClr val="tx1"/>
                </a:solidFill>
                <a:effectLst/>
                <a:latin typeface="Arial" charset="0"/>
                <a:ea typeface="ヒラギノ角ゴ Pro W3" charset="0"/>
              </a:rPr>
              <a:t>Consider the other side</a:t>
            </a:r>
          </a:p>
          <a:p>
            <a:pPr rtl="0"/>
            <a:r>
              <a:rPr lang="en-US" sz="1200" b="1" i="0" u="none" strike="noStrike" kern="1200" dirty="0">
                <a:solidFill>
                  <a:schemeClr val="tx1"/>
                </a:solidFill>
                <a:effectLst/>
                <a:latin typeface="Arial" charset="0"/>
                <a:ea typeface="ヒラギノ角ゴ Pro W3" charset="0"/>
              </a:rPr>
              <a:t>Emotional Intelligence</a:t>
            </a:r>
          </a:p>
          <a:p>
            <a:pPr rtl="0"/>
            <a:endParaRPr lang="en-US" b="0" dirty="0">
              <a:effectLst/>
            </a:endParaRPr>
          </a:p>
        </p:txBody>
      </p:sp>
      <p:sp>
        <p:nvSpPr>
          <p:cNvPr id="4" name="Slide Number Placeholder 3"/>
          <p:cNvSpPr>
            <a:spLocks noGrp="1"/>
          </p:cNvSpPr>
          <p:nvPr>
            <p:ph type="sldNum" sz="quarter" idx="5"/>
          </p:nvPr>
        </p:nvSpPr>
        <p:spPr/>
        <p:txBody>
          <a:bodyPr/>
          <a:lstStyle/>
          <a:p>
            <a:fld id="{B6BA24CC-46C9-45FC-A61B-5487E20C033C}" type="slidenum">
              <a:rPr lang="en-US" smtClean="0"/>
              <a:t>34</a:t>
            </a:fld>
            <a:endParaRPr lang="en-US"/>
          </a:p>
        </p:txBody>
      </p:sp>
    </p:spTree>
    <p:extLst>
      <p:ext uri="{BB962C8B-B14F-4D97-AF65-F5344CB8AC3E}">
        <p14:creationId xmlns:p14="http://schemas.microsoft.com/office/powerpoint/2010/main" val="2465956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a:t>
            </a:r>
            <a:r>
              <a:rPr lang="en-US" baseline="0" dirty="0"/>
              <a:t> Video: </a:t>
            </a:r>
            <a:r>
              <a:rPr lang="en-US" b="0" dirty="0"/>
              <a:t>https://www.youtube.com/watch?v=-4EDhdAHrOg</a:t>
            </a:r>
          </a:p>
          <a:p>
            <a:pPr rtl="0"/>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35</a:t>
            </a:fld>
            <a:endParaRPr lang="en-US"/>
          </a:p>
        </p:txBody>
      </p:sp>
    </p:spTree>
    <p:extLst>
      <p:ext uri="{BB962C8B-B14F-4D97-AF65-F5344CB8AC3E}">
        <p14:creationId xmlns:p14="http://schemas.microsoft.com/office/powerpoint/2010/main" val="15530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7</a:t>
            </a:fld>
            <a:endParaRPr lang="en-US"/>
          </a:p>
        </p:txBody>
      </p:sp>
    </p:spTree>
    <p:extLst>
      <p:ext uri="{BB962C8B-B14F-4D97-AF65-F5344CB8AC3E}">
        <p14:creationId xmlns:p14="http://schemas.microsoft.com/office/powerpoint/2010/main" val="872354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36</a:t>
            </a:fld>
            <a:endParaRPr lang="en-US"/>
          </a:p>
        </p:txBody>
      </p:sp>
    </p:spTree>
    <p:extLst>
      <p:ext uri="{BB962C8B-B14F-4D97-AF65-F5344CB8AC3E}">
        <p14:creationId xmlns:p14="http://schemas.microsoft.com/office/powerpoint/2010/main" val="174928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ヒラギノ角ゴ Pro W3" charset="0"/>
                <a:cs typeface="ヒラギノ角ゴ Pro W3" charset="0"/>
              </a:rPr>
              <a:t>this is the goal and roadmap to gaining more competent teams</a:t>
            </a:r>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8</a:t>
            </a:fld>
            <a:endParaRPr lang="en-US"/>
          </a:p>
        </p:txBody>
      </p:sp>
    </p:spTree>
    <p:extLst>
      <p:ext uri="{BB962C8B-B14F-4D97-AF65-F5344CB8AC3E}">
        <p14:creationId xmlns:p14="http://schemas.microsoft.com/office/powerpoint/2010/main" val="260529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ヒラギノ角ゴ Pro W3" charset="0"/>
                <a:cs typeface="ヒラギノ角ゴ Pro W3" charset="0"/>
              </a:rPr>
              <a:t>We’ll talk about a majority of these tools today in their specific sections.  And in all transparency, these are the tools that makes my cousin’s skin boil. He’s a pilot in the Air Force and is “forced” to use them on a daily basis.  He grew up on a farm and many a time has complained to me…“It’d be like if dad sat us down every morning and we talked for 2 hours about what we’re going to do today.  Then we’d go do the thing for an hour.  Then we’d come back and talk about doing the thing for 2 hours.”</a:t>
            </a:r>
          </a:p>
          <a:p>
            <a:endParaRPr lang="en-US" sz="1200" b="1" kern="1200" dirty="0">
              <a:solidFill>
                <a:schemeClr val="tx1"/>
              </a:solidFill>
              <a:effectLst/>
              <a:latin typeface="Arial" charset="0"/>
              <a:ea typeface="ヒラギノ角ゴ Pro W3" charset="0"/>
              <a:cs typeface="ヒラギノ角ゴ Pro W3" charset="0"/>
            </a:endParaRPr>
          </a:p>
          <a:p>
            <a:pPr lvl="0"/>
            <a:r>
              <a:rPr lang="en-US" sz="1200" b="1" kern="1200" dirty="0">
                <a:solidFill>
                  <a:schemeClr val="tx1"/>
                </a:solidFill>
                <a:effectLst/>
                <a:latin typeface="Arial" charset="0"/>
                <a:ea typeface="ヒラギノ角ゴ Pro W3" charset="0"/>
                <a:cs typeface="ヒラギノ角ゴ Pro W3" charset="0"/>
              </a:rPr>
              <a:t>Well for as many flights and missions that take off and land without accidents in the Air Force, this strategy must be working.  And unfortunately, we all know the farmer that has a list longer than Santa’s Christmas list of stupid accidents that have happened around their farm that were entirely preventable had a little forethought gone into the planning stages.</a:t>
            </a:r>
          </a:p>
          <a:p>
            <a:pPr lvl="0"/>
            <a:endParaRPr lang="en-US" sz="1200" b="1" kern="1200" dirty="0">
              <a:solidFill>
                <a:schemeClr val="tx1"/>
              </a:solidFill>
              <a:effectLst/>
              <a:latin typeface="Arial" charset="0"/>
              <a:ea typeface="ヒラギノ角ゴ Pro W3" charset="0"/>
              <a:cs typeface="ヒラギノ角ゴ Pro W3" charset="0"/>
            </a:endParaRPr>
          </a:p>
          <a:p>
            <a:r>
              <a:rPr lang="en-US" sz="1200" b="1" kern="1200" dirty="0">
                <a:solidFill>
                  <a:schemeClr val="tx1"/>
                </a:solidFill>
                <a:effectLst/>
                <a:latin typeface="Arial" charset="0"/>
                <a:ea typeface="ヒラギノ角ゴ Pro W3" charset="0"/>
                <a:cs typeface="ヒラギノ角ゴ Pro W3" charset="0"/>
              </a:rPr>
              <a:t>These tools are not designed to take up HOURS of your life.  Initially, they will require a little additional time and planning, but ultimately with practice, they will become second nature and improve the efficiency throughout the entire hospital.</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9</a:t>
            </a:fld>
            <a:endParaRPr lang="en-US"/>
          </a:p>
        </p:txBody>
      </p:sp>
    </p:spTree>
    <p:extLst>
      <p:ext uri="{BB962C8B-B14F-4D97-AF65-F5344CB8AC3E}">
        <p14:creationId xmlns:p14="http://schemas.microsoft.com/office/powerpoint/2010/main" val="387024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Arial" charset="0"/>
                <a:ea typeface="ヒラギノ角ゴ Pro W3" charset="0"/>
                <a:cs typeface="ヒラギノ角ゴ Pro W3" charset="0"/>
              </a:rPr>
              <a:t>Barriers: We kind of talked about this earlier.  The two I want to highlight are Hierarchy and Defensiveness.  This specifically involves being a leader who is empowered to lead UP and DOWN the chain of command.  This requires the “Titled Leader” to create an environment that doesn’t stifle leadership development.  TeamSTEPPS offers the tools and framework for creating that culture.</a:t>
            </a:r>
          </a:p>
          <a:p>
            <a:endParaRPr lang="en-US" sz="1400" b="1" kern="1200" dirty="0">
              <a:solidFill>
                <a:schemeClr val="tx1"/>
              </a:solidFill>
              <a:effectLst/>
              <a:latin typeface="Arial" charset="0"/>
              <a:ea typeface="ヒラギノ角ゴ Pro W3" charset="0"/>
              <a:cs typeface="ヒラギノ角ゴ Pro W3" charset="0"/>
            </a:endParaRPr>
          </a:p>
          <a:p>
            <a:r>
              <a:rPr lang="en-US" sz="1400" b="1" kern="1200" dirty="0">
                <a:solidFill>
                  <a:schemeClr val="tx1"/>
                </a:solidFill>
                <a:effectLst/>
                <a:latin typeface="Arial" charset="0"/>
                <a:ea typeface="ヒラギノ角ゴ Pro W3" charset="0"/>
                <a:cs typeface="ヒラギノ角ゴ Pro W3" charset="0"/>
              </a:rPr>
              <a:t>Which leads us into… people take critiques too personally.  BUT also, too often critiques are delivered in a way that involve some degree of gaslighting or don’t convey their team value despite making a mistake.  Telling someone they did a terrible job is not the same as saying they are a terrible person.  TeamSTEPPS provides a language for offering feedback and critiquing our teammates.  Own your mistakes and failures and implement a “From now on” approach.  “Thanks for letting me know, from now on, I’ll be better.”  And better can mean 40 million different things depending on the scenario.  People want to feel validated and if your response makes them feel like an idiot, you can guarantee they’re going to be hesitant to bring up something else in the future.  No matter where you are within the chain of command within this hospital…you’ll make another mistake again and you’ll want your team to support and correct you.</a:t>
            </a:r>
          </a:p>
          <a:p>
            <a:endParaRPr lang="en-US" sz="1400" b="1" kern="1200" dirty="0">
              <a:solidFill>
                <a:schemeClr val="tx1"/>
              </a:solidFill>
              <a:effectLst/>
              <a:latin typeface="Arial" charset="0"/>
              <a:ea typeface="ヒラギノ角ゴ Pro W3" charset="0"/>
              <a:cs typeface="ヒラギノ角ゴ Pro W3" charset="0"/>
            </a:endParaRPr>
          </a:p>
          <a:p>
            <a:r>
              <a:rPr lang="en-US" sz="1400" b="1" kern="1200" dirty="0">
                <a:solidFill>
                  <a:schemeClr val="tx1"/>
                </a:solidFill>
                <a:effectLst/>
                <a:latin typeface="Arial" charset="0"/>
                <a:ea typeface="ヒラギノ角ゴ Pro W3" charset="0"/>
                <a:cs typeface="ヒラギノ角ゴ Pro W3" charset="0"/>
              </a:rPr>
              <a:t>Now I’d like everyone to grab a few sticky notes from the center of your table and write down a few barriers that you have run into or know of that is affecting your team / department’s performance.  Could be a personal experience, could be something told to you.  Please don’t write down specific departments or people.  This is not the time or place for that specifically but hopefully over the course of this training, you can figure out a specific barrier to address as well as a few tools to help you address it.  We’ll be using the themes of what you write down to somewhat tailor our specific sections. We want this training to be useful and encouraging to cause culture change.</a:t>
            </a:r>
          </a:p>
          <a:p>
            <a:endParaRPr lang="en-US" altLang="en-US" sz="1400" b="1" kern="1200" dirty="0">
              <a:solidFill>
                <a:schemeClr val="tx1"/>
              </a:solidFill>
              <a:effectLst/>
              <a:latin typeface="Arial" charset="0"/>
              <a:ea typeface="ヒラギノ角ゴ Pro W3" charset="0"/>
            </a:endParaRPr>
          </a:p>
          <a:p>
            <a:pPr algn="l" rtl="0" fontAlgn="base"/>
            <a:r>
              <a:rPr lang="en-US" b="1" i="0" u="none" strike="noStrike" dirty="0">
                <a:solidFill>
                  <a:srgbClr val="00B050"/>
                </a:solidFill>
                <a:effectLst/>
                <a:highlight>
                  <a:srgbClr val="F3F2F1"/>
                </a:highlight>
                <a:latin typeface="Arial" panose="020B0604020202020204" pitchFamily="34" charset="0"/>
              </a:rPr>
              <a:t>***************FACILIATOR TIP – STICKY NOTE EXERCISE</a:t>
            </a:r>
            <a:r>
              <a:rPr lang="en-US" b="1" i="0" dirty="0">
                <a:solidFill>
                  <a:srgbClr val="00B050"/>
                </a:solidFill>
                <a:effectLst/>
                <a:highlight>
                  <a:srgbClr val="F3F2F1"/>
                </a:highlight>
                <a:latin typeface="Arial" panose="020B0604020202020204" pitchFamily="34" charset="0"/>
              </a:rPr>
              <a:t>​</a:t>
            </a:r>
            <a:endParaRPr lang="en-US" b="1" i="0" dirty="0">
              <a:solidFill>
                <a:srgbClr val="00B050"/>
              </a:solidFill>
              <a:effectLst/>
              <a:highlight>
                <a:srgbClr val="F3F2F1"/>
              </a:highlight>
              <a:latin typeface="Calibri" panose="020F0502020204030204" pitchFamily="34" charset="0"/>
            </a:endParaRPr>
          </a:p>
          <a:p>
            <a:pPr lvl="1" algn="l" rtl="0" fontAlgn="base">
              <a:buFont typeface="Arial" panose="020B0604020202020204" pitchFamily="34" charset="0"/>
              <a:buChar char="•"/>
            </a:pPr>
            <a:r>
              <a:rPr lang="en-US" sz="1800" b="1" i="0" u="none" strike="noStrike" dirty="0">
                <a:solidFill>
                  <a:srgbClr val="00B050"/>
                </a:solidFill>
                <a:effectLst/>
                <a:highlight>
                  <a:srgbClr val="F3F2F1"/>
                </a:highlight>
                <a:latin typeface="Arial" panose="020B0604020202020204" pitchFamily="34" charset="0"/>
              </a:rPr>
              <a:t>  Each person gets 3 sticky notes to write down their assessment of the top 3 barriers in their unit or org that keeps people from speaking up</a:t>
            </a:r>
            <a:r>
              <a:rPr lang="en-US" sz="1800" b="1" i="0" dirty="0">
                <a:solidFill>
                  <a:srgbClr val="00B050"/>
                </a:solidFill>
                <a:effectLst/>
                <a:highlight>
                  <a:srgbClr val="F3F2F1"/>
                </a:highlight>
                <a:latin typeface="Arial" panose="020B0604020202020204" pitchFamily="34" charset="0"/>
              </a:rPr>
              <a:t>​</a:t>
            </a:r>
          </a:p>
          <a:p>
            <a:pPr lvl="1" algn="l" rtl="0" fontAlgn="base">
              <a:buFont typeface="Arial" panose="020B0604020202020204" pitchFamily="34" charset="0"/>
              <a:buChar char="•"/>
            </a:pPr>
            <a:r>
              <a:rPr lang="en-US" sz="1800" b="1" i="0" u="none" strike="noStrike" dirty="0">
                <a:solidFill>
                  <a:srgbClr val="00B050"/>
                </a:solidFill>
                <a:effectLst/>
                <a:highlight>
                  <a:srgbClr val="F3F2F1"/>
                </a:highlight>
                <a:latin typeface="Arial" panose="020B0604020202020204" pitchFamily="34" charset="0"/>
              </a:rPr>
              <a:t>  Group sticky notes to identify THEMES</a:t>
            </a:r>
            <a:r>
              <a:rPr lang="en-US" sz="1800" b="1" i="0" dirty="0">
                <a:solidFill>
                  <a:srgbClr val="00B050"/>
                </a:solidFill>
                <a:effectLst/>
                <a:highlight>
                  <a:srgbClr val="F3F2F1"/>
                </a:highlight>
                <a:latin typeface="Arial" panose="020B0604020202020204" pitchFamily="34" charset="0"/>
              </a:rPr>
              <a:t>​</a:t>
            </a:r>
          </a:p>
          <a:p>
            <a:pPr lvl="1" algn="l" rtl="0" fontAlgn="base">
              <a:buFont typeface="Arial" panose="020B0604020202020204" pitchFamily="34" charset="0"/>
              <a:buChar char="•"/>
            </a:pPr>
            <a:r>
              <a:rPr lang="en-US" sz="1800" b="1" i="0" u="none" strike="noStrike" dirty="0">
                <a:solidFill>
                  <a:srgbClr val="00B050"/>
                </a:solidFill>
                <a:effectLst/>
                <a:highlight>
                  <a:srgbClr val="F3F2F1"/>
                </a:highlight>
                <a:latin typeface="Arial" panose="020B0604020202020204" pitchFamily="34" charset="0"/>
              </a:rPr>
              <a:t>  Report out later in the afternoon TOP 3 and discuss possible solutions</a:t>
            </a:r>
            <a:r>
              <a:rPr lang="en-US" sz="1800" b="1" i="0" dirty="0">
                <a:solidFill>
                  <a:srgbClr val="00B050"/>
                </a:solidFill>
                <a:effectLst/>
                <a:highlight>
                  <a:srgbClr val="F3F2F1"/>
                </a:highligh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11</a:t>
            </a:fld>
            <a:endParaRPr lang="en-US"/>
          </a:p>
        </p:txBody>
      </p:sp>
    </p:spTree>
    <p:extLst>
      <p:ext uri="{BB962C8B-B14F-4D97-AF65-F5344CB8AC3E}">
        <p14:creationId xmlns:p14="http://schemas.microsoft.com/office/powerpoint/2010/main" val="372496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baseline="0" dirty="0">
                <a:solidFill>
                  <a:schemeClr val="tx1"/>
                </a:solidFill>
                <a:effectLst/>
                <a:latin typeface="Arial" charset="0"/>
                <a:ea typeface="ヒラギノ角ゴ Pro W3" charset="0"/>
                <a:cs typeface="ヒラギノ角ゴ Pro W3" charset="0"/>
              </a:rPr>
              <a:t>Team Training Tower (aka Lego) exercise. See “Team Training Tower Instructions” for more details.</a:t>
            </a:r>
            <a:endParaRPr lang="en-US" sz="1200" b="1" kern="1200" dirty="0">
              <a:solidFill>
                <a:schemeClr val="tx1"/>
              </a:solidFill>
              <a:effectLst/>
              <a:latin typeface="Arial" charset="0"/>
              <a:ea typeface="ヒラギノ角ゴ Pro W3" charset="0"/>
              <a:cs typeface="ヒラギノ角ゴ Pro W3" charset="0"/>
            </a:endParaRPr>
          </a:p>
          <a:p>
            <a:endParaRPr lang="en-US" sz="1200" b="1" kern="1200" dirty="0">
              <a:solidFill>
                <a:schemeClr val="tx1"/>
              </a:solidFill>
              <a:effectLst/>
              <a:latin typeface="Arial" charset="0"/>
              <a:ea typeface="ヒラギノ角ゴ Pro W3" charset="0"/>
              <a:cs typeface="ヒラギノ角ゴ Pro W3" charset="0"/>
            </a:endParaRPr>
          </a:p>
          <a:p>
            <a:r>
              <a:rPr lang="en-US" sz="1200" b="1" kern="1200" dirty="0">
                <a:solidFill>
                  <a:schemeClr val="tx1"/>
                </a:solidFill>
                <a:effectLst/>
                <a:latin typeface="Arial" charset="0"/>
                <a:ea typeface="ヒラギノ角ゴ Pro W3" charset="0"/>
                <a:cs typeface="ヒラギノ角ゴ Pro W3" charset="0"/>
              </a:rPr>
              <a:t>Instructions: </a:t>
            </a:r>
            <a:r>
              <a:rPr lang="en-US" sz="1200" b="0" kern="1200" dirty="0">
                <a:solidFill>
                  <a:schemeClr val="tx1"/>
                </a:solidFill>
                <a:effectLst/>
                <a:latin typeface="Arial" charset="0"/>
                <a:ea typeface="ヒラギノ角ゴ Pro W3" charset="0"/>
                <a:cs typeface="ヒラギノ角ゴ Pro W3" charset="0"/>
              </a:rPr>
              <a:t>You will have 2 minutes to create the tallest tower.</a:t>
            </a:r>
          </a:p>
          <a:p>
            <a:r>
              <a:rPr lang="en-US" sz="1200" b="1" kern="1200" dirty="0">
                <a:solidFill>
                  <a:schemeClr val="tx1"/>
                </a:solidFill>
                <a:effectLst/>
                <a:latin typeface="Arial" charset="0"/>
                <a:ea typeface="ヒラギノ角ゴ Pro W3" charset="0"/>
                <a:cs typeface="ヒラギノ角ゴ Pro W3" charset="0"/>
              </a:rPr>
              <a:t>Rules:</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There are none! </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Be vague, quick and start the timer right away to create a sense of urgency.</a:t>
            </a:r>
          </a:p>
          <a:p>
            <a:r>
              <a:rPr lang="en-US" sz="1200" b="1" kern="1200" dirty="0">
                <a:solidFill>
                  <a:schemeClr val="tx1"/>
                </a:solidFill>
                <a:effectLst/>
                <a:latin typeface="Arial" charset="0"/>
                <a:ea typeface="ヒラギノ角ゴ Pro W3" charset="0"/>
                <a:cs typeface="ヒラギノ角ゴ Pro W3" charset="0"/>
              </a:rPr>
              <a:t>When Finished: </a:t>
            </a:r>
            <a:r>
              <a:rPr lang="en-US" sz="1200" b="0" kern="1200" dirty="0">
                <a:solidFill>
                  <a:schemeClr val="tx1"/>
                </a:solidFill>
                <a:effectLst/>
                <a:latin typeface="Arial" charset="0"/>
                <a:ea typeface="ヒラギノ角ゴ Pro W3" charset="0"/>
                <a:cs typeface="ヒラギノ角ゴ Pro W3" charset="0"/>
              </a:rPr>
              <a:t>Give each group time to decompress and look at each other’s towers. </a:t>
            </a:r>
          </a:p>
          <a:p>
            <a:r>
              <a:rPr lang="en-US" sz="1200" b="1" kern="1200" dirty="0">
                <a:solidFill>
                  <a:schemeClr val="tx1"/>
                </a:solidFill>
                <a:effectLst/>
                <a:latin typeface="Arial" charset="0"/>
                <a:ea typeface="ヒラギノ角ゴ Pro W3" charset="0"/>
                <a:cs typeface="ヒラギノ角ゴ Pro W3" charset="0"/>
              </a:rPr>
              <a:t> </a:t>
            </a:r>
          </a:p>
          <a:p>
            <a:r>
              <a:rPr lang="en-US" sz="1200" b="1" kern="1200" dirty="0">
                <a:solidFill>
                  <a:schemeClr val="tx1"/>
                </a:solidFill>
                <a:effectLst/>
                <a:latin typeface="Arial" charset="0"/>
                <a:ea typeface="ヒラギノ角ゴ Pro W3" charset="0"/>
                <a:cs typeface="ヒラギノ角ゴ Pro W3" charset="0"/>
              </a:rPr>
              <a:t>Debrief Notes</a:t>
            </a:r>
          </a:p>
          <a:p>
            <a:r>
              <a:rPr lang="en-US" sz="1200" b="1" i="1" kern="1200" dirty="0">
                <a:solidFill>
                  <a:schemeClr val="tx1"/>
                </a:solidFill>
                <a:effectLst/>
                <a:latin typeface="Arial" charset="0"/>
                <a:ea typeface="ヒラギノ角ゴ Pro W3" charset="0"/>
                <a:cs typeface="ヒラギノ角ゴ Pro W3" charset="0"/>
              </a:rPr>
              <a:t>Decompression time</a:t>
            </a:r>
            <a:r>
              <a:rPr lang="en-US" sz="1200" b="1" kern="1200" dirty="0">
                <a:solidFill>
                  <a:schemeClr val="tx1"/>
                </a:solidFill>
                <a:effectLst/>
                <a:latin typeface="Arial" charset="0"/>
                <a:ea typeface="ヒラギノ角ゴ Pro W3" charset="0"/>
                <a:cs typeface="ヒラギノ角ゴ Pro W3" charset="0"/>
              </a:rPr>
              <a:t> (1-2 minutes)</a:t>
            </a:r>
          </a:p>
          <a:p>
            <a:pPr lvl="0"/>
            <a:r>
              <a:rPr lang="en-US" sz="1200" b="0" kern="1200" dirty="0">
                <a:solidFill>
                  <a:schemeClr val="tx1"/>
                </a:solidFill>
                <a:effectLst/>
                <a:latin typeface="Arial" charset="0"/>
                <a:ea typeface="ヒラギノ角ゴ Pro W3" charset="0"/>
                <a:cs typeface="ヒラギノ角ゴ Pro W3" charset="0"/>
              </a:rPr>
              <a:t>Allow the participants to chatter, laugh, talk and “decompress” with each other and talk about what they did for a minute or two.</a:t>
            </a:r>
          </a:p>
          <a:p>
            <a:r>
              <a:rPr lang="en-US" sz="1200" b="1" i="1" kern="1200" dirty="0">
                <a:solidFill>
                  <a:schemeClr val="tx1"/>
                </a:solidFill>
                <a:effectLst/>
                <a:latin typeface="Arial" charset="0"/>
                <a:ea typeface="ヒラギノ角ゴ Pro W3" charset="0"/>
                <a:cs typeface="ヒラギノ角ゴ Pro W3" charset="0"/>
              </a:rPr>
              <a:t> </a:t>
            </a:r>
            <a:endParaRPr lang="en-US" sz="1200" b="1" kern="1200" dirty="0">
              <a:solidFill>
                <a:schemeClr val="tx1"/>
              </a:solidFill>
              <a:effectLst/>
              <a:latin typeface="Arial" charset="0"/>
              <a:ea typeface="ヒラギノ角ゴ Pro W3" charset="0"/>
              <a:cs typeface="ヒラギノ角ゴ Pro W3" charset="0"/>
            </a:endParaRPr>
          </a:p>
          <a:p>
            <a:r>
              <a:rPr lang="en-US" sz="1200" b="1" i="1" kern="1200" dirty="0">
                <a:solidFill>
                  <a:schemeClr val="tx1"/>
                </a:solidFill>
                <a:effectLst/>
                <a:latin typeface="Arial" charset="0"/>
                <a:ea typeface="ヒラギノ角ゴ Pro W3" charset="0"/>
                <a:cs typeface="ヒラギノ角ゴ Pro W3" charset="0"/>
              </a:rPr>
              <a:t>Debrief </a:t>
            </a:r>
            <a:r>
              <a:rPr lang="en-US" sz="1200" b="1" kern="1200" dirty="0">
                <a:solidFill>
                  <a:schemeClr val="tx1"/>
                </a:solidFill>
                <a:effectLst/>
                <a:latin typeface="Arial" charset="0"/>
                <a:ea typeface="ヒラギノ角ゴ Pro W3" charset="0"/>
                <a:cs typeface="ヒラギノ角ゴ Pro W3" charset="0"/>
              </a:rPr>
              <a:t>(3-5 minutes)</a:t>
            </a:r>
          </a:p>
          <a:p>
            <a:r>
              <a:rPr lang="en-US" sz="1200" b="1" kern="1200" dirty="0">
                <a:solidFill>
                  <a:schemeClr val="tx1"/>
                </a:solidFill>
                <a:effectLst/>
                <a:latin typeface="Arial" charset="0"/>
                <a:ea typeface="ヒラギノ角ゴ Pro W3" charset="0"/>
                <a:cs typeface="ヒラギノ角ゴ Pro W3" charset="0"/>
              </a:rPr>
              <a:t>Ask: </a:t>
            </a:r>
          </a:p>
          <a:p>
            <a:r>
              <a:rPr lang="en-US" sz="1200" b="0" kern="1200" dirty="0">
                <a:solidFill>
                  <a:schemeClr val="tx1"/>
                </a:solidFill>
                <a:effectLst/>
                <a:latin typeface="Arial" charset="0"/>
                <a:ea typeface="ヒラギノ角ゴ Pro W3" charset="0"/>
                <a:cs typeface="ヒラギノ角ゴ Pro W3" charset="0"/>
              </a:rPr>
              <a:t>1) What went well?* </a:t>
            </a:r>
          </a:p>
          <a:p>
            <a:r>
              <a:rPr lang="en-US" sz="1200" b="0" kern="1200" dirty="0">
                <a:solidFill>
                  <a:schemeClr val="tx1"/>
                </a:solidFill>
                <a:effectLst/>
                <a:latin typeface="Arial" charset="0"/>
                <a:ea typeface="ヒラギノ角ゴ Pro W3" charset="0"/>
                <a:cs typeface="ヒラギノ角ゴ Pro W3" charset="0"/>
              </a:rPr>
              <a:t>2) What could be improved? </a:t>
            </a:r>
          </a:p>
          <a:p>
            <a:r>
              <a:rPr lang="en-US" sz="1200" b="0" kern="1200" dirty="0">
                <a:solidFill>
                  <a:schemeClr val="tx1"/>
                </a:solidFill>
                <a:effectLst/>
                <a:latin typeface="Arial" charset="0"/>
                <a:ea typeface="ヒラギノ角ゴ Pro W3" charset="0"/>
                <a:cs typeface="ヒラギノ角ゴ Pro W3" charset="0"/>
              </a:rPr>
              <a:t>3) What is one thing you will do different next time?</a:t>
            </a:r>
          </a:p>
          <a:p>
            <a:r>
              <a:rPr lang="en-US" sz="1200" b="1" kern="1200" dirty="0">
                <a:solidFill>
                  <a:schemeClr val="tx1"/>
                </a:solidFill>
                <a:effectLst/>
                <a:latin typeface="Arial" charset="0"/>
                <a:ea typeface="ヒラギノ角ゴ Pro W3" charset="0"/>
                <a:cs typeface="ヒラギノ角ゴ Pro W3" charset="0"/>
              </a:rPr>
              <a:t> </a:t>
            </a:r>
          </a:p>
          <a:p>
            <a:r>
              <a:rPr lang="en-US" sz="1200" b="1" i="1" kern="1200" dirty="0">
                <a:solidFill>
                  <a:schemeClr val="tx1"/>
                </a:solidFill>
                <a:effectLst/>
                <a:latin typeface="Arial" charset="0"/>
                <a:ea typeface="ヒラギノ角ゴ Pro W3" charset="0"/>
                <a:cs typeface="ヒラギノ角ゴ Pro W3" charset="0"/>
              </a:rPr>
              <a:t>TeamSTEPPS Debrief</a:t>
            </a:r>
            <a:r>
              <a:rPr lang="en-US" sz="1200" b="1" kern="1200" dirty="0">
                <a:solidFill>
                  <a:schemeClr val="tx1"/>
                </a:solidFill>
                <a:effectLst/>
                <a:latin typeface="Arial" charset="0"/>
                <a:ea typeface="ヒラギノ角ゴ Pro W3" charset="0"/>
                <a:cs typeface="ヒラギノ角ゴ Pro W3" charset="0"/>
              </a:rPr>
              <a:t> (5-7 minutes)</a:t>
            </a:r>
          </a:p>
          <a:p>
            <a:r>
              <a:rPr lang="en-US" sz="1200" b="0" kern="1200" dirty="0">
                <a:solidFill>
                  <a:schemeClr val="tx1"/>
                </a:solidFill>
                <a:effectLst/>
                <a:latin typeface="Arial" charset="0"/>
                <a:ea typeface="ヒラギノ角ゴ Pro W3" charset="0"/>
                <a:cs typeface="ヒラギノ角ゴ Pro W3" charset="0"/>
              </a:rPr>
              <a:t>As participants respond, rephrase their responses back to them as TeamSTEPPS skills that will be covered in the training. Notes/questions to ask:</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How did you identify roles and responsibilities? Point out a group in which someone assumed a leadership role and helped the team plan. If none of the groups had a member who did this, ask how this would have helped.</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Was anyone standing around wondering what to do because a clearly defined role was lacking?</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What was the noise level like in the room? </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Instructions were given often fast and with little time for you to prepare. What was that like for you? </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What information was communicated during the task and how it affected (i.e., helped or hindered) the team's ability to perform the task?</a:t>
            </a:r>
          </a:p>
          <a:p>
            <a:pPr marL="285750" lvl="0" indent="-285750">
              <a:buFont typeface="Arial" panose="020B0604020202020204" pitchFamily="34" charset="0"/>
              <a:buChar char="•"/>
            </a:pPr>
            <a:r>
              <a:rPr lang="en-US" sz="1200" b="0" kern="1200" dirty="0">
                <a:solidFill>
                  <a:schemeClr val="tx1"/>
                </a:solidFill>
                <a:effectLst/>
                <a:latin typeface="Arial" charset="0"/>
                <a:ea typeface="ヒラギノ角ゴ Pro W3" charset="0"/>
                <a:cs typeface="ヒラギノ角ゴ Pro W3" charset="0"/>
              </a:rPr>
              <a:t>Potential TeamSTEPPS tools/skills that were used or could have been used: call-out, check-back, briefs.</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12</a:t>
            </a:fld>
            <a:endParaRPr lang="en-US"/>
          </a:p>
        </p:txBody>
      </p:sp>
    </p:spTree>
    <p:extLst>
      <p:ext uri="{BB962C8B-B14F-4D97-AF65-F5344CB8AC3E}">
        <p14:creationId xmlns:p14="http://schemas.microsoft.com/office/powerpoint/2010/main" val="368545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instructions</a:t>
            </a:r>
          </a:p>
          <a:p>
            <a:r>
              <a:rPr lang="en-US" dirty="0"/>
              <a:t>No time to read the instructions</a:t>
            </a:r>
          </a:p>
          <a:p>
            <a:r>
              <a:rPr lang="en-US" dirty="0"/>
              <a:t>Assigned positions</a:t>
            </a:r>
          </a:p>
          <a:p>
            <a:r>
              <a:rPr lang="en-US" dirty="0"/>
              <a:t>Did you know the expectations</a:t>
            </a: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13</a:t>
            </a:fld>
            <a:endParaRPr lang="en-US"/>
          </a:p>
        </p:txBody>
      </p:sp>
    </p:spTree>
    <p:extLst>
      <p:ext uri="{BB962C8B-B14F-4D97-AF65-F5344CB8AC3E}">
        <p14:creationId xmlns:p14="http://schemas.microsoft.com/office/powerpoint/2010/main" val="240593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Arial" charset="0"/>
                <a:ea typeface="ヒラギノ角ゴ Pro W3" charset="0"/>
                <a:cs typeface="ヒラギノ角ゴ Pro W3" charset="0"/>
              </a:rPr>
              <a:t>Communication is crucial for patient safety because it ensures accurate info exchange among healthcare providers and patients. It prevents: </a:t>
            </a:r>
            <a:endParaRPr lang="en-US" b="0" dirty="0">
              <a:effectLst/>
            </a:endParaRPr>
          </a:p>
          <a:p>
            <a:pPr rtl="0"/>
            <a:br>
              <a:rPr lang="en-US" b="0" dirty="0">
                <a:effectLst/>
              </a:rPr>
            </a:br>
            <a:r>
              <a:rPr lang="en-US" sz="1200" b="1" i="0" u="none" strike="noStrike" kern="1200" dirty="0">
                <a:solidFill>
                  <a:schemeClr val="tx1"/>
                </a:solidFill>
                <a:effectLst/>
                <a:latin typeface="Arial" charset="0"/>
                <a:ea typeface="ヒラギノ角ゴ Pro W3" charset="0"/>
                <a:cs typeface="ヒラギノ角ゴ Pro W3" charset="0"/>
              </a:rPr>
              <a:t>errors</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facilitates timely intervention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supports informed decision-making</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promotes team collaboration</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reduces readmissions and complications</a:t>
            </a:r>
            <a:endParaRPr lang="en-US" b="0" dirty="0">
              <a:effectLst/>
            </a:endParaRPr>
          </a:p>
          <a:p>
            <a:pPr rtl="0"/>
            <a:r>
              <a:rPr lang="en-US" sz="1200" b="1" i="0" u="none" strike="noStrike" kern="1200" dirty="0">
                <a:solidFill>
                  <a:schemeClr val="tx1"/>
                </a:solidFill>
                <a:effectLst/>
                <a:latin typeface="Arial" charset="0"/>
                <a:ea typeface="ヒラギノ角ゴ Pro W3" charset="0"/>
                <a:cs typeface="ヒラギノ角ゴ Pro W3" charset="0"/>
              </a:rPr>
              <a:t>ensures patient understanding of their care. </a:t>
            </a:r>
            <a:endParaRPr lang="en-US" b="0" dirty="0">
              <a:effectLst/>
            </a:endParaRPr>
          </a:p>
          <a:p>
            <a:pPr rtl="0"/>
            <a:br>
              <a:rPr lang="en-US" b="0" dirty="0">
                <a:effectLst/>
              </a:rPr>
            </a:br>
            <a:r>
              <a:rPr lang="en-US" sz="1200" b="1" i="0" u="none" strike="noStrike" kern="1200" dirty="0">
                <a:solidFill>
                  <a:schemeClr val="tx1"/>
                </a:solidFill>
                <a:effectLst/>
                <a:latin typeface="Arial" charset="0"/>
                <a:ea typeface="ヒラギノ角ゴ Pro W3" charset="0"/>
                <a:cs typeface="ヒラギノ角ゴ Pro W3" charset="0"/>
              </a:rPr>
              <a:t>Ultimately, effective communication enhances overall patient safety and improves healthcare outcomes.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6BA24CC-46C9-45FC-A61B-5487E20C033C}" type="slidenum">
              <a:rPr lang="en-US" smtClean="0"/>
              <a:t>14</a:t>
            </a:fld>
            <a:endParaRPr lang="en-US"/>
          </a:p>
        </p:txBody>
      </p:sp>
    </p:spTree>
    <p:extLst>
      <p:ext uri="{BB962C8B-B14F-4D97-AF65-F5344CB8AC3E}">
        <p14:creationId xmlns:p14="http://schemas.microsoft.com/office/powerpoint/2010/main" val="274437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publicdomainpictures.net/view-image.php?image=221184&amp;picture=safety-warning" TargetMode="External"/><Relationship Id="rId5" Type="http://schemas.openxmlformats.org/officeDocument/2006/relationships/image" Target="../media/image10.jpe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0MUsVcYhERY?feature=oembed" TargetMode="External"/><Relationship Id="rId6" Type="http://schemas.openxmlformats.org/officeDocument/2006/relationships/image" Target="../media/image12.jpe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openclipart.org/detail/169719/checklist-by-dako" TargetMode="External"/><Relationship Id="rId5" Type="http://schemas.openxmlformats.org/officeDocument/2006/relationships/image" Target="../media/image13.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svgsilh.com/image/2324012.htm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7-a2QBfFQeA?feature=oembed" TargetMode="External"/><Relationship Id="rId6" Type="http://schemas.openxmlformats.org/officeDocument/2006/relationships/image" Target="../media/image20.jpeg"/><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formacioncontinua.ufm.edu/tecnica/debrie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emf"/><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embed/Tam7KO4qhUI?feature=oembed" TargetMode="External"/><Relationship Id="rId6" Type="http://schemas.openxmlformats.org/officeDocument/2006/relationships/image" Target="../media/image23.jpeg"/><Relationship Id="rId5" Type="http://schemas.openxmlformats.org/officeDocument/2006/relationships/image" Target="../media/image2.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franklinmatters.org/2014/10/winter-youth-basketball-league.html" TargetMode="External"/><Relationship Id="rId5" Type="http://schemas.openxmlformats.org/officeDocument/2006/relationships/image" Target="../media/image24.jp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Q2yG142cyNg?feature=oembed" TargetMode="External"/><Relationship Id="rId6" Type="http://schemas.openxmlformats.org/officeDocument/2006/relationships/image" Target="../media/image31.jpeg"/><Relationship Id="rId5" Type="http://schemas.openxmlformats.org/officeDocument/2006/relationships/image" Target="../media/image2.sv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4EDhdAHrOg" TargetMode="External"/><Relationship Id="rId6" Type="http://schemas.openxmlformats.org/officeDocument/2006/relationships/image" Target="../media/image32.jpeg"/><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1286176"/>
            <a:ext cx="11817135" cy="5437386"/>
          </a:xfrm>
          <a:prstGeom prst="rect">
            <a:avLst/>
          </a:prstGeom>
        </p:spPr>
        <p:txBody>
          <a:bodyPr wrap="square" lIns="0" tIns="0" rIns="0" bIns="0" rtlCol="0" anchor="t">
            <a:spAutoFit/>
          </a:bodyPr>
          <a:lstStyle/>
          <a:p>
            <a:pPr>
              <a:lnSpc>
                <a:spcPts val="10560"/>
              </a:lnSpc>
            </a:pPr>
            <a:r>
              <a:rPr lang="en-US" sz="9600" dirty="0">
                <a:solidFill>
                  <a:srgbClr val="1E3262"/>
                </a:solidFill>
                <a:latin typeface="Montserrat Extra-Bold"/>
              </a:rPr>
              <a:t>Talk the Talk: Effective Communication Strategies</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June 13, 2024</a:t>
            </a:r>
          </a:p>
        </p:txBody>
      </p:sp>
      <p:sp>
        <p:nvSpPr>
          <p:cNvPr id="10" name="TextBox 9">
            <a:extLst>
              <a:ext uri="{FF2B5EF4-FFF2-40B4-BE49-F238E27FC236}">
                <a16:creationId xmlns:a16="http://schemas.microsoft.com/office/drawing/2014/main" id="{7949EA98-C0C4-3C48-B5A6-58ECB82855EB}"/>
              </a:ext>
            </a:extLst>
          </p:cNvPr>
          <p:cNvSpPr txBox="1"/>
          <p:nvPr/>
        </p:nvSpPr>
        <p:spPr>
          <a:xfrm>
            <a:off x="2667000" y="7737437"/>
            <a:ext cx="8447825" cy="1200329"/>
          </a:xfrm>
          <a:prstGeom prst="rect">
            <a:avLst/>
          </a:prstGeom>
          <a:noFill/>
        </p:spPr>
        <p:txBody>
          <a:bodyPr wrap="square" rtlCol="0">
            <a:spAutoFit/>
          </a:bodyPr>
          <a:lstStyle/>
          <a:p>
            <a:r>
              <a:rPr lang="en-US" sz="2400" dirty="0">
                <a:solidFill>
                  <a:srgbClr val="00B0F0"/>
                </a:solidFill>
                <a:latin typeface="Montserrat Classic" panose="020B0604020202020204" charset="0"/>
              </a:rPr>
              <a:t>Molly Herzberg MSN RN</a:t>
            </a:r>
          </a:p>
          <a:p>
            <a:r>
              <a:rPr lang="en-US" sz="2400" dirty="0">
                <a:solidFill>
                  <a:srgbClr val="00B0F0"/>
                </a:solidFill>
                <a:latin typeface="Montserrat Classic" panose="020B0604020202020204" charset="0"/>
              </a:rPr>
              <a:t>VP Patient Care Services, CNO </a:t>
            </a:r>
          </a:p>
          <a:p>
            <a:r>
              <a:rPr lang="en-US" sz="2400" dirty="0">
                <a:solidFill>
                  <a:srgbClr val="00B0F0"/>
                </a:solidFill>
                <a:latin typeface="Montserrat Classic" panose="020B0604020202020204" charset="0"/>
              </a:rPr>
              <a:t>Community Hospital, McCook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07A04306-3DBE-95AE-22D5-FF90E65C749D}"/>
              </a:ext>
            </a:extLst>
          </p:cNvPr>
          <p:cNvSpPr txBox="1"/>
          <p:nvPr/>
        </p:nvSpPr>
        <p:spPr>
          <a:xfrm>
            <a:off x="1049721" y="907363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10" name="Picture 9">
            <a:extLst>
              <a:ext uri="{FF2B5EF4-FFF2-40B4-BE49-F238E27FC236}">
                <a16:creationId xmlns:a16="http://schemas.microsoft.com/office/drawing/2014/main" id="{16E63FA2-4448-6AF6-8249-6AAF6B1E1F46}"/>
              </a:ext>
            </a:extLst>
          </p:cNvPr>
          <p:cNvPicPr>
            <a:picLocks noChangeAspect="1"/>
          </p:cNvPicPr>
          <p:nvPr/>
        </p:nvPicPr>
        <p:blipFill>
          <a:blip r:embed="rId4"/>
          <a:stretch>
            <a:fillRect/>
          </a:stretch>
        </p:blipFill>
        <p:spPr>
          <a:xfrm>
            <a:off x="2095500" y="2332951"/>
            <a:ext cx="14097000" cy="5743574"/>
          </a:xfrm>
          <a:prstGeom prst="rect">
            <a:avLst/>
          </a:prstGeom>
        </p:spPr>
      </p:pic>
    </p:spTree>
    <p:extLst>
      <p:ext uri="{BB962C8B-B14F-4D97-AF65-F5344CB8AC3E}">
        <p14:creationId xmlns:p14="http://schemas.microsoft.com/office/powerpoint/2010/main" val="389795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40467427-3ABD-CC68-C12A-4AF8267439AD}"/>
              </a:ext>
            </a:extLst>
          </p:cNvPr>
          <p:cNvSpPr txBox="1"/>
          <p:nvPr/>
        </p:nvSpPr>
        <p:spPr>
          <a:xfrm>
            <a:off x="5705475" y="2285902"/>
            <a:ext cx="9144000" cy="646331"/>
          </a:xfrm>
          <a:prstGeom prst="rect">
            <a:avLst/>
          </a:prstGeom>
          <a:noFill/>
        </p:spPr>
        <p:txBody>
          <a:bodyPr wrap="square">
            <a:spAutoFit/>
          </a:bodyPr>
          <a:lstStyle/>
          <a:p>
            <a:r>
              <a:rPr lang="en-US" altLang="en-US" sz="3600" dirty="0">
                <a:latin typeface="Montserrat ExtraBold" panose="00000900000000000000" pitchFamily="2" charset="0"/>
                <a:ea typeface="ヒラギノ角ゴ Pro W3" pitchFamily="127" charset="-128"/>
              </a:rPr>
              <a:t>Barriers to Team Performance</a:t>
            </a:r>
            <a:endParaRPr lang="en-US" sz="3600" dirty="0">
              <a:latin typeface="Montserrat ExtraBold" panose="00000900000000000000" pitchFamily="2" charset="0"/>
            </a:endParaRPr>
          </a:p>
        </p:txBody>
      </p:sp>
      <p:sp>
        <p:nvSpPr>
          <p:cNvPr id="9" name="TextBox 8">
            <a:extLst>
              <a:ext uri="{FF2B5EF4-FFF2-40B4-BE49-F238E27FC236}">
                <a16:creationId xmlns:a16="http://schemas.microsoft.com/office/drawing/2014/main" id="{2F184D48-F290-C4ED-6C52-6C7ADD87AD4C}"/>
              </a:ext>
            </a:extLst>
          </p:cNvPr>
          <p:cNvSpPr txBox="1"/>
          <p:nvPr/>
        </p:nvSpPr>
        <p:spPr>
          <a:xfrm>
            <a:off x="6781800" y="3695700"/>
            <a:ext cx="44196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Classic" panose="020B0604020202020204" charset="0"/>
              </a:rPr>
              <a:t>Inconsistency in team</a:t>
            </a:r>
          </a:p>
          <a:p>
            <a:pPr marL="285750" indent="-285750">
              <a:buFont typeface="Arial" panose="020B0604020202020204" pitchFamily="34" charset="0"/>
              <a:buChar char="•"/>
            </a:pPr>
            <a:r>
              <a:rPr lang="en-US" sz="2800" dirty="0">
                <a:latin typeface="Montserrat Classic" panose="020B0604020202020204" charset="0"/>
              </a:rPr>
              <a:t>Lack of time</a:t>
            </a:r>
          </a:p>
          <a:p>
            <a:pPr marL="285750" indent="-285750">
              <a:buFont typeface="Arial" panose="020B0604020202020204" pitchFamily="34" charset="0"/>
              <a:buChar char="•"/>
            </a:pPr>
            <a:r>
              <a:rPr lang="en-US" sz="2800" dirty="0">
                <a:latin typeface="Montserrat Classic" panose="020B0604020202020204" charset="0"/>
              </a:rPr>
              <a:t>Lack of Information sharing</a:t>
            </a:r>
          </a:p>
          <a:p>
            <a:pPr marL="285750" indent="-285750">
              <a:buFont typeface="Arial" panose="020B0604020202020204" pitchFamily="34" charset="0"/>
              <a:buChar char="•"/>
            </a:pPr>
            <a:r>
              <a:rPr lang="en-US" sz="2800" dirty="0">
                <a:latin typeface="Montserrat Classic" panose="020B0604020202020204" charset="0"/>
              </a:rPr>
              <a:t>Hierarchy</a:t>
            </a:r>
          </a:p>
          <a:p>
            <a:pPr marL="285750" indent="-285750">
              <a:buFont typeface="Arial" panose="020B0604020202020204" pitchFamily="34" charset="0"/>
              <a:buChar char="•"/>
            </a:pPr>
            <a:r>
              <a:rPr lang="en-US" sz="2800" dirty="0">
                <a:latin typeface="Montserrat Classic" panose="020B0604020202020204" charset="0"/>
              </a:rPr>
              <a:t>Defensiveness</a:t>
            </a:r>
          </a:p>
          <a:p>
            <a:pPr marL="285750" indent="-285750">
              <a:buFont typeface="Arial" panose="020B0604020202020204" pitchFamily="34" charset="0"/>
              <a:buChar char="•"/>
            </a:pPr>
            <a:r>
              <a:rPr lang="en-US" sz="2800" dirty="0">
                <a:latin typeface="Montserrat Classic" panose="020B0604020202020204" charset="0"/>
              </a:rPr>
              <a:t>Conventional thinking</a:t>
            </a:r>
          </a:p>
          <a:p>
            <a:pPr marL="285750" indent="-285750">
              <a:buFont typeface="Arial" panose="020B0604020202020204" pitchFamily="34" charset="0"/>
              <a:buChar char="•"/>
            </a:pPr>
            <a:r>
              <a:rPr lang="en-US" sz="2800" dirty="0">
                <a:latin typeface="Montserrat Classic" panose="020B0604020202020204" charset="0"/>
              </a:rPr>
              <a:t>Varying communication styles</a:t>
            </a:r>
          </a:p>
        </p:txBody>
      </p:sp>
      <p:sp>
        <p:nvSpPr>
          <p:cNvPr id="10" name="Rectangle 9">
            <a:extLst>
              <a:ext uri="{FF2B5EF4-FFF2-40B4-BE49-F238E27FC236}">
                <a16:creationId xmlns:a16="http://schemas.microsoft.com/office/drawing/2014/main" id="{38E1FB63-5D66-6C6E-FF28-6B6CDC430051}"/>
              </a:ext>
            </a:extLst>
          </p:cNvPr>
          <p:cNvSpPr/>
          <p:nvPr/>
        </p:nvSpPr>
        <p:spPr bwMode="auto">
          <a:xfrm>
            <a:off x="2399989" y="4229100"/>
            <a:ext cx="3543611" cy="2728109"/>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Montserrat Classic" panose="020B0604020202020204" charset="0"/>
              </a:rPr>
              <a:t>My boss is a jerk</a:t>
            </a:r>
          </a:p>
        </p:txBody>
      </p:sp>
      <p:sp>
        <p:nvSpPr>
          <p:cNvPr id="11" name="Rectangle 10">
            <a:extLst>
              <a:ext uri="{FF2B5EF4-FFF2-40B4-BE49-F238E27FC236}">
                <a16:creationId xmlns:a16="http://schemas.microsoft.com/office/drawing/2014/main" id="{193A6FC4-7B3D-1CD0-8F3B-CB6DDB742D7A}"/>
              </a:ext>
            </a:extLst>
          </p:cNvPr>
          <p:cNvSpPr/>
          <p:nvPr/>
        </p:nvSpPr>
        <p:spPr bwMode="auto">
          <a:xfrm>
            <a:off x="13306426" y="4229100"/>
            <a:ext cx="3086099" cy="2857501"/>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Montserrat Classic" panose="020B0604020202020204" charset="0"/>
              </a:rPr>
              <a:t>I was retaliated against for calling someone out</a:t>
            </a:r>
          </a:p>
        </p:txBody>
      </p:sp>
      <p:sp>
        <p:nvSpPr>
          <p:cNvPr id="13" name="TextBox 12">
            <a:extLst>
              <a:ext uri="{FF2B5EF4-FFF2-40B4-BE49-F238E27FC236}">
                <a16:creationId xmlns:a16="http://schemas.microsoft.com/office/drawing/2014/main" id="{76302B4B-04D2-2982-80FD-4C32C8375591}"/>
              </a:ext>
            </a:extLst>
          </p:cNvPr>
          <p:cNvSpPr txBox="1"/>
          <p:nvPr/>
        </p:nvSpPr>
        <p:spPr>
          <a:xfrm>
            <a:off x="716712" y="9258300"/>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20794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CDA719C2-9DEA-EA01-E1A4-525EB5B6B39B}"/>
              </a:ext>
            </a:extLst>
          </p:cNvPr>
          <p:cNvSpPr txBox="1"/>
          <p:nvPr/>
        </p:nvSpPr>
        <p:spPr>
          <a:xfrm>
            <a:off x="6096000" y="2400300"/>
            <a:ext cx="9144000" cy="646331"/>
          </a:xfrm>
          <a:prstGeom prst="rect">
            <a:avLst/>
          </a:prstGeom>
          <a:noFill/>
        </p:spPr>
        <p:txBody>
          <a:bodyPr wrap="square">
            <a:spAutoFit/>
          </a:bodyPr>
          <a:lstStyle/>
          <a:p>
            <a:r>
              <a:rPr lang="en-US" altLang="en-US" sz="3600" b="1" dirty="0">
                <a:latin typeface="Montserrat ExtraBold" panose="00000900000000000000" pitchFamily="2" charset="0"/>
                <a:ea typeface="ヒラギノ角ゴ Pro W3" pitchFamily="127" charset="-128"/>
              </a:rPr>
              <a:t>Lego Building Exercise</a:t>
            </a:r>
            <a:endParaRPr lang="en-US" sz="3600" b="1" dirty="0">
              <a:latin typeface="Montserrat ExtraBold" panose="00000900000000000000" pitchFamily="2" charset="0"/>
            </a:endParaRPr>
          </a:p>
        </p:txBody>
      </p:sp>
      <p:sp>
        <p:nvSpPr>
          <p:cNvPr id="10" name="TextBox 9">
            <a:extLst>
              <a:ext uri="{FF2B5EF4-FFF2-40B4-BE49-F238E27FC236}">
                <a16:creationId xmlns:a16="http://schemas.microsoft.com/office/drawing/2014/main" id="{18144F5B-5D72-682A-158A-09412E93042F}"/>
              </a:ext>
            </a:extLst>
          </p:cNvPr>
          <p:cNvSpPr txBox="1"/>
          <p:nvPr/>
        </p:nvSpPr>
        <p:spPr>
          <a:xfrm>
            <a:off x="4800600" y="3850838"/>
            <a:ext cx="8001000" cy="4524315"/>
          </a:xfrm>
          <a:prstGeom prst="rect">
            <a:avLst/>
          </a:prstGeom>
          <a:noFill/>
        </p:spPr>
        <p:txBody>
          <a:bodyPr wrap="square">
            <a:spAutoFit/>
          </a:bodyPr>
          <a:lstStyle/>
          <a:p>
            <a:pPr eaLnBrk="1" hangingPunct="1">
              <a:spcBef>
                <a:spcPct val="0"/>
              </a:spcBef>
              <a:defRPr/>
            </a:pPr>
            <a:r>
              <a:rPr lang="en-US" sz="2400" dirty="0">
                <a:latin typeface="Montserrat Classic" panose="020B0604020202020204" charset="0"/>
              </a:rPr>
              <a:t>Each team will have 2 minutes to build the tallest tower</a:t>
            </a:r>
          </a:p>
          <a:p>
            <a:pPr eaLnBrk="1" hangingPunct="1">
              <a:spcBef>
                <a:spcPct val="0"/>
              </a:spcBef>
              <a:defRPr/>
            </a:pPr>
            <a:r>
              <a:rPr lang="en-US" sz="2400" dirty="0">
                <a:latin typeface="Montserrat Classic" panose="020B0604020202020204" charset="0"/>
              </a:rPr>
              <a:t>Rules:</a:t>
            </a:r>
          </a:p>
          <a:p>
            <a:pPr marL="742950" lvl="1" indent="-285750">
              <a:spcBef>
                <a:spcPct val="0"/>
              </a:spcBef>
              <a:buFont typeface="Arial" panose="020B0604020202020204" pitchFamily="34" charset="0"/>
              <a:buChar char="•"/>
              <a:defRPr/>
            </a:pPr>
            <a:r>
              <a:rPr lang="en-US" sz="2400" dirty="0">
                <a:latin typeface="Montserrat Classic" panose="020B0604020202020204" charset="0"/>
              </a:rPr>
              <a:t>Each person must decide whether they are a runner or a builder</a:t>
            </a:r>
          </a:p>
          <a:p>
            <a:pPr marL="1200150" lvl="2" indent="-285750">
              <a:spcBef>
                <a:spcPct val="0"/>
              </a:spcBef>
              <a:buFont typeface="Arial" panose="020B0604020202020204" pitchFamily="34" charset="0"/>
              <a:buChar char="•"/>
              <a:defRPr/>
            </a:pPr>
            <a:r>
              <a:rPr lang="en-US" sz="2400" dirty="0">
                <a:latin typeface="Montserrat Classic" panose="020B0604020202020204" charset="0"/>
              </a:rPr>
              <a:t>You cannot switch between the two roles</a:t>
            </a:r>
          </a:p>
          <a:p>
            <a:pPr marL="742950" lvl="1" indent="-285750">
              <a:spcBef>
                <a:spcPct val="0"/>
              </a:spcBef>
              <a:buFont typeface="Arial" panose="020B0604020202020204" pitchFamily="34" charset="0"/>
              <a:buChar char="•"/>
              <a:defRPr/>
            </a:pPr>
            <a:r>
              <a:rPr lang="en-US" sz="2400" dirty="0">
                <a:latin typeface="Montserrat Classic" panose="020B0604020202020204" charset="0"/>
              </a:rPr>
              <a:t>Runners: can only grab no more than 5 pieces per trip</a:t>
            </a:r>
          </a:p>
          <a:p>
            <a:pPr marL="742950" lvl="1" indent="-285750">
              <a:spcBef>
                <a:spcPct val="0"/>
              </a:spcBef>
              <a:buFont typeface="Arial" panose="020B0604020202020204" pitchFamily="34" charset="0"/>
              <a:buChar char="•"/>
              <a:defRPr/>
            </a:pPr>
            <a:r>
              <a:rPr lang="en-US" sz="2400" dirty="0">
                <a:latin typeface="Montserrat Classic" panose="020B0604020202020204" charset="0"/>
              </a:rPr>
              <a:t>Builders: no same-colored piece can touch</a:t>
            </a:r>
          </a:p>
          <a:p>
            <a:pPr marL="1200150" lvl="2" indent="-285750">
              <a:spcBef>
                <a:spcPct val="0"/>
              </a:spcBef>
              <a:buFont typeface="Arial" panose="020B0604020202020204" pitchFamily="34" charset="0"/>
              <a:buChar char="•"/>
              <a:defRPr/>
            </a:pPr>
            <a:r>
              <a:rPr lang="en-US" sz="2400" dirty="0">
                <a:latin typeface="Montserrat Classic" panose="020B0604020202020204" charset="0"/>
              </a:rPr>
              <a:t>The pattern must follow “ 1 Big, 3 Small”</a:t>
            </a:r>
          </a:p>
          <a:p>
            <a:pPr marL="742950" lvl="1" indent="-285750">
              <a:spcBef>
                <a:spcPct val="0"/>
              </a:spcBef>
              <a:buFont typeface="Arial" panose="020B0604020202020204" pitchFamily="34" charset="0"/>
              <a:buChar char="•"/>
              <a:defRPr/>
            </a:pPr>
            <a:r>
              <a:rPr lang="en-US" sz="2400" dirty="0">
                <a:latin typeface="Montserrat Classic" panose="020B0604020202020204" charset="0"/>
              </a:rPr>
              <a:t>Each piece left “unattached” when the timer goes off, will count against your total height</a:t>
            </a:r>
          </a:p>
        </p:txBody>
      </p:sp>
      <p:pic>
        <p:nvPicPr>
          <p:cNvPr id="11" name="Picture 10">
            <a:extLst>
              <a:ext uri="{FF2B5EF4-FFF2-40B4-BE49-F238E27FC236}">
                <a16:creationId xmlns:a16="http://schemas.microsoft.com/office/drawing/2014/main" id="{1D982C13-B688-2A24-007B-7333F509FF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1238" y="3850838"/>
            <a:ext cx="905312" cy="4524315"/>
          </a:xfrm>
          <a:prstGeom prst="rect">
            <a:avLst/>
          </a:prstGeom>
        </p:spPr>
      </p:pic>
      <p:sp>
        <p:nvSpPr>
          <p:cNvPr id="13" name="TextBox 12">
            <a:extLst>
              <a:ext uri="{FF2B5EF4-FFF2-40B4-BE49-F238E27FC236}">
                <a16:creationId xmlns:a16="http://schemas.microsoft.com/office/drawing/2014/main" id="{9F3BDCE8-AFC4-12AF-242D-C271196DC952}"/>
              </a:ext>
            </a:extLst>
          </p:cNvPr>
          <p:cNvSpPr txBox="1"/>
          <p:nvPr/>
        </p:nvSpPr>
        <p:spPr>
          <a:xfrm>
            <a:off x="1028700" y="9012429"/>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305943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3BFCEEC0-B126-C63C-76CC-BE343FED2C7D}"/>
              </a:ext>
            </a:extLst>
          </p:cNvPr>
          <p:cNvSpPr txBox="1"/>
          <p:nvPr/>
        </p:nvSpPr>
        <p:spPr>
          <a:xfrm>
            <a:off x="4572000" y="2705100"/>
            <a:ext cx="9144000" cy="646331"/>
          </a:xfrm>
          <a:prstGeom prst="rect">
            <a:avLst/>
          </a:prstGeom>
          <a:noFill/>
        </p:spPr>
        <p:txBody>
          <a:bodyPr wrap="square">
            <a:spAutoFit/>
          </a:bodyPr>
          <a:lstStyle/>
          <a:p>
            <a:r>
              <a:rPr lang="en-US" altLang="en-US" sz="3600" dirty="0">
                <a:latin typeface="Montserrat ExtraBold" panose="00000900000000000000" pitchFamily="2" charset="0"/>
              </a:rPr>
              <a:t>Applying TeamSTEPPS Exercise</a:t>
            </a:r>
            <a:endParaRPr lang="en-US" sz="3600" dirty="0">
              <a:latin typeface="Montserrat ExtraBold" panose="00000900000000000000" pitchFamily="2" charset="0"/>
            </a:endParaRPr>
          </a:p>
        </p:txBody>
      </p:sp>
      <p:sp>
        <p:nvSpPr>
          <p:cNvPr id="10" name="TextBox 9">
            <a:extLst>
              <a:ext uri="{FF2B5EF4-FFF2-40B4-BE49-F238E27FC236}">
                <a16:creationId xmlns:a16="http://schemas.microsoft.com/office/drawing/2014/main" id="{22F327E8-DFB6-2A6C-2086-571A10FBCF22}"/>
              </a:ext>
            </a:extLst>
          </p:cNvPr>
          <p:cNvSpPr txBox="1"/>
          <p:nvPr/>
        </p:nvSpPr>
        <p:spPr>
          <a:xfrm>
            <a:off x="4572000" y="4860876"/>
            <a:ext cx="9144000" cy="1200329"/>
          </a:xfrm>
          <a:prstGeom prst="rect">
            <a:avLst/>
          </a:prstGeom>
          <a:noFill/>
        </p:spPr>
        <p:txBody>
          <a:bodyPr wrap="square">
            <a:spAutoFit/>
          </a:bodyPr>
          <a:lstStyle/>
          <a:p>
            <a:r>
              <a:rPr lang="en-US" sz="2400" dirty="0">
                <a:latin typeface="Montserrat Classic" panose="020B0604020202020204" charset="0"/>
              </a:rPr>
              <a:t>What is the patient safety/organizational issue you encounter that is linked to a problem with teamwork and communication with building the Legos?</a:t>
            </a:r>
          </a:p>
        </p:txBody>
      </p:sp>
      <p:sp>
        <p:nvSpPr>
          <p:cNvPr id="12" name="TextBox 11">
            <a:extLst>
              <a:ext uri="{FF2B5EF4-FFF2-40B4-BE49-F238E27FC236}">
                <a16:creationId xmlns:a16="http://schemas.microsoft.com/office/drawing/2014/main" id="{9F2F015F-17A6-9638-AFB7-F8EB233E5C1B}"/>
              </a:ext>
            </a:extLst>
          </p:cNvPr>
          <p:cNvSpPr txBox="1"/>
          <p:nvPr/>
        </p:nvSpPr>
        <p:spPr>
          <a:xfrm>
            <a:off x="609600" y="9258300"/>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3521407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0A4B5EF9-ED41-6603-4240-CB295404C9E5}"/>
              </a:ext>
            </a:extLst>
          </p:cNvPr>
          <p:cNvSpPr txBox="1"/>
          <p:nvPr/>
        </p:nvSpPr>
        <p:spPr>
          <a:xfrm>
            <a:off x="4876800" y="2705100"/>
            <a:ext cx="9144000" cy="646331"/>
          </a:xfrm>
          <a:prstGeom prst="rect">
            <a:avLst/>
          </a:prstGeom>
          <a:noFill/>
        </p:spPr>
        <p:txBody>
          <a:bodyPr wrap="square">
            <a:spAutoFit/>
          </a:bodyPr>
          <a:lstStyle/>
          <a:p>
            <a:r>
              <a:rPr lang="en-US" altLang="en-US" sz="3600" dirty="0">
                <a:latin typeface="Montserrat ExtraBold" panose="00000900000000000000" pitchFamily="2" charset="0"/>
              </a:rPr>
              <a:t>Effective Communication</a:t>
            </a:r>
            <a:endParaRPr lang="en-US" sz="3600" dirty="0">
              <a:latin typeface="Montserrat ExtraBold" panose="00000900000000000000" pitchFamily="2" charset="0"/>
            </a:endParaRPr>
          </a:p>
        </p:txBody>
      </p:sp>
      <p:sp>
        <p:nvSpPr>
          <p:cNvPr id="10" name="TextBox 9">
            <a:extLst>
              <a:ext uri="{FF2B5EF4-FFF2-40B4-BE49-F238E27FC236}">
                <a16:creationId xmlns:a16="http://schemas.microsoft.com/office/drawing/2014/main" id="{BA77E2C3-F8E7-2DB3-9D2E-CB27B9F4C65B}"/>
              </a:ext>
            </a:extLst>
          </p:cNvPr>
          <p:cNvSpPr txBox="1"/>
          <p:nvPr/>
        </p:nvSpPr>
        <p:spPr>
          <a:xfrm>
            <a:off x="4910959" y="4076700"/>
            <a:ext cx="5486400" cy="3600986"/>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US" sz="2400" dirty="0">
                <a:latin typeface="Montserrat Classic" panose="020B0604020202020204" charset="0"/>
              </a:rPr>
              <a:t>Effective communication skills are vital for </a:t>
            </a:r>
            <a:r>
              <a:rPr lang="en-US" sz="2800" b="1" dirty="0">
                <a:latin typeface="Montserrat Classic" panose="020B0604020202020204" charset="0"/>
              </a:rPr>
              <a:t>patient safety</a:t>
            </a:r>
          </a:p>
          <a:p>
            <a:endParaRPr lang="en-US" sz="2400" b="1" dirty="0">
              <a:latin typeface="Montserrat Classic" panose="020B0604020202020204" charset="0"/>
            </a:endParaRPr>
          </a:p>
          <a:p>
            <a:pPr marL="342900" indent="-342900">
              <a:buFont typeface="Arial" panose="020B0604020202020204" pitchFamily="34" charset="0"/>
              <a:buChar char="•"/>
            </a:pPr>
            <a:r>
              <a:rPr lang="en-US" sz="2400" dirty="0">
                <a:latin typeface="Montserrat Classic" panose="020B0604020202020204" charset="0"/>
              </a:rPr>
              <a:t>Enables team members to effectively relay information and </a:t>
            </a:r>
            <a:r>
              <a:rPr lang="en-US" sz="2800" b="1" dirty="0">
                <a:latin typeface="Montserrat Classic" panose="020B0604020202020204" charset="0"/>
              </a:rPr>
              <a:t>collaborate</a:t>
            </a:r>
          </a:p>
          <a:p>
            <a:endParaRPr lang="en-US" sz="2400" dirty="0">
              <a:latin typeface="Montserrat Classic" panose="020B0604020202020204" charset="0"/>
            </a:endParaRPr>
          </a:p>
          <a:p>
            <a:pPr marL="342900" indent="-342900">
              <a:buFont typeface="Arial" panose="020B0604020202020204" pitchFamily="34" charset="0"/>
              <a:buChar char="•"/>
            </a:pPr>
            <a:r>
              <a:rPr lang="en-US" sz="2400" dirty="0">
                <a:latin typeface="Montserrat Classic" panose="020B0604020202020204" charset="0"/>
              </a:rPr>
              <a:t>Improves healthcare </a:t>
            </a:r>
            <a:r>
              <a:rPr lang="en-US" sz="2800" b="1" dirty="0">
                <a:latin typeface="Montserrat Classic" panose="020B0604020202020204" charset="0"/>
              </a:rPr>
              <a:t>outcomes</a:t>
            </a:r>
          </a:p>
        </p:txBody>
      </p:sp>
      <p:sp>
        <p:nvSpPr>
          <p:cNvPr id="12" name="TextBox 11">
            <a:extLst>
              <a:ext uri="{FF2B5EF4-FFF2-40B4-BE49-F238E27FC236}">
                <a16:creationId xmlns:a16="http://schemas.microsoft.com/office/drawing/2014/main" id="{2D704C09-0FA9-9F8F-7DEA-3A155B38959D}"/>
              </a:ext>
            </a:extLst>
          </p:cNvPr>
          <p:cNvSpPr txBox="1"/>
          <p:nvPr/>
        </p:nvSpPr>
        <p:spPr>
          <a:xfrm>
            <a:off x="672043"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14" name="Picture 13" descr="A yellow sign with black text&#10;&#10;Description automatically generated">
            <a:extLst>
              <a:ext uri="{FF2B5EF4-FFF2-40B4-BE49-F238E27FC236}">
                <a16:creationId xmlns:a16="http://schemas.microsoft.com/office/drawing/2014/main" id="{6177FE3B-1B0C-671A-13B1-142CBEC3059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725400" y="3496092"/>
            <a:ext cx="4254141" cy="2776270"/>
          </a:xfrm>
          <a:prstGeom prst="rect">
            <a:avLst/>
          </a:prstGeom>
        </p:spPr>
      </p:pic>
    </p:spTree>
    <p:extLst>
      <p:ext uri="{BB962C8B-B14F-4D97-AF65-F5344CB8AC3E}">
        <p14:creationId xmlns:p14="http://schemas.microsoft.com/office/powerpoint/2010/main" val="156621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1AD7F8B9-6C9F-CAD5-F9E9-98847A54DD78}"/>
              </a:ext>
            </a:extLst>
          </p:cNvPr>
          <p:cNvSpPr txBox="1"/>
          <p:nvPr/>
        </p:nvSpPr>
        <p:spPr>
          <a:xfrm>
            <a:off x="4724400" y="2857500"/>
            <a:ext cx="9144000" cy="584775"/>
          </a:xfrm>
          <a:prstGeom prst="rect">
            <a:avLst/>
          </a:prstGeom>
          <a:noFill/>
        </p:spPr>
        <p:txBody>
          <a:bodyPr wrap="square">
            <a:spAutoFit/>
          </a:bodyPr>
          <a:lstStyle/>
          <a:p>
            <a:r>
              <a:rPr lang="en-US" altLang="en-US" sz="3200" dirty="0">
                <a:latin typeface="Montserrat ExtraBold" panose="00000900000000000000" pitchFamily="2" charset="0"/>
              </a:rPr>
              <a:t>Standards of Effective Communication</a:t>
            </a:r>
            <a:endParaRPr lang="en-US" sz="3200" dirty="0">
              <a:latin typeface="Montserrat ExtraBold" panose="00000900000000000000" pitchFamily="2" charset="0"/>
            </a:endParaRPr>
          </a:p>
        </p:txBody>
      </p:sp>
      <p:sp>
        <p:nvSpPr>
          <p:cNvPr id="10" name="TextBox 9">
            <a:extLst>
              <a:ext uri="{FF2B5EF4-FFF2-40B4-BE49-F238E27FC236}">
                <a16:creationId xmlns:a16="http://schemas.microsoft.com/office/drawing/2014/main" id="{88A2359F-DB4C-E652-AA1F-8900C0AA9B79}"/>
              </a:ext>
            </a:extLst>
          </p:cNvPr>
          <p:cNvSpPr txBox="1"/>
          <p:nvPr/>
        </p:nvSpPr>
        <p:spPr>
          <a:xfrm>
            <a:off x="1524000" y="4000500"/>
            <a:ext cx="9144000" cy="4154984"/>
          </a:xfrm>
          <a:prstGeom prst="rect">
            <a:avLst/>
          </a:prstGeom>
          <a:noFill/>
        </p:spPr>
        <p:txBody>
          <a:bodyPr wrap="square">
            <a:spAutoFit/>
          </a:bodyPr>
          <a:lstStyle/>
          <a:p>
            <a:pPr marL="0" indent="0">
              <a:buNone/>
            </a:pPr>
            <a:r>
              <a:rPr lang="en-US" altLang="en-US" sz="2400" b="1" dirty="0">
                <a:solidFill>
                  <a:schemeClr val="tx2"/>
                </a:solidFill>
                <a:latin typeface="Montserrat Classic" panose="020B0604020202020204" charset="0"/>
                <a:ea typeface="ヒラギノ角ゴ Pro W3" pitchFamily="127" charset="-128"/>
              </a:rPr>
              <a:t>Complete</a:t>
            </a:r>
            <a:r>
              <a:rPr lang="en-US" altLang="en-US" sz="2400" dirty="0">
                <a:latin typeface="Montserrat Classic" panose="020B0604020202020204" charset="0"/>
              </a:rPr>
              <a:t>	</a:t>
            </a:r>
          </a:p>
          <a:p>
            <a:pPr lvl="1"/>
            <a:r>
              <a:rPr lang="en-US" altLang="en-US" sz="2400" dirty="0">
                <a:latin typeface="Montserrat Classic" panose="020B0604020202020204" charset="0"/>
              </a:rPr>
              <a:t>Communicate all relevant information</a:t>
            </a:r>
          </a:p>
          <a:p>
            <a:pPr marL="0" indent="0">
              <a:buNone/>
            </a:pPr>
            <a:r>
              <a:rPr lang="en-US" altLang="en-US" sz="2400" b="1" dirty="0">
                <a:solidFill>
                  <a:schemeClr val="tx2"/>
                </a:solidFill>
                <a:latin typeface="Montserrat Classic" panose="020B0604020202020204" charset="0"/>
                <a:ea typeface="ヒラギノ角ゴ Pro W3" pitchFamily="127" charset="-128"/>
              </a:rPr>
              <a:t>Clear</a:t>
            </a:r>
          </a:p>
          <a:p>
            <a:pPr lvl="1"/>
            <a:r>
              <a:rPr lang="en-US" altLang="en-US" sz="2400" dirty="0">
                <a:latin typeface="Montserrat Classic" panose="020B0604020202020204" charset="0"/>
              </a:rPr>
              <a:t>Convey information that is plainly understood </a:t>
            </a:r>
          </a:p>
          <a:p>
            <a:pPr marL="0" indent="0">
              <a:buNone/>
            </a:pPr>
            <a:r>
              <a:rPr lang="en-US" altLang="en-US" sz="2400" b="1" dirty="0">
                <a:solidFill>
                  <a:schemeClr val="tx2"/>
                </a:solidFill>
                <a:latin typeface="Montserrat Classic" panose="020B0604020202020204" charset="0"/>
                <a:ea typeface="ヒラギノ角ゴ Pro W3" pitchFamily="127" charset="-128"/>
              </a:rPr>
              <a:t>Brief</a:t>
            </a:r>
            <a:r>
              <a:rPr lang="en-US" altLang="en-US" sz="2400" dirty="0">
                <a:latin typeface="Montserrat Classic" panose="020B0604020202020204" charset="0"/>
              </a:rPr>
              <a:t>	</a:t>
            </a:r>
          </a:p>
          <a:p>
            <a:pPr lvl="1"/>
            <a:r>
              <a:rPr lang="en-US" altLang="en-US" sz="2400" dirty="0">
                <a:latin typeface="Montserrat Classic" panose="020B0604020202020204" charset="0"/>
              </a:rPr>
              <a:t>Communicate the information in a concise manner</a:t>
            </a:r>
          </a:p>
          <a:p>
            <a:pPr marL="0" indent="0">
              <a:buNone/>
            </a:pPr>
            <a:r>
              <a:rPr lang="en-US" altLang="en-US" sz="2400" b="1" dirty="0">
                <a:solidFill>
                  <a:schemeClr val="tx2"/>
                </a:solidFill>
                <a:latin typeface="Montserrat Classic" panose="020B0604020202020204" charset="0"/>
                <a:ea typeface="ヒラギノ角ゴ Pro W3" pitchFamily="127" charset="-128"/>
              </a:rPr>
              <a:t>Timely</a:t>
            </a:r>
          </a:p>
          <a:p>
            <a:pPr marL="800100" lvl="1" indent="-342900">
              <a:buFont typeface="Arial" panose="020B0604020202020204" pitchFamily="34" charset="0"/>
              <a:buChar char="•"/>
            </a:pPr>
            <a:r>
              <a:rPr lang="en-US" altLang="en-US" sz="2400" dirty="0">
                <a:latin typeface="Montserrat Classic" panose="020B0604020202020204" charset="0"/>
              </a:rPr>
              <a:t>Offer and request information in an appropriate timeframe</a:t>
            </a:r>
          </a:p>
          <a:p>
            <a:pPr marL="800100" lvl="1" indent="-342900">
              <a:buFont typeface="Arial" panose="020B0604020202020204" pitchFamily="34" charset="0"/>
              <a:buChar char="•"/>
            </a:pPr>
            <a:r>
              <a:rPr lang="en-US" altLang="en-US" sz="2400" dirty="0">
                <a:latin typeface="Montserrat Classic" panose="020B0604020202020204" charset="0"/>
              </a:rPr>
              <a:t>Verify authenticity</a:t>
            </a:r>
          </a:p>
          <a:p>
            <a:pPr marL="800100" lvl="1" indent="-342900">
              <a:buFont typeface="Arial" panose="020B0604020202020204" pitchFamily="34" charset="0"/>
              <a:buChar char="•"/>
            </a:pPr>
            <a:r>
              <a:rPr lang="en-US" altLang="en-US" sz="2400" dirty="0">
                <a:latin typeface="Montserrat Classic" panose="020B0604020202020204" charset="0"/>
              </a:rPr>
              <a:t>Validate or acknowledge information</a:t>
            </a:r>
          </a:p>
        </p:txBody>
      </p:sp>
      <p:pic>
        <p:nvPicPr>
          <p:cNvPr id="1026" name="Picture 2" descr="Kids Talking Through Cans Stock Photos ...">
            <a:extLst>
              <a:ext uri="{FF2B5EF4-FFF2-40B4-BE49-F238E27FC236}">
                <a16:creationId xmlns:a16="http://schemas.microsoft.com/office/drawing/2014/main" id="{FEE05772-6E4F-C290-303A-58996A65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0" y="4000500"/>
            <a:ext cx="4876800" cy="415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997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817337CC-CF8B-EBE5-2756-ECDC5068EC4B}"/>
              </a:ext>
            </a:extLst>
          </p:cNvPr>
          <p:cNvSpPr txBox="1"/>
          <p:nvPr/>
        </p:nvSpPr>
        <p:spPr>
          <a:xfrm>
            <a:off x="4572000" y="5861410"/>
            <a:ext cx="9144000" cy="369332"/>
          </a:xfrm>
          <a:prstGeom prst="rect">
            <a:avLst/>
          </a:prstGeom>
          <a:noFill/>
        </p:spPr>
        <p:txBody>
          <a:bodyPr wrap="square">
            <a:spAutoFit/>
          </a:bodyPr>
          <a:lstStyle/>
          <a:p>
            <a:r>
              <a:rPr lang="en-US" dirty="0"/>
              <a:t>https://youtu.be/0MUsVcYhERY?si=vgIkM3NEcJOADrtN</a:t>
            </a:r>
          </a:p>
        </p:txBody>
      </p:sp>
      <p:pic>
        <p:nvPicPr>
          <p:cNvPr id="9" name="Online Media 8" title="Berlitz German Coastguard">
            <a:hlinkClick r:id="" action="ppaction://media"/>
            <a:extLst>
              <a:ext uri="{FF2B5EF4-FFF2-40B4-BE49-F238E27FC236}">
                <a16:creationId xmlns:a16="http://schemas.microsoft.com/office/drawing/2014/main" id="{DCEAB4A0-C7D4-50FE-1E63-2E835F888438}"/>
              </a:ext>
            </a:extLst>
          </p:cNvPr>
          <p:cNvPicPr>
            <a:picLocks noRot="1" noChangeAspect="1"/>
          </p:cNvPicPr>
          <p:nvPr>
            <a:videoFile r:link="rId1"/>
          </p:nvPr>
        </p:nvPicPr>
        <p:blipFill>
          <a:blip r:embed="rId6"/>
          <a:stretch>
            <a:fillRect/>
          </a:stretch>
        </p:blipFill>
        <p:spPr>
          <a:xfrm>
            <a:off x="4267200" y="1642918"/>
            <a:ext cx="12496800" cy="7177225"/>
          </a:xfrm>
          <a:prstGeom prst="rect">
            <a:avLst/>
          </a:prstGeom>
        </p:spPr>
      </p:pic>
    </p:spTree>
    <p:extLst>
      <p:ext uri="{BB962C8B-B14F-4D97-AF65-F5344CB8AC3E}">
        <p14:creationId xmlns:p14="http://schemas.microsoft.com/office/powerpoint/2010/main" val="42157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6">
            <a:extLst>
              <a:ext uri="{FF2B5EF4-FFF2-40B4-BE49-F238E27FC236}">
                <a16:creationId xmlns:a16="http://schemas.microsoft.com/office/drawing/2014/main" id="{27DBF928-07D8-DE9E-425A-F9C04FE9B8E1}"/>
              </a:ext>
            </a:extLst>
          </p:cNvPr>
          <p:cNvSpPr txBox="1"/>
          <p:nvPr/>
        </p:nvSpPr>
        <p:spPr>
          <a:xfrm>
            <a:off x="4343400" y="2857500"/>
            <a:ext cx="9086142" cy="3785652"/>
          </a:xfrm>
          <a:prstGeom prst="rect">
            <a:avLst/>
          </a:prstGeom>
          <a:noFill/>
        </p:spPr>
        <p:txBody>
          <a:bodyPr wrap="none" rtlCol="0">
            <a:spAutoFit/>
          </a:bodyPr>
          <a:lstStyle/>
          <a:p>
            <a:r>
              <a:rPr lang="en-US" sz="3600" dirty="0">
                <a:latin typeface="Montserrat ExtraBold" panose="00000900000000000000" pitchFamily="2" charset="0"/>
              </a:rPr>
              <a:t>                            S.B.A.R</a:t>
            </a:r>
          </a:p>
          <a:p>
            <a:endParaRPr lang="en-US" dirty="0"/>
          </a:p>
          <a:p>
            <a:endParaRPr lang="en-US" dirty="0"/>
          </a:p>
          <a:p>
            <a:r>
              <a:rPr lang="en-US" sz="2400" b="1" u="sng" dirty="0">
                <a:latin typeface="Montserrat Classic" panose="020B0604020202020204" charset="0"/>
              </a:rPr>
              <a:t>S</a:t>
            </a:r>
            <a:r>
              <a:rPr lang="en-US" sz="2400" b="1" dirty="0">
                <a:latin typeface="Montserrat Classic" panose="020B0604020202020204" charset="0"/>
              </a:rPr>
              <a:t>ituation</a:t>
            </a:r>
            <a:r>
              <a:rPr lang="en-US" sz="2400" dirty="0">
                <a:latin typeface="Montserrat Classic" panose="020B0604020202020204" charset="0"/>
              </a:rPr>
              <a:t>- What is going on with the patient?</a:t>
            </a:r>
          </a:p>
          <a:p>
            <a:endParaRPr lang="en-US" sz="2400" dirty="0">
              <a:latin typeface="Montserrat Classic" panose="020B0604020202020204" charset="0"/>
            </a:endParaRPr>
          </a:p>
          <a:p>
            <a:r>
              <a:rPr lang="en-US" sz="2400" b="1" u="sng" dirty="0">
                <a:latin typeface="Montserrat Classic" panose="020B0604020202020204" charset="0"/>
              </a:rPr>
              <a:t>B</a:t>
            </a:r>
            <a:r>
              <a:rPr lang="en-US" sz="2400" b="1" dirty="0">
                <a:latin typeface="Montserrat Classic" panose="020B0604020202020204" charset="0"/>
              </a:rPr>
              <a:t>ackground</a:t>
            </a:r>
            <a:r>
              <a:rPr lang="en-US" sz="2400" dirty="0">
                <a:latin typeface="Montserrat Classic" panose="020B0604020202020204" charset="0"/>
              </a:rPr>
              <a:t>- What is the clinical context?</a:t>
            </a:r>
          </a:p>
          <a:p>
            <a:endParaRPr lang="en-US" sz="2400" dirty="0">
              <a:latin typeface="Montserrat Classic" panose="020B0604020202020204" charset="0"/>
            </a:endParaRPr>
          </a:p>
          <a:p>
            <a:r>
              <a:rPr lang="en-US" sz="2400" b="1" u="sng" dirty="0">
                <a:latin typeface="Montserrat Classic" panose="020B0604020202020204" charset="0"/>
              </a:rPr>
              <a:t>A</a:t>
            </a:r>
            <a:r>
              <a:rPr lang="en-US" sz="2400" b="1" dirty="0">
                <a:latin typeface="Montserrat Classic" panose="020B0604020202020204" charset="0"/>
              </a:rPr>
              <a:t>ssessment</a:t>
            </a:r>
            <a:r>
              <a:rPr lang="en-US" sz="2400" dirty="0">
                <a:latin typeface="Montserrat Classic" panose="020B0604020202020204" charset="0"/>
              </a:rPr>
              <a:t>- What is the concern?</a:t>
            </a:r>
          </a:p>
          <a:p>
            <a:endParaRPr lang="en-US" sz="2400" dirty="0">
              <a:latin typeface="Montserrat Classic" panose="020B0604020202020204" charset="0"/>
            </a:endParaRPr>
          </a:p>
          <a:p>
            <a:r>
              <a:rPr lang="en-US" sz="2400" b="1" u="sng" dirty="0">
                <a:latin typeface="Montserrat Classic" panose="020B0604020202020204" charset="0"/>
              </a:rPr>
              <a:t>R</a:t>
            </a:r>
            <a:r>
              <a:rPr lang="en-US" sz="2400" b="1" dirty="0">
                <a:latin typeface="Montserrat Classic" panose="020B0604020202020204" charset="0"/>
              </a:rPr>
              <a:t>ecommendation</a:t>
            </a:r>
            <a:r>
              <a:rPr lang="en-US" sz="2400" dirty="0">
                <a:latin typeface="Montserrat Classic" panose="020B0604020202020204" charset="0"/>
              </a:rPr>
              <a:t> or </a:t>
            </a:r>
            <a:r>
              <a:rPr lang="en-US" sz="2400" b="1" u="sng" dirty="0">
                <a:latin typeface="Montserrat Classic" panose="020B0604020202020204" charset="0"/>
              </a:rPr>
              <a:t>R</a:t>
            </a:r>
            <a:r>
              <a:rPr lang="en-US" sz="2400" b="1" dirty="0">
                <a:latin typeface="Montserrat Classic" panose="020B0604020202020204" charset="0"/>
              </a:rPr>
              <a:t>equest</a:t>
            </a:r>
            <a:r>
              <a:rPr lang="en-US" sz="2400" dirty="0">
                <a:latin typeface="Montserrat Classic" panose="020B0604020202020204" charset="0"/>
              </a:rPr>
              <a:t>- What would I recommend?</a:t>
            </a:r>
          </a:p>
        </p:txBody>
      </p:sp>
      <p:pic>
        <p:nvPicPr>
          <p:cNvPr id="12" name="Picture 11" descr="A paper with a pencil and checklist&#10;&#10;Description automatically generated">
            <a:extLst>
              <a:ext uri="{FF2B5EF4-FFF2-40B4-BE49-F238E27FC236}">
                <a16:creationId xmlns:a16="http://schemas.microsoft.com/office/drawing/2014/main" id="{E0FBBEF0-4D07-EFB0-F923-D32B513096E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66252" y="3800432"/>
            <a:ext cx="2784669" cy="2809875"/>
          </a:xfrm>
          <a:prstGeom prst="rect">
            <a:avLst/>
          </a:prstGeom>
        </p:spPr>
      </p:pic>
    </p:spTree>
    <p:extLst>
      <p:ext uri="{BB962C8B-B14F-4D97-AF65-F5344CB8AC3E}">
        <p14:creationId xmlns:p14="http://schemas.microsoft.com/office/powerpoint/2010/main" val="3227548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9">
            <a:extLst>
              <a:ext uri="{FF2B5EF4-FFF2-40B4-BE49-F238E27FC236}">
                <a16:creationId xmlns:a16="http://schemas.microsoft.com/office/drawing/2014/main" id="{D60F11BF-4BB2-0636-781A-5BF2BED7B745}"/>
              </a:ext>
            </a:extLst>
          </p:cNvPr>
          <p:cNvSpPr txBox="1"/>
          <p:nvPr/>
        </p:nvSpPr>
        <p:spPr>
          <a:xfrm>
            <a:off x="3505200" y="3674949"/>
            <a:ext cx="10591800" cy="5016758"/>
          </a:xfrm>
          <a:prstGeom prst="rect">
            <a:avLst/>
          </a:prstGeom>
          <a:noFill/>
        </p:spPr>
        <p:txBody>
          <a:bodyPr wrap="square">
            <a:spAutoFit/>
          </a:bodyPr>
          <a:lstStyle/>
          <a:p>
            <a:pPr marL="0" indent="0">
              <a:buNone/>
            </a:pPr>
            <a:r>
              <a:rPr lang="en-US" altLang="en-US" sz="3200" b="1" dirty="0">
                <a:solidFill>
                  <a:schemeClr val="tx2"/>
                </a:solidFill>
                <a:latin typeface="Montserrat Classic" panose="020B0604020202020204" charset="0"/>
                <a:ea typeface="ヒラギノ角ゴ Pro W3" pitchFamily="127" charset="-128"/>
              </a:rPr>
              <a:t>A</a:t>
            </a:r>
            <a:r>
              <a:rPr lang="en-US" altLang="en-US" sz="3200" b="1" dirty="0">
                <a:solidFill>
                  <a:schemeClr val="tx2"/>
                </a:solidFill>
                <a:ea typeface="ヒラギノ角ゴ Pro W3" pitchFamily="127" charset="-128"/>
              </a:rPr>
              <a:t> </a:t>
            </a:r>
            <a:r>
              <a:rPr lang="en-US" altLang="en-US" sz="3200" b="1" dirty="0">
                <a:solidFill>
                  <a:schemeClr val="tx2"/>
                </a:solidFill>
                <a:latin typeface="Montserrat Classic" panose="020B0604020202020204" charset="0"/>
                <a:ea typeface="ヒラギノ角ゴ Pro W3" pitchFamily="127" charset="-128"/>
              </a:rPr>
              <a:t>strategy used to communicate important or critical information</a:t>
            </a:r>
          </a:p>
          <a:p>
            <a:pPr marL="0" indent="0">
              <a:buNone/>
            </a:pPr>
            <a:endParaRPr lang="en-US" altLang="en-US" sz="3200" b="1" dirty="0">
              <a:solidFill>
                <a:schemeClr val="tx2"/>
              </a:solidFill>
              <a:latin typeface="Montserrat Classic" panose="020B0604020202020204" charset="0"/>
              <a:ea typeface="ヒラギノ角ゴ Pro W3" pitchFamily="127" charset="-128"/>
            </a:endParaRPr>
          </a:p>
          <a:p>
            <a:pPr lvl="1"/>
            <a:r>
              <a:rPr lang="en-US" altLang="en-US" sz="3200" dirty="0">
                <a:latin typeface="Montserrat Classic" panose="020B0604020202020204" charset="0"/>
              </a:rPr>
              <a:t>It informs all team members simultaneously </a:t>
            </a:r>
            <a:br>
              <a:rPr lang="en-US" altLang="en-US" sz="3200" dirty="0">
                <a:latin typeface="Montserrat Classic" panose="020B0604020202020204" charset="0"/>
              </a:rPr>
            </a:br>
            <a:r>
              <a:rPr lang="en-US" altLang="en-US" sz="3200" dirty="0">
                <a:latin typeface="Montserrat Classic" panose="020B0604020202020204" charset="0"/>
              </a:rPr>
              <a:t>during situations</a:t>
            </a:r>
          </a:p>
          <a:p>
            <a:pPr lvl="1"/>
            <a:endParaRPr lang="en-US" altLang="en-US" sz="3200" dirty="0">
              <a:latin typeface="Montserrat Classic" panose="020B0604020202020204" charset="0"/>
            </a:endParaRPr>
          </a:p>
          <a:p>
            <a:pPr lvl="1"/>
            <a:r>
              <a:rPr lang="en-US" altLang="en-US" sz="3200" dirty="0">
                <a:latin typeface="Montserrat Classic" panose="020B0604020202020204" charset="0"/>
              </a:rPr>
              <a:t>It helps team members anticipate next steps</a:t>
            </a:r>
          </a:p>
          <a:p>
            <a:pPr lvl="1"/>
            <a:endParaRPr lang="en-US" altLang="en-US" sz="3200" dirty="0">
              <a:latin typeface="Montserrat Classic" panose="020B0604020202020204" charset="0"/>
            </a:endParaRPr>
          </a:p>
          <a:p>
            <a:pPr lvl="1"/>
            <a:r>
              <a:rPr lang="en-US" altLang="en-US" sz="3200" dirty="0">
                <a:latin typeface="Montserrat Classic" panose="020B0604020202020204" charset="0"/>
              </a:rPr>
              <a:t>It directs responsibility to a specific individual assigned to carrying out the task</a:t>
            </a:r>
          </a:p>
        </p:txBody>
      </p:sp>
      <p:sp>
        <p:nvSpPr>
          <p:cNvPr id="11" name="Rectangle 10">
            <a:extLst>
              <a:ext uri="{FF2B5EF4-FFF2-40B4-BE49-F238E27FC236}">
                <a16:creationId xmlns:a16="http://schemas.microsoft.com/office/drawing/2014/main" id="{8F9816DE-4327-F0A9-0531-00F50B85D975}"/>
              </a:ext>
            </a:extLst>
          </p:cNvPr>
          <p:cNvSpPr/>
          <p:nvPr/>
        </p:nvSpPr>
        <p:spPr>
          <a:xfrm>
            <a:off x="7540836" y="2324100"/>
            <a:ext cx="3206327" cy="923330"/>
          </a:xfrm>
          <a:prstGeom prst="rect">
            <a:avLst/>
          </a:prstGeom>
          <a:noFill/>
          <a:effectLst>
            <a:glow rad="215900">
              <a:schemeClr val="accent1"/>
            </a:glow>
            <a:outerShdw blurRad="50800" dist="1206500" dir="18240000" algn="ctr" rotWithShape="0">
              <a:srgbClr val="000000"/>
            </a:outerShdw>
          </a:effectLst>
        </p:spPr>
        <p:txBody>
          <a:bodyPr wrap="none" lIns="91440" tIns="45720" rIns="91440" bIns="45720">
            <a:spAutoFit/>
          </a:bodyPr>
          <a:lstStyle/>
          <a:p>
            <a:pPr algn="ctr"/>
            <a:r>
              <a:rPr lang="en-US"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tserrat ExtraBold" panose="00000900000000000000" pitchFamily="2" charset="0"/>
              </a:rPr>
              <a:t>Call-Out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3" name="Graphic 12">
            <a:extLst>
              <a:ext uri="{FF2B5EF4-FFF2-40B4-BE49-F238E27FC236}">
                <a16:creationId xmlns:a16="http://schemas.microsoft.com/office/drawing/2014/main" id="{5D28AE6B-8A13-6773-A92B-A8A3A21B54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14323904" y="4042445"/>
            <a:ext cx="3440199" cy="4848184"/>
          </a:xfrm>
          <a:prstGeom prst="rect">
            <a:avLst/>
          </a:prstGeom>
        </p:spPr>
      </p:pic>
      <p:sp>
        <p:nvSpPr>
          <p:cNvPr id="15" name="TextBox 14">
            <a:extLst>
              <a:ext uri="{FF2B5EF4-FFF2-40B4-BE49-F238E27FC236}">
                <a16:creationId xmlns:a16="http://schemas.microsoft.com/office/drawing/2014/main" id="{C16AC343-5EF2-4FC9-0307-392065364D59}"/>
              </a:ext>
            </a:extLst>
          </p:cNvPr>
          <p:cNvSpPr txBox="1"/>
          <p:nvPr/>
        </p:nvSpPr>
        <p:spPr>
          <a:xfrm>
            <a:off x="1028700" y="8950698"/>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2635577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B5A67F5F-ABB4-3D64-CA59-56A5EBE02FDC}"/>
              </a:ext>
            </a:extLst>
          </p:cNvPr>
          <p:cNvSpPr txBox="1"/>
          <p:nvPr/>
        </p:nvSpPr>
        <p:spPr>
          <a:xfrm>
            <a:off x="304800" y="3619500"/>
            <a:ext cx="17046654" cy="2677656"/>
          </a:xfrm>
          <a:prstGeom prst="rect">
            <a:avLst/>
          </a:prstGeom>
          <a:noFill/>
        </p:spPr>
        <p:txBody>
          <a:bodyPr wrap="none" rtlCol="0">
            <a:spAutoFit/>
          </a:bodyPr>
          <a:lstStyle/>
          <a:p>
            <a:r>
              <a:rPr lang="en-US" sz="2800" dirty="0">
                <a:latin typeface="Montserrat Classic" panose="020B0604020202020204" charset="0"/>
              </a:rPr>
              <a:t>Concerned- I’m concerned about the medication that you are giving.</a:t>
            </a:r>
          </a:p>
          <a:p>
            <a:endParaRPr lang="en-US" sz="2800" dirty="0">
              <a:latin typeface="Montserrat Classic" panose="020B0604020202020204" charset="0"/>
            </a:endParaRPr>
          </a:p>
          <a:p>
            <a:r>
              <a:rPr lang="en-US" sz="2800" dirty="0">
                <a:latin typeface="Montserrat Classic" panose="020B0604020202020204" charset="0"/>
              </a:rPr>
              <a:t>Uncomfortable- I am uncomfortable with you giving the medication now as it is scheduled for </a:t>
            </a:r>
          </a:p>
          <a:p>
            <a:r>
              <a:rPr lang="en-US" sz="2800" dirty="0">
                <a:latin typeface="Montserrat Classic" panose="020B0604020202020204" charset="0"/>
              </a:rPr>
              <a:t>                          tonight, as the patients blood pressure is already low.</a:t>
            </a:r>
          </a:p>
          <a:p>
            <a:endParaRPr lang="en-US" sz="2800" dirty="0">
              <a:latin typeface="Montserrat Classic" panose="020B0604020202020204" charset="0"/>
            </a:endParaRPr>
          </a:p>
          <a:p>
            <a:r>
              <a:rPr lang="en-US" sz="2800" dirty="0">
                <a:latin typeface="Montserrat Classic" panose="020B0604020202020204" charset="0"/>
              </a:rPr>
              <a:t>Safety Concern- This is a safety concern as it doesn’t follow policy on giving medications.</a:t>
            </a:r>
          </a:p>
        </p:txBody>
      </p:sp>
      <p:sp>
        <p:nvSpPr>
          <p:cNvPr id="9" name="TextBox 8">
            <a:extLst>
              <a:ext uri="{FF2B5EF4-FFF2-40B4-BE49-F238E27FC236}">
                <a16:creationId xmlns:a16="http://schemas.microsoft.com/office/drawing/2014/main" id="{BBADD143-A05C-A068-FC99-587AAC0D0F59}"/>
              </a:ext>
            </a:extLst>
          </p:cNvPr>
          <p:cNvSpPr txBox="1"/>
          <p:nvPr/>
        </p:nvSpPr>
        <p:spPr>
          <a:xfrm>
            <a:off x="8305800" y="2171700"/>
            <a:ext cx="1572866" cy="830997"/>
          </a:xfrm>
          <a:prstGeom prst="rect">
            <a:avLst/>
          </a:prstGeom>
          <a:noFill/>
        </p:spPr>
        <p:txBody>
          <a:bodyPr wrap="none" rtlCol="0">
            <a:spAutoFit/>
          </a:bodyPr>
          <a:lstStyle/>
          <a:p>
            <a:r>
              <a:rPr lang="en-US" sz="4800" dirty="0">
                <a:latin typeface="Montserrat ExtraBold" panose="00000900000000000000" pitchFamily="2" charset="0"/>
              </a:rPr>
              <a:t>CUS</a:t>
            </a:r>
            <a:r>
              <a:rPr lang="en-US" dirty="0"/>
              <a:t> </a:t>
            </a:r>
          </a:p>
        </p:txBody>
      </p:sp>
    </p:spTree>
    <p:extLst>
      <p:ext uri="{BB962C8B-B14F-4D97-AF65-F5344CB8AC3E}">
        <p14:creationId xmlns:p14="http://schemas.microsoft.com/office/powerpoint/2010/main" val="39190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Objectives</a:t>
            </a:r>
          </a:p>
        </p:txBody>
      </p:sp>
      <p:sp>
        <p:nvSpPr>
          <p:cNvPr id="17" name="TextBox 17"/>
          <p:cNvSpPr txBox="1"/>
          <p:nvPr/>
        </p:nvSpPr>
        <p:spPr>
          <a:xfrm>
            <a:off x="1043940" y="2963172"/>
            <a:ext cx="16543114" cy="1477328"/>
          </a:xfrm>
          <a:prstGeom prst="rect">
            <a:avLst/>
          </a:prstGeom>
        </p:spPr>
        <p:txBody>
          <a:bodyPr wrap="square" lIns="0" tIns="0" rIns="0" bIns="0" rtlCol="0" anchor="t">
            <a:spAutoFit/>
          </a:bodyPr>
          <a:lstStyle/>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Courier New" panose="02070309020205020404" pitchFamily="49" charset="0"/>
              <a:buChar char="o"/>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576" y="1110682"/>
            <a:ext cx="2758345" cy="412279"/>
          </a:xfrm>
          <a:prstGeom prst="rect">
            <a:avLst/>
          </a:prstGeom>
        </p:spPr>
      </p:pic>
      <p:sp>
        <p:nvSpPr>
          <p:cNvPr id="3" name="TextBox 2">
            <a:extLst>
              <a:ext uri="{FF2B5EF4-FFF2-40B4-BE49-F238E27FC236}">
                <a16:creationId xmlns:a16="http://schemas.microsoft.com/office/drawing/2014/main" id="{6017948B-F7FA-6402-C051-CA504ECEDD9A}"/>
              </a:ext>
            </a:extLst>
          </p:cNvPr>
          <p:cNvSpPr txBox="1"/>
          <p:nvPr/>
        </p:nvSpPr>
        <p:spPr>
          <a:xfrm>
            <a:off x="1706926" y="3597468"/>
            <a:ext cx="9144000" cy="3689472"/>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US" sz="2800" kern="100" dirty="0">
                <a:latin typeface="Montserrat Classic" panose="020B0604020202020204" charset="0"/>
                <a:ea typeface="Aptos" panose="020B0004020202020204" pitchFamily="34" charset="0"/>
                <a:cs typeface="Times New Roman" panose="02020603050405020304" pitchFamily="18" charset="0"/>
              </a:rPr>
              <a:t>S</a:t>
            </a:r>
            <a:r>
              <a:rPr lang="en-US" sz="2800" kern="100" dirty="0">
                <a:effectLst/>
                <a:latin typeface="Montserrat Classic" panose="020B0604020202020204" charset="0"/>
                <a:ea typeface="Aptos" panose="020B0004020202020204" pitchFamily="34" charset="0"/>
                <a:cs typeface="Times New Roman" panose="02020603050405020304" pitchFamily="18" charset="0"/>
              </a:rPr>
              <a:t>tudents will identify tools to use for </a:t>
            </a:r>
            <a:r>
              <a:rPr lang="en-US" sz="2800" kern="100" dirty="0">
                <a:latin typeface="Montserrat Classic" panose="020B0604020202020204" charset="0"/>
                <a:ea typeface="Aptos" panose="020B0004020202020204" pitchFamily="34" charset="0"/>
                <a:cs typeface="Times New Roman" panose="02020603050405020304" pitchFamily="18" charset="0"/>
              </a:rPr>
              <a:t>effective</a:t>
            </a:r>
            <a:r>
              <a:rPr lang="en-US" sz="2800" kern="100" dirty="0">
                <a:effectLst/>
                <a:latin typeface="Montserrat Classic" panose="020B0604020202020204" charset="0"/>
                <a:ea typeface="Aptos" panose="020B0004020202020204" pitchFamily="34" charset="0"/>
                <a:cs typeface="Times New Roman" panose="02020603050405020304" pitchFamily="18" charset="0"/>
              </a:rPr>
              <a:t> communication.</a:t>
            </a:r>
          </a:p>
          <a:p>
            <a:pPr marL="342900" marR="0" lvl="0" indent="-342900">
              <a:lnSpc>
                <a:spcPct val="107000"/>
              </a:lnSpc>
              <a:spcBef>
                <a:spcPts val="0"/>
              </a:spcBef>
              <a:spcAft>
                <a:spcPts val="0"/>
              </a:spcAft>
              <a:buFont typeface="+mj-lt"/>
              <a:buAutoNum type="arabicPeriod"/>
            </a:pPr>
            <a:endParaRPr lang="en-US" sz="2800" kern="100" dirty="0">
              <a:latin typeface="Montserrat Classic" panose="020B060402020202020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dirty="0">
                <a:effectLst/>
                <a:latin typeface="Montserrat Classic" panose="020B0604020202020204" charset="0"/>
                <a:ea typeface="Aptos" panose="020B0004020202020204" pitchFamily="34" charset="0"/>
                <a:cs typeface="Times New Roman" panose="02020603050405020304" pitchFamily="18" charset="0"/>
              </a:rPr>
              <a:t>Students will be able to apply learned tools into their practice to improve communication and provide patient safety.</a:t>
            </a:r>
          </a:p>
          <a:p>
            <a:pPr indent="-457200">
              <a:buAutoNum type="arabicPeriod" startAt="2"/>
            </a:pPr>
            <a:endParaRPr lang="en-US" b="1" dirty="0">
              <a:latin typeface="Arial Black" panose="020B0A04020102020204" pitchFamily="34" charset="0"/>
              <a:cs typeface="Times New Roman" panose="02020603050405020304" pitchFamily="18" charset="0"/>
            </a:endParaRPr>
          </a:p>
          <a:p>
            <a:pPr indent="-457200">
              <a:buAutoNum type="arabicPeriod" startAt="2"/>
            </a:pPr>
            <a:endParaRPr lang="en-US" b="1" dirty="0">
              <a:latin typeface="Arial Black" panose="020B0A04020102020204" pitchFamily="34" charset="0"/>
              <a:cs typeface="Times New Roman" panose="02020603050405020304" pitchFamily="18" charset="0"/>
            </a:endParaRPr>
          </a:p>
          <a:p>
            <a:pPr indent="-457200">
              <a:buAutoNum type="arabicPeriod" startAt="2"/>
            </a:pPr>
            <a:endParaRPr lang="en-US" dirty="0">
              <a:latin typeface="Arial Black" panose="020B0A04020102020204" pitchFamily="34" charset="0"/>
            </a:endParaRPr>
          </a:p>
        </p:txBody>
      </p:sp>
    </p:spTree>
    <p:extLst>
      <p:ext uri="{BB962C8B-B14F-4D97-AF65-F5344CB8AC3E}">
        <p14:creationId xmlns:p14="http://schemas.microsoft.com/office/powerpoint/2010/main" val="388493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5">
            <a:extLst>
              <a:ext uri="{FF2B5EF4-FFF2-40B4-BE49-F238E27FC236}">
                <a16:creationId xmlns:a16="http://schemas.microsoft.com/office/drawing/2014/main" id="{08705DF1-D810-4CF8-38D9-B8591F3A32F9}"/>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7" name="CUS_Video_02_MM">
            <a:hlinkClick r:id="" action="ppaction://media"/>
            <a:extLst>
              <a:ext uri="{FF2B5EF4-FFF2-40B4-BE49-F238E27FC236}">
                <a16:creationId xmlns:a16="http://schemas.microsoft.com/office/drawing/2014/main" id="{33788303-AF2F-1EC5-F785-A47094DF26F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38600" y="2171700"/>
            <a:ext cx="9906000" cy="6019800"/>
          </a:xfrm>
          <a:prstGeom prst="rect">
            <a:avLst/>
          </a:prstGeom>
        </p:spPr>
      </p:pic>
    </p:spTree>
    <p:extLst>
      <p:ext uri="{BB962C8B-B14F-4D97-AF65-F5344CB8AC3E}">
        <p14:creationId xmlns:p14="http://schemas.microsoft.com/office/powerpoint/2010/main" val="1088609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5">
            <a:extLst>
              <a:ext uri="{FF2B5EF4-FFF2-40B4-BE49-F238E27FC236}">
                <a16:creationId xmlns:a16="http://schemas.microsoft.com/office/drawing/2014/main" id="{08705DF1-D810-4CF8-38D9-B8591F3A32F9}"/>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
        <p:nvSpPr>
          <p:cNvPr id="8" name="TextBox 7">
            <a:extLst>
              <a:ext uri="{FF2B5EF4-FFF2-40B4-BE49-F238E27FC236}">
                <a16:creationId xmlns:a16="http://schemas.microsoft.com/office/drawing/2014/main" id="{1199D1D2-6990-31EA-F462-1229721092F3}"/>
              </a:ext>
            </a:extLst>
          </p:cNvPr>
          <p:cNvSpPr txBox="1"/>
          <p:nvPr/>
        </p:nvSpPr>
        <p:spPr>
          <a:xfrm>
            <a:off x="6736127" y="3283833"/>
            <a:ext cx="9144000" cy="646331"/>
          </a:xfrm>
          <a:prstGeom prst="rect">
            <a:avLst/>
          </a:prstGeom>
          <a:noFill/>
        </p:spPr>
        <p:txBody>
          <a:bodyPr wrap="square">
            <a:spAutoFit/>
          </a:bodyPr>
          <a:lstStyle/>
          <a:p>
            <a:r>
              <a:rPr lang="en-US" sz="3600" dirty="0">
                <a:latin typeface="Montserrat ExtraBold" panose="00000900000000000000" pitchFamily="2" charset="0"/>
              </a:rPr>
              <a:t>CUS Coaching Tips</a:t>
            </a:r>
          </a:p>
        </p:txBody>
      </p:sp>
      <p:sp>
        <p:nvSpPr>
          <p:cNvPr id="10" name="TextBox 9">
            <a:extLst>
              <a:ext uri="{FF2B5EF4-FFF2-40B4-BE49-F238E27FC236}">
                <a16:creationId xmlns:a16="http://schemas.microsoft.com/office/drawing/2014/main" id="{0AF79D99-8158-25C7-8779-DE00E4931E74}"/>
              </a:ext>
            </a:extLst>
          </p:cNvPr>
          <p:cNvSpPr txBox="1"/>
          <p:nvPr/>
        </p:nvSpPr>
        <p:spPr>
          <a:xfrm>
            <a:off x="3037838" y="5295899"/>
            <a:ext cx="1600200"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rPr>
              <a:t>Use the language consistently</a:t>
            </a:r>
          </a:p>
        </p:txBody>
      </p:sp>
      <p:sp>
        <p:nvSpPr>
          <p:cNvPr id="12" name="TextBox 11">
            <a:extLst>
              <a:ext uri="{FF2B5EF4-FFF2-40B4-BE49-F238E27FC236}">
                <a16:creationId xmlns:a16="http://schemas.microsoft.com/office/drawing/2014/main" id="{F2753499-28B8-F2EB-DB0F-7A8073BE5593}"/>
              </a:ext>
            </a:extLst>
          </p:cNvPr>
          <p:cNvSpPr txBox="1"/>
          <p:nvPr/>
        </p:nvSpPr>
        <p:spPr>
          <a:xfrm>
            <a:off x="5391149" y="5295899"/>
            <a:ext cx="2209800" cy="32624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rPr>
              <a:t>Use briefs and debriefs to practice; encourage everyone to speak up and ask if others have concerns</a:t>
            </a:r>
          </a:p>
        </p:txBody>
      </p:sp>
      <p:sp>
        <p:nvSpPr>
          <p:cNvPr id="14" name="TextBox 13">
            <a:extLst>
              <a:ext uri="{FF2B5EF4-FFF2-40B4-BE49-F238E27FC236}">
                <a16:creationId xmlns:a16="http://schemas.microsoft.com/office/drawing/2014/main" id="{ED52F1E3-6008-C960-61FF-43C1547A61FB}"/>
              </a:ext>
            </a:extLst>
          </p:cNvPr>
          <p:cNvSpPr txBox="1"/>
          <p:nvPr/>
        </p:nvSpPr>
        <p:spPr>
          <a:xfrm>
            <a:off x="8039100" y="5295899"/>
            <a:ext cx="2514600" cy="28469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344488" marR="0" lvl="1" indent="0" algn="ctr" defTabSz="914400" rtl="0" eaLnBrk="1" fontAlgn="base" latinLnBrk="0" hangingPunct="1">
              <a:lnSpc>
                <a:spcPct val="95000"/>
              </a:lnSpc>
              <a:spcBef>
                <a:spcPct val="40000"/>
              </a:spcBef>
              <a:spcAft>
                <a:spcPct val="0"/>
              </a:spcAft>
              <a:buClr>
                <a:srgbClr val="EEAE13"/>
              </a:buClr>
              <a:buSzPct val="75000"/>
              <a:buFontTx/>
              <a:buNone/>
              <a:tabLst/>
              <a:defRPr/>
            </a:pPr>
            <a:r>
              <a:rPr kumimoji="0" lang="en-US" b="0" i="0" u="none" strike="noStrike" kern="0" cap="none" spc="0" normalizeH="0" baseline="0" noProof="0" dirty="0">
                <a:ln>
                  <a:noFill/>
                </a:ln>
                <a:solidFill>
                  <a:srgbClr val="5E5E5E"/>
                </a:solidFill>
                <a:effectLst/>
                <a:uLnTx/>
                <a:uFillTx/>
                <a:latin typeface="Montserrat Classic" panose="020B0604020202020204" charset="0"/>
                <a:ea typeface="ヒラギノ角ゴ Pro W3" charset="0"/>
              </a:rPr>
              <a:t>If you get pushback:</a:t>
            </a:r>
          </a:p>
          <a:p>
            <a:pPr marL="344488" marR="0" lvl="1" indent="0" algn="ctr" defTabSz="914400" rtl="0" eaLnBrk="1" fontAlgn="base" latinLnBrk="0" hangingPunct="1">
              <a:lnSpc>
                <a:spcPct val="95000"/>
              </a:lnSpc>
              <a:spcBef>
                <a:spcPct val="40000"/>
              </a:spcBef>
              <a:spcAft>
                <a:spcPct val="0"/>
              </a:spcAft>
              <a:buClr>
                <a:srgbClr val="EEAE13"/>
              </a:buClr>
              <a:buSzPct val="75000"/>
              <a:buFontTx/>
              <a:buNone/>
              <a:tabLst/>
              <a:defRPr/>
            </a:pPr>
            <a:r>
              <a:rPr kumimoji="0" lang="en-US" b="0" i="0" u="none" strike="noStrike" kern="0" cap="none" spc="0" normalizeH="0" baseline="0" noProof="0" dirty="0">
                <a:ln>
                  <a:noFill/>
                </a:ln>
                <a:solidFill>
                  <a:srgbClr val="5E5E5E"/>
                </a:solidFill>
                <a:effectLst/>
                <a:uLnTx/>
                <a:uFillTx/>
                <a:latin typeface="Montserrat Classic" panose="020B0604020202020204" charset="0"/>
                <a:ea typeface="ヒラギノ角ゴ Pro W3" charset="0"/>
              </a:rPr>
              <a:t>Continue to escalate your CUS and focus on patient safety</a:t>
            </a:r>
          </a:p>
        </p:txBody>
      </p:sp>
      <p:sp>
        <p:nvSpPr>
          <p:cNvPr id="17" name="TextBox 16">
            <a:extLst>
              <a:ext uri="{FF2B5EF4-FFF2-40B4-BE49-F238E27FC236}">
                <a16:creationId xmlns:a16="http://schemas.microsoft.com/office/drawing/2014/main" id="{C0CDD409-67D4-AAE9-9E09-49238BE65BF1}"/>
              </a:ext>
            </a:extLst>
          </p:cNvPr>
          <p:cNvSpPr txBox="1"/>
          <p:nvPr/>
        </p:nvSpPr>
        <p:spPr>
          <a:xfrm>
            <a:off x="11430002" y="5234343"/>
            <a:ext cx="2133600"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rPr>
              <a:t>Use your teammates to back you up</a:t>
            </a:r>
          </a:p>
        </p:txBody>
      </p:sp>
      <p:sp>
        <p:nvSpPr>
          <p:cNvPr id="19" name="TextBox 18">
            <a:extLst>
              <a:ext uri="{FF2B5EF4-FFF2-40B4-BE49-F238E27FC236}">
                <a16:creationId xmlns:a16="http://schemas.microsoft.com/office/drawing/2014/main" id="{70C39345-009B-F630-C1D6-13A279F670A9}"/>
              </a:ext>
            </a:extLst>
          </p:cNvPr>
          <p:cNvSpPr txBox="1"/>
          <p:nvPr/>
        </p:nvSpPr>
        <p:spPr>
          <a:xfrm>
            <a:off x="14316713" y="5295899"/>
            <a:ext cx="1600200"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98ECC"/>
                </a:solidFill>
                <a:effectLst/>
                <a:uLnTx/>
                <a:uFillTx/>
                <a:latin typeface="Montserrat Classic" panose="020B0604020202020204" charset="0"/>
                <a:ea typeface="ヒラギノ角ゴ Pro W3" pitchFamily="127" charset="-128"/>
              </a:rPr>
              <a:t>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Montserrat Classic" panose="020B0604020202020204" charset="0"/>
                <a:ea typeface="ヒラギノ角ゴ Pro W3" charset="0"/>
                <a:cs typeface="ヒラギノ角ゴ Pro W3" charset="0"/>
              </a:rPr>
              <a:t>Utilize your chain of command</a:t>
            </a:r>
            <a:endParaRPr kumimoji="0" lang="en-US" sz="4400" b="1" i="0" u="none" strike="noStrike" kern="1200" cap="none" spc="0" normalizeH="0" baseline="0" noProof="0" dirty="0">
              <a:ln>
                <a:noFill/>
              </a:ln>
              <a:solidFill>
                <a:srgbClr val="76BC43"/>
              </a:solidFill>
              <a:effectLst/>
              <a:uLnTx/>
              <a:uFillTx/>
              <a:latin typeface="Montserrat Classic" panose="020B0604020202020204" charset="0"/>
              <a:ea typeface="ヒラギノ角ゴ Pro W3" pitchFamily="127" charset="-128"/>
            </a:endParaRPr>
          </a:p>
        </p:txBody>
      </p:sp>
    </p:spTree>
    <p:extLst>
      <p:ext uri="{BB962C8B-B14F-4D97-AF65-F5344CB8AC3E}">
        <p14:creationId xmlns:p14="http://schemas.microsoft.com/office/powerpoint/2010/main" val="2365937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0D4A2D4B-2E40-A634-8A06-385254737CA1}"/>
              </a:ext>
            </a:extLst>
          </p:cNvPr>
          <p:cNvSpPr txBox="1"/>
          <p:nvPr/>
        </p:nvSpPr>
        <p:spPr>
          <a:xfrm>
            <a:off x="7848600" y="2171700"/>
            <a:ext cx="3505200" cy="646331"/>
          </a:xfrm>
          <a:prstGeom prst="rect">
            <a:avLst/>
          </a:prstGeom>
          <a:noFill/>
        </p:spPr>
        <p:txBody>
          <a:bodyPr wrap="square">
            <a:spAutoFit/>
          </a:bodyPr>
          <a:lstStyle/>
          <a:p>
            <a:r>
              <a:rPr lang="en-US" sz="3600" dirty="0">
                <a:solidFill>
                  <a:schemeClr val="accent6">
                    <a:lumMod val="75000"/>
                  </a:schemeClr>
                </a:solidFill>
                <a:latin typeface="Montserrat ExtraBold" panose="00000900000000000000" pitchFamily="2" charset="0"/>
                <a:ea typeface="ヒラギノ角ゴ Pro W3"/>
              </a:rPr>
              <a:t>Handoff</a:t>
            </a:r>
            <a:endParaRPr lang="en-US" sz="3600" dirty="0">
              <a:latin typeface="Montserrat ExtraBold" panose="00000900000000000000" pitchFamily="2" charset="0"/>
            </a:endParaRPr>
          </a:p>
        </p:txBody>
      </p:sp>
      <p:sp>
        <p:nvSpPr>
          <p:cNvPr id="10" name="TextBox 9">
            <a:extLst>
              <a:ext uri="{FF2B5EF4-FFF2-40B4-BE49-F238E27FC236}">
                <a16:creationId xmlns:a16="http://schemas.microsoft.com/office/drawing/2014/main" id="{EEF3A9A2-3928-95D1-3A6E-BC6FBC1847FE}"/>
              </a:ext>
            </a:extLst>
          </p:cNvPr>
          <p:cNvSpPr txBox="1"/>
          <p:nvPr/>
        </p:nvSpPr>
        <p:spPr>
          <a:xfrm>
            <a:off x="4876800" y="4079657"/>
            <a:ext cx="5638800" cy="3822585"/>
          </a:xfrm>
          <a:prstGeom prst="rect">
            <a:avLst/>
          </a:prstGeom>
          <a:noFill/>
        </p:spPr>
        <p:txBody>
          <a:bodyPr wrap="square">
            <a:spAutoFit/>
          </a:bodyPr>
          <a:lstStyle/>
          <a:p>
            <a:pPr marL="0" indent="0" algn="ctr">
              <a:spcBef>
                <a:spcPct val="20000"/>
              </a:spcBef>
              <a:buNone/>
            </a:pPr>
            <a:r>
              <a:rPr lang="en-US" altLang="en-US" sz="2400" dirty="0">
                <a:latin typeface="Montserrat Classic" panose="020B0604020202020204" charset="0"/>
                <a:ea typeface="ヒラギノ角ゴ Pro W3"/>
              </a:rPr>
              <a:t>Why are handoffs so dangerous?</a:t>
            </a:r>
          </a:p>
          <a:p>
            <a:pPr marL="0" indent="0" algn="ctr">
              <a:spcBef>
                <a:spcPct val="20000"/>
              </a:spcBef>
              <a:buNone/>
            </a:pPr>
            <a:endParaRPr lang="en-US" altLang="en-US" sz="2000" dirty="0">
              <a:latin typeface="Montserrat Classic" panose="020B0604020202020204" charset="0"/>
              <a:ea typeface="ヒラギノ角ゴ Pro W3"/>
            </a:endParaRPr>
          </a:p>
          <a:p>
            <a:pPr marL="0" indent="0" algn="ctr">
              <a:spcBef>
                <a:spcPct val="20000"/>
              </a:spcBef>
              <a:buNone/>
            </a:pPr>
            <a:r>
              <a:rPr lang="en-US" altLang="en-US" sz="2400" dirty="0">
                <a:latin typeface="Montserrat Classic" panose="020B0604020202020204" charset="0"/>
                <a:ea typeface="ヒラギノ角ゴ Pro W3"/>
              </a:rPr>
              <a:t>Frequent</a:t>
            </a:r>
            <a:endParaRPr lang="en-US" sz="2400" dirty="0">
              <a:latin typeface="Montserrat Classic" panose="020B0604020202020204" charset="0"/>
            </a:endParaRPr>
          </a:p>
          <a:p>
            <a:pPr marL="344170" lvl="1" indent="0" algn="ctr">
              <a:spcBef>
                <a:spcPct val="20000"/>
              </a:spcBef>
              <a:buNone/>
            </a:pPr>
            <a:endParaRPr lang="en-US" altLang="en-US" dirty="0">
              <a:latin typeface="Montserrat Classic" panose="020B0604020202020204" charset="0"/>
              <a:cs typeface="Arial"/>
            </a:endParaRPr>
          </a:p>
          <a:p>
            <a:pPr marL="0" indent="0" algn="ctr">
              <a:spcBef>
                <a:spcPct val="20000"/>
              </a:spcBef>
              <a:buNone/>
            </a:pPr>
            <a:r>
              <a:rPr lang="en-US" altLang="en-US" sz="2400" dirty="0">
                <a:latin typeface="Montserrat Classic" panose="020B0604020202020204" charset="0"/>
                <a:ea typeface="ヒラギノ角ゴ Pro W3"/>
              </a:rPr>
              <a:t>High Stakes</a:t>
            </a:r>
          </a:p>
          <a:p>
            <a:pPr marL="0" indent="0" algn="ctr">
              <a:spcBef>
                <a:spcPct val="20000"/>
              </a:spcBef>
              <a:buNone/>
            </a:pPr>
            <a:endParaRPr lang="en-US" altLang="en-US" sz="2400" dirty="0">
              <a:latin typeface="Montserrat Classic" panose="020B0604020202020204" charset="0"/>
            </a:endParaRPr>
          </a:p>
          <a:p>
            <a:pPr marL="0" indent="0" algn="ctr">
              <a:spcBef>
                <a:spcPct val="20000"/>
              </a:spcBef>
              <a:buNone/>
            </a:pPr>
            <a:r>
              <a:rPr lang="en-US" altLang="en-US" sz="2400" dirty="0">
                <a:latin typeface="Montserrat Classic" panose="020B0604020202020204" charset="0"/>
                <a:ea typeface="ヒラギノ角ゴ Pro W3"/>
              </a:rPr>
              <a:t>Error-prone</a:t>
            </a:r>
          </a:p>
          <a:p>
            <a:pPr marL="0" indent="0" algn="ctr">
              <a:spcBef>
                <a:spcPct val="20000"/>
              </a:spcBef>
              <a:buNone/>
            </a:pPr>
            <a:endParaRPr lang="en-US" altLang="en-US" sz="2400" dirty="0">
              <a:latin typeface="Montserrat Classic" panose="020B0604020202020204" charset="0"/>
            </a:endParaRPr>
          </a:p>
          <a:p>
            <a:pPr marL="0" indent="0" algn="ctr">
              <a:spcBef>
                <a:spcPct val="20000"/>
              </a:spcBef>
              <a:buNone/>
            </a:pPr>
            <a:r>
              <a:rPr lang="en-US" altLang="en-US" sz="2400" dirty="0">
                <a:latin typeface="Montserrat Classic" panose="020B0604020202020204" charset="0"/>
                <a:ea typeface="ヒラギノ角ゴ Pro W3"/>
              </a:rPr>
              <a:t>Gaps in Care</a:t>
            </a:r>
          </a:p>
        </p:txBody>
      </p:sp>
      <p:pic>
        <p:nvPicPr>
          <p:cNvPr id="12" name="Picture 11">
            <a:extLst>
              <a:ext uri="{FF2B5EF4-FFF2-40B4-BE49-F238E27FC236}">
                <a16:creationId xmlns:a16="http://schemas.microsoft.com/office/drawing/2014/main" id="{643A2689-BC1E-1CD0-976B-D04EA906083F}"/>
              </a:ext>
            </a:extLst>
          </p:cNvPr>
          <p:cNvPicPr>
            <a:picLocks noChangeAspect="1"/>
          </p:cNvPicPr>
          <p:nvPr/>
        </p:nvPicPr>
        <p:blipFill>
          <a:blip r:embed="rId5"/>
          <a:stretch>
            <a:fillRect/>
          </a:stretch>
        </p:blipFill>
        <p:spPr>
          <a:xfrm>
            <a:off x="844769" y="5143500"/>
            <a:ext cx="4000500" cy="2450985"/>
          </a:xfrm>
          <a:prstGeom prst="rect">
            <a:avLst/>
          </a:prstGeom>
        </p:spPr>
      </p:pic>
      <p:pic>
        <p:nvPicPr>
          <p:cNvPr id="14" name="Picture 13">
            <a:extLst>
              <a:ext uri="{FF2B5EF4-FFF2-40B4-BE49-F238E27FC236}">
                <a16:creationId xmlns:a16="http://schemas.microsoft.com/office/drawing/2014/main" id="{201BA567-54EC-B371-EF8F-0339F8175089}"/>
              </a:ext>
            </a:extLst>
          </p:cNvPr>
          <p:cNvPicPr>
            <a:picLocks noChangeAspect="1"/>
          </p:cNvPicPr>
          <p:nvPr/>
        </p:nvPicPr>
        <p:blipFill>
          <a:blip r:embed="rId6"/>
          <a:stretch>
            <a:fillRect/>
          </a:stretch>
        </p:blipFill>
        <p:spPr>
          <a:xfrm>
            <a:off x="9982200" y="4221360"/>
            <a:ext cx="6896100" cy="4646408"/>
          </a:xfrm>
          <a:prstGeom prst="rect">
            <a:avLst/>
          </a:prstGeom>
        </p:spPr>
      </p:pic>
    </p:spTree>
    <p:extLst>
      <p:ext uri="{BB962C8B-B14F-4D97-AF65-F5344CB8AC3E}">
        <p14:creationId xmlns:p14="http://schemas.microsoft.com/office/powerpoint/2010/main" val="1909797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0" name="Picture 9">
            <a:extLst>
              <a:ext uri="{FF2B5EF4-FFF2-40B4-BE49-F238E27FC236}">
                <a16:creationId xmlns:a16="http://schemas.microsoft.com/office/drawing/2014/main" id="{FF5820B2-AE6B-A060-67B5-DF40F71739DB}"/>
              </a:ext>
            </a:extLst>
          </p:cNvPr>
          <p:cNvPicPr>
            <a:picLocks noChangeAspect="1"/>
          </p:cNvPicPr>
          <p:nvPr/>
        </p:nvPicPr>
        <p:blipFill>
          <a:blip r:embed="rId5"/>
          <a:stretch>
            <a:fillRect/>
          </a:stretch>
        </p:blipFill>
        <p:spPr>
          <a:xfrm>
            <a:off x="3048000" y="1714500"/>
            <a:ext cx="12192000" cy="6858000"/>
          </a:xfrm>
          <a:prstGeom prst="rect">
            <a:avLst/>
          </a:prstGeom>
        </p:spPr>
      </p:pic>
    </p:spTree>
    <p:extLst>
      <p:ext uri="{BB962C8B-B14F-4D97-AF65-F5344CB8AC3E}">
        <p14:creationId xmlns:p14="http://schemas.microsoft.com/office/powerpoint/2010/main" val="1758994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3">
            <a:extLst>
              <a:ext uri="{FF2B5EF4-FFF2-40B4-BE49-F238E27FC236}">
                <a16:creationId xmlns:a16="http://schemas.microsoft.com/office/drawing/2014/main" id="{F02C0294-9B79-7D4E-3A87-F78D3548D9D2}"/>
              </a:ext>
            </a:extLst>
          </p:cNvPr>
          <p:cNvSpPr txBox="1"/>
          <p:nvPr/>
        </p:nvSpPr>
        <p:spPr>
          <a:xfrm>
            <a:off x="5791200" y="2095500"/>
            <a:ext cx="9144000" cy="646331"/>
          </a:xfrm>
          <a:prstGeom prst="rect">
            <a:avLst/>
          </a:prstGeom>
          <a:noFill/>
        </p:spPr>
        <p:txBody>
          <a:bodyPr wrap="square">
            <a:spAutoFit/>
          </a:bodyPr>
          <a:lstStyle/>
          <a:p>
            <a:r>
              <a:rPr lang="en-US" sz="3600" dirty="0">
                <a:latin typeface="Montserrat ExtraBold" panose="00000900000000000000" pitchFamily="2" charset="0"/>
              </a:rPr>
              <a:t>Closed Loop Communication</a:t>
            </a:r>
          </a:p>
        </p:txBody>
      </p:sp>
      <p:pic>
        <p:nvPicPr>
          <p:cNvPr id="15" name="Online Media 14" title="The Man With Two Brains -- little girl bystander -- Better Quality">
            <a:hlinkClick r:id="" action="ppaction://media"/>
            <a:extLst>
              <a:ext uri="{FF2B5EF4-FFF2-40B4-BE49-F238E27FC236}">
                <a16:creationId xmlns:a16="http://schemas.microsoft.com/office/drawing/2014/main" id="{814AFA71-9392-D783-EBEB-5989F4460E27}"/>
              </a:ext>
            </a:extLst>
          </p:cNvPr>
          <p:cNvPicPr>
            <a:picLocks noRot="1" noChangeAspect="1"/>
          </p:cNvPicPr>
          <p:nvPr>
            <a:videoFile r:link="rId1"/>
          </p:nvPr>
        </p:nvPicPr>
        <p:blipFill>
          <a:blip r:embed="rId6"/>
          <a:stretch>
            <a:fillRect/>
          </a:stretch>
        </p:blipFill>
        <p:spPr>
          <a:xfrm>
            <a:off x="5334000" y="3026071"/>
            <a:ext cx="7620000" cy="5715000"/>
          </a:xfrm>
          <a:prstGeom prst="rect">
            <a:avLst/>
          </a:prstGeom>
        </p:spPr>
      </p:pic>
      <p:sp>
        <p:nvSpPr>
          <p:cNvPr id="17" name="TextBox 16">
            <a:extLst>
              <a:ext uri="{FF2B5EF4-FFF2-40B4-BE49-F238E27FC236}">
                <a16:creationId xmlns:a16="http://schemas.microsoft.com/office/drawing/2014/main" id="{C14AF7AA-B58B-8444-692C-0CC96172DA17}"/>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231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Content Placeholder 5">
            <a:extLst>
              <a:ext uri="{FF2B5EF4-FFF2-40B4-BE49-F238E27FC236}">
                <a16:creationId xmlns:a16="http://schemas.microsoft.com/office/drawing/2014/main" id="{EBBE2C73-7FE8-6A3C-0E9B-52529923BC92}"/>
              </a:ext>
            </a:extLst>
          </p:cNvPr>
          <p:cNvPicPr>
            <a:picLocks noChangeAspect="1"/>
          </p:cNvPicPr>
          <p:nvPr/>
        </p:nvPicPr>
        <p:blipFill>
          <a:blip r:embed="rId5"/>
          <a:stretch>
            <a:fillRect/>
          </a:stretch>
        </p:blipFill>
        <p:spPr>
          <a:xfrm>
            <a:off x="1391652" y="5111678"/>
            <a:ext cx="5190957" cy="3483864"/>
          </a:xfrm>
          <a:prstGeom prst="rect">
            <a:avLst/>
          </a:prstGeom>
        </p:spPr>
      </p:pic>
      <p:pic>
        <p:nvPicPr>
          <p:cNvPr id="9" name="Picture 8" descr="A group of people sitting in a circle&#10;&#10;Description automatically generated">
            <a:extLst>
              <a:ext uri="{FF2B5EF4-FFF2-40B4-BE49-F238E27FC236}">
                <a16:creationId xmlns:a16="http://schemas.microsoft.com/office/drawing/2014/main" id="{88304634-BCB4-7F9B-F843-3B5020153B2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0800000" flipV="1">
            <a:off x="10562755" y="5076497"/>
            <a:ext cx="6476999" cy="3519045"/>
          </a:xfrm>
          <a:prstGeom prst="rect">
            <a:avLst/>
          </a:prstGeom>
        </p:spPr>
      </p:pic>
      <p:sp>
        <p:nvSpPr>
          <p:cNvPr id="11" name="Content Placeholder 11">
            <a:extLst>
              <a:ext uri="{FF2B5EF4-FFF2-40B4-BE49-F238E27FC236}">
                <a16:creationId xmlns:a16="http://schemas.microsoft.com/office/drawing/2014/main" id="{037C9B81-05B3-781E-1D8B-FDA3D3B0A6E1}"/>
              </a:ext>
            </a:extLst>
          </p:cNvPr>
          <p:cNvSpPr txBox="1">
            <a:spLocks/>
          </p:cNvSpPr>
          <p:nvPr/>
        </p:nvSpPr>
        <p:spPr>
          <a:xfrm>
            <a:off x="6582609" y="2891634"/>
            <a:ext cx="5576396" cy="2022971"/>
          </a:xfrm>
          <a:prstGeom prst="rect">
            <a:avLst/>
          </a:prstGeom>
          <a:noFill/>
        </p:spPr>
        <p:txBody>
          <a:bodyPr vert="horz" lIns="91440" tIns="45720" rIns="91440" bIns="45720" rtlCol="0" anchor="ctr">
            <a:normAutofit fontScale="92500"/>
          </a:bodyPr>
          <a:lstStyle>
            <a:lvl1pPr marL="342900" indent="-342900" algn="l" rtl="0" eaLnBrk="1" fontAlgn="base" hangingPunct="1">
              <a:lnSpc>
                <a:spcPct val="95000"/>
              </a:lnSpc>
              <a:spcBef>
                <a:spcPct val="40000"/>
              </a:spcBef>
              <a:spcAft>
                <a:spcPct val="0"/>
              </a:spcAft>
              <a:buClr>
                <a:schemeClr val="accent4"/>
              </a:buClr>
              <a:buSzPct val="90000"/>
              <a:buFont typeface="Wingdings" pitchFamily="2" charset="2"/>
              <a:buChar char="n"/>
              <a:defRPr sz="2400">
                <a:solidFill>
                  <a:schemeClr val="tx1"/>
                </a:solidFill>
                <a:latin typeface="+mn-lt"/>
                <a:ea typeface="ヒラギノ角ゴ Pro W3" charset="0"/>
                <a:cs typeface="ヒラギノ角ゴ Pro W3" charset="0"/>
              </a:defRPr>
            </a:lvl1pPr>
            <a:lvl2pPr marL="630238" indent="-285750" algn="l" rtl="0" eaLnBrk="1" fontAlgn="base" hangingPunct="1">
              <a:lnSpc>
                <a:spcPct val="95000"/>
              </a:lnSpc>
              <a:spcBef>
                <a:spcPct val="40000"/>
              </a:spcBef>
              <a:spcAft>
                <a:spcPct val="0"/>
              </a:spcAft>
              <a:buClr>
                <a:schemeClr val="accent1"/>
              </a:buClr>
              <a:buSzPct val="75000"/>
              <a:buFont typeface="Wingdings" pitchFamily="2" charset="2"/>
              <a:buChar char="n"/>
              <a:defRPr sz="2400">
                <a:solidFill>
                  <a:schemeClr val="tx1"/>
                </a:solidFill>
                <a:latin typeface="+mn-lt"/>
                <a:ea typeface="ヒラギノ角ゴ Pro W3" charset="0"/>
              </a:defRPr>
            </a:lvl2pPr>
            <a:lvl3pPr marL="860425" indent="-228600" algn="l" rtl="0" eaLnBrk="1" fontAlgn="base" hangingPunct="1">
              <a:lnSpc>
                <a:spcPct val="95000"/>
              </a:lnSpc>
              <a:spcBef>
                <a:spcPct val="40000"/>
              </a:spcBef>
              <a:spcAft>
                <a:spcPct val="0"/>
              </a:spcAft>
              <a:buClr>
                <a:schemeClr val="accent1"/>
              </a:buClr>
              <a:buSzPct val="55000"/>
              <a:buFont typeface="Wingdings" pitchFamily="2" charset="2"/>
              <a:buChar char="n"/>
              <a:defRPr sz="2400">
                <a:solidFill>
                  <a:schemeClr val="tx1"/>
                </a:solidFill>
                <a:latin typeface="+mn-lt"/>
                <a:ea typeface="ヒラギノ角ゴ Pro W3" charset="0"/>
              </a:defRPr>
            </a:lvl3pPr>
            <a:lvl4pPr marL="1090613"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ea typeface="ヒラギノ角ゴ Pro W3" charset="0"/>
              </a:defRPr>
            </a:lvl4pPr>
            <a:lvl5pPr marL="13208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ea typeface="ヒラギノ角ゴ Pro W3" charset="0"/>
              </a:defRPr>
            </a:lvl5pPr>
            <a:lvl6pPr marL="17780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defRPr>
            </a:lvl6pPr>
            <a:lvl7pPr marL="22352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defRPr>
            </a:lvl7pPr>
            <a:lvl8pPr marL="26924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defRPr>
            </a:lvl8pPr>
            <a:lvl9pPr marL="3149600" indent="-228600" algn="l" rtl="0" eaLnBrk="1" fontAlgn="base" hangingPunct="1">
              <a:lnSpc>
                <a:spcPct val="95000"/>
              </a:lnSpc>
              <a:spcBef>
                <a:spcPct val="40000"/>
              </a:spcBef>
              <a:spcAft>
                <a:spcPct val="0"/>
              </a:spcAft>
              <a:buClr>
                <a:schemeClr val="accent1"/>
              </a:buClr>
              <a:buFont typeface="Wingdings" pitchFamily="2" charset="2"/>
              <a:buChar char="§"/>
              <a:defRPr sz="2400">
                <a:solidFill>
                  <a:schemeClr val="tx1"/>
                </a:solidFill>
                <a:latin typeface="+mn-lt"/>
              </a:defRPr>
            </a:lvl9pPr>
          </a:lstStyle>
          <a:p>
            <a:pPr marL="0" marR="0" lvl="0" indent="0" algn="l" defTabSz="914400" rtl="0" eaLnBrk="1" fontAlgn="base" latinLnBrk="0" hangingPunct="1">
              <a:lnSpc>
                <a:spcPct val="95000"/>
              </a:lnSpc>
              <a:spcBef>
                <a:spcPct val="40000"/>
              </a:spcBef>
              <a:spcAft>
                <a:spcPct val="0"/>
              </a:spcAft>
              <a:buClr>
                <a:srgbClr val="76BC43"/>
              </a:buClr>
              <a:buSzPct val="90000"/>
              <a:buFont typeface="Wingdings" pitchFamily="2" charset="2"/>
              <a:buNone/>
              <a:tabLst/>
              <a:defRPr/>
            </a:pPr>
            <a:r>
              <a:rPr kumimoji="0" lang="en-US" sz="3000" b="1" i="0" u="none" strike="noStrike" kern="0" cap="none" spc="0" normalizeH="0" baseline="0" noProof="0" dirty="0">
                <a:ln>
                  <a:noFill/>
                </a:ln>
                <a:solidFill>
                  <a:srgbClr val="5E5E5E"/>
                </a:solidFill>
                <a:effectLst/>
                <a:uLnTx/>
                <a:uFillTx/>
                <a:latin typeface="Montserrat Classic" panose="020B0604020202020204" charset="0"/>
              </a:rPr>
              <a:t>Brief</a:t>
            </a:r>
            <a:r>
              <a:rPr kumimoji="0" lang="en-US" sz="3000" b="0" i="0" u="none" strike="noStrike" kern="0" cap="none" spc="0" normalizeH="0" baseline="0" noProof="0" dirty="0">
                <a:ln>
                  <a:noFill/>
                </a:ln>
                <a:solidFill>
                  <a:srgbClr val="5E5E5E"/>
                </a:solidFill>
                <a:effectLst/>
                <a:uLnTx/>
                <a:uFillTx/>
                <a:latin typeface="Montserrat Classic" panose="020B0604020202020204" charset="0"/>
              </a:rPr>
              <a:t>—planning</a:t>
            </a:r>
          </a:p>
          <a:p>
            <a:pPr marL="0" marR="0" lvl="0" indent="0" algn="l" defTabSz="914400" rtl="0" eaLnBrk="1" fontAlgn="base" latinLnBrk="0" hangingPunct="1">
              <a:lnSpc>
                <a:spcPct val="95000"/>
              </a:lnSpc>
              <a:spcBef>
                <a:spcPct val="40000"/>
              </a:spcBef>
              <a:spcAft>
                <a:spcPct val="0"/>
              </a:spcAft>
              <a:buClr>
                <a:srgbClr val="76BC43"/>
              </a:buClr>
              <a:buSzPct val="90000"/>
              <a:buFont typeface="Wingdings" pitchFamily="2" charset="2"/>
              <a:buNone/>
              <a:tabLst/>
              <a:defRPr/>
            </a:pPr>
            <a:r>
              <a:rPr kumimoji="0" lang="en-US" sz="3000" b="1" i="0" u="none" strike="noStrike" kern="0" cap="none" spc="0" normalizeH="0" baseline="0" noProof="0" dirty="0">
                <a:ln>
                  <a:noFill/>
                </a:ln>
                <a:solidFill>
                  <a:srgbClr val="5E5E5E"/>
                </a:solidFill>
                <a:effectLst/>
                <a:uLnTx/>
                <a:uFillTx/>
                <a:latin typeface="Montserrat Classic" panose="020B0604020202020204" charset="0"/>
                <a:ea typeface="ヒラギノ角ゴ Pro W3"/>
              </a:rPr>
              <a:t>Huddles</a:t>
            </a:r>
            <a:r>
              <a:rPr kumimoji="0" lang="en-US" sz="3000" b="0" i="0" u="none" strike="noStrike" kern="0" cap="none" spc="0" normalizeH="0" baseline="0" noProof="0" dirty="0">
                <a:ln>
                  <a:noFill/>
                </a:ln>
                <a:solidFill>
                  <a:srgbClr val="5E5E5E"/>
                </a:solidFill>
                <a:effectLst/>
                <a:uLnTx/>
                <a:uFillTx/>
                <a:latin typeface="Montserrat Classic" panose="020B0604020202020204" charset="0"/>
                <a:ea typeface="ヒラギノ角ゴ Pro W3"/>
              </a:rPr>
              <a:t>—Problem solving</a:t>
            </a:r>
          </a:p>
          <a:p>
            <a:pPr marL="0" marR="0" lvl="0" indent="0" algn="l" defTabSz="914400" rtl="0" eaLnBrk="1" fontAlgn="base" latinLnBrk="0" hangingPunct="1">
              <a:lnSpc>
                <a:spcPct val="95000"/>
              </a:lnSpc>
              <a:spcBef>
                <a:spcPct val="40000"/>
              </a:spcBef>
              <a:spcAft>
                <a:spcPct val="0"/>
              </a:spcAft>
              <a:buClr>
                <a:srgbClr val="76BC43"/>
              </a:buClr>
              <a:buSzPct val="90000"/>
              <a:buFont typeface="Wingdings" pitchFamily="2" charset="2"/>
              <a:buNone/>
              <a:tabLst/>
              <a:defRPr/>
            </a:pPr>
            <a:r>
              <a:rPr kumimoji="0" lang="en-US" sz="3200" b="1" i="0" u="none" strike="noStrike" kern="0" cap="none" spc="0" normalizeH="0" baseline="0" noProof="0" dirty="0">
                <a:ln>
                  <a:noFill/>
                </a:ln>
                <a:solidFill>
                  <a:srgbClr val="5E5E5E"/>
                </a:solidFill>
                <a:effectLst/>
                <a:uLnTx/>
                <a:uFillTx/>
                <a:latin typeface="Montserrat Classic" panose="020B0604020202020204" charset="0"/>
              </a:rPr>
              <a:t>Debrief</a:t>
            </a:r>
            <a:r>
              <a:rPr kumimoji="0" lang="en-US" sz="3200" b="0" i="0" u="none" strike="noStrike" kern="0" cap="none" spc="0" normalizeH="0" baseline="0" noProof="0" dirty="0">
                <a:ln>
                  <a:noFill/>
                </a:ln>
                <a:solidFill>
                  <a:srgbClr val="5E5E5E"/>
                </a:solidFill>
                <a:effectLst/>
                <a:uLnTx/>
                <a:uFillTx/>
                <a:latin typeface="Montserrat Classic" panose="020B0604020202020204" charset="0"/>
              </a:rPr>
              <a:t>—Process improvement</a:t>
            </a:r>
          </a:p>
        </p:txBody>
      </p:sp>
      <p:sp>
        <p:nvSpPr>
          <p:cNvPr id="12" name="TextBox 11">
            <a:extLst>
              <a:ext uri="{FF2B5EF4-FFF2-40B4-BE49-F238E27FC236}">
                <a16:creationId xmlns:a16="http://schemas.microsoft.com/office/drawing/2014/main" id="{44DA9ECA-1BAC-C413-2285-20E51D480135}"/>
              </a:ext>
            </a:extLst>
          </p:cNvPr>
          <p:cNvSpPr txBox="1"/>
          <p:nvPr/>
        </p:nvSpPr>
        <p:spPr>
          <a:xfrm>
            <a:off x="6327363" y="2048231"/>
            <a:ext cx="5633273" cy="646331"/>
          </a:xfrm>
          <a:prstGeom prst="rect">
            <a:avLst/>
          </a:prstGeom>
          <a:noFill/>
        </p:spPr>
        <p:txBody>
          <a:bodyPr wrap="none" rtlCol="0">
            <a:spAutoFit/>
          </a:bodyPr>
          <a:lstStyle/>
          <a:p>
            <a:r>
              <a:rPr lang="en-US" sz="3600" dirty="0">
                <a:latin typeface="Montserrat ExtraBold" panose="00000900000000000000" pitchFamily="2" charset="0"/>
              </a:rPr>
              <a:t>Tools for Team Events</a:t>
            </a:r>
          </a:p>
        </p:txBody>
      </p:sp>
    </p:spTree>
    <p:extLst>
      <p:ext uri="{BB962C8B-B14F-4D97-AF65-F5344CB8AC3E}">
        <p14:creationId xmlns:p14="http://schemas.microsoft.com/office/powerpoint/2010/main" val="3141235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1">
            <a:extLst>
              <a:ext uri="{FF2B5EF4-FFF2-40B4-BE49-F238E27FC236}">
                <a16:creationId xmlns:a16="http://schemas.microsoft.com/office/drawing/2014/main" id="{FD1DC1F9-178A-346F-846B-0ADD3A459AA9}"/>
              </a:ext>
            </a:extLst>
          </p:cNvPr>
          <p:cNvSpPr txBox="1"/>
          <p:nvPr/>
        </p:nvSpPr>
        <p:spPr>
          <a:xfrm>
            <a:off x="5562600" y="2247900"/>
            <a:ext cx="9144000" cy="646331"/>
          </a:xfrm>
          <a:prstGeom prst="rect">
            <a:avLst/>
          </a:prstGeom>
          <a:noFill/>
        </p:spPr>
        <p:txBody>
          <a:bodyPr wrap="square">
            <a:spAutoFit/>
          </a:bodyPr>
          <a:lstStyle/>
          <a:p>
            <a:r>
              <a:rPr lang="en-US" altLang="en-US" sz="3600" dirty="0">
                <a:latin typeface="Montserrat ExtraBold" panose="00000900000000000000" pitchFamily="2" charset="0"/>
                <a:ea typeface="ヒラギノ角ゴ Pro W3" pitchFamily="127" charset="-128"/>
              </a:rPr>
              <a:t>Disseminating the Plan: Brief</a:t>
            </a:r>
            <a:endParaRPr lang="en-US" sz="3600" dirty="0">
              <a:latin typeface="Montserrat ExtraBold" panose="00000900000000000000" pitchFamily="2" charset="0"/>
            </a:endParaRPr>
          </a:p>
        </p:txBody>
      </p:sp>
      <p:sp>
        <p:nvSpPr>
          <p:cNvPr id="14" name="TextBox 13">
            <a:extLst>
              <a:ext uri="{FF2B5EF4-FFF2-40B4-BE49-F238E27FC236}">
                <a16:creationId xmlns:a16="http://schemas.microsoft.com/office/drawing/2014/main" id="{32E8B77E-6B99-F180-BCD2-3984D31D14EB}"/>
              </a:ext>
            </a:extLst>
          </p:cNvPr>
          <p:cNvSpPr txBox="1"/>
          <p:nvPr/>
        </p:nvSpPr>
        <p:spPr>
          <a:xfrm>
            <a:off x="4572000" y="3675406"/>
            <a:ext cx="9144000" cy="2936188"/>
          </a:xfrm>
          <a:prstGeom prst="rect">
            <a:avLst/>
          </a:prstGeom>
          <a:noFill/>
        </p:spPr>
        <p:txBody>
          <a:bodyPr wrap="square">
            <a:spAutoFit/>
          </a:bodyPr>
          <a:lstStyle/>
          <a:p>
            <a:pPr marL="341313" marR="0" lvl="0" indent="-341313" algn="l" defTabSz="914400" rtl="0" eaLnBrk="1" fontAlgn="base" latinLnBrk="0" hangingPunct="1">
              <a:lnSpc>
                <a:spcPct val="95000"/>
              </a:lnSpc>
              <a:spcBef>
                <a:spcPct val="40000"/>
              </a:spcBef>
              <a:spcAft>
                <a:spcPct val="0"/>
              </a:spcAft>
              <a:buClr>
                <a:srgbClr val="76BC43"/>
              </a:buClr>
              <a:buSzPct val="90000"/>
              <a:buFont typeface="Wingdings" pitchFamily="2" charset="2"/>
              <a:buChar char="n"/>
              <a:tabLst/>
              <a:defRPr/>
            </a:pPr>
            <a:r>
              <a:rPr kumimoji="0" lang="en-US" altLang="en-US" sz="2400" b="1" i="0" u="none" strike="noStrike" kern="0" cap="none" spc="0" normalizeH="0" baseline="0" noProof="0" dirty="0">
                <a:ln>
                  <a:noFill/>
                </a:ln>
                <a:solidFill>
                  <a:srgbClr val="498ECC"/>
                </a:solidFill>
                <a:effectLst/>
                <a:uLnTx/>
                <a:uFillTx/>
                <a:latin typeface="Arial"/>
                <a:ea typeface="ヒラギノ角ゴ Pro W3" charset="0"/>
              </a:rPr>
              <a:t>A team briefing is an effective strategy for sharing the plan </a:t>
            </a:r>
          </a:p>
          <a:p>
            <a:pPr marL="0" marR="0" lvl="0" indent="-342900" algn="l" defTabSz="914400" rtl="0" eaLnBrk="1" fontAlgn="base" latinLnBrk="0" hangingPunct="1">
              <a:lnSpc>
                <a:spcPct val="95000"/>
              </a:lnSpc>
              <a:spcBef>
                <a:spcPct val="40000"/>
              </a:spcBef>
              <a:spcAft>
                <a:spcPct val="0"/>
              </a:spcAft>
              <a:buClr>
                <a:srgbClr val="76BC43"/>
              </a:buClr>
              <a:buSzPct val="90000"/>
              <a:buFont typeface="Wingdings" pitchFamily="2" charset="2"/>
              <a:buChar char="n"/>
              <a:tabLst/>
              <a:defRPr/>
            </a:pPr>
            <a:r>
              <a:rPr kumimoji="0" lang="en-US" altLang="en-US" sz="2400" b="1" i="0" u="none" strike="noStrike" kern="0" cap="none" spc="0" normalizeH="0" baseline="0" noProof="0" dirty="0">
                <a:ln>
                  <a:noFill/>
                </a:ln>
                <a:solidFill>
                  <a:srgbClr val="498ECC"/>
                </a:solidFill>
                <a:effectLst/>
                <a:uLnTx/>
                <a:uFillTx/>
                <a:latin typeface="Arial"/>
                <a:ea typeface="ヒラギノ角ゴ Pro W3" charset="0"/>
              </a:rPr>
              <a:t>Briefs should help:</a:t>
            </a:r>
          </a:p>
          <a:p>
            <a:pPr marL="630238" marR="0" lvl="1" indent="-285750" algn="l" defTabSz="914400" rtl="0" eaLnBrk="1" fontAlgn="base" latinLnBrk="0" hangingPunct="1">
              <a:lnSpc>
                <a:spcPct val="95000"/>
              </a:lnSpc>
              <a:spcBef>
                <a:spcPct val="40000"/>
              </a:spcBef>
              <a:spcAft>
                <a:spcPct val="0"/>
              </a:spcAft>
              <a:buClr>
                <a:srgbClr val="EEAE13"/>
              </a:buClr>
              <a:buSzPct val="75000"/>
              <a:buFont typeface="Wingdings" pitchFamily="2" charset="2"/>
              <a:buChar char="n"/>
              <a:tabLst/>
              <a:defRPr/>
            </a:pPr>
            <a:r>
              <a:rPr kumimoji="0" lang="en-US" altLang="en-US" sz="2400" b="0" i="0" u="none" strike="noStrike" kern="0" cap="none" spc="0" normalizeH="0" baseline="0" noProof="0" dirty="0">
                <a:ln>
                  <a:noFill/>
                </a:ln>
                <a:solidFill>
                  <a:srgbClr val="5E5E5E"/>
                </a:solidFill>
                <a:effectLst/>
                <a:uLnTx/>
                <a:uFillTx/>
                <a:latin typeface="Arial"/>
                <a:ea typeface="ヒラギノ角ゴ Pro W3" charset="0"/>
              </a:rPr>
              <a:t>Form the team</a:t>
            </a:r>
          </a:p>
          <a:p>
            <a:pPr marL="630238" marR="0" lvl="1" indent="-285750" algn="l" defTabSz="914400" rtl="0" eaLnBrk="1" fontAlgn="base" latinLnBrk="0" hangingPunct="1">
              <a:lnSpc>
                <a:spcPct val="95000"/>
              </a:lnSpc>
              <a:spcBef>
                <a:spcPct val="40000"/>
              </a:spcBef>
              <a:spcAft>
                <a:spcPct val="0"/>
              </a:spcAft>
              <a:buClr>
                <a:srgbClr val="EEAE13"/>
              </a:buClr>
              <a:buSzPct val="75000"/>
              <a:buFont typeface="Wingdings" pitchFamily="2" charset="2"/>
              <a:buChar char="n"/>
              <a:tabLst/>
              <a:defRPr/>
            </a:pPr>
            <a:r>
              <a:rPr kumimoji="0" lang="en-US" altLang="en-US" sz="2400" b="0" i="0" u="none" strike="noStrike" kern="0" cap="none" spc="0" normalizeH="0" baseline="0" noProof="0" dirty="0">
                <a:ln>
                  <a:noFill/>
                </a:ln>
                <a:solidFill>
                  <a:srgbClr val="5E5E5E"/>
                </a:solidFill>
                <a:effectLst/>
                <a:uLnTx/>
                <a:uFillTx/>
                <a:latin typeface="Arial"/>
                <a:ea typeface="ヒラギノ角ゴ Pro W3" charset="0"/>
              </a:rPr>
              <a:t>Designate team roles and responsibilities</a:t>
            </a:r>
          </a:p>
          <a:p>
            <a:pPr marL="630238" marR="0" lvl="1" indent="-285750" algn="l" defTabSz="914400" rtl="0" eaLnBrk="1" fontAlgn="base" latinLnBrk="0" hangingPunct="1">
              <a:lnSpc>
                <a:spcPct val="95000"/>
              </a:lnSpc>
              <a:spcBef>
                <a:spcPct val="40000"/>
              </a:spcBef>
              <a:spcAft>
                <a:spcPct val="0"/>
              </a:spcAft>
              <a:buClr>
                <a:srgbClr val="EEAE13"/>
              </a:buClr>
              <a:buSzPct val="75000"/>
              <a:buFont typeface="Wingdings" pitchFamily="2" charset="2"/>
              <a:buChar char="n"/>
              <a:tabLst/>
              <a:defRPr/>
            </a:pPr>
            <a:r>
              <a:rPr kumimoji="0" lang="en-US" altLang="en-US" sz="2400" b="0" i="0" u="none" strike="noStrike" kern="0" cap="none" spc="0" normalizeH="0" baseline="0" noProof="0" dirty="0">
                <a:ln>
                  <a:noFill/>
                </a:ln>
                <a:solidFill>
                  <a:srgbClr val="5E5E5E"/>
                </a:solidFill>
                <a:effectLst/>
                <a:uLnTx/>
                <a:uFillTx/>
                <a:latin typeface="Arial"/>
                <a:ea typeface="ヒラギノ角ゴ Pro W3" charset="0"/>
              </a:rPr>
              <a:t>Establish climate and goals</a:t>
            </a:r>
          </a:p>
          <a:p>
            <a:pPr marL="630238" marR="0" lvl="1" indent="-285750" algn="l" defTabSz="914400" rtl="0" eaLnBrk="1" fontAlgn="base" latinLnBrk="0" hangingPunct="1">
              <a:lnSpc>
                <a:spcPct val="95000"/>
              </a:lnSpc>
              <a:spcBef>
                <a:spcPct val="40000"/>
              </a:spcBef>
              <a:spcAft>
                <a:spcPct val="0"/>
              </a:spcAft>
              <a:buClr>
                <a:srgbClr val="EEAE13"/>
              </a:buClr>
              <a:buSzPct val="75000"/>
              <a:buFont typeface="Wingdings" pitchFamily="2" charset="2"/>
              <a:buChar char="n"/>
              <a:tabLst/>
              <a:defRPr/>
            </a:pPr>
            <a:r>
              <a:rPr kumimoji="0" lang="en-US" altLang="en-US" sz="2400" b="0" i="0" u="none" strike="noStrike" kern="0" cap="none" spc="0" normalizeH="0" baseline="0" noProof="0" dirty="0">
                <a:ln>
                  <a:noFill/>
                </a:ln>
                <a:solidFill>
                  <a:srgbClr val="5E5E5E"/>
                </a:solidFill>
                <a:effectLst/>
                <a:uLnTx/>
                <a:uFillTx/>
                <a:latin typeface="Arial"/>
                <a:ea typeface="ヒラギノ角ゴ Pro W3" charset="0"/>
              </a:rPr>
              <a:t>Engage team in short-  and long-term planning</a:t>
            </a:r>
          </a:p>
        </p:txBody>
      </p:sp>
      <p:pic>
        <p:nvPicPr>
          <p:cNvPr id="15" name="Online Media 14" title="Friends Funny Scene - PIVOT!!!!!">
            <a:hlinkClick r:id="" action="ppaction://media"/>
            <a:extLst>
              <a:ext uri="{FF2B5EF4-FFF2-40B4-BE49-F238E27FC236}">
                <a16:creationId xmlns:a16="http://schemas.microsoft.com/office/drawing/2014/main" id="{72FAA8DE-00E5-B830-1EBC-FE3601688A15}"/>
              </a:ext>
            </a:extLst>
          </p:cNvPr>
          <p:cNvPicPr>
            <a:picLocks noRot="1" noChangeAspect="1"/>
          </p:cNvPicPr>
          <p:nvPr>
            <a:videoFile r:link="rId1"/>
          </p:nvPr>
        </p:nvPicPr>
        <p:blipFill>
          <a:blip r:embed="rId6"/>
          <a:stretch>
            <a:fillRect/>
          </a:stretch>
        </p:blipFill>
        <p:spPr>
          <a:xfrm>
            <a:off x="13466379" y="6573494"/>
            <a:ext cx="3792921" cy="2143000"/>
          </a:xfrm>
          <a:prstGeom prst="rect">
            <a:avLst/>
          </a:prstGeom>
        </p:spPr>
      </p:pic>
    </p:spTree>
    <p:extLst>
      <p:ext uri="{BB962C8B-B14F-4D97-AF65-F5344CB8AC3E}">
        <p14:creationId xmlns:p14="http://schemas.microsoft.com/office/powerpoint/2010/main" val="82008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C116FD28-4A1E-E999-D14C-45D5CB81F623}"/>
              </a:ext>
            </a:extLst>
          </p:cNvPr>
          <p:cNvSpPr txBox="1"/>
          <p:nvPr/>
        </p:nvSpPr>
        <p:spPr>
          <a:xfrm>
            <a:off x="7426526" y="2247900"/>
            <a:ext cx="3434948" cy="984885"/>
          </a:xfrm>
          <a:prstGeom prst="rect">
            <a:avLst/>
          </a:prstGeom>
          <a:noFill/>
        </p:spPr>
        <p:txBody>
          <a:bodyPr wrap="square">
            <a:spAutoFit/>
          </a:bodyPr>
          <a:lstStyle/>
          <a:p>
            <a:r>
              <a:rPr lang="en-US" sz="4000" dirty="0">
                <a:latin typeface="Montserrat ExtraBold" panose="00000900000000000000" pitchFamily="2" charset="0"/>
                <a:ea typeface="ヒラギノ角ゴ Pro W3"/>
              </a:rPr>
              <a:t>Huddle</a:t>
            </a:r>
            <a:br>
              <a:rPr lang="en-US" dirty="0">
                <a:latin typeface="Arial Narrow"/>
                <a:ea typeface="ヒラギノ角ゴ Pro W3"/>
              </a:rPr>
            </a:br>
            <a:endParaRPr lang="en-US" dirty="0"/>
          </a:p>
        </p:txBody>
      </p:sp>
      <p:sp>
        <p:nvSpPr>
          <p:cNvPr id="10" name="TextBox 9">
            <a:extLst>
              <a:ext uri="{FF2B5EF4-FFF2-40B4-BE49-F238E27FC236}">
                <a16:creationId xmlns:a16="http://schemas.microsoft.com/office/drawing/2014/main" id="{EF3B647C-2F2F-A07F-B887-53B0875710FB}"/>
              </a:ext>
            </a:extLst>
          </p:cNvPr>
          <p:cNvSpPr txBox="1"/>
          <p:nvPr/>
        </p:nvSpPr>
        <p:spPr>
          <a:xfrm>
            <a:off x="3124200" y="4152900"/>
            <a:ext cx="9928955" cy="3108543"/>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0070C0"/>
                </a:solidFill>
                <a:latin typeface="Montserrat Classic" panose="020B0604020202020204" charset="0"/>
                <a:ea typeface="ヒラギノ角ゴ Pro W3"/>
              </a:rPr>
              <a:t>A brief gathering of teammates who are involved</a:t>
            </a:r>
          </a:p>
          <a:p>
            <a:pPr marL="457200" indent="-457200">
              <a:buFont typeface="Arial" panose="020B0604020202020204" pitchFamily="34" charset="0"/>
              <a:buChar char="•"/>
            </a:pPr>
            <a:endParaRPr lang="en-US" sz="2800" dirty="0">
              <a:solidFill>
                <a:srgbClr val="0070C0"/>
              </a:solidFill>
              <a:latin typeface="Montserrat Classic" panose="020B0604020202020204" charset="0"/>
            </a:endParaRPr>
          </a:p>
          <a:p>
            <a:pPr marL="457200" indent="-457200">
              <a:buFont typeface="Arial" panose="020B0604020202020204" pitchFamily="34" charset="0"/>
              <a:buChar char="•"/>
            </a:pPr>
            <a:r>
              <a:rPr lang="en-US" sz="2800" dirty="0">
                <a:solidFill>
                  <a:srgbClr val="0070C0"/>
                </a:solidFill>
                <a:latin typeface="Montserrat Classic" panose="020B0604020202020204" charset="0"/>
                <a:ea typeface="ヒラギノ角ゴ Pro W3"/>
              </a:rPr>
              <a:t>Goal to make a new plan</a:t>
            </a:r>
          </a:p>
          <a:p>
            <a:pPr marL="457200" indent="-457200">
              <a:buFont typeface="Arial" panose="020B0604020202020204" pitchFamily="34" charset="0"/>
              <a:buChar char="•"/>
            </a:pPr>
            <a:endParaRPr lang="en-US" sz="2800" dirty="0">
              <a:solidFill>
                <a:srgbClr val="0070C0"/>
              </a:solidFill>
              <a:latin typeface="Montserrat Classic" panose="020B0604020202020204" charset="0"/>
              <a:ea typeface="ヒラギノ角ゴ Pro W3"/>
            </a:endParaRPr>
          </a:p>
          <a:p>
            <a:pPr marL="457200" indent="-457200">
              <a:buFont typeface="Arial" panose="020B0604020202020204" pitchFamily="34" charset="0"/>
              <a:buChar char="•"/>
            </a:pPr>
            <a:r>
              <a:rPr lang="en-US" sz="2800" dirty="0">
                <a:solidFill>
                  <a:srgbClr val="0070C0"/>
                </a:solidFill>
                <a:latin typeface="Montserrat Classic" panose="020B0604020202020204" charset="0"/>
                <a:ea typeface="ヒラギノ角ゴ Pro W3"/>
              </a:rPr>
              <a:t>Redistribute workload</a:t>
            </a:r>
          </a:p>
          <a:p>
            <a:pPr marL="457200" indent="-457200">
              <a:buFont typeface="Arial" panose="020B0604020202020204" pitchFamily="34" charset="0"/>
              <a:buChar char="•"/>
            </a:pPr>
            <a:endParaRPr lang="en-US" sz="2800" dirty="0">
              <a:solidFill>
                <a:srgbClr val="0070C0"/>
              </a:solidFill>
              <a:latin typeface="Montserrat Classic" panose="020B0604020202020204" charset="0"/>
              <a:ea typeface="ヒラギノ角ゴ Pro W3"/>
            </a:endParaRPr>
          </a:p>
          <a:p>
            <a:pPr marL="457200" indent="-457200">
              <a:buFont typeface="Arial" panose="020B0604020202020204" pitchFamily="34" charset="0"/>
              <a:buChar char="•"/>
            </a:pPr>
            <a:r>
              <a:rPr lang="en-US" sz="2800" dirty="0">
                <a:solidFill>
                  <a:srgbClr val="0070C0"/>
                </a:solidFill>
                <a:latin typeface="Montserrat Classic" panose="020B0604020202020204" charset="0"/>
                <a:ea typeface="ヒラギノ角ゴ Pro W3"/>
              </a:rPr>
              <a:t>Answer questions and concerns</a:t>
            </a:r>
            <a:endParaRPr lang="en-US" sz="2800" dirty="0">
              <a:solidFill>
                <a:srgbClr val="0070C0"/>
              </a:solidFill>
              <a:latin typeface="Montserrat Classic" panose="020B0604020202020204" charset="0"/>
            </a:endParaRPr>
          </a:p>
        </p:txBody>
      </p:sp>
      <p:pic>
        <p:nvPicPr>
          <p:cNvPr id="12" name="Picture 11" descr="A group of children in a circle&#10;&#10;Description automatically generated">
            <a:extLst>
              <a:ext uri="{FF2B5EF4-FFF2-40B4-BE49-F238E27FC236}">
                <a16:creationId xmlns:a16="http://schemas.microsoft.com/office/drawing/2014/main" id="{812B901F-ED6C-9C7E-04BB-6EF685B421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573000" y="4508292"/>
            <a:ext cx="4419600" cy="3314700"/>
          </a:xfrm>
          <a:prstGeom prst="rect">
            <a:avLst/>
          </a:prstGeom>
        </p:spPr>
      </p:pic>
      <p:sp>
        <p:nvSpPr>
          <p:cNvPr id="13" name="TextBox 12">
            <a:extLst>
              <a:ext uri="{FF2B5EF4-FFF2-40B4-BE49-F238E27FC236}">
                <a16:creationId xmlns:a16="http://schemas.microsoft.com/office/drawing/2014/main" id="{8177A02B-C9D4-3076-407D-43A73E433DAA}"/>
              </a:ext>
            </a:extLst>
          </p:cNvPr>
          <p:cNvSpPr txBox="1"/>
          <p:nvPr/>
        </p:nvSpPr>
        <p:spPr>
          <a:xfrm>
            <a:off x="12573000" y="7919940"/>
            <a:ext cx="4343400" cy="230832"/>
          </a:xfrm>
          <a:prstGeom prst="rect">
            <a:avLst/>
          </a:prstGeom>
          <a:noFill/>
        </p:spPr>
        <p:txBody>
          <a:bodyPr wrap="square" rtlCol="0">
            <a:spAutoFit/>
          </a:bodyPr>
          <a:lstStyle/>
          <a:p>
            <a:r>
              <a:rPr lang="en-US" sz="900">
                <a:hlinkClick r:id="rId6" tooltip="https://www.franklinmatters.org/2014/10/winter-youth-basketball-league.html"/>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241113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7B8ACCC0-6B30-FE0F-2ADC-8383593E083B}"/>
              </a:ext>
            </a:extLst>
          </p:cNvPr>
          <p:cNvSpPr txBox="1"/>
          <p:nvPr/>
        </p:nvSpPr>
        <p:spPr>
          <a:xfrm>
            <a:off x="4572000" y="2705100"/>
            <a:ext cx="9144000" cy="677108"/>
          </a:xfrm>
          <a:prstGeom prst="rect">
            <a:avLst/>
          </a:prstGeom>
          <a:noFill/>
        </p:spPr>
        <p:txBody>
          <a:bodyPr wrap="square">
            <a:spAutoFit/>
          </a:bodyPr>
          <a:lstStyle/>
          <a:p>
            <a:r>
              <a:rPr kumimoji="0" lang="en-US" altLang="en-US" sz="3800" b="1" i="0" u="none" strike="noStrike" kern="0" cap="none" spc="0" normalizeH="0" baseline="0" noProof="0" dirty="0">
                <a:ln>
                  <a:noFill/>
                </a:ln>
                <a:solidFill>
                  <a:srgbClr val="76BC43"/>
                </a:solidFill>
                <a:effectLst/>
                <a:uLnTx/>
                <a:uFillTx/>
                <a:latin typeface="Arial Narrow" panose="020B0604020202020204" pitchFamily="34" charset="0"/>
                <a:ea typeface="ヒラギノ角ゴ Pro W3" charset="0"/>
              </a:rPr>
              <a:t>Reviewing the Team’s Performance: Debrief</a:t>
            </a:r>
            <a:endParaRPr lang="en-US" dirty="0"/>
          </a:p>
        </p:txBody>
      </p:sp>
      <p:sp>
        <p:nvSpPr>
          <p:cNvPr id="10" name="TextBox 9">
            <a:extLst>
              <a:ext uri="{FF2B5EF4-FFF2-40B4-BE49-F238E27FC236}">
                <a16:creationId xmlns:a16="http://schemas.microsoft.com/office/drawing/2014/main" id="{A543BD52-61EF-732F-0476-392E6042A1A6}"/>
              </a:ext>
            </a:extLst>
          </p:cNvPr>
          <p:cNvSpPr txBox="1"/>
          <p:nvPr/>
        </p:nvSpPr>
        <p:spPr>
          <a:xfrm>
            <a:off x="4572000" y="4507193"/>
            <a:ext cx="9144000" cy="3077766"/>
          </a:xfrm>
          <a:prstGeom prst="rect">
            <a:avLst/>
          </a:prstGeom>
          <a:noFill/>
        </p:spPr>
        <p:txBody>
          <a:bodyPr wrap="square">
            <a:spAutoFit/>
          </a:bodyPr>
          <a:lstStyle/>
          <a:p>
            <a:pPr marL="0" indent="0">
              <a:buNone/>
            </a:pPr>
            <a:r>
              <a:rPr lang="en-US" altLang="en-US" b="1" dirty="0">
                <a:solidFill>
                  <a:schemeClr val="tx2"/>
                </a:solidFill>
                <a:ea typeface="ヒラギノ角ゴ Pro W3" pitchFamily="127" charset="-128"/>
              </a:rPr>
              <a:t>Process Improvement</a:t>
            </a:r>
          </a:p>
          <a:p>
            <a:r>
              <a:rPr lang="en-US" altLang="en-US" sz="2200" dirty="0"/>
              <a:t>Brief, informal information exchange and feedback sessions</a:t>
            </a:r>
          </a:p>
          <a:p>
            <a:r>
              <a:rPr lang="en-US" altLang="en-US" sz="2200" dirty="0"/>
              <a:t>Occur after an event or shift</a:t>
            </a:r>
          </a:p>
          <a:p>
            <a:r>
              <a:rPr lang="en-US" altLang="en-US" sz="2200" dirty="0"/>
              <a:t>Designed to improve teamwork skills</a:t>
            </a:r>
          </a:p>
          <a:p>
            <a:r>
              <a:rPr lang="en-US" altLang="en-US" sz="2200" dirty="0"/>
              <a:t>Designed to improve outcomes</a:t>
            </a:r>
          </a:p>
          <a:p>
            <a:pPr lvl="1"/>
            <a:r>
              <a:rPr lang="en-US" altLang="en-US" sz="2200" dirty="0"/>
              <a:t>An accurate recounting of key events</a:t>
            </a:r>
          </a:p>
          <a:p>
            <a:pPr lvl="1"/>
            <a:r>
              <a:rPr lang="en-US" altLang="en-US" sz="2200" dirty="0"/>
              <a:t>Analysis of why the event occurred</a:t>
            </a:r>
          </a:p>
          <a:p>
            <a:pPr lvl="1"/>
            <a:r>
              <a:rPr lang="en-US" altLang="en-US" sz="2200" dirty="0"/>
              <a:t>Discussion of lessons learned and reinforcement of successes </a:t>
            </a:r>
          </a:p>
          <a:p>
            <a:pPr lvl="1"/>
            <a:r>
              <a:rPr lang="en-US" altLang="en-US" sz="2200" dirty="0"/>
              <a:t>Revised plan to incorporate lessons learned</a:t>
            </a:r>
          </a:p>
        </p:txBody>
      </p:sp>
      <p:sp>
        <p:nvSpPr>
          <p:cNvPr id="12" name="TextBox 11">
            <a:extLst>
              <a:ext uri="{FF2B5EF4-FFF2-40B4-BE49-F238E27FC236}">
                <a16:creationId xmlns:a16="http://schemas.microsoft.com/office/drawing/2014/main" id="{D48AEC38-3BE4-D02E-7531-3311AFB35216}"/>
              </a:ext>
            </a:extLst>
          </p:cNvPr>
          <p:cNvSpPr txBox="1"/>
          <p:nvPr/>
        </p:nvSpPr>
        <p:spPr>
          <a:xfrm>
            <a:off x="700946" y="8950698"/>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1000699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8">
            <a:extLst>
              <a:ext uri="{FF2B5EF4-FFF2-40B4-BE49-F238E27FC236}">
                <a16:creationId xmlns:a16="http://schemas.microsoft.com/office/drawing/2014/main" id="{D38FBBBB-B921-7012-00D1-EAB11A8AD841}"/>
              </a:ext>
            </a:extLst>
          </p:cNvPr>
          <p:cNvSpPr txBox="1"/>
          <p:nvPr/>
        </p:nvSpPr>
        <p:spPr>
          <a:xfrm>
            <a:off x="7239000" y="2857500"/>
            <a:ext cx="9144000" cy="677108"/>
          </a:xfrm>
          <a:prstGeom prst="rect">
            <a:avLst/>
          </a:prstGeom>
          <a:noFill/>
        </p:spPr>
        <p:txBody>
          <a:bodyPr wrap="square">
            <a:spAutoFit/>
          </a:bodyPr>
          <a:lstStyle/>
          <a:p>
            <a:r>
              <a:rPr kumimoji="0" lang="en-US" altLang="en-US" sz="3800" b="1" i="0" u="none" strike="noStrike" kern="0" cap="none" spc="0" normalizeH="0" baseline="0" noProof="0" dirty="0">
                <a:ln>
                  <a:noFill/>
                </a:ln>
                <a:solidFill>
                  <a:srgbClr val="76BC43"/>
                </a:solidFill>
                <a:effectLst/>
                <a:uLnTx/>
                <a:uFillTx/>
                <a:latin typeface="Arial Narrow" panose="020B0604020202020204" pitchFamily="34" charset="0"/>
                <a:ea typeface="ヒラギノ角ゴ Pro W3" pitchFamily="127" charset="-128"/>
              </a:rPr>
              <a:t>LEGO Exercise #2</a:t>
            </a:r>
            <a:endParaRPr lang="en-US" dirty="0"/>
          </a:p>
        </p:txBody>
      </p:sp>
      <p:sp>
        <p:nvSpPr>
          <p:cNvPr id="14" name="TextBox 13">
            <a:extLst>
              <a:ext uri="{FF2B5EF4-FFF2-40B4-BE49-F238E27FC236}">
                <a16:creationId xmlns:a16="http://schemas.microsoft.com/office/drawing/2014/main" id="{A4AF4654-22CA-9EF0-E72C-DA525EE53AED}"/>
              </a:ext>
            </a:extLst>
          </p:cNvPr>
          <p:cNvSpPr txBox="1"/>
          <p:nvPr/>
        </p:nvSpPr>
        <p:spPr>
          <a:xfrm>
            <a:off x="4876800" y="4000500"/>
            <a:ext cx="9144000" cy="3748719"/>
          </a:xfrm>
          <a:prstGeom prst="rect">
            <a:avLst/>
          </a:prstGeom>
          <a:noFill/>
        </p:spPr>
        <p:txBody>
          <a:bodyPr wrap="square">
            <a:spAutoFit/>
          </a:bodyPr>
          <a:lstStyle/>
          <a:p>
            <a:pPr marL="342900" marR="0" lvl="0" indent="-342900" algn="l" defTabSz="914400" rtl="0" eaLnBrk="1" fontAlgn="base" latinLnBrk="0" hangingPunct="1">
              <a:lnSpc>
                <a:spcPct val="95000"/>
              </a:lnSpc>
              <a:spcBef>
                <a:spcPct val="40000"/>
              </a:spcBef>
              <a:spcAft>
                <a:spcPct val="0"/>
              </a:spcAft>
              <a:buClr>
                <a:srgbClr val="76BC43"/>
              </a:buClr>
              <a:buSzPct val="90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Teams will have 30 seconds to brief</a:t>
            </a:r>
          </a:p>
          <a:p>
            <a:pPr marL="342900" marR="0" lvl="0" indent="-342900" algn="l" defTabSz="914400" rtl="0" eaLnBrk="1" fontAlgn="base" latinLnBrk="0" hangingPunct="1">
              <a:lnSpc>
                <a:spcPct val="95000"/>
              </a:lnSpc>
              <a:spcBef>
                <a:spcPct val="40000"/>
              </a:spcBef>
              <a:spcAft>
                <a:spcPct val="0"/>
              </a:spcAft>
              <a:buClr>
                <a:srgbClr val="76BC43"/>
              </a:buClr>
              <a:buSzPct val="90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After the briefing period is over, teams will have 2 minutes to build the tallest Lego tower</a:t>
            </a:r>
          </a:p>
          <a:p>
            <a:pPr marL="342900" marR="0" lvl="0" indent="-342900" algn="l" defTabSz="914400" rtl="0" eaLnBrk="1" fontAlgn="base" latinLnBrk="0" hangingPunct="1">
              <a:lnSpc>
                <a:spcPct val="95000"/>
              </a:lnSpc>
              <a:spcBef>
                <a:spcPct val="0"/>
              </a:spcBef>
              <a:spcAft>
                <a:spcPct val="0"/>
              </a:spcAft>
              <a:buClr>
                <a:srgbClr val="76BC43"/>
              </a:buClr>
              <a:buSzPct val="90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Same rules apply as before</a:t>
            </a:r>
          </a:p>
          <a:p>
            <a:pPr marL="630238" marR="0" lvl="1" indent="-285750" algn="l" defTabSz="914400" rtl="0" eaLnBrk="1" fontAlgn="base" latinLnBrk="0" hangingPunct="1">
              <a:lnSpc>
                <a:spcPct val="95000"/>
              </a:lnSpc>
              <a:spcBef>
                <a:spcPct val="0"/>
              </a:spcBef>
              <a:spcAft>
                <a:spcPct val="0"/>
              </a:spcAft>
              <a:buClr>
                <a:srgbClr val="EEAE13"/>
              </a:buClr>
              <a:buSzPct val="7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Each person must decide whether they are a runner or a builder</a:t>
            </a:r>
          </a:p>
          <a:p>
            <a:pPr marL="860425" marR="0" lvl="2" indent="-228600" algn="l" defTabSz="914400" rtl="0" eaLnBrk="1" fontAlgn="base" latinLnBrk="0" hangingPunct="1">
              <a:lnSpc>
                <a:spcPct val="95000"/>
              </a:lnSpc>
              <a:spcBef>
                <a:spcPct val="0"/>
              </a:spcBef>
              <a:spcAft>
                <a:spcPct val="0"/>
              </a:spcAft>
              <a:buClr>
                <a:srgbClr val="EEAE13"/>
              </a:buClr>
              <a:buSzPct val="5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You cannot switch between the two roles</a:t>
            </a:r>
          </a:p>
          <a:p>
            <a:pPr marL="630238" marR="0" lvl="1" indent="-285750" algn="l" defTabSz="914400" rtl="0" eaLnBrk="1" fontAlgn="base" latinLnBrk="0" hangingPunct="1">
              <a:lnSpc>
                <a:spcPct val="95000"/>
              </a:lnSpc>
              <a:spcBef>
                <a:spcPct val="0"/>
              </a:spcBef>
              <a:spcAft>
                <a:spcPct val="0"/>
              </a:spcAft>
              <a:buClr>
                <a:srgbClr val="EEAE13"/>
              </a:buClr>
              <a:buSzPct val="7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Runners: can only grab 5 pieces per trip</a:t>
            </a:r>
          </a:p>
          <a:p>
            <a:pPr marL="630238" marR="0" lvl="1" indent="-285750" algn="l" defTabSz="914400" rtl="0" eaLnBrk="1" fontAlgn="base" latinLnBrk="0" hangingPunct="1">
              <a:lnSpc>
                <a:spcPct val="95000"/>
              </a:lnSpc>
              <a:spcBef>
                <a:spcPct val="0"/>
              </a:spcBef>
              <a:spcAft>
                <a:spcPct val="0"/>
              </a:spcAft>
              <a:buClr>
                <a:srgbClr val="EEAE13"/>
              </a:buClr>
              <a:buSzPct val="7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Builders: no same-colored piece can touch</a:t>
            </a:r>
          </a:p>
          <a:p>
            <a:pPr marL="860425" marR="0" lvl="2" indent="-228600" algn="l" defTabSz="914400" rtl="0" eaLnBrk="1" fontAlgn="base" latinLnBrk="0" hangingPunct="1">
              <a:lnSpc>
                <a:spcPct val="95000"/>
              </a:lnSpc>
              <a:spcBef>
                <a:spcPct val="0"/>
              </a:spcBef>
              <a:spcAft>
                <a:spcPct val="0"/>
              </a:spcAft>
              <a:buClr>
                <a:srgbClr val="EEAE13"/>
              </a:buClr>
              <a:buSzPct val="55000"/>
              <a:buFont typeface="Wingdings" pitchFamily="2" charset="2"/>
              <a:buChar char="n"/>
              <a:tabLst/>
              <a:defRPr/>
            </a:pPr>
            <a:r>
              <a:rPr kumimoji="0" lang="en-US" sz="2400" b="0" i="0" u="none" strike="noStrike" kern="0" cap="none" spc="0" normalizeH="0" baseline="0" noProof="0" dirty="0">
                <a:ln>
                  <a:noFill/>
                </a:ln>
                <a:solidFill>
                  <a:srgbClr val="5E5E5E"/>
                </a:solidFill>
                <a:effectLst/>
                <a:uLnTx/>
                <a:uFillTx/>
                <a:latin typeface="Arial"/>
                <a:ea typeface="ヒラギノ角ゴ Pro W3" charset="0"/>
              </a:rPr>
              <a:t>The pattern must follow “1 Big, 3 Small”</a:t>
            </a:r>
          </a:p>
        </p:txBody>
      </p:sp>
      <p:sp>
        <p:nvSpPr>
          <p:cNvPr id="16" name="TextBox 15">
            <a:extLst>
              <a:ext uri="{FF2B5EF4-FFF2-40B4-BE49-F238E27FC236}">
                <a16:creationId xmlns:a16="http://schemas.microsoft.com/office/drawing/2014/main" id="{08705DF1-D810-4CF8-38D9-B8591F3A32F9}"/>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17" name="Picture 16">
            <a:extLst>
              <a:ext uri="{FF2B5EF4-FFF2-40B4-BE49-F238E27FC236}">
                <a16:creationId xmlns:a16="http://schemas.microsoft.com/office/drawing/2014/main" id="{ED745B56-7C44-4864-8682-C20244BF3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1238" y="3850838"/>
            <a:ext cx="905312" cy="4524315"/>
          </a:xfrm>
          <a:prstGeom prst="rect">
            <a:avLst/>
          </a:prstGeom>
        </p:spPr>
      </p:pic>
    </p:spTree>
    <p:extLst>
      <p:ext uri="{BB962C8B-B14F-4D97-AF65-F5344CB8AC3E}">
        <p14:creationId xmlns:p14="http://schemas.microsoft.com/office/powerpoint/2010/main" val="763924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Outline</a:t>
            </a:r>
          </a:p>
        </p:txBody>
      </p:sp>
      <p:sp>
        <p:nvSpPr>
          <p:cNvPr id="17" name="TextBox 17"/>
          <p:cNvSpPr txBox="1"/>
          <p:nvPr/>
        </p:nvSpPr>
        <p:spPr>
          <a:xfrm>
            <a:off x="1043940" y="2963172"/>
            <a:ext cx="16543114" cy="7017306"/>
          </a:xfrm>
          <a:prstGeom prst="rect">
            <a:avLst/>
          </a:prstGeom>
        </p:spPr>
        <p:txBody>
          <a:bodyPr wrap="square" lIns="0" tIns="0" rIns="0" bIns="0" rtlCol="0" anchor="t">
            <a:spAutoFit/>
          </a:bodyPr>
          <a:lstStyle/>
          <a:p>
            <a:pPr marL="914400" lvl="1" indent="-457200">
              <a:buFont typeface="Arial" panose="020B0604020202020204" pitchFamily="34" charset="0"/>
              <a:buChar char="•"/>
            </a:pPr>
            <a:r>
              <a:rPr lang="en-US" sz="2800" dirty="0">
                <a:solidFill>
                  <a:srgbClr val="2D262A"/>
                </a:solidFill>
                <a:latin typeface="Montserrat Classic" panose="020B0604020202020204" charset="0"/>
              </a:rPr>
              <a:t>AIDET</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Define AIDET</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Demonstrate how to use the tool</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Benefits of AIDET</a:t>
            </a:r>
          </a:p>
          <a:p>
            <a:pPr lvl="1"/>
            <a:endParaRPr lang="en-US" sz="28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2800" dirty="0">
                <a:solidFill>
                  <a:srgbClr val="2D262A"/>
                </a:solidFill>
                <a:latin typeface="Montserrat Classic" panose="020B0604020202020204" charset="0"/>
              </a:rPr>
              <a:t>TeamSTEPPS</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Define TeamSTEPPS and the evidence to support</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Demonstrate tools SBAR, Call-out, Handoffs, CUS, Brief, Huddles, Debrief</a:t>
            </a:r>
          </a:p>
          <a:p>
            <a:pPr marL="914400" lvl="1" indent="-457200">
              <a:buFont typeface="Arial" panose="020B0604020202020204" pitchFamily="34" charset="0"/>
              <a:buChar char="•"/>
            </a:pPr>
            <a:endParaRPr lang="en-US" sz="28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2800" dirty="0">
                <a:solidFill>
                  <a:srgbClr val="2D262A"/>
                </a:solidFill>
                <a:latin typeface="Montserrat Classic" panose="020B0604020202020204" charset="0"/>
              </a:rPr>
              <a:t>Bedside Rounding</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Explain rationale including patients/ families</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Explain communicating to understanding level</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Benefits of using bedside rounding</a:t>
            </a: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Focus on patient education and repetitive education</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400154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B56F8EC3-A5F1-93B5-9D84-9B0C9455D6AB}"/>
              </a:ext>
            </a:extLst>
          </p:cNvPr>
          <p:cNvSpPr txBox="1"/>
          <p:nvPr/>
        </p:nvSpPr>
        <p:spPr>
          <a:xfrm>
            <a:off x="4572000" y="2678043"/>
            <a:ext cx="9144000" cy="6617196"/>
          </a:xfrm>
          <a:prstGeom prst="rect">
            <a:avLst/>
          </a:prstGeom>
          <a:noFill/>
        </p:spPr>
        <p:txBody>
          <a:bodyPr wrap="square">
            <a:spAutoFit/>
          </a:bodyPr>
          <a:lstStyle/>
          <a:p>
            <a:pPr marL="1371600" lvl="2" indent="-457200">
              <a:buFont typeface="Arial" panose="020B0604020202020204" pitchFamily="34" charset="0"/>
              <a:buChar char="•"/>
            </a:pPr>
            <a:r>
              <a:rPr lang="en-US" sz="2800" dirty="0">
                <a:solidFill>
                  <a:srgbClr val="2D262A"/>
                </a:solidFill>
                <a:latin typeface="Montserrat Classic" panose="020B0604020202020204" charset="0"/>
              </a:rPr>
              <a:t>Improves communication and collaboration, coordination of care, and patient centered shared decision making</a:t>
            </a:r>
          </a:p>
          <a:p>
            <a:pPr lvl="2"/>
            <a:endParaRPr lang="en-US" sz="28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Allows the patient/ family to be invested in their care- value their expertise</a:t>
            </a:r>
          </a:p>
          <a:p>
            <a:pPr lvl="2"/>
            <a:endParaRPr lang="en-US" sz="28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Avoid medical language or if you use it make sure to back it up in lay terms</a:t>
            </a:r>
          </a:p>
          <a:p>
            <a:pPr marL="1371600" lvl="2" indent="-457200">
              <a:buFont typeface="Arial" panose="020B0604020202020204" pitchFamily="34" charset="0"/>
              <a:buChar char="•"/>
            </a:pPr>
            <a:endParaRPr lang="en-US" sz="28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Benefits overall quality and outcomes</a:t>
            </a:r>
          </a:p>
          <a:p>
            <a:pPr lvl="2"/>
            <a:endParaRPr lang="en-US" sz="28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2800" dirty="0">
                <a:solidFill>
                  <a:srgbClr val="2D262A"/>
                </a:solidFill>
                <a:latin typeface="Montserrat Classic" panose="020B0604020202020204" charset="0"/>
              </a:rPr>
              <a:t>Focus on patient education and repetitive education</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p:txBody>
      </p:sp>
      <p:pic>
        <p:nvPicPr>
          <p:cNvPr id="11" name="Picture 10">
            <a:extLst>
              <a:ext uri="{FF2B5EF4-FFF2-40B4-BE49-F238E27FC236}">
                <a16:creationId xmlns:a16="http://schemas.microsoft.com/office/drawing/2014/main" id="{16FFF6C2-C157-DC95-FDBE-CC5494BDA5ED}"/>
              </a:ext>
            </a:extLst>
          </p:cNvPr>
          <p:cNvPicPr>
            <a:picLocks noChangeAspect="1"/>
          </p:cNvPicPr>
          <p:nvPr/>
        </p:nvPicPr>
        <p:blipFill>
          <a:blip r:embed="rId5"/>
          <a:stretch>
            <a:fillRect/>
          </a:stretch>
        </p:blipFill>
        <p:spPr>
          <a:xfrm>
            <a:off x="1028700" y="3130411"/>
            <a:ext cx="4000500" cy="4299089"/>
          </a:xfrm>
          <a:prstGeom prst="rect">
            <a:avLst/>
          </a:prstGeom>
        </p:spPr>
      </p:pic>
      <p:sp>
        <p:nvSpPr>
          <p:cNvPr id="15" name="TextBox 14">
            <a:extLst>
              <a:ext uri="{FF2B5EF4-FFF2-40B4-BE49-F238E27FC236}">
                <a16:creationId xmlns:a16="http://schemas.microsoft.com/office/drawing/2014/main" id="{C15450B2-ACE5-8139-9613-A5AF723D02D2}"/>
              </a:ext>
            </a:extLst>
          </p:cNvPr>
          <p:cNvSpPr txBox="1"/>
          <p:nvPr/>
        </p:nvSpPr>
        <p:spPr>
          <a:xfrm>
            <a:off x="6995358" y="1422648"/>
            <a:ext cx="5211683" cy="707886"/>
          </a:xfrm>
          <a:prstGeom prst="rect">
            <a:avLst/>
          </a:prstGeom>
          <a:noFill/>
        </p:spPr>
        <p:txBody>
          <a:bodyPr wrap="none" rtlCol="0">
            <a:spAutoFit/>
          </a:bodyPr>
          <a:lstStyle/>
          <a:p>
            <a:r>
              <a:rPr lang="en-US" sz="4000" dirty="0">
                <a:latin typeface="Montserrat ExtraBold" panose="00000900000000000000" pitchFamily="2" charset="0"/>
              </a:rPr>
              <a:t>Bedside Rounding</a:t>
            </a:r>
          </a:p>
        </p:txBody>
      </p:sp>
    </p:spTree>
    <p:extLst>
      <p:ext uri="{BB962C8B-B14F-4D97-AF65-F5344CB8AC3E}">
        <p14:creationId xmlns:p14="http://schemas.microsoft.com/office/powerpoint/2010/main" val="494696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6">
            <a:extLst>
              <a:ext uri="{FF2B5EF4-FFF2-40B4-BE49-F238E27FC236}">
                <a16:creationId xmlns:a16="http://schemas.microsoft.com/office/drawing/2014/main" id="{CAA69261-BCC3-97A1-539C-6980051811B8}"/>
              </a:ext>
            </a:extLst>
          </p:cNvPr>
          <p:cNvPicPr>
            <a:picLocks noChangeAspect="1"/>
          </p:cNvPicPr>
          <p:nvPr/>
        </p:nvPicPr>
        <p:blipFill>
          <a:blip r:embed="rId5"/>
          <a:stretch>
            <a:fillRect/>
          </a:stretch>
        </p:blipFill>
        <p:spPr>
          <a:xfrm>
            <a:off x="11125200" y="3663124"/>
            <a:ext cx="5543718" cy="3518859"/>
          </a:xfrm>
          <a:prstGeom prst="rect">
            <a:avLst/>
          </a:prstGeom>
        </p:spPr>
      </p:pic>
      <p:sp>
        <p:nvSpPr>
          <p:cNvPr id="8" name="TextBox 7">
            <a:extLst>
              <a:ext uri="{FF2B5EF4-FFF2-40B4-BE49-F238E27FC236}">
                <a16:creationId xmlns:a16="http://schemas.microsoft.com/office/drawing/2014/main" id="{E990735E-BF2C-F60D-5E42-8BECF983E261}"/>
              </a:ext>
            </a:extLst>
          </p:cNvPr>
          <p:cNvSpPr txBox="1"/>
          <p:nvPr/>
        </p:nvSpPr>
        <p:spPr>
          <a:xfrm>
            <a:off x="3787045" y="2476500"/>
            <a:ext cx="6138219" cy="4247317"/>
          </a:xfrm>
          <a:prstGeom prst="rect">
            <a:avLst/>
          </a:prstGeom>
          <a:noFill/>
        </p:spPr>
        <p:txBody>
          <a:bodyPr wrap="none" rtlCol="0">
            <a:spAutoFit/>
          </a:bodyPr>
          <a:lstStyle/>
          <a:p>
            <a:r>
              <a:rPr lang="en-US" sz="3200" dirty="0">
                <a:latin typeface="Montserrat ExtraBold" panose="00000900000000000000" pitchFamily="2" charset="0"/>
              </a:rPr>
              <a:t>Bedside Rounding Tool</a:t>
            </a:r>
          </a:p>
          <a:p>
            <a:endParaRPr lang="en-US" dirty="0"/>
          </a:p>
          <a:p>
            <a:r>
              <a:rPr lang="en-US" sz="2800" dirty="0">
                <a:latin typeface="Montserrat Classic" panose="020B0604020202020204" charset="0"/>
              </a:rPr>
              <a:t>What do you do at your hospital? </a:t>
            </a:r>
          </a:p>
          <a:p>
            <a:endParaRPr lang="en-US" dirty="0">
              <a:latin typeface="Montserrat Classic" panose="020B0604020202020204" charset="0"/>
            </a:endParaRPr>
          </a:p>
          <a:p>
            <a:endParaRPr lang="en-US" dirty="0">
              <a:latin typeface="Montserrat Classic" panose="020B0604020202020204" charset="0"/>
            </a:endParaRPr>
          </a:p>
          <a:p>
            <a:pPr marL="285750" indent="-285750">
              <a:buFont typeface="Arial" panose="020B0604020202020204" pitchFamily="34" charset="0"/>
              <a:buChar char="•"/>
            </a:pPr>
            <a:r>
              <a:rPr lang="en-US" sz="2400" dirty="0">
                <a:latin typeface="Montserrat Classic" panose="020B0604020202020204" charset="0"/>
              </a:rPr>
              <a:t>Provider/ Nurse</a:t>
            </a:r>
          </a:p>
          <a:p>
            <a:endParaRPr lang="en-US" sz="2400" dirty="0">
              <a:latin typeface="Montserrat Classic" panose="020B0604020202020204" charset="0"/>
            </a:endParaRPr>
          </a:p>
          <a:p>
            <a:pPr marL="285750" indent="-285750">
              <a:buFont typeface="Arial" panose="020B0604020202020204" pitchFamily="34" charset="0"/>
              <a:buChar char="•"/>
            </a:pPr>
            <a:r>
              <a:rPr lang="en-US" sz="2400" dirty="0">
                <a:latin typeface="Montserrat Classic" panose="020B0604020202020204" charset="0"/>
              </a:rPr>
              <a:t>Nurse/Nurse</a:t>
            </a:r>
          </a:p>
          <a:p>
            <a:endParaRPr lang="en-US" sz="2400" dirty="0">
              <a:latin typeface="Montserrat Classic" panose="020B0604020202020204" charset="0"/>
            </a:endParaRPr>
          </a:p>
          <a:p>
            <a:pPr marL="285750" indent="-285750">
              <a:buFont typeface="Arial" panose="020B0604020202020204" pitchFamily="34" charset="0"/>
              <a:buChar char="•"/>
            </a:pPr>
            <a:r>
              <a:rPr lang="en-US" sz="2400" dirty="0">
                <a:latin typeface="Montserrat Classic" panose="020B0604020202020204" charset="0"/>
              </a:rPr>
              <a:t>Hourly</a:t>
            </a:r>
          </a:p>
          <a:p>
            <a:endParaRPr lang="en-US" dirty="0">
              <a:latin typeface="Montserrat Classic" panose="020B0604020202020204" charset="0"/>
            </a:endParaRPr>
          </a:p>
          <a:p>
            <a:endParaRPr lang="en-US" dirty="0">
              <a:latin typeface="Montserrat Classic" panose="020B0604020202020204" charset="0"/>
            </a:endParaRPr>
          </a:p>
        </p:txBody>
      </p:sp>
    </p:spTree>
    <p:extLst>
      <p:ext uri="{BB962C8B-B14F-4D97-AF65-F5344CB8AC3E}">
        <p14:creationId xmlns:p14="http://schemas.microsoft.com/office/powerpoint/2010/main" val="1680934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4DAA948B-4CD1-F6A2-8D2D-093CD17C81EF}"/>
              </a:ext>
            </a:extLst>
          </p:cNvPr>
          <p:cNvSpPr txBox="1"/>
          <p:nvPr/>
        </p:nvSpPr>
        <p:spPr>
          <a:xfrm>
            <a:off x="4724400" y="2552700"/>
            <a:ext cx="9144000" cy="646331"/>
          </a:xfrm>
          <a:prstGeom prst="rect">
            <a:avLst/>
          </a:prstGeom>
          <a:noFill/>
        </p:spPr>
        <p:txBody>
          <a:bodyPr wrap="square">
            <a:spAutoFit/>
          </a:bodyPr>
          <a:lstStyle/>
          <a:p>
            <a:pPr lvl="2"/>
            <a:r>
              <a:rPr lang="en-US" sz="3600" dirty="0">
                <a:solidFill>
                  <a:srgbClr val="2D262A"/>
                </a:solidFill>
                <a:latin typeface="Montserrat ExtraBold" panose="00000900000000000000" pitchFamily="2" charset="0"/>
              </a:rPr>
              <a:t>Communication with Providers</a:t>
            </a:r>
          </a:p>
        </p:txBody>
      </p:sp>
      <p:sp>
        <p:nvSpPr>
          <p:cNvPr id="9" name="TextBox 8">
            <a:extLst>
              <a:ext uri="{FF2B5EF4-FFF2-40B4-BE49-F238E27FC236}">
                <a16:creationId xmlns:a16="http://schemas.microsoft.com/office/drawing/2014/main" id="{2050B124-046E-B4AE-1764-40551A3CCBB0}"/>
              </a:ext>
            </a:extLst>
          </p:cNvPr>
          <p:cNvSpPr txBox="1"/>
          <p:nvPr/>
        </p:nvSpPr>
        <p:spPr>
          <a:xfrm>
            <a:off x="5791200" y="3771900"/>
            <a:ext cx="8942820" cy="5909310"/>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latin typeface="Montserrat Classic" panose="020B0604020202020204" charset="0"/>
              </a:rPr>
              <a:t>SBAR</a:t>
            </a:r>
          </a:p>
          <a:p>
            <a:pPr marL="1200150" lvl="2" indent="-285750">
              <a:buFont typeface="Arial" panose="020B0604020202020204" pitchFamily="34" charset="0"/>
              <a:buChar char="•"/>
            </a:pPr>
            <a:r>
              <a:rPr lang="en-US" sz="2400" dirty="0">
                <a:latin typeface="Montserrat Classic" panose="020B0604020202020204" charset="0"/>
              </a:rPr>
              <a:t>Situation, Background, Assessment, Recommendation</a:t>
            </a:r>
          </a:p>
          <a:p>
            <a:pPr lvl="1"/>
            <a:endParaRPr lang="en-US" sz="2400" dirty="0">
              <a:latin typeface="Montserrat Classic" panose="020B0604020202020204" charset="0"/>
            </a:endParaRPr>
          </a:p>
          <a:p>
            <a:pPr marL="800100" lvl="1" indent="-342900">
              <a:buFont typeface="Arial" panose="020B0604020202020204" pitchFamily="34" charset="0"/>
              <a:buChar char="•"/>
            </a:pPr>
            <a:r>
              <a:rPr lang="en-US" sz="2400" dirty="0">
                <a:latin typeface="Montserrat Classic" panose="020B0604020202020204" charset="0"/>
              </a:rPr>
              <a:t>Critical Thinking Skills</a:t>
            </a:r>
          </a:p>
          <a:p>
            <a:pPr marL="1257300" lvl="2" indent="-342900">
              <a:buFont typeface="Arial" panose="020B0604020202020204" pitchFamily="34" charset="0"/>
              <a:buChar char="•"/>
            </a:pPr>
            <a:r>
              <a:rPr lang="en-US" sz="2400" dirty="0">
                <a:latin typeface="Montserrat Classic" panose="020B0604020202020204" charset="0"/>
              </a:rPr>
              <a:t>The bigger picture</a:t>
            </a:r>
          </a:p>
          <a:p>
            <a:pPr marL="800100" lvl="1" indent="-342900">
              <a:buFont typeface="Arial" panose="020B0604020202020204" pitchFamily="34" charset="0"/>
              <a:buChar char="•"/>
            </a:pPr>
            <a:endParaRPr lang="en-US" sz="2400" dirty="0">
              <a:latin typeface="Montserrat Classic" panose="020B0604020202020204" charset="0"/>
            </a:endParaRPr>
          </a:p>
          <a:p>
            <a:pPr marL="800100" lvl="1" indent="-342900">
              <a:buFont typeface="Arial" panose="020B0604020202020204" pitchFamily="34" charset="0"/>
              <a:buChar char="•"/>
            </a:pPr>
            <a:r>
              <a:rPr lang="en-US" sz="2400" dirty="0">
                <a:latin typeface="Montserrat Classic" panose="020B0604020202020204" charset="0"/>
              </a:rPr>
              <a:t>Time management</a:t>
            </a:r>
          </a:p>
          <a:p>
            <a:pPr marL="1257300" lvl="2" indent="-342900">
              <a:buFont typeface="Arial" panose="020B0604020202020204" pitchFamily="34" charset="0"/>
              <a:buChar char="•"/>
            </a:pPr>
            <a:r>
              <a:rPr lang="en-US" sz="2400" dirty="0">
                <a:latin typeface="Montserrat Classic" panose="020B0604020202020204" charset="0"/>
              </a:rPr>
              <a:t>When to call- emergent vs urgent</a:t>
            </a:r>
          </a:p>
          <a:p>
            <a:pPr marL="1257300" lvl="2" indent="-342900">
              <a:buFont typeface="Arial" panose="020B0604020202020204" pitchFamily="34" charset="0"/>
              <a:buChar char="•"/>
            </a:pPr>
            <a:endParaRPr lang="en-US" sz="2400" dirty="0">
              <a:latin typeface="Montserrat Classic" panose="020B0604020202020204" charset="0"/>
            </a:endParaRPr>
          </a:p>
          <a:p>
            <a:pPr marL="1200150" lvl="2" indent="-285750">
              <a:buFont typeface="Arial" panose="020B0604020202020204" pitchFamily="34" charset="0"/>
              <a:buChar char="•"/>
            </a:pPr>
            <a:endParaRPr lang="en-US" dirty="0">
              <a:latin typeface="Montserrat Classic" panose="020B0604020202020204" charset="0"/>
            </a:endParaRP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a:p>
            <a:pPr marL="742950" lvl="1" indent="-285750">
              <a:buFont typeface="Arial" panose="020B0604020202020204" pitchFamily="34" charset="0"/>
              <a:buChar char="•"/>
            </a:pPr>
            <a:r>
              <a:rPr lang="en-US" sz="2400" dirty="0">
                <a:latin typeface="Montserrat Classic" panose="020B0604020202020204" charset="0"/>
              </a:rPr>
              <a:t>Read Back </a:t>
            </a:r>
          </a:p>
          <a:p>
            <a:pPr marL="1200150" lvl="2" indent="-285750">
              <a:buFont typeface="Arial" panose="020B0604020202020204" pitchFamily="34" charset="0"/>
              <a:buChar char="•"/>
            </a:pPr>
            <a:r>
              <a:rPr lang="en-US" sz="2400" dirty="0">
                <a:latin typeface="Montserrat Classic" panose="020B0604020202020204" charset="0"/>
              </a:rPr>
              <a:t>Always clarify orders or instructions </a:t>
            </a:r>
          </a:p>
          <a:p>
            <a:pPr lvl="1"/>
            <a:endParaRPr lang="en-US" dirty="0"/>
          </a:p>
        </p:txBody>
      </p:sp>
      <p:sp>
        <p:nvSpPr>
          <p:cNvPr id="12" name="TextBox 11">
            <a:extLst>
              <a:ext uri="{FF2B5EF4-FFF2-40B4-BE49-F238E27FC236}">
                <a16:creationId xmlns:a16="http://schemas.microsoft.com/office/drawing/2014/main" id="{DBAFEEDD-1246-2B9F-E0BE-20A2DD72EE33}"/>
              </a:ext>
            </a:extLst>
          </p:cNvPr>
          <p:cNvSpPr txBox="1"/>
          <p:nvPr/>
        </p:nvSpPr>
        <p:spPr>
          <a:xfrm>
            <a:off x="6182292" y="7505700"/>
            <a:ext cx="5923416" cy="1107996"/>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Montserrat Classic" panose="020B0604020202020204" charset="0"/>
              </a:rPr>
              <a:t>Texting Information</a:t>
            </a:r>
          </a:p>
          <a:p>
            <a:pPr marL="742950" lvl="1" indent="-285750">
              <a:buFont typeface="Arial" panose="020B0604020202020204" pitchFamily="34" charset="0"/>
              <a:buChar char="•"/>
            </a:pPr>
            <a:r>
              <a:rPr lang="en-US" sz="2400" dirty="0">
                <a:latin typeface="Montserrat Classic" panose="020B0604020202020204" charset="0"/>
              </a:rPr>
              <a:t>Be aware of your facility policies</a:t>
            </a:r>
          </a:p>
          <a:p>
            <a:pPr lvl="1"/>
            <a:endParaRPr lang="en-US" dirty="0"/>
          </a:p>
        </p:txBody>
      </p:sp>
      <p:pic>
        <p:nvPicPr>
          <p:cNvPr id="14" name="Picture 13">
            <a:extLst>
              <a:ext uri="{FF2B5EF4-FFF2-40B4-BE49-F238E27FC236}">
                <a16:creationId xmlns:a16="http://schemas.microsoft.com/office/drawing/2014/main" id="{D9DE9E83-EBE9-B2F0-EA3A-A563E758450C}"/>
              </a:ext>
            </a:extLst>
          </p:cNvPr>
          <p:cNvPicPr>
            <a:picLocks noChangeAspect="1"/>
          </p:cNvPicPr>
          <p:nvPr/>
        </p:nvPicPr>
        <p:blipFill>
          <a:blip r:embed="rId5"/>
          <a:stretch>
            <a:fillRect/>
          </a:stretch>
        </p:blipFill>
        <p:spPr>
          <a:xfrm>
            <a:off x="1192575" y="2005013"/>
            <a:ext cx="2758345" cy="2852744"/>
          </a:xfrm>
          <a:prstGeom prst="rect">
            <a:avLst/>
          </a:prstGeom>
        </p:spPr>
      </p:pic>
      <p:pic>
        <p:nvPicPr>
          <p:cNvPr id="17" name="Picture 16">
            <a:extLst>
              <a:ext uri="{FF2B5EF4-FFF2-40B4-BE49-F238E27FC236}">
                <a16:creationId xmlns:a16="http://schemas.microsoft.com/office/drawing/2014/main" id="{54BED0E5-6F36-EC9D-C79D-5121ED546482}"/>
              </a:ext>
            </a:extLst>
          </p:cNvPr>
          <p:cNvPicPr>
            <a:picLocks noChangeAspect="1"/>
          </p:cNvPicPr>
          <p:nvPr/>
        </p:nvPicPr>
        <p:blipFill>
          <a:blip r:embed="rId6"/>
          <a:stretch>
            <a:fillRect/>
          </a:stretch>
        </p:blipFill>
        <p:spPr>
          <a:xfrm>
            <a:off x="13495395" y="4211955"/>
            <a:ext cx="2011119" cy="2514600"/>
          </a:xfrm>
          <a:prstGeom prst="rect">
            <a:avLst/>
          </a:prstGeom>
        </p:spPr>
      </p:pic>
      <p:pic>
        <p:nvPicPr>
          <p:cNvPr id="19" name="Picture 18">
            <a:extLst>
              <a:ext uri="{FF2B5EF4-FFF2-40B4-BE49-F238E27FC236}">
                <a16:creationId xmlns:a16="http://schemas.microsoft.com/office/drawing/2014/main" id="{0B57FA58-B213-B58A-5E25-F8A8D9945118}"/>
              </a:ext>
            </a:extLst>
          </p:cNvPr>
          <p:cNvPicPr>
            <a:picLocks noChangeAspect="1"/>
          </p:cNvPicPr>
          <p:nvPr/>
        </p:nvPicPr>
        <p:blipFill>
          <a:blip r:embed="rId7"/>
          <a:stretch>
            <a:fillRect/>
          </a:stretch>
        </p:blipFill>
        <p:spPr>
          <a:xfrm>
            <a:off x="2694058" y="5600700"/>
            <a:ext cx="2513723" cy="2052722"/>
          </a:xfrm>
          <a:prstGeom prst="rect">
            <a:avLst/>
          </a:prstGeom>
        </p:spPr>
      </p:pic>
      <p:pic>
        <p:nvPicPr>
          <p:cNvPr id="21" name="Picture 20">
            <a:extLst>
              <a:ext uri="{FF2B5EF4-FFF2-40B4-BE49-F238E27FC236}">
                <a16:creationId xmlns:a16="http://schemas.microsoft.com/office/drawing/2014/main" id="{BF8B7B83-0B0D-3111-7C11-7AABE7CEDB2C}"/>
              </a:ext>
            </a:extLst>
          </p:cNvPr>
          <p:cNvPicPr>
            <a:picLocks noChangeAspect="1"/>
          </p:cNvPicPr>
          <p:nvPr/>
        </p:nvPicPr>
        <p:blipFill>
          <a:blip r:embed="rId8"/>
          <a:stretch>
            <a:fillRect/>
          </a:stretch>
        </p:blipFill>
        <p:spPr>
          <a:xfrm>
            <a:off x="12602903" y="7299424"/>
            <a:ext cx="1898052" cy="1629002"/>
          </a:xfrm>
          <a:prstGeom prst="rect">
            <a:avLst/>
          </a:prstGeom>
        </p:spPr>
      </p:pic>
    </p:spTree>
    <p:extLst>
      <p:ext uri="{BB962C8B-B14F-4D97-AF65-F5344CB8AC3E}">
        <p14:creationId xmlns:p14="http://schemas.microsoft.com/office/powerpoint/2010/main" val="881182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Online Media 6" title="Crucial Conversations Summary &amp; Review (ANIMATED)">
            <a:hlinkClick r:id="" action="ppaction://media"/>
            <a:extLst>
              <a:ext uri="{FF2B5EF4-FFF2-40B4-BE49-F238E27FC236}">
                <a16:creationId xmlns:a16="http://schemas.microsoft.com/office/drawing/2014/main" id="{95F8BB6F-A263-4DA3-5253-020A9B1CF1F6}"/>
              </a:ext>
            </a:extLst>
          </p:cNvPr>
          <p:cNvPicPr>
            <a:picLocks noRot="1" noChangeAspect="1"/>
          </p:cNvPicPr>
          <p:nvPr>
            <a:videoFile r:link="rId1"/>
          </p:nvPr>
        </p:nvPicPr>
        <p:blipFill>
          <a:blip r:embed="rId6"/>
          <a:stretch>
            <a:fillRect/>
          </a:stretch>
        </p:blipFill>
        <p:spPr>
          <a:xfrm>
            <a:off x="1524000" y="838200"/>
            <a:ext cx="15240000" cy="8610600"/>
          </a:xfrm>
          <a:prstGeom prst="rect">
            <a:avLst/>
          </a:prstGeom>
        </p:spPr>
      </p:pic>
    </p:spTree>
    <p:extLst>
      <p:ext uri="{BB962C8B-B14F-4D97-AF65-F5344CB8AC3E}">
        <p14:creationId xmlns:p14="http://schemas.microsoft.com/office/powerpoint/2010/main" val="40237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8">
            <a:extLst>
              <a:ext uri="{FF2B5EF4-FFF2-40B4-BE49-F238E27FC236}">
                <a16:creationId xmlns:a16="http://schemas.microsoft.com/office/drawing/2014/main" id="{13352FF6-F60F-6FEA-EB96-37AA019F6CA9}"/>
              </a:ext>
            </a:extLst>
          </p:cNvPr>
          <p:cNvSpPr txBox="1"/>
          <p:nvPr/>
        </p:nvSpPr>
        <p:spPr>
          <a:xfrm>
            <a:off x="4572000" y="2400300"/>
            <a:ext cx="9144000" cy="6001643"/>
          </a:xfrm>
          <a:prstGeom prst="rect">
            <a:avLst/>
          </a:prstGeom>
          <a:noFill/>
        </p:spPr>
        <p:txBody>
          <a:bodyPr wrap="square">
            <a:spAutoFit/>
          </a:bodyPr>
          <a:lstStyle/>
          <a:p>
            <a:pPr lvl="2"/>
            <a:r>
              <a:rPr lang="en-US" sz="3200" dirty="0">
                <a:solidFill>
                  <a:srgbClr val="2D262A"/>
                </a:solidFill>
                <a:latin typeface="Montserrat ExtraBold" panose="00000900000000000000" pitchFamily="2" charset="0"/>
              </a:rPr>
              <a:t>Crucial Conversations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peers</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Direct Resolution</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Documentation</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Chain of Command- policy?</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providers</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Think out what you are going to say</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Practice</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Include your supervisor </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leadership</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Include your supervisor</a:t>
            </a:r>
          </a:p>
          <a:p>
            <a:pPr marL="2286000" lvl="4" indent="-457200">
              <a:buFont typeface="Arial" panose="020B0604020202020204" pitchFamily="34" charset="0"/>
              <a:buChar char="•"/>
            </a:pPr>
            <a:r>
              <a:rPr lang="en-US" sz="3200" dirty="0">
                <a:solidFill>
                  <a:srgbClr val="2D262A"/>
                </a:solidFill>
                <a:latin typeface="Montserrat Classic" panose="020B0604020202020204" charset="0"/>
              </a:rPr>
              <a:t>Chain of Command</a:t>
            </a:r>
          </a:p>
        </p:txBody>
      </p:sp>
    </p:spTree>
    <p:extLst>
      <p:ext uri="{BB962C8B-B14F-4D97-AF65-F5344CB8AC3E}">
        <p14:creationId xmlns:p14="http://schemas.microsoft.com/office/powerpoint/2010/main" val="4075776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5">
            <a:extLst>
              <a:ext uri="{FF2B5EF4-FFF2-40B4-BE49-F238E27FC236}">
                <a16:creationId xmlns:a16="http://schemas.microsoft.com/office/drawing/2014/main" id="{08705DF1-D810-4CF8-38D9-B8591F3A32F9}"/>
              </a:ext>
            </a:extLst>
          </p:cNvPr>
          <p:cNvSpPr txBox="1"/>
          <p:nvPr/>
        </p:nvSpPr>
        <p:spPr>
          <a:xfrm>
            <a:off x="457200" y="9135364"/>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 </a:t>
            </a:r>
          </a:p>
        </p:txBody>
      </p:sp>
      <p:pic>
        <p:nvPicPr>
          <p:cNvPr id="7" name="-4EDhdAHrOg">
            <a:extLst>
              <a:ext uri="{FF2B5EF4-FFF2-40B4-BE49-F238E27FC236}">
                <a16:creationId xmlns:a16="http://schemas.microsoft.com/office/drawing/2014/main" id="{65DBBC57-A606-CF01-0AA2-B259BAAF4DBB}"/>
              </a:ext>
            </a:extLst>
          </p:cNvPr>
          <p:cNvPicPr>
            <a:picLocks noRot="1" noChangeAspect="1"/>
          </p:cNvPicPr>
          <p:nvPr>
            <a:videoFile r:link="rId1"/>
          </p:nvPr>
        </p:nvPicPr>
        <p:blipFill>
          <a:blip r:embed="rId6"/>
          <a:stretch>
            <a:fillRect/>
          </a:stretch>
        </p:blipFill>
        <p:spPr>
          <a:xfrm>
            <a:off x="4329253" y="2680846"/>
            <a:ext cx="9629494" cy="5416591"/>
          </a:xfrm>
          <a:prstGeom prst="rect">
            <a:avLst/>
          </a:prstGeom>
        </p:spPr>
      </p:pic>
    </p:spTree>
    <p:extLst>
      <p:ext uri="{BB962C8B-B14F-4D97-AF65-F5344CB8AC3E}">
        <p14:creationId xmlns:p14="http://schemas.microsoft.com/office/powerpoint/2010/main" val="2732052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6">
            <a:extLst>
              <a:ext uri="{FF2B5EF4-FFF2-40B4-BE49-F238E27FC236}">
                <a16:creationId xmlns:a16="http://schemas.microsoft.com/office/drawing/2014/main" id="{55C9329C-1D18-D7EA-870A-CCD6F7060771}"/>
              </a:ext>
            </a:extLst>
          </p:cNvPr>
          <p:cNvSpPr txBox="1"/>
          <p:nvPr/>
        </p:nvSpPr>
        <p:spPr>
          <a:xfrm>
            <a:off x="762001" y="2332028"/>
            <a:ext cx="16154400" cy="3877985"/>
          </a:xfrm>
          <a:prstGeom prst="rect">
            <a:avLst/>
          </a:prstGeom>
          <a:noFill/>
        </p:spPr>
        <p:txBody>
          <a:bodyPr wrap="square" rtlCol="0">
            <a:spAutoFit/>
          </a:bodyPr>
          <a:lstStyle/>
          <a:p>
            <a:r>
              <a:rPr lang="en-US" sz="3600" dirty="0">
                <a:latin typeface="Montserrat ExtraBold" panose="00000900000000000000" pitchFamily="2" charset="0"/>
              </a:rPr>
              <a:t>Resources:</a:t>
            </a:r>
          </a:p>
          <a:p>
            <a:pPr indent="-457200">
              <a:spcAft>
                <a:spcPts val="600"/>
              </a:spcAft>
            </a:pPr>
            <a:r>
              <a:rPr lang="en-US" b="0" i="0" dirty="0">
                <a:solidFill>
                  <a:srgbClr val="333333"/>
                </a:solidFill>
                <a:effectLst/>
                <a:highlight>
                  <a:srgbClr val="F7F7ED"/>
                </a:highlight>
                <a:latin typeface="Verdana" panose="020B0604030504040204" pitchFamily="34" charset="0"/>
              </a:rPr>
              <a:t>American Hospital Association. https://www.aha.org/center/team-training/getting-started-teamstepps</a:t>
            </a:r>
          </a:p>
          <a:p>
            <a:pPr indent="-457200">
              <a:spcAft>
                <a:spcPts val="600"/>
              </a:spcAft>
            </a:pPr>
            <a:endParaRPr lang="en-US" dirty="0">
              <a:solidFill>
                <a:srgbClr val="333333"/>
              </a:solidFill>
              <a:highlight>
                <a:srgbClr val="F7F7ED"/>
              </a:highlight>
              <a:latin typeface="Verdana" panose="020B0604030504040204" pitchFamily="34" charset="0"/>
            </a:endParaRPr>
          </a:p>
          <a:p>
            <a:pPr indent="-457200">
              <a:spcAft>
                <a:spcPts val="600"/>
              </a:spcAft>
            </a:pPr>
            <a:r>
              <a:rPr lang="en-US" b="0" i="1" dirty="0">
                <a:solidFill>
                  <a:srgbClr val="333333"/>
                </a:solidFill>
                <a:effectLst/>
                <a:highlight>
                  <a:srgbClr val="F7F7ED"/>
                </a:highlight>
                <a:latin typeface="Verdana" panose="020B0604030504040204" pitchFamily="34" charset="0"/>
              </a:rPr>
              <a:t>A nurse’s guide to effective communication with patients’ families</a:t>
            </a:r>
            <a:r>
              <a:rPr lang="en-US" b="0" i="0" dirty="0">
                <a:solidFill>
                  <a:srgbClr val="333333"/>
                </a:solidFill>
                <a:effectLst/>
                <a:highlight>
                  <a:srgbClr val="F7F7ED"/>
                </a:highlight>
                <a:latin typeface="Verdana" panose="020B0604030504040204" pitchFamily="34" charset="0"/>
              </a:rPr>
              <a:t>. (2021, December 21). Bethel University Online - Online degree programs for professional and personal success. https://ags.betheluniversity.edu/nursing/communication-with-patients-families/</a:t>
            </a:r>
          </a:p>
          <a:p>
            <a:pPr indent="-457200">
              <a:spcAft>
                <a:spcPts val="600"/>
              </a:spcAft>
            </a:pPr>
            <a:r>
              <a:rPr lang="en-US" b="0" i="0" dirty="0">
                <a:solidFill>
                  <a:srgbClr val="212121"/>
                </a:solidFill>
                <a:effectLst/>
                <a:highlight>
                  <a:srgbClr val="FFFFFF"/>
                </a:highlight>
                <a:latin typeface="Roboto" panose="02000000000000000000" pitchFamily="2" charset="0"/>
              </a:rPr>
              <a:t> </a:t>
            </a:r>
          </a:p>
          <a:p>
            <a:pPr indent="-457200">
              <a:spcAft>
                <a:spcPts val="600"/>
              </a:spcAft>
            </a:pPr>
            <a:r>
              <a:rPr lang="en-US" b="0" i="0" dirty="0" err="1">
                <a:solidFill>
                  <a:srgbClr val="333333"/>
                </a:solidFill>
                <a:effectLst/>
                <a:highlight>
                  <a:srgbClr val="F7F7ED"/>
                </a:highlight>
                <a:latin typeface="Verdana" panose="020B0604030504040204" pitchFamily="34" charset="0"/>
              </a:rPr>
              <a:t>Grenny</a:t>
            </a:r>
            <a:r>
              <a:rPr lang="en-US" b="0" i="0" dirty="0">
                <a:solidFill>
                  <a:srgbClr val="333333"/>
                </a:solidFill>
                <a:effectLst/>
                <a:highlight>
                  <a:srgbClr val="F7F7ED"/>
                </a:highlight>
                <a:latin typeface="Verdana" panose="020B0604030504040204" pitchFamily="34" charset="0"/>
              </a:rPr>
              <a:t>, J., Patterson, K., McMillan, R., </a:t>
            </a:r>
            <a:r>
              <a:rPr lang="en-US" b="0" i="0" dirty="0" err="1">
                <a:solidFill>
                  <a:srgbClr val="333333"/>
                </a:solidFill>
                <a:effectLst/>
                <a:highlight>
                  <a:srgbClr val="F7F7ED"/>
                </a:highlight>
                <a:latin typeface="Verdana" panose="020B0604030504040204" pitchFamily="34" charset="0"/>
              </a:rPr>
              <a:t>Switzler</a:t>
            </a:r>
            <a:r>
              <a:rPr lang="en-US" b="0" i="0" dirty="0">
                <a:solidFill>
                  <a:srgbClr val="333333"/>
                </a:solidFill>
                <a:effectLst/>
                <a:highlight>
                  <a:srgbClr val="F7F7ED"/>
                </a:highlight>
                <a:latin typeface="Verdana" panose="020B0604030504040204" pitchFamily="34" charset="0"/>
              </a:rPr>
              <a:t>, A., &amp; Gregory, E. (2021). </a:t>
            </a:r>
            <a:r>
              <a:rPr lang="en-US" b="0" i="1" dirty="0">
                <a:solidFill>
                  <a:srgbClr val="333333"/>
                </a:solidFill>
                <a:effectLst/>
                <a:highlight>
                  <a:srgbClr val="F7F7ED"/>
                </a:highlight>
                <a:latin typeface="Verdana" panose="020B0604030504040204" pitchFamily="34" charset="0"/>
              </a:rPr>
              <a:t>Crucial conversations: Tools for talking when stakes are high</a:t>
            </a:r>
            <a:r>
              <a:rPr lang="en-US" b="0" i="0" dirty="0">
                <a:solidFill>
                  <a:srgbClr val="333333"/>
                </a:solidFill>
                <a:effectLst/>
                <a:highlight>
                  <a:srgbClr val="F7F7ED"/>
                </a:highlight>
                <a:latin typeface="Verdana" panose="020B0604030504040204" pitchFamily="34" charset="0"/>
              </a:rPr>
              <a:t> (3rd ed.). McGraw Hill Professional.</a:t>
            </a:r>
          </a:p>
          <a:p>
            <a:pPr indent="-457200">
              <a:spcAft>
                <a:spcPts val="600"/>
              </a:spcAft>
            </a:pPr>
            <a:endParaRPr lang="en-US" b="0" i="0" dirty="0">
              <a:solidFill>
                <a:srgbClr val="212121"/>
              </a:solidFill>
              <a:effectLst/>
              <a:highlight>
                <a:srgbClr val="FFFFFF"/>
              </a:highlight>
              <a:latin typeface="Roboto" panose="02000000000000000000" pitchFamily="2" charset="0"/>
            </a:endParaRPr>
          </a:p>
          <a:p>
            <a:pPr indent="-457200">
              <a:spcAft>
                <a:spcPts val="600"/>
              </a:spcAft>
            </a:pPr>
            <a:r>
              <a:rPr lang="en-US" b="0" i="0" dirty="0" err="1">
                <a:solidFill>
                  <a:srgbClr val="212121"/>
                </a:solidFill>
                <a:effectLst/>
                <a:highlight>
                  <a:srgbClr val="FFFFFF"/>
                </a:highlight>
                <a:latin typeface="Roboto" panose="02000000000000000000" pitchFamily="2" charset="0"/>
              </a:rPr>
              <a:t>Heip</a:t>
            </a:r>
            <a:r>
              <a:rPr lang="en-US" b="0" i="0" dirty="0">
                <a:solidFill>
                  <a:srgbClr val="212121"/>
                </a:solidFill>
                <a:effectLst/>
                <a:highlight>
                  <a:srgbClr val="FFFFFF"/>
                </a:highlight>
                <a:latin typeface="Roboto" panose="02000000000000000000" pitchFamily="2" charset="0"/>
              </a:rPr>
              <a:t>, T., Van Hecke, A., Malfait, S., Van </a:t>
            </a:r>
            <a:r>
              <a:rPr lang="en-US" b="0" i="0" dirty="0" err="1">
                <a:solidFill>
                  <a:srgbClr val="212121"/>
                </a:solidFill>
                <a:effectLst/>
                <a:highlight>
                  <a:srgbClr val="FFFFFF"/>
                </a:highlight>
                <a:latin typeface="Roboto" panose="02000000000000000000" pitchFamily="2" charset="0"/>
              </a:rPr>
              <a:t>Biesen</a:t>
            </a:r>
            <a:r>
              <a:rPr lang="en-US" b="0" i="0" dirty="0">
                <a:solidFill>
                  <a:srgbClr val="212121"/>
                </a:solidFill>
                <a:effectLst/>
                <a:highlight>
                  <a:srgbClr val="FFFFFF"/>
                </a:highlight>
                <a:latin typeface="Roboto" panose="02000000000000000000" pitchFamily="2" charset="0"/>
              </a:rPr>
              <a:t>, W., &amp; </a:t>
            </a:r>
            <a:r>
              <a:rPr lang="en-US" b="0" i="0" dirty="0" err="1">
                <a:solidFill>
                  <a:srgbClr val="212121"/>
                </a:solidFill>
                <a:effectLst/>
                <a:highlight>
                  <a:srgbClr val="FFFFFF"/>
                </a:highlight>
                <a:latin typeface="Roboto" panose="02000000000000000000" pitchFamily="2" charset="0"/>
              </a:rPr>
              <a:t>Eeckloo</a:t>
            </a:r>
            <a:r>
              <a:rPr lang="en-US" b="0" i="0" dirty="0">
                <a:solidFill>
                  <a:srgbClr val="212121"/>
                </a:solidFill>
                <a:effectLst/>
                <a:highlight>
                  <a:srgbClr val="FFFFFF"/>
                </a:highlight>
                <a:latin typeface="Roboto" panose="02000000000000000000" pitchFamily="2" charset="0"/>
              </a:rPr>
              <a:t>, K. (2022). The Effects of Interdisciplinary Bedside Rounds on Patient Centeredness, Quality of Care, and Team Collaboration: A Systematic Review. </a:t>
            </a:r>
            <a:r>
              <a:rPr lang="en-US" b="0" i="1" dirty="0">
                <a:solidFill>
                  <a:srgbClr val="212121"/>
                </a:solidFill>
                <a:effectLst/>
                <a:highlight>
                  <a:srgbClr val="FFFFFF"/>
                </a:highlight>
                <a:latin typeface="Roboto" panose="02000000000000000000" pitchFamily="2" charset="0"/>
              </a:rPr>
              <a:t>Journal of patient safety</a:t>
            </a:r>
            <a:r>
              <a:rPr lang="en-US" b="0" i="0" dirty="0">
                <a:solidFill>
                  <a:srgbClr val="212121"/>
                </a:solidFill>
                <a:effectLst/>
                <a:highlight>
                  <a:srgbClr val="FFFFFF"/>
                </a:highlight>
                <a:latin typeface="Roboto" panose="02000000000000000000" pitchFamily="2" charset="0"/>
              </a:rPr>
              <a:t>, </a:t>
            </a:r>
            <a:r>
              <a:rPr lang="en-US" b="0" i="1" dirty="0">
                <a:solidFill>
                  <a:srgbClr val="212121"/>
                </a:solidFill>
                <a:effectLst/>
                <a:highlight>
                  <a:srgbClr val="FFFFFF"/>
                </a:highlight>
                <a:latin typeface="Roboto" panose="02000000000000000000" pitchFamily="2" charset="0"/>
              </a:rPr>
              <a:t>18</a:t>
            </a:r>
            <a:r>
              <a:rPr lang="en-US" b="0" i="0" dirty="0">
                <a:solidFill>
                  <a:srgbClr val="212121"/>
                </a:solidFill>
                <a:effectLst/>
                <a:highlight>
                  <a:srgbClr val="FFFFFF"/>
                </a:highlight>
                <a:latin typeface="Roboto" panose="02000000000000000000" pitchFamily="2" charset="0"/>
              </a:rPr>
              <a:t>(1), e40–e44. https://doi.org/10.1097/PTS.0000000000000695</a:t>
            </a:r>
            <a:endParaRPr lang="en-US" dirty="0"/>
          </a:p>
        </p:txBody>
      </p:sp>
    </p:spTree>
    <p:extLst>
      <p:ext uri="{BB962C8B-B14F-4D97-AF65-F5344CB8AC3E}">
        <p14:creationId xmlns:p14="http://schemas.microsoft.com/office/powerpoint/2010/main" val="1474575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794627" y="4105507"/>
            <a:ext cx="9288593" cy="1360170"/>
          </a:xfrm>
          <a:prstGeom prst="rect">
            <a:avLst/>
          </a:prstGeom>
        </p:spPr>
        <p:txBody>
          <a:bodyPr lIns="0" tIns="0" rIns="0" bIns="0" rtlCol="0" anchor="t">
            <a:spAutoFit/>
          </a:bodyPr>
          <a:lstStyle/>
          <a:p>
            <a:pPr>
              <a:lnSpc>
                <a:spcPts val="10560"/>
              </a:lnSpc>
            </a:pPr>
            <a:r>
              <a:rPr lang="en-US" sz="9600">
                <a:solidFill>
                  <a:srgbClr val="1E3262"/>
                </a:solidFill>
                <a:latin typeface="Montserrat Extra-Bold"/>
              </a:rPr>
              <a:t>THANK YOU</a:t>
            </a:r>
          </a:p>
        </p:txBody>
      </p:sp>
      <p:sp>
        <p:nvSpPr>
          <p:cNvPr id="6" name="TextBox 6"/>
          <p:cNvSpPr txBox="1"/>
          <p:nvPr/>
        </p:nvSpPr>
        <p:spPr>
          <a:xfrm rot="-5400000">
            <a:off x="-775100" y="68901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grpSp>
        <p:nvGrpSpPr>
          <p:cNvPr id="8" name="Group 8"/>
          <p:cNvGrpSpPr/>
          <p:nvPr/>
        </p:nvGrpSpPr>
        <p:grpSpPr>
          <a:xfrm>
            <a:off x="14500955" y="1866623"/>
            <a:ext cx="2758345" cy="245871"/>
            <a:chOff x="0" y="0"/>
            <a:chExt cx="726478" cy="64756"/>
          </a:xfrm>
        </p:grpSpPr>
        <p:sp>
          <p:nvSpPr>
            <p:cNvPr id="9" name="Freeform 9"/>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Tree>
    <p:extLst>
      <p:ext uri="{BB962C8B-B14F-4D97-AF65-F5344CB8AC3E}">
        <p14:creationId xmlns:p14="http://schemas.microsoft.com/office/powerpoint/2010/main" val="2709127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Outline:</a:t>
            </a:r>
          </a:p>
        </p:txBody>
      </p:sp>
      <p:sp>
        <p:nvSpPr>
          <p:cNvPr id="17" name="TextBox 17"/>
          <p:cNvSpPr txBox="1"/>
          <p:nvPr/>
        </p:nvSpPr>
        <p:spPr>
          <a:xfrm>
            <a:off x="1043940" y="2963172"/>
            <a:ext cx="16543114" cy="7879080"/>
          </a:xfrm>
          <a:prstGeom prst="rect">
            <a:avLst/>
          </a:prstGeom>
        </p:spPr>
        <p:txBody>
          <a:bodyPr wrap="square" lIns="0" tIns="0" rIns="0" bIns="0" rtlCol="0" anchor="t">
            <a:spAutoFit/>
          </a:bodyPr>
          <a:lstStyle/>
          <a:p>
            <a:pPr marL="1371600" lvl="2" indent="-457200">
              <a:buFont typeface="Arial" panose="020B0604020202020204" pitchFamily="34" charset="0"/>
              <a:buChar char="•"/>
            </a:pPr>
            <a:r>
              <a:rPr lang="en-US" sz="3200" dirty="0">
                <a:solidFill>
                  <a:srgbClr val="2D262A"/>
                </a:solidFill>
                <a:latin typeface="Montserrat Classic" panose="020B0604020202020204" charset="0"/>
              </a:rPr>
              <a:t>Calling Providers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Demonstrate using SBAR</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Using Critical Thinking Skills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Time Management</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Texting information</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Read back orders</a:t>
            </a:r>
          </a:p>
          <a:p>
            <a:pPr marL="1828800" lvl="3"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Crucial Conversations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peers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providers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With leadership</a:t>
            </a:r>
          </a:p>
          <a:p>
            <a:pPr lvl="3"/>
            <a:endParaRPr lang="en-US" sz="3200" dirty="0">
              <a:solidFill>
                <a:srgbClr val="2D262A"/>
              </a:solidFill>
              <a:latin typeface="Montserrat Classic" panose="020B0604020202020204" charset="0"/>
            </a:endParaRPr>
          </a:p>
          <a:p>
            <a:pPr marL="914400" lvl="1" indent="-457200">
              <a:buFont typeface="Courier New" panose="02070309020205020404" pitchFamily="49" charset="0"/>
              <a:buChar char="o"/>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Courier New" panose="02070309020205020404" pitchFamily="49" charset="0"/>
              <a:buChar char="o"/>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52463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Rectangle 7">
            <a:extLst>
              <a:ext uri="{FF2B5EF4-FFF2-40B4-BE49-F238E27FC236}">
                <a16:creationId xmlns:a16="http://schemas.microsoft.com/office/drawing/2014/main" id="{FBA793A0-1E58-930C-F117-B67B3CACF8DA}"/>
              </a:ext>
            </a:extLst>
          </p:cNvPr>
          <p:cNvSpPr/>
          <p:nvPr/>
        </p:nvSpPr>
        <p:spPr>
          <a:xfrm>
            <a:off x="1028700" y="4681835"/>
            <a:ext cx="15506700" cy="1569660"/>
          </a:xfrm>
          <a:prstGeom prst="rect">
            <a:avLst/>
          </a:prstGeom>
          <a:noFill/>
        </p:spPr>
        <p:txBody>
          <a:bodyPr wrap="square" lIns="91440" tIns="45720" rIns="91440" bIns="45720">
            <a:spAutoFit/>
          </a:bodyPr>
          <a:lstStyle/>
          <a:p>
            <a:pPr algn="ctr"/>
            <a:r>
              <a:rPr lang="en-US" sz="9600" b="1" cap="none" spc="0" dirty="0">
                <a:ln w="9525">
                  <a:solidFill>
                    <a:schemeClr val="bg1"/>
                  </a:solidFill>
                  <a:prstDash val="solid"/>
                </a:ln>
                <a:effectLst>
                  <a:outerShdw blurRad="63500" dist="38100" dir="2700000" algn="tl">
                    <a:srgbClr val="000000">
                      <a:alpha val="43137"/>
                    </a:srgbClr>
                  </a:outerShdw>
                </a:effectLst>
              </a:rPr>
              <a:t>COMMUNICATION</a:t>
            </a:r>
          </a:p>
        </p:txBody>
      </p:sp>
      <p:sp>
        <p:nvSpPr>
          <p:cNvPr id="9" name="Rectangle 8">
            <a:extLst>
              <a:ext uri="{FF2B5EF4-FFF2-40B4-BE49-F238E27FC236}">
                <a16:creationId xmlns:a16="http://schemas.microsoft.com/office/drawing/2014/main" id="{396C6184-8501-398C-F365-DA4A8AC40575}"/>
              </a:ext>
            </a:extLst>
          </p:cNvPr>
          <p:cNvSpPr/>
          <p:nvPr/>
        </p:nvSpPr>
        <p:spPr>
          <a:xfrm rot="20726922">
            <a:off x="5972455" y="3090809"/>
            <a:ext cx="5432945" cy="923330"/>
          </a:xfrm>
          <a:prstGeom prst="rect">
            <a:avLst/>
          </a:prstGeom>
          <a:noFill/>
        </p:spPr>
        <p:txBody>
          <a:bodyPr wrap="squar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COMMUNICATION</a:t>
            </a:r>
          </a:p>
        </p:txBody>
      </p:sp>
      <p:sp>
        <p:nvSpPr>
          <p:cNvPr id="12" name="Rectangle 11">
            <a:extLst>
              <a:ext uri="{FF2B5EF4-FFF2-40B4-BE49-F238E27FC236}">
                <a16:creationId xmlns:a16="http://schemas.microsoft.com/office/drawing/2014/main" id="{67D529E2-F578-FF57-8C94-A8ED57024390}"/>
              </a:ext>
            </a:extLst>
          </p:cNvPr>
          <p:cNvSpPr/>
          <p:nvPr/>
        </p:nvSpPr>
        <p:spPr>
          <a:xfrm rot="1003507">
            <a:off x="1371600" y="7004297"/>
            <a:ext cx="5388719" cy="923330"/>
          </a:xfrm>
          <a:prstGeom prst="rect">
            <a:avLst/>
          </a:prstGeom>
          <a:noFill/>
          <a:effectLst>
            <a:outerShdw blurRad="50800" dist="50800" dir="5400000" sx="48000" sy="48000" algn="ctr" rotWithShape="0">
              <a:srgbClr val="000000">
                <a:alpha val="43137"/>
              </a:srgbClr>
            </a:outerShdw>
            <a:reflection stA="45000" endPos="65000" dist="25400" dir="5400000" sy="-100000" algn="bl" rotWithShape="0"/>
          </a:effectLst>
          <a:scene3d>
            <a:camera prst="orthographicFront"/>
            <a:lightRig rig="threePt" dir="t"/>
          </a:scene3d>
          <a:sp3d>
            <a:bevelB w="0" h="0"/>
          </a:sp3d>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COMMUNICATION</a:t>
            </a:r>
          </a:p>
        </p:txBody>
      </p:sp>
      <p:sp>
        <p:nvSpPr>
          <p:cNvPr id="13" name="Rectangle 12">
            <a:extLst>
              <a:ext uri="{FF2B5EF4-FFF2-40B4-BE49-F238E27FC236}">
                <a16:creationId xmlns:a16="http://schemas.microsoft.com/office/drawing/2014/main" id="{5E9E462B-ABCB-7FFB-9C2B-EFC43951B552}"/>
              </a:ext>
            </a:extLst>
          </p:cNvPr>
          <p:cNvSpPr/>
          <p:nvPr/>
        </p:nvSpPr>
        <p:spPr>
          <a:xfrm rot="1070313">
            <a:off x="8162489" y="3609924"/>
            <a:ext cx="550516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COMMUNICATION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5" name="Rectangle 14">
            <a:extLst>
              <a:ext uri="{FF2B5EF4-FFF2-40B4-BE49-F238E27FC236}">
                <a16:creationId xmlns:a16="http://schemas.microsoft.com/office/drawing/2014/main" id="{0C6972A5-CADF-817B-2D4E-EFD55D66E43C}"/>
              </a:ext>
            </a:extLst>
          </p:cNvPr>
          <p:cNvSpPr/>
          <p:nvPr/>
        </p:nvSpPr>
        <p:spPr>
          <a:xfrm rot="19615801">
            <a:off x="218527" y="3714465"/>
            <a:ext cx="7694863"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nap ITC" panose="04040A07060A02020202" pitchFamily="82" charset="0"/>
                <a:ea typeface="ヒラギノ角ゴ Pro W3"/>
              </a:rPr>
              <a:t>COMMUNICATION</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nap ITC" panose="04040A07060A02020202" pitchFamily="82" charset="0"/>
              <a:ea typeface="ヒラギノ角ゴ Pro W3"/>
            </a:endParaRPr>
          </a:p>
        </p:txBody>
      </p:sp>
      <p:sp>
        <p:nvSpPr>
          <p:cNvPr id="16" name="Rectangle 15">
            <a:extLst>
              <a:ext uri="{FF2B5EF4-FFF2-40B4-BE49-F238E27FC236}">
                <a16:creationId xmlns:a16="http://schemas.microsoft.com/office/drawing/2014/main" id="{56ED8E15-4B9B-FA07-9502-7FFA9355AC3E}"/>
              </a:ext>
            </a:extLst>
          </p:cNvPr>
          <p:cNvSpPr/>
          <p:nvPr/>
        </p:nvSpPr>
        <p:spPr>
          <a:xfrm rot="20439871">
            <a:off x="10572109" y="7477110"/>
            <a:ext cx="3416320"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Brush Script MT" panose="03060802040406070304" pitchFamily="66" charset="0"/>
              </a:rPr>
              <a:t>communication</a:t>
            </a:r>
          </a:p>
        </p:txBody>
      </p:sp>
      <p:sp>
        <p:nvSpPr>
          <p:cNvPr id="17" name="Rectangle 16">
            <a:extLst>
              <a:ext uri="{FF2B5EF4-FFF2-40B4-BE49-F238E27FC236}">
                <a16:creationId xmlns:a16="http://schemas.microsoft.com/office/drawing/2014/main" id="{8EA49EFC-74C7-F280-CAEF-E79B2C6D20EE}"/>
              </a:ext>
            </a:extLst>
          </p:cNvPr>
          <p:cNvSpPr/>
          <p:nvPr/>
        </p:nvSpPr>
        <p:spPr>
          <a:xfrm>
            <a:off x="6084261" y="6642007"/>
            <a:ext cx="539558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chemeClr val="accent3"/>
                </a:solidFill>
              </a:rPr>
              <a:t>cOm</a:t>
            </a:r>
            <a:r>
              <a:rPr lang="en-US" sz="5400" b="1" dirty="0">
                <a:ln/>
                <a:solidFill>
                  <a:schemeClr val="accent3"/>
                </a:solidFill>
              </a:rPr>
              <a:t>  Un  </a:t>
            </a:r>
            <a:r>
              <a:rPr lang="en-US" sz="5400" b="1" dirty="0" err="1">
                <a:ln/>
                <a:solidFill>
                  <a:schemeClr val="accent3"/>
                </a:solidFill>
              </a:rPr>
              <a:t>IcAti</a:t>
            </a:r>
            <a:r>
              <a:rPr lang="en-US" sz="5400" b="1" dirty="0">
                <a:ln/>
                <a:solidFill>
                  <a:schemeClr val="accent3"/>
                </a:solidFill>
              </a:rPr>
              <a:t>  On</a:t>
            </a:r>
            <a:endParaRPr lang="en-US" sz="5400" b="1" cap="none" spc="0" dirty="0">
              <a:ln/>
              <a:solidFill>
                <a:schemeClr val="accent3"/>
              </a:solidFill>
              <a:effectLst/>
            </a:endParaRPr>
          </a:p>
        </p:txBody>
      </p:sp>
      <p:sp>
        <p:nvSpPr>
          <p:cNvPr id="18" name="Rectangle 17">
            <a:extLst>
              <a:ext uri="{FF2B5EF4-FFF2-40B4-BE49-F238E27FC236}">
                <a16:creationId xmlns:a16="http://schemas.microsoft.com/office/drawing/2014/main" id="{889B45FE-A26F-588B-C98F-20DCB70832B7}"/>
              </a:ext>
            </a:extLst>
          </p:cNvPr>
          <p:cNvSpPr/>
          <p:nvPr/>
        </p:nvSpPr>
        <p:spPr>
          <a:xfrm rot="961680">
            <a:off x="12877479" y="3021402"/>
            <a:ext cx="4563750" cy="923330"/>
          </a:xfrm>
          <a:prstGeom prst="rect">
            <a:avLst/>
          </a:prstGeom>
          <a:gradFill flip="none" rotWithShape="1">
            <a:gsLst>
              <a:gs pos="0">
                <a:schemeClr val="bg1"/>
              </a:gs>
              <a:gs pos="74000">
                <a:schemeClr val="bg1"/>
              </a:gs>
              <a:gs pos="83000">
                <a:schemeClr val="bg1"/>
              </a:gs>
              <a:gs pos="100000">
                <a:schemeClr val="bg1"/>
              </a:gs>
            </a:gsLst>
            <a:lin ang="5400000" scaled="1"/>
            <a:tileRect/>
          </a:gradFill>
          <a:effectLst>
            <a:glow rad="165100">
              <a:schemeClr val="accent1">
                <a:alpha val="7000"/>
              </a:schemeClr>
            </a:glow>
            <a:outerShdw blurRad="177800" dist="165100" dir="5400000" algn="ctr" rotWithShape="0">
              <a:schemeClr val="bg2">
                <a:alpha val="0"/>
              </a:schemeClr>
            </a:outerShdw>
          </a:effectLst>
        </p:spPr>
        <p:txBody>
          <a:bodyPr wrap="none" lIns="91440" tIns="45720" rIns="91440" bIns="45720">
            <a:spAutoFit/>
          </a:bodyPr>
          <a:lstStyle/>
          <a:p>
            <a:pPr algn="ctr"/>
            <a:r>
              <a:rPr lang="en-US" sz="5400" dirty="0">
                <a:ln w="0"/>
                <a:solidFill>
                  <a:schemeClr val="bg1"/>
                </a:solidFill>
                <a:effectLst>
                  <a:outerShdw blurRad="38100" dist="38100" dir="2700000" algn="tl">
                    <a:srgbClr val="000000">
                      <a:alpha val="43137"/>
                    </a:srgbClr>
                  </a:outerShdw>
                </a:effectLst>
              </a:rPr>
              <a:t>communication</a:t>
            </a:r>
            <a:endParaRPr lang="en-US" sz="5400" b="0" cap="none" spc="0" dirty="0">
              <a:ln w="0"/>
              <a:solidFill>
                <a:schemeClr val="bg1"/>
              </a:solidFill>
              <a:effectLst>
                <a:outerShdw blurRad="38100" dist="38100" dir="2700000" algn="tl">
                  <a:srgbClr val="000000">
                    <a:alpha val="43137"/>
                  </a:srgbClr>
                </a:outerShdw>
              </a:effectLst>
            </a:endParaRPr>
          </a:p>
        </p:txBody>
      </p:sp>
      <p:sp>
        <p:nvSpPr>
          <p:cNvPr id="19" name="Rectangle 18">
            <a:extLst>
              <a:ext uri="{FF2B5EF4-FFF2-40B4-BE49-F238E27FC236}">
                <a16:creationId xmlns:a16="http://schemas.microsoft.com/office/drawing/2014/main" id="{F3993C99-0CF5-D00F-8420-CC82B42D4DB5}"/>
              </a:ext>
            </a:extLst>
          </p:cNvPr>
          <p:cNvSpPr/>
          <p:nvPr/>
        </p:nvSpPr>
        <p:spPr>
          <a:xfrm>
            <a:off x="12863605" y="5739079"/>
            <a:ext cx="4664740" cy="923330"/>
          </a:xfrm>
          <a:prstGeom prst="rect">
            <a:avLst/>
          </a:prstGeom>
          <a:noFill/>
        </p:spPr>
        <p:txBody>
          <a:bodyPr wrap="none" lIns="91440" tIns="45720" rIns="91440" bIns="45720">
            <a:spAutoFit/>
          </a:bodyPr>
          <a:lstStyle/>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rPr>
              <a:t>c</a:t>
            </a:r>
            <a:r>
              <a:rPr lang="en-US" sz="5400" b="1" cap="none" spc="0" dirty="0" err="1">
                <a:ln w="6600">
                  <a:solidFill>
                    <a:schemeClr val="accent2"/>
                  </a:solidFill>
                  <a:prstDash val="solid"/>
                </a:ln>
                <a:solidFill>
                  <a:srgbClr val="FFFFFF"/>
                </a:solidFill>
                <a:effectLst>
                  <a:outerShdw dist="38100" dir="2700000" algn="tl" rotWithShape="0">
                    <a:schemeClr val="accent2"/>
                  </a:outerShdw>
                </a:effectLst>
              </a:rPr>
              <a:t>mmni</a:t>
            </a:r>
            <a:r>
              <a:rPr lang="en-US" sz="5400" b="1" dirty="0" err="1">
                <a:ln w="6600">
                  <a:solidFill>
                    <a:schemeClr val="accent2"/>
                  </a:solidFill>
                  <a:prstDash val="solid"/>
                </a:ln>
                <a:solidFill>
                  <a:srgbClr val="FFFFFF"/>
                </a:solidFill>
                <a:effectLst>
                  <a:outerShdw dist="38100" dir="2700000" algn="tl" rotWithShape="0">
                    <a:schemeClr val="accent2"/>
                  </a:outerShdw>
                </a:effectLst>
              </a:rPr>
              <a:t>ounitaoc</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a:extLst>
              <a:ext uri="{FF2B5EF4-FFF2-40B4-BE49-F238E27FC236}">
                <a16:creationId xmlns:a16="http://schemas.microsoft.com/office/drawing/2014/main" id="{F30D6C85-D468-F960-D5DC-28E1B4101807}"/>
              </a:ext>
            </a:extLst>
          </p:cNvPr>
          <p:cNvSpPr/>
          <p:nvPr/>
        </p:nvSpPr>
        <p:spPr>
          <a:xfrm>
            <a:off x="6868518" y="9135364"/>
            <a:ext cx="4664740"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noitacinummoc</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930136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43940" y="2374991"/>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AIDET</a:t>
            </a:r>
          </a:p>
        </p:txBody>
      </p:sp>
      <p:sp>
        <p:nvSpPr>
          <p:cNvPr id="17" name="TextBox 17"/>
          <p:cNvSpPr txBox="1"/>
          <p:nvPr/>
        </p:nvSpPr>
        <p:spPr>
          <a:xfrm>
            <a:off x="1043940" y="2963172"/>
            <a:ext cx="16543114" cy="787908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Acknowledge- Greet people with a smile and use their names (if applicable)- 			</a:t>
            </a:r>
            <a:r>
              <a:rPr lang="en-US" sz="3200" i="1" dirty="0">
                <a:solidFill>
                  <a:srgbClr val="2D262A"/>
                </a:solidFill>
                <a:latin typeface="Montserrat Classic" panose="020B0604020202020204" charset="0"/>
              </a:rPr>
              <a:t>First impression</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dirty="0">
                <a:solidFill>
                  <a:srgbClr val="2D262A"/>
                </a:solidFill>
                <a:latin typeface="Montserrat Classic" panose="020B0604020202020204" charset="0"/>
              </a:rPr>
              <a:t>Introduce-</a:t>
            </a:r>
            <a:r>
              <a:rPr lang="en-US" sz="3200" dirty="0">
                <a:solidFill>
                  <a:srgbClr val="2D262A"/>
                </a:solidFill>
                <a:latin typeface="Montserrat Classic" panose="020B0604020202020204" charset="0"/>
              </a:rPr>
              <a:t> Introduce yourself to others. Tell then who you are and how you are going to help them. </a:t>
            </a:r>
          </a:p>
          <a:p>
            <a:pPr lvl="3"/>
            <a:r>
              <a:rPr lang="en-US" sz="3200" dirty="0">
                <a:solidFill>
                  <a:srgbClr val="2D262A"/>
                </a:solidFill>
                <a:latin typeface="Montserrat Classic" panose="020B0604020202020204" charset="0"/>
              </a:rPr>
              <a:t>	</a:t>
            </a:r>
            <a:r>
              <a:rPr lang="en-US" sz="3200" i="1" dirty="0">
                <a:solidFill>
                  <a:srgbClr val="2D262A"/>
                </a:solidFill>
                <a:latin typeface="Montserrat Classic" panose="020B0604020202020204" charset="0"/>
              </a:rPr>
              <a:t>Go the extra mile- instead of pointing out directions- take them	</a:t>
            </a:r>
          </a:p>
          <a:p>
            <a:pPr marL="457200" indent="-457200">
              <a:buFont typeface="Arial" panose="020B0604020202020204" pitchFamily="34" charset="0"/>
              <a:buChar char="•"/>
            </a:pPr>
            <a:endParaRPr lang="en-US" sz="3200" i="1"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dirty="0">
                <a:solidFill>
                  <a:srgbClr val="2D262A"/>
                </a:solidFill>
                <a:latin typeface="Montserrat Classic" panose="020B0604020202020204" charset="0"/>
              </a:rPr>
              <a:t>Duration</a:t>
            </a:r>
            <a:r>
              <a:rPr lang="en-US" sz="3200" dirty="0">
                <a:solidFill>
                  <a:srgbClr val="2D262A"/>
                </a:solidFill>
                <a:latin typeface="Montserrat Classic" panose="020B0604020202020204" charset="0"/>
              </a:rPr>
              <a:t>-Explain waiting times. </a:t>
            </a:r>
          </a:p>
          <a:p>
            <a:pPr lvl="3"/>
            <a:r>
              <a:rPr lang="en-US" sz="3200" dirty="0">
                <a:solidFill>
                  <a:srgbClr val="2D262A"/>
                </a:solidFill>
                <a:latin typeface="Montserrat Classic" panose="020B0604020202020204" charset="0"/>
              </a:rPr>
              <a:t>	</a:t>
            </a:r>
            <a:r>
              <a:rPr lang="en-US" sz="3200" i="1" dirty="0">
                <a:solidFill>
                  <a:srgbClr val="2D262A"/>
                </a:solidFill>
                <a:latin typeface="Montserrat Classic" panose="020B0604020202020204" charset="0"/>
              </a:rPr>
              <a:t>Be honest about delay, follow up/ update, service recovery</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dirty="0">
                <a:solidFill>
                  <a:srgbClr val="2D262A"/>
                </a:solidFill>
                <a:latin typeface="Montserrat Classic" panose="020B0604020202020204" charset="0"/>
              </a:rPr>
              <a:t>Explanation-</a:t>
            </a:r>
            <a:r>
              <a:rPr lang="en-US" sz="3200" dirty="0">
                <a:solidFill>
                  <a:srgbClr val="2D262A"/>
                </a:solidFill>
                <a:latin typeface="Montserrat Classic" panose="020B0604020202020204" charset="0"/>
              </a:rPr>
              <a:t> Explain what you are doing, educate on process, who to contact</a:t>
            </a:r>
          </a:p>
          <a:p>
            <a:pPr lvl="4"/>
            <a:r>
              <a:rPr lang="en-US" sz="3200" i="1" dirty="0">
                <a:solidFill>
                  <a:srgbClr val="2D262A"/>
                </a:solidFill>
                <a:latin typeface="Montserrat Classic" panose="020B0604020202020204" charset="0"/>
              </a:rPr>
              <a:t>Can I do anything else for you?</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dirty="0">
                <a:solidFill>
                  <a:srgbClr val="2D262A"/>
                </a:solidFill>
                <a:latin typeface="Montserrat Classic" panose="020B0604020202020204" charset="0"/>
              </a:rPr>
              <a:t>Thank</a:t>
            </a:r>
            <a:r>
              <a:rPr lang="en-US" sz="3200" dirty="0">
                <a:solidFill>
                  <a:srgbClr val="2D262A"/>
                </a:solidFill>
                <a:latin typeface="Montserrat Classic" panose="020B0604020202020204" charset="0"/>
              </a:rPr>
              <a:t>- Foster an attitude of gratitude</a:t>
            </a:r>
          </a:p>
          <a:p>
            <a:pPr marL="914400" lvl="1" indent="-457200">
              <a:buFont typeface="Courier New" panose="02070309020205020404" pitchFamily="49" charset="0"/>
              <a:buChar char="o"/>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56814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6">
            <a:extLst>
              <a:ext uri="{FF2B5EF4-FFF2-40B4-BE49-F238E27FC236}">
                <a16:creationId xmlns:a16="http://schemas.microsoft.com/office/drawing/2014/main" id="{CAF2CD14-FEB9-221B-2102-83DB208FD837}"/>
              </a:ext>
            </a:extLst>
          </p:cNvPr>
          <p:cNvSpPr txBox="1"/>
          <p:nvPr/>
        </p:nvSpPr>
        <p:spPr>
          <a:xfrm>
            <a:off x="914400" y="2303588"/>
            <a:ext cx="15201900" cy="984885"/>
          </a:xfrm>
          <a:prstGeom prst="rect">
            <a:avLst/>
          </a:prstGeom>
          <a:noFill/>
        </p:spPr>
        <p:txBody>
          <a:bodyPr wrap="square" rtlCol="0">
            <a:spAutoFit/>
          </a:bodyPr>
          <a:lstStyle/>
          <a:p>
            <a:r>
              <a:rPr lang="en-US" sz="4000" dirty="0">
                <a:latin typeface="Montserrat ExtraBold" panose="020F0502020204030204" pitchFamily="2" charset="0"/>
              </a:rPr>
              <a:t>TeamSTEPPS</a:t>
            </a:r>
          </a:p>
          <a:p>
            <a:endParaRPr lang="en-US" dirty="0"/>
          </a:p>
        </p:txBody>
      </p:sp>
      <p:sp>
        <p:nvSpPr>
          <p:cNvPr id="10" name="TextBox 9">
            <a:extLst>
              <a:ext uri="{FF2B5EF4-FFF2-40B4-BE49-F238E27FC236}">
                <a16:creationId xmlns:a16="http://schemas.microsoft.com/office/drawing/2014/main" id="{871F3ACF-D8B7-B3F0-DDDA-5F7F453293FC}"/>
              </a:ext>
            </a:extLst>
          </p:cNvPr>
          <p:cNvSpPr txBox="1"/>
          <p:nvPr/>
        </p:nvSpPr>
        <p:spPr>
          <a:xfrm>
            <a:off x="3581400" y="3296946"/>
            <a:ext cx="9144000" cy="677108"/>
          </a:xfrm>
          <a:prstGeom prst="rect">
            <a:avLst/>
          </a:prstGeom>
          <a:noFill/>
        </p:spPr>
        <p:txBody>
          <a:bodyPr wrap="square">
            <a:spAutoFit/>
          </a:bodyPr>
          <a:lstStyle/>
          <a:p>
            <a:r>
              <a:rPr lang="en-US" altLang="en-US" sz="3800" b="1" dirty="0">
                <a:latin typeface="Montserrat ExtraBold" panose="00000900000000000000" pitchFamily="2" charset="0"/>
                <a:ea typeface="ヒラギノ角ゴ Pro W3" pitchFamily="127" charset="-128"/>
              </a:rPr>
              <a:t>High-Performing Teams</a:t>
            </a:r>
            <a:endParaRPr lang="en-US" sz="3800" b="1" dirty="0">
              <a:latin typeface="Montserrat ExtraBold" panose="00000900000000000000" pitchFamily="2" charset="0"/>
            </a:endParaRPr>
          </a:p>
        </p:txBody>
      </p:sp>
      <p:sp>
        <p:nvSpPr>
          <p:cNvPr id="12" name="TextBox 11">
            <a:extLst>
              <a:ext uri="{FF2B5EF4-FFF2-40B4-BE49-F238E27FC236}">
                <a16:creationId xmlns:a16="http://schemas.microsoft.com/office/drawing/2014/main" id="{AAE07ED5-086E-ED48-63F1-1B72615AAB62}"/>
              </a:ext>
            </a:extLst>
          </p:cNvPr>
          <p:cNvSpPr txBox="1"/>
          <p:nvPr/>
        </p:nvSpPr>
        <p:spPr>
          <a:xfrm>
            <a:off x="4572000" y="4223426"/>
            <a:ext cx="9144000" cy="4789003"/>
          </a:xfrm>
          <a:prstGeom prst="rect">
            <a:avLst/>
          </a:prstGeom>
          <a:noFill/>
        </p:spPr>
        <p:txBody>
          <a:bodyPr wrap="square">
            <a:spAutoFit/>
          </a:bodyPr>
          <a:lstStyle/>
          <a:p>
            <a:pPr>
              <a:buFont typeface="Wingdings" pitchFamily="2" charset="2"/>
              <a:buNone/>
            </a:pPr>
            <a:r>
              <a:rPr lang="en-US" altLang="en-US" sz="2400" b="1" dirty="0">
                <a:latin typeface="Montserrat ExtraBold" panose="00000900000000000000" pitchFamily="2" charset="0"/>
                <a:ea typeface="ヒラギノ角ゴ Pro W3" pitchFamily="127" charset="-128"/>
              </a:rPr>
              <a:t>Teams that perform well:</a:t>
            </a:r>
          </a:p>
          <a:p>
            <a:pPr marL="800100" lvl="1" indent="-342900">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Hold shared mental models</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Have clear roles and responsibilities</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Have clear, valued, and shared vision</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Optimize resources</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Have strong team leadership</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Engage in a regular discipline of feedback</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Develop a strong sense of collective trust and confidence </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Create mechanisms to cooperate and coordinate</a:t>
            </a:r>
          </a:p>
          <a:p>
            <a:pPr marL="800100" lvl="1" indent="-342900">
              <a:spcBef>
                <a:spcPct val="10000"/>
              </a:spcBef>
              <a:buClr>
                <a:schemeClr val="tx2"/>
              </a:buClr>
              <a:buFont typeface="Arial" panose="020B0604020202020204" pitchFamily="34" charset="0"/>
              <a:buChar char="•"/>
            </a:pPr>
            <a:r>
              <a:rPr lang="en-US" altLang="en-US" sz="2400" dirty="0">
                <a:latin typeface="Montserrat Classic" panose="020B0604020202020204" charset="0"/>
                <a:ea typeface="ヒラギノ角ゴ Pro W3" pitchFamily="127" charset="-128"/>
              </a:rPr>
              <a:t>Manage and optimize performance outcomes</a:t>
            </a:r>
          </a:p>
          <a:p>
            <a:pPr lvl="1" algn="r">
              <a:buFont typeface="Wingdings" pitchFamily="2" charset="2"/>
              <a:buNone/>
            </a:pPr>
            <a:r>
              <a:rPr lang="en-US" altLang="en-US" sz="2200" b="1" dirty="0">
                <a:ea typeface="ヒラギノ角ゴ Pro W3" pitchFamily="127" charset="-128"/>
              </a:rPr>
              <a:t>	</a:t>
            </a:r>
            <a:r>
              <a:rPr lang="en-US" altLang="en-US" sz="2000" i="1" dirty="0">
                <a:ea typeface="ヒラギノ角ゴ Pro W3" pitchFamily="127" charset="-128"/>
              </a:rPr>
              <a:t>(Salas, et al., 2004)</a:t>
            </a:r>
          </a:p>
        </p:txBody>
      </p:sp>
      <p:sp>
        <p:nvSpPr>
          <p:cNvPr id="13" name="TextBox 12">
            <a:extLst>
              <a:ext uri="{FF2B5EF4-FFF2-40B4-BE49-F238E27FC236}">
                <a16:creationId xmlns:a16="http://schemas.microsoft.com/office/drawing/2014/main" id="{92CFF495-63C8-EABA-E6BA-268C35579AF2}"/>
              </a:ext>
            </a:extLst>
          </p:cNvPr>
          <p:cNvSpPr txBox="1"/>
          <p:nvPr/>
        </p:nvSpPr>
        <p:spPr>
          <a:xfrm>
            <a:off x="1028700" y="9258300"/>
            <a:ext cx="2192555" cy="369332"/>
          </a:xfrm>
          <a:prstGeom prst="rect">
            <a:avLst/>
          </a:prstGeom>
          <a:noFill/>
        </p:spPr>
        <p:txBody>
          <a:bodyPr wrap="square" rtlCol="0">
            <a:spAutoFit/>
          </a:bodyPr>
          <a:lstStyle/>
          <a:p>
            <a:r>
              <a:rPr lang="en-US" b="1" dirty="0">
                <a:solidFill>
                  <a:srgbClr val="002060"/>
                </a:solidFill>
              </a:rPr>
              <a:t>AHA</a:t>
            </a:r>
            <a:r>
              <a:rPr lang="en-US" dirty="0"/>
              <a:t> </a:t>
            </a:r>
            <a:r>
              <a:rPr lang="en-US" b="1" dirty="0">
                <a:solidFill>
                  <a:srgbClr val="0070C0"/>
                </a:solidFill>
              </a:rPr>
              <a:t>Team Training </a:t>
            </a:r>
          </a:p>
        </p:txBody>
      </p:sp>
    </p:spTree>
    <p:extLst>
      <p:ext uri="{BB962C8B-B14F-4D97-AF65-F5344CB8AC3E}">
        <p14:creationId xmlns:p14="http://schemas.microsoft.com/office/powerpoint/2010/main" val="3237856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6">
            <a:extLst>
              <a:ext uri="{FF2B5EF4-FFF2-40B4-BE49-F238E27FC236}">
                <a16:creationId xmlns:a16="http://schemas.microsoft.com/office/drawing/2014/main" id="{A9C015D8-5B48-4BE2-5BB1-3B2D71215D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831"/>
          <a:stretch/>
        </p:blipFill>
        <p:spPr>
          <a:xfrm>
            <a:off x="2057400" y="2247899"/>
            <a:ext cx="7086600" cy="6443807"/>
          </a:xfrm>
          <a:prstGeom prst="rect">
            <a:avLst/>
          </a:prstGeom>
        </p:spPr>
      </p:pic>
      <p:pic>
        <p:nvPicPr>
          <p:cNvPr id="9" name="Picture 8">
            <a:extLst>
              <a:ext uri="{FF2B5EF4-FFF2-40B4-BE49-F238E27FC236}">
                <a16:creationId xmlns:a16="http://schemas.microsoft.com/office/drawing/2014/main" id="{4425E7E2-1BF0-B045-B57A-4C33AFB8F56A}"/>
              </a:ext>
            </a:extLst>
          </p:cNvPr>
          <p:cNvPicPr>
            <a:picLocks noChangeAspect="1"/>
          </p:cNvPicPr>
          <p:nvPr/>
        </p:nvPicPr>
        <p:blipFill>
          <a:blip r:embed="rId6"/>
          <a:stretch>
            <a:fillRect/>
          </a:stretch>
        </p:blipFill>
        <p:spPr>
          <a:xfrm>
            <a:off x="10820400" y="2476499"/>
            <a:ext cx="5410200" cy="5986606"/>
          </a:xfrm>
          <a:prstGeom prst="rect">
            <a:avLst/>
          </a:prstGeom>
        </p:spPr>
      </p:pic>
      <p:sp>
        <p:nvSpPr>
          <p:cNvPr id="13" name="TextBox 12">
            <a:extLst>
              <a:ext uri="{FF2B5EF4-FFF2-40B4-BE49-F238E27FC236}">
                <a16:creationId xmlns:a16="http://schemas.microsoft.com/office/drawing/2014/main" id="{0CD29B0B-423D-D942-BB9B-B588804FBF08}"/>
              </a:ext>
            </a:extLst>
          </p:cNvPr>
          <p:cNvSpPr txBox="1"/>
          <p:nvPr/>
        </p:nvSpPr>
        <p:spPr>
          <a:xfrm>
            <a:off x="914400" y="9486900"/>
            <a:ext cx="1986441" cy="369332"/>
          </a:xfrm>
          <a:prstGeom prst="rect">
            <a:avLst/>
          </a:prstGeom>
          <a:noFill/>
        </p:spPr>
        <p:txBody>
          <a:bodyPr wrap="none" rtlCol="0">
            <a:spAutoFit/>
          </a:bodyPr>
          <a:lstStyle/>
          <a:p>
            <a:r>
              <a:rPr lang="en-US" b="1" dirty="0">
                <a:solidFill>
                  <a:srgbClr val="002060"/>
                </a:solidFill>
              </a:rPr>
              <a:t>AHA</a:t>
            </a:r>
            <a:r>
              <a:rPr lang="en-US" dirty="0"/>
              <a:t> </a:t>
            </a:r>
            <a:r>
              <a:rPr lang="en-US" b="1" dirty="0">
                <a:solidFill>
                  <a:srgbClr val="0070C0"/>
                </a:solidFill>
              </a:rPr>
              <a:t>Team Training</a:t>
            </a:r>
          </a:p>
        </p:txBody>
      </p:sp>
    </p:spTree>
    <p:extLst>
      <p:ext uri="{BB962C8B-B14F-4D97-AF65-F5344CB8AC3E}">
        <p14:creationId xmlns:p14="http://schemas.microsoft.com/office/powerpoint/2010/main" val="2971061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24">
            <a:extLst>
              <a:ext uri="{FF2B5EF4-FFF2-40B4-BE49-F238E27FC236}">
                <a16:creationId xmlns:a16="http://schemas.microsoft.com/office/drawing/2014/main" id="{3E54383F-EBC8-95D9-9166-6AD7C1F68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576" y="1110682"/>
            <a:ext cx="2758345" cy="412279"/>
          </a:xfrm>
          <a:prstGeom prst="rect">
            <a:avLst/>
          </a:prstGeom>
        </p:spPr>
      </p:pic>
      <p:sp>
        <p:nvSpPr>
          <p:cNvPr id="3" name="Freeform 22">
            <a:extLst>
              <a:ext uri="{FF2B5EF4-FFF2-40B4-BE49-F238E27FC236}">
                <a16:creationId xmlns:a16="http://schemas.microsoft.com/office/drawing/2014/main" id="{B76B45F1-F5AF-A852-AE56-6BB467A80825}"/>
              </a:ext>
            </a:extLst>
          </p:cNvPr>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grpSp>
        <p:nvGrpSpPr>
          <p:cNvPr id="4" name="Group 4">
            <a:extLst>
              <a:ext uri="{FF2B5EF4-FFF2-40B4-BE49-F238E27FC236}">
                <a16:creationId xmlns:a16="http://schemas.microsoft.com/office/drawing/2014/main" id="{365661A2-C0DE-8FE8-73CD-FDF129531023}"/>
              </a:ext>
            </a:extLst>
          </p:cNvPr>
          <p:cNvGrpSpPr/>
          <p:nvPr/>
        </p:nvGrpSpPr>
        <p:grpSpPr>
          <a:xfrm>
            <a:off x="14500955" y="9012429"/>
            <a:ext cx="2758345" cy="245871"/>
            <a:chOff x="0" y="0"/>
            <a:chExt cx="726478" cy="64756"/>
          </a:xfrm>
        </p:grpSpPr>
        <p:sp>
          <p:nvSpPr>
            <p:cNvPr id="5" name="Freeform 5">
              <a:extLst>
                <a:ext uri="{FF2B5EF4-FFF2-40B4-BE49-F238E27FC236}">
                  <a16:creationId xmlns:a16="http://schemas.microsoft.com/office/drawing/2014/main" id="{A63AF7A5-B5F4-C548-AE99-89AD02E0C172}"/>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a:extLst>
                <a:ext uri="{FF2B5EF4-FFF2-40B4-BE49-F238E27FC236}">
                  <a16:creationId xmlns:a16="http://schemas.microsoft.com/office/drawing/2014/main" id="{AFD0FB66-4D86-0601-E82F-3C6806F54E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BFA59B92-6DCE-5D50-D5A0-453DC87D5E03}"/>
              </a:ext>
            </a:extLst>
          </p:cNvPr>
          <p:cNvSpPr txBox="1"/>
          <p:nvPr/>
        </p:nvSpPr>
        <p:spPr>
          <a:xfrm>
            <a:off x="700946" y="9406082"/>
            <a:ext cx="9144000" cy="369332"/>
          </a:xfrm>
          <a:prstGeom prst="rect">
            <a:avLst/>
          </a:prstGeom>
          <a:noFill/>
        </p:spPr>
        <p:txBody>
          <a:bodyPr wrap="square">
            <a:spAutoFit/>
          </a:bodyPr>
          <a:lstStyle/>
          <a:p>
            <a:r>
              <a:rPr lang="en-US" b="1" dirty="0">
                <a:solidFill>
                  <a:srgbClr val="002060"/>
                </a:solidFill>
              </a:rPr>
              <a:t>AHA</a:t>
            </a:r>
            <a:r>
              <a:rPr lang="en-US" dirty="0"/>
              <a:t> </a:t>
            </a:r>
            <a:r>
              <a:rPr lang="en-US" b="1" dirty="0">
                <a:solidFill>
                  <a:srgbClr val="0070C0"/>
                </a:solidFill>
              </a:rPr>
              <a:t>Team Training</a:t>
            </a:r>
          </a:p>
        </p:txBody>
      </p:sp>
      <p:pic>
        <p:nvPicPr>
          <p:cNvPr id="9" name="Picture 8">
            <a:extLst>
              <a:ext uri="{FF2B5EF4-FFF2-40B4-BE49-F238E27FC236}">
                <a16:creationId xmlns:a16="http://schemas.microsoft.com/office/drawing/2014/main" id="{702B5A06-DBD9-DA15-510B-EECDB199F8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831"/>
          <a:stretch/>
        </p:blipFill>
        <p:spPr>
          <a:xfrm>
            <a:off x="5638800" y="3086100"/>
            <a:ext cx="6477000" cy="4876800"/>
          </a:xfrm>
          <a:prstGeom prst="rect">
            <a:avLst/>
          </a:prstGeom>
        </p:spPr>
      </p:pic>
      <p:pic>
        <p:nvPicPr>
          <p:cNvPr id="11" name="Picture 10">
            <a:extLst>
              <a:ext uri="{FF2B5EF4-FFF2-40B4-BE49-F238E27FC236}">
                <a16:creationId xmlns:a16="http://schemas.microsoft.com/office/drawing/2014/main" id="{BA39FE6D-5436-FAD3-6BE8-14042D7441D9}"/>
              </a:ext>
            </a:extLst>
          </p:cNvPr>
          <p:cNvPicPr>
            <a:picLocks noChangeAspect="1"/>
          </p:cNvPicPr>
          <p:nvPr/>
        </p:nvPicPr>
        <p:blipFill>
          <a:blip r:embed="rId6"/>
          <a:stretch>
            <a:fillRect/>
          </a:stretch>
        </p:blipFill>
        <p:spPr>
          <a:xfrm>
            <a:off x="1192576" y="3086100"/>
            <a:ext cx="3217817" cy="4876800"/>
          </a:xfrm>
          <a:prstGeom prst="rect">
            <a:avLst/>
          </a:prstGeom>
        </p:spPr>
      </p:pic>
      <p:pic>
        <p:nvPicPr>
          <p:cNvPr id="13" name="Picture 12">
            <a:extLst>
              <a:ext uri="{FF2B5EF4-FFF2-40B4-BE49-F238E27FC236}">
                <a16:creationId xmlns:a16="http://schemas.microsoft.com/office/drawing/2014/main" id="{C2A95BFB-08EC-C38B-20B1-B7981ABA4F17}"/>
              </a:ext>
            </a:extLst>
          </p:cNvPr>
          <p:cNvPicPr>
            <a:picLocks noChangeAspect="1"/>
          </p:cNvPicPr>
          <p:nvPr/>
        </p:nvPicPr>
        <p:blipFill>
          <a:blip r:embed="rId7"/>
          <a:stretch>
            <a:fillRect/>
          </a:stretch>
        </p:blipFill>
        <p:spPr>
          <a:xfrm>
            <a:off x="13344207" y="3086100"/>
            <a:ext cx="3751217" cy="4876800"/>
          </a:xfrm>
          <a:prstGeom prst="rect">
            <a:avLst/>
          </a:prstGeom>
        </p:spPr>
      </p:pic>
    </p:spTree>
    <p:extLst>
      <p:ext uri="{BB962C8B-B14F-4D97-AF65-F5344CB8AC3E}">
        <p14:creationId xmlns:p14="http://schemas.microsoft.com/office/powerpoint/2010/main" val="1707215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D59A09D2BA9B40B1A438DF018B22BE" ma:contentTypeVersion="8" ma:contentTypeDescription="Create a new document." ma:contentTypeScope="" ma:versionID="e2e42123f317a95db1e454d1b023b8cb">
  <xsd:schema xmlns:xsd="http://www.w3.org/2001/XMLSchema" xmlns:xs="http://www.w3.org/2001/XMLSchema" xmlns:p="http://schemas.microsoft.com/office/2006/metadata/properties" xmlns:ns2="159de429-d1ae-4781-a7ca-1085a074b47d" xmlns:ns3="4b71314c-205d-4538-a3aa-efb9639605b8" targetNamespace="http://schemas.microsoft.com/office/2006/metadata/properties" ma:root="true" ma:fieldsID="a301924a08e6831bb13361689947a6b3" ns2:_="" ns3:_="">
    <xsd:import namespace="159de429-d1ae-4781-a7ca-1085a074b47d"/>
    <xsd:import namespace="4b71314c-205d-4538-a3aa-efb9639605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9de429-d1ae-4781-a7ca-1085a074b4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71314c-205d-4538-a3aa-efb9639605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270E1E-004B-4600-BB27-3D82C5C19C17}">
  <ds:schemaRefs>
    <ds:schemaRef ds:uri="http://schemas.microsoft.com/office/2006/metadata/properties"/>
    <ds:schemaRef ds:uri="http://schemas.microsoft.com/office/infopath/2007/PartnerControls"/>
    <ds:schemaRef ds:uri="e11de594-a3b1-4008-a780-ca9741a96185"/>
    <ds:schemaRef ds:uri="93b2944e-2a71-41f0-bb35-6ef2c31de7bf"/>
  </ds:schemaRefs>
</ds:datastoreItem>
</file>

<file path=customXml/itemProps2.xml><?xml version="1.0" encoding="utf-8"?>
<ds:datastoreItem xmlns:ds="http://schemas.openxmlformats.org/officeDocument/2006/customXml" ds:itemID="{62D33C4A-C902-4866-B9F9-4E2A001A47BD}">
  <ds:schemaRefs>
    <ds:schemaRef ds:uri="http://schemas.microsoft.com/sharepoint/v3/contenttype/forms"/>
  </ds:schemaRefs>
</ds:datastoreItem>
</file>

<file path=customXml/itemProps3.xml><?xml version="1.0" encoding="utf-8"?>
<ds:datastoreItem xmlns:ds="http://schemas.openxmlformats.org/officeDocument/2006/customXml" ds:itemID="{75F90385-D4AE-4E64-9782-5A0F92416B8B}"/>
</file>

<file path=docProps/app.xml><?xml version="1.0" encoding="utf-8"?>
<Properties xmlns="http://schemas.openxmlformats.org/officeDocument/2006/extended-properties" xmlns:vt="http://schemas.openxmlformats.org/officeDocument/2006/docPropsVTypes">
  <TotalTime>43758</TotalTime>
  <Words>5710</Words>
  <Application>Microsoft Office PowerPoint</Application>
  <PresentationFormat>Custom</PresentationFormat>
  <Paragraphs>617</Paragraphs>
  <Slides>37</Slides>
  <Notes>30</Notes>
  <HiddenSlides>0</HiddenSlides>
  <MMClips>6</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37</vt:i4>
      </vt:variant>
    </vt:vector>
  </HeadingPairs>
  <TitlesOfParts>
    <vt:vector size="57" baseType="lpstr">
      <vt:lpstr>Aptos</vt:lpstr>
      <vt:lpstr>Arial</vt:lpstr>
      <vt:lpstr>Arial Black</vt:lpstr>
      <vt:lpstr>Arial Narrow</vt:lpstr>
      <vt:lpstr>Brush Script MT</vt:lpstr>
      <vt:lpstr>Calibri</vt:lpstr>
      <vt:lpstr>Courier New</vt:lpstr>
      <vt:lpstr>Montserrat</vt:lpstr>
      <vt:lpstr>Montserrat Classic</vt:lpstr>
      <vt:lpstr>Montserrat ExtraBold</vt:lpstr>
      <vt:lpstr>Montserrat Extra-Bold</vt:lpstr>
      <vt:lpstr>Montserrat Extra-Bold Bold</vt:lpstr>
      <vt:lpstr>Roboto</vt:lpstr>
      <vt:lpstr>Snap ITC</vt:lpstr>
      <vt:lpstr>Söhne</vt:lpstr>
      <vt:lpstr>Verdana</vt:lpstr>
      <vt:lpstr>Wingdings</vt:lpstr>
      <vt:lpstr>YouTube Noto</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Amber Kavan</dc:creator>
  <cp:lastModifiedBy>Molly Herzberg</cp:lastModifiedBy>
  <cp:revision>130</cp:revision>
  <dcterms:created xsi:type="dcterms:W3CDTF">2006-08-16T00:00:00Z</dcterms:created>
  <dcterms:modified xsi:type="dcterms:W3CDTF">2024-05-29T18:51:20Z</dcterms:modified>
  <dc:identifier>DAFdG9NIIkM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0x0101005CD59A09D2BA9B40B1A438DF018B22BE</vt:lpwstr>
  </property>
  <property fmtid="{D5CDD505-2E9C-101B-9397-08002B2CF9AE}" pid="3" name="MediaServiceImageTags">
    <vt:lpwstr/>
  </property>
</Properties>
</file>