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7" r:id="rId11"/>
    <p:sldId id="269" r:id="rId12"/>
    <p:sldId id="270" r:id="rId13"/>
    <p:sldId id="265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0401C-026B-40B1-B054-0FDB2914F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00D4F0-4191-4D87-9052-83BB5627E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03D3A-9FD6-4C41-B12A-8A422162C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864A3-7A94-4425-AC89-AFBFF3480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C14F0-6E93-43E8-96C2-B45F81A08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56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3AE91-FDFF-4667-AA69-522364B57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FB828-F5BA-4159-B516-397E2FD37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15B21-BA34-4CE0-8A2C-88F94922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9EC2B-F2D3-4C6C-AA68-EDE259F6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47137-B874-4FF3-BA6A-84B3EF9C0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56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3EF2D3-5509-416D-9BDA-BCAF9CA42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FC00CA-C4FF-4630-9183-98E8FBD271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9C676-557F-44F7-A5D2-9CE7AF9A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D7D01-14AB-481C-980C-267565C7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FF367-8C96-4FBE-B85B-50AF010E0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9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FDA1-0338-4385-812B-6C5C227AC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BC496-C7CC-43FF-A4DF-65BC8DD1A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54E3C-A9D1-4DD8-A981-71A280D3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49713-713B-47C2-B1A6-29B170668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F2AC17-8903-46EF-85A0-7D391F56A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26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3044A-0DA5-454C-9C48-DC63611F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F00A4-EBF7-4F17-8E13-4B93CBADD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F99B3-7309-4C99-A8FF-4E648569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D9EDAE-E0EF-42D5-87EE-6A26DD2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B7C5A-E753-47C7-AB68-231F99DD4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4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4ECA8-1EFE-4691-A6C5-6C0CD5306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B9A30-6A3C-45F3-B2D5-8E99B95EA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A71463-2469-4A90-B555-CEA5CB26A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73B1E-023B-4A40-BADA-688180830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4B720-D7FB-43A1-B7C3-F2758967C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3D9C9-B870-4124-A426-606E19A0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87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964E-A831-412F-A9E8-EA9F60C94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95A692-C994-4CFE-88AF-86626272C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0D6BF5-66B8-4475-81F8-F5F290B4C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40BAF1-AF2C-4C30-B815-C9EB9DA66E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A4EC1-5BB1-4B51-B6FB-009ED4A4D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F05A68-D46B-48D2-971D-918CCBD36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E5EFF5-BD61-49F5-AAA7-F6FAD406B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C3174B-0AF2-4B98-B6BA-131D9435A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485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DAF79-7FD1-46CD-B6D3-E42ED55FE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FAABFF-FE50-4549-A618-C9846B83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162BB8-B4F7-4829-83AA-13775A420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8A1C88-3AA4-490E-877B-DFA1F7A73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6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1BA83B-F04F-4851-8CCE-967760968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7742F-1B6B-4F26-AA7A-15904A85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8AF38-C69D-4485-9435-76C7E4B7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081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E3798-7C48-4F8F-846C-7C405ABCA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D1853-18D2-4232-AC96-D50423EAA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5DE0B-2333-4BF9-BA07-38ED6DB88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592B5-A14A-4616-957D-948977420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BDE89A-8812-4462-B6B9-CFABB3AB4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EA27B-E396-4569-BD7F-CC952B13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9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86303-3836-4A3A-AC92-C98214BA3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6E8930-3E5E-4062-B77D-1E72D42FD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031E0-588C-4BD6-879B-7EE40047B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0DD87-D9E8-49B3-86F6-8C738D186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38910-EC56-41BB-B4A3-B3A3C373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C6D9F-08D1-4437-B980-8CAE13C61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464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312C31-C774-446E-8977-6C50DA16D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5DF946-A38C-4313-A82E-8AF9E9E5A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17581-5C74-4138-88ED-06C509A2D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880B8-8C3A-46D8-9976-7F87FBD69A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65960-7649-4EDF-BFD7-4C96FC4AB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58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hrq.gov/sites/default/files/wysiwyg/professionals/systems/hospital/qitoolkit/f1-returnoninvestment.pdf" TargetMode="External"/><Relationship Id="rId2" Type="http://schemas.openxmlformats.org/officeDocument/2006/relationships/hyperlink" Target="https://www.chcs.org/resource/roi-forecasting-calculator-for-quality-initiativ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bmchealthservres.biomedcentral.com/articles/10.1186/s12913-022-08832-3" TargetMode="External"/><Relationship Id="rId4" Type="http://schemas.openxmlformats.org/officeDocument/2006/relationships/hyperlink" Target="https://www.fiercehealthcare.com/hospitals-health-systems/ihi-2018-how-to-demonstrate-roi-quality-improvement-projects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dsteiner@nebraskahospitals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41722-BAFF-4F81-99EB-261FBCE24A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Return on Investment for 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325DA-DE65-42F0-8147-05BA34475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3968" y="5116471"/>
            <a:ext cx="9163757" cy="450447"/>
          </a:xfrm>
        </p:spPr>
        <p:txBody>
          <a:bodyPr anchor="ctr">
            <a:no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NHA Quality Residency: Module A</a:t>
            </a:r>
          </a:p>
          <a:p>
            <a:r>
              <a:rPr lang="en-US" sz="2000">
                <a:solidFill>
                  <a:schemeClr val="tx2"/>
                </a:solidFill>
              </a:rPr>
              <a:t>March 2, 2023</a:t>
            </a:r>
          </a:p>
          <a:p>
            <a:r>
              <a:rPr lang="en-US" sz="2000">
                <a:solidFill>
                  <a:schemeClr val="tx2"/>
                </a:solidFill>
              </a:rPr>
              <a:t>Dana Steiner, BSN, MBA, CPHQ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D658BBEC-07D2-4820-A10E-0B1139E6A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89" y="320231"/>
            <a:ext cx="10805969" cy="283656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3628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7780-5E24-D8EE-0EF2-EEDCF42F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0" y="0"/>
            <a:ext cx="8348869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Presenting Information to Stakeholders: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97D6-9B1C-2ED1-785B-F2410D7A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5" y="1457739"/>
            <a:ext cx="10919791" cy="50351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Establish stakeholders and platform for information dissemination.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Create simple and concise document to present findings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Understand all of the information you are presenting and sources of information.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Send information out ahead of meeting for review – OR – offer time for them to ask questions and review then come back together to discuss next steps.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Have an implementation plan along with ROI.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***Let’s Walk Through an Example***</a:t>
            </a:r>
          </a:p>
        </p:txBody>
      </p:sp>
      <p:pic>
        <p:nvPicPr>
          <p:cNvPr id="4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5FFEEB9-B7FA-4D68-9ECA-9A6F34BC2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5" y="165652"/>
            <a:ext cx="2994991" cy="74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872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7780-5E24-D8EE-0EF2-EEDCF42F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30" y="0"/>
            <a:ext cx="8348869" cy="1325563"/>
          </a:xfrm>
        </p:spPr>
        <p:txBody>
          <a:bodyPr>
            <a:normAutofit/>
          </a:bodyPr>
          <a:lstStyle/>
          <a:p>
            <a:r>
              <a:rPr lang="en-US" sz="4000" dirty="0"/>
              <a:t>A Simpler View of ROI: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97D6-9B1C-2ED1-785B-F2410D7A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5" y="1457739"/>
            <a:ext cx="10919791" cy="5035136"/>
          </a:xfrm>
        </p:spPr>
        <p:txBody>
          <a:bodyPr>
            <a:normAutofit/>
          </a:bodyPr>
          <a:lstStyle/>
          <a:p>
            <a:r>
              <a:rPr lang="en-US" sz="2400" dirty="0"/>
              <a:t>Cost per Harm x Number of Harms </a:t>
            </a:r>
          </a:p>
          <a:p>
            <a:r>
              <a:rPr lang="en-US" sz="2400" dirty="0"/>
              <a:t>Decrease in Harm Numbers = ROI</a:t>
            </a:r>
          </a:p>
          <a:p>
            <a:r>
              <a:rPr lang="en-US" sz="2400" dirty="0"/>
              <a:t>Example:  Hospital X initiated a falls prevention and safe mobility program and saw an approximately 25% fall rate decrease.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This could be used for any harm.</a:t>
            </a:r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4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5FFEEB9-B7FA-4D68-9ECA-9A6F34BC2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5" y="165652"/>
            <a:ext cx="2994991" cy="745864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BBCC2F3E-AA0D-5D76-27BC-CD21BA8682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45058"/>
              </p:ext>
            </p:extLst>
          </p:nvPr>
        </p:nvGraphicFramePr>
        <p:xfrm>
          <a:off x="2191026" y="3429000"/>
          <a:ext cx="7562576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644">
                  <a:extLst>
                    <a:ext uri="{9D8B030D-6E8A-4147-A177-3AD203B41FA5}">
                      <a16:colId xmlns:a16="http://schemas.microsoft.com/office/drawing/2014/main" val="1348739636"/>
                    </a:ext>
                  </a:extLst>
                </a:gridCol>
                <a:gridCol w="1890644">
                  <a:extLst>
                    <a:ext uri="{9D8B030D-6E8A-4147-A177-3AD203B41FA5}">
                      <a16:colId xmlns:a16="http://schemas.microsoft.com/office/drawing/2014/main" val="2452424309"/>
                    </a:ext>
                  </a:extLst>
                </a:gridCol>
                <a:gridCol w="1890644">
                  <a:extLst>
                    <a:ext uri="{9D8B030D-6E8A-4147-A177-3AD203B41FA5}">
                      <a16:colId xmlns:a16="http://schemas.microsoft.com/office/drawing/2014/main" val="3023165306"/>
                    </a:ext>
                  </a:extLst>
                </a:gridCol>
                <a:gridCol w="1890644">
                  <a:extLst>
                    <a:ext uri="{9D8B030D-6E8A-4147-A177-3AD203B41FA5}">
                      <a16:colId xmlns:a16="http://schemas.microsoft.com/office/drawing/2014/main" val="3437179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Cost per 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 Harm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597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$6,694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$127,186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158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$6,694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$93,716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032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ROI of the quality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$33,470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048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6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2E961F1-4A28-4A5F-BBD4-6E400E5E6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72357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F57BEA8-497D-4AA8-8A18-BDCD696B2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68596"/>
            <a:ext cx="12192000" cy="17355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AE1E849-C2A0-F6AD-5984-2EFB71D12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073" y="489439"/>
            <a:ext cx="11139854" cy="93044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3400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Exhibit 7.  Summary of meta-analysis additional cost estimates</a:t>
            </a:r>
            <a:endParaRPr kumimoji="0" lang="en-US" altLang="en-US" sz="3400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+mj-lt"/>
              <a:ea typeface="+mj-ea"/>
              <a:cs typeface="+mj-cs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82415D3-DDE5-4D63-8CB3-23A5EC581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1479733"/>
            <a:ext cx="2743200" cy="0"/>
          </a:xfrm>
          <a:prstGeom prst="line">
            <a:avLst/>
          </a:prstGeom>
          <a:ln w="19050">
            <a:solidFill>
              <a:schemeClr val="bg1">
                <a:alpha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7193FB-6AE6-4B3B-8F89-56B55DD63B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2201402"/>
            <a:ext cx="12188824" cy="0"/>
          </a:xfrm>
          <a:prstGeom prst="line">
            <a:avLst/>
          </a:prstGeom>
          <a:ln w="508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F821A36-BA7F-E504-F58D-B4FFBBA0E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407955"/>
              </p:ext>
            </p:extLst>
          </p:nvPr>
        </p:nvGraphicFramePr>
        <p:xfrm>
          <a:off x="1905800" y="2427541"/>
          <a:ext cx="8325303" cy="3997640"/>
        </p:xfrm>
        <a:graphic>
          <a:graphicData uri="http://schemas.openxmlformats.org/drawingml/2006/table">
            <a:tbl>
              <a:tblPr/>
              <a:tblGrid>
                <a:gridCol w="4116505">
                  <a:extLst>
                    <a:ext uri="{9D8B030D-6E8A-4147-A177-3AD203B41FA5}">
                      <a16:colId xmlns:a16="http://schemas.microsoft.com/office/drawing/2014/main" val="3541714290"/>
                    </a:ext>
                  </a:extLst>
                </a:gridCol>
                <a:gridCol w="1273714">
                  <a:extLst>
                    <a:ext uri="{9D8B030D-6E8A-4147-A177-3AD203B41FA5}">
                      <a16:colId xmlns:a16="http://schemas.microsoft.com/office/drawing/2014/main" val="983817605"/>
                    </a:ext>
                  </a:extLst>
                </a:gridCol>
                <a:gridCol w="1526406">
                  <a:extLst>
                    <a:ext uri="{9D8B030D-6E8A-4147-A177-3AD203B41FA5}">
                      <a16:colId xmlns:a16="http://schemas.microsoft.com/office/drawing/2014/main" val="1837446341"/>
                    </a:ext>
                  </a:extLst>
                </a:gridCol>
                <a:gridCol w="1408678">
                  <a:extLst>
                    <a:ext uri="{9D8B030D-6E8A-4147-A177-3AD203B41FA5}">
                      <a16:colId xmlns:a16="http://schemas.microsoft.com/office/drawing/2014/main" val="4114934170"/>
                    </a:ext>
                  </a:extLst>
                </a:gridCol>
              </a:tblGrid>
              <a:tr h="23004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B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Studies (n)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B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Range of Estimates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B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Estimate (95% CI)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B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906178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Adverse Drug Events (ADE)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$1,277–$9,062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$5,746 (-$3,950–$15,441)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251877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Catheter-Associated Urinary Tract Infections (CAUTI)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$4,694–$29,743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$13,793 ($5,019–$22,568)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4068935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Central Line-Associated Bloodstream Infections (CLABSI)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$17,896–$94,879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$48,108 ($27,232–$68,983)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0137774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Falls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$2,680–$15,491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$6,694 (-$1,277–$14,665)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6212692"/>
                  </a:ext>
                </a:extLst>
              </a:tr>
              <a:tr h="23004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Obstetric Adverse Events (OBAE)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$13–$1,190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$602 (-$578–$1,782)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983085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Pressure Ulcers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$8,573–$21,075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$14,506 (-$14,506–$41,326)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7602216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Surgical Site Infections (SSI)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$11,778–$42,177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$28,219 ($18,237–$38,202)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531145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Ventilator-Associated Pneumonia (VAP)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$19,325–$80,013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$47,238 ($21,890–$72,587)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8583957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Venous Thromboembolism (VTE)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$11,011–$31,687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$17,367 ($11,837–$22,898)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394182"/>
                  </a:ext>
                </a:extLst>
              </a:tr>
              <a:tr h="39306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i="1" u="none" strike="noStrike">
                          <a:effectLst/>
                          <a:latin typeface="Arial" panose="020B0604020202020204" pitchFamily="34" charset="0"/>
                        </a:rPr>
                        <a:t>C. difficile</a:t>
                      </a:r>
                      <a:r>
                        <a:rPr lang="en-US" sz="1100" b="1" i="0" u="none" strike="noStrike">
                          <a:effectLst/>
                          <a:latin typeface="Arial" panose="020B0604020202020204" pitchFamily="34" charset="0"/>
                        </a:rPr>
                        <a:t> Infections (CDI)</a:t>
                      </a: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$4,157–$32,394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$17,260 ($9,341–$25,180)</a:t>
                      </a:r>
                    </a:p>
                  </a:txBody>
                  <a:tcPr marL="50944" marR="50944" marT="22642" marB="22642">
                    <a:lnL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5B61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35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0996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7780-5E24-D8EE-0EF2-EEDCF42F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0939" y="0"/>
            <a:ext cx="7991060" cy="1325563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97D6-9B1C-2ED1-785B-F2410D7A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5" y="1457739"/>
            <a:ext cx="10919791" cy="5035136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ROI Forecasting Calculator for Quality Initiatives - Center for Health Care Strategies (chcs.org)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www.ahrq.gov/sites/default/files/wysiwyg/professionals/systems/hospital/qitoolkit/f1-returnoninvestment.pdf</a:t>
            </a:r>
            <a:endParaRPr lang="en-US" sz="2200" dirty="0">
              <a:solidFill>
                <a:srgbClr val="20212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200" dirty="0">
                <a:hlinkClick r:id="rId4"/>
              </a:rPr>
              <a:t>IHI 2018: How to demonstrate the ROI on quality improvement projects  | Fierce Healthcare</a:t>
            </a:r>
            <a:endParaRPr lang="en-US" sz="2200" dirty="0"/>
          </a:p>
          <a:p>
            <a:r>
              <a:rPr lang="en-US" sz="2200" dirty="0">
                <a:hlinkClick r:id="rId5"/>
              </a:rPr>
              <a:t>https://bmchealthservres.biomedcentral.com/articles/10.1186/s12913-022-08832-3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5FFEEB9-B7FA-4D68-9ECA-9A6F34BC24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565" y="165652"/>
            <a:ext cx="2994991" cy="74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401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7780-5E24-D8EE-0EF2-EEDCF42F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 –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97D6-9B1C-2ED1-785B-F2410D7A2D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335726"/>
            <a:ext cx="10515599" cy="420624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dsteiner@nebraskahospitals.org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308.627.3086</a:t>
            </a:r>
          </a:p>
        </p:txBody>
      </p:sp>
      <p:pic>
        <p:nvPicPr>
          <p:cNvPr id="4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5FFEEB9-B7FA-4D68-9ECA-9A6F34BC24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032615"/>
            <a:ext cx="10515599" cy="2103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92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768FD5-DD7A-43C7-8DEA-1F5DB3CB5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FBF2CE-647E-FED4-50B9-23DD58F0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743" y="3703974"/>
            <a:ext cx="4337858" cy="239871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Objectives:</a:t>
            </a:r>
          </a:p>
        </p:txBody>
      </p:sp>
      <p:pic>
        <p:nvPicPr>
          <p:cNvPr id="4" name="Picture 3" descr="A blue sig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047B1B55-AA4D-4EFC-BA76-DE285706F8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49"/>
          <a:stretch/>
        </p:blipFill>
        <p:spPr>
          <a:xfrm>
            <a:off x="2" y="10"/>
            <a:ext cx="12191999" cy="3154014"/>
          </a:xfrm>
          <a:custGeom>
            <a:avLst/>
            <a:gdLst/>
            <a:ahLst/>
            <a:cxnLst/>
            <a:rect l="l" t="t" r="r" b="b"/>
            <a:pathLst>
              <a:path w="12191999" h="3428999">
                <a:moveTo>
                  <a:pt x="0" y="0"/>
                </a:moveTo>
                <a:lnTo>
                  <a:pt x="12191999" y="0"/>
                </a:lnTo>
                <a:lnTo>
                  <a:pt x="12191999" y="920893"/>
                </a:lnTo>
                <a:lnTo>
                  <a:pt x="12191999" y="1514929"/>
                </a:lnTo>
                <a:lnTo>
                  <a:pt x="12191999" y="3130902"/>
                </a:lnTo>
                <a:lnTo>
                  <a:pt x="12188051" y="3131476"/>
                </a:lnTo>
                <a:cubicBezTo>
                  <a:pt x="12153000" y="3135813"/>
                  <a:pt x="12133655" y="3136025"/>
                  <a:pt x="12112012" y="3138906"/>
                </a:cubicBezTo>
                <a:cubicBezTo>
                  <a:pt x="12076970" y="3145595"/>
                  <a:pt x="12039899" y="3160769"/>
                  <a:pt x="12018752" y="3165642"/>
                </a:cubicBezTo>
                <a:lnTo>
                  <a:pt x="11985122" y="3168147"/>
                </a:lnTo>
                <a:lnTo>
                  <a:pt x="11986344" y="3172878"/>
                </a:lnTo>
                <a:lnTo>
                  <a:pt x="11973852" y="3173226"/>
                </a:lnTo>
                <a:lnTo>
                  <a:pt x="11945968" y="3173341"/>
                </a:lnTo>
                <a:cubicBezTo>
                  <a:pt x="11928568" y="3174057"/>
                  <a:pt x="11880184" y="3172923"/>
                  <a:pt x="11862470" y="3174654"/>
                </a:cubicBezTo>
                <a:cubicBezTo>
                  <a:pt x="11857360" y="3179700"/>
                  <a:pt x="11849473" y="3182451"/>
                  <a:pt x="11839688" y="3183726"/>
                </a:cubicBezTo>
                <a:lnTo>
                  <a:pt x="11818138" y="3183868"/>
                </a:lnTo>
                <a:lnTo>
                  <a:pt x="11693161" y="3196027"/>
                </a:lnTo>
                <a:lnTo>
                  <a:pt x="11675978" y="3196936"/>
                </a:lnTo>
                <a:lnTo>
                  <a:pt x="11666672" y="3201013"/>
                </a:lnTo>
                <a:cubicBezTo>
                  <a:pt x="11659568" y="3201827"/>
                  <a:pt x="11639160" y="3201301"/>
                  <a:pt x="11633348" y="3201823"/>
                </a:cubicBezTo>
                <a:lnTo>
                  <a:pt x="11631806" y="3204144"/>
                </a:lnTo>
                <a:cubicBezTo>
                  <a:pt x="11613292" y="3207852"/>
                  <a:pt x="11543654" y="3220200"/>
                  <a:pt x="11522270" y="3224070"/>
                </a:cubicBezTo>
                <a:cubicBezTo>
                  <a:pt x="11517998" y="3220503"/>
                  <a:pt x="11508432" y="3226137"/>
                  <a:pt x="11503503" y="3227361"/>
                </a:cubicBezTo>
                <a:cubicBezTo>
                  <a:pt x="11502740" y="3224959"/>
                  <a:pt x="11490808" y="3224226"/>
                  <a:pt x="11487288" y="3226364"/>
                </a:cubicBezTo>
                <a:cubicBezTo>
                  <a:pt x="11403406" y="3238085"/>
                  <a:pt x="11445394" y="3213864"/>
                  <a:pt x="11397514" y="3229209"/>
                </a:cubicBezTo>
                <a:cubicBezTo>
                  <a:pt x="11389044" y="3230225"/>
                  <a:pt x="11382180" y="3229256"/>
                  <a:pt x="11376160" y="3227461"/>
                </a:cubicBezTo>
                <a:lnTo>
                  <a:pt x="11367180" y="3223774"/>
                </a:lnTo>
                <a:lnTo>
                  <a:pt x="11332420" y="3230742"/>
                </a:lnTo>
                <a:cubicBezTo>
                  <a:pt x="11315298" y="3233171"/>
                  <a:pt x="11297277" y="3234781"/>
                  <a:pt x="11278786" y="3235517"/>
                </a:cubicBezTo>
                <a:cubicBezTo>
                  <a:pt x="11274637" y="3230607"/>
                  <a:pt x="11260123" y="3237582"/>
                  <a:pt x="11253295" y="3238964"/>
                </a:cubicBezTo>
                <a:cubicBezTo>
                  <a:pt x="11253224" y="3235757"/>
                  <a:pt x="11238096" y="3234220"/>
                  <a:pt x="11232727" y="3236871"/>
                </a:cubicBezTo>
                <a:cubicBezTo>
                  <a:pt x="11119903" y="3248332"/>
                  <a:pt x="11183388" y="3218382"/>
                  <a:pt x="11115682" y="3236341"/>
                </a:cubicBezTo>
                <a:cubicBezTo>
                  <a:pt x="11104356" y="3237278"/>
                  <a:pt x="11095858" y="3235671"/>
                  <a:pt x="11088768" y="3233017"/>
                </a:cubicBezTo>
                <a:lnTo>
                  <a:pt x="11076012" y="3226390"/>
                </a:lnTo>
                <a:lnTo>
                  <a:pt x="11066016" y="3228753"/>
                </a:lnTo>
                <a:cubicBezTo>
                  <a:pt x="11028292" y="3228939"/>
                  <a:pt x="11017169" y="3222147"/>
                  <a:pt x="10995221" y="3228989"/>
                </a:cubicBezTo>
                <a:cubicBezTo>
                  <a:pt x="10962786" y="3214768"/>
                  <a:pt x="10973708" y="3227571"/>
                  <a:pt x="10949038" y="3229747"/>
                </a:cubicBezTo>
                <a:cubicBezTo>
                  <a:pt x="10929576" y="3232582"/>
                  <a:pt x="10965306" y="3238039"/>
                  <a:pt x="10946231" y="3238844"/>
                </a:cubicBezTo>
                <a:cubicBezTo>
                  <a:pt x="10925596" y="3235173"/>
                  <a:pt x="10926566" y="3246575"/>
                  <a:pt x="10905107" y="3242085"/>
                </a:cubicBezTo>
                <a:cubicBezTo>
                  <a:pt x="10910320" y="3233495"/>
                  <a:pt x="10862761" y="3243750"/>
                  <a:pt x="10861282" y="3236246"/>
                </a:cubicBezTo>
                <a:cubicBezTo>
                  <a:pt x="10843055" y="3246977"/>
                  <a:pt x="10833897" y="3233757"/>
                  <a:pt x="10809627" y="3237064"/>
                </a:cubicBezTo>
                <a:cubicBezTo>
                  <a:pt x="10798198" y="3241124"/>
                  <a:pt x="10789952" y="3241821"/>
                  <a:pt x="10778718" y="3237455"/>
                </a:cubicBezTo>
                <a:cubicBezTo>
                  <a:pt x="10726069" y="3257219"/>
                  <a:pt x="10746866" y="3238339"/>
                  <a:pt x="10697595" y="3245939"/>
                </a:cubicBezTo>
                <a:cubicBezTo>
                  <a:pt x="10655146" y="3253933"/>
                  <a:pt x="10607026" y="3259119"/>
                  <a:pt x="10565970" y="3278201"/>
                </a:cubicBezTo>
                <a:cubicBezTo>
                  <a:pt x="10558434" y="3283608"/>
                  <a:pt x="10539930" y="3285654"/>
                  <a:pt x="10524645" y="3282773"/>
                </a:cubicBezTo>
                <a:cubicBezTo>
                  <a:pt x="10522018" y="3282276"/>
                  <a:pt x="10519582" y="3281649"/>
                  <a:pt x="10517421" y="3280913"/>
                </a:cubicBezTo>
                <a:cubicBezTo>
                  <a:pt x="10481928" y="3283832"/>
                  <a:pt x="10352108" y="3296870"/>
                  <a:pt x="10311683" y="3300288"/>
                </a:cubicBezTo>
                <a:cubicBezTo>
                  <a:pt x="10308410" y="3293342"/>
                  <a:pt x="10287968" y="3305875"/>
                  <a:pt x="10274873" y="3301423"/>
                </a:cubicBezTo>
                <a:cubicBezTo>
                  <a:pt x="10265494" y="3297516"/>
                  <a:pt x="10257104" y="3300407"/>
                  <a:pt x="10247307" y="3300714"/>
                </a:cubicBezTo>
                <a:cubicBezTo>
                  <a:pt x="10234401" y="3297643"/>
                  <a:pt x="10192308" y="3303190"/>
                  <a:pt x="10181334" y="3307168"/>
                </a:cubicBezTo>
                <a:cubicBezTo>
                  <a:pt x="10155109" y="3320992"/>
                  <a:pt x="10095518" y="3310726"/>
                  <a:pt x="10073729" y="3321318"/>
                </a:cubicBezTo>
                <a:cubicBezTo>
                  <a:pt x="10065823" y="3322872"/>
                  <a:pt x="10058087" y="3323501"/>
                  <a:pt x="10050495" y="3323554"/>
                </a:cubicBezTo>
                <a:lnTo>
                  <a:pt x="10029247" y="3322387"/>
                </a:lnTo>
                <a:lnTo>
                  <a:pt x="10023206" y="3319426"/>
                </a:lnTo>
                <a:lnTo>
                  <a:pt x="10010221" y="3320159"/>
                </a:lnTo>
                <a:lnTo>
                  <a:pt x="10006500" y="3319709"/>
                </a:lnTo>
                <a:cubicBezTo>
                  <a:pt x="9999392" y="3318836"/>
                  <a:pt x="9992376" y="3318075"/>
                  <a:pt x="9985433" y="3317775"/>
                </a:cubicBezTo>
                <a:cubicBezTo>
                  <a:pt x="9994564" y="3332623"/>
                  <a:pt x="9927872" y="3317665"/>
                  <a:pt x="9947096" y="3329673"/>
                </a:cubicBezTo>
                <a:cubicBezTo>
                  <a:pt x="9910530" y="3330603"/>
                  <a:pt x="9938422" y="3341787"/>
                  <a:pt x="9894468" y="3331125"/>
                </a:cubicBezTo>
                <a:cubicBezTo>
                  <a:pt x="9837697" y="3343266"/>
                  <a:pt x="9748207" y="3338748"/>
                  <a:pt x="9703741" y="3357170"/>
                </a:cubicBezTo>
                <a:cubicBezTo>
                  <a:pt x="9709264" y="3350136"/>
                  <a:pt x="9685337" y="3344679"/>
                  <a:pt x="9668763" y="3348169"/>
                </a:cubicBezTo>
                <a:cubicBezTo>
                  <a:pt x="9688139" y="3320571"/>
                  <a:pt x="9603232" y="3373038"/>
                  <a:pt x="9588644" y="3354205"/>
                </a:cubicBezTo>
                <a:cubicBezTo>
                  <a:pt x="9587925" y="3371689"/>
                  <a:pt x="9513642" y="3401336"/>
                  <a:pt x="9478680" y="3386990"/>
                </a:cubicBezTo>
                <a:cubicBezTo>
                  <a:pt x="9425416" y="3390492"/>
                  <a:pt x="9387699" y="3404944"/>
                  <a:pt x="9331856" y="3399166"/>
                </a:cubicBezTo>
                <a:cubicBezTo>
                  <a:pt x="9330123" y="3401505"/>
                  <a:pt x="9327283" y="3403463"/>
                  <a:pt x="9323679" y="3405145"/>
                </a:cubicBezTo>
                <a:lnTo>
                  <a:pt x="9311620" y="3409223"/>
                </a:lnTo>
                <a:lnTo>
                  <a:pt x="9309289" y="3408926"/>
                </a:lnTo>
                <a:cubicBezTo>
                  <a:pt x="9300131" y="3408873"/>
                  <a:pt x="9295442" y="3409859"/>
                  <a:pt x="9292731" y="3411301"/>
                </a:cubicBezTo>
                <a:lnTo>
                  <a:pt x="9290814" y="3413412"/>
                </a:lnTo>
                <a:lnTo>
                  <a:pt x="9279990" y="3415541"/>
                </a:lnTo>
                <a:lnTo>
                  <a:pt x="9260104" y="3421077"/>
                </a:lnTo>
                <a:lnTo>
                  <a:pt x="9255034" y="3420853"/>
                </a:lnTo>
                <a:lnTo>
                  <a:pt x="9222941" y="3427242"/>
                </a:lnTo>
                <a:lnTo>
                  <a:pt x="9221858" y="3426731"/>
                </a:lnTo>
                <a:cubicBezTo>
                  <a:pt x="9218700" y="3425733"/>
                  <a:pt x="9214983" y="3425271"/>
                  <a:pt x="9210014" y="3425917"/>
                </a:cubicBezTo>
                <a:cubicBezTo>
                  <a:pt x="9208256" y="3416158"/>
                  <a:pt x="9203342" y="3422957"/>
                  <a:pt x="9188839" y="3425728"/>
                </a:cubicBezTo>
                <a:cubicBezTo>
                  <a:pt x="9182870" y="3411188"/>
                  <a:pt x="9147335" y="3424352"/>
                  <a:pt x="9132080" y="3417886"/>
                </a:cubicBezTo>
                <a:cubicBezTo>
                  <a:pt x="9121557" y="3420249"/>
                  <a:pt x="9110321" y="3422482"/>
                  <a:pt x="9098549" y="3424480"/>
                </a:cubicBezTo>
                <a:lnTo>
                  <a:pt x="9003970" y="3425484"/>
                </a:lnTo>
                <a:lnTo>
                  <a:pt x="8904921" y="3413774"/>
                </a:lnTo>
                <a:cubicBezTo>
                  <a:pt x="8868284" y="3413519"/>
                  <a:pt x="8836559" y="3409171"/>
                  <a:pt x="8805551" y="3412237"/>
                </a:cubicBezTo>
                <a:cubicBezTo>
                  <a:pt x="8792955" y="3408854"/>
                  <a:pt x="8781083" y="3407488"/>
                  <a:pt x="8769572" y="3412551"/>
                </a:cubicBezTo>
                <a:cubicBezTo>
                  <a:pt x="8735382" y="3410862"/>
                  <a:pt x="8727105" y="3403632"/>
                  <a:pt x="8705440" y="3409271"/>
                </a:cubicBezTo>
                <a:cubicBezTo>
                  <a:pt x="8686231" y="3397576"/>
                  <a:pt x="8685094" y="3402040"/>
                  <a:pt x="8676067" y="3405389"/>
                </a:cubicBezTo>
                <a:lnTo>
                  <a:pt x="8674779" y="3405628"/>
                </a:lnTo>
                <a:lnTo>
                  <a:pt x="8672154" y="3403956"/>
                </a:lnTo>
                <a:lnTo>
                  <a:pt x="8666720" y="3403182"/>
                </a:lnTo>
                <a:lnTo>
                  <a:pt x="8651886" y="3403680"/>
                </a:lnTo>
                <a:lnTo>
                  <a:pt x="8646307" y="3404298"/>
                </a:lnTo>
                <a:cubicBezTo>
                  <a:pt x="8642465" y="3404565"/>
                  <a:pt x="8639912" y="3404534"/>
                  <a:pt x="8638145" y="3404287"/>
                </a:cubicBezTo>
                <a:lnTo>
                  <a:pt x="8637941" y="3404149"/>
                </a:lnTo>
                <a:lnTo>
                  <a:pt x="8630296" y="3404406"/>
                </a:lnTo>
                <a:cubicBezTo>
                  <a:pt x="8617394" y="3405155"/>
                  <a:pt x="8604838" y="3406180"/>
                  <a:pt x="8592887" y="3407398"/>
                </a:cubicBezTo>
                <a:cubicBezTo>
                  <a:pt x="8582781" y="3399722"/>
                  <a:pt x="8538622" y="3408789"/>
                  <a:pt x="8543455" y="3394319"/>
                </a:cubicBezTo>
                <a:cubicBezTo>
                  <a:pt x="8527334" y="3395534"/>
                  <a:pt x="8517583" y="3401542"/>
                  <a:pt x="8523012" y="3392051"/>
                </a:cubicBezTo>
                <a:cubicBezTo>
                  <a:pt x="8517705" y="3392178"/>
                  <a:pt x="8514435" y="3391372"/>
                  <a:pt x="8512093" y="3390108"/>
                </a:cubicBezTo>
                <a:lnTo>
                  <a:pt x="8511416" y="3389513"/>
                </a:lnTo>
                <a:lnTo>
                  <a:pt x="8475551" y="3392450"/>
                </a:lnTo>
                <a:lnTo>
                  <a:pt x="8470789" y="3391736"/>
                </a:lnTo>
                <a:lnTo>
                  <a:pt x="8447414" y="3395064"/>
                </a:lnTo>
                <a:lnTo>
                  <a:pt x="8435335" y="3396028"/>
                </a:lnTo>
                <a:lnTo>
                  <a:pt x="8431923" y="3397855"/>
                </a:lnTo>
                <a:cubicBezTo>
                  <a:pt x="8428239" y="3398965"/>
                  <a:pt x="8422959" y="3399444"/>
                  <a:pt x="8414099" y="3398491"/>
                </a:cubicBezTo>
                <a:lnTo>
                  <a:pt x="8412049" y="3397978"/>
                </a:lnTo>
                <a:lnTo>
                  <a:pt x="8397349" y="3400683"/>
                </a:lnTo>
                <a:cubicBezTo>
                  <a:pt x="8392615" y="3401933"/>
                  <a:pt x="8388424" y="3403524"/>
                  <a:pt x="8385030" y="3405585"/>
                </a:cubicBezTo>
                <a:cubicBezTo>
                  <a:pt x="8334977" y="3394568"/>
                  <a:pt x="8287750" y="3404648"/>
                  <a:pt x="8233422" y="3402742"/>
                </a:cubicBezTo>
                <a:cubicBezTo>
                  <a:pt x="8209936" y="3385601"/>
                  <a:pt x="8116056" y="3406588"/>
                  <a:pt x="8102569" y="3423208"/>
                </a:cubicBezTo>
                <a:cubicBezTo>
                  <a:pt x="8102264" y="3408645"/>
                  <a:pt x="8034186" y="3428475"/>
                  <a:pt x="8016625" y="3428989"/>
                </a:cubicBezTo>
                <a:cubicBezTo>
                  <a:pt x="8010771" y="3429161"/>
                  <a:pt x="8010530" y="3427186"/>
                  <a:pt x="8020284" y="3421076"/>
                </a:cubicBezTo>
                <a:cubicBezTo>
                  <a:pt x="8001623" y="3422777"/>
                  <a:pt x="7982361" y="3415208"/>
                  <a:pt x="7992871" y="3409037"/>
                </a:cubicBezTo>
                <a:cubicBezTo>
                  <a:pt x="7936181" y="3422244"/>
                  <a:pt x="7852511" y="3409112"/>
                  <a:pt x="7788452" y="3415110"/>
                </a:cubicBezTo>
                <a:cubicBezTo>
                  <a:pt x="7753529" y="3400598"/>
                  <a:pt x="7772461" y="3414025"/>
                  <a:pt x="7736237" y="3411311"/>
                </a:cubicBezTo>
                <a:cubicBezTo>
                  <a:pt x="7746145" y="3424670"/>
                  <a:pt x="7692261" y="3403816"/>
                  <a:pt x="7690279" y="3418893"/>
                </a:cubicBezTo>
                <a:cubicBezTo>
                  <a:pt x="7683750" y="3417921"/>
                  <a:pt x="7677487" y="3416505"/>
                  <a:pt x="7671219" y="3414970"/>
                </a:cubicBezTo>
                <a:lnTo>
                  <a:pt x="7667928" y="3414173"/>
                </a:lnTo>
                <a:lnTo>
                  <a:pt x="7654774" y="3413595"/>
                </a:lnTo>
                <a:lnTo>
                  <a:pt x="7651067" y="3410171"/>
                </a:lnTo>
                <a:lnTo>
                  <a:pt x="7631267" y="3406963"/>
                </a:lnTo>
                <a:cubicBezTo>
                  <a:pt x="7623851" y="3406267"/>
                  <a:pt x="7615871" y="3406106"/>
                  <a:pt x="7607053" y="3406809"/>
                </a:cubicBezTo>
                <a:cubicBezTo>
                  <a:pt x="7585359" y="3412784"/>
                  <a:pt x="7551579" y="3405461"/>
                  <a:pt x="7521027" y="3405904"/>
                </a:cubicBezTo>
                <a:lnTo>
                  <a:pt x="7506997" y="3407754"/>
                </a:lnTo>
                <a:lnTo>
                  <a:pt x="7461204" y="3404669"/>
                </a:lnTo>
                <a:cubicBezTo>
                  <a:pt x="7448169" y="3404071"/>
                  <a:pt x="7434640" y="3403756"/>
                  <a:pt x="7420396" y="3403975"/>
                </a:cubicBezTo>
                <a:lnTo>
                  <a:pt x="7393955" y="3405447"/>
                </a:lnTo>
                <a:lnTo>
                  <a:pt x="7387024" y="3404227"/>
                </a:lnTo>
                <a:cubicBezTo>
                  <a:pt x="7374952" y="3404363"/>
                  <a:pt x="7358975" y="3408656"/>
                  <a:pt x="7360398" y="3403441"/>
                </a:cubicBezTo>
                <a:lnTo>
                  <a:pt x="7346837" y="3405249"/>
                </a:lnTo>
                <a:lnTo>
                  <a:pt x="7333451" y="3401087"/>
                </a:lnTo>
                <a:cubicBezTo>
                  <a:pt x="7331985" y="3400120"/>
                  <a:pt x="7330882" y="3399091"/>
                  <a:pt x="7330179" y="3398037"/>
                </a:cubicBezTo>
                <a:lnTo>
                  <a:pt x="7311232" y="3399406"/>
                </a:lnTo>
                <a:lnTo>
                  <a:pt x="7295699" y="3396426"/>
                </a:lnTo>
                <a:lnTo>
                  <a:pt x="7282158" y="3398374"/>
                </a:lnTo>
                <a:lnTo>
                  <a:pt x="7276538" y="3397935"/>
                </a:lnTo>
                <a:lnTo>
                  <a:pt x="7262569" y="3396460"/>
                </a:lnTo>
                <a:cubicBezTo>
                  <a:pt x="7255407" y="3395426"/>
                  <a:pt x="7247392" y="3394180"/>
                  <a:pt x="7238468" y="3393183"/>
                </a:cubicBezTo>
                <a:lnTo>
                  <a:pt x="7230949" y="3392727"/>
                </a:lnTo>
                <a:lnTo>
                  <a:pt x="7214580" y="3387715"/>
                </a:lnTo>
                <a:cubicBezTo>
                  <a:pt x="7202670" y="3383926"/>
                  <a:pt x="7193296" y="3381373"/>
                  <a:pt x="7182893" y="3383429"/>
                </a:cubicBezTo>
                <a:cubicBezTo>
                  <a:pt x="7165160" y="3378534"/>
                  <a:pt x="7152772" y="3364815"/>
                  <a:pt x="7127104" y="3368475"/>
                </a:cubicBezTo>
                <a:cubicBezTo>
                  <a:pt x="7134894" y="3362260"/>
                  <a:pt x="7098599" y="3367723"/>
                  <a:pt x="7094311" y="3361339"/>
                </a:cubicBezTo>
                <a:cubicBezTo>
                  <a:pt x="7092331" y="3356198"/>
                  <a:pt x="7080860" y="3356657"/>
                  <a:pt x="7072124" y="3354762"/>
                </a:cubicBezTo>
                <a:cubicBezTo>
                  <a:pt x="7065898" y="3349511"/>
                  <a:pt x="7021942" y="3344717"/>
                  <a:pt x="7006638" y="3345473"/>
                </a:cubicBezTo>
                <a:cubicBezTo>
                  <a:pt x="6963504" y="3350697"/>
                  <a:pt x="6928807" y="3329559"/>
                  <a:pt x="6894320" y="3333192"/>
                </a:cubicBezTo>
                <a:cubicBezTo>
                  <a:pt x="6885290" y="3332697"/>
                  <a:pt x="6877803" y="3331507"/>
                  <a:pt x="6871318" y="3329892"/>
                </a:cubicBezTo>
                <a:lnTo>
                  <a:pt x="6855157" y="3324330"/>
                </a:lnTo>
                <a:cubicBezTo>
                  <a:pt x="6854956" y="3323109"/>
                  <a:pt x="6854755" y="3321887"/>
                  <a:pt x="6854555" y="3320665"/>
                </a:cubicBezTo>
                <a:lnTo>
                  <a:pt x="6842483" y="3318413"/>
                </a:lnTo>
                <a:lnTo>
                  <a:pt x="6840027" y="3317245"/>
                </a:lnTo>
                <a:cubicBezTo>
                  <a:pt x="6835354" y="3315001"/>
                  <a:pt x="6830588" y="3312868"/>
                  <a:pt x="6825185" y="3311114"/>
                </a:cubicBezTo>
                <a:cubicBezTo>
                  <a:pt x="6810331" y="3324866"/>
                  <a:pt x="6776772" y="3298463"/>
                  <a:pt x="6774755" y="3312168"/>
                </a:cubicBezTo>
                <a:cubicBezTo>
                  <a:pt x="6742477" y="3304924"/>
                  <a:pt x="6749024" y="3319870"/>
                  <a:pt x="6728129" y="3301832"/>
                </a:cubicBezTo>
                <a:cubicBezTo>
                  <a:pt x="6661764" y="3299056"/>
                  <a:pt x="6593104" y="3275946"/>
                  <a:pt x="6527587" y="3280829"/>
                </a:cubicBezTo>
                <a:cubicBezTo>
                  <a:pt x="6542935" y="3276465"/>
                  <a:pt x="6531033" y="3266920"/>
                  <a:pt x="6511742" y="3266067"/>
                </a:cubicBezTo>
                <a:cubicBezTo>
                  <a:pt x="6570025" y="3248440"/>
                  <a:pt x="6418649" y="3271458"/>
                  <a:pt x="6434953" y="3253360"/>
                </a:cubicBezTo>
                <a:cubicBezTo>
                  <a:pt x="6407781" y="3267048"/>
                  <a:pt x="6300040" y="3274313"/>
                  <a:pt x="6292331" y="3255322"/>
                </a:cubicBezTo>
                <a:cubicBezTo>
                  <a:pt x="6242057" y="3246469"/>
                  <a:pt x="6188266" y="3249680"/>
                  <a:pt x="6149913" y="3232917"/>
                </a:cubicBezTo>
                <a:cubicBezTo>
                  <a:pt x="6144898" y="3234391"/>
                  <a:pt x="6139526" y="3235322"/>
                  <a:pt x="6133930" y="3235867"/>
                </a:cubicBezTo>
                <a:lnTo>
                  <a:pt x="6117554" y="3236464"/>
                </a:lnTo>
                <a:lnTo>
                  <a:pt x="6116039" y="3235720"/>
                </a:lnTo>
                <a:cubicBezTo>
                  <a:pt x="6108393" y="3233681"/>
                  <a:pt x="6102936" y="3233437"/>
                  <a:pt x="6098459" y="3233988"/>
                </a:cubicBezTo>
                <a:lnTo>
                  <a:pt x="6093630" y="3235240"/>
                </a:lnTo>
                <a:lnTo>
                  <a:pt x="6081261" y="3234563"/>
                </a:lnTo>
                <a:lnTo>
                  <a:pt x="6056067" y="3234608"/>
                </a:lnTo>
                <a:lnTo>
                  <a:pt x="6052129" y="3233324"/>
                </a:lnTo>
                <a:lnTo>
                  <a:pt x="6015338" y="3231378"/>
                </a:lnTo>
                <a:cubicBezTo>
                  <a:pt x="6015291" y="3231165"/>
                  <a:pt x="6015245" y="3230951"/>
                  <a:pt x="6015198" y="3230737"/>
                </a:cubicBezTo>
                <a:cubicBezTo>
                  <a:pt x="6014048" y="3229257"/>
                  <a:pt x="6011617" y="3228081"/>
                  <a:pt x="6006436" y="3227508"/>
                </a:cubicBezTo>
                <a:cubicBezTo>
                  <a:pt x="6019781" y="3219395"/>
                  <a:pt x="6005305" y="3223709"/>
                  <a:pt x="5988851" y="3222735"/>
                </a:cubicBezTo>
                <a:cubicBezTo>
                  <a:pt x="6005907" y="3209918"/>
                  <a:pt x="5955918" y="3212588"/>
                  <a:pt x="5952863" y="3204137"/>
                </a:cubicBezTo>
                <a:cubicBezTo>
                  <a:pt x="5940395" y="3203711"/>
                  <a:pt x="5927517" y="3203028"/>
                  <a:pt x="5914548" y="3202041"/>
                </a:cubicBezTo>
                <a:lnTo>
                  <a:pt x="5907020" y="3201283"/>
                </a:lnTo>
                <a:cubicBezTo>
                  <a:pt x="5906995" y="3201231"/>
                  <a:pt x="5906969" y="3201180"/>
                  <a:pt x="5906944" y="3201129"/>
                </a:cubicBezTo>
                <a:cubicBezTo>
                  <a:pt x="5905471" y="3200668"/>
                  <a:pt x="5903056" y="3200308"/>
                  <a:pt x="5899155" y="3200053"/>
                </a:cubicBezTo>
                <a:lnTo>
                  <a:pt x="5893294" y="3199901"/>
                </a:lnTo>
                <a:lnTo>
                  <a:pt x="5878691" y="3198431"/>
                </a:lnTo>
                <a:lnTo>
                  <a:pt x="5874165" y="3197003"/>
                </a:lnTo>
                <a:lnTo>
                  <a:pt x="5873092" y="3195108"/>
                </a:lnTo>
                <a:lnTo>
                  <a:pt x="5871658" y="3195162"/>
                </a:lnTo>
                <a:cubicBezTo>
                  <a:pt x="5860152" y="3197097"/>
                  <a:pt x="5855231" y="3201097"/>
                  <a:pt x="5846928" y="3187725"/>
                </a:cubicBezTo>
                <a:cubicBezTo>
                  <a:pt x="5821379" y="3190142"/>
                  <a:pt x="5819686" y="3182343"/>
                  <a:pt x="5788468" y="3176316"/>
                </a:cubicBezTo>
                <a:cubicBezTo>
                  <a:pt x="5773119" y="3179521"/>
                  <a:pt x="5762947" y="3176704"/>
                  <a:pt x="5753823" y="3171919"/>
                </a:cubicBezTo>
                <a:cubicBezTo>
                  <a:pt x="5721557" y="3170726"/>
                  <a:pt x="5694983" y="3162549"/>
                  <a:pt x="5660194" y="3157536"/>
                </a:cubicBezTo>
                <a:cubicBezTo>
                  <a:pt x="5619608" y="3159495"/>
                  <a:pt x="5604384" y="3146636"/>
                  <a:pt x="5567188" y="3141325"/>
                </a:cubicBezTo>
                <a:cubicBezTo>
                  <a:pt x="5530345" y="3148235"/>
                  <a:pt x="5543868" y="3129416"/>
                  <a:pt x="5526178" y="3123274"/>
                </a:cubicBezTo>
                <a:lnTo>
                  <a:pt x="5520866" y="3122322"/>
                </a:lnTo>
                <a:lnTo>
                  <a:pt x="5506009" y="3122332"/>
                </a:lnTo>
                <a:lnTo>
                  <a:pt x="5500363" y="3122766"/>
                </a:lnTo>
                <a:cubicBezTo>
                  <a:pt x="5496497" y="3122905"/>
                  <a:pt x="5493953" y="3122792"/>
                  <a:pt x="5492228" y="3122486"/>
                </a:cubicBezTo>
                <a:lnTo>
                  <a:pt x="5492044" y="3122342"/>
                </a:lnTo>
                <a:lnTo>
                  <a:pt x="5484386" y="3122347"/>
                </a:lnTo>
                <a:cubicBezTo>
                  <a:pt x="5471420" y="3122670"/>
                  <a:pt x="5458764" y="3123280"/>
                  <a:pt x="5446679" y="3124105"/>
                </a:cubicBezTo>
                <a:cubicBezTo>
                  <a:pt x="5437659" y="3116107"/>
                  <a:pt x="5392392" y="3123709"/>
                  <a:pt x="5399188" y="3109418"/>
                </a:cubicBezTo>
                <a:cubicBezTo>
                  <a:pt x="5382948" y="3110102"/>
                  <a:pt x="5372407" y="3115781"/>
                  <a:pt x="5379117" y="3106482"/>
                </a:cubicBezTo>
                <a:cubicBezTo>
                  <a:pt x="5373809" y="3106435"/>
                  <a:pt x="5370660" y="3105521"/>
                  <a:pt x="5368499" y="3104181"/>
                </a:cubicBezTo>
                <a:lnTo>
                  <a:pt x="5367902" y="3103566"/>
                </a:lnTo>
                <a:lnTo>
                  <a:pt x="5331747" y="3105319"/>
                </a:lnTo>
                <a:lnTo>
                  <a:pt x="5327095" y="3104450"/>
                </a:lnTo>
                <a:lnTo>
                  <a:pt x="5303337" y="3107003"/>
                </a:lnTo>
                <a:lnTo>
                  <a:pt x="5291164" y="3107570"/>
                </a:lnTo>
                <a:lnTo>
                  <a:pt x="5287515" y="3109282"/>
                </a:lnTo>
                <a:cubicBezTo>
                  <a:pt x="5283689" y="3110269"/>
                  <a:pt x="5278356" y="3110573"/>
                  <a:pt x="5269654" y="3109330"/>
                </a:cubicBezTo>
                <a:lnTo>
                  <a:pt x="5267681" y="3108752"/>
                </a:lnTo>
                <a:lnTo>
                  <a:pt x="5252655" y="3110969"/>
                </a:lnTo>
                <a:cubicBezTo>
                  <a:pt x="5247766" y="3112062"/>
                  <a:pt x="5243369" y="3113511"/>
                  <a:pt x="5239703" y="3115460"/>
                </a:cubicBezTo>
                <a:cubicBezTo>
                  <a:pt x="5191311" y="3102811"/>
                  <a:pt x="5142849" y="3111324"/>
                  <a:pt x="5088947" y="3107634"/>
                </a:cubicBezTo>
                <a:cubicBezTo>
                  <a:pt x="5027989" y="3108214"/>
                  <a:pt x="4985627" y="3110432"/>
                  <a:pt x="4945514" y="3110162"/>
                </a:cubicBezTo>
                <a:cubicBezTo>
                  <a:pt x="4926678" y="3111245"/>
                  <a:pt x="4789238" y="3111826"/>
                  <a:pt x="4800559" y="3106010"/>
                </a:cubicBezTo>
                <a:cubicBezTo>
                  <a:pt x="4742239" y="3117333"/>
                  <a:pt x="4708324" y="3101468"/>
                  <a:pt x="4643642" y="3105351"/>
                </a:cubicBezTo>
                <a:cubicBezTo>
                  <a:pt x="4610808" y="3089712"/>
                  <a:pt x="4627845" y="3103743"/>
                  <a:pt x="4592107" y="3099840"/>
                </a:cubicBezTo>
                <a:cubicBezTo>
                  <a:pt x="4600157" y="3113506"/>
                  <a:pt x="4549287" y="3090911"/>
                  <a:pt x="4545249" y="3105899"/>
                </a:cubicBezTo>
                <a:cubicBezTo>
                  <a:pt x="4538872" y="3104716"/>
                  <a:pt x="4532825" y="3103094"/>
                  <a:pt x="4526782" y="3101355"/>
                </a:cubicBezTo>
                <a:lnTo>
                  <a:pt x="4523614" y="3100453"/>
                </a:lnTo>
                <a:lnTo>
                  <a:pt x="4510579" y="3099442"/>
                </a:lnTo>
                <a:lnTo>
                  <a:pt x="4507348" y="3095901"/>
                </a:lnTo>
                <a:lnTo>
                  <a:pt x="4348949" y="3090220"/>
                </a:lnTo>
                <a:cubicBezTo>
                  <a:pt x="4335046" y="3092487"/>
                  <a:pt x="4290056" y="3092155"/>
                  <a:pt x="4280362" y="3087618"/>
                </a:cubicBezTo>
                <a:cubicBezTo>
                  <a:pt x="4270739" y="3086627"/>
                  <a:pt x="4260237" y="3088220"/>
                  <a:pt x="4254634" y="3083366"/>
                </a:cubicBezTo>
                <a:cubicBezTo>
                  <a:pt x="4233731" y="3080512"/>
                  <a:pt x="4185859" y="3073948"/>
                  <a:pt x="4154942" y="3070490"/>
                </a:cubicBezTo>
                <a:cubicBezTo>
                  <a:pt x="4138280" y="3076599"/>
                  <a:pt x="4112117" y="3064194"/>
                  <a:pt x="4069131" y="3062612"/>
                </a:cubicBezTo>
                <a:cubicBezTo>
                  <a:pt x="4050897" y="3069679"/>
                  <a:pt x="4040160" y="3061449"/>
                  <a:pt x="4005249" y="3070810"/>
                </a:cubicBezTo>
                <a:cubicBezTo>
                  <a:pt x="4003818" y="3069842"/>
                  <a:pt x="4002032" y="3068943"/>
                  <a:pt x="3999945" y="3068139"/>
                </a:cubicBezTo>
                <a:cubicBezTo>
                  <a:pt x="3987818" y="3063468"/>
                  <a:pt x="3968381" y="3062958"/>
                  <a:pt x="3956529" y="3067000"/>
                </a:cubicBezTo>
                <a:cubicBezTo>
                  <a:pt x="3900898" y="3079382"/>
                  <a:pt x="3850463" y="3077929"/>
                  <a:pt x="3803031" y="3079823"/>
                </a:cubicBezTo>
                <a:cubicBezTo>
                  <a:pt x="3749421" y="3080464"/>
                  <a:pt x="3785521" y="3065630"/>
                  <a:pt x="3718229" y="3077134"/>
                </a:cubicBezTo>
                <a:cubicBezTo>
                  <a:pt x="3711244" y="3071611"/>
                  <a:pt x="3702770" y="3071184"/>
                  <a:pt x="3688357" y="3073468"/>
                </a:cubicBezTo>
                <a:cubicBezTo>
                  <a:pt x="3662326" y="3073378"/>
                  <a:pt x="3664937" y="3059899"/>
                  <a:pt x="3638298" y="3067494"/>
                </a:cubicBezTo>
                <a:cubicBezTo>
                  <a:pt x="3643333" y="3060328"/>
                  <a:pt x="3589079" y="3063658"/>
                  <a:pt x="3601443" y="3056355"/>
                </a:cubicBezTo>
                <a:cubicBezTo>
                  <a:pt x="3584797" y="3049384"/>
                  <a:pt x="3575923" y="3060108"/>
                  <a:pt x="3559361" y="3054005"/>
                </a:cubicBezTo>
                <a:cubicBezTo>
                  <a:pt x="3540444" y="3052269"/>
                  <a:pt x="3569896" y="3061996"/>
                  <a:pt x="3548859" y="3062094"/>
                </a:cubicBezTo>
                <a:cubicBezTo>
                  <a:pt x="3523419" y="3060901"/>
                  <a:pt x="3522848" y="3074222"/>
                  <a:pt x="3504082" y="3056779"/>
                </a:cubicBezTo>
                <a:lnTo>
                  <a:pt x="3436234" y="3047769"/>
                </a:lnTo>
                <a:cubicBezTo>
                  <a:pt x="3420764" y="3051629"/>
                  <a:pt x="3408644" y="3049227"/>
                  <a:pt x="3396914" y="3044803"/>
                </a:cubicBezTo>
                <a:cubicBezTo>
                  <a:pt x="3361398" y="3044955"/>
                  <a:pt x="3329425" y="3037856"/>
                  <a:pt x="3289720" y="3034278"/>
                </a:cubicBezTo>
                <a:cubicBezTo>
                  <a:pt x="3246348" y="3037943"/>
                  <a:pt x="3224942" y="3025667"/>
                  <a:pt x="3182509" y="3021890"/>
                </a:cubicBezTo>
                <a:cubicBezTo>
                  <a:pt x="3139731" y="3031583"/>
                  <a:pt x="3155749" y="3004773"/>
                  <a:pt x="3119879" y="3004134"/>
                </a:cubicBezTo>
                <a:cubicBezTo>
                  <a:pt x="3060941" y="3012153"/>
                  <a:pt x="3121880" y="2995117"/>
                  <a:pt x="3031656" y="2995077"/>
                </a:cubicBezTo>
                <a:cubicBezTo>
                  <a:pt x="3026453" y="2996603"/>
                  <a:pt x="3015685" y="2994367"/>
                  <a:pt x="3017018" y="2992034"/>
                </a:cubicBezTo>
                <a:cubicBezTo>
                  <a:pt x="2997245" y="2992118"/>
                  <a:pt x="2941342" y="2976346"/>
                  <a:pt x="2913012" y="2978042"/>
                </a:cubicBezTo>
                <a:cubicBezTo>
                  <a:pt x="2858481" y="2969139"/>
                  <a:pt x="2831094" y="2979433"/>
                  <a:pt x="2791382" y="2975899"/>
                </a:cubicBezTo>
                <a:cubicBezTo>
                  <a:pt x="2745836" y="2966063"/>
                  <a:pt x="2719288" y="2957529"/>
                  <a:pt x="2639738" y="2936567"/>
                </a:cubicBezTo>
                <a:lnTo>
                  <a:pt x="2369741" y="2876435"/>
                </a:lnTo>
                <a:cubicBezTo>
                  <a:pt x="2269614" y="2832081"/>
                  <a:pt x="2140023" y="2856176"/>
                  <a:pt x="2078755" y="2852909"/>
                </a:cubicBezTo>
                <a:cubicBezTo>
                  <a:pt x="2053362" y="2866100"/>
                  <a:pt x="2032778" y="2851474"/>
                  <a:pt x="2002128" y="2856835"/>
                </a:cubicBezTo>
                <a:cubicBezTo>
                  <a:pt x="1933939" y="2859736"/>
                  <a:pt x="1866254" y="2874726"/>
                  <a:pt x="1777746" y="2864566"/>
                </a:cubicBezTo>
                <a:cubicBezTo>
                  <a:pt x="1737851" y="2905864"/>
                  <a:pt x="1634115" y="2880970"/>
                  <a:pt x="1549425" y="2904556"/>
                </a:cubicBezTo>
                <a:cubicBezTo>
                  <a:pt x="1500265" y="2909373"/>
                  <a:pt x="1423030" y="2888862"/>
                  <a:pt x="1405992" y="2911144"/>
                </a:cubicBezTo>
                <a:cubicBezTo>
                  <a:pt x="1383494" y="2897507"/>
                  <a:pt x="1362438" y="2919536"/>
                  <a:pt x="1337848" y="2921491"/>
                </a:cubicBezTo>
                <a:cubicBezTo>
                  <a:pt x="1318218" y="2912820"/>
                  <a:pt x="1308478" y="2920319"/>
                  <a:pt x="1290645" y="2921985"/>
                </a:cubicBezTo>
                <a:cubicBezTo>
                  <a:pt x="1282569" y="2916637"/>
                  <a:pt x="1267476" y="2916916"/>
                  <a:pt x="1262341" y="2923190"/>
                </a:cubicBezTo>
                <a:cubicBezTo>
                  <a:pt x="1269627" y="2937654"/>
                  <a:pt x="1217209" y="2930439"/>
                  <a:pt x="1213314" y="2940415"/>
                </a:cubicBezTo>
                <a:cubicBezTo>
                  <a:pt x="1182890" y="2942495"/>
                  <a:pt x="1050782" y="2929830"/>
                  <a:pt x="1028405" y="2945799"/>
                </a:cubicBezTo>
                <a:cubicBezTo>
                  <a:pt x="966896" y="2953381"/>
                  <a:pt x="877997" y="2927977"/>
                  <a:pt x="851857" y="2928423"/>
                </a:cubicBezTo>
                <a:cubicBezTo>
                  <a:pt x="825919" y="2899251"/>
                  <a:pt x="699677" y="2976135"/>
                  <a:pt x="588681" y="2977769"/>
                </a:cubicBezTo>
                <a:cubicBezTo>
                  <a:pt x="573724" y="2974953"/>
                  <a:pt x="565729" y="2974991"/>
                  <a:pt x="561717" y="2981641"/>
                </a:cubicBezTo>
                <a:cubicBezTo>
                  <a:pt x="532860" y="2985482"/>
                  <a:pt x="475932" y="2991762"/>
                  <a:pt x="415541" y="3000819"/>
                </a:cubicBezTo>
                <a:cubicBezTo>
                  <a:pt x="370154" y="3008289"/>
                  <a:pt x="146634" y="3001788"/>
                  <a:pt x="86183" y="3009699"/>
                </a:cubicBezTo>
                <a:lnTo>
                  <a:pt x="0" y="3044978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D294E-BB25-8896-97B0-68B2EEEEB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5257" y="3703975"/>
            <a:ext cx="7431314" cy="2398713"/>
          </a:xfrm>
        </p:spPr>
        <p:txBody>
          <a:bodyPr anchor="ctr">
            <a:noAutofit/>
          </a:bodyPr>
          <a:lstStyle/>
          <a:p>
            <a:r>
              <a:rPr lang="en-US" dirty="0"/>
              <a:t>Describe ROI for Quality in Healthcare</a:t>
            </a:r>
          </a:p>
          <a:p>
            <a:r>
              <a:rPr lang="en-US" dirty="0"/>
              <a:t>Understand how to discuss ROI with C-Suite</a:t>
            </a:r>
          </a:p>
          <a:p>
            <a:r>
              <a:rPr lang="en-US" dirty="0"/>
              <a:t>Demonstrate creation of an ROI report</a:t>
            </a:r>
          </a:p>
        </p:txBody>
      </p:sp>
    </p:spTree>
    <p:extLst>
      <p:ext uri="{BB962C8B-B14F-4D97-AF65-F5344CB8AC3E}">
        <p14:creationId xmlns:p14="http://schemas.microsoft.com/office/powerpoint/2010/main" val="297829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D658495-4BFC-089B-5E0F-8EA5FCA2B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6570" y="365125"/>
            <a:ext cx="7217229" cy="1325563"/>
          </a:xfrm>
        </p:spPr>
        <p:txBody>
          <a:bodyPr/>
          <a:lstStyle/>
          <a:p>
            <a:r>
              <a:rPr lang="en-US" dirty="0"/>
              <a:t>What is ROI?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EEFF16A-2885-4E6C-8AF8-749AAA430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114" y="292271"/>
            <a:ext cx="3682589" cy="735635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7D2406-40C1-40E3-A0C5-6F4710A4BB7B}"/>
              </a:ext>
            </a:extLst>
          </p:cNvPr>
          <p:cNvSpPr txBox="1"/>
          <p:nvPr/>
        </p:nvSpPr>
        <p:spPr>
          <a:xfrm>
            <a:off x="537029" y="2090057"/>
            <a:ext cx="11176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solidFill>
                  <a:srgbClr val="000000"/>
                </a:solidFill>
              </a:rPr>
              <a:t>A return on investment (ROI) analysis is a way to calculate your net financial gains (or losses), taking into account all the resources invested and all the amounts gained through increased revenue, reduced costs, or both.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Examining anticipated financial outcome data can help leadership make more informed decisions when prioritizing resources for quality improvement initiatives.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ROI also can be used as an evaluation tool to examine the cost of an initiative after implementation.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solidFill>
                  <a:srgbClr val="000000"/>
                </a:solidFill>
              </a:rPr>
              <a:t>ROI tool is used as a planning tool to develop cost and return information for use in setting priorities for improvements </a:t>
            </a:r>
            <a:endParaRPr lang="en-US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5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D658495-4BFC-089B-5E0F-8EA5FCA2B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4104" y="365126"/>
            <a:ext cx="7924800" cy="1092614"/>
          </a:xfrm>
        </p:spPr>
        <p:txBody>
          <a:bodyPr/>
          <a:lstStyle/>
          <a:p>
            <a:r>
              <a:rPr lang="en-US" dirty="0"/>
              <a:t>Why is ROI on Quality Important?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EEFF16A-2885-4E6C-8AF8-749AAA4308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114" y="292271"/>
            <a:ext cx="2910903" cy="735635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7D2406-40C1-40E3-A0C5-6F4710A4BB7B}"/>
              </a:ext>
            </a:extLst>
          </p:cNvPr>
          <p:cNvSpPr txBox="1"/>
          <p:nvPr/>
        </p:nvSpPr>
        <p:spPr>
          <a:xfrm>
            <a:off x="537028" y="1656523"/>
            <a:ext cx="1117789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4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Over 60 million people served by the Medicaid: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dults with disabilities represent only one quarter of the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population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consume nearly 70 % of Medicaid’s resources.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Investing in programs that more effectively manage the care of these high-risk, high-cost beneficiaries can improve health outcomes, reduce unnecessary utilization, and help control Medicaid expenditures.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reater value for every Medicaid dollar spent, while providing the highest quality care for those who need it most</a:t>
            </a:r>
            <a:r>
              <a:rPr lang="en-US" sz="1800" b="0" i="0" u="none" strike="noStrike" baseline="0" dirty="0">
                <a:latin typeface="Goudy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btain buy-in for a proposed QI initiative or to demonstrate the effectiveness of an initiative already in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 avoidance and cost savings are two sides of the same coin -- achieving either is positive.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equires a shift in thinking </a:t>
            </a: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24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measure and estimate potential cost and expense instead of tracking existing numbers</a:t>
            </a:r>
            <a:endParaRPr lang="en-US" sz="240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51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3EEC-7A14-620E-499F-55AA34C2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0" y="420914"/>
            <a:ext cx="6781800" cy="1269774"/>
          </a:xfrm>
        </p:spPr>
        <p:txBody>
          <a:bodyPr/>
          <a:lstStyle/>
          <a:p>
            <a:r>
              <a:rPr lang="en-US" dirty="0"/>
              <a:t>Calculating ROI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EEFF16A-2885-4E6C-8AF8-749AAA4308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62429" y="682869"/>
            <a:ext cx="3733800" cy="745864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341B-7CDE-E78D-B472-607C0DD98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3771" y="1825624"/>
            <a:ext cx="10570029" cy="4611461"/>
          </a:xfrm>
        </p:spPr>
        <p:txBody>
          <a:bodyPr>
            <a:normAutofit/>
          </a:bodyPr>
          <a:lstStyle/>
          <a:p>
            <a:r>
              <a:rPr lang="en-US" sz="2200" b="0" i="0" u="none" strike="noStrike" baseline="0" dirty="0">
                <a:solidFill>
                  <a:srgbClr val="000000"/>
                </a:solidFill>
              </a:rPr>
              <a:t>An ROI is calculated as the ratio of two financial estimates: </a:t>
            </a:r>
          </a:p>
          <a:p>
            <a:pPr marL="0" indent="0">
              <a:buNone/>
            </a:pPr>
            <a:endParaRPr lang="en-US" sz="2200" b="1" i="1" u="sng" strike="noStrike" baseline="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2200" b="1" i="1" u="sng" strike="noStrike" baseline="0" dirty="0">
                <a:solidFill>
                  <a:srgbClr val="000000"/>
                </a:solidFill>
              </a:rPr>
              <a:t>ROI = Net financial returns from improvement actions / Financial investment in improvement actions </a:t>
            </a:r>
          </a:p>
          <a:p>
            <a:pPr marL="0" indent="0" algn="ctr">
              <a:buNone/>
            </a:pPr>
            <a:endParaRPr lang="en-US" sz="2200" b="0" i="0" u="none" strike="noStrike" baseline="0" dirty="0">
              <a:solidFill>
                <a:srgbClr val="000000"/>
              </a:solidFill>
            </a:endParaRPr>
          </a:p>
          <a:p>
            <a:r>
              <a:rPr lang="en-US" sz="2200" b="0" i="0" u="none" strike="noStrike" baseline="0" dirty="0">
                <a:solidFill>
                  <a:srgbClr val="000000"/>
                </a:solidFill>
              </a:rPr>
              <a:t>Where the numerator and denominator of this ratio are defined as follows: </a:t>
            </a:r>
          </a:p>
          <a:p>
            <a:pPr lvl="1"/>
            <a:r>
              <a:rPr lang="en-US" sz="1800" b="0" i="1" u="none" strike="noStrike" baseline="0" dirty="0">
                <a:solidFill>
                  <a:srgbClr val="000000"/>
                </a:solidFill>
              </a:rPr>
              <a:t>Net financial returns from improvement actions -- 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The financial gains from the implementation of the improvement actions, which are generated by net changes in quality, efficiency, and utilization of services, or in payments for those services. </a:t>
            </a:r>
          </a:p>
          <a:p>
            <a:pPr lvl="1"/>
            <a:r>
              <a:rPr lang="en-US" sz="1800" b="0" i="1" u="none" strike="noStrike" baseline="0" dirty="0">
                <a:solidFill>
                  <a:srgbClr val="000000"/>
                </a:solidFill>
              </a:rPr>
              <a:t>Financial investment in improvement actions -- </a:t>
            </a:r>
            <a:r>
              <a:rPr lang="en-US" sz="1800" b="0" i="0" u="none" strike="noStrike" baseline="0" dirty="0">
                <a:solidFill>
                  <a:srgbClr val="000000"/>
                </a:solidFill>
              </a:rPr>
              <a:t>The costs of developing and operating the improvement actions. </a:t>
            </a:r>
          </a:p>
          <a:p>
            <a:r>
              <a:rPr lang="en-US" sz="2200" b="0" i="0" u="none" strike="noStrike" baseline="0" dirty="0">
                <a:solidFill>
                  <a:srgbClr val="000000"/>
                </a:solidFill>
              </a:rPr>
              <a:t>Consider a</a:t>
            </a:r>
            <a:r>
              <a:rPr lang="en-US" sz="2200" dirty="0">
                <a:solidFill>
                  <a:srgbClr val="000000"/>
                </a:solidFill>
              </a:rPr>
              <a:t>n educated estimate</a:t>
            </a:r>
            <a:endParaRPr lang="en-US" sz="2200" b="0" i="0" u="none" strike="noStrike" baseline="0" dirty="0">
              <a:solidFill>
                <a:srgbClr val="000000"/>
              </a:solidFill>
            </a:endParaRPr>
          </a:p>
          <a:p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8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3EEC-7A14-620E-499F-55AA34C2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851" y="0"/>
            <a:ext cx="7057571" cy="1269774"/>
          </a:xfrm>
        </p:spPr>
        <p:txBody>
          <a:bodyPr>
            <a:normAutofit/>
          </a:bodyPr>
          <a:lstStyle/>
          <a:p>
            <a:r>
              <a:rPr lang="en-US" sz="4100" dirty="0"/>
              <a:t>Let’s Walk Through the Process: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EEFF16A-2885-4E6C-8AF8-749AAA4308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7565" y="165652"/>
            <a:ext cx="3733800" cy="745864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341B-7CDE-E78D-B472-607C0DD98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7565" y="1126435"/>
            <a:ext cx="11555896" cy="556591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4000" b="1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Step #1</a:t>
            </a:r>
            <a:r>
              <a:rPr lang="en-US" sz="4000" b="1" dirty="0">
                <a:solidFill>
                  <a:srgbClr val="000000"/>
                </a:solidFill>
                <a:cs typeface="Arial" panose="020B0604020202020204" pitchFamily="34" charset="0"/>
              </a:rPr>
              <a:t>:</a:t>
            </a:r>
            <a:r>
              <a:rPr lang="en-US" sz="4000" b="1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 Determine the Basic ROI Design </a:t>
            </a:r>
          </a:p>
          <a:p>
            <a:pPr marL="0" indent="0" algn="ctr">
              <a:buNone/>
            </a:pPr>
            <a:r>
              <a:rPr lang="en-US" sz="4000" b="1" i="1" u="sng" dirty="0">
                <a:solidFill>
                  <a:srgbClr val="000000"/>
                </a:solidFill>
                <a:cs typeface="Arial" panose="020B0604020202020204" pitchFamily="34" charset="0"/>
              </a:rPr>
              <a:t>4 Design Decisions</a:t>
            </a:r>
          </a:p>
          <a:p>
            <a:pPr marL="0" indent="0" algn="ctr">
              <a:buNone/>
            </a:pPr>
            <a:endParaRPr lang="en-US" sz="4000" b="1" i="1" u="sng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3200" b="1" i="0" u="none" strike="noStrike" baseline="0" dirty="0">
                <a:solidFill>
                  <a:srgbClr val="000000"/>
                </a:solidFill>
              </a:rPr>
              <a:t>Define the scope of services affected by the improvement actions: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3300" b="1" dirty="0">
                <a:solidFill>
                  <a:srgbClr val="000000"/>
                </a:solidFill>
              </a:rPr>
              <a:t>Unit Affected:</a:t>
            </a:r>
            <a:r>
              <a:rPr lang="en-US" sz="3300" b="1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US" sz="3300" b="0" i="0" u="none" strike="noStrike" baseline="0" dirty="0">
                <a:solidFill>
                  <a:srgbClr val="000000"/>
                </a:solidFill>
              </a:rPr>
              <a:t>One unit (e.g., the emergency department) and others will have a broader scope (e.g., across all nursing units).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3300" b="1" dirty="0">
                <a:solidFill>
                  <a:srgbClr val="000000"/>
                </a:solidFill>
              </a:rPr>
              <a:t>Scope of Services: </a:t>
            </a:r>
            <a:r>
              <a:rPr lang="en-US" sz="3300" b="0" i="0" u="none" strike="noStrike" baseline="0" dirty="0">
                <a:solidFill>
                  <a:srgbClr val="000000"/>
                </a:solidFill>
              </a:rPr>
              <a:t>Define the scope of services to be included in the ROI calculation and ensure that financial estimates are specifically related to that scope of services.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3200" b="1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Define the timeline for implementation of improvement actions: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3300" dirty="0">
                <a:solidFill>
                  <a:srgbClr val="000000"/>
                </a:solidFill>
                <a:cs typeface="Times New Roman" panose="02020603050405020304" pitchFamily="18" charset="0"/>
              </a:rPr>
              <a:t>Could be </a:t>
            </a:r>
            <a:r>
              <a:rPr lang="en-US" sz="33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as short as a few months or as long as years. 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33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Capture when actions change the hospital’s operating procedures over time-- to estimate the implementation costs and the financial effects of improvement actions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3200" b="1" i="0" u="none" strike="noStrike" baseline="0" dirty="0">
                <a:solidFill>
                  <a:srgbClr val="000000"/>
                </a:solidFill>
              </a:rPr>
              <a:t>Define the comparison group:</a:t>
            </a:r>
          </a:p>
          <a:p>
            <a:pPr marL="1257300" lvl="2" indent="-342900">
              <a:buFont typeface="+mj-lt"/>
              <a:buAutoNum type="alphaLcParenR"/>
            </a:pPr>
            <a:r>
              <a:rPr lang="en-US" sz="3300" b="0" i="0" u="none" strike="noStrike" baseline="0" dirty="0">
                <a:solidFill>
                  <a:srgbClr val="000000"/>
                </a:solidFill>
              </a:rPr>
              <a:t>Numerator for the ROI ratio -- compare the hospital’s finances under 2 conditions: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3300" dirty="0">
                <a:solidFill>
                  <a:srgbClr val="000000"/>
                </a:solidFill>
              </a:rPr>
              <a:t>W</a:t>
            </a:r>
            <a:r>
              <a:rPr lang="en-US" sz="3300" b="0" i="0" u="none" strike="noStrike" baseline="0" dirty="0">
                <a:solidFill>
                  <a:srgbClr val="000000"/>
                </a:solidFill>
              </a:rPr>
              <a:t>ith the improvement actions implemented – after improvement</a:t>
            </a:r>
          </a:p>
          <a:p>
            <a:pPr marL="1714500" lvl="3" indent="-342900">
              <a:buFont typeface="+mj-lt"/>
              <a:buAutoNum type="arabicPeriod"/>
            </a:pPr>
            <a:r>
              <a:rPr lang="en-US" sz="3300" dirty="0">
                <a:solidFill>
                  <a:srgbClr val="000000"/>
                </a:solidFill>
              </a:rPr>
              <a:t>W</a:t>
            </a:r>
            <a:r>
              <a:rPr lang="en-US" sz="3300" b="0" i="0" u="none" strike="noStrike" baseline="0" dirty="0">
                <a:solidFill>
                  <a:srgbClr val="000000"/>
                </a:solidFill>
              </a:rPr>
              <a:t>ithout them – before improvement.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3200" b="1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Capture complete information on financial contributors</a:t>
            </a:r>
            <a:r>
              <a:rPr lang="en-US" b="1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endParaRPr lang="en-US" b="0" i="0" u="none" strike="noStrike" baseline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1371600" lvl="2" indent="-457200">
              <a:buFont typeface="+mj-lt"/>
              <a:buAutoNum type="alphaLcParenR"/>
            </a:pPr>
            <a:r>
              <a:rPr lang="en-US" sz="33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Identify and quantify as many of the financial contributors as possible for both the numerator and denominator of the ROI formula. </a:t>
            </a:r>
          </a:p>
          <a:p>
            <a:pPr marL="1371600" lvl="2" indent="-457200">
              <a:buFont typeface="+mj-lt"/>
              <a:buAutoNum type="alphaLcParenR"/>
            </a:pPr>
            <a:r>
              <a:rPr lang="en-US" sz="3300" dirty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sz="33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est estimates of improvement action costs and of the components of net returns. </a:t>
            </a:r>
          </a:p>
          <a:p>
            <a:pPr marL="914400" lvl="2" indent="0">
              <a:buNone/>
            </a:pPr>
            <a:r>
              <a:rPr lang="en-US" sz="3300" dirty="0">
                <a:solidFill>
                  <a:srgbClr val="000000"/>
                </a:solidFill>
                <a:cs typeface="Times New Roman" panose="02020603050405020304" pitchFamily="18" charset="0"/>
              </a:rPr>
              <a:t>***</a:t>
            </a:r>
            <a:r>
              <a:rPr lang="en-US" sz="3300" b="0" i="0" u="none" strike="noStrike" baseline="0" dirty="0">
                <a:solidFill>
                  <a:srgbClr val="000000"/>
                </a:solidFill>
                <a:cs typeface="Times New Roman" panose="02020603050405020304" pitchFamily="18" charset="0"/>
              </a:rPr>
              <a:t>post-implementation ROI, you will have actual data from your financial system on those contributors. </a:t>
            </a:r>
          </a:p>
          <a:p>
            <a:pPr marL="800100" lvl="1" indent="-342900">
              <a:buFont typeface="+mj-lt"/>
              <a:buAutoNum type="arabicPeriod"/>
            </a:pPr>
            <a:endParaRPr lang="en-US" sz="2200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2200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657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3EEC-7A14-620E-499F-55AA34C2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1851" y="0"/>
            <a:ext cx="7057571" cy="1269774"/>
          </a:xfrm>
        </p:spPr>
        <p:txBody>
          <a:bodyPr>
            <a:normAutofit/>
          </a:bodyPr>
          <a:lstStyle/>
          <a:p>
            <a:r>
              <a:rPr lang="en-US" sz="4100" dirty="0"/>
              <a:t>Let’s Walk Through the Process:</a:t>
            </a:r>
          </a:p>
        </p:txBody>
      </p:sp>
      <p:pic>
        <p:nvPicPr>
          <p:cNvPr id="5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7EEFF16A-2885-4E6C-8AF8-749AAA4308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7565" y="165652"/>
            <a:ext cx="3733800" cy="745864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341B-7CDE-E78D-B472-607C0DD98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9885" y="1126435"/>
            <a:ext cx="11053575" cy="556591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4000" b="1" i="0" u="none" strike="noStrike" baseline="0" dirty="0">
                <a:solidFill>
                  <a:srgbClr val="000000"/>
                </a:solidFill>
                <a:cs typeface="Arial" panose="020B0604020202020204" pitchFamily="34" charset="0"/>
              </a:rPr>
              <a:t>Step #</a:t>
            </a:r>
            <a:r>
              <a:rPr lang="en-US" sz="4000" b="1" dirty="0">
                <a:solidFill>
                  <a:srgbClr val="000000"/>
                </a:solidFill>
                <a:cs typeface="Arial" panose="020B0604020202020204" pitchFamily="34" charset="0"/>
              </a:rPr>
              <a:t>2: Calculate ROI</a:t>
            </a:r>
          </a:p>
          <a:p>
            <a:r>
              <a:rPr lang="en-US" sz="24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Estimates:</a:t>
            </a:r>
          </a:p>
          <a:p>
            <a:pPr lvl="1"/>
            <a:r>
              <a:rPr lang="en-US" sz="19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 returns from the improvement actions 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ROI ratio numerator) / </a:t>
            </a:r>
            <a:r>
              <a:rPr lang="en-US" sz="19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costs 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(the ROI ratio denominator) </a:t>
            </a:r>
          </a:p>
          <a:p>
            <a:pPr lvl="1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 you are saving or revenue you are creating / how much money went into implementation </a:t>
            </a:r>
          </a:p>
          <a:p>
            <a:pPr lvl="1"/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Returns:</a:t>
            </a:r>
          </a:p>
          <a:p>
            <a:pPr lvl="1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types of financial effects: </a:t>
            </a:r>
          </a:p>
          <a:p>
            <a:pPr lvl="2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Operating costs</a:t>
            </a:r>
          </a:p>
          <a:p>
            <a:pPr lvl="3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reducing its infection rates -- eliminate the costs from extra care required to treat infections. </a:t>
            </a:r>
          </a:p>
          <a:p>
            <a:pPr lvl="3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Enhance or protect revenues -- incentives or penalties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Costs:</a:t>
            </a:r>
          </a:p>
          <a:p>
            <a:pPr lvl="1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Equipment</a:t>
            </a:r>
          </a:p>
          <a:p>
            <a:pPr lvl="1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lvl="1"/>
            <a:r>
              <a:rPr lang="en-US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</a:p>
          <a:p>
            <a:r>
              <a:rPr lang="en-US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Savings Calculation: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“How much did we save?” </a:t>
            </a:r>
          </a:p>
          <a:p>
            <a:r>
              <a:rPr lang="en-US" sz="2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cost savings is the difference between returns and costs: </a:t>
            </a:r>
          </a:p>
          <a:p>
            <a:pPr marL="0" indent="0">
              <a:buNone/>
            </a:pPr>
            <a:r>
              <a:rPr lang="en-US" sz="24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Savings = Worksheet 2 Total (returns) − Worksheet 1 Total (investment) </a:t>
            </a:r>
            <a:endParaRPr lang="en-US" sz="24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80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2200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8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815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63EEC-7A14-620E-499F-55AA34C2E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59418"/>
            <a:ext cx="10515600" cy="1325563"/>
          </a:xfrm>
        </p:spPr>
        <p:txBody>
          <a:bodyPr>
            <a:normAutofit/>
          </a:bodyPr>
          <a:lstStyle/>
          <a:p>
            <a:r>
              <a:rPr lang="en-US" sz="4100" dirty="0"/>
              <a:t>Let’s Walk Through the Process: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0341B-7CDE-E78D-B472-607C0DD98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7029" y="3991430"/>
            <a:ext cx="10816770" cy="25014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2200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b="0" i="0" u="none" strike="noStrike" baseline="0" dirty="0">
              <a:solidFill>
                <a:srgbClr val="00000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800" dirty="0">
              <a:cs typeface="Arial" panose="020B0604020202020204" pitchFamily="34" charset="0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F65D30B-2A76-D8EC-7993-F5FCA3BBB82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8232" y="1016000"/>
            <a:ext cx="11697200" cy="5199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78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7780-5E24-D8EE-0EF2-EEDCF42F7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2556" y="0"/>
            <a:ext cx="8799443" cy="1325563"/>
          </a:xfrm>
        </p:spPr>
        <p:txBody>
          <a:bodyPr/>
          <a:lstStyle/>
          <a:p>
            <a:r>
              <a:rPr lang="en-US" sz="4400" dirty="0"/>
              <a:t>Let’s Walk Through the Process: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997D6-9B1C-2ED1-785B-F2410D7A2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5" y="1457739"/>
            <a:ext cx="10919791" cy="503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Step #3</a:t>
            </a:r>
            <a:r>
              <a:rPr lang="en-US" sz="2200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r>
              <a:rPr lang="en-US" sz="2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Interpret the ROI</a:t>
            </a:r>
          </a:p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sz="2200" b="0" i="1" u="sng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 greater than or equal to 1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eturns generated by improvement are greater than or equal to the costs for development and implementation.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 is considered to be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an ROI of 1.8 indicates that for every $1 you invest in the quality improvement program, $1.80 will be gained for the hospital. </a:t>
            </a:r>
          </a:p>
          <a:p>
            <a:r>
              <a:rPr lang="en-US" sz="2200" b="0" i="1" u="sng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 less than 1</a:t>
            </a:r>
            <a:r>
              <a:rPr lang="en-US" sz="2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mprovement actions yield a net loss from changes in quality and utilization. 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 is considered to be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1"/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example, an ROI of -1.5 indicates that for every $1 invested, $1.50 will be lost by the hospital. 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ROI of 0.8 indicates that for every $1 invested, 80 cents will be recouped by the hospital -- the hospital loses 20 cents for every $1 it spends on the quality program. </a:t>
            </a: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" name="Content Placeholder 4" descr="Icon&#10;&#10;Description automatically generated">
            <a:extLst>
              <a:ext uri="{FF2B5EF4-FFF2-40B4-BE49-F238E27FC236}">
                <a16:creationId xmlns:a16="http://schemas.microsoft.com/office/drawing/2014/main" id="{55FFEEB9-B7FA-4D68-9ECA-9A6F34BC24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65" y="165652"/>
            <a:ext cx="2994991" cy="74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01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3827</TotalTime>
  <Words>1350</Words>
  <Application>Microsoft Office PowerPoint</Application>
  <PresentationFormat>Widescreen</PresentationFormat>
  <Paragraphs>173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Goudy</vt:lpstr>
      <vt:lpstr>Times New Roman</vt:lpstr>
      <vt:lpstr>Wingdings</vt:lpstr>
      <vt:lpstr>Office Theme</vt:lpstr>
      <vt:lpstr>Return on Investment for Quality</vt:lpstr>
      <vt:lpstr>Objectives:</vt:lpstr>
      <vt:lpstr>What is ROI?</vt:lpstr>
      <vt:lpstr>Why is ROI on Quality Important?</vt:lpstr>
      <vt:lpstr>Calculating ROI</vt:lpstr>
      <vt:lpstr>Let’s Walk Through the Process:</vt:lpstr>
      <vt:lpstr>Let’s Walk Through the Process:</vt:lpstr>
      <vt:lpstr>Let’s Walk Through the Process:</vt:lpstr>
      <vt:lpstr>Let’s Walk Through the Process:</vt:lpstr>
      <vt:lpstr>Presenting Information to Stakeholders: </vt:lpstr>
      <vt:lpstr>A Simpler View of ROI:</vt:lpstr>
      <vt:lpstr>PowerPoint Presentation</vt:lpstr>
      <vt:lpstr>Resources</vt:lpstr>
      <vt:lpstr>Thank you –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Noonan</dc:creator>
  <cp:lastModifiedBy>Dana Steiner</cp:lastModifiedBy>
  <cp:revision>25</cp:revision>
  <dcterms:created xsi:type="dcterms:W3CDTF">2022-06-08T18:04:40Z</dcterms:created>
  <dcterms:modified xsi:type="dcterms:W3CDTF">2023-03-02T02:06:06Z</dcterms:modified>
</cp:coreProperties>
</file>