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0" r:id="rId1"/>
  </p:sldMasterIdLst>
  <p:notesMasterIdLst>
    <p:notesMasterId r:id="rId6"/>
  </p:notesMasterIdLst>
  <p:sldIdLst>
    <p:sldId id="257" r:id="rId2"/>
    <p:sldId id="258" r:id="rId3"/>
    <p:sldId id="259" r:id="rId4"/>
    <p:sldId id="260" r:id="rId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58" autoAdjust="0"/>
    <p:restoredTop sz="94660"/>
  </p:normalViewPr>
  <p:slideViewPr>
    <p:cSldViewPr snapToGrid="0">
      <p:cViewPr varScale="1">
        <p:scale>
          <a:sx n="57" d="100"/>
          <a:sy n="57" d="100"/>
        </p:scale>
        <p:origin x="84" y="6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F1A74B5-9A14-45DB-88F0-82C4287FC99D}" type="datetimeFigureOut">
              <a:rPr lang="en-US" smtClean="0"/>
              <a:t>10/5/2020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250FE39-5715-4DD8-8B8D-D6243200435A}" type="slidenum">
              <a:rPr lang="en-US" smtClean="0"/>
              <a:t>‹#›</a:t>
            </a:fld>
            <a:endParaRPr lang="en-US"/>
          </a:p>
        </p:txBody>
      </p:sp>
    </p:spTree>
    <p:extLst>
      <p:ext uri="{BB962C8B-B14F-4D97-AF65-F5344CB8AC3E}">
        <p14:creationId xmlns:p14="http://schemas.microsoft.com/office/powerpoint/2010/main" val="23959991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CCBDD18-C672-427F-B9C3-4C05EE640772}" type="slidenum">
              <a:rPr lang="en-US" smtClean="0"/>
              <a:t>1</a:t>
            </a:fld>
            <a:endParaRPr lang="en-US" dirty="0"/>
          </a:p>
        </p:txBody>
      </p:sp>
    </p:spTree>
    <p:extLst>
      <p:ext uri="{BB962C8B-B14F-4D97-AF65-F5344CB8AC3E}">
        <p14:creationId xmlns:p14="http://schemas.microsoft.com/office/powerpoint/2010/main" val="35935947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What we found:</a:t>
            </a:r>
          </a:p>
          <a:p>
            <a:endParaRPr lang="en-US" dirty="0"/>
          </a:p>
          <a:p>
            <a:r>
              <a:rPr lang="en-US" dirty="0" smtClean="0"/>
              <a:t>We were completing a lot of the 4Ms criteria, but in some cases not using a specific tool as in a specific dementia screening tool or it was conversational as in what matters to the patient which wasn’t documented in the EHR</a:t>
            </a:r>
          </a:p>
          <a:p>
            <a:endParaRPr lang="en-US" dirty="0"/>
          </a:p>
        </p:txBody>
      </p:sp>
      <p:sp>
        <p:nvSpPr>
          <p:cNvPr id="4" name="Slide Number Placeholder 3"/>
          <p:cNvSpPr>
            <a:spLocks noGrp="1"/>
          </p:cNvSpPr>
          <p:nvPr>
            <p:ph type="sldNum" sz="quarter" idx="10"/>
          </p:nvPr>
        </p:nvSpPr>
        <p:spPr/>
        <p:txBody>
          <a:bodyPr/>
          <a:lstStyle/>
          <a:p>
            <a:fld id="{4CCBDD18-C672-427F-B9C3-4C05EE640772}" type="slidenum">
              <a:rPr lang="en-US" smtClean="0"/>
              <a:t>2</a:t>
            </a:fld>
            <a:endParaRPr lang="en-US" dirty="0"/>
          </a:p>
        </p:txBody>
      </p:sp>
    </p:spTree>
    <p:extLst>
      <p:ext uri="{BB962C8B-B14F-4D97-AF65-F5344CB8AC3E}">
        <p14:creationId xmlns:p14="http://schemas.microsoft.com/office/powerpoint/2010/main" val="16054550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As a committee we sat down to determine exactly what processes needed to be changed.  What were we doing right and what needed to change.</a:t>
            </a:r>
          </a:p>
          <a:p>
            <a:endParaRPr lang="en-US" dirty="0"/>
          </a:p>
          <a:p>
            <a:r>
              <a:rPr lang="en-US" dirty="0" smtClean="0"/>
              <a:t>We changed our documentation pathways to include the addition of a questions and answers to our existing flowcharts within the HER.</a:t>
            </a:r>
          </a:p>
          <a:p>
            <a:endParaRPr lang="en-US" dirty="0"/>
          </a:p>
          <a:p>
            <a:r>
              <a:rPr lang="en-US" dirty="0" smtClean="0"/>
              <a:t>Addition of “what matters” to our Initial Interview.</a:t>
            </a:r>
          </a:p>
          <a:p>
            <a:r>
              <a:rPr lang="en-US" dirty="0" smtClean="0"/>
              <a:t>Addition of the NuDesc dementia assessment tool to our Med Surg assessment.</a:t>
            </a:r>
          </a:p>
          <a:p>
            <a:r>
              <a:rPr lang="en-US" dirty="0" smtClean="0"/>
              <a:t>Addition to the Pharmacy flowchart to include the 4Ms criteria for medication review.</a:t>
            </a:r>
          </a:p>
          <a:p>
            <a:r>
              <a:rPr lang="en-US" dirty="0" smtClean="0"/>
              <a:t>No change necessary for Mobility – continued use of the Morris Fall Risk Scale.</a:t>
            </a:r>
          </a:p>
          <a:p>
            <a:endParaRPr lang="en-US" dirty="0"/>
          </a:p>
          <a:p>
            <a:r>
              <a:rPr lang="en-US" dirty="0" smtClean="0"/>
              <a:t>Staff education was completed regarding 4Ms rational and documentation process change.  Compliance has remained high. </a:t>
            </a:r>
            <a:endParaRPr lang="en-US" dirty="0"/>
          </a:p>
        </p:txBody>
      </p:sp>
      <p:sp>
        <p:nvSpPr>
          <p:cNvPr id="4" name="Slide Number Placeholder 3"/>
          <p:cNvSpPr>
            <a:spLocks noGrp="1"/>
          </p:cNvSpPr>
          <p:nvPr>
            <p:ph type="sldNum" sz="quarter" idx="10"/>
          </p:nvPr>
        </p:nvSpPr>
        <p:spPr/>
        <p:txBody>
          <a:bodyPr/>
          <a:lstStyle/>
          <a:p>
            <a:fld id="{4CCBDD18-C672-427F-B9C3-4C05EE640772}" type="slidenum">
              <a:rPr lang="en-US" smtClean="0"/>
              <a:t>3</a:t>
            </a:fld>
            <a:endParaRPr lang="en-US" dirty="0"/>
          </a:p>
        </p:txBody>
      </p:sp>
    </p:spTree>
    <p:extLst>
      <p:ext uri="{BB962C8B-B14F-4D97-AF65-F5344CB8AC3E}">
        <p14:creationId xmlns:p14="http://schemas.microsoft.com/office/powerpoint/2010/main" val="32035268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 are fortunate to employ two full time pharmacists which results in daily pharmacy coverage including medication review.  We are also very fortunate to have a Board Certified Geriatric Pharmacist.  </a:t>
            </a:r>
            <a:r>
              <a:rPr lang="en-US" dirty="0"/>
              <a:t> </a:t>
            </a:r>
            <a:r>
              <a:rPr lang="en-US" dirty="0" smtClean="0"/>
              <a:t>The majority of our patient population is over the age of 65 so this is truly an asset.  Long before our involvement with Age Friendly Nebraska or the 4Ms criteria, our pharmacy staff was already working toward many of the program’s goals focusing on medication safety in the geriatric population.</a:t>
            </a:r>
            <a:endParaRPr lang="en-US" dirty="0"/>
          </a:p>
        </p:txBody>
      </p:sp>
      <p:sp>
        <p:nvSpPr>
          <p:cNvPr id="4" name="Slide Number Placeholder 3"/>
          <p:cNvSpPr>
            <a:spLocks noGrp="1"/>
          </p:cNvSpPr>
          <p:nvPr>
            <p:ph type="sldNum" sz="quarter" idx="10"/>
          </p:nvPr>
        </p:nvSpPr>
        <p:spPr/>
        <p:txBody>
          <a:bodyPr/>
          <a:lstStyle/>
          <a:p>
            <a:fld id="{4CCBDD18-C672-427F-B9C3-4C05EE640772}" type="slidenum">
              <a:rPr lang="en-US" smtClean="0"/>
              <a:t>4</a:t>
            </a:fld>
            <a:endParaRPr lang="en-US" dirty="0"/>
          </a:p>
        </p:txBody>
      </p:sp>
    </p:spTree>
    <p:extLst>
      <p:ext uri="{BB962C8B-B14F-4D97-AF65-F5344CB8AC3E}">
        <p14:creationId xmlns:p14="http://schemas.microsoft.com/office/powerpoint/2010/main" val="23261498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dirty="0"/>
              <a:pPr/>
              <a:t>10/5/2020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dirty="0"/>
              <a:pPr/>
              <a:t>10/5/2020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dirty="0"/>
              <a:pPr/>
              <a:t>10/5/2020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dirty="0"/>
              <a:pPr/>
              <a:t>10/5/2020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lumMod val="65000"/>
                    <a:lumOff val="3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586B75A-687E-405C-8A0B-8D00578BA2C3}" type="datetimeFigureOut">
              <a:rPr lang="en-US" dirty="0"/>
              <a:pPr/>
              <a:t>10/5/2020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Date Placeholder 7"/>
          <p:cNvSpPr>
            <a:spLocks noGrp="1"/>
          </p:cNvSpPr>
          <p:nvPr>
            <p:ph type="dt" sz="half" idx="10"/>
          </p:nvPr>
        </p:nvSpPr>
        <p:spPr/>
        <p:txBody>
          <a:bodyPr/>
          <a:lstStyle/>
          <a:p>
            <a:fld id="{5586B75A-687E-405C-8A0B-8D00578BA2C3}" type="datetimeFigureOut">
              <a:rPr lang="en-US" dirty="0"/>
              <a:pPr/>
              <a:t>10/5/2020</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dirty="0"/>
              <a:pPr/>
              <a:t>10/5/2020</a:t>
            </a:fld>
            <a:endParaRPr lang="en-US" dirty="0"/>
          </a:p>
        </p:txBody>
      </p:sp>
      <p:sp>
        <p:nvSpPr>
          <p:cNvPr id="11" name="Footer Placeholder 10"/>
          <p:cNvSpPr>
            <a:spLocks noGrp="1"/>
          </p:cNvSpPr>
          <p:nvPr>
            <p:ph type="ftr" sz="quarter" idx="11"/>
          </p:nvPr>
        </p:nvSpPr>
        <p:spPr/>
        <p:txBody>
          <a:bodyPr/>
          <a:lstStyle/>
          <a:p>
            <a:endParaRPr lang="en-US" dirty="0"/>
          </a:p>
        </p:txBody>
      </p:sp>
      <p:sp>
        <p:nvSpPr>
          <p:cNvPr id="12" name="Slide Number Placeholder 11"/>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mtClean="0"/>
              <a:t>Click to edit Master title style</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dirty="0"/>
              <a:pPr/>
              <a:t>10/5/2020</a:t>
            </a:fld>
            <a:endParaRPr lang="en-US" dirty="0"/>
          </a:p>
        </p:txBody>
      </p:sp>
      <p:sp>
        <p:nvSpPr>
          <p:cNvPr id="7" name="Footer Placeholder 6"/>
          <p:cNvSpPr>
            <a:spLocks noGrp="1"/>
          </p:cNvSpPr>
          <p:nvPr>
            <p:ph type="ftr" sz="quarter" idx="11"/>
          </p:nvPr>
        </p:nvSpPr>
        <p:spPr/>
        <p:txBody>
          <a:bodyPr/>
          <a:lstStyle/>
          <a:p>
            <a:endParaRPr lang="en-US" dirty="0"/>
          </a:p>
        </p:txBody>
      </p:sp>
      <p:sp>
        <p:nvSpPr>
          <p:cNvPr id="8" name="Slide Number Placeholder 7"/>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5586B75A-687E-405C-8A0B-8D00578BA2C3}" type="datetimeFigureOut">
              <a:rPr lang="en-US" dirty="0"/>
              <a:pPr/>
              <a:t>10/5/2020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en-US" smtClean="0"/>
              <a:t>Click to edit Master title style</a:t>
            </a:r>
            <a:endParaRPr lang="en-US" dirty="0"/>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5586B75A-687E-405C-8A0B-8D00578BA2C3}" type="datetimeFigureOut">
              <a:rPr lang="en-US" dirty="0"/>
              <a:pPr/>
              <a:t>10/5/2020</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5586B75A-687E-405C-8A0B-8D00578BA2C3}" type="datetimeFigureOut">
              <a:rPr lang="en-US" dirty="0"/>
              <a:pPr/>
              <a:t>10/5/2020</a:t>
            </a:fld>
            <a:endParaRPr lang="en-US" dirty="0"/>
          </a:p>
        </p:txBody>
      </p:sp>
      <p:sp>
        <p:nvSpPr>
          <p:cNvPr id="9" name="Footer Placeholder 8"/>
          <p:cNvSpPr>
            <a:spLocks noGrp="1"/>
          </p:cNvSpPr>
          <p:nvPr>
            <p:ph type="ftr" sz="quarter" idx="11"/>
          </p:nvPr>
        </p:nvSpPr>
        <p:spPr>
          <a:xfrm>
            <a:off x="3499101" y="6356350"/>
            <a:ext cx="5911517" cy="365125"/>
          </a:xfrm>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8" name="Rectangle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fld id="{5586B75A-687E-405C-8A0B-8D00578BA2C3}" type="datetimeFigureOut">
              <a:rPr lang="en-US" dirty="0"/>
              <a:pPr/>
              <a:t>10/5/2020</a:t>
            </a:fld>
            <a:endParaRPr lang="en-US" dirty="0"/>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endParaRPr lang="en-US" dirty="0"/>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sldNum="0" hdr="0" ftr="0" dt="0"/>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69848" y="1298448"/>
            <a:ext cx="7315200" cy="3794252"/>
          </a:xfrm>
        </p:spPr>
        <p:txBody>
          <a:bodyPr/>
          <a:lstStyle/>
          <a:p>
            <a:r>
              <a:rPr lang="en-US" dirty="0" smtClean="0"/>
              <a:t>Age Friendly Nebraska</a:t>
            </a:r>
            <a:br>
              <a:rPr lang="en-US" dirty="0" smtClean="0"/>
            </a:br>
            <a:r>
              <a:rPr lang="en-US" dirty="0" smtClean="0"/>
              <a:t>     </a:t>
            </a:r>
            <a:r>
              <a:rPr lang="en-US" sz="3200" dirty="0" smtClean="0"/>
              <a:t>        Susi VonBergen, RN, COO/CNO</a:t>
            </a:r>
            <a:endParaRPr lang="en-US" sz="3200" dirty="0"/>
          </a:p>
        </p:txBody>
      </p:sp>
      <p:sp>
        <p:nvSpPr>
          <p:cNvPr id="3" name="Subtitle 2"/>
          <p:cNvSpPr>
            <a:spLocks noGrp="1"/>
          </p:cNvSpPr>
          <p:nvPr>
            <p:ph type="subTitle" idx="1"/>
          </p:nvPr>
        </p:nvSpPr>
        <p:spPr>
          <a:xfrm>
            <a:off x="2281115" y="8800095"/>
            <a:ext cx="7315200" cy="914400"/>
          </a:xfrm>
        </p:spPr>
        <p:txBody>
          <a:bodyPr>
            <a:normAutofit/>
          </a:bodyPr>
          <a:lstStyle/>
          <a:p>
            <a:endParaRPr lang="en-US" sz="4000" dirty="0"/>
          </a:p>
        </p:txBody>
      </p:sp>
      <p:pic>
        <p:nvPicPr>
          <p:cNvPr id="2050" name="Picture 1" descr="OUTLINE-LOGO copy"/>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08979" y="1858518"/>
            <a:ext cx="3436937" cy="996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502683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Lessons Learned:</a:t>
            </a:r>
            <a:endParaRPr lang="en-US" sz="5400" dirty="0"/>
          </a:p>
        </p:txBody>
      </p:sp>
      <p:sp>
        <p:nvSpPr>
          <p:cNvPr id="3" name="Content Placeholder 2"/>
          <p:cNvSpPr>
            <a:spLocks noGrp="1"/>
          </p:cNvSpPr>
          <p:nvPr>
            <p:ph idx="1"/>
          </p:nvPr>
        </p:nvSpPr>
        <p:spPr/>
        <p:txBody>
          <a:bodyPr/>
          <a:lstStyle/>
          <a:p>
            <a:pPr marL="0" indent="0">
              <a:buNone/>
            </a:pPr>
            <a:r>
              <a:rPr lang="en-US" sz="4000" dirty="0" smtClean="0"/>
              <a:t>Credit for Current Practices:</a:t>
            </a:r>
          </a:p>
          <a:p>
            <a:pPr marL="0" indent="0">
              <a:buNone/>
            </a:pPr>
            <a:r>
              <a:rPr lang="en-US" sz="3600" dirty="0" smtClean="0"/>
              <a:t>-  </a:t>
            </a:r>
            <a:r>
              <a:rPr lang="en-US" sz="3200" dirty="0" smtClean="0"/>
              <a:t>4Ms conversational vs deliberate</a:t>
            </a:r>
          </a:p>
          <a:p>
            <a:pPr marL="0" indent="0">
              <a:buNone/>
            </a:pPr>
            <a:r>
              <a:rPr lang="en-US" sz="3200" dirty="0" smtClean="0"/>
              <a:t>-  Not documented = not done</a:t>
            </a:r>
          </a:p>
        </p:txBody>
      </p:sp>
      <p:sp>
        <p:nvSpPr>
          <p:cNvPr id="4" name="Text Placeholder 3"/>
          <p:cNvSpPr>
            <a:spLocks noGrp="1"/>
          </p:cNvSpPr>
          <p:nvPr>
            <p:ph type="body" sz="half" idx="2"/>
          </p:nvPr>
        </p:nvSpPr>
        <p:spPr/>
        <p:txBody>
          <a:bodyPr/>
          <a:lstStyle/>
          <a:p>
            <a:endParaRPr lang="en-US" dirty="0"/>
          </a:p>
        </p:txBody>
      </p:sp>
      <p:sp>
        <p:nvSpPr>
          <p:cNvPr id="5" name="4-Point Star 4"/>
          <p:cNvSpPr/>
          <p:nvPr/>
        </p:nvSpPr>
        <p:spPr>
          <a:xfrm>
            <a:off x="4165600" y="1371600"/>
            <a:ext cx="368300" cy="368300"/>
          </a:xfrm>
          <a:prstGeom prst="star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4-Point Star 5"/>
          <p:cNvSpPr/>
          <p:nvPr/>
        </p:nvSpPr>
        <p:spPr>
          <a:xfrm>
            <a:off x="10236200" y="5245100"/>
            <a:ext cx="368300" cy="368300"/>
          </a:xfrm>
          <a:prstGeom prst="star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84022223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Lessons Learned:</a:t>
            </a:r>
            <a:endParaRPr lang="en-US" sz="5400" dirty="0"/>
          </a:p>
        </p:txBody>
      </p:sp>
      <p:sp>
        <p:nvSpPr>
          <p:cNvPr id="3" name="Content Placeholder 2"/>
          <p:cNvSpPr>
            <a:spLocks noGrp="1"/>
          </p:cNvSpPr>
          <p:nvPr>
            <p:ph idx="1"/>
          </p:nvPr>
        </p:nvSpPr>
        <p:spPr/>
        <p:txBody>
          <a:bodyPr/>
          <a:lstStyle/>
          <a:p>
            <a:pPr marL="0" indent="0">
              <a:buNone/>
            </a:pPr>
            <a:endParaRPr lang="en-US" sz="3600" dirty="0" smtClean="0"/>
          </a:p>
          <a:p>
            <a:pPr marL="0" indent="0">
              <a:buNone/>
            </a:pPr>
            <a:endParaRPr lang="en-US" sz="3600" dirty="0" smtClean="0"/>
          </a:p>
          <a:p>
            <a:pPr marL="0" indent="0">
              <a:buNone/>
            </a:pPr>
            <a:r>
              <a:rPr lang="en-US" sz="3600" dirty="0" smtClean="0"/>
              <a:t>4Ms Process Change:</a:t>
            </a:r>
          </a:p>
          <a:p>
            <a:pPr marL="0" indent="0">
              <a:buNone/>
            </a:pPr>
            <a:r>
              <a:rPr lang="en-US" dirty="0" smtClean="0"/>
              <a:t>-  Revision of existing documentation pathways</a:t>
            </a:r>
          </a:p>
          <a:p>
            <a:pPr marL="0" indent="0">
              <a:buNone/>
            </a:pPr>
            <a:r>
              <a:rPr lang="en-US" dirty="0" smtClean="0"/>
              <a:t>       -  Initial Interview addition “What Matters”                </a:t>
            </a:r>
          </a:p>
          <a:p>
            <a:pPr marL="0" indent="0">
              <a:buNone/>
            </a:pPr>
            <a:r>
              <a:rPr lang="en-US" dirty="0" smtClean="0"/>
              <a:t>       -  Medical Surgical Assessment addition </a:t>
            </a:r>
            <a:r>
              <a:rPr lang="en-US" dirty="0" smtClean="0"/>
              <a:t>NuDESC</a:t>
            </a:r>
            <a:r>
              <a:rPr lang="en-US" dirty="0" smtClean="0"/>
              <a:t> dementia tool</a:t>
            </a:r>
          </a:p>
          <a:p>
            <a:pPr marL="0" indent="0">
              <a:buNone/>
            </a:pPr>
            <a:r>
              <a:rPr lang="en-US" dirty="0" smtClean="0"/>
              <a:t>       -  Pharmacy Flow Chart addition of 4M’s criteria</a:t>
            </a:r>
          </a:p>
          <a:p>
            <a:pPr marL="0" indent="0">
              <a:buNone/>
            </a:pPr>
            <a:r>
              <a:rPr lang="en-US" dirty="0" smtClean="0"/>
              <a:t>       -  Continued use of Morris Fall Risk Scale</a:t>
            </a:r>
          </a:p>
          <a:p>
            <a:pPr marL="0" indent="0">
              <a:buNone/>
            </a:pPr>
            <a:r>
              <a:rPr lang="en-US" dirty="0" smtClean="0"/>
              <a:t>-  Staff Education</a:t>
            </a:r>
          </a:p>
          <a:p>
            <a:pPr>
              <a:buFontTx/>
              <a:buChar char="-"/>
            </a:pPr>
            <a:endParaRPr lang="en-US" dirty="0"/>
          </a:p>
        </p:txBody>
      </p:sp>
      <p:sp>
        <p:nvSpPr>
          <p:cNvPr id="4" name="Text Placeholder 3"/>
          <p:cNvSpPr>
            <a:spLocks noGrp="1"/>
          </p:cNvSpPr>
          <p:nvPr>
            <p:ph type="body" sz="half" idx="2"/>
          </p:nvPr>
        </p:nvSpPr>
        <p:spPr/>
        <p:txBody>
          <a:bodyPr/>
          <a:lstStyle/>
          <a:p>
            <a:endParaRPr lang="en-US" dirty="0"/>
          </a:p>
        </p:txBody>
      </p:sp>
      <p:sp>
        <p:nvSpPr>
          <p:cNvPr id="5" name="4-Point Star 4"/>
          <p:cNvSpPr/>
          <p:nvPr/>
        </p:nvSpPr>
        <p:spPr>
          <a:xfrm>
            <a:off x="4165600" y="1371600"/>
            <a:ext cx="368300" cy="368300"/>
          </a:xfrm>
          <a:prstGeom prst="star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4-Point Star 5"/>
          <p:cNvSpPr/>
          <p:nvPr/>
        </p:nvSpPr>
        <p:spPr>
          <a:xfrm>
            <a:off x="10299700" y="5334000"/>
            <a:ext cx="368300" cy="368300"/>
          </a:xfrm>
          <a:prstGeom prst="star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64365159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dirty="0" smtClean="0"/>
              <a:t>NCH</a:t>
            </a:r>
            <a:br>
              <a:rPr lang="en-US" sz="6000" dirty="0" smtClean="0"/>
            </a:br>
            <a:r>
              <a:rPr lang="en-US" sz="6000" dirty="0" smtClean="0"/>
              <a:t>Bonus!</a:t>
            </a:r>
            <a:endParaRPr lang="en-US" sz="6000" dirty="0"/>
          </a:p>
        </p:txBody>
      </p:sp>
      <p:sp>
        <p:nvSpPr>
          <p:cNvPr id="3" name="Content Placeholder 2"/>
          <p:cNvSpPr>
            <a:spLocks noGrp="1"/>
          </p:cNvSpPr>
          <p:nvPr>
            <p:ph idx="1"/>
          </p:nvPr>
        </p:nvSpPr>
        <p:spPr/>
        <p:txBody>
          <a:bodyPr/>
          <a:lstStyle/>
          <a:p>
            <a:pPr marL="0" indent="0">
              <a:buNone/>
            </a:pPr>
            <a:endParaRPr lang="en-US" dirty="0" smtClean="0"/>
          </a:p>
          <a:p>
            <a:pPr marL="0" indent="0">
              <a:buNone/>
            </a:pPr>
            <a:endParaRPr lang="en-US" sz="2800" dirty="0" smtClean="0"/>
          </a:p>
          <a:p>
            <a:pPr marL="0" indent="0">
              <a:buNone/>
            </a:pPr>
            <a:r>
              <a:rPr lang="en-US" sz="2800" dirty="0" smtClean="0"/>
              <a:t>Board Certified Geriatric Pharmacist:</a:t>
            </a:r>
          </a:p>
          <a:p>
            <a:pPr marL="0" indent="0">
              <a:buNone/>
            </a:pPr>
            <a:r>
              <a:rPr lang="en-US" dirty="0" smtClean="0"/>
              <a:t>The </a:t>
            </a:r>
            <a:r>
              <a:rPr lang="en-US" dirty="0"/>
              <a:t>Board of Pharmacy Specialties Geriatric Certification requires 100 hours of continuing education so in order to satisfy this requirement I am constantly staying up to date on geriatric specific recommendations and changes. From diabetes care to insomnia and many other common comorbidities that plague our older population, there is always something new to be learned. My focus in geriatrics has helped us to tailor our facility protocols and prescribing to better treat and serve the older population in our area.    </a:t>
            </a:r>
            <a:endParaRPr lang="en-US" dirty="0" smtClean="0"/>
          </a:p>
          <a:p>
            <a:pPr marL="0" indent="0">
              <a:buNone/>
            </a:pPr>
            <a:r>
              <a:rPr lang="en-US" dirty="0" smtClean="0"/>
              <a:t>Emily Brueggemann, </a:t>
            </a:r>
            <a:r>
              <a:rPr lang="en-US" dirty="0" smtClean="0"/>
              <a:t>PharmD</a:t>
            </a:r>
            <a:r>
              <a:rPr lang="en-US" dirty="0" smtClean="0"/>
              <a:t>, BCGP</a:t>
            </a:r>
            <a:endParaRPr lang="en-US" dirty="0"/>
          </a:p>
          <a:p>
            <a:pPr marL="0" indent="0">
              <a:buNone/>
            </a:pPr>
            <a:endParaRPr lang="en-US" dirty="0"/>
          </a:p>
        </p:txBody>
      </p:sp>
      <p:sp>
        <p:nvSpPr>
          <p:cNvPr id="4" name="Text Placeholder 3"/>
          <p:cNvSpPr>
            <a:spLocks noGrp="1"/>
          </p:cNvSpPr>
          <p:nvPr>
            <p:ph type="body" sz="half" idx="2"/>
          </p:nvPr>
        </p:nvSpPr>
        <p:spPr/>
        <p:txBody>
          <a:bodyPr/>
          <a:lstStyle/>
          <a:p>
            <a:endParaRPr lang="en-US" dirty="0"/>
          </a:p>
        </p:txBody>
      </p:sp>
      <p:sp>
        <p:nvSpPr>
          <p:cNvPr id="5" name="4-Point Star 4"/>
          <p:cNvSpPr/>
          <p:nvPr/>
        </p:nvSpPr>
        <p:spPr>
          <a:xfrm>
            <a:off x="4089400" y="1143000"/>
            <a:ext cx="368300" cy="368300"/>
          </a:xfrm>
          <a:prstGeom prst="star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4-Point Star 5"/>
          <p:cNvSpPr/>
          <p:nvPr/>
        </p:nvSpPr>
        <p:spPr>
          <a:xfrm>
            <a:off x="10591800" y="5447866"/>
            <a:ext cx="368300" cy="368300"/>
          </a:xfrm>
          <a:prstGeom prst="star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208409598"/>
      </p:ext>
    </p:extLst>
  </p:cSld>
  <p:clrMapOvr>
    <a:masterClrMapping/>
  </p:clrMapOvr>
  <p:timing>
    <p:tnLst>
      <p:par>
        <p:cTn id="1" dur="indefinite" restart="never" nodeType="tmRoot"/>
      </p:par>
    </p:tnLst>
  </p:timing>
</p:sld>
</file>

<file path=ppt/theme/theme1.xml><?xml version="1.0" encoding="utf-8"?>
<a:theme xmlns:a="http://schemas.openxmlformats.org/drawingml/2006/main" name="Frame">
  <a:themeElements>
    <a:clrScheme name="Frame">
      <a:dk1>
        <a:srgbClr val="000000"/>
      </a:dk1>
      <a:lt1>
        <a:srgbClr val="FFFFFF"/>
      </a:lt1>
      <a:dk2>
        <a:srgbClr val="545454"/>
      </a:dk2>
      <a:lt2>
        <a:srgbClr val="BFBFBF"/>
      </a:lt2>
      <a:accent1>
        <a:srgbClr val="40BA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Frame">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629A0216-3BBD-45C0-B63F-2683BEA18F6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TM03457475[[fn=Frame]]</Template>
  <TotalTime>1</TotalTime>
  <Words>420</Words>
  <Application>Microsoft Office PowerPoint</Application>
  <PresentationFormat>Widescreen</PresentationFormat>
  <Paragraphs>39</Paragraphs>
  <Slides>4</Slides>
  <Notes>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Calibri</vt:lpstr>
      <vt:lpstr>Corbel</vt:lpstr>
      <vt:lpstr>Wingdings 2</vt:lpstr>
      <vt:lpstr>Frame</vt:lpstr>
      <vt:lpstr>Age Friendly Nebraska              Susi VonBergen, RN, COO/CNO</vt:lpstr>
      <vt:lpstr>Lessons Learned:</vt:lpstr>
      <vt:lpstr>Lessons Learned:</vt:lpstr>
      <vt:lpstr>NCH Bonus!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Age Friendly Nebraska              Susi VonBergen, RN, COO/CNO</dc:title>
  <dc:creator>Susan VonBergen</dc:creator>
  <cp:lastModifiedBy>Susan VonBergen</cp:lastModifiedBy>
  <cp:revision>2</cp:revision>
  <dcterms:created xsi:type="dcterms:W3CDTF">2020-10-05T12:35:26Z</dcterms:created>
  <dcterms:modified xsi:type="dcterms:W3CDTF">2020-10-05T12:37:08Z</dcterms:modified>
</cp:coreProperties>
</file>