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71" r:id="rId3"/>
    <p:sldId id="272" r:id="rId4"/>
    <p:sldId id="274" r:id="rId5"/>
    <p:sldId id="259" r:id="rId6"/>
    <p:sldId id="261" r:id="rId7"/>
    <p:sldId id="275" r:id="rId8"/>
    <p:sldId id="276" r:id="rId9"/>
    <p:sldId id="277" r:id="rId10"/>
    <p:sldId id="278" r:id="rId11"/>
    <p:sldId id="279" r:id="rId12"/>
    <p:sldId id="264" r:id="rId13"/>
    <p:sldId id="262" r:id="rId14"/>
    <p:sldId id="265" r:id="rId15"/>
    <p:sldId id="282" r:id="rId16"/>
    <p:sldId id="281" r:id="rId17"/>
    <p:sldId id="266" r:id="rId18"/>
    <p:sldId id="267" r:id="rId19"/>
    <p:sldId id="263" r:id="rId20"/>
    <p:sldId id="268" r:id="rId21"/>
    <p:sldId id="269" r:id="rId22"/>
    <p:sldId id="270" r:id="rId23"/>
    <p:sldId id="260" r:id="rId24"/>
    <p:sldId id="280"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F2A7C4-E99F-4574-B301-FC93A23A20A9}">
          <p14:sldIdLst>
            <p14:sldId id="256"/>
            <p14:sldId id="271"/>
            <p14:sldId id="272"/>
            <p14:sldId id="274"/>
            <p14:sldId id="259"/>
            <p14:sldId id="261"/>
            <p14:sldId id="275"/>
            <p14:sldId id="276"/>
            <p14:sldId id="277"/>
            <p14:sldId id="278"/>
            <p14:sldId id="279"/>
            <p14:sldId id="264"/>
            <p14:sldId id="262"/>
            <p14:sldId id="265"/>
            <p14:sldId id="282"/>
            <p14:sldId id="281"/>
            <p14:sldId id="266"/>
            <p14:sldId id="267"/>
            <p14:sldId id="263"/>
            <p14:sldId id="268"/>
            <p14:sldId id="269"/>
            <p14:sldId id="270"/>
            <p14:sldId id="260"/>
            <p14:sldId id="28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91DD"/>
    <a:srgbClr val="000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varScale="1">
        <p:scale>
          <a:sx n="102" d="100"/>
          <a:sy n="102" d="100"/>
        </p:scale>
        <p:origin x="27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AE1CA2-29EC-45C6-A394-2F3B53263EB6}" type="doc">
      <dgm:prSet loTypeId="urn:microsoft.com/office/officeart/2005/8/layout/pyramid1" loCatId="pyramid" qsTypeId="urn:microsoft.com/office/officeart/2005/8/quickstyle/simple1" qsCatId="simple" csTypeId="urn:microsoft.com/office/officeart/2005/8/colors/colorful3" csCatId="colorful" phldr="1"/>
      <dgm:spPr/>
    </dgm:pt>
    <dgm:pt modelId="{512ABB0D-0146-4106-B500-918E2202594C}">
      <dgm:prSet phldrT="[Text]" custT="1"/>
      <dgm:spPr>
        <a:solidFill>
          <a:srgbClr val="FFC000"/>
        </a:solidFill>
      </dgm:spPr>
      <dgm:t>
        <a:bodyPr/>
        <a:lstStyle/>
        <a:p>
          <a:pPr algn="ctr"/>
          <a:r>
            <a:rPr lang="en-US" sz="1100" dirty="0">
              <a:solidFill>
                <a:schemeClr val="bg1">
                  <a:lumMod val="95000"/>
                </a:schemeClr>
              </a:solidFill>
            </a:rPr>
            <a:t> </a:t>
          </a:r>
          <a:r>
            <a:rPr lang="en-US" sz="1400" dirty="0">
              <a:solidFill>
                <a:schemeClr val="bg1">
                  <a:lumMod val="95000"/>
                </a:schemeClr>
              </a:solidFill>
            </a:rPr>
            <a:t>Manage                                Poor                      Performance</a:t>
          </a:r>
        </a:p>
      </dgm:t>
    </dgm:pt>
    <dgm:pt modelId="{470D7D7A-0287-4548-BAA0-8EE7ED556ADE}" type="parTrans" cxnId="{DC179E2D-03AF-4E2A-99F9-D48B9BAE1B7D}">
      <dgm:prSet/>
      <dgm:spPr/>
      <dgm:t>
        <a:bodyPr/>
        <a:lstStyle/>
        <a:p>
          <a:endParaRPr lang="en-US"/>
        </a:p>
      </dgm:t>
    </dgm:pt>
    <dgm:pt modelId="{E8C15F9E-3545-494B-8036-8CE2603B10F3}" type="sibTrans" cxnId="{DC179E2D-03AF-4E2A-99F9-D48B9BAE1B7D}">
      <dgm:prSet/>
      <dgm:spPr/>
      <dgm:t>
        <a:bodyPr/>
        <a:lstStyle/>
        <a:p>
          <a:endParaRPr lang="en-US"/>
        </a:p>
      </dgm:t>
    </dgm:pt>
    <dgm:pt modelId="{C95A80CC-8ACE-4B09-AD18-D65BDFD95D4C}">
      <dgm:prSet phldrT="[Text]"/>
      <dgm:spPr/>
      <dgm:t>
        <a:bodyPr/>
        <a:lstStyle/>
        <a:p>
          <a:r>
            <a:rPr lang="en-US" dirty="0">
              <a:solidFill>
                <a:schemeClr val="bg1">
                  <a:lumMod val="95000"/>
                </a:schemeClr>
              </a:solidFill>
            </a:rPr>
            <a:t>Set and Communicate Expectations</a:t>
          </a:r>
        </a:p>
      </dgm:t>
    </dgm:pt>
    <dgm:pt modelId="{281A6F63-304F-420A-BD97-4EB2855E2C5B}" type="parTrans" cxnId="{23824928-E889-4B46-96E5-8A0A9A999296}">
      <dgm:prSet/>
      <dgm:spPr/>
      <dgm:t>
        <a:bodyPr/>
        <a:lstStyle/>
        <a:p>
          <a:endParaRPr lang="en-US"/>
        </a:p>
      </dgm:t>
    </dgm:pt>
    <dgm:pt modelId="{11388C5D-77C9-4278-91D1-E919CB48E9DD}" type="sibTrans" cxnId="{23824928-E889-4B46-96E5-8A0A9A999296}">
      <dgm:prSet/>
      <dgm:spPr/>
      <dgm:t>
        <a:bodyPr/>
        <a:lstStyle/>
        <a:p>
          <a:endParaRPr lang="en-US"/>
        </a:p>
      </dgm:t>
    </dgm:pt>
    <dgm:pt modelId="{2A28079B-1A56-4252-9577-402B06E58C77}">
      <dgm:prSet phldrT="[Text]"/>
      <dgm:spPr/>
      <dgm:t>
        <a:bodyPr/>
        <a:lstStyle/>
        <a:p>
          <a:r>
            <a:rPr lang="en-US" dirty="0">
              <a:solidFill>
                <a:schemeClr val="bg1">
                  <a:lumMod val="95000"/>
                </a:schemeClr>
              </a:solidFill>
            </a:rPr>
            <a:t>Appoint Excellent Providers</a:t>
          </a:r>
        </a:p>
      </dgm:t>
    </dgm:pt>
    <dgm:pt modelId="{D23A4A0E-ED04-4CBC-9B75-B48A24DBCDC4}" type="parTrans" cxnId="{FE5B6703-2F2E-46A8-9A86-CBD1F0FDE515}">
      <dgm:prSet/>
      <dgm:spPr/>
      <dgm:t>
        <a:bodyPr/>
        <a:lstStyle/>
        <a:p>
          <a:endParaRPr lang="en-US"/>
        </a:p>
      </dgm:t>
    </dgm:pt>
    <dgm:pt modelId="{A05CBC00-E663-4AF6-A1B1-92D0478FF4B9}" type="sibTrans" cxnId="{FE5B6703-2F2E-46A8-9A86-CBD1F0FDE515}">
      <dgm:prSet/>
      <dgm:spPr/>
      <dgm:t>
        <a:bodyPr/>
        <a:lstStyle/>
        <a:p>
          <a:endParaRPr lang="en-US"/>
        </a:p>
      </dgm:t>
    </dgm:pt>
    <dgm:pt modelId="{8B341E80-4857-43D5-8EF7-F24FC3271941}">
      <dgm:prSet phldrT="[Text]" custT="1"/>
      <dgm:spPr/>
      <dgm:t>
        <a:bodyPr/>
        <a:lstStyle/>
        <a:p>
          <a:pPr algn="ctr"/>
          <a:r>
            <a:rPr lang="en-US" sz="1600" dirty="0">
              <a:solidFill>
                <a:schemeClr val="bg1">
                  <a:lumMod val="95000"/>
                </a:schemeClr>
              </a:solidFill>
            </a:rPr>
            <a:t>Measure Performance Against Expectations</a:t>
          </a:r>
        </a:p>
      </dgm:t>
    </dgm:pt>
    <dgm:pt modelId="{F6E9B572-D123-47AD-B6BC-A948CA03C6F4}" type="parTrans" cxnId="{CF397C08-B26D-455D-94DB-C655E936F7A9}">
      <dgm:prSet/>
      <dgm:spPr/>
      <dgm:t>
        <a:bodyPr/>
        <a:lstStyle/>
        <a:p>
          <a:endParaRPr lang="en-US"/>
        </a:p>
      </dgm:t>
    </dgm:pt>
    <dgm:pt modelId="{84AA4B31-F142-4E04-8257-11DC93616250}" type="sibTrans" cxnId="{CF397C08-B26D-455D-94DB-C655E936F7A9}">
      <dgm:prSet/>
      <dgm:spPr/>
      <dgm:t>
        <a:bodyPr/>
        <a:lstStyle/>
        <a:p>
          <a:endParaRPr lang="en-US"/>
        </a:p>
      </dgm:t>
    </dgm:pt>
    <dgm:pt modelId="{5B0F385A-1489-484B-A3D0-E8371B38E24E}">
      <dgm:prSet phldrT="[Text]" custT="1"/>
      <dgm:spPr/>
      <dgm:t>
        <a:bodyPr/>
        <a:lstStyle/>
        <a:p>
          <a:pPr algn="ctr"/>
          <a:r>
            <a:rPr lang="en-US" sz="1600" dirty="0">
              <a:solidFill>
                <a:schemeClr val="bg1">
                  <a:lumMod val="95000"/>
                </a:schemeClr>
              </a:solidFill>
            </a:rPr>
            <a:t>Provide Periodic Feedback</a:t>
          </a:r>
        </a:p>
      </dgm:t>
    </dgm:pt>
    <dgm:pt modelId="{B434026F-4000-4C19-AF52-25C6D1B4B4AE}" type="parTrans" cxnId="{8C6B4F0B-4EBA-434E-9CAF-5E7001D1146E}">
      <dgm:prSet/>
      <dgm:spPr/>
      <dgm:t>
        <a:bodyPr/>
        <a:lstStyle/>
        <a:p>
          <a:endParaRPr lang="en-US"/>
        </a:p>
      </dgm:t>
    </dgm:pt>
    <dgm:pt modelId="{F2FDAADB-7323-4E65-95FD-4FA2808A506E}" type="sibTrans" cxnId="{8C6B4F0B-4EBA-434E-9CAF-5E7001D1146E}">
      <dgm:prSet/>
      <dgm:spPr/>
      <dgm:t>
        <a:bodyPr/>
        <a:lstStyle/>
        <a:p>
          <a:endParaRPr lang="en-US"/>
        </a:p>
      </dgm:t>
    </dgm:pt>
    <dgm:pt modelId="{E21ADD31-7491-4EFB-9759-72E8398A61F7}">
      <dgm:prSet phldrT="[Text]" custT="1"/>
      <dgm:spPr/>
      <dgm:t>
        <a:bodyPr/>
        <a:lstStyle/>
        <a:p>
          <a:pPr algn="ctr"/>
          <a:r>
            <a:rPr lang="en-US" sz="1100" dirty="0">
              <a:solidFill>
                <a:schemeClr val="bg1">
                  <a:lumMod val="95000"/>
                </a:schemeClr>
              </a:solidFill>
            </a:rPr>
            <a:t>                                      Take                  Corrective              Action</a:t>
          </a:r>
        </a:p>
      </dgm:t>
    </dgm:pt>
    <dgm:pt modelId="{B2846DE5-00EA-407F-862E-5F3BF6497D20}" type="parTrans" cxnId="{A7069629-6FCD-4038-B47A-309A2B63860B}">
      <dgm:prSet/>
      <dgm:spPr/>
      <dgm:t>
        <a:bodyPr/>
        <a:lstStyle/>
        <a:p>
          <a:endParaRPr lang="en-US"/>
        </a:p>
      </dgm:t>
    </dgm:pt>
    <dgm:pt modelId="{F5DB449F-2EDE-4E79-B0A9-4147F9AF4C52}" type="sibTrans" cxnId="{A7069629-6FCD-4038-B47A-309A2B63860B}">
      <dgm:prSet/>
      <dgm:spPr/>
      <dgm:t>
        <a:bodyPr/>
        <a:lstStyle/>
        <a:p>
          <a:endParaRPr lang="en-US"/>
        </a:p>
      </dgm:t>
    </dgm:pt>
    <dgm:pt modelId="{04354F45-7A25-4920-8CE3-C45BC018D27E}" type="pres">
      <dgm:prSet presAssocID="{10AE1CA2-29EC-45C6-A394-2F3B53263EB6}" presName="Name0" presStyleCnt="0">
        <dgm:presLayoutVars>
          <dgm:dir/>
          <dgm:animLvl val="lvl"/>
          <dgm:resizeHandles val="exact"/>
        </dgm:presLayoutVars>
      </dgm:prSet>
      <dgm:spPr/>
    </dgm:pt>
    <dgm:pt modelId="{4C307D41-43A1-4F11-868E-CA30D41BE30B}" type="pres">
      <dgm:prSet presAssocID="{E21ADD31-7491-4EFB-9759-72E8398A61F7}" presName="Name8" presStyleCnt="0"/>
      <dgm:spPr/>
    </dgm:pt>
    <dgm:pt modelId="{956A7A20-ACAD-4530-918C-3D6282BC224F}" type="pres">
      <dgm:prSet presAssocID="{E21ADD31-7491-4EFB-9759-72E8398A61F7}" presName="level" presStyleLbl="node1" presStyleIdx="0" presStyleCnt="6">
        <dgm:presLayoutVars>
          <dgm:chMax val="1"/>
          <dgm:bulletEnabled val="1"/>
        </dgm:presLayoutVars>
      </dgm:prSet>
      <dgm:spPr/>
    </dgm:pt>
    <dgm:pt modelId="{D3C8BC7A-B585-4653-8DCE-7FE5D5F021CE}" type="pres">
      <dgm:prSet presAssocID="{E21ADD31-7491-4EFB-9759-72E8398A61F7}" presName="levelTx" presStyleLbl="revTx" presStyleIdx="0" presStyleCnt="0">
        <dgm:presLayoutVars>
          <dgm:chMax val="1"/>
          <dgm:bulletEnabled val="1"/>
        </dgm:presLayoutVars>
      </dgm:prSet>
      <dgm:spPr/>
    </dgm:pt>
    <dgm:pt modelId="{770593D1-3806-4E04-8E33-4AA5E4ADBC63}" type="pres">
      <dgm:prSet presAssocID="{512ABB0D-0146-4106-B500-918E2202594C}" presName="Name8" presStyleCnt="0"/>
      <dgm:spPr/>
    </dgm:pt>
    <dgm:pt modelId="{5BCA58AE-13FD-4EA5-9A8C-F16228448A47}" type="pres">
      <dgm:prSet presAssocID="{512ABB0D-0146-4106-B500-918E2202594C}" presName="level" presStyleLbl="node1" presStyleIdx="1" presStyleCnt="6" custScaleX="100000" custLinFactNeighborY="1841">
        <dgm:presLayoutVars>
          <dgm:chMax val="1"/>
          <dgm:bulletEnabled val="1"/>
        </dgm:presLayoutVars>
      </dgm:prSet>
      <dgm:spPr/>
    </dgm:pt>
    <dgm:pt modelId="{96C2774A-78F1-4FBB-B797-D2E3FFEEA5A6}" type="pres">
      <dgm:prSet presAssocID="{512ABB0D-0146-4106-B500-918E2202594C}" presName="levelTx" presStyleLbl="revTx" presStyleIdx="0" presStyleCnt="0">
        <dgm:presLayoutVars>
          <dgm:chMax val="1"/>
          <dgm:bulletEnabled val="1"/>
        </dgm:presLayoutVars>
      </dgm:prSet>
      <dgm:spPr/>
    </dgm:pt>
    <dgm:pt modelId="{B1B55A14-1735-4E01-82BF-1944DEDED8E9}" type="pres">
      <dgm:prSet presAssocID="{5B0F385A-1489-484B-A3D0-E8371B38E24E}" presName="Name8" presStyleCnt="0"/>
      <dgm:spPr/>
    </dgm:pt>
    <dgm:pt modelId="{F9B58062-0770-468D-8C41-BC26977C4F57}" type="pres">
      <dgm:prSet presAssocID="{5B0F385A-1489-484B-A3D0-E8371B38E24E}" presName="level" presStyleLbl="node1" presStyleIdx="2" presStyleCnt="6">
        <dgm:presLayoutVars>
          <dgm:chMax val="1"/>
          <dgm:bulletEnabled val="1"/>
        </dgm:presLayoutVars>
      </dgm:prSet>
      <dgm:spPr/>
    </dgm:pt>
    <dgm:pt modelId="{54525CC1-5F94-428F-9491-03EF1AE025C8}" type="pres">
      <dgm:prSet presAssocID="{5B0F385A-1489-484B-A3D0-E8371B38E24E}" presName="levelTx" presStyleLbl="revTx" presStyleIdx="0" presStyleCnt="0">
        <dgm:presLayoutVars>
          <dgm:chMax val="1"/>
          <dgm:bulletEnabled val="1"/>
        </dgm:presLayoutVars>
      </dgm:prSet>
      <dgm:spPr/>
    </dgm:pt>
    <dgm:pt modelId="{849DB33D-1123-4170-8C50-AF6AEDF6508A}" type="pres">
      <dgm:prSet presAssocID="{8B341E80-4857-43D5-8EF7-F24FC3271941}" presName="Name8" presStyleCnt="0"/>
      <dgm:spPr/>
    </dgm:pt>
    <dgm:pt modelId="{DF27D73D-9428-4D4D-8611-B7CD936D049A}" type="pres">
      <dgm:prSet presAssocID="{8B341E80-4857-43D5-8EF7-F24FC3271941}" presName="level" presStyleLbl="node1" presStyleIdx="3" presStyleCnt="6">
        <dgm:presLayoutVars>
          <dgm:chMax val="1"/>
          <dgm:bulletEnabled val="1"/>
        </dgm:presLayoutVars>
      </dgm:prSet>
      <dgm:spPr/>
    </dgm:pt>
    <dgm:pt modelId="{7B5D5C3C-02D7-43EE-BB02-78B94407FE15}" type="pres">
      <dgm:prSet presAssocID="{8B341E80-4857-43D5-8EF7-F24FC3271941}" presName="levelTx" presStyleLbl="revTx" presStyleIdx="0" presStyleCnt="0">
        <dgm:presLayoutVars>
          <dgm:chMax val="1"/>
          <dgm:bulletEnabled val="1"/>
        </dgm:presLayoutVars>
      </dgm:prSet>
      <dgm:spPr/>
    </dgm:pt>
    <dgm:pt modelId="{EE315B79-269C-42A4-8607-58D384D3057D}" type="pres">
      <dgm:prSet presAssocID="{C95A80CC-8ACE-4B09-AD18-D65BDFD95D4C}" presName="Name8" presStyleCnt="0"/>
      <dgm:spPr/>
    </dgm:pt>
    <dgm:pt modelId="{C8652E88-E19C-48A3-B497-DA9BAD979BD8}" type="pres">
      <dgm:prSet presAssocID="{C95A80CC-8ACE-4B09-AD18-D65BDFD95D4C}" presName="level" presStyleLbl="node1" presStyleIdx="4" presStyleCnt="6">
        <dgm:presLayoutVars>
          <dgm:chMax val="1"/>
          <dgm:bulletEnabled val="1"/>
        </dgm:presLayoutVars>
      </dgm:prSet>
      <dgm:spPr/>
    </dgm:pt>
    <dgm:pt modelId="{5AFB3537-4765-43B0-83A6-29EC58ADCB7A}" type="pres">
      <dgm:prSet presAssocID="{C95A80CC-8ACE-4B09-AD18-D65BDFD95D4C}" presName="levelTx" presStyleLbl="revTx" presStyleIdx="0" presStyleCnt="0">
        <dgm:presLayoutVars>
          <dgm:chMax val="1"/>
          <dgm:bulletEnabled val="1"/>
        </dgm:presLayoutVars>
      </dgm:prSet>
      <dgm:spPr/>
    </dgm:pt>
    <dgm:pt modelId="{50D7A61C-920E-4A3E-A029-A0D2FBA380FF}" type="pres">
      <dgm:prSet presAssocID="{2A28079B-1A56-4252-9577-402B06E58C77}" presName="Name8" presStyleCnt="0"/>
      <dgm:spPr/>
    </dgm:pt>
    <dgm:pt modelId="{EE93D801-EABA-4352-B9D2-A2F78ABEE752}" type="pres">
      <dgm:prSet presAssocID="{2A28079B-1A56-4252-9577-402B06E58C77}" presName="level" presStyleLbl="node1" presStyleIdx="5" presStyleCnt="6" custLinFactNeighborX="-153">
        <dgm:presLayoutVars>
          <dgm:chMax val="1"/>
          <dgm:bulletEnabled val="1"/>
        </dgm:presLayoutVars>
      </dgm:prSet>
      <dgm:spPr/>
    </dgm:pt>
    <dgm:pt modelId="{A300D83F-2AB0-4F3D-9428-166D9595CD5D}" type="pres">
      <dgm:prSet presAssocID="{2A28079B-1A56-4252-9577-402B06E58C77}" presName="levelTx" presStyleLbl="revTx" presStyleIdx="0" presStyleCnt="0">
        <dgm:presLayoutVars>
          <dgm:chMax val="1"/>
          <dgm:bulletEnabled val="1"/>
        </dgm:presLayoutVars>
      </dgm:prSet>
      <dgm:spPr/>
    </dgm:pt>
  </dgm:ptLst>
  <dgm:cxnLst>
    <dgm:cxn modelId="{FE5B6703-2F2E-46A8-9A86-CBD1F0FDE515}" srcId="{10AE1CA2-29EC-45C6-A394-2F3B53263EB6}" destId="{2A28079B-1A56-4252-9577-402B06E58C77}" srcOrd="5" destOrd="0" parTransId="{D23A4A0E-ED04-4CBC-9B75-B48A24DBCDC4}" sibTransId="{A05CBC00-E663-4AF6-A1B1-92D0478FF4B9}"/>
    <dgm:cxn modelId="{FA066E08-2ADB-4403-9004-3B1493694134}" type="presOf" srcId="{C95A80CC-8ACE-4B09-AD18-D65BDFD95D4C}" destId="{5AFB3537-4765-43B0-83A6-29EC58ADCB7A}" srcOrd="1" destOrd="0" presId="urn:microsoft.com/office/officeart/2005/8/layout/pyramid1"/>
    <dgm:cxn modelId="{CF397C08-B26D-455D-94DB-C655E936F7A9}" srcId="{10AE1CA2-29EC-45C6-A394-2F3B53263EB6}" destId="{8B341E80-4857-43D5-8EF7-F24FC3271941}" srcOrd="3" destOrd="0" parTransId="{F6E9B572-D123-47AD-B6BC-A948CA03C6F4}" sibTransId="{84AA4B31-F142-4E04-8257-11DC93616250}"/>
    <dgm:cxn modelId="{8C6B4F0B-4EBA-434E-9CAF-5E7001D1146E}" srcId="{10AE1CA2-29EC-45C6-A394-2F3B53263EB6}" destId="{5B0F385A-1489-484B-A3D0-E8371B38E24E}" srcOrd="2" destOrd="0" parTransId="{B434026F-4000-4C19-AF52-25C6D1B4B4AE}" sibTransId="{F2FDAADB-7323-4E65-95FD-4FA2808A506E}"/>
    <dgm:cxn modelId="{23824928-E889-4B46-96E5-8A0A9A999296}" srcId="{10AE1CA2-29EC-45C6-A394-2F3B53263EB6}" destId="{C95A80CC-8ACE-4B09-AD18-D65BDFD95D4C}" srcOrd="4" destOrd="0" parTransId="{281A6F63-304F-420A-BD97-4EB2855E2C5B}" sibTransId="{11388C5D-77C9-4278-91D1-E919CB48E9DD}"/>
    <dgm:cxn modelId="{A7069629-6FCD-4038-B47A-309A2B63860B}" srcId="{10AE1CA2-29EC-45C6-A394-2F3B53263EB6}" destId="{E21ADD31-7491-4EFB-9759-72E8398A61F7}" srcOrd="0" destOrd="0" parTransId="{B2846DE5-00EA-407F-862E-5F3BF6497D20}" sibTransId="{F5DB449F-2EDE-4E79-B0A9-4147F9AF4C52}"/>
    <dgm:cxn modelId="{DC179E2D-03AF-4E2A-99F9-D48B9BAE1B7D}" srcId="{10AE1CA2-29EC-45C6-A394-2F3B53263EB6}" destId="{512ABB0D-0146-4106-B500-918E2202594C}" srcOrd="1" destOrd="0" parTransId="{470D7D7A-0287-4548-BAA0-8EE7ED556ADE}" sibTransId="{E8C15F9E-3545-494B-8036-8CE2603B10F3}"/>
    <dgm:cxn modelId="{85054B37-0A74-4D30-A8DA-44E669E13C90}" type="presOf" srcId="{2A28079B-1A56-4252-9577-402B06E58C77}" destId="{A300D83F-2AB0-4F3D-9428-166D9595CD5D}" srcOrd="1" destOrd="0" presId="urn:microsoft.com/office/officeart/2005/8/layout/pyramid1"/>
    <dgm:cxn modelId="{5E4E8837-C4A9-4197-A45C-F3DD18B57B33}" type="presOf" srcId="{2A28079B-1A56-4252-9577-402B06E58C77}" destId="{EE93D801-EABA-4352-B9D2-A2F78ABEE752}" srcOrd="0" destOrd="0" presId="urn:microsoft.com/office/officeart/2005/8/layout/pyramid1"/>
    <dgm:cxn modelId="{486EA161-2705-433F-8A8A-B02C56F89A0A}" type="presOf" srcId="{C95A80CC-8ACE-4B09-AD18-D65BDFD95D4C}" destId="{C8652E88-E19C-48A3-B497-DA9BAD979BD8}" srcOrd="0" destOrd="0" presId="urn:microsoft.com/office/officeart/2005/8/layout/pyramid1"/>
    <dgm:cxn modelId="{A0A53364-2EAF-4F55-8353-4603FC47785F}" type="presOf" srcId="{E21ADD31-7491-4EFB-9759-72E8398A61F7}" destId="{D3C8BC7A-B585-4653-8DCE-7FE5D5F021CE}" srcOrd="1" destOrd="0" presId="urn:microsoft.com/office/officeart/2005/8/layout/pyramid1"/>
    <dgm:cxn modelId="{857C3A66-C5B0-4BD5-A764-651D06C5E42E}" type="presOf" srcId="{E21ADD31-7491-4EFB-9759-72E8398A61F7}" destId="{956A7A20-ACAD-4530-918C-3D6282BC224F}" srcOrd="0" destOrd="0" presId="urn:microsoft.com/office/officeart/2005/8/layout/pyramid1"/>
    <dgm:cxn modelId="{900AF64A-2A5C-41A8-B94F-02B6C97BD73C}" type="presOf" srcId="{10AE1CA2-29EC-45C6-A394-2F3B53263EB6}" destId="{04354F45-7A25-4920-8CE3-C45BC018D27E}" srcOrd="0" destOrd="0" presId="urn:microsoft.com/office/officeart/2005/8/layout/pyramid1"/>
    <dgm:cxn modelId="{B4D7AFA7-6165-473C-BA96-564EE36D1F28}" type="presOf" srcId="{8B341E80-4857-43D5-8EF7-F24FC3271941}" destId="{DF27D73D-9428-4D4D-8611-B7CD936D049A}" srcOrd="0" destOrd="0" presId="urn:microsoft.com/office/officeart/2005/8/layout/pyramid1"/>
    <dgm:cxn modelId="{EBE53BAC-3074-4E1E-80EB-63732FD803D6}" type="presOf" srcId="{512ABB0D-0146-4106-B500-918E2202594C}" destId="{96C2774A-78F1-4FBB-B797-D2E3FFEEA5A6}" srcOrd="1" destOrd="0" presId="urn:microsoft.com/office/officeart/2005/8/layout/pyramid1"/>
    <dgm:cxn modelId="{B1A565B6-7DD0-4A1F-8902-88A8CE386A04}" type="presOf" srcId="{512ABB0D-0146-4106-B500-918E2202594C}" destId="{5BCA58AE-13FD-4EA5-9A8C-F16228448A47}" srcOrd="0" destOrd="0" presId="urn:microsoft.com/office/officeart/2005/8/layout/pyramid1"/>
    <dgm:cxn modelId="{3907E6C9-DE53-4AFE-BC14-DD54D14DAE85}" type="presOf" srcId="{8B341E80-4857-43D5-8EF7-F24FC3271941}" destId="{7B5D5C3C-02D7-43EE-BB02-78B94407FE15}" srcOrd="1" destOrd="0" presId="urn:microsoft.com/office/officeart/2005/8/layout/pyramid1"/>
    <dgm:cxn modelId="{AF35D1D7-7A71-43E7-BC06-01BE1F37EBDB}" type="presOf" srcId="{5B0F385A-1489-484B-A3D0-E8371B38E24E}" destId="{54525CC1-5F94-428F-9491-03EF1AE025C8}" srcOrd="1" destOrd="0" presId="urn:microsoft.com/office/officeart/2005/8/layout/pyramid1"/>
    <dgm:cxn modelId="{853F8FEC-843E-4B92-B23B-63C34999FE5E}" type="presOf" srcId="{5B0F385A-1489-484B-A3D0-E8371B38E24E}" destId="{F9B58062-0770-468D-8C41-BC26977C4F57}" srcOrd="0" destOrd="0" presId="urn:microsoft.com/office/officeart/2005/8/layout/pyramid1"/>
    <dgm:cxn modelId="{2F91054E-4605-432D-ACF5-A5773A0431E0}" type="presParOf" srcId="{04354F45-7A25-4920-8CE3-C45BC018D27E}" destId="{4C307D41-43A1-4F11-868E-CA30D41BE30B}" srcOrd="0" destOrd="0" presId="urn:microsoft.com/office/officeart/2005/8/layout/pyramid1"/>
    <dgm:cxn modelId="{EE03F810-75B1-4146-A38E-3B4E71FB4AD1}" type="presParOf" srcId="{4C307D41-43A1-4F11-868E-CA30D41BE30B}" destId="{956A7A20-ACAD-4530-918C-3D6282BC224F}" srcOrd="0" destOrd="0" presId="urn:microsoft.com/office/officeart/2005/8/layout/pyramid1"/>
    <dgm:cxn modelId="{17F898CB-C93D-4DCB-9894-76524F5A7590}" type="presParOf" srcId="{4C307D41-43A1-4F11-868E-CA30D41BE30B}" destId="{D3C8BC7A-B585-4653-8DCE-7FE5D5F021CE}" srcOrd="1" destOrd="0" presId="urn:microsoft.com/office/officeart/2005/8/layout/pyramid1"/>
    <dgm:cxn modelId="{240C75BD-A05C-42C2-98E8-D876C599F8FC}" type="presParOf" srcId="{04354F45-7A25-4920-8CE3-C45BC018D27E}" destId="{770593D1-3806-4E04-8E33-4AA5E4ADBC63}" srcOrd="1" destOrd="0" presId="urn:microsoft.com/office/officeart/2005/8/layout/pyramid1"/>
    <dgm:cxn modelId="{7234C4F7-11A3-41A7-A4CB-67CCBF6BC994}" type="presParOf" srcId="{770593D1-3806-4E04-8E33-4AA5E4ADBC63}" destId="{5BCA58AE-13FD-4EA5-9A8C-F16228448A47}" srcOrd="0" destOrd="0" presId="urn:microsoft.com/office/officeart/2005/8/layout/pyramid1"/>
    <dgm:cxn modelId="{81B4C1EB-A1AA-40E4-98ED-E4F3B4768A80}" type="presParOf" srcId="{770593D1-3806-4E04-8E33-4AA5E4ADBC63}" destId="{96C2774A-78F1-4FBB-B797-D2E3FFEEA5A6}" srcOrd="1" destOrd="0" presId="urn:microsoft.com/office/officeart/2005/8/layout/pyramid1"/>
    <dgm:cxn modelId="{C5D17777-B0F0-475B-BB72-D9249F6B8B3A}" type="presParOf" srcId="{04354F45-7A25-4920-8CE3-C45BC018D27E}" destId="{B1B55A14-1735-4E01-82BF-1944DEDED8E9}" srcOrd="2" destOrd="0" presId="urn:microsoft.com/office/officeart/2005/8/layout/pyramid1"/>
    <dgm:cxn modelId="{BCFD5414-B7FF-41D2-B52E-975C9F781641}" type="presParOf" srcId="{B1B55A14-1735-4E01-82BF-1944DEDED8E9}" destId="{F9B58062-0770-468D-8C41-BC26977C4F57}" srcOrd="0" destOrd="0" presId="urn:microsoft.com/office/officeart/2005/8/layout/pyramid1"/>
    <dgm:cxn modelId="{4C07925D-102B-471B-A215-752875278E46}" type="presParOf" srcId="{B1B55A14-1735-4E01-82BF-1944DEDED8E9}" destId="{54525CC1-5F94-428F-9491-03EF1AE025C8}" srcOrd="1" destOrd="0" presId="urn:microsoft.com/office/officeart/2005/8/layout/pyramid1"/>
    <dgm:cxn modelId="{0A4AA5D7-0ACD-4D3F-A801-2276AC87EB45}" type="presParOf" srcId="{04354F45-7A25-4920-8CE3-C45BC018D27E}" destId="{849DB33D-1123-4170-8C50-AF6AEDF6508A}" srcOrd="3" destOrd="0" presId="urn:microsoft.com/office/officeart/2005/8/layout/pyramid1"/>
    <dgm:cxn modelId="{AD2234DD-BADB-4705-8091-857553D3F2F1}" type="presParOf" srcId="{849DB33D-1123-4170-8C50-AF6AEDF6508A}" destId="{DF27D73D-9428-4D4D-8611-B7CD936D049A}" srcOrd="0" destOrd="0" presId="urn:microsoft.com/office/officeart/2005/8/layout/pyramid1"/>
    <dgm:cxn modelId="{D00F5FD7-94F5-4AD8-A76B-0C6B15D30518}" type="presParOf" srcId="{849DB33D-1123-4170-8C50-AF6AEDF6508A}" destId="{7B5D5C3C-02D7-43EE-BB02-78B94407FE15}" srcOrd="1" destOrd="0" presId="urn:microsoft.com/office/officeart/2005/8/layout/pyramid1"/>
    <dgm:cxn modelId="{C0854B67-016A-4158-86D1-7DFDF8BCDFD6}" type="presParOf" srcId="{04354F45-7A25-4920-8CE3-C45BC018D27E}" destId="{EE315B79-269C-42A4-8607-58D384D3057D}" srcOrd="4" destOrd="0" presId="urn:microsoft.com/office/officeart/2005/8/layout/pyramid1"/>
    <dgm:cxn modelId="{D0762D3A-FEC4-43C8-8919-8924593C7AFE}" type="presParOf" srcId="{EE315B79-269C-42A4-8607-58D384D3057D}" destId="{C8652E88-E19C-48A3-B497-DA9BAD979BD8}" srcOrd="0" destOrd="0" presId="urn:microsoft.com/office/officeart/2005/8/layout/pyramid1"/>
    <dgm:cxn modelId="{98F1AC0A-2691-46C3-B4BB-84565230C624}" type="presParOf" srcId="{EE315B79-269C-42A4-8607-58D384D3057D}" destId="{5AFB3537-4765-43B0-83A6-29EC58ADCB7A}" srcOrd="1" destOrd="0" presId="urn:microsoft.com/office/officeart/2005/8/layout/pyramid1"/>
    <dgm:cxn modelId="{C3683862-D221-492D-A7B6-4BC419801E7C}" type="presParOf" srcId="{04354F45-7A25-4920-8CE3-C45BC018D27E}" destId="{50D7A61C-920E-4A3E-A029-A0D2FBA380FF}" srcOrd="5" destOrd="0" presId="urn:microsoft.com/office/officeart/2005/8/layout/pyramid1"/>
    <dgm:cxn modelId="{77DC8E42-57D5-4401-B2C8-B1C9B62F92F9}" type="presParOf" srcId="{50D7A61C-920E-4A3E-A029-A0D2FBA380FF}" destId="{EE93D801-EABA-4352-B9D2-A2F78ABEE752}" srcOrd="0" destOrd="0" presId="urn:microsoft.com/office/officeart/2005/8/layout/pyramid1"/>
    <dgm:cxn modelId="{9544F010-C2B6-42A8-B5D2-341AF3411E67}" type="presParOf" srcId="{50D7A61C-920E-4A3E-A029-A0D2FBA380FF}" destId="{A300D83F-2AB0-4F3D-9428-166D9595CD5D}"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AE1CA2-29EC-45C6-A394-2F3B53263EB6}" type="doc">
      <dgm:prSet loTypeId="urn:microsoft.com/office/officeart/2005/8/layout/pyramid1" loCatId="pyramid" qsTypeId="urn:microsoft.com/office/officeart/2005/8/quickstyle/simple1" qsCatId="simple" csTypeId="urn:microsoft.com/office/officeart/2005/8/colors/colorful3" csCatId="colorful" phldr="1"/>
      <dgm:spPr/>
    </dgm:pt>
    <dgm:pt modelId="{512ABB0D-0146-4106-B500-918E2202594C}">
      <dgm:prSet phldrT="[Text]" custT="1"/>
      <dgm:spPr>
        <a:solidFill>
          <a:srgbClr val="FFC000"/>
        </a:solidFill>
      </dgm:spPr>
      <dgm:t>
        <a:bodyPr/>
        <a:lstStyle/>
        <a:p>
          <a:pPr algn="ctr"/>
          <a:r>
            <a:rPr lang="en-US" sz="1100" dirty="0">
              <a:solidFill>
                <a:schemeClr val="bg1">
                  <a:lumMod val="95000"/>
                </a:schemeClr>
              </a:solidFill>
            </a:rPr>
            <a:t> </a:t>
          </a:r>
          <a:r>
            <a:rPr lang="en-US" sz="1400" dirty="0">
              <a:solidFill>
                <a:schemeClr val="bg1">
                  <a:lumMod val="95000"/>
                </a:schemeClr>
              </a:solidFill>
            </a:rPr>
            <a:t>Manage                                Poor                      Performance</a:t>
          </a:r>
        </a:p>
      </dgm:t>
    </dgm:pt>
    <dgm:pt modelId="{470D7D7A-0287-4548-BAA0-8EE7ED556ADE}" type="parTrans" cxnId="{DC179E2D-03AF-4E2A-99F9-D48B9BAE1B7D}">
      <dgm:prSet/>
      <dgm:spPr/>
      <dgm:t>
        <a:bodyPr/>
        <a:lstStyle/>
        <a:p>
          <a:endParaRPr lang="en-US"/>
        </a:p>
      </dgm:t>
    </dgm:pt>
    <dgm:pt modelId="{E8C15F9E-3545-494B-8036-8CE2603B10F3}" type="sibTrans" cxnId="{DC179E2D-03AF-4E2A-99F9-D48B9BAE1B7D}">
      <dgm:prSet/>
      <dgm:spPr/>
      <dgm:t>
        <a:bodyPr/>
        <a:lstStyle/>
        <a:p>
          <a:endParaRPr lang="en-US"/>
        </a:p>
      </dgm:t>
    </dgm:pt>
    <dgm:pt modelId="{C95A80CC-8ACE-4B09-AD18-D65BDFD95D4C}">
      <dgm:prSet phldrT="[Text]"/>
      <dgm:spPr/>
      <dgm:t>
        <a:bodyPr/>
        <a:lstStyle/>
        <a:p>
          <a:r>
            <a:rPr lang="en-US" dirty="0">
              <a:solidFill>
                <a:schemeClr val="bg1">
                  <a:lumMod val="95000"/>
                </a:schemeClr>
              </a:solidFill>
            </a:rPr>
            <a:t>Set and Communicate Expectations</a:t>
          </a:r>
        </a:p>
      </dgm:t>
    </dgm:pt>
    <dgm:pt modelId="{281A6F63-304F-420A-BD97-4EB2855E2C5B}" type="parTrans" cxnId="{23824928-E889-4B46-96E5-8A0A9A999296}">
      <dgm:prSet/>
      <dgm:spPr/>
      <dgm:t>
        <a:bodyPr/>
        <a:lstStyle/>
        <a:p>
          <a:endParaRPr lang="en-US"/>
        </a:p>
      </dgm:t>
    </dgm:pt>
    <dgm:pt modelId="{11388C5D-77C9-4278-91D1-E919CB48E9DD}" type="sibTrans" cxnId="{23824928-E889-4B46-96E5-8A0A9A999296}">
      <dgm:prSet/>
      <dgm:spPr/>
      <dgm:t>
        <a:bodyPr/>
        <a:lstStyle/>
        <a:p>
          <a:endParaRPr lang="en-US"/>
        </a:p>
      </dgm:t>
    </dgm:pt>
    <dgm:pt modelId="{2A28079B-1A56-4252-9577-402B06E58C77}">
      <dgm:prSet phldrT="[Text]"/>
      <dgm:spPr/>
      <dgm:t>
        <a:bodyPr/>
        <a:lstStyle/>
        <a:p>
          <a:r>
            <a:rPr lang="en-US" dirty="0">
              <a:solidFill>
                <a:schemeClr val="bg1">
                  <a:lumMod val="95000"/>
                </a:schemeClr>
              </a:solidFill>
            </a:rPr>
            <a:t>Appoint Excellent Providers</a:t>
          </a:r>
        </a:p>
      </dgm:t>
    </dgm:pt>
    <dgm:pt modelId="{D23A4A0E-ED04-4CBC-9B75-B48A24DBCDC4}" type="parTrans" cxnId="{FE5B6703-2F2E-46A8-9A86-CBD1F0FDE515}">
      <dgm:prSet/>
      <dgm:spPr/>
      <dgm:t>
        <a:bodyPr/>
        <a:lstStyle/>
        <a:p>
          <a:endParaRPr lang="en-US"/>
        </a:p>
      </dgm:t>
    </dgm:pt>
    <dgm:pt modelId="{A05CBC00-E663-4AF6-A1B1-92D0478FF4B9}" type="sibTrans" cxnId="{FE5B6703-2F2E-46A8-9A86-CBD1F0FDE515}">
      <dgm:prSet/>
      <dgm:spPr/>
      <dgm:t>
        <a:bodyPr/>
        <a:lstStyle/>
        <a:p>
          <a:endParaRPr lang="en-US"/>
        </a:p>
      </dgm:t>
    </dgm:pt>
    <dgm:pt modelId="{8B341E80-4857-43D5-8EF7-F24FC3271941}">
      <dgm:prSet phldrT="[Text]" custT="1"/>
      <dgm:spPr/>
      <dgm:t>
        <a:bodyPr/>
        <a:lstStyle/>
        <a:p>
          <a:pPr algn="ctr"/>
          <a:r>
            <a:rPr lang="en-US" sz="1600" dirty="0">
              <a:solidFill>
                <a:schemeClr val="bg1">
                  <a:lumMod val="95000"/>
                </a:schemeClr>
              </a:solidFill>
            </a:rPr>
            <a:t>Measure Performance Against Expectations</a:t>
          </a:r>
        </a:p>
      </dgm:t>
    </dgm:pt>
    <dgm:pt modelId="{F6E9B572-D123-47AD-B6BC-A948CA03C6F4}" type="parTrans" cxnId="{CF397C08-B26D-455D-94DB-C655E936F7A9}">
      <dgm:prSet/>
      <dgm:spPr/>
      <dgm:t>
        <a:bodyPr/>
        <a:lstStyle/>
        <a:p>
          <a:endParaRPr lang="en-US"/>
        </a:p>
      </dgm:t>
    </dgm:pt>
    <dgm:pt modelId="{84AA4B31-F142-4E04-8257-11DC93616250}" type="sibTrans" cxnId="{CF397C08-B26D-455D-94DB-C655E936F7A9}">
      <dgm:prSet/>
      <dgm:spPr/>
      <dgm:t>
        <a:bodyPr/>
        <a:lstStyle/>
        <a:p>
          <a:endParaRPr lang="en-US"/>
        </a:p>
      </dgm:t>
    </dgm:pt>
    <dgm:pt modelId="{5B0F385A-1489-484B-A3D0-E8371B38E24E}">
      <dgm:prSet phldrT="[Text]" custT="1"/>
      <dgm:spPr/>
      <dgm:t>
        <a:bodyPr/>
        <a:lstStyle/>
        <a:p>
          <a:pPr algn="ctr"/>
          <a:r>
            <a:rPr lang="en-US" sz="1600" dirty="0">
              <a:solidFill>
                <a:schemeClr val="bg1">
                  <a:lumMod val="95000"/>
                </a:schemeClr>
              </a:solidFill>
            </a:rPr>
            <a:t>Provide Periodic Feedback</a:t>
          </a:r>
        </a:p>
      </dgm:t>
    </dgm:pt>
    <dgm:pt modelId="{B434026F-4000-4C19-AF52-25C6D1B4B4AE}" type="parTrans" cxnId="{8C6B4F0B-4EBA-434E-9CAF-5E7001D1146E}">
      <dgm:prSet/>
      <dgm:spPr/>
      <dgm:t>
        <a:bodyPr/>
        <a:lstStyle/>
        <a:p>
          <a:endParaRPr lang="en-US"/>
        </a:p>
      </dgm:t>
    </dgm:pt>
    <dgm:pt modelId="{F2FDAADB-7323-4E65-95FD-4FA2808A506E}" type="sibTrans" cxnId="{8C6B4F0B-4EBA-434E-9CAF-5E7001D1146E}">
      <dgm:prSet/>
      <dgm:spPr/>
      <dgm:t>
        <a:bodyPr/>
        <a:lstStyle/>
        <a:p>
          <a:endParaRPr lang="en-US"/>
        </a:p>
      </dgm:t>
    </dgm:pt>
    <dgm:pt modelId="{E21ADD31-7491-4EFB-9759-72E8398A61F7}">
      <dgm:prSet phldrT="[Text]" custT="1"/>
      <dgm:spPr/>
      <dgm:t>
        <a:bodyPr/>
        <a:lstStyle/>
        <a:p>
          <a:pPr algn="ctr"/>
          <a:r>
            <a:rPr lang="en-US" sz="1100" dirty="0">
              <a:solidFill>
                <a:schemeClr val="bg1">
                  <a:lumMod val="95000"/>
                </a:schemeClr>
              </a:solidFill>
            </a:rPr>
            <a:t>                                      Take                  Corrective              Action</a:t>
          </a:r>
        </a:p>
      </dgm:t>
    </dgm:pt>
    <dgm:pt modelId="{B2846DE5-00EA-407F-862E-5F3BF6497D20}" type="parTrans" cxnId="{A7069629-6FCD-4038-B47A-309A2B63860B}">
      <dgm:prSet/>
      <dgm:spPr/>
      <dgm:t>
        <a:bodyPr/>
        <a:lstStyle/>
        <a:p>
          <a:endParaRPr lang="en-US"/>
        </a:p>
      </dgm:t>
    </dgm:pt>
    <dgm:pt modelId="{F5DB449F-2EDE-4E79-B0A9-4147F9AF4C52}" type="sibTrans" cxnId="{A7069629-6FCD-4038-B47A-309A2B63860B}">
      <dgm:prSet/>
      <dgm:spPr/>
      <dgm:t>
        <a:bodyPr/>
        <a:lstStyle/>
        <a:p>
          <a:endParaRPr lang="en-US"/>
        </a:p>
      </dgm:t>
    </dgm:pt>
    <dgm:pt modelId="{04354F45-7A25-4920-8CE3-C45BC018D27E}" type="pres">
      <dgm:prSet presAssocID="{10AE1CA2-29EC-45C6-A394-2F3B53263EB6}" presName="Name0" presStyleCnt="0">
        <dgm:presLayoutVars>
          <dgm:dir/>
          <dgm:animLvl val="lvl"/>
          <dgm:resizeHandles val="exact"/>
        </dgm:presLayoutVars>
      </dgm:prSet>
      <dgm:spPr/>
    </dgm:pt>
    <dgm:pt modelId="{4C307D41-43A1-4F11-868E-CA30D41BE30B}" type="pres">
      <dgm:prSet presAssocID="{E21ADD31-7491-4EFB-9759-72E8398A61F7}" presName="Name8" presStyleCnt="0"/>
      <dgm:spPr/>
    </dgm:pt>
    <dgm:pt modelId="{956A7A20-ACAD-4530-918C-3D6282BC224F}" type="pres">
      <dgm:prSet presAssocID="{E21ADD31-7491-4EFB-9759-72E8398A61F7}" presName="level" presStyleLbl="node1" presStyleIdx="0" presStyleCnt="6">
        <dgm:presLayoutVars>
          <dgm:chMax val="1"/>
          <dgm:bulletEnabled val="1"/>
        </dgm:presLayoutVars>
      </dgm:prSet>
      <dgm:spPr/>
    </dgm:pt>
    <dgm:pt modelId="{D3C8BC7A-B585-4653-8DCE-7FE5D5F021CE}" type="pres">
      <dgm:prSet presAssocID="{E21ADD31-7491-4EFB-9759-72E8398A61F7}" presName="levelTx" presStyleLbl="revTx" presStyleIdx="0" presStyleCnt="0">
        <dgm:presLayoutVars>
          <dgm:chMax val="1"/>
          <dgm:bulletEnabled val="1"/>
        </dgm:presLayoutVars>
      </dgm:prSet>
      <dgm:spPr/>
    </dgm:pt>
    <dgm:pt modelId="{770593D1-3806-4E04-8E33-4AA5E4ADBC63}" type="pres">
      <dgm:prSet presAssocID="{512ABB0D-0146-4106-B500-918E2202594C}" presName="Name8" presStyleCnt="0"/>
      <dgm:spPr/>
    </dgm:pt>
    <dgm:pt modelId="{5BCA58AE-13FD-4EA5-9A8C-F16228448A47}" type="pres">
      <dgm:prSet presAssocID="{512ABB0D-0146-4106-B500-918E2202594C}" presName="level" presStyleLbl="node1" presStyleIdx="1" presStyleCnt="6" custScaleX="100000" custLinFactNeighborY="1841">
        <dgm:presLayoutVars>
          <dgm:chMax val="1"/>
          <dgm:bulletEnabled val="1"/>
        </dgm:presLayoutVars>
      </dgm:prSet>
      <dgm:spPr/>
    </dgm:pt>
    <dgm:pt modelId="{96C2774A-78F1-4FBB-B797-D2E3FFEEA5A6}" type="pres">
      <dgm:prSet presAssocID="{512ABB0D-0146-4106-B500-918E2202594C}" presName="levelTx" presStyleLbl="revTx" presStyleIdx="0" presStyleCnt="0">
        <dgm:presLayoutVars>
          <dgm:chMax val="1"/>
          <dgm:bulletEnabled val="1"/>
        </dgm:presLayoutVars>
      </dgm:prSet>
      <dgm:spPr/>
    </dgm:pt>
    <dgm:pt modelId="{B1B55A14-1735-4E01-82BF-1944DEDED8E9}" type="pres">
      <dgm:prSet presAssocID="{5B0F385A-1489-484B-A3D0-E8371B38E24E}" presName="Name8" presStyleCnt="0"/>
      <dgm:spPr/>
    </dgm:pt>
    <dgm:pt modelId="{F9B58062-0770-468D-8C41-BC26977C4F57}" type="pres">
      <dgm:prSet presAssocID="{5B0F385A-1489-484B-A3D0-E8371B38E24E}" presName="level" presStyleLbl="node1" presStyleIdx="2" presStyleCnt="6">
        <dgm:presLayoutVars>
          <dgm:chMax val="1"/>
          <dgm:bulletEnabled val="1"/>
        </dgm:presLayoutVars>
      </dgm:prSet>
      <dgm:spPr/>
    </dgm:pt>
    <dgm:pt modelId="{54525CC1-5F94-428F-9491-03EF1AE025C8}" type="pres">
      <dgm:prSet presAssocID="{5B0F385A-1489-484B-A3D0-E8371B38E24E}" presName="levelTx" presStyleLbl="revTx" presStyleIdx="0" presStyleCnt="0">
        <dgm:presLayoutVars>
          <dgm:chMax val="1"/>
          <dgm:bulletEnabled val="1"/>
        </dgm:presLayoutVars>
      </dgm:prSet>
      <dgm:spPr/>
    </dgm:pt>
    <dgm:pt modelId="{849DB33D-1123-4170-8C50-AF6AEDF6508A}" type="pres">
      <dgm:prSet presAssocID="{8B341E80-4857-43D5-8EF7-F24FC3271941}" presName="Name8" presStyleCnt="0"/>
      <dgm:spPr/>
    </dgm:pt>
    <dgm:pt modelId="{DF27D73D-9428-4D4D-8611-B7CD936D049A}" type="pres">
      <dgm:prSet presAssocID="{8B341E80-4857-43D5-8EF7-F24FC3271941}" presName="level" presStyleLbl="node1" presStyleIdx="3" presStyleCnt="6">
        <dgm:presLayoutVars>
          <dgm:chMax val="1"/>
          <dgm:bulletEnabled val="1"/>
        </dgm:presLayoutVars>
      </dgm:prSet>
      <dgm:spPr/>
    </dgm:pt>
    <dgm:pt modelId="{7B5D5C3C-02D7-43EE-BB02-78B94407FE15}" type="pres">
      <dgm:prSet presAssocID="{8B341E80-4857-43D5-8EF7-F24FC3271941}" presName="levelTx" presStyleLbl="revTx" presStyleIdx="0" presStyleCnt="0">
        <dgm:presLayoutVars>
          <dgm:chMax val="1"/>
          <dgm:bulletEnabled val="1"/>
        </dgm:presLayoutVars>
      </dgm:prSet>
      <dgm:spPr/>
    </dgm:pt>
    <dgm:pt modelId="{EE315B79-269C-42A4-8607-58D384D3057D}" type="pres">
      <dgm:prSet presAssocID="{C95A80CC-8ACE-4B09-AD18-D65BDFD95D4C}" presName="Name8" presStyleCnt="0"/>
      <dgm:spPr/>
    </dgm:pt>
    <dgm:pt modelId="{C8652E88-E19C-48A3-B497-DA9BAD979BD8}" type="pres">
      <dgm:prSet presAssocID="{C95A80CC-8ACE-4B09-AD18-D65BDFD95D4C}" presName="level" presStyleLbl="node1" presStyleIdx="4" presStyleCnt="6">
        <dgm:presLayoutVars>
          <dgm:chMax val="1"/>
          <dgm:bulletEnabled val="1"/>
        </dgm:presLayoutVars>
      </dgm:prSet>
      <dgm:spPr/>
    </dgm:pt>
    <dgm:pt modelId="{5AFB3537-4765-43B0-83A6-29EC58ADCB7A}" type="pres">
      <dgm:prSet presAssocID="{C95A80CC-8ACE-4B09-AD18-D65BDFD95D4C}" presName="levelTx" presStyleLbl="revTx" presStyleIdx="0" presStyleCnt="0">
        <dgm:presLayoutVars>
          <dgm:chMax val="1"/>
          <dgm:bulletEnabled val="1"/>
        </dgm:presLayoutVars>
      </dgm:prSet>
      <dgm:spPr/>
    </dgm:pt>
    <dgm:pt modelId="{50D7A61C-920E-4A3E-A029-A0D2FBA380FF}" type="pres">
      <dgm:prSet presAssocID="{2A28079B-1A56-4252-9577-402B06E58C77}" presName="Name8" presStyleCnt="0"/>
      <dgm:spPr/>
    </dgm:pt>
    <dgm:pt modelId="{EE93D801-EABA-4352-B9D2-A2F78ABEE752}" type="pres">
      <dgm:prSet presAssocID="{2A28079B-1A56-4252-9577-402B06E58C77}" presName="level" presStyleLbl="node1" presStyleIdx="5" presStyleCnt="6" custLinFactNeighborX="-153">
        <dgm:presLayoutVars>
          <dgm:chMax val="1"/>
          <dgm:bulletEnabled val="1"/>
        </dgm:presLayoutVars>
      </dgm:prSet>
      <dgm:spPr/>
    </dgm:pt>
    <dgm:pt modelId="{A300D83F-2AB0-4F3D-9428-166D9595CD5D}" type="pres">
      <dgm:prSet presAssocID="{2A28079B-1A56-4252-9577-402B06E58C77}" presName="levelTx" presStyleLbl="revTx" presStyleIdx="0" presStyleCnt="0">
        <dgm:presLayoutVars>
          <dgm:chMax val="1"/>
          <dgm:bulletEnabled val="1"/>
        </dgm:presLayoutVars>
      </dgm:prSet>
      <dgm:spPr/>
    </dgm:pt>
  </dgm:ptLst>
  <dgm:cxnLst>
    <dgm:cxn modelId="{FE5B6703-2F2E-46A8-9A86-CBD1F0FDE515}" srcId="{10AE1CA2-29EC-45C6-A394-2F3B53263EB6}" destId="{2A28079B-1A56-4252-9577-402B06E58C77}" srcOrd="5" destOrd="0" parTransId="{D23A4A0E-ED04-4CBC-9B75-B48A24DBCDC4}" sibTransId="{A05CBC00-E663-4AF6-A1B1-92D0478FF4B9}"/>
    <dgm:cxn modelId="{FA066E08-2ADB-4403-9004-3B1493694134}" type="presOf" srcId="{C95A80CC-8ACE-4B09-AD18-D65BDFD95D4C}" destId="{5AFB3537-4765-43B0-83A6-29EC58ADCB7A}" srcOrd="1" destOrd="0" presId="urn:microsoft.com/office/officeart/2005/8/layout/pyramid1"/>
    <dgm:cxn modelId="{CF397C08-B26D-455D-94DB-C655E936F7A9}" srcId="{10AE1CA2-29EC-45C6-A394-2F3B53263EB6}" destId="{8B341E80-4857-43D5-8EF7-F24FC3271941}" srcOrd="3" destOrd="0" parTransId="{F6E9B572-D123-47AD-B6BC-A948CA03C6F4}" sibTransId="{84AA4B31-F142-4E04-8257-11DC93616250}"/>
    <dgm:cxn modelId="{8C6B4F0B-4EBA-434E-9CAF-5E7001D1146E}" srcId="{10AE1CA2-29EC-45C6-A394-2F3B53263EB6}" destId="{5B0F385A-1489-484B-A3D0-E8371B38E24E}" srcOrd="2" destOrd="0" parTransId="{B434026F-4000-4C19-AF52-25C6D1B4B4AE}" sibTransId="{F2FDAADB-7323-4E65-95FD-4FA2808A506E}"/>
    <dgm:cxn modelId="{23824928-E889-4B46-96E5-8A0A9A999296}" srcId="{10AE1CA2-29EC-45C6-A394-2F3B53263EB6}" destId="{C95A80CC-8ACE-4B09-AD18-D65BDFD95D4C}" srcOrd="4" destOrd="0" parTransId="{281A6F63-304F-420A-BD97-4EB2855E2C5B}" sibTransId="{11388C5D-77C9-4278-91D1-E919CB48E9DD}"/>
    <dgm:cxn modelId="{A7069629-6FCD-4038-B47A-309A2B63860B}" srcId="{10AE1CA2-29EC-45C6-A394-2F3B53263EB6}" destId="{E21ADD31-7491-4EFB-9759-72E8398A61F7}" srcOrd="0" destOrd="0" parTransId="{B2846DE5-00EA-407F-862E-5F3BF6497D20}" sibTransId="{F5DB449F-2EDE-4E79-B0A9-4147F9AF4C52}"/>
    <dgm:cxn modelId="{DC179E2D-03AF-4E2A-99F9-D48B9BAE1B7D}" srcId="{10AE1CA2-29EC-45C6-A394-2F3B53263EB6}" destId="{512ABB0D-0146-4106-B500-918E2202594C}" srcOrd="1" destOrd="0" parTransId="{470D7D7A-0287-4548-BAA0-8EE7ED556ADE}" sibTransId="{E8C15F9E-3545-494B-8036-8CE2603B10F3}"/>
    <dgm:cxn modelId="{85054B37-0A74-4D30-A8DA-44E669E13C90}" type="presOf" srcId="{2A28079B-1A56-4252-9577-402B06E58C77}" destId="{A300D83F-2AB0-4F3D-9428-166D9595CD5D}" srcOrd="1" destOrd="0" presId="urn:microsoft.com/office/officeart/2005/8/layout/pyramid1"/>
    <dgm:cxn modelId="{5E4E8837-C4A9-4197-A45C-F3DD18B57B33}" type="presOf" srcId="{2A28079B-1A56-4252-9577-402B06E58C77}" destId="{EE93D801-EABA-4352-B9D2-A2F78ABEE752}" srcOrd="0" destOrd="0" presId="urn:microsoft.com/office/officeart/2005/8/layout/pyramid1"/>
    <dgm:cxn modelId="{486EA161-2705-433F-8A8A-B02C56F89A0A}" type="presOf" srcId="{C95A80CC-8ACE-4B09-AD18-D65BDFD95D4C}" destId="{C8652E88-E19C-48A3-B497-DA9BAD979BD8}" srcOrd="0" destOrd="0" presId="urn:microsoft.com/office/officeart/2005/8/layout/pyramid1"/>
    <dgm:cxn modelId="{A0A53364-2EAF-4F55-8353-4603FC47785F}" type="presOf" srcId="{E21ADD31-7491-4EFB-9759-72E8398A61F7}" destId="{D3C8BC7A-B585-4653-8DCE-7FE5D5F021CE}" srcOrd="1" destOrd="0" presId="urn:microsoft.com/office/officeart/2005/8/layout/pyramid1"/>
    <dgm:cxn modelId="{857C3A66-C5B0-4BD5-A764-651D06C5E42E}" type="presOf" srcId="{E21ADD31-7491-4EFB-9759-72E8398A61F7}" destId="{956A7A20-ACAD-4530-918C-3D6282BC224F}" srcOrd="0" destOrd="0" presId="urn:microsoft.com/office/officeart/2005/8/layout/pyramid1"/>
    <dgm:cxn modelId="{900AF64A-2A5C-41A8-B94F-02B6C97BD73C}" type="presOf" srcId="{10AE1CA2-29EC-45C6-A394-2F3B53263EB6}" destId="{04354F45-7A25-4920-8CE3-C45BC018D27E}" srcOrd="0" destOrd="0" presId="urn:microsoft.com/office/officeart/2005/8/layout/pyramid1"/>
    <dgm:cxn modelId="{B4D7AFA7-6165-473C-BA96-564EE36D1F28}" type="presOf" srcId="{8B341E80-4857-43D5-8EF7-F24FC3271941}" destId="{DF27D73D-9428-4D4D-8611-B7CD936D049A}" srcOrd="0" destOrd="0" presId="urn:microsoft.com/office/officeart/2005/8/layout/pyramid1"/>
    <dgm:cxn modelId="{EBE53BAC-3074-4E1E-80EB-63732FD803D6}" type="presOf" srcId="{512ABB0D-0146-4106-B500-918E2202594C}" destId="{96C2774A-78F1-4FBB-B797-D2E3FFEEA5A6}" srcOrd="1" destOrd="0" presId="urn:microsoft.com/office/officeart/2005/8/layout/pyramid1"/>
    <dgm:cxn modelId="{B1A565B6-7DD0-4A1F-8902-88A8CE386A04}" type="presOf" srcId="{512ABB0D-0146-4106-B500-918E2202594C}" destId="{5BCA58AE-13FD-4EA5-9A8C-F16228448A47}" srcOrd="0" destOrd="0" presId="urn:microsoft.com/office/officeart/2005/8/layout/pyramid1"/>
    <dgm:cxn modelId="{3907E6C9-DE53-4AFE-BC14-DD54D14DAE85}" type="presOf" srcId="{8B341E80-4857-43D5-8EF7-F24FC3271941}" destId="{7B5D5C3C-02D7-43EE-BB02-78B94407FE15}" srcOrd="1" destOrd="0" presId="urn:microsoft.com/office/officeart/2005/8/layout/pyramid1"/>
    <dgm:cxn modelId="{AF35D1D7-7A71-43E7-BC06-01BE1F37EBDB}" type="presOf" srcId="{5B0F385A-1489-484B-A3D0-E8371B38E24E}" destId="{54525CC1-5F94-428F-9491-03EF1AE025C8}" srcOrd="1" destOrd="0" presId="urn:microsoft.com/office/officeart/2005/8/layout/pyramid1"/>
    <dgm:cxn modelId="{853F8FEC-843E-4B92-B23B-63C34999FE5E}" type="presOf" srcId="{5B0F385A-1489-484B-A3D0-E8371B38E24E}" destId="{F9B58062-0770-468D-8C41-BC26977C4F57}" srcOrd="0" destOrd="0" presId="urn:microsoft.com/office/officeart/2005/8/layout/pyramid1"/>
    <dgm:cxn modelId="{2F91054E-4605-432D-ACF5-A5773A0431E0}" type="presParOf" srcId="{04354F45-7A25-4920-8CE3-C45BC018D27E}" destId="{4C307D41-43A1-4F11-868E-CA30D41BE30B}" srcOrd="0" destOrd="0" presId="urn:microsoft.com/office/officeart/2005/8/layout/pyramid1"/>
    <dgm:cxn modelId="{EE03F810-75B1-4146-A38E-3B4E71FB4AD1}" type="presParOf" srcId="{4C307D41-43A1-4F11-868E-CA30D41BE30B}" destId="{956A7A20-ACAD-4530-918C-3D6282BC224F}" srcOrd="0" destOrd="0" presId="urn:microsoft.com/office/officeart/2005/8/layout/pyramid1"/>
    <dgm:cxn modelId="{17F898CB-C93D-4DCB-9894-76524F5A7590}" type="presParOf" srcId="{4C307D41-43A1-4F11-868E-CA30D41BE30B}" destId="{D3C8BC7A-B585-4653-8DCE-7FE5D5F021CE}" srcOrd="1" destOrd="0" presId="urn:microsoft.com/office/officeart/2005/8/layout/pyramid1"/>
    <dgm:cxn modelId="{240C75BD-A05C-42C2-98E8-D876C599F8FC}" type="presParOf" srcId="{04354F45-7A25-4920-8CE3-C45BC018D27E}" destId="{770593D1-3806-4E04-8E33-4AA5E4ADBC63}" srcOrd="1" destOrd="0" presId="urn:microsoft.com/office/officeart/2005/8/layout/pyramid1"/>
    <dgm:cxn modelId="{7234C4F7-11A3-41A7-A4CB-67CCBF6BC994}" type="presParOf" srcId="{770593D1-3806-4E04-8E33-4AA5E4ADBC63}" destId="{5BCA58AE-13FD-4EA5-9A8C-F16228448A47}" srcOrd="0" destOrd="0" presId="urn:microsoft.com/office/officeart/2005/8/layout/pyramid1"/>
    <dgm:cxn modelId="{81B4C1EB-A1AA-40E4-98ED-E4F3B4768A80}" type="presParOf" srcId="{770593D1-3806-4E04-8E33-4AA5E4ADBC63}" destId="{96C2774A-78F1-4FBB-B797-D2E3FFEEA5A6}" srcOrd="1" destOrd="0" presId="urn:microsoft.com/office/officeart/2005/8/layout/pyramid1"/>
    <dgm:cxn modelId="{C5D17777-B0F0-475B-BB72-D9249F6B8B3A}" type="presParOf" srcId="{04354F45-7A25-4920-8CE3-C45BC018D27E}" destId="{B1B55A14-1735-4E01-82BF-1944DEDED8E9}" srcOrd="2" destOrd="0" presId="urn:microsoft.com/office/officeart/2005/8/layout/pyramid1"/>
    <dgm:cxn modelId="{BCFD5414-B7FF-41D2-B52E-975C9F781641}" type="presParOf" srcId="{B1B55A14-1735-4E01-82BF-1944DEDED8E9}" destId="{F9B58062-0770-468D-8C41-BC26977C4F57}" srcOrd="0" destOrd="0" presId="urn:microsoft.com/office/officeart/2005/8/layout/pyramid1"/>
    <dgm:cxn modelId="{4C07925D-102B-471B-A215-752875278E46}" type="presParOf" srcId="{B1B55A14-1735-4E01-82BF-1944DEDED8E9}" destId="{54525CC1-5F94-428F-9491-03EF1AE025C8}" srcOrd="1" destOrd="0" presId="urn:microsoft.com/office/officeart/2005/8/layout/pyramid1"/>
    <dgm:cxn modelId="{0A4AA5D7-0ACD-4D3F-A801-2276AC87EB45}" type="presParOf" srcId="{04354F45-7A25-4920-8CE3-C45BC018D27E}" destId="{849DB33D-1123-4170-8C50-AF6AEDF6508A}" srcOrd="3" destOrd="0" presId="urn:microsoft.com/office/officeart/2005/8/layout/pyramid1"/>
    <dgm:cxn modelId="{AD2234DD-BADB-4705-8091-857553D3F2F1}" type="presParOf" srcId="{849DB33D-1123-4170-8C50-AF6AEDF6508A}" destId="{DF27D73D-9428-4D4D-8611-B7CD936D049A}" srcOrd="0" destOrd="0" presId="urn:microsoft.com/office/officeart/2005/8/layout/pyramid1"/>
    <dgm:cxn modelId="{D00F5FD7-94F5-4AD8-A76B-0C6B15D30518}" type="presParOf" srcId="{849DB33D-1123-4170-8C50-AF6AEDF6508A}" destId="{7B5D5C3C-02D7-43EE-BB02-78B94407FE15}" srcOrd="1" destOrd="0" presId="urn:microsoft.com/office/officeart/2005/8/layout/pyramid1"/>
    <dgm:cxn modelId="{C0854B67-016A-4158-86D1-7DFDF8BCDFD6}" type="presParOf" srcId="{04354F45-7A25-4920-8CE3-C45BC018D27E}" destId="{EE315B79-269C-42A4-8607-58D384D3057D}" srcOrd="4" destOrd="0" presId="urn:microsoft.com/office/officeart/2005/8/layout/pyramid1"/>
    <dgm:cxn modelId="{D0762D3A-FEC4-43C8-8919-8924593C7AFE}" type="presParOf" srcId="{EE315B79-269C-42A4-8607-58D384D3057D}" destId="{C8652E88-E19C-48A3-B497-DA9BAD979BD8}" srcOrd="0" destOrd="0" presId="urn:microsoft.com/office/officeart/2005/8/layout/pyramid1"/>
    <dgm:cxn modelId="{98F1AC0A-2691-46C3-B4BB-84565230C624}" type="presParOf" srcId="{EE315B79-269C-42A4-8607-58D384D3057D}" destId="{5AFB3537-4765-43B0-83A6-29EC58ADCB7A}" srcOrd="1" destOrd="0" presId="urn:microsoft.com/office/officeart/2005/8/layout/pyramid1"/>
    <dgm:cxn modelId="{C3683862-D221-492D-A7B6-4BC419801E7C}" type="presParOf" srcId="{04354F45-7A25-4920-8CE3-C45BC018D27E}" destId="{50D7A61C-920E-4A3E-A029-A0D2FBA380FF}" srcOrd="5" destOrd="0" presId="urn:microsoft.com/office/officeart/2005/8/layout/pyramid1"/>
    <dgm:cxn modelId="{77DC8E42-57D5-4401-B2C8-B1C9B62F92F9}" type="presParOf" srcId="{50D7A61C-920E-4A3E-A029-A0D2FBA380FF}" destId="{EE93D801-EABA-4352-B9D2-A2F78ABEE752}" srcOrd="0" destOrd="0" presId="urn:microsoft.com/office/officeart/2005/8/layout/pyramid1"/>
    <dgm:cxn modelId="{9544F010-C2B6-42A8-B5D2-341AF3411E67}" type="presParOf" srcId="{50D7A61C-920E-4A3E-A029-A0D2FBA380FF}" destId="{A300D83F-2AB0-4F3D-9428-166D9595CD5D}"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9EA980-7299-47D0-BF14-C0FE05EE4C1E}" type="doc">
      <dgm:prSet loTypeId="urn:microsoft.com/office/officeart/2005/8/layout/default" loCatId="list" qsTypeId="urn:microsoft.com/office/officeart/2005/8/quickstyle/simple4" qsCatId="simple" csTypeId="urn:microsoft.com/office/officeart/2005/8/colors/accent2_2" csCatId="accent2"/>
      <dgm:spPr/>
      <dgm:t>
        <a:bodyPr/>
        <a:lstStyle/>
        <a:p>
          <a:endParaRPr lang="en-US"/>
        </a:p>
      </dgm:t>
    </dgm:pt>
    <dgm:pt modelId="{379125A3-8F09-4617-810F-34AC9EC1914E}">
      <dgm:prSet/>
      <dgm:spPr/>
      <dgm:t>
        <a:bodyPr/>
        <a:lstStyle/>
        <a:p>
          <a:r>
            <a:rPr lang="en-US"/>
            <a:t>Internal Peer Review</a:t>
          </a:r>
        </a:p>
      </dgm:t>
    </dgm:pt>
    <dgm:pt modelId="{141F122B-E21D-4273-B503-906C798E9F03}" type="parTrans" cxnId="{F5D5A531-D5EE-4EC1-AA9B-142AB8B93D3C}">
      <dgm:prSet/>
      <dgm:spPr/>
      <dgm:t>
        <a:bodyPr/>
        <a:lstStyle/>
        <a:p>
          <a:endParaRPr lang="en-US"/>
        </a:p>
      </dgm:t>
    </dgm:pt>
    <dgm:pt modelId="{791D0161-3EE4-438B-BD67-2FECE9008E24}" type="sibTrans" cxnId="{F5D5A531-D5EE-4EC1-AA9B-142AB8B93D3C}">
      <dgm:prSet/>
      <dgm:spPr/>
      <dgm:t>
        <a:bodyPr/>
        <a:lstStyle/>
        <a:p>
          <a:endParaRPr lang="en-US"/>
        </a:p>
      </dgm:t>
    </dgm:pt>
    <dgm:pt modelId="{06ACDF03-F6AE-4B8F-84DD-374486551AFB}">
      <dgm:prSet/>
      <dgm:spPr/>
      <dgm:t>
        <a:bodyPr/>
        <a:lstStyle/>
        <a:p>
          <a:r>
            <a:rPr lang="en-US"/>
            <a:t>Physician scorecards</a:t>
          </a:r>
        </a:p>
      </dgm:t>
    </dgm:pt>
    <dgm:pt modelId="{8DACC624-E8EB-49E9-8451-204C1AE0A3A1}" type="parTrans" cxnId="{763149CE-3C63-436D-BD1A-0A0E1AAD5901}">
      <dgm:prSet/>
      <dgm:spPr/>
      <dgm:t>
        <a:bodyPr/>
        <a:lstStyle/>
        <a:p>
          <a:endParaRPr lang="en-US"/>
        </a:p>
      </dgm:t>
    </dgm:pt>
    <dgm:pt modelId="{42965E91-6E51-44CD-8574-5061B47ABC1B}" type="sibTrans" cxnId="{763149CE-3C63-436D-BD1A-0A0E1AAD5901}">
      <dgm:prSet/>
      <dgm:spPr/>
      <dgm:t>
        <a:bodyPr/>
        <a:lstStyle/>
        <a:p>
          <a:endParaRPr lang="en-US"/>
        </a:p>
      </dgm:t>
    </dgm:pt>
    <dgm:pt modelId="{57C04B0C-7609-4C77-B76D-F9025C6BB759}">
      <dgm:prSet/>
      <dgm:spPr/>
      <dgm:t>
        <a:bodyPr/>
        <a:lstStyle/>
        <a:p>
          <a:r>
            <a:rPr lang="en-US"/>
            <a:t>Credentialing</a:t>
          </a:r>
        </a:p>
      </dgm:t>
    </dgm:pt>
    <dgm:pt modelId="{2D76C767-1379-4CE2-905B-10980D5EC6D6}" type="parTrans" cxnId="{B3019FA1-E9F8-4BDF-A663-2AEBF9A54C6D}">
      <dgm:prSet/>
      <dgm:spPr/>
      <dgm:t>
        <a:bodyPr/>
        <a:lstStyle/>
        <a:p>
          <a:endParaRPr lang="en-US"/>
        </a:p>
      </dgm:t>
    </dgm:pt>
    <dgm:pt modelId="{9B9D388C-D52A-404D-A3E1-77CDD1257D2B}" type="sibTrans" cxnId="{B3019FA1-E9F8-4BDF-A663-2AEBF9A54C6D}">
      <dgm:prSet/>
      <dgm:spPr/>
      <dgm:t>
        <a:bodyPr/>
        <a:lstStyle/>
        <a:p>
          <a:endParaRPr lang="en-US"/>
        </a:p>
      </dgm:t>
    </dgm:pt>
    <dgm:pt modelId="{B9D783E2-53D9-4DFD-9B93-3F8772E6AD15}">
      <dgm:prSet/>
      <dgm:spPr/>
      <dgm:t>
        <a:bodyPr/>
        <a:lstStyle/>
        <a:p>
          <a:r>
            <a:rPr lang="en-US"/>
            <a:t>Antibiotic Stewardship</a:t>
          </a:r>
        </a:p>
      </dgm:t>
    </dgm:pt>
    <dgm:pt modelId="{FC80A37F-62A2-40D3-B8E1-D27F4DDA17F2}" type="parTrans" cxnId="{551B32AA-D798-4040-A8E9-3732A76E7F70}">
      <dgm:prSet/>
      <dgm:spPr/>
      <dgm:t>
        <a:bodyPr/>
        <a:lstStyle/>
        <a:p>
          <a:endParaRPr lang="en-US"/>
        </a:p>
      </dgm:t>
    </dgm:pt>
    <dgm:pt modelId="{12827D16-47D7-4C9B-86FE-91D638B59EED}" type="sibTrans" cxnId="{551B32AA-D798-4040-A8E9-3732A76E7F70}">
      <dgm:prSet/>
      <dgm:spPr/>
      <dgm:t>
        <a:bodyPr/>
        <a:lstStyle/>
        <a:p>
          <a:endParaRPr lang="en-US"/>
        </a:p>
      </dgm:t>
    </dgm:pt>
    <dgm:pt modelId="{B7F8A025-EC9A-4AD4-8636-84E96531421A}">
      <dgm:prSet/>
      <dgm:spPr/>
      <dgm:t>
        <a:bodyPr/>
        <a:lstStyle/>
        <a:p>
          <a:r>
            <a:rPr lang="en-US"/>
            <a:t>Medical Record Review</a:t>
          </a:r>
        </a:p>
      </dgm:t>
    </dgm:pt>
    <dgm:pt modelId="{56F8DE0B-FDF7-424D-8BAF-3B7CF2A4591C}" type="parTrans" cxnId="{F90BB0F9-5628-4A8B-91B7-13691201CD76}">
      <dgm:prSet/>
      <dgm:spPr/>
      <dgm:t>
        <a:bodyPr/>
        <a:lstStyle/>
        <a:p>
          <a:endParaRPr lang="en-US"/>
        </a:p>
      </dgm:t>
    </dgm:pt>
    <dgm:pt modelId="{25863CF8-1301-4118-AF4C-E00AD4607665}" type="sibTrans" cxnId="{F90BB0F9-5628-4A8B-91B7-13691201CD76}">
      <dgm:prSet/>
      <dgm:spPr/>
      <dgm:t>
        <a:bodyPr/>
        <a:lstStyle/>
        <a:p>
          <a:endParaRPr lang="en-US"/>
        </a:p>
      </dgm:t>
    </dgm:pt>
    <dgm:pt modelId="{39F18D4B-F6F3-4BFC-BDA5-4CAC3D8E1BFA}">
      <dgm:prSet/>
      <dgm:spPr/>
      <dgm:t>
        <a:bodyPr/>
        <a:lstStyle/>
        <a:p>
          <a:r>
            <a:rPr lang="en-US"/>
            <a:t>Cancer Registries/Tissue Review</a:t>
          </a:r>
        </a:p>
      </dgm:t>
    </dgm:pt>
    <dgm:pt modelId="{BAC0587A-D8C7-49D5-97B8-06A2C4A66E08}" type="parTrans" cxnId="{C43A71BC-FE5D-49AA-BE14-0A92F1C6C508}">
      <dgm:prSet/>
      <dgm:spPr/>
      <dgm:t>
        <a:bodyPr/>
        <a:lstStyle/>
        <a:p>
          <a:endParaRPr lang="en-US"/>
        </a:p>
      </dgm:t>
    </dgm:pt>
    <dgm:pt modelId="{F952DA41-A0F4-4878-9356-6131B0B553E6}" type="sibTrans" cxnId="{C43A71BC-FE5D-49AA-BE14-0A92F1C6C508}">
      <dgm:prSet/>
      <dgm:spPr/>
      <dgm:t>
        <a:bodyPr/>
        <a:lstStyle/>
        <a:p>
          <a:endParaRPr lang="en-US"/>
        </a:p>
      </dgm:t>
    </dgm:pt>
    <dgm:pt modelId="{862C2AD7-9EF8-416A-AEC3-896BF45FE713}">
      <dgm:prSet/>
      <dgm:spPr/>
      <dgm:t>
        <a:bodyPr/>
        <a:lstStyle/>
        <a:p>
          <a:r>
            <a:rPr lang="en-US"/>
            <a:t>Blood Utilization</a:t>
          </a:r>
        </a:p>
      </dgm:t>
    </dgm:pt>
    <dgm:pt modelId="{3626BFE8-B8B6-49D6-A3FD-011116532787}" type="parTrans" cxnId="{65D7FA2B-274A-47B9-B13F-C5392F0253E0}">
      <dgm:prSet/>
      <dgm:spPr/>
      <dgm:t>
        <a:bodyPr/>
        <a:lstStyle/>
        <a:p>
          <a:endParaRPr lang="en-US"/>
        </a:p>
      </dgm:t>
    </dgm:pt>
    <dgm:pt modelId="{9343F93B-0ABE-47B1-BE78-BF1B6D0BA9FB}" type="sibTrans" cxnId="{65D7FA2B-274A-47B9-B13F-C5392F0253E0}">
      <dgm:prSet/>
      <dgm:spPr/>
      <dgm:t>
        <a:bodyPr/>
        <a:lstStyle/>
        <a:p>
          <a:endParaRPr lang="en-US"/>
        </a:p>
      </dgm:t>
    </dgm:pt>
    <dgm:pt modelId="{724A58C8-0EC2-4B5D-9BF3-751D78557B22}" type="pres">
      <dgm:prSet presAssocID="{339EA980-7299-47D0-BF14-C0FE05EE4C1E}" presName="diagram" presStyleCnt="0">
        <dgm:presLayoutVars>
          <dgm:dir/>
          <dgm:resizeHandles val="exact"/>
        </dgm:presLayoutVars>
      </dgm:prSet>
      <dgm:spPr/>
    </dgm:pt>
    <dgm:pt modelId="{FAB538C2-7CF0-4D81-8E2B-D19A379FD3A3}" type="pres">
      <dgm:prSet presAssocID="{379125A3-8F09-4617-810F-34AC9EC1914E}" presName="node" presStyleLbl="node1" presStyleIdx="0" presStyleCnt="7">
        <dgm:presLayoutVars>
          <dgm:bulletEnabled val="1"/>
        </dgm:presLayoutVars>
      </dgm:prSet>
      <dgm:spPr/>
    </dgm:pt>
    <dgm:pt modelId="{A750FF47-D57B-4A91-9F2A-0A05F537AC65}" type="pres">
      <dgm:prSet presAssocID="{791D0161-3EE4-438B-BD67-2FECE9008E24}" presName="sibTrans" presStyleCnt="0"/>
      <dgm:spPr/>
    </dgm:pt>
    <dgm:pt modelId="{1975C050-B42B-4746-91E6-A2294A67D532}" type="pres">
      <dgm:prSet presAssocID="{06ACDF03-F6AE-4B8F-84DD-374486551AFB}" presName="node" presStyleLbl="node1" presStyleIdx="1" presStyleCnt="7">
        <dgm:presLayoutVars>
          <dgm:bulletEnabled val="1"/>
        </dgm:presLayoutVars>
      </dgm:prSet>
      <dgm:spPr/>
    </dgm:pt>
    <dgm:pt modelId="{0FB648C0-4D8A-4C6D-ACE6-BB0361B2C98E}" type="pres">
      <dgm:prSet presAssocID="{42965E91-6E51-44CD-8574-5061B47ABC1B}" presName="sibTrans" presStyleCnt="0"/>
      <dgm:spPr/>
    </dgm:pt>
    <dgm:pt modelId="{A5537C3E-74C1-44C0-BB5D-756D7823CAA7}" type="pres">
      <dgm:prSet presAssocID="{57C04B0C-7609-4C77-B76D-F9025C6BB759}" presName="node" presStyleLbl="node1" presStyleIdx="2" presStyleCnt="7">
        <dgm:presLayoutVars>
          <dgm:bulletEnabled val="1"/>
        </dgm:presLayoutVars>
      </dgm:prSet>
      <dgm:spPr/>
    </dgm:pt>
    <dgm:pt modelId="{FABAD49C-F7BE-44C0-A026-D7DA54856250}" type="pres">
      <dgm:prSet presAssocID="{9B9D388C-D52A-404D-A3E1-77CDD1257D2B}" presName="sibTrans" presStyleCnt="0"/>
      <dgm:spPr/>
    </dgm:pt>
    <dgm:pt modelId="{A583ABD0-149F-4426-A32B-65D5B2C74BA2}" type="pres">
      <dgm:prSet presAssocID="{B9D783E2-53D9-4DFD-9B93-3F8772E6AD15}" presName="node" presStyleLbl="node1" presStyleIdx="3" presStyleCnt="7">
        <dgm:presLayoutVars>
          <dgm:bulletEnabled val="1"/>
        </dgm:presLayoutVars>
      </dgm:prSet>
      <dgm:spPr/>
    </dgm:pt>
    <dgm:pt modelId="{F0FF321E-C4E1-41E3-94A1-322604A9EE58}" type="pres">
      <dgm:prSet presAssocID="{12827D16-47D7-4C9B-86FE-91D638B59EED}" presName="sibTrans" presStyleCnt="0"/>
      <dgm:spPr/>
    </dgm:pt>
    <dgm:pt modelId="{9F4B29FF-564F-449E-BAF4-A04D0D6A4F43}" type="pres">
      <dgm:prSet presAssocID="{B7F8A025-EC9A-4AD4-8636-84E96531421A}" presName="node" presStyleLbl="node1" presStyleIdx="4" presStyleCnt="7">
        <dgm:presLayoutVars>
          <dgm:bulletEnabled val="1"/>
        </dgm:presLayoutVars>
      </dgm:prSet>
      <dgm:spPr/>
    </dgm:pt>
    <dgm:pt modelId="{5D30ADD6-448D-4AF7-8149-E951BB0BE872}" type="pres">
      <dgm:prSet presAssocID="{25863CF8-1301-4118-AF4C-E00AD4607665}" presName="sibTrans" presStyleCnt="0"/>
      <dgm:spPr/>
    </dgm:pt>
    <dgm:pt modelId="{1C686627-9E8C-4ECB-851B-15C455A915DE}" type="pres">
      <dgm:prSet presAssocID="{39F18D4B-F6F3-4BFC-BDA5-4CAC3D8E1BFA}" presName="node" presStyleLbl="node1" presStyleIdx="5" presStyleCnt="7">
        <dgm:presLayoutVars>
          <dgm:bulletEnabled val="1"/>
        </dgm:presLayoutVars>
      </dgm:prSet>
      <dgm:spPr/>
    </dgm:pt>
    <dgm:pt modelId="{88EC7036-8ED9-4777-899D-4119CB6E8944}" type="pres">
      <dgm:prSet presAssocID="{F952DA41-A0F4-4878-9356-6131B0B553E6}" presName="sibTrans" presStyleCnt="0"/>
      <dgm:spPr/>
    </dgm:pt>
    <dgm:pt modelId="{E727F13B-FC58-4351-A16C-90C6E0D8BE05}" type="pres">
      <dgm:prSet presAssocID="{862C2AD7-9EF8-416A-AEC3-896BF45FE713}" presName="node" presStyleLbl="node1" presStyleIdx="6" presStyleCnt="7">
        <dgm:presLayoutVars>
          <dgm:bulletEnabled val="1"/>
        </dgm:presLayoutVars>
      </dgm:prSet>
      <dgm:spPr/>
    </dgm:pt>
  </dgm:ptLst>
  <dgm:cxnLst>
    <dgm:cxn modelId="{BA718903-E5DF-4343-8967-7A1F42B49C69}" type="presOf" srcId="{379125A3-8F09-4617-810F-34AC9EC1914E}" destId="{FAB538C2-7CF0-4D81-8E2B-D19A379FD3A3}" srcOrd="0" destOrd="0" presId="urn:microsoft.com/office/officeart/2005/8/layout/default"/>
    <dgm:cxn modelId="{42DCAD04-05D0-4913-B57D-B07AA4D75217}" type="presOf" srcId="{39F18D4B-F6F3-4BFC-BDA5-4CAC3D8E1BFA}" destId="{1C686627-9E8C-4ECB-851B-15C455A915DE}" srcOrd="0" destOrd="0" presId="urn:microsoft.com/office/officeart/2005/8/layout/default"/>
    <dgm:cxn modelId="{51363F1D-DBDC-4FB6-838C-808CBC38DAD4}" type="presOf" srcId="{339EA980-7299-47D0-BF14-C0FE05EE4C1E}" destId="{724A58C8-0EC2-4B5D-9BF3-751D78557B22}" srcOrd="0" destOrd="0" presId="urn:microsoft.com/office/officeart/2005/8/layout/default"/>
    <dgm:cxn modelId="{65D7FA2B-274A-47B9-B13F-C5392F0253E0}" srcId="{339EA980-7299-47D0-BF14-C0FE05EE4C1E}" destId="{862C2AD7-9EF8-416A-AEC3-896BF45FE713}" srcOrd="6" destOrd="0" parTransId="{3626BFE8-B8B6-49D6-A3FD-011116532787}" sibTransId="{9343F93B-0ABE-47B1-BE78-BF1B6D0BA9FB}"/>
    <dgm:cxn modelId="{F5D5A531-D5EE-4EC1-AA9B-142AB8B93D3C}" srcId="{339EA980-7299-47D0-BF14-C0FE05EE4C1E}" destId="{379125A3-8F09-4617-810F-34AC9EC1914E}" srcOrd="0" destOrd="0" parTransId="{141F122B-E21D-4273-B503-906C798E9F03}" sibTransId="{791D0161-3EE4-438B-BD67-2FECE9008E24}"/>
    <dgm:cxn modelId="{DA764E35-4736-4AA6-907A-2A385F6CAC77}" type="presOf" srcId="{862C2AD7-9EF8-416A-AEC3-896BF45FE713}" destId="{E727F13B-FC58-4351-A16C-90C6E0D8BE05}" srcOrd="0" destOrd="0" presId="urn:microsoft.com/office/officeart/2005/8/layout/default"/>
    <dgm:cxn modelId="{8B721796-EB45-4A52-9A25-6425248DFEB5}" type="presOf" srcId="{B9D783E2-53D9-4DFD-9B93-3F8772E6AD15}" destId="{A583ABD0-149F-4426-A32B-65D5B2C74BA2}" srcOrd="0" destOrd="0" presId="urn:microsoft.com/office/officeart/2005/8/layout/default"/>
    <dgm:cxn modelId="{D2B4F59B-99B6-4B01-8619-866DA1E36251}" type="presOf" srcId="{B7F8A025-EC9A-4AD4-8636-84E96531421A}" destId="{9F4B29FF-564F-449E-BAF4-A04D0D6A4F43}" srcOrd="0" destOrd="0" presId="urn:microsoft.com/office/officeart/2005/8/layout/default"/>
    <dgm:cxn modelId="{3175919D-69C5-44DA-98B7-2BF455F45C44}" type="presOf" srcId="{06ACDF03-F6AE-4B8F-84DD-374486551AFB}" destId="{1975C050-B42B-4746-91E6-A2294A67D532}" srcOrd="0" destOrd="0" presId="urn:microsoft.com/office/officeart/2005/8/layout/default"/>
    <dgm:cxn modelId="{B3019FA1-E9F8-4BDF-A663-2AEBF9A54C6D}" srcId="{339EA980-7299-47D0-BF14-C0FE05EE4C1E}" destId="{57C04B0C-7609-4C77-B76D-F9025C6BB759}" srcOrd="2" destOrd="0" parTransId="{2D76C767-1379-4CE2-905B-10980D5EC6D6}" sibTransId="{9B9D388C-D52A-404D-A3E1-77CDD1257D2B}"/>
    <dgm:cxn modelId="{551B32AA-D798-4040-A8E9-3732A76E7F70}" srcId="{339EA980-7299-47D0-BF14-C0FE05EE4C1E}" destId="{B9D783E2-53D9-4DFD-9B93-3F8772E6AD15}" srcOrd="3" destOrd="0" parTransId="{FC80A37F-62A2-40D3-B8E1-D27F4DDA17F2}" sibTransId="{12827D16-47D7-4C9B-86FE-91D638B59EED}"/>
    <dgm:cxn modelId="{86D8A8B9-F799-423C-8031-68427C4AA8A0}" type="presOf" srcId="{57C04B0C-7609-4C77-B76D-F9025C6BB759}" destId="{A5537C3E-74C1-44C0-BB5D-756D7823CAA7}" srcOrd="0" destOrd="0" presId="urn:microsoft.com/office/officeart/2005/8/layout/default"/>
    <dgm:cxn modelId="{C43A71BC-FE5D-49AA-BE14-0A92F1C6C508}" srcId="{339EA980-7299-47D0-BF14-C0FE05EE4C1E}" destId="{39F18D4B-F6F3-4BFC-BDA5-4CAC3D8E1BFA}" srcOrd="5" destOrd="0" parTransId="{BAC0587A-D8C7-49D5-97B8-06A2C4A66E08}" sibTransId="{F952DA41-A0F4-4878-9356-6131B0B553E6}"/>
    <dgm:cxn modelId="{763149CE-3C63-436D-BD1A-0A0E1AAD5901}" srcId="{339EA980-7299-47D0-BF14-C0FE05EE4C1E}" destId="{06ACDF03-F6AE-4B8F-84DD-374486551AFB}" srcOrd="1" destOrd="0" parTransId="{8DACC624-E8EB-49E9-8451-204C1AE0A3A1}" sibTransId="{42965E91-6E51-44CD-8574-5061B47ABC1B}"/>
    <dgm:cxn modelId="{F90BB0F9-5628-4A8B-91B7-13691201CD76}" srcId="{339EA980-7299-47D0-BF14-C0FE05EE4C1E}" destId="{B7F8A025-EC9A-4AD4-8636-84E96531421A}" srcOrd="4" destOrd="0" parTransId="{56F8DE0B-FDF7-424D-8BAF-3B7CF2A4591C}" sibTransId="{25863CF8-1301-4118-AF4C-E00AD4607665}"/>
    <dgm:cxn modelId="{F52C6037-F1CB-43D7-B0E0-A5AD9FCF7069}" type="presParOf" srcId="{724A58C8-0EC2-4B5D-9BF3-751D78557B22}" destId="{FAB538C2-7CF0-4D81-8E2B-D19A379FD3A3}" srcOrd="0" destOrd="0" presId="urn:microsoft.com/office/officeart/2005/8/layout/default"/>
    <dgm:cxn modelId="{D214A7DE-2D4F-4536-98DE-67C8A0A1E24E}" type="presParOf" srcId="{724A58C8-0EC2-4B5D-9BF3-751D78557B22}" destId="{A750FF47-D57B-4A91-9F2A-0A05F537AC65}" srcOrd="1" destOrd="0" presId="urn:microsoft.com/office/officeart/2005/8/layout/default"/>
    <dgm:cxn modelId="{27D77D3C-4516-44C4-8F18-0DF9CA6561FF}" type="presParOf" srcId="{724A58C8-0EC2-4B5D-9BF3-751D78557B22}" destId="{1975C050-B42B-4746-91E6-A2294A67D532}" srcOrd="2" destOrd="0" presId="urn:microsoft.com/office/officeart/2005/8/layout/default"/>
    <dgm:cxn modelId="{EE06A7C6-074B-4FD8-BA51-095ADD6695DE}" type="presParOf" srcId="{724A58C8-0EC2-4B5D-9BF3-751D78557B22}" destId="{0FB648C0-4D8A-4C6D-ACE6-BB0361B2C98E}" srcOrd="3" destOrd="0" presId="urn:microsoft.com/office/officeart/2005/8/layout/default"/>
    <dgm:cxn modelId="{D2376E8B-7972-48F9-8CA4-CD7F9123B88D}" type="presParOf" srcId="{724A58C8-0EC2-4B5D-9BF3-751D78557B22}" destId="{A5537C3E-74C1-44C0-BB5D-756D7823CAA7}" srcOrd="4" destOrd="0" presId="urn:microsoft.com/office/officeart/2005/8/layout/default"/>
    <dgm:cxn modelId="{25CB842C-4AF5-4E8A-B6B7-BDA21ED3C67E}" type="presParOf" srcId="{724A58C8-0EC2-4B5D-9BF3-751D78557B22}" destId="{FABAD49C-F7BE-44C0-A026-D7DA54856250}" srcOrd="5" destOrd="0" presId="urn:microsoft.com/office/officeart/2005/8/layout/default"/>
    <dgm:cxn modelId="{93E848C7-5F03-4E6D-9827-A70DA5825D50}" type="presParOf" srcId="{724A58C8-0EC2-4B5D-9BF3-751D78557B22}" destId="{A583ABD0-149F-4426-A32B-65D5B2C74BA2}" srcOrd="6" destOrd="0" presId="urn:microsoft.com/office/officeart/2005/8/layout/default"/>
    <dgm:cxn modelId="{05AD1430-72E4-4084-8076-19398FBE1567}" type="presParOf" srcId="{724A58C8-0EC2-4B5D-9BF3-751D78557B22}" destId="{F0FF321E-C4E1-41E3-94A1-322604A9EE58}" srcOrd="7" destOrd="0" presId="urn:microsoft.com/office/officeart/2005/8/layout/default"/>
    <dgm:cxn modelId="{878A1FE8-5086-4920-94B7-1B5C10E4D792}" type="presParOf" srcId="{724A58C8-0EC2-4B5D-9BF3-751D78557B22}" destId="{9F4B29FF-564F-449E-BAF4-A04D0D6A4F43}" srcOrd="8" destOrd="0" presId="urn:microsoft.com/office/officeart/2005/8/layout/default"/>
    <dgm:cxn modelId="{5B2E6787-EA0D-48DA-879C-DE7CCE382D50}" type="presParOf" srcId="{724A58C8-0EC2-4B5D-9BF3-751D78557B22}" destId="{5D30ADD6-448D-4AF7-8149-E951BB0BE872}" srcOrd="9" destOrd="0" presId="urn:microsoft.com/office/officeart/2005/8/layout/default"/>
    <dgm:cxn modelId="{E94488CD-D53D-4662-866B-76D274289623}" type="presParOf" srcId="{724A58C8-0EC2-4B5D-9BF3-751D78557B22}" destId="{1C686627-9E8C-4ECB-851B-15C455A915DE}" srcOrd="10" destOrd="0" presId="urn:microsoft.com/office/officeart/2005/8/layout/default"/>
    <dgm:cxn modelId="{3A4AF874-161C-485B-8B65-B20C94D506BE}" type="presParOf" srcId="{724A58C8-0EC2-4B5D-9BF3-751D78557B22}" destId="{88EC7036-8ED9-4777-899D-4119CB6E8944}" srcOrd="11" destOrd="0" presId="urn:microsoft.com/office/officeart/2005/8/layout/default"/>
    <dgm:cxn modelId="{CFEE20E5-F6FE-4AB3-82BA-4553608D24C7}" type="presParOf" srcId="{724A58C8-0EC2-4B5D-9BF3-751D78557B22}" destId="{E727F13B-FC58-4351-A16C-90C6E0D8BE05}"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6A7A20-ACAD-4530-918C-3D6282BC224F}">
      <dsp:nvSpPr>
        <dsp:cNvPr id="0" name=""/>
        <dsp:cNvSpPr/>
      </dsp:nvSpPr>
      <dsp:spPr>
        <a:xfrm>
          <a:off x="3429000" y="0"/>
          <a:ext cx="1371599" cy="711199"/>
        </a:xfrm>
        <a:prstGeom prst="trapezoid">
          <a:avLst>
            <a:gd name="adj" fmla="val 96429"/>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95000"/>
                </a:schemeClr>
              </a:solidFill>
            </a:rPr>
            <a:t>                                      Take                  Corrective              Action</a:t>
          </a:r>
        </a:p>
      </dsp:txBody>
      <dsp:txXfrm>
        <a:off x="3429000" y="0"/>
        <a:ext cx="1371599" cy="711199"/>
      </dsp:txXfrm>
    </dsp:sp>
    <dsp:sp modelId="{5BCA58AE-13FD-4EA5-9A8C-F16228448A47}">
      <dsp:nvSpPr>
        <dsp:cNvPr id="0" name=""/>
        <dsp:cNvSpPr/>
      </dsp:nvSpPr>
      <dsp:spPr>
        <a:xfrm>
          <a:off x="2743200" y="724293"/>
          <a:ext cx="2743199" cy="711199"/>
        </a:xfrm>
        <a:prstGeom prst="trapezoid">
          <a:avLst>
            <a:gd name="adj" fmla="val 96429"/>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95000"/>
                </a:schemeClr>
              </a:solidFill>
            </a:rPr>
            <a:t> </a:t>
          </a:r>
          <a:r>
            <a:rPr lang="en-US" sz="1400" kern="1200" dirty="0">
              <a:solidFill>
                <a:schemeClr val="bg1">
                  <a:lumMod val="95000"/>
                </a:schemeClr>
              </a:solidFill>
            </a:rPr>
            <a:t>Manage                                Poor                      Performance</a:t>
          </a:r>
        </a:p>
      </dsp:txBody>
      <dsp:txXfrm>
        <a:off x="3223260" y="724293"/>
        <a:ext cx="1783080" cy="711199"/>
      </dsp:txXfrm>
    </dsp:sp>
    <dsp:sp modelId="{F9B58062-0770-468D-8C41-BC26977C4F57}">
      <dsp:nvSpPr>
        <dsp:cNvPr id="0" name=""/>
        <dsp:cNvSpPr/>
      </dsp:nvSpPr>
      <dsp:spPr>
        <a:xfrm>
          <a:off x="2057400" y="1422399"/>
          <a:ext cx="4114799" cy="711199"/>
        </a:xfrm>
        <a:prstGeom prst="trapezoid">
          <a:avLst>
            <a:gd name="adj" fmla="val 96429"/>
          </a:avLst>
        </a:prstGeom>
        <a:solidFill>
          <a:schemeClr val="accent3">
            <a:hueOff val="4767639"/>
            <a:satOff val="2051"/>
            <a:lumOff val="-141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lumMod val="95000"/>
                </a:schemeClr>
              </a:solidFill>
            </a:rPr>
            <a:t>Provide Periodic Feedback</a:t>
          </a:r>
        </a:p>
      </dsp:txBody>
      <dsp:txXfrm>
        <a:off x="2777490" y="1422399"/>
        <a:ext cx="2674620" cy="711199"/>
      </dsp:txXfrm>
    </dsp:sp>
    <dsp:sp modelId="{DF27D73D-9428-4D4D-8611-B7CD936D049A}">
      <dsp:nvSpPr>
        <dsp:cNvPr id="0" name=""/>
        <dsp:cNvSpPr/>
      </dsp:nvSpPr>
      <dsp:spPr>
        <a:xfrm>
          <a:off x="1371600" y="2133599"/>
          <a:ext cx="5486399" cy="711199"/>
        </a:xfrm>
        <a:prstGeom prst="trapezoid">
          <a:avLst>
            <a:gd name="adj" fmla="val 96429"/>
          </a:avLst>
        </a:prstGeom>
        <a:solidFill>
          <a:schemeClr val="accent3">
            <a:hueOff val="7151459"/>
            <a:satOff val="3077"/>
            <a:lumOff val="-2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lumMod val="95000"/>
                </a:schemeClr>
              </a:solidFill>
            </a:rPr>
            <a:t>Measure Performance Against Expectations</a:t>
          </a:r>
        </a:p>
      </dsp:txBody>
      <dsp:txXfrm>
        <a:off x="2331720" y="2133599"/>
        <a:ext cx="3566160" cy="711199"/>
      </dsp:txXfrm>
    </dsp:sp>
    <dsp:sp modelId="{C8652E88-E19C-48A3-B497-DA9BAD979BD8}">
      <dsp:nvSpPr>
        <dsp:cNvPr id="0" name=""/>
        <dsp:cNvSpPr/>
      </dsp:nvSpPr>
      <dsp:spPr>
        <a:xfrm>
          <a:off x="685799" y="2844799"/>
          <a:ext cx="6858000" cy="711199"/>
        </a:xfrm>
        <a:prstGeom prst="trapezoid">
          <a:avLst>
            <a:gd name="adj" fmla="val 96429"/>
          </a:avLst>
        </a:prstGeom>
        <a:solidFill>
          <a:schemeClr val="accent3">
            <a:hueOff val="9535279"/>
            <a:satOff val="4102"/>
            <a:lumOff val="-28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95000"/>
                </a:schemeClr>
              </a:solidFill>
            </a:rPr>
            <a:t>Set and Communicate Expectations</a:t>
          </a:r>
        </a:p>
      </dsp:txBody>
      <dsp:txXfrm>
        <a:off x="1885949" y="2844799"/>
        <a:ext cx="4457700" cy="711199"/>
      </dsp:txXfrm>
    </dsp:sp>
    <dsp:sp modelId="{EE93D801-EABA-4352-B9D2-A2F78ABEE752}">
      <dsp:nvSpPr>
        <dsp:cNvPr id="0" name=""/>
        <dsp:cNvSpPr/>
      </dsp:nvSpPr>
      <dsp:spPr>
        <a:xfrm>
          <a:off x="0" y="3556000"/>
          <a:ext cx="8229600" cy="711199"/>
        </a:xfrm>
        <a:prstGeom prst="trapezoid">
          <a:avLst>
            <a:gd name="adj" fmla="val 96429"/>
          </a:avLst>
        </a:prstGeom>
        <a:solidFill>
          <a:schemeClr val="accent3">
            <a:hueOff val="11919099"/>
            <a:satOff val="5128"/>
            <a:lumOff val="-352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95000"/>
                </a:schemeClr>
              </a:solidFill>
            </a:rPr>
            <a:t>Appoint Excellent Providers</a:t>
          </a:r>
        </a:p>
      </dsp:txBody>
      <dsp:txXfrm>
        <a:off x="1440179" y="3556000"/>
        <a:ext cx="5349240" cy="7111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6A7A20-ACAD-4530-918C-3D6282BC224F}">
      <dsp:nvSpPr>
        <dsp:cNvPr id="0" name=""/>
        <dsp:cNvSpPr/>
      </dsp:nvSpPr>
      <dsp:spPr>
        <a:xfrm>
          <a:off x="3429000" y="0"/>
          <a:ext cx="1371599" cy="711199"/>
        </a:xfrm>
        <a:prstGeom prst="trapezoid">
          <a:avLst>
            <a:gd name="adj" fmla="val 96429"/>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95000"/>
                </a:schemeClr>
              </a:solidFill>
            </a:rPr>
            <a:t>                                      Take                  Corrective              Action</a:t>
          </a:r>
        </a:p>
      </dsp:txBody>
      <dsp:txXfrm>
        <a:off x="3429000" y="0"/>
        <a:ext cx="1371599" cy="711199"/>
      </dsp:txXfrm>
    </dsp:sp>
    <dsp:sp modelId="{5BCA58AE-13FD-4EA5-9A8C-F16228448A47}">
      <dsp:nvSpPr>
        <dsp:cNvPr id="0" name=""/>
        <dsp:cNvSpPr/>
      </dsp:nvSpPr>
      <dsp:spPr>
        <a:xfrm>
          <a:off x="2743200" y="724293"/>
          <a:ext cx="2743199" cy="711199"/>
        </a:xfrm>
        <a:prstGeom prst="trapezoid">
          <a:avLst>
            <a:gd name="adj" fmla="val 96429"/>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95000"/>
                </a:schemeClr>
              </a:solidFill>
            </a:rPr>
            <a:t> </a:t>
          </a:r>
          <a:r>
            <a:rPr lang="en-US" sz="1400" kern="1200" dirty="0">
              <a:solidFill>
                <a:schemeClr val="bg1">
                  <a:lumMod val="95000"/>
                </a:schemeClr>
              </a:solidFill>
            </a:rPr>
            <a:t>Manage                                Poor                      Performance</a:t>
          </a:r>
        </a:p>
      </dsp:txBody>
      <dsp:txXfrm>
        <a:off x="3223260" y="724293"/>
        <a:ext cx="1783080" cy="711199"/>
      </dsp:txXfrm>
    </dsp:sp>
    <dsp:sp modelId="{F9B58062-0770-468D-8C41-BC26977C4F57}">
      <dsp:nvSpPr>
        <dsp:cNvPr id="0" name=""/>
        <dsp:cNvSpPr/>
      </dsp:nvSpPr>
      <dsp:spPr>
        <a:xfrm>
          <a:off x="2057400" y="1422399"/>
          <a:ext cx="4114799" cy="711199"/>
        </a:xfrm>
        <a:prstGeom prst="trapezoid">
          <a:avLst>
            <a:gd name="adj" fmla="val 96429"/>
          </a:avLst>
        </a:prstGeom>
        <a:solidFill>
          <a:schemeClr val="accent3">
            <a:hueOff val="4767639"/>
            <a:satOff val="2051"/>
            <a:lumOff val="-141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lumMod val="95000"/>
                </a:schemeClr>
              </a:solidFill>
            </a:rPr>
            <a:t>Provide Periodic Feedback</a:t>
          </a:r>
        </a:p>
      </dsp:txBody>
      <dsp:txXfrm>
        <a:off x="2777490" y="1422399"/>
        <a:ext cx="2674620" cy="711199"/>
      </dsp:txXfrm>
    </dsp:sp>
    <dsp:sp modelId="{DF27D73D-9428-4D4D-8611-B7CD936D049A}">
      <dsp:nvSpPr>
        <dsp:cNvPr id="0" name=""/>
        <dsp:cNvSpPr/>
      </dsp:nvSpPr>
      <dsp:spPr>
        <a:xfrm>
          <a:off x="1371600" y="2133599"/>
          <a:ext cx="5486399" cy="711199"/>
        </a:xfrm>
        <a:prstGeom prst="trapezoid">
          <a:avLst>
            <a:gd name="adj" fmla="val 96429"/>
          </a:avLst>
        </a:prstGeom>
        <a:solidFill>
          <a:schemeClr val="accent3">
            <a:hueOff val="7151459"/>
            <a:satOff val="3077"/>
            <a:lumOff val="-2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lumMod val="95000"/>
                </a:schemeClr>
              </a:solidFill>
            </a:rPr>
            <a:t>Measure Performance Against Expectations</a:t>
          </a:r>
        </a:p>
      </dsp:txBody>
      <dsp:txXfrm>
        <a:off x="2331720" y="2133599"/>
        <a:ext cx="3566160" cy="711199"/>
      </dsp:txXfrm>
    </dsp:sp>
    <dsp:sp modelId="{C8652E88-E19C-48A3-B497-DA9BAD979BD8}">
      <dsp:nvSpPr>
        <dsp:cNvPr id="0" name=""/>
        <dsp:cNvSpPr/>
      </dsp:nvSpPr>
      <dsp:spPr>
        <a:xfrm>
          <a:off x="685799" y="2844799"/>
          <a:ext cx="6858000" cy="711199"/>
        </a:xfrm>
        <a:prstGeom prst="trapezoid">
          <a:avLst>
            <a:gd name="adj" fmla="val 96429"/>
          </a:avLst>
        </a:prstGeom>
        <a:solidFill>
          <a:schemeClr val="accent3">
            <a:hueOff val="9535279"/>
            <a:satOff val="4102"/>
            <a:lumOff val="-28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95000"/>
                </a:schemeClr>
              </a:solidFill>
            </a:rPr>
            <a:t>Set and Communicate Expectations</a:t>
          </a:r>
        </a:p>
      </dsp:txBody>
      <dsp:txXfrm>
        <a:off x="1885949" y="2844799"/>
        <a:ext cx="4457700" cy="711199"/>
      </dsp:txXfrm>
    </dsp:sp>
    <dsp:sp modelId="{EE93D801-EABA-4352-B9D2-A2F78ABEE752}">
      <dsp:nvSpPr>
        <dsp:cNvPr id="0" name=""/>
        <dsp:cNvSpPr/>
      </dsp:nvSpPr>
      <dsp:spPr>
        <a:xfrm>
          <a:off x="0" y="3556000"/>
          <a:ext cx="8229600" cy="711199"/>
        </a:xfrm>
        <a:prstGeom prst="trapezoid">
          <a:avLst>
            <a:gd name="adj" fmla="val 96429"/>
          </a:avLst>
        </a:prstGeom>
        <a:solidFill>
          <a:schemeClr val="accent3">
            <a:hueOff val="11919099"/>
            <a:satOff val="5128"/>
            <a:lumOff val="-352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95000"/>
                </a:schemeClr>
              </a:solidFill>
            </a:rPr>
            <a:t>Appoint Excellent Providers</a:t>
          </a:r>
        </a:p>
      </dsp:txBody>
      <dsp:txXfrm>
        <a:off x="1440179" y="3556000"/>
        <a:ext cx="5349240" cy="7111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538C2-7CF0-4D81-8E2B-D19A379FD3A3}">
      <dsp:nvSpPr>
        <dsp:cNvPr id="0" name=""/>
        <dsp:cNvSpPr/>
      </dsp:nvSpPr>
      <dsp:spPr>
        <a:xfrm>
          <a:off x="495061" y="645"/>
          <a:ext cx="2262336" cy="135740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Internal Peer Review</a:t>
          </a:r>
        </a:p>
      </dsp:txBody>
      <dsp:txXfrm>
        <a:off x="495061" y="645"/>
        <a:ext cx="2262336" cy="1357401"/>
      </dsp:txXfrm>
    </dsp:sp>
    <dsp:sp modelId="{1975C050-B42B-4746-91E6-A2294A67D532}">
      <dsp:nvSpPr>
        <dsp:cNvPr id="0" name=""/>
        <dsp:cNvSpPr/>
      </dsp:nvSpPr>
      <dsp:spPr>
        <a:xfrm>
          <a:off x="2983631" y="645"/>
          <a:ext cx="2262336" cy="135740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Physician scorecards</a:t>
          </a:r>
        </a:p>
      </dsp:txBody>
      <dsp:txXfrm>
        <a:off x="2983631" y="645"/>
        <a:ext cx="2262336" cy="1357401"/>
      </dsp:txXfrm>
    </dsp:sp>
    <dsp:sp modelId="{A5537C3E-74C1-44C0-BB5D-756D7823CAA7}">
      <dsp:nvSpPr>
        <dsp:cNvPr id="0" name=""/>
        <dsp:cNvSpPr/>
      </dsp:nvSpPr>
      <dsp:spPr>
        <a:xfrm>
          <a:off x="5472201" y="645"/>
          <a:ext cx="2262336" cy="135740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Credentialing</a:t>
          </a:r>
        </a:p>
      </dsp:txBody>
      <dsp:txXfrm>
        <a:off x="5472201" y="645"/>
        <a:ext cx="2262336" cy="1357401"/>
      </dsp:txXfrm>
    </dsp:sp>
    <dsp:sp modelId="{A583ABD0-149F-4426-A32B-65D5B2C74BA2}">
      <dsp:nvSpPr>
        <dsp:cNvPr id="0" name=""/>
        <dsp:cNvSpPr/>
      </dsp:nvSpPr>
      <dsp:spPr>
        <a:xfrm>
          <a:off x="495061" y="1584280"/>
          <a:ext cx="2262336" cy="135740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Antibiotic Stewardship</a:t>
          </a:r>
        </a:p>
      </dsp:txBody>
      <dsp:txXfrm>
        <a:off x="495061" y="1584280"/>
        <a:ext cx="2262336" cy="1357401"/>
      </dsp:txXfrm>
    </dsp:sp>
    <dsp:sp modelId="{9F4B29FF-564F-449E-BAF4-A04D0D6A4F43}">
      <dsp:nvSpPr>
        <dsp:cNvPr id="0" name=""/>
        <dsp:cNvSpPr/>
      </dsp:nvSpPr>
      <dsp:spPr>
        <a:xfrm>
          <a:off x="2983631" y="1584280"/>
          <a:ext cx="2262336" cy="135740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Medical Record Review</a:t>
          </a:r>
        </a:p>
      </dsp:txBody>
      <dsp:txXfrm>
        <a:off x="2983631" y="1584280"/>
        <a:ext cx="2262336" cy="1357401"/>
      </dsp:txXfrm>
    </dsp:sp>
    <dsp:sp modelId="{1C686627-9E8C-4ECB-851B-15C455A915DE}">
      <dsp:nvSpPr>
        <dsp:cNvPr id="0" name=""/>
        <dsp:cNvSpPr/>
      </dsp:nvSpPr>
      <dsp:spPr>
        <a:xfrm>
          <a:off x="5472201" y="1584280"/>
          <a:ext cx="2262336" cy="135740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Cancer Registries/Tissue Review</a:t>
          </a:r>
        </a:p>
      </dsp:txBody>
      <dsp:txXfrm>
        <a:off x="5472201" y="1584280"/>
        <a:ext cx="2262336" cy="1357401"/>
      </dsp:txXfrm>
    </dsp:sp>
    <dsp:sp modelId="{E727F13B-FC58-4351-A16C-90C6E0D8BE05}">
      <dsp:nvSpPr>
        <dsp:cNvPr id="0" name=""/>
        <dsp:cNvSpPr/>
      </dsp:nvSpPr>
      <dsp:spPr>
        <a:xfrm>
          <a:off x="2983631" y="3167916"/>
          <a:ext cx="2262336" cy="135740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Blood Utilization</a:t>
          </a:r>
        </a:p>
      </dsp:txBody>
      <dsp:txXfrm>
        <a:off x="2983631" y="3167916"/>
        <a:ext cx="2262336" cy="1357401"/>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3666E60-D3F8-4988-9407-EE3F62881A62}" type="datetimeFigureOut">
              <a:rPr lang="en-US" smtClean="0"/>
              <a:t>12/21/2021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F24ECD-B79B-484B-960F-2035E4846501}" type="slidenum">
              <a:rPr lang="en-US" smtClean="0"/>
              <a:t>‹#›</a:t>
            </a:fld>
            <a:endParaRPr lang="en-US"/>
          </a:p>
        </p:txBody>
      </p:sp>
    </p:spTree>
    <p:extLst>
      <p:ext uri="{BB962C8B-B14F-4D97-AF65-F5344CB8AC3E}">
        <p14:creationId xmlns:p14="http://schemas.microsoft.com/office/powerpoint/2010/main" val="378059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F24ECD-B79B-484B-960F-2035E4846501}" type="slidenum">
              <a:rPr lang="en-US" smtClean="0"/>
              <a:t>1</a:t>
            </a:fld>
            <a:endParaRPr lang="en-US"/>
          </a:p>
        </p:txBody>
      </p:sp>
    </p:spTree>
    <p:extLst>
      <p:ext uri="{BB962C8B-B14F-4D97-AF65-F5344CB8AC3E}">
        <p14:creationId xmlns:p14="http://schemas.microsoft.com/office/powerpoint/2010/main" val="877304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make IP/OBs</a:t>
            </a:r>
            <a:r>
              <a:rPr lang="en-US" baseline="0" dirty="0"/>
              <a:t> decisions in their hospital?  Work with provider to ensure patient is in appropriate level of care.  What is Condition Code 44? When the provider initially admits to inpatient but the hospital later determines the patient did not meet acute criteria, the hospital may change the status to outpatient.</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19</a:t>
            </a:fld>
            <a:endParaRPr lang="en-US"/>
          </a:p>
        </p:txBody>
      </p:sp>
    </p:spTree>
    <p:extLst>
      <p:ext uri="{BB962C8B-B14F-4D97-AF65-F5344CB8AC3E}">
        <p14:creationId xmlns:p14="http://schemas.microsoft.com/office/powerpoint/2010/main" val="3913102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Observation vs. Inpatient impacts how the hospital bills for services.</a:t>
            </a:r>
          </a:p>
          <a:p>
            <a:r>
              <a:rPr lang="en-US" dirty="0"/>
              <a:t>MOON letter: Hospitals are required to issue to patients who are getting observation services vs. inpatient and why, and also how this may affect how much they have to pay and the care they can get when leaving the hospital.</a:t>
            </a:r>
          </a:p>
        </p:txBody>
      </p:sp>
      <p:sp>
        <p:nvSpPr>
          <p:cNvPr id="4" name="Slide Number Placeholder 3"/>
          <p:cNvSpPr>
            <a:spLocks noGrp="1"/>
          </p:cNvSpPr>
          <p:nvPr>
            <p:ph type="sldNum" sz="quarter" idx="5"/>
          </p:nvPr>
        </p:nvSpPr>
        <p:spPr/>
        <p:txBody>
          <a:bodyPr/>
          <a:lstStyle/>
          <a:p>
            <a:fld id="{70F24ECD-B79B-484B-960F-2035E4846501}" type="slidenum">
              <a:rPr lang="en-US" smtClean="0"/>
              <a:t>20</a:t>
            </a:fld>
            <a:endParaRPr lang="en-US"/>
          </a:p>
        </p:txBody>
      </p:sp>
    </p:spTree>
    <p:extLst>
      <p:ext uri="{BB962C8B-B14F-4D97-AF65-F5344CB8AC3E}">
        <p14:creationId xmlns:p14="http://schemas.microsoft.com/office/powerpoint/2010/main" val="45973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Praise in public, coach in private! Always a good rule of thumb.</a:t>
            </a:r>
          </a:p>
        </p:txBody>
      </p:sp>
      <p:sp>
        <p:nvSpPr>
          <p:cNvPr id="4" name="Slide Number Placeholder 3"/>
          <p:cNvSpPr>
            <a:spLocks noGrp="1"/>
          </p:cNvSpPr>
          <p:nvPr>
            <p:ph type="sldNum" sz="quarter" idx="5"/>
          </p:nvPr>
        </p:nvSpPr>
        <p:spPr/>
        <p:txBody>
          <a:bodyPr/>
          <a:lstStyle/>
          <a:p>
            <a:fld id="{70F24ECD-B79B-484B-960F-2035E4846501}" type="slidenum">
              <a:rPr lang="en-US" smtClean="0"/>
              <a:t>22</a:t>
            </a:fld>
            <a:endParaRPr lang="en-US"/>
          </a:p>
        </p:txBody>
      </p:sp>
    </p:spTree>
    <p:extLst>
      <p:ext uri="{BB962C8B-B14F-4D97-AF65-F5344CB8AC3E}">
        <p14:creationId xmlns:p14="http://schemas.microsoft.com/office/powerpoint/2010/main" val="2206896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F24ECD-B79B-484B-960F-2035E4846501}" type="slidenum">
              <a:rPr lang="en-US" smtClean="0"/>
              <a:t>23</a:t>
            </a:fld>
            <a:endParaRPr lang="en-US"/>
          </a:p>
        </p:txBody>
      </p:sp>
    </p:spTree>
    <p:extLst>
      <p:ext uri="{BB962C8B-B14F-4D97-AF65-F5344CB8AC3E}">
        <p14:creationId xmlns:p14="http://schemas.microsoft.com/office/powerpoint/2010/main" val="727681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Governing Board is responsible for approving all reappointments to the Medical Staff.  Our job is to give them the information they need to make good decisions.</a:t>
            </a:r>
          </a:p>
        </p:txBody>
      </p:sp>
      <p:sp>
        <p:nvSpPr>
          <p:cNvPr id="4" name="Slide Number Placeholder 3"/>
          <p:cNvSpPr>
            <a:spLocks noGrp="1"/>
          </p:cNvSpPr>
          <p:nvPr>
            <p:ph type="sldNum" sz="quarter" idx="5"/>
          </p:nvPr>
        </p:nvSpPr>
        <p:spPr/>
        <p:txBody>
          <a:bodyPr/>
          <a:lstStyle/>
          <a:p>
            <a:fld id="{70F24ECD-B79B-484B-960F-2035E4846501}" type="slidenum">
              <a:rPr lang="en-US" smtClean="0"/>
              <a:t>2</a:t>
            </a:fld>
            <a:endParaRPr lang="en-US"/>
          </a:p>
        </p:txBody>
      </p:sp>
    </p:spTree>
    <p:extLst>
      <p:ext uri="{BB962C8B-B14F-4D97-AF65-F5344CB8AC3E}">
        <p14:creationId xmlns:p14="http://schemas.microsoft.com/office/powerpoint/2010/main" val="302071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we assess the quality and appropriateness of physician’s diagnosis and treatment? Collecting and monitoring data on various measures, compare to peers and benchmarks.</a:t>
            </a:r>
          </a:p>
          <a:p>
            <a:endParaRPr lang="en-US" dirty="0"/>
          </a:p>
          <a:p>
            <a:r>
              <a:rPr lang="en-US" dirty="0"/>
              <a:t>Internal peer review: </a:t>
            </a:r>
          </a:p>
        </p:txBody>
      </p:sp>
      <p:sp>
        <p:nvSpPr>
          <p:cNvPr id="4" name="Slide Number Placeholder 3"/>
          <p:cNvSpPr>
            <a:spLocks noGrp="1"/>
          </p:cNvSpPr>
          <p:nvPr>
            <p:ph type="sldNum" sz="quarter" idx="10"/>
          </p:nvPr>
        </p:nvSpPr>
        <p:spPr/>
        <p:txBody>
          <a:bodyPr/>
          <a:lstStyle/>
          <a:p>
            <a:fld id="{70F24ECD-B79B-484B-960F-2035E4846501}" type="slidenum">
              <a:rPr lang="en-US" smtClean="0"/>
              <a:t>5</a:t>
            </a:fld>
            <a:endParaRPr lang="en-US"/>
          </a:p>
        </p:txBody>
      </p:sp>
    </p:spTree>
    <p:extLst>
      <p:ext uri="{BB962C8B-B14F-4D97-AF65-F5344CB8AC3E}">
        <p14:creationId xmlns:p14="http://schemas.microsoft.com/office/powerpoint/2010/main" val="2117014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a:t>
            </a:r>
            <a:r>
              <a:rPr lang="en-US" baseline="0" dirty="0"/>
              <a:t> data in a manner that is clear/concise.  They have to know what data is out there.  May be trial and error of what works. </a:t>
            </a:r>
          </a:p>
          <a:p>
            <a:r>
              <a:rPr lang="en-US" baseline="0" dirty="0"/>
              <a:t>Include in minutes; this is important to be able to show compliance with regulations regarding Med Staff and Governing Board oversight of quality.</a:t>
            </a:r>
          </a:p>
          <a:p>
            <a:r>
              <a:rPr lang="en-US" baseline="0" dirty="0"/>
              <a:t>Aggregate reporting acceptable.  </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6</a:t>
            </a:fld>
            <a:endParaRPr lang="en-US"/>
          </a:p>
        </p:txBody>
      </p:sp>
    </p:spTree>
    <p:extLst>
      <p:ext uri="{BB962C8B-B14F-4D97-AF65-F5344CB8AC3E}">
        <p14:creationId xmlns:p14="http://schemas.microsoft.com/office/powerpoint/2010/main" val="2388146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this a focus?</a:t>
            </a:r>
          </a:p>
          <a:p>
            <a:endParaRPr lang="en-US" dirty="0"/>
          </a:p>
        </p:txBody>
      </p:sp>
      <p:sp>
        <p:nvSpPr>
          <p:cNvPr id="4" name="Slide Number Placeholder 3"/>
          <p:cNvSpPr>
            <a:spLocks noGrp="1"/>
          </p:cNvSpPr>
          <p:nvPr>
            <p:ph type="sldNum" sz="quarter" idx="5"/>
          </p:nvPr>
        </p:nvSpPr>
        <p:spPr/>
        <p:txBody>
          <a:bodyPr/>
          <a:lstStyle/>
          <a:p>
            <a:fld id="{70F24ECD-B79B-484B-960F-2035E4846501}" type="slidenum">
              <a:rPr lang="en-US" smtClean="0"/>
              <a:t>9</a:t>
            </a:fld>
            <a:endParaRPr lang="en-US"/>
          </a:p>
        </p:txBody>
      </p:sp>
    </p:spTree>
    <p:extLst>
      <p:ext uri="{BB962C8B-B14F-4D97-AF65-F5344CB8AC3E}">
        <p14:creationId xmlns:p14="http://schemas.microsoft.com/office/powerpoint/2010/main" val="1167000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F24ECD-B79B-484B-960F-2035E4846501}" type="slidenum">
              <a:rPr lang="en-US" smtClean="0"/>
              <a:t>10</a:t>
            </a:fld>
            <a:endParaRPr lang="en-US"/>
          </a:p>
        </p:txBody>
      </p:sp>
    </p:spTree>
    <p:extLst>
      <p:ext uri="{BB962C8B-B14F-4D97-AF65-F5344CB8AC3E}">
        <p14:creationId xmlns:p14="http://schemas.microsoft.com/office/powerpoint/2010/main" val="2283541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a:t>
            </a:r>
            <a:r>
              <a:rPr lang="en-US" dirty="0" err="1"/>
              <a:t>morbitities</a:t>
            </a:r>
            <a:r>
              <a:rPr lang="en-US" dirty="0"/>
              <a:t>/extended</a:t>
            </a:r>
            <a:r>
              <a:rPr lang="en-US" baseline="0" dirty="0"/>
              <a:t> length of stay, etc.  Include in policy types does not have to be all inclusive.</a:t>
            </a:r>
          </a:p>
          <a:p>
            <a:r>
              <a:rPr lang="en-US" baseline="0" dirty="0"/>
              <a:t>Chart reviews can be random- for ongoing evaluation of provider practices- or focused- based on identified concern.  For example, if a provider has higher than average number of readmissions a focused review of all readmission charts might be indicated. Another example of a focused review is doing a chart abstraction for core measures or antibiotic usage.</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12</a:t>
            </a:fld>
            <a:endParaRPr lang="en-US"/>
          </a:p>
        </p:txBody>
      </p:sp>
    </p:spTree>
    <p:extLst>
      <p:ext uri="{BB962C8B-B14F-4D97-AF65-F5344CB8AC3E}">
        <p14:creationId xmlns:p14="http://schemas.microsoft.com/office/powerpoint/2010/main" val="646145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Measures</a:t>
            </a:r>
            <a:r>
              <a:rPr lang="en-US" baseline="0" dirty="0"/>
              <a:t> can be chosen by areas of concern, standard of care, core measures, etc.  Guide for med-staff and board decisions. Should align with patient safety/quality strategies. Be sure to check your Med Staff bylaws to see if there are any specific benchmarks to be met for reappointment and include these on your scorecard.</a:t>
            </a:r>
          </a:p>
          <a:p>
            <a:r>
              <a:rPr lang="en-US" baseline="0" dirty="0"/>
              <a:t>Included in re-credentialing process.  Can take into account internal peer review</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13</a:t>
            </a:fld>
            <a:endParaRPr lang="en-US"/>
          </a:p>
        </p:txBody>
      </p:sp>
    </p:spTree>
    <p:extLst>
      <p:ext uri="{BB962C8B-B14F-4D97-AF65-F5344CB8AC3E}">
        <p14:creationId xmlns:p14="http://schemas.microsoft.com/office/powerpoint/2010/main" val="1201413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 midnight rule was not impacted by any of the waivers related to COVID Public Health Emergency. A great practice for providers is to document in their admission notes WHY they expect the patient to stay at least 2 midnights.  There are software programs to help guide providers through decision making, can be very helpful IF they use them.</a:t>
            </a:r>
          </a:p>
        </p:txBody>
      </p:sp>
      <p:sp>
        <p:nvSpPr>
          <p:cNvPr id="4" name="Slide Number Placeholder 3"/>
          <p:cNvSpPr>
            <a:spLocks noGrp="1"/>
          </p:cNvSpPr>
          <p:nvPr>
            <p:ph type="sldNum" sz="quarter" idx="5"/>
          </p:nvPr>
        </p:nvSpPr>
        <p:spPr/>
        <p:txBody>
          <a:bodyPr/>
          <a:lstStyle/>
          <a:p>
            <a:fld id="{70F24ECD-B79B-484B-960F-2035E4846501}" type="slidenum">
              <a:rPr lang="en-US" smtClean="0"/>
              <a:t>18</a:t>
            </a:fld>
            <a:endParaRPr lang="en-US"/>
          </a:p>
        </p:txBody>
      </p:sp>
    </p:spTree>
    <p:extLst>
      <p:ext uri="{BB962C8B-B14F-4D97-AF65-F5344CB8AC3E}">
        <p14:creationId xmlns:p14="http://schemas.microsoft.com/office/powerpoint/2010/main" val="42524227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5105400"/>
            <a:ext cx="9144000" cy="2057400"/>
          </a:xfrm>
          <a:prstGeom prst="rect">
            <a:avLst/>
          </a:prstGeom>
        </p:spPr>
      </p:pic>
      <p:sp>
        <p:nvSpPr>
          <p:cNvPr id="3" name="Subtitle 2"/>
          <p:cNvSpPr>
            <a:spLocks noGrp="1"/>
          </p:cNvSpPr>
          <p:nvPr>
            <p:ph type="subTitle" idx="1" hasCustomPrompt="1"/>
          </p:nvPr>
        </p:nvSpPr>
        <p:spPr>
          <a:xfrm>
            <a:off x="685800" y="3606225"/>
            <a:ext cx="7696200" cy="584775"/>
          </a:xfrm>
        </p:spPr>
        <p:txBody>
          <a:bodyPr>
            <a:normAutofit/>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 </a:t>
            </a:r>
          </a:p>
        </p:txBody>
      </p:sp>
      <p:sp>
        <p:nvSpPr>
          <p:cNvPr id="5" name="TextBox 4"/>
          <p:cNvSpPr txBox="1"/>
          <p:nvPr userDrawn="1"/>
        </p:nvSpPr>
        <p:spPr>
          <a:xfrm>
            <a:off x="0" y="6550223"/>
            <a:ext cx="9144000" cy="307777"/>
          </a:xfrm>
          <a:prstGeom prst="rect">
            <a:avLst/>
          </a:prstGeom>
          <a:noFill/>
        </p:spPr>
        <p:txBody>
          <a:bodyPr wrap="square" rtlCol="0">
            <a:spAutoFit/>
          </a:bodyPr>
          <a:lstStyle/>
          <a:p>
            <a:pPr algn="ctr"/>
            <a:r>
              <a:rPr lang="en-US" sz="1400" dirty="0">
                <a:solidFill>
                  <a:srgbClr val="002060"/>
                </a:solidFill>
              </a:rPr>
              <a:t>www.nebraskahospitals.org</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 y="381000"/>
            <a:ext cx="3450336" cy="1117843"/>
          </a:xfrm>
          <a:prstGeom prst="rect">
            <a:avLst/>
          </a:prstGeom>
        </p:spPr>
      </p:pic>
    </p:spTree>
    <p:extLst>
      <p:ext uri="{BB962C8B-B14F-4D97-AF65-F5344CB8AC3E}">
        <p14:creationId xmlns:p14="http://schemas.microsoft.com/office/powerpoint/2010/main" val="22479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194403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0"/>
            <a:ext cx="9144000" cy="133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a:xfrm>
            <a:off x="457015"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640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2"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282972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4"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31072728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EF35D-9A28-4667-B3F8-B717950D59A5}" type="slidenum">
              <a:rPr lang="en-US" smtClean="0"/>
              <a:t>‹#›</a:t>
            </a:fld>
            <a:endParaRPr lang="en-US"/>
          </a:p>
        </p:txBody>
      </p:sp>
    </p:spTree>
    <p:extLst>
      <p:ext uri="{BB962C8B-B14F-4D97-AF65-F5344CB8AC3E}">
        <p14:creationId xmlns:p14="http://schemas.microsoft.com/office/powerpoint/2010/main" val="3978597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6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c.gov/antibiotic-use/healthcare/pdfs/core-elements-small-critical.pdf" TargetMode="External"/><Relationship Id="rId2" Type="http://schemas.openxmlformats.org/officeDocument/2006/relationships/hyperlink" Target="https://www.cdc.gov/antibiotic-use/core-elements/small-critical.html" TargetMode="External"/><Relationship Id="rId1" Type="http://schemas.openxmlformats.org/officeDocument/2006/relationships/slideLayout" Target="../slideLayouts/slideLayout3.xml"/><Relationship Id="rId5" Type="http://schemas.openxmlformats.org/officeDocument/2006/relationships/hyperlink" Target="https://www.cdc.gov/antibiotic-use/core-elements/nursing-homes.html" TargetMode="External"/><Relationship Id="rId4" Type="http://schemas.openxmlformats.org/officeDocument/2006/relationships/hyperlink" Target="https://www.cdc.gov/antibiotic-use/core-elements/outpatient/implementation.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1822253"/>
            <a:ext cx="8153400" cy="851297"/>
          </a:xfrm>
          <a:prstGeom prst="roundRect">
            <a:avLst/>
          </a:prstGeom>
          <a:solidFill>
            <a:srgbClr val="002060"/>
          </a:solidFill>
          <a:ln w="0">
            <a:solidFill>
              <a:schemeClr val="bg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en-US" sz="4400" b="1" dirty="0">
                <a:solidFill>
                  <a:schemeClr val="bg1"/>
                </a:solidFill>
                <a:latin typeface="Trebuchet MS" pitchFamily="34" charset="0"/>
              </a:rPr>
              <a:t>QI Residency Program</a:t>
            </a:r>
          </a:p>
        </p:txBody>
      </p:sp>
      <p:sp>
        <p:nvSpPr>
          <p:cNvPr id="3" name="Subtitle 2"/>
          <p:cNvSpPr>
            <a:spLocks noGrp="1"/>
          </p:cNvSpPr>
          <p:nvPr>
            <p:ph type="subTitle" idx="1"/>
          </p:nvPr>
        </p:nvSpPr>
        <p:spPr>
          <a:xfrm>
            <a:off x="609600" y="3429000"/>
            <a:ext cx="7772400" cy="584775"/>
          </a:xfrm>
        </p:spPr>
        <p:txBody>
          <a:bodyPr>
            <a:spAutoFit/>
          </a:bodyPr>
          <a:lstStyle/>
          <a:p>
            <a:r>
              <a:rPr lang="en-US" b="1" dirty="0"/>
              <a:t>Module J-Quality role in Medical Staff </a:t>
            </a:r>
          </a:p>
        </p:txBody>
      </p:sp>
    </p:spTree>
    <p:extLst>
      <p:ext uri="{BB962C8B-B14F-4D97-AF65-F5344CB8AC3E}">
        <p14:creationId xmlns:p14="http://schemas.microsoft.com/office/powerpoint/2010/main" val="219111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9BEF5-98FF-42B4-A3F4-587D295B1852}"/>
              </a:ext>
            </a:extLst>
          </p:cNvPr>
          <p:cNvSpPr>
            <a:spLocks noGrp="1"/>
          </p:cNvSpPr>
          <p:nvPr>
            <p:ph type="title"/>
          </p:nvPr>
        </p:nvSpPr>
        <p:spPr/>
        <p:txBody>
          <a:bodyPr/>
          <a:lstStyle/>
          <a:p>
            <a:r>
              <a:rPr lang="en-US" dirty="0"/>
              <a:t>Antibiotic Stewardship</a:t>
            </a:r>
          </a:p>
        </p:txBody>
      </p:sp>
      <p:pic>
        <p:nvPicPr>
          <p:cNvPr id="4" name="Content Placeholder 3">
            <a:extLst>
              <a:ext uri="{FF2B5EF4-FFF2-40B4-BE49-F238E27FC236}">
                <a16:creationId xmlns:a16="http://schemas.microsoft.com/office/drawing/2014/main" id="{5CA97643-FBDE-427E-8CF2-2E7C28DB2B2C}"/>
              </a:ext>
            </a:extLst>
          </p:cNvPr>
          <p:cNvPicPr>
            <a:picLocks noGrp="1" noChangeAspect="1"/>
          </p:cNvPicPr>
          <p:nvPr>
            <p:ph idx="1"/>
          </p:nvPr>
        </p:nvPicPr>
        <p:blipFill>
          <a:blip r:embed="rId3"/>
          <a:stretch>
            <a:fillRect/>
          </a:stretch>
        </p:blipFill>
        <p:spPr>
          <a:xfrm>
            <a:off x="2385560" y="1600200"/>
            <a:ext cx="4929640" cy="5102215"/>
          </a:xfrm>
          <a:prstGeom prst="rect">
            <a:avLst/>
          </a:prstGeom>
        </p:spPr>
      </p:pic>
    </p:spTree>
    <p:extLst>
      <p:ext uri="{BB962C8B-B14F-4D97-AF65-F5344CB8AC3E}">
        <p14:creationId xmlns:p14="http://schemas.microsoft.com/office/powerpoint/2010/main" val="473793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9C4A7-51B5-4344-8D95-0C8994C4EEF3}"/>
              </a:ext>
            </a:extLst>
          </p:cNvPr>
          <p:cNvSpPr>
            <a:spLocks noGrp="1"/>
          </p:cNvSpPr>
          <p:nvPr>
            <p:ph type="title"/>
          </p:nvPr>
        </p:nvSpPr>
        <p:spPr/>
        <p:txBody>
          <a:bodyPr/>
          <a:lstStyle/>
          <a:p>
            <a:r>
              <a:rPr lang="en-US" dirty="0"/>
              <a:t>Antibiotic Stewardship</a:t>
            </a:r>
          </a:p>
        </p:txBody>
      </p:sp>
      <p:sp>
        <p:nvSpPr>
          <p:cNvPr id="3" name="Content Placeholder 2">
            <a:extLst>
              <a:ext uri="{FF2B5EF4-FFF2-40B4-BE49-F238E27FC236}">
                <a16:creationId xmlns:a16="http://schemas.microsoft.com/office/drawing/2014/main" id="{30FAAF8E-1AFD-49E8-871E-E366B39149F7}"/>
              </a:ext>
            </a:extLst>
          </p:cNvPr>
          <p:cNvSpPr>
            <a:spLocks noGrp="1"/>
          </p:cNvSpPr>
          <p:nvPr>
            <p:ph idx="1"/>
          </p:nvPr>
        </p:nvSpPr>
        <p:spPr>
          <a:xfrm>
            <a:off x="381000" y="1371600"/>
            <a:ext cx="8229600" cy="4525963"/>
          </a:xfrm>
        </p:spPr>
        <p:txBody>
          <a:bodyPr>
            <a:normAutofit/>
          </a:bodyPr>
          <a:lstStyle/>
          <a:p>
            <a:pPr marL="0" indent="0">
              <a:buNone/>
            </a:pPr>
            <a:r>
              <a:rPr lang="en-US" dirty="0"/>
              <a:t>Determine design that is best for you: </a:t>
            </a:r>
          </a:p>
          <a:p>
            <a:pPr>
              <a:buFontTx/>
              <a:buChar char="-"/>
            </a:pPr>
            <a:r>
              <a:rPr lang="en-US" sz="2400" dirty="0"/>
              <a:t>Hospitals: </a:t>
            </a:r>
          </a:p>
          <a:p>
            <a:pPr marL="0" indent="0">
              <a:buNone/>
            </a:pPr>
            <a:r>
              <a:rPr lang="en-US" sz="1400" dirty="0">
                <a:hlinkClick r:id="rId2"/>
              </a:rPr>
              <a:t>https://www.cdc.gov/antibiotic-use/core-elements/small-critical.html</a:t>
            </a:r>
            <a:endParaRPr lang="en-US" sz="1400" dirty="0"/>
          </a:p>
          <a:p>
            <a:pPr marL="0" indent="0">
              <a:buNone/>
            </a:pPr>
            <a:endParaRPr lang="en-US" sz="1400" dirty="0"/>
          </a:p>
          <a:p>
            <a:pPr>
              <a:buFontTx/>
              <a:buChar char="-"/>
            </a:pPr>
            <a:r>
              <a:rPr lang="en-US" sz="2400" dirty="0"/>
              <a:t>Small and Critical Access Hospitals: </a:t>
            </a:r>
          </a:p>
          <a:p>
            <a:pPr marL="0" indent="0">
              <a:buNone/>
            </a:pPr>
            <a:r>
              <a:rPr lang="en-US" sz="1400" dirty="0">
                <a:hlinkClick r:id="rId3"/>
              </a:rPr>
              <a:t>https://www.cdc.gov/antibiotic-use/healthcare/pdfs/core-elements-small-critical.pdf</a:t>
            </a:r>
            <a:endParaRPr lang="en-US" sz="1400" dirty="0"/>
          </a:p>
          <a:p>
            <a:pPr>
              <a:buFontTx/>
              <a:buChar char="-"/>
            </a:pPr>
            <a:r>
              <a:rPr lang="en-US" sz="2400" dirty="0"/>
              <a:t>Outpatient: </a:t>
            </a:r>
          </a:p>
          <a:p>
            <a:pPr marL="0" indent="0">
              <a:buNone/>
            </a:pPr>
            <a:r>
              <a:rPr lang="en-US" sz="1400" dirty="0">
                <a:hlinkClick r:id="rId4"/>
              </a:rPr>
              <a:t>https://www.cdc.gov/antibiotic-use/core-elements/outpatient/implementation.html</a:t>
            </a:r>
            <a:endParaRPr lang="en-US" sz="1400" dirty="0"/>
          </a:p>
          <a:p>
            <a:pPr marL="0" indent="0">
              <a:buNone/>
            </a:pPr>
            <a:endParaRPr lang="en-US" sz="1400" dirty="0"/>
          </a:p>
          <a:p>
            <a:pPr marL="0" indent="0">
              <a:buNone/>
            </a:pPr>
            <a:r>
              <a:rPr lang="en-US" sz="2400" dirty="0"/>
              <a:t>- Nursing Home: </a:t>
            </a:r>
          </a:p>
          <a:p>
            <a:pPr marL="0" indent="0">
              <a:buNone/>
            </a:pPr>
            <a:r>
              <a:rPr lang="en-US" sz="2000" dirty="0">
                <a:hlinkClick r:id="rId5"/>
              </a:rPr>
              <a:t>https://www.cdc.gov/antibiotic-use/core-elements/nursing-homes.html</a:t>
            </a:r>
            <a:endParaRPr lang="en-US" sz="2000" dirty="0"/>
          </a:p>
          <a:p>
            <a:pPr marL="0" indent="0">
              <a:buNone/>
            </a:pPr>
            <a:endParaRPr lang="en-US" dirty="0"/>
          </a:p>
        </p:txBody>
      </p:sp>
    </p:spTree>
    <p:extLst>
      <p:ext uri="{BB962C8B-B14F-4D97-AF65-F5344CB8AC3E}">
        <p14:creationId xmlns:p14="http://schemas.microsoft.com/office/powerpoint/2010/main" val="3436617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Chart Reviews </a:t>
            </a:r>
          </a:p>
        </p:txBody>
      </p:sp>
      <p:sp>
        <p:nvSpPr>
          <p:cNvPr id="5" name="Content Placeholder 4"/>
          <p:cNvSpPr>
            <a:spLocks noGrp="1"/>
          </p:cNvSpPr>
          <p:nvPr>
            <p:ph idx="1"/>
          </p:nvPr>
        </p:nvSpPr>
        <p:spPr/>
        <p:txBody>
          <a:bodyPr/>
          <a:lstStyle/>
          <a:p>
            <a:r>
              <a:rPr lang="en-US" dirty="0"/>
              <a:t>Internal </a:t>
            </a:r>
            <a:r>
              <a:rPr lang="en-US" dirty="0" err="1"/>
              <a:t>vs</a:t>
            </a:r>
            <a:r>
              <a:rPr lang="en-US" dirty="0"/>
              <a:t> External</a:t>
            </a:r>
          </a:p>
          <a:p>
            <a:pPr lvl="1"/>
            <a:r>
              <a:rPr lang="en-US" dirty="0"/>
              <a:t>Policy in place</a:t>
            </a:r>
          </a:p>
          <a:p>
            <a:r>
              <a:rPr lang="en-US" dirty="0"/>
              <a:t>Random selection of charts</a:t>
            </a:r>
          </a:p>
          <a:p>
            <a:r>
              <a:rPr lang="en-US" dirty="0"/>
              <a:t>Focused selection of charts</a:t>
            </a:r>
          </a:p>
        </p:txBody>
      </p:sp>
    </p:spTree>
    <p:extLst>
      <p:ext uri="{BB962C8B-B14F-4D97-AF65-F5344CB8AC3E}">
        <p14:creationId xmlns:p14="http://schemas.microsoft.com/office/powerpoint/2010/main" val="163395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Provider Scorecards</a:t>
            </a:r>
          </a:p>
        </p:txBody>
      </p:sp>
      <p:sp>
        <p:nvSpPr>
          <p:cNvPr id="5" name="Content Placeholder 4"/>
          <p:cNvSpPr>
            <a:spLocks noGrp="1"/>
          </p:cNvSpPr>
          <p:nvPr>
            <p:ph idx="1"/>
          </p:nvPr>
        </p:nvSpPr>
        <p:spPr/>
        <p:txBody>
          <a:bodyPr/>
          <a:lstStyle/>
          <a:p>
            <a:r>
              <a:rPr lang="en-US" dirty="0"/>
              <a:t>Data kept on providers to ensure quality improvement/measurement</a:t>
            </a:r>
          </a:p>
          <a:p>
            <a:r>
              <a:rPr lang="en-US" dirty="0"/>
              <a:t>Choose measures</a:t>
            </a:r>
          </a:p>
          <a:p>
            <a:r>
              <a:rPr lang="en-US" dirty="0"/>
              <a:t>Data collected and shared at time of re-appointment</a:t>
            </a:r>
          </a:p>
        </p:txBody>
      </p:sp>
    </p:spTree>
    <p:extLst>
      <p:ext uri="{BB962C8B-B14F-4D97-AF65-F5344CB8AC3E}">
        <p14:creationId xmlns:p14="http://schemas.microsoft.com/office/powerpoint/2010/main" val="25748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09978-8CC0-462E-BA09-112E7E011E5D}"/>
              </a:ext>
            </a:extLst>
          </p:cNvPr>
          <p:cNvSpPr>
            <a:spLocks noGrp="1"/>
          </p:cNvSpPr>
          <p:nvPr>
            <p:ph type="title"/>
          </p:nvPr>
        </p:nvSpPr>
        <p:spPr/>
        <p:txBody>
          <a:bodyPr>
            <a:normAutofit fontScale="90000"/>
          </a:bodyPr>
          <a:lstStyle/>
          <a:p>
            <a:r>
              <a:rPr lang="en-US" dirty="0"/>
              <a:t>Data in practice: Med Staff assessments and outcomes</a:t>
            </a:r>
          </a:p>
        </p:txBody>
      </p:sp>
      <p:sp>
        <p:nvSpPr>
          <p:cNvPr id="8" name="TextBox 7">
            <a:extLst>
              <a:ext uri="{FF2B5EF4-FFF2-40B4-BE49-F238E27FC236}">
                <a16:creationId xmlns:a16="http://schemas.microsoft.com/office/drawing/2014/main" id="{3EC1590D-675C-4D07-86F8-A5405EF6E116}"/>
              </a:ext>
            </a:extLst>
          </p:cNvPr>
          <p:cNvSpPr txBox="1"/>
          <p:nvPr/>
        </p:nvSpPr>
        <p:spPr>
          <a:xfrm>
            <a:off x="-381000" y="-6172200"/>
            <a:ext cx="7467600" cy="923330"/>
          </a:xfrm>
          <a:prstGeom prst="rect">
            <a:avLst/>
          </a:prstGeom>
          <a:noFill/>
        </p:spPr>
        <p:txBody>
          <a:bodyPr wrap="square">
            <a:spAutoFit/>
          </a:bodyPr>
          <a:lstStyle/>
          <a:p>
            <a:r>
              <a:rPr lang="en-US" dirty="0"/>
              <a:t>	</a:t>
            </a:r>
          </a:p>
          <a:p>
            <a:r>
              <a:rPr lang="en-US" dirty="0"/>
              <a:t>									</a:t>
            </a:r>
          </a:p>
        </p:txBody>
      </p:sp>
      <p:graphicFrame>
        <p:nvGraphicFramePr>
          <p:cNvPr id="9" name="Table 8">
            <a:extLst>
              <a:ext uri="{FF2B5EF4-FFF2-40B4-BE49-F238E27FC236}">
                <a16:creationId xmlns:a16="http://schemas.microsoft.com/office/drawing/2014/main" id="{8B6D673D-A245-4D22-9BD8-4191A3765A9B}"/>
              </a:ext>
            </a:extLst>
          </p:cNvPr>
          <p:cNvGraphicFramePr>
            <a:graphicFrameLocks noGrp="1"/>
          </p:cNvGraphicFramePr>
          <p:nvPr>
            <p:extLst>
              <p:ext uri="{D42A27DB-BD31-4B8C-83A1-F6EECF244321}">
                <p14:modId xmlns:p14="http://schemas.microsoft.com/office/powerpoint/2010/main" val="727031295"/>
              </p:ext>
            </p:extLst>
          </p:nvPr>
        </p:nvGraphicFramePr>
        <p:xfrm>
          <a:off x="1798950" y="1600200"/>
          <a:ext cx="5257798" cy="4749288"/>
        </p:xfrm>
        <a:graphic>
          <a:graphicData uri="http://schemas.openxmlformats.org/drawingml/2006/table">
            <a:tbl>
              <a:tblPr/>
              <a:tblGrid>
                <a:gridCol w="1643624">
                  <a:extLst>
                    <a:ext uri="{9D8B030D-6E8A-4147-A177-3AD203B41FA5}">
                      <a16:colId xmlns:a16="http://schemas.microsoft.com/office/drawing/2014/main" val="1033842831"/>
                    </a:ext>
                  </a:extLst>
                </a:gridCol>
                <a:gridCol w="275937">
                  <a:extLst>
                    <a:ext uri="{9D8B030D-6E8A-4147-A177-3AD203B41FA5}">
                      <a16:colId xmlns:a16="http://schemas.microsoft.com/office/drawing/2014/main" val="2885318481"/>
                    </a:ext>
                  </a:extLst>
                </a:gridCol>
                <a:gridCol w="242945">
                  <a:extLst>
                    <a:ext uri="{9D8B030D-6E8A-4147-A177-3AD203B41FA5}">
                      <a16:colId xmlns:a16="http://schemas.microsoft.com/office/drawing/2014/main" val="3145173343"/>
                    </a:ext>
                  </a:extLst>
                </a:gridCol>
                <a:gridCol w="275937">
                  <a:extLst>
                    <a:ext uri="{9D8B030D-6E8A-4147-A177-3AD203B41FA5}">
                      <a16:colId xmlns:a16="http://schemas.microsoft.com/office/drawing/2014/main" val="2424757009"/>
                    </a:ext>
                  </a:extLst>
                </a:gridCol>
                <a:gridCol w="263940">
                  <a:extLst>
                    <a:ext uri="{9D8B030D-6E8A-4147-A177-3AD203B41FA5}">
                      <a16:colId xmlns:a16="http://schemas.microsoft.com/office/drawing/2014/main" val="645618052"/>
                    </a:ext>
                  </a:extLst>
                </a:gridCol>
                <a:gridCol w="275937">
                  <a:extLst>
                    <a:ext uri="{9D8B030D-6E8A-4147-A177-3AD203B41FA5}">
                      <a16:colId xmlns:a16="http://schemas.microsoft.com/office/drawing/2014/main" val="122201592"/>
                    </a:ext>
                  </a:extLst>
                </a:gridCol>
                <a:gridCol w="251942">
                  <a:extLst>
                    <a:ext uri="{9D8B030D-6E8A-4147-A177-3AD203B41FA5}">
                      <a16:colId xmlns:a16="http://schemas.microsoft.com/office/drawing/2014/main" val="1536831317"/>
                    </a:ext>
                  </a:extLst>
                </a:gridCol>
                <a:gridCol w="251942">
                  <a:extLst>
                    <a:ext uri="{9D8B030D-6E8A-4147-A177-3AD203B41FA5}">
                      <a16:colId xmlns:a16="http://schemas.microsoft.com/office/drawing/2014/main" val="2430658690"/>
                    </a:ext>
                  </a:extLst>
                </a:gridCol>
                <a:gridCol w="263940">
                  <a:extLst>
                    <a:ext uri="{9D8B030D-6E8A-4147-A177-3AD203B41FA5}">
                      <a16:colId xmlns:a16="http://schemas.microsoft.com/office/drawing/2014/main" val="2926253658"/>
                    </a:ext>
                  </a:extLst>
                </a:gridCol>
                <a:gridCol w="251942">
                  <a:extLst>
                    <a:ext uri="{9D8B030D-6E8A-4147-A177-3AD203B41FA5}">
                      <a16:colId xmlns:a16="http://schemas.microsoft.com/office/drawing/2014/main" val="401765843"/>
                    </a:ext>
                  </a:extLst>
                </a:gridCol>
                <a:gridCol w="263940">
                  <a:extLst>
                    <a:ext uri="{9D8B030D-6E8A-4147-A177-3AD203B41FA5}">
                      <a16:colId xmlns:a16="http://schemas.microsoft.com/office/drawing/2014/main" val="600218779"/>
                    </a:ext>
                  </a:extLst>
                </a:gridCol>
                <a:gridCol w="251942">
                  <a:extLst>
                    <a:ext uri="{9D8B030D-6E8A-4147-A177-3AD203B41FA5}">
                      <a16:colId xmlns:a16="http://schemas.microsoft.com/office/drawing/2014/main" val="1493742986"/>
                    </a:ext>
                  </a:extLst>
                </a:gridCol>
                <a:gridCol w="263940">
                  <a:extLst>
                    <a:ext uri="{9D8B030D-6E8A-4147-A177-3AD203B41FA5}">
                      <a16:colId xmlns:a16="http://schemas.microsoft.com/office/drawing/2014/main" val="1948958095"/>
                    </a:ext>
                  </a:extLst>
                </a:gridCol>
                <a:gridCol w="479890">
                  <a:extLst>
                    <a:ext uri="{9D8B030D-6E8A-4147-A177-3AD203B41FA5}">
                      <a16:colId xmlns:a16="http://schemas.microsoft.com/office/drawing/2014/main" val="2679045083"/>
                    </a:ext>
                  </a:extLst>
                </a:gridCol>
              </a:tblGrid>
              <a:tr h="94475">
                <a:tc>
                  <a:txBody>
                    <a:bodyPr/>
                    <a:lstStyle/>
                    <a:p>
                      <a:pPr algn="l" fontAlgn="b"/>
                      <a:r>
                        <a:rPr lang="en-US" sz="600" b="1" i="0" u="none" strike="noStrike">
                          <a:effectLst/>
                          <a:latin typeface="Arial" panose="020B0604020202020204" pitchFamily="34" charset="0"/>
                        </a:rPr>
                        <a:t>PROVIDER NAME: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23983608"/>
                  </a:ext>
                </a:extLst>
              </a:tr>
              <a:tr h="94475">
                <a:tc>
                  <a:txBody>
                    <a:bodyPr/>
                    <a:lstStyle/>
                    <a:p>
                      <a:pPr algn="l" fontAlgn="b"/>
                      <a:r>
                        <a:rPr lang="en-US" sz="600" b="1" i="0" u="none" strike="noStrike">
                          <a:effectLst/>
                          <a:latin typeface="Arial" panose="020B0604020202020204" pitchFamily="34" charset="0"/>
                        </a:rPr>
                        <a:t>YEAR: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JAN</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FEB</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MAR</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APR</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MAY</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JUN</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JUL</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AUG</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SEP</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OCT</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NOV</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effectLst/>
                          <a:latin typeface="Arial" panose="020B0604020202020204" pitchFamily="34" charset="0"/>
                        </a:rPr>
                        <a:t>DEC</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1" i="0" u="none" strike="noStrike">
                          <a:solidFill>
                            <a:srgbClr val="0000FF"/>
                          </a:solidFill>
                          <a:effectLst/>
                          <a:latin typeface="Arial" panose="020B0604020202020204" pitchFamily="34" charset="0"/>
                        </a:rPr>
                        <a:t>TOTAL</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6139991"/>
                  </a:ext>
                </a:extLst>
              </a:tr>
              <a:tr h="94475">
                <a:tc>
                  <a:txBody>
                    <a:bodyPr/>
                    <a:lstStyle/>
                    <a:p>
                      <a:pPr algn="l" fontAlgn="b"/>
                      <a:r>
                        <a:rPr lang="en-US" sz="600" b="1" i="0" u="none" strike="noStrike">
                          <a:effectLst/>
                          <a:latin typeface="Arial" panose="020B0604020202020204" pitchFamily="34" charset="0"/>
                        </a:rPr>
                        <a:t>VOLUME INDICATORS</a:t>
                      </a:r>
                    </a:p>
                  </a:txBody>
                  <a:tcPr marL="5479" marR="5479" marT="54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500" b="1" i="0" u="none" strike="noStrike">
                          <a:effectLst/>
                          <a:latin typeface="Arial" panose="020B0604020202020204" pitchFamily="34" charset="0"/>
                        </a:rPr>
                        <a:t> </a:t>
                      </a:r>
                    </a:p>
                  </a:txBody>
                  <a:tcPr marL="5479" marR="5479" marT="547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2433096514"/>
                  </a:ext>
                </a:extLst>
              </a:tr>
              <a:tr h="131594">
                <a:tc>
                  <a:txBody>
                    <a:bodyPr/>
                    <a:lstStyle/>
                    <a:p>
                      <a:pPr algn="l" fontAlgn="b"/>
                      <a:r>
                        <a:rPr lang="en-US" sz="600" b="0" i="0" u="none" strike="noStrike">
                          <a:effectLst/>
                          <a:latin typeface="Arial" panose="020B0604020202020204" pitchFamily="34" charset="0"/>
                        </a:rPr>
                        <a:t>Acute care admits  </a:t>
                      </a:r>
                      <a:r>
                        <a:rPr lang="en-US" sz="500" b="0" i="0" u="none" strike="noStrike">
                          <a:effectLst/>
                          <a:latin typeface="Arial" panose="020B0604020202020204" pitchFamily="34" charset="0"/>
                        </a:rPr>
                        <a:t>              (01)</a:t>
                      </a:r>
                      <a:endParaRPr lang="en-US" sz="600" b="0" i="0" u="none" strike="noStrike">
                        <a:effectLst/>
                        <a:latin typeface="Arial" panose="020B0604020202020204" pitchFamily="34" charset="0"/>
                      </a:endParaRP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6786360"/>
                  </a:ext>
                </a:extLst>
              </a:tr>
              <a:tr h="94475">
                <a:tc>
                  <a:txBody>
                    <a:bodyPr/>
                    <a:lstStyle/>
                    <a:p>
                      <a:pPr algn="l" fontAlgn="b"/>
                      <a:r>
                        <a:rPr lang="en-US" sz="600" b="0" i="0" u="none" strike="noStrike">
                          <a:effectLst/>
                          <a:latin typeface="Arial" panose="020B0604020202020204" pitchFamily="34" charset="0"/>
                        </a:rPr>
                        <a:t>Acute care average LOS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751762300"/>
                  </a:ext>
                </a:extLst>
              </a:tr>
              <a:tr h="94475">
                <a:tc>
                  <a:txBody>
                    <a:bodyPr/>
                    <a:lstStyle/>
                    <a:p>
                      <a:pPr algn="l" fontAlgn="b"/>
                      <a:r>
                        <a:rPr lang="en-US" sz="600" b="0" i="0" u="none" strike="noStrike">
                          <a:effectLst/>
                          <a:latin typeface="Arial" panose="020B0604020202020204" pitchFamily="34" charset="0"/>
                        </a:rPr>
                        <a:t>Swing bed admits             </a:t>
                      </a:r>
                      <a:r>
                        <a:rPr lang="en-US" sz="500" b="0" i="0" u="none" strike="noStrike">
                          <a:effectLst/>
                          <a:latin typeface="Arial" panose="020B0604020202020204" pitchFamily="34" charset="0"/>
                        </a:rPr>
                        <a:t>(06)</a:t>
                      </a:r>
                      <a:endParaRPr lang="en-US" sz="600" b="0" i="0" u="none" strike="noStrike">
                        <a:effectLst/>
                        <a:latin typeface="Arial" panose="020B0604020202020204" pitchFamily="34" charset="0"/>
                      </a:endParaRP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348842234"/>
                  </a:ext>
                </a:extLst>
              </a:tr>
              <a:tr h="131594">
                <a:tc>
                  <a:txBody>
                    <a:bodyPr/>
                    <a:lstStyle/>
                    <a:p>
                      <a:pPr algn="l" fontAlgn="b"/>
                      <a:r>
                        <a:rPr lang="en-US" sz="600" b="0" i="0" u="none" strike="noStrike">
                          <a:effectLst/>
                          <a:latin typeface="Arial" panose="020B0604020202020204" pitchFamily="34" charset="0"/>
                        </a:rPr>
                        <a:t>Hospice ICF Admits      </a:t>
                      </a:r>
                      <a:r>
                        <a:rPr lang="en-US" sz="500" b="0" i="0" u="none" strike="noStrike">
                          <a:effectLst/>
                          <a:latin typeface="Arial" panose="020B0604020202020204" pitchFamily="34" charset="0"/>
                        </a:rPr>
                        <a:t>     (10)</a:t>
                      </a:r>
                      <a:endParaRPr lang="en-US" sz="600" b="0" i="0" u="none" strike="noStrike">
                        <a:effectLst/>
                        <a:latin typeface="Arial" panose="020B0604020202020204" pitchFamily="34" charset="0"/>
                      </a:endParaRP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573197334"/>
                  </a:ext>
                </a:extLst>
              </a:tr>
              <a:tr h="94475">
                <a:tc>
                  <a:txBody>
                    <a:bodyPr/>
                    <a:lstStyle/>
                    <a:p>
                      <a:pPr algn="l" fontAlgn="b"/>
                      <a:r>
                        <a:rPr lang="en-US" sz="600" b="0" i="0" u="none" strike="noStrike">
                          <a:effectLst/>
                          <a:latin typeface="Arial" panose="020B0604020202020204" pitchFamily="34" charset="0"/>
                        </a:rPr>
                        <a:t>ICF admits                     </a:t>
                      </a:r>
                      <a:r>
                        <a:rPr lang="en-US" sz="500" b="0" i="0" u="none" strike="noStrike">
                          <a:effectLst/>
                          <a:latin typeface="Arial" panose="020B0604020202020204" pitchFamily="34" charset="0"/>
                        </a:rPr>
                        <a:t>   (09)</a:t>
                      </a:r>
                      <a:endParaRPr lang="en-US" sz="600" b="0" i="0" u="none" strike="noStrike">
                        <a:effectLst/>
                        <a:latin typeface="Arial" panose="020B0604020202020204" pitchFamily="34" charset="0"/>
                      </a:endParaRP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513899653"/>
                  </a:ext>
                </a:extLst>
              </a:tr>
              <a:tr h="94475">
                <a:tc>
                  <a:txBody>
                    <a:bodyPr/>
                    <a:lstStyle/>
                    <a:p>
                      <a:pPr algn="l" fontAlgn="b"/>
                      <a:r>
                        <a:rPr lang="en-US" sz="600" b="0" i="0" u="none" strike="noStrike">
                          <a:effectLst/>
                          <a:latin typeface="Arial" panose="020B0604020202020204" pitchFamily="34" charset="0"/>
                        </a:rPr>
                        <a:t>OB patients                      </a:t>
                      </a:r>
                      <a:r>
                        <a:rPr lang="en-US" sz="500" b="0" i="0" u="none" strike="noStrike">
                          <a:effectLst/>
                          <a:latin typeface="Arial" panose="020B0604020202020204" pitchFamily="34" charset="0"/>
                        </a:rPr>
                        <a:t>(04)</a:t>
                      </a:r>
                      <a:endParaRPr lang="en-US" sz="600" b="0" i="0" u="none" strike="noStrike">
                        <a:effectLst/>
                        <a:latin typeface="Arial" panose="020B0604020202020204" pitchFamily="34" charset="0"/>
                      </a:endParaRP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925429612"/>
                  </a:ext>
                </a:extLst>
              </a:tr>
              <a:tr h="131594">
                <a:tc>
                  <a:txBody>
                    <a:bodyPr/>
                    <a:lstStyle/>
                    <a:p>
                      <a:pPr algn="l" fontAlgn="b"/>
                      <a:r>
                        <a:rPr lang="en-US" sz="600" b="0" i="0" u="none" strike="noStrike">
                          <a:effectLst/>
                          <a:latin typeface="Arial" panose="020B0604020202020204" pitchFamily="34" charset="0"/>
                        </a:rPr>
                        <a:t>Number of deliveries          </a:t>
                      </a:r>
                      <a:r>
                        <a:rPr lang="en-US" sz="500" b="0" i="0" u="none" strike="noStrike">
                          <a:effectLst/>
                          <a:latin typeface="Arial" panose="020B0604020202020204" pitchFamily="34" charset="0"/>
                        </a:rPr>
                        <a:t>(05)</a:t>
                      </a:r>
                      <a:endParaRPr lang="en-US" sz="600" b="0" i="0" u="none" strike="noStrike">
                        <a:effectLst/>
                        <a:latin typeface="Arial" panose="020B0604020202020204" pitchFamily="34" charset="0"/>
                      </a:endParaRP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135491588"/>
                  </a:ext>
                </a:extLst>
              </a:tr>
              <a:tr h="94475">
                <a:tc>
                  <a:txBody>
                    <a:bodyPr/>
                    <a:lstStyle/>
                    <a:p>
                      <a:pPr algn="l" fontAlgn="b"/>
                      <a:r>
                        <a:rPr lang="en-US" sz="600" b="0" i="0" u="none" strike="noStrike">
                          <a:effectLst/>
                          <a:latin typeface="Arial" panose="020B0604020202020204" pitchFamily="34" charset="0"/>
                        </a:rPr>
                        <a:t>STOP admits                   </a:t>
                      </a:r>
                      <a:r>
                        <a:rPr lang="en-US" sz="500" b="0" i="0" u="none" strike="noStrike">
                          <a:effectLst/>
                          <a:latin typeface="Arial" panose="020B0604020202020204" pitchFamily="34" charset="0"/>
                        </a:rPr>
                        <a:t>(27)</a:t>
                      </a:r>
                      <a:endParaRPr lang="en-US" sz="600" b="0" i="0" u="none" strike="noStrike">
                        <a:effectLst/>
                        <a:latin typeface="Arial" panose="020B0604020202020204" pitchFamily="34" charset="0"/>
                      </a:endParaRP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506366596"/>
                  </a:ext>
                </a:extLst>
              </a:tr>
              <a:tr h="94475">
                <a:tc>
                  <a:txBody>
                    <a:bodyPr/>
                    <a:lstStyle/>
                    <a:p>
                      <a:pPr algn="l" fontAlgn="b"/>
                      <a:r>
                        <a:rPr lang="en-US" sz="600" b="0" i="0" u="none" strike="noStrike">
                          <a:effectLst/>
                          <a:latin typeface="Arial" panose="020B0604020202020204" pitchFamily="34" charset="0"/>
                        </a:rPr>
                        <a:t>Total ER visits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extLst>
                  <a:ext uri="{0D108BD9-81ED-4DB2-BD59-A6C34878D82A}">
                    <a16:rowId xmlns:a16="http://schemas.microsoft.com/office/drawing/2014/main" val="1293514473"/>
                  </a:ext>
                </a:extLst>
              </a:tr>
              <a:tr h="94475">
                <a:tc>
                  <a:txBody>
                    <a:bodyPr/>
                    <a:lstStyle/>
                    <a:p>
                      <a:pPr algn="l" fontAlgn="b"/>
                      <a:r>
                        <a:rPr lang="en-US" sz="600" b="0" i="0" u="none" strike="noStrike">
                          <a:effectLst/>
                          <a:latin typeface="Arial" panose="020B0604020202020204" pitchFamily="34" charset="0"/>
                        </a:rPr>
                        <a:t>Admit from ER</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00"/>
                    </a:solidFill>
                  </a:tcPr>
                </a:tc>
                <a:extLst>
                  <a:ext uri="{0D108BD9-81ED-4DB2-BD59-A6C34878D82A}">
                    <a16:rowId xmlns:a16="http://schemas.microsoft.com/office/drawing/2014/main" val="3991216495"/>
                  </a:ext>
                </a:extLst>
              </a:tr>
              <a:tr h="94475">
                <a:tc>
                  <a:txBody>
                    <a:bodyPr/>
                    <a:lstStyle/>
                    <a:p>
                      <a:pPr algn="l" fontAlgn="b"/>
                      <a:r>
                        <a:rPr lang="en-US" sz="600" b="0" i="0" u="none" strike="noStrike">
                          <a:effectLst/>
                          <a:latin typeface="Arial" panose="020B0604020202020204" pitchFamily="34" charset="0"/>
                        </a:rPr>
                        <a:t>Total transfers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192086119"/>
                  </a:ext>
                </a:extLst>
              </a:tr>
              <a:tr h="79620">
                <a:tc>
                  <a:txBody>
                    <a:bodyPr/>
                    <a:lstStyle/>
                    <a:p>
                      <a:pPr algn="l" fontAlgn="b"/>
                      <a:r>
                        <a:rPr lang="en-US" sz="500" b="0" i="0" u="none" strike="noStrike">
                          <a:effectLst/>
                          <a:latin typeface="Arial" panose="020B0604020202020204" pitchFamily="34" charset="0"/>
                        </a:rPr>
                        <a:t>      - by ambulance</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2202779507"/>
                  </a:ext>
                </a:extLst>
              </a:tr>
              <a:tr h="79620">
                <a:tc>
                  <a:txBody>
                    <a:bodyPr/>
                    <a:lstStyle/>
                    <a:p>
                      <a:pPr algn="l" fontAlgn="b"/>
                      <a:r>
                        <a:rPr lang="en-US" sz="500" b="0" i="0" u="none" strike="noStrike">
                          <a:effectLst/>
                          <a:latin typeface="Arial" panose="020B0604020202020204" pitchFamily="34" charset="0"/>
                        </a:rPr>
                        <a:t>      - by helicopter</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3231009483"/>
                  </a:ext>
                </a:extLst>
              </a:tr>
              <a:tr h="79620">
                <a:tc>
                  <a:txBody>
                    <a:bodyPr/>
                    <a:lstStyle/>
                    <a:p>
                      <a:pPr algn="l" fontAlgn="b"/>
                      <a:r>
                        <a:rPr lang="en-US" sz="500" b="0" i="0" u="none" strike="noStrike">
                          <a:effectLst/>
                          <a:latin typeface="Arial" panose="020B0604020202020204" pitchFamily="34" charset="0"/>
                        </a:rPr>
                        <a:t>      - by family vehicle</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l" fontAlgn="b"/>
                      <a:r>
                        <a:rPr lang="en-US" sz="5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543318264"/>
                  </a:ext>
                </a:extLst>
              </a:tr>
              <a:tr h="94475">
                <a:tc>
                  <a:txBody>
                    <a:bodyPr/>
                    <a:lstStyle/>
                    <a:p>
                      <a:pPr algn="l" fontAlgn="b"/>
                      <a:r>
                        <a:rPr lang="en-US" sz="600" b="0" i="0" u="none" strike="noStrike">
                          <a:effectLst/>
                          <a:latin typeface="Arial" panose="020B0604020202020204" pitchFamily="34" charset="0"/>
                        </a:rPr>
                        <a:t>ER Avg LOS (in minutes)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0" i="1"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33"/>
                    </a:solidFill>
                  </a:tcPr>
                </a:tc>
                <a:extLst>
                  <a:ext uri="{0D108BD9-81ED-4DB2-BD59-A6C34878D82A}">
                    <a16:rowId xmlns:a16="http://schemas.microsoft.com/office/drawing/2014/main" val="3353537101"/>
                  </a:ext>
                </a:extLst>
              </a:tr>
              <a:tr h="94475">
                <a:tc>
                  <a:txBody>
                    <a:bodyPr/>
                    <a:lstStyle/>
                    <a:p>
                      <a:pPr algn="l" fontAlgn="b"/>
                      <a:r>
                        <a:rPr lang="en-US" sz="600" b="0" i="0" u="none" strike="noStrike">
                          <a:solidFill>
                            <a:srgbClr val="000000"/>
                          </a:solidFill>
                          <a:effectLst/>
                          <a:latin typeface="Arial" panose="020B0604020202020204" pitchFamily="34" charset="0"/>
                        </a:rPr>
                        <a:t>Left AMA</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0" i="1" u="none" strike="noStrike">
                          <a:solidFill>
                            <a:srgbClr val="000000"/>
                          </a:solidFill>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tc>
                  <a:txBody>
                    <a:bodyPr/>
                    <a:lstStyle/>
                    <a:p>
                      <a:pPr algn="l" fontAlgn="b"/>
                      <a:r>
                        <a:rPr lang="en-US" sz="600" b="1" i="0" u="none" strike="noStrike">
                          <a:solidFill>
                            <a:srgbClr val="000000"/>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5B9"/>
                    </a:solidFill>
                  </a:tcPr>
                </a:tc>
                <a:extLst>
                  <a:ext uri="{0D108BD9-81ED-4DB2-BD59-A6C34878D82A}">
                    <a16:rowId xmlns:a16="http://schemas.microsoft.com/office/drawing/2014/main" val="1954122137"/>
                  </a:ext>
                </a:extLst>
              </a:tr>
              <a:tr h="94475">
                <a:tc>
                  <a:txBody>
                    <a:bodyPr/>
                    <a:lstStyle/>
                    <a:p>
                      <a:pPr algn="l" fontAlgn="b"/>
                      <a:r>
                        <a:rPr lang="en-US" sz="600" b="0" i="0" u="none" strike="noStrike">
                          <a:effectLst/>
                          <a:latin typeface="Arial" panose="020B0604020202020204" pitchFamily="34" charset="0"/>
                        </a:rPr>
                        <a:t>Number of deaths, any level</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216785616"/>
                  </a:ext>
                </a:extLst>
              </a:tr>
              <a:tr h="94475">
                <a:tc>
                  <a:txBody>
                    <a:bodyPr/>
                    <a:lstStyle/>
                    <a:p>
                      <a:pPr algn="l" fontAlgn="b"/>
                      <a:r>
                        <a:rPr lang="en-US" sz="600" b="0" i="0" u="none" strike="noStrike">
                          <a:effectLst/>
                          <a:latin typeface="Arial" panose="020B0604020202020204" pitchFamily="34" charset="0"/>
                        </a:rPr>
                        <a:t>Number of codes in ER</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dirty="0">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extLst>
                  <a:ext uri="{0D108BD9-81ED-4DB2-BD59-A6C34878D82A}">
                    <a16:rowId xmlns:a16="http://schemas.microsoft.com/office/drawing/2014/main" val="2703248598"/>
                  </a:ext>
                </a:extLst>
              </a:tr>
              <a:tr h="94475">
                <a:tc>
                  <a:txBody>
                    <a:bodyPr/>
                    <a:lstStyle/>
                    <a:p>
                      <a:pPr algn="l" fontAlgn="b"/>
                      <a:r>
                        <a:rPr lang="en-US" sz="600" b="0" i="0" u="none" strike="noStrike">
                          <a:effectLst/>
                          <a:latin typeface="Arial" panose="020B0604020202020204" pitchFamily="34" charset="0"/>
                        </a:rPr>
                        <a:t>Number of codes in hospital</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extLst>
                  <a:ext uri="{0D108BD9-81ED-4DB2-BD59-A6C34878D82A}">
                    <a16:rowId xmlns:a16="http://schemas.microsoft.com/office/drawing/2014/main" val="3157532192"/>
                  </a:ext>
                </a:extLst>
              </a:tr>
              <a:tr h="94475">
                <a:tc>
                  <a:txBody>
                    <a:bodyPr/>
                    <a:lstStyle/>
                    <a:p>
                      <a:pPr algn="l" fontAlgn="b"/>
                      <a:r>
                        <a:rPr lang="en-US" sz="600" b="0" i="0" u="none" strike="noStrike">
                          <a:effectLst/>
                          <a:latin typeface="Arial" panose="020B0604020202020204" pitchFamily="34" charset="0"/>
                        </a:rPr>
                        <a:t>Total surgical patients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2413790897"/>
                  </a:ext>
                </a:extLst>
              </a:tr>
              <a:tr h="79620">
                <a:tc>
                  <a:txBody>
                    <a:bodyPr/>
                    <a:lstStyle/>
                    <a:p>
                      <a:pPr algn="l" fontAlgn="b"/>
                      <a:r>
                        <a:rPr lang="en-US" sz="500" b="0" i="0" u="none" strike="noStrike">
                          <a:effectLst/>
                          <a:latin typeface="Arial" panose="020B0604020202020204" pitchFamily="34" charset="0"/>
                        </a:rPr>
                        <a:t>       -Inpatient</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4205957935"/>
                  </a:ext>
                </a:extLst>
              </a:tr>
              <a:tr h="79620">
                <a:tc>
                  <a:txBody>
                    <a:bodyPr/>
                    <a:lstStyle/>
                    <a:p>
                      <a:pPr algn="l" fontAlgn="b"/>
                      <a:r>
                        <a:rPr lang="en-US" sz="500" b="0" i="0" u="none" strike="noStrike">
                          <a:effectLst/>
                          <a:latin typeface="Arial" panose="020B0604020202020204" pitchFamily="34" charset="0"/>
                        </a:rPr>
                        <a:t>       -Outpatient</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5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2924878562"/>
                  </a:ext>
                </a:extLst>
              </a:tr>
              <a:tr h="94475">
                <a:tc>
                  <a:txBody>
                    <a:bodyPr/>
                    <a:lstStyle/>
                    <a:p>
                      <a:pPr algn="l" fontAlgn="b"/>
                      <a:r>
                        <a:rPr lang="en-US" sz="600" b="0" i="0" u="none" strike="noStrike">
                          <a:effectLst/>
                          <a:latin typeface="Arial" panose="020B0604020202020204" pitchFamily="34" charset="0"/>
                        </a:rPr>
                        <a:t># of nosocomial infections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extLst>
                  <a:ext uri="{0D108BD9-81ED-4DB2-BD59-A6C34878D82A}">
                    <a16:rowId xmlns:a16="http://schemas.microsoft.com/office/drawing/2014/main" val="1401942430"/>
                  </a:ext>
                </a:extLst>
              </a:tr>
              <a:tr h="143179">
                <a:tc>
                  <a:txBody>
                    <a:bodyPr/>
                    <a:lstStyle/>
                    <a:p>
                      <a:pPr algn="l" fontAlgn="b"/>
                      <a:r>
                        <a:rPr lang="en-US" sz="600" b="1" i="0" u="none" strike="noStrike">
                          <a:effectLst/>
                          <a:latin typeface="Arial" panose="020B0604020202020204" pitchFamily="34" charset="0"/>
                        </a:rPr>
                        <a:t>CONTINUOUS QUALITY IMPROVEMENT</a:t>
                      </a:r>
                    </a:p>
                  </a:txBody>
                  <a:tcPr marL="5479" marR="5479" marT="54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3895657966"/>
                  </a:ext>
                </a:extLst>
              </a:tr>
              <a:tr h="94475">
                <a:tc>
                  <a:txBody>
                    <a:bodyPr/>
                    <a:lstStyle/>
                    <a:p>
                      <a:pPr algn="l" fontAlgn="b"/>
                      <a:r>
                        <a:rPr lang="en-US" sz="500" b="0" i="0" u="none" strike="noStrike">
                          <a:effectLst/>
                          <a:latin typeface="Arial" panose="020B0604020202020204" pitchFamily="34" charset="0"/>
                        </a:rPr>
                        <a:t># of occurrences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429587580"/>
                  </a:ext>
                </a:extLst>
              </a:tr>
              <a:tr h="94475">
                <a:tc>
                  <a:txBody>
                    <a:bodyPr/>
                    <a:lstStyle/>
                    <a:p>
                      <a:pPr algn="l" fontAlgn="b"/>
                      <a:r>
                        <a:rPr lang="en-US" sz="500" b="0" i="0" u="none" strike="noStrike">
                          <a:effectLst/>
                          <a:latin typeface="Arial" panose="020B0604020202020204" pitchFamily="34" charset="0"/>
                        </a:rPr>
                        <a:t># of charts sent to med staff review</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862412876"/>
                  </a:ext>
                </a:extLst>
              </a:tr>
              <a:tr h="94475">
                <a:tc>
                  <a:txBody>
                    <a:bodyPr/>
                    <a:lstStyle/>
                    <a:p>
                      <a:pPr algn="l" fontAlgn="b"/>
                      <a:r>
                        <a:rPr lang="en-US" sz="500" b="0" i="0" u="none" strike="noStrike">
                          <a:effectLst/>
                          <a:latin typeface="Arial" panose="020B0604020202020204" pitchFamily="34" charset="0"/>
                        </a:rPr>
                        <a:t># of charts  to external peer review</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2109870235"/>
                  </a:ext>
                </a:extLst>
              </a:tr>
              <a:tr h="94475">
                <a:tc>
                  <a:txBody>
                    <a:bodyPr/>
                    <a:lstStyle/>
                    <a:p>
                      <a:pPr algn="l" fontAlgn="b"/>
                      <a:r>
                        <a:rPr lang="en-US" sz="500" b="0" i="0" u="none" strike="noStrike">
                          <a:effectLst/>
                          <a:latin typeface="Arial" panose="020B0604020202020204" pitchFamily="34" charset="0"/>
                        </a:rPr>
                        <a:t># of charts with peer rev. concern</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3160292118"/>
                  </a:ext>
                </a:extLst>
              </a:tr>
              <a:tr h="94475">
                <a:tc>
                  <a:txBody>
                    <a:bodyPr/>
                    <a:lstStyle/>
                    <a:p>
                      <a:pPr algn="l" fontAlgn="b"/>
                      <a:r>
                        <a:rPr lang="en-US" sz="600" b="1" i="0" u="none" strike="noStrike">
                          <a:effectLst/>
                          <a:latin typeface="Arial" panose="020B0604020202020204" pitchFamily="34" charset="0"/>
                        </a:rPr>
                        <a:t>PROCEDURES</a:t>
                      </a:r>
                    </a:p>
                  </a:txBody>
                  <a:tcPr marL="5479" marR="5479" marT="54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406842802"/>
                  </a:ext>
                </a:extLst>
              </a:tr>
              <a:tr h="94475">
                <a:tc>
                  <a:txBody>
                    <a:bodyPr/>
                    <a:lstStyle/>
                    <a:p>
                      <a:pPr algn="l" fontAlgn="b"/>
                      <a:r>
                        <a:rPr lang="en-US" sz="600" b="0" i="0" u="none" strike="noStrike">
                          <a:effectLst/>
                          <a:latin typeface="Arial" panose="020B0604020202020204" pitchFamily="34" charset="0"/>
                        </a:rPr>
                        <a:t>Upper endoscopy</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992534005"/>
                  </a:ext>
                </a:extLst>
              </a:tr>
              <a:tr h="94475">
                <a:tc>
                  <a:txBody>
                    <a:bodyPr/>
                    <a:lstStyle/>
                    <a:p>
                      <a:pPr algn="l" fontAlgn="b"/>
                      <a:r>
                        <a:rPr lang="en-US" sz="600" b="0" i="0" u="none" strike="noStrike">
                          <a:effectLst/>
                          <a:latin typeface="Arial" panose="020B0604020202020204" pitchFamily="34" charset="0"/>
                        </a:rPr>
                        <a:t>Colonoscopy</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dirty="0">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998546447"/>
                  </a:ext>
                </a:extLst>
              </a:tr>
              <a:tr h="94475">
                <a:tc>
                  <a:txBody>
                    <a:bodyPr/>
                    <a:lstStyle/>
                    <a:p>
                      <a:pPr algn="l" fontAlgn="b"/>
                      <a:r>
                        <a:rPr lang="en-US" sz="600" b="0" i="0" u="none" strike="noStrike">
                          <a:effectLst/>
                          <a:latin typeface="Arial" panose="020B0604020202020204" pitchFamily="34" charset="0"/>
                        </a:rPr>
                        <a:t>Sigmoidoscopy</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322311170"/>
                  </a:ext>
                </a:extLst>
              </a:tr>
              <a:tr h="94475">
                <a:tc>
                  <a:txBody>
                    <a:bodyPr/>
                    <a:lstStyle/>
                    <a:p>
                      <a:pPr algn="l" fontAlgn="b"/>
                      <a:r>
                        <a:rPr lang="en-US" sz="600" b="0" i="0" u="none" strike="noStrike">
                          <a:effectLst/>
                          <a:latin typeface="Arial" panose="020B0604020202020204" pitchFamily="34" charset="0"/>
                        </a:rPr>
                        <a:t>Circumcision</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717443687"/>
                  </a:ext>
                </a:extLst>
              </a:tr>
              <a:tr h="94475">
                <a:tc>
                  <a:txBody>
                    <a:bodyPr/>
                    <a:lstStyle/>
                    <a:p>
                      <a:pPr algn="l" fontAlgn="b"/>
                      <a:r>
                        <a:rPr lang="en-US" sz="600" b="0" i="0" u="none" strike="noStrike">
                          <a:effectLst/>
                          <a:latin typeface="Arial" panose="020B0604020202020204" pitchFamily="34" charset="0"/>
                        </a:rPr>
                        <a:t>C-section</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383336205"/>
                  </a:ext>
                </a:extLst>
              </a:tr>
              <a:tr h="94475">
                <a:tc>
                  <a:txBody>
                    <a:bodyPr/>
                    <a:lstStyle/>
                    <a:p>
                      <a:pPr algn="l" fontAlgn="b"/>
                      <a:r>
                        <a:rPr lang="en-US" sz="600" b="0" i="0" u="none" strike="noStrike">
                          <a:effectLst/>
                          <a:latin typeface="Arial" panose="020B0604020202020204" pitchFamily="34" charset="0"/>
                        </a:rPr>
                        <a:t>Tubal ligation</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433799399"/>
                  </a:ext>
                </a:extLst>
              </a:tr>
              <a:tr h="94475">
                <a:tc gridSpan="3">
                  <a:txBody>
                    <a:bodyPr/>
                    <a:lstStyle/>
                    <a:p>
                      <a:pPr algn="l" fontAlgn="b"/>
                      <a:r>
                        <a:rPr lang="en-US" sz="600" b="1" i="0" u="none" strike="noStrike">
                          <a:effectLst/>
                          <a:latin typeface="Arial" panose="020B0604020202020204" pitchFamily="34" charset="0"/>
                        </a:rPr>
                        <a:t>PATIENT SATISFACTION SURVEY</a:t>
                      </a:r>
                    </a:p>
                  </a:txBody>
                  <a:tcPr marL="5479" marR="5479" marT="54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2793457802"/>
                  </a:ext>
                </a:extLst>
              </a:tr>
              <a:tr h="94475">
                <a:tc>
                  <a:txBody>
                    <a:bodyPr/>
                    <a:lstStyle/>
                    <a:p>
                      <a:pPr algn="l" fontAlgn="b"/>
                      <a:r>
                        <a:rPr lang="en-US" sz="600" b="0" i="0" u="none" strike="noStrike">
                          <a:effectLst/>
                          <a:latin typeface="Arial" panose="020B0604020202020204" pitchFamily="34" charset="0"/>
                        </a:rPr>
                        <a:t># of positive comments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extLst>
                  <a:ext uri="{0D108BD9-81ED-4DB2-BD59-A6C34878D82A}">
                    <a16:rowId xmlns:a16="http://schemas.microsoft.com/office/drawing/2014/main" val="4281024377"/>
                  </a:ext>
                </a:extLst>
              </a:tr>
              <a:tr h="94475">
                <a:tc>
                  <a:txBody>
                    <a:bodyPr/>
                    <a:lstStyle/>
                    <a:p>
                      <a:pPr algn="l" fontAlgn="b"/>
                      <a:r>
                        <a:rPr lang="en-US" sz="600" b="0" i="0" u="none" strike="noStrike">
                          <a:effectLst/>
                          <a:latin typeface="Arial" panose="020B0604020202020204" pitchFamily="34" charset="0"/>
                        </a:rPr>
                        <a:t># of negative comments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extLst>
                  <a:ext uri="{0D108BD9-81ED-4DB2-BD59-A6C34878D82A}">
                    <a16:rowId xmlns:a16="http://schemas.microsoft.com/office/drawing/2014/main" val="1091410282"/>
                  </a:ext>
                </a:extLst>
              </a:tr>
              <a:tr h="94475">
                <a:tc>
                  <a:txBody>
                    <a:bodyPr/>
                    <a:lstStyle/>
                    <a:p>
                      <a:pPr algn="l" fontAlgn="b"/>
                      <a:r>
                        <a:rPr lang="en-US" sz="600" b="1" i="0" u="none" strike="noStrike">
                          <a:effectLst/>
                          <a:latin typeface="Arial" panose="020B0604020202020204" pitchFamily="34" charset="0"/>
                        </a:rPr>
                        <a:t>MEDICAL RECORDS</a:t>
                      </a:r>
                    </a:p>
                  </a:txBody>
                  <a:tcPr marL="5479" marR="5479" marT="54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342209897"/>
                  </a:ext>
                </a:extLst>
              </a:tr>
              <a:tr h="94475">
                <a:tc>
                  <a:txBody>
                    <a:bodyPr/>
                    <a:lstStyle/>
                    <a:p>
                      <a:pPr algn="l" fontAlgn="b"/>
                      <a:r>
                        <a:rPr lang="en-US" sz="500" b="0" i="0" u="none" strike="noStrike">
                          <a:effectLst/>
                          <a:latin typeface="Arial" panose="020B0604020202020204" pitchFamily="34" charset="0"/>
                        </a:rPr>
                        <a:t># of overdue records: 15-30 days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extLst>
                  <a:ext uri="{0D108BD9-81ED-4DB2-BD59-A6C34878D82A}">
                    <a16:rowId xmlns:a16="http://schemas.microsoft.com/office/drawing/2014/main" val="2593658210"/>
                  </a:ext>
                </a:extLst>
              </a:tr>
              <a:tr h="94475">
                <a:tc>
                  <a:txBody>
                    <a:bodyPr/>
                    <a:lstStyle/>
                    <a:p>
                      <a:pPr algn="l" fontAlgn="b"/>
                      <a:r>
                        <a:rPr lang="en-US" sz="500" b="0" i="0" u="none" strike="noStrike">
                          <a:effectLst/>
                          <a:latin typeface="Arial" panose="020B0604020202020204" pitchFamily="34" charset="0"/>
                        </a:rPr>
                        <a:t># of overdue records: &gt;30 days</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FF"/>
                    </a:solidFill>
                  </a:tcPr>
                </a:tc>
                <a:extLst>
                  <a:ext uri="{0D108BD9-81ED-4DB2-BD59-A6C34878D82A}">
                    <a16:rowId xmlns:a16="http://schemas.microsoft.com/office/drawing/2014/main" val="1718832805"/>
                  </a:ext>
                </a:extLst>
              </a:tr>
              <a:tr h="94475">
                <a:tc>
                  <a:txBody>
                    <a:bodyPr/>
                    <a:lstStyle/>
                    <a:p>
                      <a:pPr algn="l" fontAlgn="b"/>
                      <a:r>
                        <a:rPr lang="en-US" sz="600" b="1" i="0" u="none" strike="noStrike">
                          <a:effectLst/>
                          <a:latin typeface="Arial" panose="020B0604020202020204" pitchFamily="34" charset="0"/>
                        </a:rPr>
                        <a:t>UTILIZATION REVIEW</a:t>
                      </a:r>
                    </a:p>
                  </a:txBody>
                  <a:tcPr marL="5479" marR="5479" marT="54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226017969"/>
                  </a:ext>
                </a:extLst>
              </a:tr>
              <a:tr h="94475">
                <a:tc>
                  <a:txBody>
                    <a:bodyPr/>
                    <a:lstStyle/>
                    <a:p>
                      <a:pPr algn="l" fontAlgn="b"/>
                      <a:r>
                        <a:rPr lang="en-US" sz="600" b="0" i="0" u="none" strike="noStrike">
                          <a:effectLst/>
                          <a:latin typeface="Arial" panose="020B0604020202020204" pitchFamily="34" charset="0"/>
                        </a:rPr>
                        <a:t># of denial letters isssued</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912988134"/>
                  </a:ext>
                </a:extLst>
              </a:tr>
              <a:tr h="94475">
                <a:tc>
                  <a:txBody>
                    <a:bodyPr/>
                    <a:lstStyle/>
                    <a:p>
                      <a:pPr algn="l" fontAlgn="b"/>
                      <a:r>
                        <a:rPr lang="en-US" sz="600" b="1" i="0" u="none" strike="noStrike">
                          <a:effectLst/>
                          <a:latin typeface="Arial" panose="020B0604020202020204" pitchFamily="34" charset="0"/>
                        </a:rPr>
                        <a:t>MEETING ATTENDANCE</a:t>
                      </a:r>
                    </a:p>
                  </a:txBody>
                  <a:tcPr marL="5479" marR="5479" marT="547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0" i="0" u="none" strike="noStrike">
                          <a:effectLst/>
                          <a:latin typeface="Arial" panose="020B0604020202020204" pitchFamily="34" charset="0"/>
                        </a:rPr>
                        <a:t> </a:t>
                      </a:r>
                    </a:p>
                  </a:txBody>
                  <a:tcPr marL="5479" marR="5479" marT="547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n-US" sz="600" b="1" i="0" u="none" strike="noStrike">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628992958"/>
                  </a:ext>
                </a:extLst>
              </a:tr>
              <a:tr h="120010">
                <a:tc>
                  <a:txBody>
                    <a:bodyPr/>
                    <a:lstStyle/>
                    <a:p>
                      <a:pPr algn="l" fontAlgn="b"/>
                      <a:r>
                        <a:rPr lang="en-US" sz="500" b="0" i="0" u="none" strike="noStrike">
                          <a:effectLst/>
                          <a:latin typeface="Arial" panose="020B0604020202020204" pitchFamily="34" charset="0"/>
                        </a:rPr>
                        <a:t># of Medical Staff meetings attended</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dirty="0">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dirty="0">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dirty="0">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a:effectLst/>
                          <a:latin typeface="Arial" panose="020B0604020202020204" pitchFamily="34" charset="0"/>
                        </a:rPr>
                        <a:t> </a:t>
                      </a:r>
                    </a:p>
                  </a:txBody>
                  <a:tcPr marL="5479" marR="5479" marT="547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FF"/>
                    </a:solidFill>
                  </a:tcPr>
                </a:tc>
                <a:tc>
                  <a:txBody>
                    <a:bodyPr/>
                    <a:lstStyle/>
                    <a:p>
                      <a:pPr algn="l" fontAlgn="b"/>
                      <a:r>
                        <a:rPr lang="en-US" sz="600" b="1" i="0" u="none" strike="noStrike" dirty="0">
                          <a:solidFill>
                            <a:srgbClr val="0000FF"/>
                          </a:solidFill>
                          <a:effectLst/>
                          <a:latin typeface="Arial" panose="020B0604020202020204" pitchFamily="34" charset="0"/>
                        </a:rPr>
                        <a:t> </a:t>
                      </a:r>
                    </a:p>
                  </a:txBody>
                  <a:tcPr marL="5479" marR="5479" marT="54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extLst>
                  <a:ext uri="{0D108BD9-81ED-4DB2-BD59-A6C34878D82A}">
                    <a16:rowId xmlns:a16="http://schemas.microsoft.com/office/drawing/2014/main" val="677063709"/>
                  </a:ext>
                </a:extLst>
              </a:tr>
            </a:tbl>
          </a:graphicData>
        </a:graphic>
      </p:graphicFrame>
    </p:spTree>
    <p:extLst>
      <p:ext uri="{BB962C8B-B14F-4D97-AF65-F5344CB8AC3E}">
        <p14:creationId xmlns:p14="http://schemas.microsoft.com/office/powerpoint/2010/main" val="866932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3BCD6-16A2-48AB-8808-1BD484BAD628}"/>
              </a:ext>
            </a:extLst>
          </p:cNvPr>
          <p:cNvSpPr>
            <a:spLocks noGrp="1"/>
          </p:cNvSpPr>
          <p:nvPr>
            <p:ph type="title"/>
          </p:nvPr>
        </p:nvSpPr>
        <p:spPr/>
        <p:txBody>
          <a:bodyPr/>
          <a:lstStyle/>
          <a:p>
            <a:r>
              <a:rPr lang="en-US" dirty="0"/>
              <a:t>Provider Reappointment</a:t>
            </a:r>
          </a:p>
        </p:txBody>
      </p:sp>
      <p:pic>
        <p:nvPicPr>
          <p:cNvPr id="4" name="Content Placeholder 3">
            <a:extLst>
              <a:ext uri="{FF2B5EF4-FFF2-40B4-BE49-F238E27FC236}">
                <a16:creationId xmlns:a16="http://schemas.microsoft.com/office/drawing/2014/main" id="{B65C3D50-0BAE-4B1A-8544-975C2FC83DD5}"/>
              </a:ext>
            </a:extLst>
          </p:cNvPr>
          <p:cNvPicPr>
            <a:picLocks noGrp="1" noChangeAspect="1"/>
          </p:cNvPicPr>
          <p:nvPr>
            <p:ph idx="1"/>
          </p:nvPr>
        </p:nvPicPr>
        <p:blipFill>
          <a:blip r:embed="rId2"/>
          <a:stretch>
            <a:fillRect/>
          </a:stretch>
        </p:blipFill>
        <p:spPr>
          <a:xfrm>
            <a:off x="1981200" y="1312333"/>
            <a:ext cx="4572000" cy="5505720"/>
          </a:xfrm>
          <a:prstGeom prst="rect">
            <a:avLst/>
          </a:prstGeom>
        </p:spPr>
      </p:pic>
    </p:spTree>
    <p:extLst>
      <p:ext uri="{BB962C8B-B14F-4D97-AF65-F5344CB8AC3E}">
        <p14:creationId xmlns:p14="http://schemas.microsoft.com/office/powerpoint/2010/main" val="1498675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18594-320F-4E0C-AEF1-5FB9E154CE32}"/>
              </a:ext>
            </a:extLst>
          </p:cNvPr>
          <p:cNvSpPr>
            <a:spLocks noGrp="1"/>
          </p:cNvSpPr>
          <p:nvPr>
            <p:ph type="title"/>
          </p:nvPr>
        </p:nvSpPr>
        <p:spPr/>
        <p:txBody>
          <a:bodyPr/>
          <a:lstStyle/>
          <a:p>
            <a:r>
              <a:rPr lang="en-US" dirty="0"/>
              <a:t>Provider Reappointment</a:t>
            </a:r>
          </a:p>
        </p:txBody>
      </p:sp>
      <p:pic>
        <p:nvPicPr>
          <p:cNvPr id="4" name="Content Placeholder 3">
            <a:extLst>
              <a:ext uri="{FF2B5EF4-FFF2-40B4-BE49-F238E27FC236}">
                <a16:creationId xmlns:a16="http://schemas.microsoft.com/office/drawing/2014/main" id="{609DB3A4-DFFA-4DA2-AFBF-79A5C3B43CE3}"/>
              </a:ext>
            </a:extLst>
          </p:cNvPr>
          <p:cNvPicPr>
            <a:picLocks noGrp="1" noChangeAspect="1"/>
          </p:cNvPicPr>
          <p:nvPr>
            <p:ph idx="1"/>
          </p:nvPr>
        </p:nvPicPr>
        <p:blipFill>
          <a:blip r:embed="rId2"/>
          <a:stretch>
            <a:fillRect/>
          </a:stretch>
        </p:blipFill>
        <p:spPr>
          <a:xfrm>
            <a:off x="1981200" y="1525804"/>
            <a:ext cx="5542124" cy="5332196"/>
          </a:xfrm>
          <a:prstGeom prst="rect">
            <a:avLst/>
          </a:prstGeom>
        </p:spPr>
      </p:pic>
    </p:spTree>
    <p:extLst>
      <p:ext uri="{BB962C8B-B14F-4D97-AF65-F5344CB8AC3E}">
        <p14:creationId xmlns:p14="http://schemas.microsoft.com/office/powerpoint/2010/main" val="754211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9218F-ECF2-443E-9E3C-7094AAE67803}"/>
              </a:ext>
            </a:extLst>
          </p:cNvPr>
          <p:cNvSpPr>
            <a:spLocks noGrp="1"/>
          </p:cNvSpPr>
          <p:nvPr>
            <p:ph type="title"/>
          </p:nvPr>
        </p:nvSpPr>
        <p:spPr/>
        <p:txBody>
          <a:bodyPr/>
          <a:lstStyle/>
          <a:p>
            <a:r>
              <a:rPr lang="en-US" dirty="0"/>
              <a:t>Presenting Data to Providers</a:t>
            </a:r>
          </a:p>
        </p:txBody>
      </p:sp>
      <p:sp>
        <p:nvSpPr>
          <p:cNvPr id="3" name="Content Placeholder 2">
            <a:extLst>
              <a:ext uri="{FF2B5EF4-FFF2-40B4-BE49-F238E27FC236}">
                <a16:creationId xmlns:a16="http://schemas.microsoft.com/office/drawing/2014/main" id="{F7F1BAF5-62FD-4E06-982E-C794522DCCDA}"/>
              </a:ext>
            </a:extLst>
          </p:cNvPr>
          <p:cNvSpPr>
            <a:spLocks noGrp="1"/>
          </p:cNvSpPr>
          <p:nvPr>
            <p:ph idx="1"/>
          </p:nvPr>
        </p:nvSpPr>
        <p:spPr/>
        <p:txBody>
          <a:bodyPr/>
          <a:lstStyle/>
          <a:p>
            <a:r>
              <a:rPr lang="en-US" b="1" dirty="0"/>
              <a:t>Be confident in your data </a:t>
            </a:r>
          </a:p>
          <a:p>
            <a:r>
              <a:rPr lang="en-US" b="1" dirty="0"/>
              <a:t>Be able to explain “why” the data is being collected</a:t>
            </a:r>
          </a:p>
          <a:p>
            <a:r>
              <a:rPr lang="en-US" b="1" dirty="0"/>
              <a:t>Be discreet in sharing specific provider data; suggest it be de-identified or shared only with that provider</a:t>
            </a:r>
          </a:p>
        </p:txBody>
      </p:sp>
    </p:spTree>
    <p:extLst>
      <p:ext uri="{BB962C8B-B14F-4D97-AF65-F5344CB8AC3E}">
        <p14:creationId xmlns:p14="http://schemas.microsoft.com/office/powerpoint/2010/main" val="3517318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6B218-DD87-416A-8465-296050397056}"/>
              </a:ext>
            </a:extLst>
          </p:cNvPr>
          <p:cNvSpPr>
            <a:spLocks noGrp="1"/>
          </p:cNvSpPr>
          <p:nvPr>
            <p:ph type="title"/>
          </p:nvPr>
        </p:nvSpPr>
        <p:spPr/>
        <p:txBody>
          <a:bodyPr/>
          <a:lstStyle/>
          <a:p>
            <a:r>
              <a:rPr lang="en-US" dirty="0"/>
              <a:t>Utilization Review</a:t>
            </a:r>
          </a:p>
        </p:txBody>
      </p:sp>
      <p:sp>
        <p:nvSpPr>
          <p:cNvPr id="3" name="Content Placeholder 2">
            <a:extLst>
              <a:ext uri="{FF2B5EF4-FFF2-40B4-BE49-F238E27FC236}">
                <a16:creationId xmlns:a16="http://schemas.microsoft.com/office/drawing/2014/main" id="{9EBCF6B3-669E-4BD7-8845-E1FD2BC4EF54}"/>
              </a:ext>
            </a:extLst>
          </p:cNvPr>
          <p:cNvSpPr>
            <a:spLocks noGrp="1"/>
          </p:cNvSpPr>
          <p:nvPr>
            <p:ph idx="1"/>
          </p:nvPr>
        </p:nvSpPr>
        <p:spPr/>
        <p:txBody>
          <a:bodyPr/>
          <a:lstStyle/>
          <a:p>
            <a:r>
              <a:rPr lang="en-US" dirty="0"/>
              <a:t>What is the 2 Midnight Rule?</a:t>
            </a:r>
          </a:p>
          <a:p>
            <a:pPr marL="0" indent="0">
              <a:buNone/>
            </a:pPr>
            <a:r>
              <a:rPr lang="en-US" dirty="0"/>
              <a:t>    - Applies to Medicare patients</a:t>
            </a:r>
          </a:p>
          <a:p>
            <a:pPr marL="0" indent="0">
              <a:buNone/>
            </a:pPr>
            <a:r>
              <a:rPr lang="en-US" dirty="0"/>
              <a:t>    - The stay must be expected to span at least 2 midnights</a:t>
            </a:r>
          </a:p>
          <a:p>
            <a:pPr marL="0" indent="0">
              <a:buNone/>
            </a:pPr>
            <a:r>
              <a:rPr lang="en-US" dirty="0"/>
              <a:t>     - All others must be initially placed in Observation and moved to Inpatient status if they stay 2 midnights or more</a:t>
            </a:r>
          </a:p>
        </p:txBody>
      </p:sp>
    </p:spTree>
    <p:extLst>
      <p:ext uri="{BB962C8B-B14F-4D97-AF65-F5344CB8AC3E}">
        <p14:creationId xmlns:p14="http://schemas.microsoft.com/office/powerpoint/2010/main" val="2641385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Utilization Review	</a:t>
            </a:r>
          </a:p>
        </p:txBody>
      </p:sp>
      <p:sp>
        <p:nvSpPr>
          <p:cNvPr id="5" name="Content Placeholder 4"/>
          <p:cNvSpPr>
            <a:spLocks noGrp="1"/>
          </p:cNvSpPr>
          <p:nvPr>
            <p:ph idx="1"/>
          </p:nvPr>
        </p:nvSpPr>
        <p:spPr/>
        <p:txBody>
          <a:bodyPr/>
          <a:lstStyle/>
          <a:p>
            <a:r>
              <a:rPr lang="en-US" sz="2800" dirty="0"/>
              <a:t>Certification requirements: reasonably expected to be discharged or transferred within 96 hours</a:t>
            </a:r>
          </a:p>
          <a:p>
            <a:r>
              <a:rPr lang="en-US" sz="2800" dirty="0"/>
              <a:t>Inpatient/Observation</a:t>
            </a:r>
          </a:p>
          <a:p>
            <a:pPr lvl="1"/>
            <a:r>
              <a:rPr lang="en-US" dirty="0"/>
              <a:t>2 midnight rule</a:t>
            </a:r>
          </a:p>
          <a:p>
            <a:r>
              <a:rPr lang="en-US" sz="2800" dirty="0"/>
              <a:t>Condition Code 44 </a:t>
            </a:r>
          </a:p>
          <a:p>
            <a:r>
              <a:rPr lang="en-US" sz="2800" dirty="0"/>
              <a:t>Work with provider to make decisions on appropriate admission status</a:t>
            </a:r>
          </a:p>
          <a:p>
            <a:pPr marL="457200" lvl="1" indent="0">
              <a:buNone/>
            </a:pPr>
            <a:endParaRPr lang="en-US" dirty="0"/>
          </a:p>
        </p:txBody>
      </p:sp>
    </p:spTree>
    <p:extLst>
      <p:ext uri="{BB962C8B-B14F-4D97-AF65-F5344CB8AC3E}">
        <p14:creationId xmlns:p14="http://schemas.microsoft.com/office/powerpoint/2010/main" val="4081265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2F14C-64EC-4E1F-ADF2-67F8326D5A6E}"/>
              </a:ext>
            </a:extLst>
          </p:cNvPr>
          <p:cNvSpPr>
            <a:spLocks noGrp="1"/>
          </p:cNvSpPr>
          <p:nvPr>
            <p:ph type="title"/>
          </p:nvPr>
        </p:nvSpPr>
        <p:spPr/>
        <p:txBody>
          <a:bodyPr>
            <a:noAutofit/>
          </a:bodyPr>
          <a:lstStyle/>
          <a:p>
            <a:r>
              <a:rPr lang="en-US" sz="3600" dirty="0"/>
              <a:t>What IS the role of the Quality Professional related to Medical Staff? </a:t>
            </a:r>
          </a:p>
        </p:txBody>
      </p:sp>
      <p:sp>
        <p:nvSpPr>
          <p:cNvPr id="3" name="Content Placeholder 2">
            <a:extLst>
              <a:ext uri="{FF2B5EF4-FFF2-40B4-BE49-F238E27FC236}">
                <a16:creationId xmlns:a16="http://schemas.microsoft.com/office/drawing/2014/main" id="{4C4AAB0B-CC1A-4A96-9286-6599E98FF6BF}"/>
              </a:ext>
            </a:extLst>
          </p:cNvPr>
          <p:cNvSpPr>
            <a:spLocks noGrp="1"/>
          </p:cNvSpPr>
          <p:nvPr>
            <p:ph idx="1"/>
          </p:nvPr>
        </p:nvSpPr>
        <p:spPr/>
        <p:txBody>
          <a:bodyPr/>
          <a:lstStyle/>
          <a:p>
            <a:r>
              <a:rPr lang="en-US" dirty="0"/>
              <a:t>Our job is to engage the Medical Staff as meaningful partners in the development and implementation of our hospital patient safety/quality strategies.</a:t>
            </a:r>
          </a:p>
          <a:p>
            <a:r>
              <a:rPr lang="en-US" dirty="0"/>
              <a:t>To equip the Governing Board with information to provide appropriate oversight of Medical Staff practices and outcomes.</a:t>
            </a:r>
          </a:p>
        </p:txBody>
      </p:sp>
    </p:spTree>
    <p:extLst>
      <p:ext uri="{BB962C8B-B14F-4D97-AF65-F5344CB8AC3E}">
        <p14:creationId xmlns:p14="http://schemas.microsoft.com/office/powerpoint/2010/main" val="3171406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8660-DB9B-41D8-8797-250443C6F5BE}"/>
              </a:ext>
            </a:extLst>
          </p:cNvPr>
          <p:cNvSpPr>
            <a:spLocks noGrp="1"/>
          </p:cNvSpPr>
          <p:nvPr>
            <p:ph type="title"/>
          </p:nvPr>
        </p:nvSpPr>
        <p:spPr/>
        <p:txBody>
          <a:bodyPr/>
          <a:lstStyle/>
          <a:p>
            <a:r>
              <a:rPr lang="en-US" dirty="0"/>
              <a:t>Inpatient vs Observation</a:t>
            </a:r>
          </a:p>
        </p:txBody>
      </p:sp>
      <p:sp>
        <p:nvSpPr>
          <p:cNvPr id="3" name="Content Placeholder 2">
            <a:extLst>
              <a:ext uri="{FF2B5EF4-FFF2-40B4-BE49-F238E27FC236}">
                <a16:creationId xmlns:a16="http://schemas.microsoft.com/office/drawing/2014/main" id="{FC8FD3FD-19E3-4AA6-ACC2-97822CFB0827}"/>
              </a:ext>
            </a:extLst>
          </p:cNvPr>
          <p:cNvSpPr>
            <a:spLocks noGrp="1"/>
          </p:cNvSpPr>
          <p:nvPr>
            <p:ph idx="1"/>
          </p:nvPr>
        </p:nvSpPr>
        <p:spPr/>
        <p:txBody>
          <a:bodyPr/>
          <a:lstStyle/>
          <a:p>
            <a:r>
              <a:rPr lang="en-US" dirty="0"/>
              <a:t>Observation: Outpatient services such as lab test or x-rays used to determine if Inpatient stay is indicated.</a:t>
            </a:r>
          </a:p>
          <a:p>
            <a:pPr marL="0" indent="0">
              <a:buNone/>
            </a:pPr>
            <a:endParaRPr lang="en-US" dirty="0"/>
          </a:p>
          <a:p>
            <a:r>
              <a:rPr lang="en-US" dirty="0"/>
              <a:t>Inpatient: Patient is generally expected to require 2 or more midnights for treatment</a:t>
            </a:r>
          </a:p>
        </p:txBody>
      </p:sp>
    </p:spTree>
    <p:extLst>
      <p:ext uri="{BB962C8B-B14F-4D97-AF65-F5344CB8AC3E}">
        <p14:creationId xmlns:p14="http://schemas.microsoft.com/office/powerpoint/2010/main" val="3389590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AC1DD-516D-4E22-9C99-0A7BF34296E3}"/>
              </a:ext>
            </a:extLst>
          </p:cNvPr>
          <p:cNvSpPr>
            <a:spLocks noGrp="1"/>
          </p:cNvSpPr>
          <p:nvPr>
            <p:ph type="title"/>
          </p:nvPr>
        </p:nvSpPr>
        <p:spPr/>
        <p:txBody>
          <a:bodyPr/>
          <a:lstStyle/>
          <a:p>
            <a:r>
              <a:rPr lang="en-US" dirty="0"/>
              <a:t>Code 44</a:t>
            </a:r>
          </a:p>
        </p:txBody>
      </p:sp>
      <p:sp>
        <p:nvSpPr>
          <p:cNvPr id="3" name="Content Placeholder 2">
            <a:extLst>
              <a:ext uri="{FF2B5EF4-FFF2-40B4-BE49-F238E27FC236}">
                <a16:creationId xmlns:a16="http://schemas.microsoft.com/office/drawing/2014/main" id="{87344546-C1BB-4CCE-B2E1-4B51185353DD}"/>
              </a:ext>
            </a:extLst>
          </p:cNvPr>
          <p:cNvSpPr>
            <a:spLocks noGrp="1"/>
          </p:cNvSpPr>
          <p:nvPr>
            <p:ph idx="1"/>
          </p:nvPr>
        </p:nvSpPr>
        <p:spPr/>
        <p:txBody>
          <a:bodyPr/>
          <a:lstStyle/>
          <a:p>
            <a:r>
              <a:rPr lang="en-US" dirty="0"/>
              <a:t>Patient admitted Inpatient and UR determines level of care did not meet criteria.</a:t>
            </a:r>
          </a:p>
          <a:p>
            <a:r>
              <a:rPr lang="en-US" dirty="0"/>
              <a:t>Hospital can change status to outpatient (observation) by adding Code 44 for claim for payment</a:t>
            </a:r>
          </a:p>
        </p:txBody>
      </p:sp>
    </p:spTree>
    <p:extLst>
      <p:ext uri="{BB962C8B-B14F-4D97-AF65-F5344CB8AC3E}">
        <p14:creationId xmlns:p14="http://schemas.microsoft.com/office/powerpoint/2010/main" val="2957465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36503-81B5-49B5-845C-A4B8C1BB7176}"/>
              </a:ext>
            </a:extLst>
          </p:cNvPr>
          <p:cNvSpPr>
            <a:spLocks noGrp="1"/>
          </p:cNvSpPr>
          <p:nvPr>
            <p:ph type="title"/>
          </p:nvPr>
        </p:nvSpPr>
        <p:spPr/>
        <p:txBody>
          <a:bodyPr/>
          <a:lstStyle/>
          <a:p>
            <a:r>
              <a:rPr lang="en-US" dirty="0"/>
              <a:t>Working with Providers</a:t>
            </a:r>
          </a:p>
        </p:txBody>
      </p:sp>
      <p:sp>
        <p:nvSpPr>
          <p:cNvPr id="3" name="Content Placeholder 2">
            <a:extLst>
              <a:ext uri="{FF2B5EF4-FFF2-40B4-BE49-F238E27FC236}">
                <a16:creationId xmlns:a16="http://schemas.microsoft.com/office/drawing/2014/main" id="{43FD6360-C3E4-4F91-B263-E1BAC31BC00E}"/>
              </a:ext>
            </a:extLst>
          </p:cNvPr>
          <p:cNvSpPr>
            <a:spLocks noGrp="1"/>
          </p:cNvSpPr>
          <p:nvPr>
            <p:ph idx="1"/>
          </p:nvPr>
        </p:nvSpPr>
        <p:spPr/>
        <p:txBody>
          <a:bodyPr/>
          <a:lstStyle/>
          <a:p>
            <a:r>
              <a:rPr lang="en-US" dirty="0"/>
              <a:t>Know the guidelines</a:t>
            </a:r>
          </a:p>
          <a:p>
            <a:r>
              <a:rPr lang="en-US" dirty="0"/>
              <a:t>Be respectful</a:t>
            </a:r>
          </a:p>
          <a:p>
            <a:r>
              <a:rPr lang="en-US" dirty="0"/>
              <a:t>Communicate directly with the provider </a:t>
            </a:r>
            <a:r>
              <a:rPr lang="en-US"/>
              <a:t>if possible</a:t>
            </a:r>
          </a:p>
        </p:txBody>
      </p:sp>
    </p:spTree>
    <p:extLst>
      <p:ext uri="{BB962C8B-B14F-4D97-AF65-F5344CB8AC3E}">
        <p14:creationId xmlns:p14="http://schemas.microsoft.com/office/powerpoint/2010/main" val="2613304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Small Group Work	</a:t>
            </a:r>
          </a:p>
        </p:txBody>
      </p:sp>
      <p:sp>
        <p:nvSpPr>
          <p:cNvPr id="5" name="Content Placeholder 4"/>
          <p:cNvSpPr>
            <a:spLocks noGrp="1"/>
          </p:cNvSpPr>
          <p:nvPr>
            <p:ph idx="1"/>
          </p:nvPr>
        </p:nvSpPr>
        <p:spPr>
          <a:xfrm>
            <a:off x="457200" y="1600201"/>
            <a:ext cx="8229600" cy="3124200"/>
          </a:xfrm>
        </p:spPr>
        <p:txBody>
          <a:bodyPr/>
          <a:lstStyle/>
          <a:p>
            <a:r>
              <a:rPr lang="en-US" dirty="0"/>
              <a:t>Share Policy and procedures for chart review</a:t>
            </a:r>
          </a:p>
          <a:p>
            <a:pPr marL="0" indent="0">
              <a:buNone/>
            </a:pPr>
            <a:endParaRPr lang="en-US" dirty="0"/>
          </a:p>
          <a:p>
            <a:r>
              <a:rPr lang="en-US" dirty="0"/>
              <a:t>Current status of Antibiotic Stewardship program</a:t>
            </a:r>
          </a:p>
        </p:txBody>
      </p:sp>
    </p:spTree>
    <p:extLst>
      <p:ext uri="{BB962C8B-B14F-4D97-AF65-F5344CB8AC3E}">
        <p14:creationId xmlns:p14="http://schemas.microsoft.com/office/powerpoint/2010/main" val="192615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F7F10-8DBB-41BA-8C92-8A625EDB0FB4}"/>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651B3B56-C30A-418D-A17D-CF6B08C6211C}"/>
              </a:ext>
            </a:extLst>
          </p:cNvPr>
          <p:cNvSpPr>
            <a:spLocks noGrp="1"/>
          </p:cNvSpPr>
          <p:nvPr>
            <p:ph idx="1"/>
          </p:nvPr>
        </p:nvSpPr>
        <p:spPr/>
        <p:txBody>
          <a:bodyPr/>
          <a:lstStyle/>
          <a:p>
            <a:r>
              <a:rPr lang="en-US" sz="2800" dirty="0"/>
              <a:t>Shari Michl, RN CPHQ</a:t>
            </a:r>
          </a:p>
          <a:p>
            <a:pPr marL="0" indent="0">
              <a:buNone/>
            </a:pPr>
            <a:r>
              <a:rPr lang="en-US" dirty="0"/>
              <a:t>	</a:t>
            </a:r>
            <a:r>
              <a:rPr lang="en-US" sz="2800" dirty="0"/>
              <a:t>Director of Quality</a:t>
            </a:r>
          </a:p>
          <a:p>
            <a:pPr marL="0" indent="0">
              <a:buNone/>
            </a:pPr>
            <a:r>
              <a:rPr lang="en-US" sz="2800" dirty="0"/>
              <a:t>	Filmore County Hospital (Geneva)</a:t>
            </a:r>
          </a:p>
          <a:p>
            <a:pPr marL="0" indent="0">
              <a:buNone/>
            </a:pPr>
            <a:endParaRPr lang="en-US" dirty="0"/>
          </a:p>
          <a:p>
            <a:r>
              <a:rPr lang="en-US" sz="2800" dirty="0"/>
              <a:t>Christina Pollard</a:t>
            </a:r>
          </a:p>
          <a:p>
            <a:pPr marL="457200" lvl="1" indent="0">
              <a:buNone/>
            </a:pPr>
            <a:r>
              <a:rPr lang="en-US" dirty="0"/>
              <a:t> 	</a:t>
            </a:r>
            <a:r>
              <a:rPr lang="en-US" sz="2400" dirty="0"/>
              <a:t>Chief Quality Officer</a:t>
            </a:r>
          </a:p>
          <a:p>
            <a:pPr marL="457200" lvl="1" indent="0">
              <a:buNone/>
            </a:pPr>
            <a:r>
              <a:rPr lang="en-US" sz="2400" dirty="0"/>
              <a:t>	Valley County Health System (Ord)</a:t>
            </a:r>
          </a:p>
        </p:txBody>
      </p:sp>
    </p:spTree>
    <p:extLst>
      <p:ext uri="{BB962C8B-B14F-4D97-AF65-F5344CB8AC3E}">
        <p14:creationId xmlns:p14="http://schemas.microsoft.com/office/powerpoint/2010/main" val="2791190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F22F5-6EE9-407E-89CE-545224630657}"/>
              </a:ext>
            </a:extLst>
          </p:cNvPr>
          <p:cNvSpPr>
            <a:spLocks noGrp="1"/>
          </p:cNvSpPr>
          <p:nvPr>
            <p:ph type="title"/>
          </p:nvPr>
        </p:nvSpPr>
        <p:spPr/>
        <p:txBody>
          <a:bodyPr>
            <a:normAutofit fontScale="90000"/>
          </a:bodyPr>
          <a:lstStyle/>
          <a:p>
            <a:r>
              <a:rPr lang="en-US" dirty="0"/>
              <a:t>The Provider Performance Pyramid</a:t>
            </a:r>
          </a:p>
        </p:txBody>
      </p:sp>
      <p:graphicFrame>
        <p:nvGraphicFramePr>
          <p:cNvPr id="4" name="Content Placeholder 3">
            <a:extLst>
              <a:ext uri="{FF2B5EF4-FFF2-40B4-BE49-F238E27FC236}">
                <a16:creationId xmlns:a16="http://schemas.microsoft.com/office/drawing/2014/main" id="{4ABABD9E-9B67-41AF-A1F8-5B897B0234F8}"/>
              </a:ext>
            </a:extLst>
          </p:cNvPr>
          <p:cNvGraphicFramePr>
            <a:graphicFrameLocks noGrp="1"/>
          </p:cNvGraphicFramePr>
          <p:nvPr>
            <p:ph idx="1"/>
            <p:extLst>
              <p:ext uri="{D42A27DB-BD31-4B8C-83A1-F6EECF244321}">
                <p14:modId xmlns:p14="http://schemas.microsoft.com/office/powerpoint/2010/main" val="309920600"/>
              </p:ext>
            </p:extLst>
          </p:nvPr>
        </p:nvGraphicFramePr>
        <p:xfrm>
          <a:off x="457200" y="1295400"/>
          <a:ext cx="82296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E42F30C1-59DE-41FD-A8D0-B53CA812E8FA}"/>
              </a:ext>
            </a:extLst>
          </p:cNvPr>
          <p:cNvSpPr txBox="1"/>
          <p:nvPr/>
        </p:nvSpPr>
        <p:spPr>
          <a:xfrm>
            <a:off x="2667000" y="6019800"/>
            <a:ext cx="2362200" cy="646331"/>
          </a:xfrm>
          <a:prstGeom prst="rect">
            <a:avLst/>
          </a:prstGeom>
          <a:noFill/>
        </p:spPr>
        <p:txBody>
          <a:bodyPr wrap="square" rtlCol="0">
            <a:spAutoFit/>
          </a:bodyPr>
          <a:lstStyle/>
          <a:p>
            <a:r>
              <a:rPr lang="en-US" sz="1200" dirty="0"/>
              <a:t>Adapted from </a:t>
            </a:r>
            <a:r>
              <a:rPr lang="en-US" sz="1200" dirty="0" err="1"/>
              <a:t>HCPro</a:t>
            </a:r>
            <a:r>
              <a:rPr lang="en-US" sz="1200" dirty="0"/>
              <a:t>: Peer Review and Quality Committee Essentials Handbook 2012 </a:t>
            </a:r>
          </a:p>
        </p:txBody>
      </p:sp>
    </p:spTree>
    <p:extLst>
      <p:ext uri="{BB962C8B-B14F-4D97-AF65-F5344CB8AC3E}">
        <p14:creationId xmlns:p14="http://schemas.microsoft.com/office/powerpoint/2010/main" val="396333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F22F5-6EE9-407E-89CE-545224630657}"/>
              </a:ext>
            </a:extLst>
          </p:cNvPr>
          <p:cNvSpPr>
            <a:spLocks noGrp="1"/>
          </p:cNvSpPr>
          <p:nvPr>
            <p:ph type="title"/>
          </p:nvPr>
        </p:nvSpPr>
        <p:spPr/>
        <p:txBody>
          <a:bodyPr>
            <a:normAutofit fontScale="90000"/>
          </a:bodyPr>
          <a:lstStyle/>
          <a:p>
            <a:r>
              <a:rPr lang="en-US" dirty="0"/>
              <a:t>The Provider Performance Pyramid</a:t>
            </a:r>
          </a:p>
        </p:txBody>
      </p:sp>
      <p:graphicFrame>
        <p:nvGraphicFramePr>
          <p:cNvPr id="4" name="Content Placeholder 3">
            <a:extLst>
              <a:ext uri="{FF2B5EF4-FFF2-40B4-BE49-F238E27FC236}">
                <a16:creationId xmlns:a16="http://schemas.microsoft.com/office/drawing/2014/main" id="{4ABABD9E-9B67-41AF-A1F8-5B897B0234F8}"/>
              </a:ext>
            </a:extLst>
          </p:cNvPr>
          <p:cNvGraphicFramePr>
            <a:graphicFrameLocks noGrp="1"/>
          </p:cNvGraphicFramePr>
          <p:nvPr>
            <p:ph idx="1"/>
            <p:extLst>
              <p:ext uri="{D42A27DB-BD31-4B8C-83A1-F6EECF244321}">
                <p14:modId xmlns:p14="http://schemas.microsoft.com/office/powerpoint/2010/main" val="3067398449"/>
              </p:ext>
            </p:extLst>
          </p:nvPr>
        </p:nvGraphicFramePr>
        <p:xfrm>
          <a:off x="457200" y="1295400"/>
          <a:ext cx="82296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E42F30C1-59DE-41FD-A8D0-B53CA812E8FA}"/>
              </a:ext>
            </a:extLst>
          </p:cNvPr>
          <p:cNvSpPr txBox="1"/>
          <p:nvPr/>
        </p:nvSpPr>
        <p:spPr>
          <a:xfrm>
            <a:off x="2667000" y="6019800"/>
            <a:ext cx="2362200" cy="646331"/>
          </a:xfrm>
          <a:prstGeom prst="rect">
            <a:avLst/>
          </a:prstGeom>
          <a:noFill/>
        </p:spPr>
        <p:txBody>
          <a:bodyPr wrap="square" rtlCol="0">
            <a:spAutoFit/>
          </a:bodyPr>
          <a:lstStyle/>
          <a:p>
            <a:r>
              <a:rPr lang="en-US" sz="1200" dirty="0"/>
              <a:t>Adapted from </a:t>
            </a:r>
            <a:r>
              <a:rPr lang="en-US" sz="1200" dirty="0" err="1"/>
              <a:t>HCPro</a:t>
            </a:r>
            <a:r>
              <a:rPr lang="en-US" sz="1200" dirty="0"/>
              <a:t>: Peer Review and Quality Committee Essentials Handbook 2012 </a:t>
            </a:r>
          </a:p>
        </p:txBody>
      </p:sp>
      <p:sp>
        <p:nvSpPr>
          <p:cNvPr id="3" name="TextBox 2">
            <a:extLst>
              <a:ext uri="{FF2B5EF4-FFF2-40B4-BE49-F238E27FC236}">
                <a16:creationId xmlns:a16="http://schemas.microsoft.com/office/drawing/2014/main" id="{85E871BE-81A4-4F0F-9E60-63C79D070574}"/>
              </a:ext>
            </a:extLst>
          </p:cNvPr>
          <p:cNvSpPr txBox="1"/>
          <p:nvPr/>
        </p:nvSpPr>
        <p:spPr>
          <a:xfrm>
            <a:off x="6934200" y="1981200"/>
            <a:ext cx="1676400" cy="369332"/>
          </a:xfrm>
          <a:prstGeom prst="rect">
            <a:avLst/>
          </a:prstGeom>
          <a:noFill/>
        </p:spPr>
        <p:txBody>
          <a:bodyPr wrap="square" rtlCol="0">
            <a:spAutoFit/>
          </a:bodyPr>
          <a:lstStyle/>
          <a:p>
            <a:r>
              <a:rPr lang="en-US" dirty="0"/>
              <a:t>You are here!</a:t>
            </a:r>
          </a:p>
        </p:txBody>
      </p:sp>
      <p:cxnSp>
        <p:nvCxnSpPr>
          <p:cNvPr id="6" name="Straight Arrow Connector 5">
            <a:extLst>
              <a:ext uri="{FF2B5EF4-FFF2-40B4-BE49-F238E27FC236}">
                <a16:creationId xmlns:a16="http://schemas.microsoft.com/office/drawing/2014/main" id="{A3560226-85C2-468A-B302-F04FEB08428D}"/>
              </a:ext>
            </a:extLst>
          </p:cNvPr>
          <p:cNvCxnSpPr/>
          <p:nvPr/>
        </p:nvCxnSpPr>
        <p:spPr>
          <a:xfrm flipH="1">
            <a:off x="6324600" y="2350532"/>
            <a:ext cx="762000" cy="468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5BCE5242-F646-4681-95EC-19E47A0B590B}"/>
              </a:ext>
            </a:extLst>
          </p:cNvPr>
          <p:cNvCxnSpPr/>
          <p:nvPr/>
        </p:nvCxnSpPr>
        <p:spPr>
          <a:xfrm flipH="1">
            <a:off x="6934200" y="2350532"/>
            <a:ext cx="838200" cy="1230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324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chor="ctr">
            <a:normAutofit/>
          </a:bodyPr>
          <a:lstStyle/>
          <a:p>
            <a:pPr>
              <a:lnSpc>
                <a:spcPct val="90000"/>
              </a:lnSpc>
            </a:pPr>
            <a:r>
              <a:rPr lang="en-US" sz="3700" dirty="0"/>
              <a:t>What is Data Used to Assess Provider Practices and Outcomes?</a:t>
            </a:r>
          </a:p>
        </p:txBody>
      </p:sp>
      <p:graphicFrame>
        <p:nvGraphicFramePr>
          <p:cNvPr id="7" name="Content Placeholder 4">
            <a:extLst>
              <a:ext uri="{FF2B5EF4-FFF2-40B4-BE49-F238E27FC236}">
                <a16:creationId xmlns:a16="http://schemas.microsoft.com/office/drawing/2014/main" id="{F394ACA4-DF6C-4DFE-A026-0F382F318BBB}"/>
              </a:ext>
            </a:extLst>
          </p:cNvPr>
          <p:cNvGraphicFramePr>
            <a:graphicFrameLocks noGrp="1"/>
          </p:cNvGraphicFramePr>
          <p:nvPr>
            <p:ph idx="1"/>
            <p:extLst>
              <p:ext uri="{D42A27DB-BD31-4B8C-83A1-F6EECF244321}">
                <p14:modId xmlns:p14="http://schemas.microsoft.com/office/powerpoint/2010/main" val="39034076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4641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Data sharing 	</a:t>
            </a:r>
          </a:p>
        </p:txBody>
      </p:sp>
      <p:sp>
        <p:nvSpPr>
          <p:cNvPr id="5" name="Content Placeholder 4"/>
          <p:cNvSpPr>
            <a:spLocks noGrp="1"/>
          </p:cNvSpPr>
          <p:nvPr>
            <p:ph idx="1"/>
          </p:nvPr>
        </p:nvSpPr>
        <p:spPr/>
        <p:txBody>
          <a:bodyPr/>
          <a:lstStyle/>
          <a:p>
            <a:r>
              <a:rPr lang="en-US" dirty="0"/>
              <a:t>Share appropriate data through committees</a:t>
            </a:r>
          </a:p>
          <a:p>
            <a:r>
              <a:rPr lang="en-US" dirty="0"/>
              <a:t>Keep Minutes</a:t>
            </a:r>
          </a:p>
          <a:p>
            <a:r>
              <a:rPr lang="en-US" dirty="0"/>
              <a:t>Flow Through Med Staff and to Board</a:t>
            </a:r>
          </a:p>
        </p:txBody>
      </p:sp>
    </p:spTree>
    <p:extLst>
      <p:ext uri="{BB962C8B-B14F-4D97-AF65-F5344CB8AC3E}">
        <p14:creationId xmlns:p14="http://schemas.microsoft.com/office/powerpoint/2010/main" val="2342072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B3950-EDD1-4E7C-8B27-9481E88E316C}"/>
              </a:ext>
            </a:extLst>
          </p:cNvPr>
          <p:cNvSpPr>
            <a:spLocks noGrp="1"/>
          </p:cNvSpPr>
          <p:nvPr>
            <p:ph type="title"/>
          </p:nvPr>
        </p:nvSpPr>
        <p:spPr/>
        <p:txBody>
          <a:bodyPr>
            <a:normAutofit/>
          </a:bodyPr>
          <a:lstStyle/>
          <a:p>
            <a:r>
              <a:rPr lang="en-US" dirty="0"/>
              <a:t>Specialized Case Review</a:t>
            </a:r>
          </a:p>
        </p:txBody>
      </p:sp>
      <p:sp>
        <p:nvSpPr>
          <p:cNvPr id="3" name="Content Placeholder 2">
            <a:extLst>
              <a:ext uri="{FF2B5EF4-FFF2-40B4-BE49-F238E27FC236}">
                <a16:creationId xmlns:a16="http://schemas.microsoft.com/office/drawing/2014/main" id="{D8D1CC0F-AC7D-47E5-9BE8-E206C0422220}"/>
              </a:ext>
            </a:extLst>
          </p:cNvPr>
          <p:cNvSpPr>
            <a:spLocks noGrp="1"/>
          </p:cNvSpPr>
          <p:nvPr>
            <p:ph idx="1"/>
          </p:nvPr>
        </p:nvSpPr>
        <p:spPr/>
        <p:txBody>
          <a:bodyPr>
            <a:normAutofit/>
          </a:bodyPr>
          <a:lstStyle/>
          <a:p>
            <a:r>
              <a:rPr lang="en-US" sz="2800" dirty="0"/>
              <a:t>Tissue Review</a:t>
            </a:r>
          </a:p>
          <a:p>
            <a:r>
              <a:rPr lang="en-US" sz="2800" dirty="0"/>
              <a:t>Surgical Case Review</a:t>
            </a:r>
          </a:p>
          <a:p>
            <a:r>
              <a:rPr lang="en-US" sz="2800" dirty="0"/>
              <a:t>Work to ensure committees are staffed with those who have specific knowledge and training</a:t>
            </a:r>
          </a:p>
          <a:p>
            <a:r>
              <a:rPr lang="en-US" sz="2800" dirty="0"/>
              <a:t>Justification / Compliance with standards and protocols</a:t>
            </a:r>
          </a:p>
          <a:p>
            <a:r>
              <a:rPr lang="en-US" sz="2800" dirty="0"/>
              <a:t>Evaluate structure and composition of this review – Active Staff with assistance via subcommittees</a:t>
            </a:r>
          </a:p>
        </p:txBody>
      </p:sp>
    </p:spTree>
    <p:extLst>
      <p:ext uri="{BB962C8B-B14F-4D97-AF65-F5344CB8AC3E}">
        <p14:creationId xmlns:p14="http://schemas.microsoft.com/office/powerpoint/2010/main" val="159723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2ABF4-5EE1-47C6-8E69-85AA7168869D}"/>
              </a:ext>
            </a:extLst>
          </p:cNvPr>
          <p:cNvSpPr>
            <a:spLocks noGrp="1"/>
          </p:cNvSpPr>
          <p:nvPr>
            <p:ph type="title"/>
          </p:nvPr>
        </p:nvSpPr>
        <p:spPr/>
        <p:txBody>
          <a:bodyPr/>
          <a:lstStyle/>
          <a:p>
            <a:r>
              <a:rPr lang="en-US" dirty="0"/>
              <a:t>Cancer Registries</a:t>
            </a:r>
          </a:p>
        </p:txBody>
      </p:sp>
      <p:sp>
        <p:nvSpPr>
          <p:cNvPr id="3" name="Content Placeholder 2">
            <a:extLst>
              <a:ext uri="{FF2B5EF4-FFF2-40B4-BE49-F238E27FC236}">
                <a16:creationId xmlns:a16="http://schemas.microsoft.com/office/drawing/2014/main" id="{1E44BBEC-ED86-4AB3-AECB-7BC158C75979}"/>
              </a:ext>
            </a:extLst>
          </p:cNvPr>
          <p:cNvSpPr>
            <a:spLocks noGrp="1"/>
          </p:cNvSpPr>
          <p:nvPr>
            <p:ph idx="1"/>
          </p:nvPr>
        </p:nvSpPr>
        <p:spPr>
          <a:xfrm>
            <a:off x="457015" y="1524000"/>
            <a:ext cx="8229600" cy="4602163"/>
          </a:xfrm>
        </p:spPr>
        <p:txBody>
          <a:bodyPr>
            <a:normAutofit/>
          </a:bodyPr>
          <a:lstStyle/>
          <a:p>
            <a:r>
              <a:rPr lang="en-US" sz="1800" dirty="0"/>
              <a:t>The Nebraska Cancer Registry was created by the Nebraska Unicameral in 1986 and began collecting data in 1987.  The purpose of the registry is to gather data that describe how many Nebraska residents are diagnosed with cancer, what types of cancer they have, how far the disease has spread at the time of diagnosis, what types of treatment they receive, and how long they survive after diagnosis.</a:t>
            </a:r>
          </a:p>
          <a:p>
            <a:pPr marL="0" indent="0">
              <a:buNone/>
            </a:pPr>
            <a:endParaRPr lang="en-US" sz="1800" dirty="0"/>
          </a:p>
          <a:p>
            <a:r>
              <a:rPr lang="en-US" sz="1800" dirty="0"/>
              <a:t>Monthly reporting to Nebraska Cancer Registry</a:t>
            </a:r>
          </a:p>
          <a:p>
            <a:r>
              <a:rPr lang="en-US" sz="1800" dirty="0"/>
              <a:t>Typically, a HIM function; EMR queues</a:t>
            </a:r>
          </a:p>
          <a:p>
            <a:r>
              <a:rPr lang="en-US" sz="1800" dirty="0"/>
              <a:t>Based on provider dictation or orders, </a:t>
            </a:r>
            <a:r>
              <a:rPr lang="en-US" sz="1800" dirty="0" err="1"/>
              <a:t>ie</a:t>
            </a:r>
            <a:r>
              <a:rPr lang="en-US" sz="1800" dirty="0"/>
              <a:t> blood transfusions</a:t>
            </a:r>
            <a:r>
              <a:rPr lang="en-US" sz="1800"/>
              <a:t>, radiology, lab</a:t>
            </a:r>
            <a:endParaRPr lang="en-US" sz="1800" dirty="0"/>
          </a:p>
          <a:p>
            <a:r>
              <a:rPr lang="en-US" sz="1800" dirty="0"/>
              <a:t>Manually type up log and fax the log and patient records</a:t>
            </a:r>
          </a:p>
          <a:p>
            <a:endParaRPr lang="en-US" sz="1800" dirty="0"/>
          </a:p>
        </p:txBody>
      </p:sp>
    </p:spTree>
    <p:extLst>
      <p:ext uri="{BB962C8B-B14F-4D97-AF65-F5344CB8AC3E}">
        <p14:creationId xmlns:p14="http://schemas.microsoft.com/office/powerpoint/2010/main" val="387830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BE7B2-3AF0-4DF7-BDE6-0D93CEBC795C}"/>
              </a:ext>
            </a:extLst>
          </p:cNvPr>
          <p:cNvSpPr>
            <a:spLocks noGrp="1"/>
          </p:cNvSpPr>
          <p:nvPr>
            <p:ph type="title"/>
          </p:nvPr>
        </p:nvSpPr>
        <p:spPr/>
        <p:txBody>
          <a:bodyPr/>
          <a:lstStyle/>
          <a:p>
            <a:r>
              <a:rPr lang="en-US" dirty="0"/>
              <a:t>Antibiotic Stewardship</a:t>
            </a:r>
          </a:p>
        </p:txBody>
      </p:sp>
      <p:pic>
        <p:nvPicPr>
          <p:cNvPr id="4" name="Content Placeholder 3">
            <a:extLst>
              <a:ext uri="{FF2B5EF4-FFF2-40B4-BE49-F238E27FC236}">
                <a16:creationId xmlns:a16="http://schemas.microsoft.com/office/drawing/2014/main" id="{4A37D63C-A0CD-41F5-9AA9-53569241B44D}"/>
              </a:ext>
            </a:extLst>
          </p:cNvPr>
          <p:cNvPicPr>
            <a:picLocks noGrp="1" noChangeAspect="1"/>
          </p:cNvPicPr>
          <p:nvPr>
            <p:ph idx="1"/>
          </p:nvPr>
        </p:nvPicPr>
        <p:blipFill>
          <a:blip r:embed="rId3"/>
          <a:stretch>
            <a:fillRect/>
          </a:stretch>
        </p:blipFill>
        <p:spPr>
          <a:xfrm>
            <a:off x="228600" y="1676400"/>
            <a:ext cx="8566996" cy="4495800"/>
          </a:xfrm>
          <a:prstGeom prst="rect">
            <a:avLst/>
          </a:prstGeom>
        </p:spPr>
      </p:pic>
    </p:spTree>
    <p:extLst>
      <p:ext uri="{BB962C8B-B14F-4D97-AF65-F5344CB8AC3E}">
        <p14:creationId xmlns:p14="http://schemas.microsoft.com/office/powerpoint/2010/main" val="94130563"/>
      </p:ext>
    </p:extLst>
  </p:cSld>
  <p:clrMapOvr>
    <a:masterClrMapping/>
  </p:clrMapOvr>
</p:sld>
</file>

<file path=ppt/theme/theme1.xml><?xml version="1.0" encoding="utf-8"?>
<a:theme xmlns:a="http://schemas.openxmlformats.org/drawingml/2006/main" name="NHA PPT template- white NEW">
  <a:themeElements>
    <a:clrScheme name="Custom 12">
      <a:dk1>
        <a:srgbClr val="002060"/>
      </a:dk1>
      <a:lt1>
        <a:srgbClr val="FFFFFF"/>
      </a:lt1>
      <a:dk2>
        <a:srgbClr val="002060"/>
      </a:dk2>
      <a:lt2>
        <a:srgbClr val="002060"/>
      </a:lt2>
      <a:accent1>
        <a:srgbClr val="797B7E"/>
      </a:accent1>
      <a:accent2>
        <a:srgbClr val="F96A1B"/>
      </a:accent2>
      <a:accent3>
        <a:srgbClr val="F96A1B"/>
      </a:accent3>
      <a:accent4>
        <a:srgbClr val="002060"/>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NHA PPT template- white NEW</Template>
  <TotalTime>356</TotalTime>
  <Words>2058</Words>
  <Application>Microsoft Office PowerPoint</Application>
  <PresentationFormat>On-screen Show (4:3)</PresentationFormat>
  <Paragraphs>813</Paragraphs>
  <Slides>24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Trebuchet MS</vt:lpstr>
      <vt:lpstr>NHA PPT template- white NEW</vt:lpstr>
      <vt:lpstr>PowerPoint Presentation</vt:lpstr>
      <vt:lpstr>What IS the role of the Quality Professional related to Medical Staff? </vt:lpstr>
      <vt:lpstr>The Provider Performance Pyramid</vt:lpstr>
      <vt:lpstr>The Provider Performance Pyramid</vt:lpstr>
      <vt:lpstr>What is Data Used to Assess Provider Practices and Outcomes?</vt:lpstr>
      <vt:lpstr>Data sharing  </vt:lpstr>
      <vt:lpstr>Specialized Case Review</vt:lpstr>
      <vt:lpstr>Cancer Registries</vt:lpstr>
      <vt:lpstr>Antibiotic Stewardship</vt:lpstr>
      <vt:lpstr>Antibiotic Stewardship</vt:lpstr>
      <vt:lpstr>Antibiotic Stewardship</vt:lpstr>
      <vt:lpstr>Chart Reviews </vt:lpstr>
      <vt:lpstr>Provider Scorecards</vt:lpstr>
      <vt:lpstr>Data in practice: Med Staff assessments and outcomes</vt:lpstr>
      <vt:lpstr>Provider Reappointment</vt:lpstr>
      <vt:lpstr>Provider Reappointment</vt:lpstr>
      <vt:lpstr>Presenting Data to Providers</vt:lpstr>
      <vt:lpstr>Utilization Review</vt:lpstr>
      <vt:lpstr>Utilization Review </vt:lpstr>
      <vt:lpstr>Inpatient vs Observation</vt:lpstr>
      <vt:lpstr>Code 44</vt:lpstr>
      <vt:lpstr>Working with Providers</vt:lpstr>
      <vt:lpstr>Small Group Work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Larson</dc:creator>
  <cp:lastModifiedBy>Shari Michl</cp:lastModifiedBy>
  <cp:revision>24</cp:revision>
  <cp:lastPrinted>2021-06-16T16:51:54Z</cp:lastPrinted>
  <dcterms:created xsi:type="dcterms:W3CDTF">2013-01-22T21:49:12Z</dcterms:created>
  <dcterms:modified xsi:type="dcterms:W3CDTF">2021-12-21T13:24:52Z</dcterms:modified>
</cp:coreProperties>
</file>