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5"/>
  </p:notesMasterIdLst>
  <p:sldIdLst>
    <p:sldId id="256" r:id="rId2"/>
    <p:sldId id="376" r:id="rId3"/>
    <p:sldId id="374" r:id="rId4"/>
    <p:sldId id="375" r:id="rId5"/>
    <p:sldId id="378" r:id="rId6"/>
    <p:sldId id="379" r:id="rId7"/>
    <p:sldId id="381" r:id="rId8"/>
    <p:sldId id="290" r:id="rId9"/>
    <p:sldId id="382" r:id="rId10"/>
    <p:sldId id="380" r:id="rId11"/>
    <p:sldId id="383" r:id="rId12"/>
    <p:sldId id="385" r:id="rId13"/>
    <p:sldId id="386" r:id="rId14"/>
    <p:sldId id="397" r:id="rId15"/>
    <p:sldId id="395" r:id="rId16"/>
    <p:sldId id="358" r:id="rId17"/>
    <p:sldId id="391" r:id="rId18"/>
    <p:sldId id="387" r:id="rId19"/>
    <p:sldId id="359" r:id="rId20"/>
    <p:sldId id="361" r:id="rId21"/>
    <p:sldId id="388" r:id="rId22"/>
    <p:sldId id="393" r:id="rId23"/>
    <p:sldId id="263" r:id="rId24"/>
    <p:sldId id="362" r:id="rId25"/>
    <p:sldId id="368" r:id="rId26"/>
    <p:sldId id="370" r:id="rId27"/>
    <p:sldId id="294" r:id="rId28"/>
    <p:sldId id="272" r:id="rId29"/>
    <p:sldId id="396" r:id="rId30"/>
    <p:sldId id="289" r:id="rId31"/>
    <p:sldId id="302" r:id="rId32"/>
    <p:sldId id="394" r:id="rId33"/>
    <p:sldId id="293" r:id="rId34"/>
  </p:sldIdLst>
  <p:sldSz cx="9144000" cy="6858000" type="screen4x3"/>
  <p:notesSz cx="6858000" cy="9144000"/>
  <p:embeddedFontLst>
    <p:embeddedFont>
      <p:font typeface="Tahoma" panose="020B0604030504040204" pitchFamily="34" charset="0"/>
      <p:regular r:id="rId36"/>
      <p:bold r:id="rId37"/>
    </p:embeddedFont>
    <p:embeddedFont>
      <p:font typeface="ＭＳ Ｐゴシック" panose="020B0600070205080204" pitchFamily="34" charset="-128"/>
      <p:regular r:id="rId38"/>
    </p:embeddedFont>
    <p:embeddedFont>
      <p:font typeface="Franklin Gothic Book" panose="020B0503020102020204" pitchFamily="34" charset="0"/>
      <p:regular r:id="rId39"/>
      <p:italic r:id="rId40"/>
    </p:embeddedFont>
    <p:embeddedFont>
      <p:font typeface="Calibri" panose="020F0502020204030204" pitchFamily="34" charset="0"/>
      <p:regular r:id="rId41"/>
      <p:bold r:id="rId42"/>
      <p:italic r:id="rId43"/>
      <p:boldItalic r:id="rId44"/>
    </p:embeddedFont>
    <p:embeddedFont>
      <p:font typeface="ＭＳ Ｐゴシック" panose="020B0600070205080204" pitchFamily="34" charset="-128"/>
      <p:regular r:id="rId38"/>
    </p:embeddedFont>
    <p:embeddedFont>
      <p:font typeface="Lucida Handwriting" panose="03010101010101010101" pitchFamily="66" charset="0"/>
      <p:regular r:id="rId45"/>
    </p:embeddedFont>
    <p:embeddedFont>
      <p:font typeface="Georgia" panose="02040502050405020303" pitchFamily="18" charset="0"/>
      <p:regular r:id="rId46"/>
      <p:bold r:id="rId47"/>
      <p:italic r:id="rId48"/>
      <p:boldItalic r:id="rId49"/>
    </p:embeddedFont>
    <p:embeddedFont>
      <p:font typeface="Corbel" panose="020B0503020204020204" pitchFamily="34" charset="0"/>
      <p:regular r:id="rId50"/>
      <p:bold r:id="rId51"/>
      <p:italic r:id="rId52"/>
      <p:boldItalic r:id="rId53"/>
    </p:embeddedFont>
    <p:embeddedFont>
      <p:font typeface="Comic Sans MS" panose="030F0702030302020204" pitchFamily="66"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0" autoAdjust="0"/>
  </p:normalViewPr>
  <p:slideViewPr>
    <p:cSldViewPr snapToGrid="0">
      <p:cViewPr varScale="1">
        <p:scale>
          <a:sx n="104" d="100"/>
          <a:sy n="104" d="100"/>
        </p:scale>
        <p:origin x="18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Hospital%20Association2021.ppt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Calibri"/>
                <a:ea typeface="Calibri"/>
                <a:cs typeface="Calibri"/>
              </a:defRPr>
            </a:pPr>
            <a:r>
              <a:rPr lang="en-US" sz="2400" dirty="0"/>
              <a:t>Suicide Rates in Nebraska and The United States</a:t>
            </a:r>
          </a:p>
        </c:rich>
      </c:tx>
      <c:layout/>
      <c:overlay val="0"/>
      <c:spPr>
        <a:noFill/>
        <a:ln w="25400">
          <a:noFill/>
        </a:ln>
      </c:spPr>
    </c:title>
    <c:autoTitleDeleted val="0"/>
    <c:plotArea>
      <c:layout>
        <c:manualLayout>
          <c:layoutTarget val="inner"/>
          <c:xMode val="edge"/>
          <c:yMode val="edge"/>
          <c:x val="0.17885573995963183"/>
          <c:y val="0.12175927766717616"/>
          <c:w val="0.78873745512167859"/>
          <c:h val="0.66863468702928175"/>
        </c:manualLayout>
      </c:layout>
      <c:lineChart>
        <c:grouping val="standard"/>
        <c:varyColors val="0"/>
        <c:ser>
          <c:idx val="0"/>
          <c:order val="0"/>
          <c:tx>
            <c:strRef>
              <c:f>'[Chart in Hospital Association2021.pptx]Sheet1'!$B$3</c:f>
              <c:strCache>
                <c:ptCount val="1"/>
                <c:pt idx="0">
                  <c:v>Nebraska</c:v>
                </c:pt>
              </c:strCache>
            </c:strRef>
          </c:tx>
          <c:spPr>
            <a:ln w="28575" cap="rnd">
              <a:solidFill>
                <a:srgbClr val="0070C0"/>
              </a:solidFill>
              <a:round/>
            </a:ln>
            <a:effectLst/>
          </c:spPr>
          <c:marker>
            <c:symbol val="none"/>
          </c:marker>
          <c:cat>
            <c:numRef>
              <c:f>'[Chart in Hospital Association2021.pptx]Sheet1'!$A$6:$A$24</c:f>
              <c:numCache>
                <c:formatCode>General</c:formatCode>
                <c:ptCount val="19"/>
                <c:pt idx="0">
                  <c:v>1992</c:v>
                </c:pt>
                <c:pt idx="1">
                  <c:v>1993</c:v>
                </c:pt>
                <c:pt idx="2">
                  <c:v>1994</c:v>
                </c:pt>
                <c:pt idx="3">
                  <c:v>1995</c:v>
                </c:pt>
                <c:pt idx="4">
                  <c:v>1996</c:v>
                </c:pt>
                <c:pt idx="5">
                  <c:v>1997</c:v>
                </c:pt>
                <c:pt idx="6">
                  <c:v>1998</c:v>
                </c:pt>
                <c:pt idx="7">
                  <c:v>1999</c:v>
                </c:pt>
                <c:pt idx="8">
                  <c:v>2006</c:v>
                </c:pt>
                <c:pt idx="9">
                  <c:v>2009</c:v>
                </c:pt>
                <c:pt idx="10">
                  <c:v>2010</c:v>
                </c:pt>
                <c:pt idx="11">
                  <c:v>2012</c:v>
                </c:pt>
                <c:pt idx="12">
                  <c:v>2013</c:v>
                </c:pt>
                <c:pt idx="13">
                  <c:v>2014</c:v>
                </c:pt>
                <c:pt idx="14">
                  <c:v>2015</c:v>
                </c:pt>
                <c:pt idx="15">
                  <c:v>2016</c:v>
                </c:pt>
                <c:pt idx="16">
                  <c:v>2017</c:v>
                </c:pt>
                <c:pt idx="17">
                  <c:v>2018</c:v>
                </c:pt>
                <c:pt idx="18">
                  <c:v>2019</c:v>
                </c:pt>
              </c:numCache>
            </c:numRef>
          </c:cat>
          <c:val>
            <c:numRef>
              <c:f>'[Chart in Hospital Association2021.pptx]Sheet1'!$B$6:$B$24</c:f>
              <c:numCache>
                <c:formatCode>General</c:formatCode>
                <c:ptCount val="19"/>
                <c:pt idx="0">
                  <c:v>11.7</c:v>
                </c:pt>
                <c:pt idx="1">
                  <c:v>10.6</c:v>
                </c:pt>
                <c:pt idx="2">
                  <c:v>11.6</c:v>
                </c:pt>
                <c:pt idx="3">
                  <c:v>11.4</c:v>
                </c:pt>
                <c:pt idx="4">
                  <c:v>11.4</c:v>
                </c:pt>
                <c:pt idx="5">
                  <c:v>10.6</c:v>
                </c:pt>
                <c:pt idx="6">
                  <c:v>12.3</c:v>
                </c:pt>
                <c:pt idx="7">
                  <c:v>10.6</c:v>
                </c:pt>
                <c:pt idx="8">
                  <c:v>11.4</c:v>
                </c:pt>
                <c:pt idx="9">
                  <c:v>9.5</c:v>
                </c:pt>
                <c:pt idx="10">
                  <c:v>10.6</c:v>
                </c:pt>
                <c:pt idx="11">
                  <c:v>12.5</c:v>
                </c:pt>
                <c:pt idx="12">
                  <c:v>11.8</c:v>
                </c:pt>
                <c:pt idx="13">
                  <c:v>13.3</c:v>
                </c:pt>
                <c:pt idx="14">
                  <c:v>11.8</c:v>
                </c:pt>
                <c:pt idx="15">
                  <c:v>12.9</c:v>
                </c:pt>
                <c:pt idx="16">
                  <c:v>14.3</c:v>
                </c:pt>
                <c:pt idx="17">
                  <c:v>14</c:v>
                </c:pt>
                <c:pt idx="18">
                  <c:v>16</c:v>
                </c:pt>
              </c:numCache>
            </c:numRef>
          </c:val>
          <c:smooth val="0"/>
          <c:extLst>
            <c:ext xmlns:c16="http://schemas.microsoft.com/office/drawing/2014/chart" uri="{C3380CC4-5D6E-409C-BE32-E72D297353CC}">
              <c16:uniqueId val="{00000000-0D90-4AA7-8B4B-F0F716890F4A}"/>
            </c:ext>
          </c:extLst>
        </c:ser>
        <c:ser>
          <c:idx val="1"/>
          <c:order val="1"/>
          <c:tx>
            <c:strRef>
              <c:f>'[Chart in Hospital Association2021.pptx]Sheet1'!$C$3</c:f>
              <c:strCache>
                <c:ptCount val="1"/>
                <c:pt idx="0">
                  <c:v>United States</c:v>
                </c:pt>
              </c:strCache>
            </c:strRef>
          </c:tx>
          <c:spPr>
            <a:ln w="28575" cap="rnd">
              <a:solidFill>
                <a:schemeClr val="tx1"/>
              </a:solidFill>
              <a:round/>
            </a:ln>
            <a:effectLst/>
          </c:spPr>
          <c:marker>
            <c:symbol val="none"/>
          </c:marker>
          <c:cat>
            <c:numRef>
              <c:f>'[Chart in Hospital Association2021.pptx]Sheet1'!$A$6:$A$24</c:f>
              <c:numCache>
                <c:formatCode>General</c:formatCode>
                <c:ptCount val="19"/>
                <c:pt idx="0">
                  <c:v>1992</c:v>
                </c:pt>
                <c:pt idx="1">
                  <c:v>1993</c:v>
                </c:pt>
                <c:pt idx="2">
                  <c:v>1994</c:v>
                </c:pt>
                <c:pt idx="3">
                  <c:v>1995</c:v>
                </c:pt>
                <c:pt idx="4">
                  <c:v>1996</c:v>
                </c:pt>
                <c:pt idx="5">
                  <c:v>1997</c:v>
                </c:pt>
                <c:pt idx="6">
                  <c:v>1998</c:v>
                </c:pt>
                <c:pt idx="7">
                  <c:v>1999</c:v>
                </c:pt>
                <c:pt idx="8">
                  <c:v>2006</c:v>
                </c:pt>
                <c:pt idx="9">
                  <c:v>2009</c:v>
                </c:pt>
                <c:pt idx="10">
                  <c:v>2010</c:v>
                </c:pt>
                <c:pt idx="11">
                  <c:v>2012</c:v>
                </c:pt>
                <c:pt idx="12">
                  <c:v>2013</c:v>
                </c:pt>
                <c:pt idx="13">
                  <c:v>2014</c:v>
                </c:pt>
                <c:pt idx="14">
                  <c:v>2015</c:v>
                </c:pt>
                <c:pt idx="15">
                  <c:v>2016</c:v>
                </c:pt>
                <c:pt idx="16">
                  <c:v>2017</c:v>
                </c:pt>
                <c:pt idx="17">
                  <c:v>2018</c:v>
                </c:pt>
                <c:pt idx="18">
                  <c:v>2019</c:v>
                </c:pt>
              </c:numCache>
            </c:numRef>
          </c:cat>
          <c:val>
            <c:numRef>
              <c:f>'[Chart in Hospital Association2021.pptx]Sheet1'!$C$6:$C$24</c:f>
              <c:numCache>
                <c:formatCode>General</c:formatCode>
                <c:ptCount val="19"/>
                <c:pt idx="0">
                  <c:v>12</c:v>
                </c:pt>
                <c:pt idx="1">
                  <c:v>12.1</c:v>
                </c:pt>
                <c:pt idx="2">
                  <c:v>12</c:v>
                </c:pt>
                <c:pt idx="3">
                  <c:v>11.9</c:v>
                </c:pt>
                <c:pt idx="4">
                  <c:v>11.6</c:v>
                </c:pt>
                <c:pt idx="5">
                  <c:v>11.4</c:v>
                </c:pt>
                <c:pt idx="6">
                  <c:v>11.3</c:v>
                </c:pt>
                <c:pt idx="7">
                  <c:v>10.7</c:v>
                </c:pt>
                <c:pt idx="8">
                  <c:v>11.1</c:v>
                </c:pt>
                <c:pt idx="9">
                  <c:v>12</c:v>
                </c:pt>
                <c:pt idx="10">
                  <c:v>12.4</c:v>
                </c:pt>
                <c:pt idx="11">
                  <c:v>12.9</c:v>
                </c:pt>
                <c:pt idx="12">
                  <c:v>13</c:v>
                </c:pt>
                <c:pt idx="13">
                  <c:v>13.4</c:v>
                </c:pt>
                <c:pt idx="14">
                  <c:v>13.8</c:v>
                </c:pt>
                <c:pt idx="15">
                  <c:v>13.9</c:v>
                </c:pt>
                <c:pt idx="16">
                  <c:v>14.5</c:v>
                </c:pt>
                <c:pt idx="17">
                  <c:v>14.8</c:v>
                </c:pt>
                <c:pt idx="18">
                  <c:v>14.5</c:v>
                </c:pt>
              </c:numCache>
            </c:numRef>
          </c:val>
          <c:smooth val="0"/>
          <c:extLst>
            <c:ext xmlns:c16="http://schemas.microsoft.com/office/drawing/2014/chart" uri="{C3380CC4-5D6E-409C-BE32-E72D297353CC}">
              <c16:uniqueId val="{00000001-0D90-4AA7-8B4B-F0F716890F4A}"/>
            </c:ext>
          </c:extLst>
        </c:ser>
        <c:dLbls>
          <c:showLegendKey val="0"/>
          <c:showVal val="0"/>
          <c:showCatName val="0"/>
          <c:showSerName val="0"/>
          <c:showPercent val="0"/>
          <c:showBubbleSize val="0"/>
        </c:dLbls>
        <c:smooth val="0"/>
        <c:axId val="493109168"/>
        <c:axId val="1"/>
      </c:lineChart>
      <c:catAx>
        <c:axId val="493109168"/>
        <c:scaling>
          <c:orientation val="minMax"/>
        </c:scaling>
        <c:delete val="0"/>
        <c:axPos val="b"/>
        <c:numFmt formatCode="General" sourceLinked="1"/>
        <c:majorTickMark val="none"/>
        <c:minorTickMark val="none"/>
        <c:tickLblPos val="nextTo"/>
        <c:spPr>
          <a:solidFill>
            <a:schemeClr val="tx1"/>
          </a:solidFill>
          <a:ln w="9525" cap="flat" cmpd="sng" algn="ctr">
            <a:solidFill>
              <a:schemeClr val="tx1">
                <a:lumMod val="15000"/>
                <a:lumOff val="85000"/>
              </a:schemeClr>
            </a:solidFill>
            <a:round/>
          </a:ln>
          <a:effectLst/>
        </c:spPr>
        <c:txPr>
          <a:bodyPr rot="0" vert="horz"/>
          <a:lstStyle/>
          <a:p>
            <a:pPr>
              <a:defRPr sz="9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900" b="0" i="0" u="none" strike="noStrike" baseline="0">
                <a:solidFill>
                  <a:srgbClr val="000000"/>
                </a:solidFill>
                <a:latin typeface="Calibri"/>
                <a:ea typeface="Calibri"/>
                <a:cs typeface="Calibri"/>
              </a:defRPr>
            </a:pPr>
            <a:endParaRPr lang="en-US"/>
          </a:p>
        </c:txPr>
        <c:crossAx val="493109168"/>
        <c:crosses val="autoZero"/>
        <c:crossBetween val="between"/>
        <c:majorUnit val="2"/>
      </c:valAx>
      <c:dTable>
        <c:showHorzBorder val="0"/>
        <c:showVertBorder val="0"/>
        <c:showOutline val="0"/>
        <c:showKeys val="1"/>
        <c:spPr>
          <a:noFill/>
          <a:ln w="9525" cap="flat" cmpd="sng" algn="ctr">
            <a:solidFill>
              <a:schemeClr val="tx1">
                <a:lumMod val="15000"/>
                <a:lumOff val="85000"/>
              </a:schemeClr>
            </a:solidFill>
            <a:round/>
          </a:ln>
          <a:effectLst/>
        </c:spPr>
        <c:txPr>
          <a:bodyPr/>
          <a:lstStyle/>
          <a:p>
            <a:pPr rtl="0">
              <a:defRPr sz="900" b="0" i="0" u="none" strike="noStrike" baseline="0">
                <a:solidFill>
                  <a:srgbClr val="000000"/>
                </a:solidFill>
                <a:latin typeface="Calibri"/>
                <a:ea typeface="Calibri"/>
                <a:cs typeface="Calibri"/>
              </a:defRPr>
            </a:pPr>
            <a:endParaRPr lang="en-US"/>
          </a:p>
        </c:txPr>
      </c:dTable>
      <c:spPr>
        <a:noFill/>
        <a:ln w="25400">
          <a:noFill/>
        </a:ln>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dirty="0"/>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dirty="0"/>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dirty="0"/>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orbel"/>
                <a:ea typeface="Corbel"/>
                <a:cs typeface="Corbel"/>
                <a:sym typeface="Corbel"/>
              </a:rPr>
              <a:t>‹#›</a:t>
            </a:fld>
            <a:endParaRPr sz="1200" b="0" i="0" u="none" strike="noStrike" cap="none"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6215674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44" name="Shape 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496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Shape 91"/>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en-US" altLang="en-US" dirty="0" smtClean="0"/>
          </a:p>
        </p:txBody>
      </p:sp>
      <p:sp>
        <p:nvSpPr>
          <p:cNvPr id="14339" name="Shape 92"/>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4623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66"/>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7411" name="Shape 6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en-US" altLang="en-US" dirty="0" smtClean="0">
              <a:solidFill>
                <a:srgbClr val="000000"/>
              </a:solidFill>
              <a:ea typeface="Calibri" panose="020F0502020204030204" pitchFamily="34" charset="0"/>
              <a:cs typeface="Calibri" panose="020F0502020204030204" pitchFamily="34" charset="0"/>
              <a:sym typeface="Calibri" panose="020F0502020204030204" pitchFamily="34" charset="0"/>
            </a:endParaRPr>
          </a:p>
        </p:txBody>
      </p:sp>
      <p:sp>
        <p:nvSpPr>
          <p:cNvPr id="17412" name="Shape 68"/>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1C00E4DD-05E8-492C-A667-4DCF22C74F16}" type="slidenum">
              <a:rPr lang="en-US" altLang="en-US" smtClean="0">
                <a:solidFill>
                  <a:srgbClr val="000000"/>
                </a:solidFill>
                <a:sym typeface="Corbel" panose="020B0503020204020204" pitchFamily="34" charset="0"/>
              </a:rPr>
              <a:pPr/>
              <a:t>20</a:t>
            </a:fld>
            <a:endParaRPr lang="en-US" altLang="en-US" dirty="0" smtClean="0">
              <a:solidFill>
                <a:srgbClr val="000000"/>
              </a:solidFill>
              <a:sym typeface="Corbel" panose="020B0503020204020204" pitchFamily="34" charset="0"/>
            </a:endParaRPr>
          </a:p>
        </p:txBody>
      </p:sp>
    </p:spTree>
    <p:extLst>
      <p:ext uri="{BB962C8B-B14F-4D97-AF65-F5344CB8AC3E}">
        <p14:creationId xmlns:p14="http://schemas.microsoft.com/office/powerpoint/2010/main" val="3627251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7" name="Shape 8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695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fld id="{3EFEF9F5-71C1-445E-B0D3-29B06532E75C}" type="slidenum">
              <a:rPr lang="en-US" altLang="en-US" smtClean="0"/>
              <a:pPr/>
              <a:t>25</a:t>
            </a:fld>
            <a:endParaRPr lang="en-US" altLang="en-US" dirty="0" smtClean="0"/>
          </a:p>
        </p:txBody>
      </p:sp>
    </p:spTree>
    <p:extLst>
      <p:ext uri="{BB962C8B-B14F-4D97-AF65-F5344CB8AC3E}">
        <p14:creationId xmlns:p14="http://schemas.microsoft.com/office/powerpoint/2010/main" val="632134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Shape 120"/>
          <p:cNvSpPr>
            <a:spLocks noGrp="1" noRot="1" noChangeAspect="1" noTextEdit="1"/>
          </p:cNvSpPr>
          <p:nvPr>
            <p:ph type="sldImg" idx="2"/>
          </p:nvPr>
        </p:nvSpPr>
        <p:spPr bwMode="auto">
          <a:xfrm>
            <a:off x="1181100" y="696913"/>
            <a:ext cx="4648200"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9699" name="Shape 121"/>
          <p:cNvSpPr>
            <a:spLocks noGrp="1"/>
          </p:cNvSpPr>
          <p:nvPr>
            <p:ph type="body" idx="1"/>
          </p:nvPr>
        </p:nvSpPr>
        <p:spPr bwMode="auto">
          <a:xfrm>
            <a:off x="701675" y="4416425"/>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93162" rIns="93162" bIns="93162" numCol="1" anchor="t" anchorCtr="0" compatLnSpc="1">
            <a:prstTxWarp prst="textNoShape">
              <a:avLst/>
            </a:prstTxWarp>
          </a:bodyPr>
          <a:lstStyle/>
          <a:p>
            <a:endParaRPr lang="en-US" altLang="en-US" dirty="0" smtClean="0"/>
          </a:p>
        </p:txBody>
      </p:sp>
      <p:sp>
        <p:nvSpPr>
          <p:cNvPr id="29700" name="Shape 122"/>
          <p:cNvSpPr>
            <a:spLocks noGrp="1"/>
          </p:cNvSpPr>
          <p:nvPr>
            <p:ph type="sldNum" sz="quarter" idx="5"/>
          </p:nvPr>
        </p:nvSpPr>
        <p:spPr bwMode="auto">
          <a:xfrm>
            <a:off x="3970338" y="8829675"/>
            <a:ext cx="3038475" cy="46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2" tIns="46568" rIns="93162" bIns="46568" numCol="1" anchorCtr="0" compatLnSpc="1">
            <a:prstTxWarp prst="textNoShape">
              <a:avLst/>
            </a:prstTxWarp>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buClr>
                <a:srgbClr val="000000"/>
              </a:buClr>
              <a:buSzPts val="1200"/>
            </a:pPr>
            <a:fld id="{DF001674-C545-423D-A992-19BEA6A78C80}" type="slidenum">
              <a:rPr lang="en-US" altLang="en-US" smtClean="0"/>
              <a:pPr>
                <a:buClr>
                  <a:srgbClr val="000000"/>
                </a:buClr>
                <a:buSzPts val="1200"/>
              </a:pPr>
              <a:t>26</a:t>
            </a:fld>
            <a:endParaRPr lang="en-US" altLang="en-US" sz="1400" dirty="0" smtClean="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037879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131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7506-3F43-4473-99F5-7BD74F9041D5}" type="slidenum">
              <a:rPr lang="en-US" smtClean="0"/>
              <a:t>5</a:t>
            </a:fld>
            <a:endParaRPr lang="en-US" dirty="0"/>
          </a:p>
        </p:txBody>
      </p:sp>
    </p:spTree>
    <p:extLst>
      <p:ext uri="{BB962C8B-B14F-4D97-AF65-F5344CB8AC3E}">
        <p14:creationId xmlns:p14="http://schemas.microsoft.com/office/powerpoint/2010/main" val="158136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Balance</a:t>
            </a:r>
          </a:p>
          <a:p>
            <a:endParaRPr lang="en-US" dirty="0"/>
          </a:p>
          <a:p>
            <a:r>
              <a:rPr lang="en-US" dirty="0" smtClean="0"/>
              <a:t>Physical can lead to mental</a:t>
            </a:r>
          </a:p>
          <a:p>
            <a:r>
              <a:rPr lang="en-US" dirty="0" smtClean="0"/>
              <a:t>Mental can lead to physical</a:t>
            </a:r>
          </a:p>
          <a:p>
            <a:r>
              <a:rPr lang="en-US" dirty="0" smtClean="0"/>
              <a:t>Need to take care of both</a:t>
            </a:r>
          </a:p>
          <a:p>
            <a:r>
              <a:rPr lang="en-US" dirty="0" smtClean="0"/>
              <a:t>Providers working together</a:t>
            </a:r>
          </a:p>
          <a:p>
            <a:r>
              <a:rPr lang="en-US" dirty="0" smtClean="0"/>
              <a:t>Holmes Lake, Crete Area Medical Center, Family Medicine of Lincoln</a:t>
            </a:r>
            <a:endParaRPr lang="en-US" dirty="0"/>
          </a:p>
        </p:txBody>
      </p:sp>
      <p:sp>
        <p:nvSpPr>
          <p:cNvPr id="4" name="Slide Number Placeholder 3"/>
          <p:cNvSpPr>
            <a:spLocks noGrp="1"/>
          </p:cNvSpPr>
          <p:nvPr>
            <p:ph type="sldNum" sz="quarter" idx="10"/>
          </p:nvPr>
        </p:nvSpPr>
        <p:spPr/>
        <p:txBody>
          <a:bodyPr/>
          <a:lstStyle/>
          <a:p>
            <a:fld id="{08117506-3F43-4473-99F5-7BD74F9041D5}" type="slidenum">
              <a:rPr lang="en-US" smtClean="0"/>
              <a:t>6</a:t>
            </a:fld>
            <a:endParaRPr lang="en-US" dirty="0"/>
          </a:p>
        </p:txBody>
      </p:sp>
    </p:spTree>
    <p:extLst>
      <p:ext uri="{BB962C8B-B14F-4D97-AF65-F5344CB8AC3E}">
        <p14:creationId xmlns:p14="http://schemas.microsoft.com/office/powerpoint/2010/main" val="2506979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84567" indent="-300885">
              <a:spcBef>
                <a:spcPct val="30000"/>
              </a:spcBef>
              <a:defRPr sz="1200">
                <a:solidFill>
                  <a:schemeClr val="tx1"/>
                </a:solidFill>
                <a:latin typeface="Calibri" panose="020F0502020204030204" pitchFamily="34" charset="0"/>
              </a:defRPr>
            </a:lvl2pPr>
            <a:lvl3pPr marL="1206776" indent="-239414">
              <a:spcBef>
                <a:spcPct val="30000"/>
              </a:spcBef>
              <a:defRPr sz="1200">
                <a:solidFill>
                  <a:schemeClr val="tx1"/>
                </a:solidFill>
                <a:latin typeface="Calibri" panose="020F0502020204030204" pitchFamily="34" charset="0"/>
              </a:defRPr>
            </a:lvl3pPr>
            <a:lvl4pPr marL="1692075" indent="-239414">
              <a:spcBef>
                <a:spcPct val="30000"/>
              </a:spcBef>
              <a:defRPr sz="1200">
                <a:solidFill>
                  <a:schemeClr val="tx1"/>
                </a:solidFill>
                <a:latin typeface="Calibri" panose="020F0502020204030204" pitchFamily="34" charset="0"/>
              </a:defRPr>
            </a:lvl4pPr>
            <a:lvl5pPr marL="2175757" indent="-239414">
              <a:spcBef>
                <a:spcPct val="30000"/>
              </a:spcBef>
              <a:defRPr sz="1200">
                <a:solidFill>
                  <a:schemeClr val="tx1"/>
                </a:solidFill>
                <a:latin typeface="Calibri" panose="020F0502020204030204" pitchFamily="34" charset="0"/>
              </a:defRPr>
            </a:lvl5pPr>
            <a:lvl6pPr marL="2641643" indent="-239414" defTabSz="465887" eaLnBrk="0" fontAlgn="base" hangingPunct="0">
              <a:spcBef>
                <a:spcPct val="30000"/>
              </a:spcBef>
              <a:spcAft>
                <a:spcPct val="0"/>
              </a:spcAft>
              <a:defRPr sz="1200">
                <a:solidFill>
                  <a:schemeClr val="tx1"/>
                </a:solidFill>
                <a:latin typeface="Calibri" panose="020F0502020204030204" pitchFamily="34" charset="0"/>
              </a:defRPr>
            </a:lvl6pPr>
            <a:lvl7pPr marL="3107530" indent="-239414" defTabSz="465887" eaLnBrk="0" fontAlgn="base" hangingPunct="0">
              <a:spcBef>
                <a:spcPct val="30000"/>
              </a:spcBef>
              <a:spcAft>
                <a:spcPct val="0"/>
              </a:spcAft>
              <a:defRPr sz="1200">
                <a:solidFill>
                  <a:schemeClr val="tx1"/>
                </a:solidFill>
                <a:latin typeface="Calibri" panose="020F0502020204030204" pitchFamily="34" charset="0"/>
              </a:defRPr>
            </a:lvl7pPr>
            <a:lvl8pPr marL="3573417" indent="-239414" defTabSz="465887" eaLnBrk="0" fontAlgn="base" hangingPunct="0">
              <a:spcBef>
                <a:spcPct val="30000"/>
              </a:spcBef>
              <a:spcAft>
                <a:spcPct val="0"/>
              </a:spcAft>
              <a:defRPr sz="1200">
                <a:solidFill>
                  <a:schemeClr val="tx1"/>
                </a:solidFill>
                <a:latin typeface="Calibri" panose="020F0502020204030204" pitchFamily="34" charset="0"/>
              </a:defRPr>
            </a:lvl8pPr>
            <a:lvl9pPr marL="4039304" indent="-239414"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E200EE-3676-43F1-B837-8969229A49CC}" type="slidenum">
              <a:rPr lang="en-US" altLang="en-US" smtClean="0">
                <a:latin typeface="Corbel" panose="020B0503020204020204" pitchFamily="34" charset="0"/>
              </a:rPr>
              <a:pPr>
                <a:spcBef>
                  <a:spcPct val="0"/>
                </a:spcBef>
              </a:pPr>
              <a:t>10</a:t>
            </a:fld>
            <a:endParaRPr lang="en-US" altLang="en-US" dirty="0" smtClean="0">
              <a:latin typeface="Corbel" panose="020B0503020204020204" pitchFamily="34" charset="0"/>
            </a:endParaRPr>
          </a:p>
        </p:txBody>
      </p:sp>
      <p:sp>
        <p:nvSpPr>
          <p:cNvPr id="23555" name="Rectangle 2"/>
          <p:cNvSpPr>
            <a:spLocks noGrp="1" noRot="1" noChangeAspect="1" noChangeArrowheads="1" noTextEdit="1"/>
          </p:cNvSpPr>
          <p:nvPr>
            <p:ph type="sldImg"/>
          </p:nvPr>
        </p:nvSpPr>
        <p:spPr bwMode="auto">
          <a:xfrm>
            <a:off x="1250950" y="708025"/>
            <a:ext cx="4821238" cy="3616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xfrm>
            <a:off x="946080" y="4567502"/>
            <a:ext cx="5433060" cy="43367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176" tIns="47588" rIns="95176" bIns="47588" numCol="1" anchor="t" anchorCtr="0" compatLnSpc="1">
            <a:prstTxWarp prst="textNoShape">
              <a:avLst/>
            </a:prstTxWarp>
          </a:bodyPr>
          <a:lstStyle/>
          <a:p>
            <a:pPr eaLnBrk="1" hangingPunct="1">
              <a:spcBef>
                <a:spcPct val="0"/>
              </a:spcBef>
            </a:pPr>
            <a:r>
              <a:rPr lang="en-US" altLang="en-US" dirty="0" smtClean="0"/>
              <a:t>Depression is a common illness that affects people regardless of their circumstances or position in life.  This slide has names of well known people who had depression.  The names were taken from the National Alliance for the Mentally Ill website.  </a:t>
            </a:r>
          </a:p>
        </p:txBody>
      </p:sp>
    </p:spTree>
    <p:extLst>
      <p:ext uri="{BB962C8B-B14F-4D97-AF65-F5344CB8AC3E}">
        <p14:creationId xmlns:p14="http://schemas.microsoft.com/office/powerpoint/2010/main" val="2792714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5747" indent="-236179">
              <a:spcBef>
                <a:spcPct val="30000"/>
              </a:spcBef>
              <a:defRPr sz="1200">
                <a:solidFill>
                  <a:schemeClr val="tx1"/>
                </a:solidFill>
                <a:latin typeface="Calibri" panose="020F0502020204030204" pitchFamily="34" charset="0"/>
              </a:defRPr>
            </a:lvl3pPr>
            <a:lvl4pPr marL="1661340" indent="-236179">
              <a:spcBef>
                <a:spcPct val="30000"/>
              </a:spcBef>
              <a:defRPr sz="1200">
                <a:solidFill>
                  <a:schemeClr val="tx1"/>
                </a:solidFill>
                <a:latin typeface="Calibri" panose="020F0502020204030204" pitchFamily="34" charset="0"/>
              </a:defRPr>
            </a:lvl4pPr>
            <a:lvl5pPr marL="2135315" indent="-236179">
              <a:spcBef>
                <a:spcPct val="30000"/>
              </a:spcBef>
              <a:defRPr sz="1200">
                <a:solidFill>
                  <a:schemeClr val="tx1"/>
                </a:solidFill>
                <a:latin typeface="Calibri" panose="020F0502020204030204" pitchFamily="34" charset="0"/>
              </a:defRPr>
            </a:lvl5pPr>
            <a:lvl6pPr marL="2601201" indent="-236179" defTabSz="465887" eaLnBrk="0" fontAlgn="base" hangingPunct="0">
              <a:spcBef>
                <a:spcPct val="30000"/>
              </a:spcBef>
              <a:spcAft>
                <a:spcPct val="0"/>
              </a:spcAft>
              <a:defRPr sz="1200">
                <a:solidFill>
                  <a:schemeClr val="tx1"/>
                </a:solidFill>
                <a:latin typeface="Calibri" panose="020F0502020204030204" pitchFamily="34" charset="0"/>
              </a:defRPr>
            </a:lvl6pPr>
            <a:lvl7pPr marL="3067088" indent="-236179" defTabSz="465887" eaLnBrk="0" fontAlgn="base" hangingPunct="0">
              <a:spcBef>
                <a:spcPct val="30000"/>
              </a:spcBef>
              <a:spcAft>
                <a:spcPct val="0"/>
              </a:spcAft>
              <a:defRPr sz="1200">
                <a:solidFill>
                  <a:schemeClr val="tx1"/>
                </a:solidFill>
                <a:latin typeface="Calibri" panose="020F0502020204030204" pitchFamily="34" charset="0"/>
              </a:defRPr>
            </a:lvl7pPr>
            <a:lvl8pPr marL="3532975" indent="-236179" defTabSz="465887" eaLnBrk="0" fontAlgn="base" hangingPunct="0">
              <a:spcBef>
                <a:spcPct val="30000"/>
              </a:spcBef>
              <a:spcAft>
                <a:spcPct val="0"/>
              </a:spcAft>
              <a:defRPr sz="1200">
                <a:solidFill>
                  <a:schemeClr val="tx1"/>
                </a:solidFill>
                <a:latin typeface="Calibri" panose="020F0502020204030204" pitchFamily="34" charset="0"/>
              </a:defRPr>
            </a:lvl8pPr>
            <a:lvl9pPr marL="3998862" indent="-236179"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8A8933-BACD-4878-BAAE-BAC5B2BA1ABF}" type="slidenum">
              <a:rPr lang="en-US" altLang="en-US" smtClean="0">
                <a:latin typeface="Corbel" panose="020B0503020204020204" pitchFamily="34" charset="0"/>
              </a:rPr>
              <a:pPr>
                <a:spcBef>
                  <a:spcPct val="0"/>
                </a:spcBef>
              </a:pPr>
              <a:t>12</a:t>
            </a:fld>
            <a:endParaRPr lang="en-US" altLang="en-US" dirty="0" smtClean="0">
              <a:latin typeface="Corbel" panose="020B0503020204020204" pitchFamily="34"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Key Point:  Depression is a risk factor that merits special attention as a high percentage of people who suicide, also have signs of clinical depression.  </a:t>
            </a:r>
          </a:p>
          <a:p>
            <a:pPr eaLnBrk="1" hangingPunct="1">
              <a:spcBef>
                <a:spcPct val="0"/>
              </a:spcBef>
            </a:pPr>
            <a:endParaRPr lang="en-US" altLang="en-US" dirty="0" smtClean="0"/>
          </a:p>
          <a:p>
            <a:pPr eaLnBrk="1" hangingPunct="1">
              <a:spcBef>
                <a:spcPct val="0"/>
              </a:spcBef>
            </a:pPr>
            <a:r>
              <a:rPr lang="en-US" altLang="en-US" dirty="0" smtClean="0"/>
              <a:t>Depression is a down mood in conjunction with other symptoms.  Review the following definition of suicide from the National Institute of Mental Health (NIMH) below:</a:t>
            </a:r>
          </a:p>
          <a:p>
            <a:pPr eaLnBrk="1" hangingPunct="1">
              <a:spcBef>
                <a:spcPct val="0"/>
              </a:spcBef>
            </a:pPr>
            <a:endParaRPr lang="en-US" altLang="en-US" dirty="0" smtClean="0"/>
          </a:p>
          <a:p>
            <a:pPr eaLnBrk="1" hangingPunct="1">
              <a:spcBef>
                <a:spcPct val="0"/>
              </a:spcBef>
            </a:pPr>
            <a:r>
              <a:rPr lang="en-US" altLang="en-US" dirty="0" smtClean="0"/>
              <a:t>When a "down" mood, along with other symptoms [listed on the slide], lasts for more than  a couple of weeks, the condition may be clinical depression. </a:t>
            </a:r>
          </a:p>
          <a:p>
            <a:pPr eaLnBrk="1" hangingPunct="1">
              <a:spcBef>
                <a:spcPct val="0"/>
              </a:spcBef>
            </a:pPr>
            <a:r>
              <a:rPr lang="en-US" altLang="en-US" dirty="0" smtClean="0"/>
              <a:t>Clinical depression is a serious health problem that affects the total person. In addition to feelings, it can change behavior, physical health and appearance, academic performance, social activity and the ability to handle everyday decisions and pressures.</a:t>
            </a:r>
          </a:p>
          <a:p>
            <a:pPr eaLnBrk="1" hangingPunct="1">
              <a:spcBef>
                <a:spcPct val="0"/>
              </a:spcBef>
            </a:pPr>
            <a:endParaRPr lang="en-US" altLang="en-US" dirty="0" smtClean="0"/>
          </a:p>
          <a:p>
            <a:pPr eaLnBrk="1" hangingPunct="1">
              <a:spcBef>
                <a:spcPct val="0"/>
              </a:spcBef>
            </a:pPr>
            <a:r>
              <a:rPr lang="en-US" altLang="en-US" dirty="0" smtClean="0"/>
              <a:t>Review the symptoms of depression listed on this and the next slide. </a:t>
            </a:r>
          </a:p>
        </p:txBody>
      </p:sp>
    </p:spTree>
    <p:extLst>
      <p:ext uri="{BB962C8B-B14F-4D97-AF65-F5344CB8AC3E}">
        <p14:creationId xmlns:p14="http://schemas.microsoft.com/office/powerpoint/2010/main" val="1886173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0007" indent="-296033">
              <a:spcBef>
                <a:spcPct val="30000"/>
              </a:spcBef>
              <a:defRPr sz="1200">
                <a:solidFill>
                  <a:schemeClr val="tx1"/>
                </a:solidFill>
                <a:latin typeface="Calibri" panose="020F0502020204030204" pitchFamily="34" charset="0"/>
              </a:defRPr>
            </a:lvl2pPr>
            <a:lvl3pPr marL="1185747" indent="-236179">
              <a:spcBef>
                <a:spcPct val="30000"/>
              </a:spcBef>
              <a:defRPr sz="1200">
                <a:solidFill>
                  <a:schemeClr val="tx1"/>
                </a:solidFill>
                <a:latin typeface="Calibri" panose="020F0502020204030204" pitchFamily="34" charset="0"/>
              </a:defRPr>
            </a:lvl3pPr>
            <a:lvl4pPr marL="1661340" indent="-236179">
              <a:spcBef>
                <a:spcPct val="30000"/>
              </a:spcBef>
              <a:defRPr sz="1200">
                <a:solidFill>
                  <a:schemeClr val="tx1"/>
                </a:solidFill>
                <a:latin typeface="Calibri" panose="020F0502020204030204" pitchFamily="34" charset="0"/>
              </a:defRPr>
            </a:lvl4pPr>
            <a:lvl5pPr marL="2135315" indent="-236179">
              <a:spcBef>
                <a:spcPct val="30000"/>
              </a:spcBef>
              <a:defRPr sz="1200">
                <a:solidFill>
                  <a:schemeClr val="tx1"/>
                </a:solidFill>
                <a:latin typeface="Calibri" panose="020F0502020204030204" pitchFamily="34" charset="0"/>
              </a:defRPr>
            </a:lvl5pPr>
            <a:lvl6pPr marL="2601201" indent="-236179" defTabSz="465887" eaLnBrk="0" fontAlgn="base" hangingPunct="0">
              <a:spcBef>
                <a:spcPct val="30000"/>
              </a:spcBef>
              <a:spcAft>
                <a:spcPct val="0"/>
              </a:spcAft>
              <a:defRPr sz="1200">
                <a:solidFill>
                  <a:schemeClr val="tx1"/>
                </a:solidFill>
                <a:latin typeface="Calibri" panose="020F0502020204030204" pitchFamily="34" charset="0"/>
              </a:defRPr>
            </a:lvl6pPr>
            <a:lvl7pPr marL="3067088" indent="-236179" defTabSz="465887" eaLnBrk="0" fontAlgn="base" hangingPunct="0">
              <a:spcBef>
                <a:spcPct val="30000"/>
              </a:spcBef>
              <a:spcAft>
                <a:spcPct val="0"/>
              </a:spcAft>
              <a:defRPr sz="1200">
                <a:solidFill>
                  <a:schemeClr val="tx1"/>
                </a:solidFill>
                <a:latin typeface="Calibri" panose="020F0502020204030204" pitchFamily="34" charset="0"/>
              </a:defRPr>
            </a:lvl7pPr>
            <a:lvl8pPr marL="3532975" indent="-236179" defTabSz="465887" eaLnBrk="0" fontAlgn="base" hangingPunct="0">
              <a:spcBef>
                <a:spcPct val="30000"/>
              </a:spcBef>
              <a:spcAft>
                <a:spcPct val="0"/>
              </a:spcAft>
              <a:defRPr sz="1200">
                <a:solidFill>
                  <a:schemeClr val="tx1"/>
                </a:solidFill>
                <a:latin typeface="Calibri" panose="020F0502020204030204" pitchFamily="34" charset="0"/>
              </a:defRPr>
            </a:lvl8pPr>
            <a:lvl9pPr marL="3998862" indent="-236179" defTabSz="465887"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9252D0-C83D-4945-9CB3-AF95CC531C5D}" type="slidenum">
              <a:rPr lang="en-US" altLang="en-US" smtClean="0">
                <a:latin typeface="Corbel" panose="020B0503020204020204" pitchFamily="34" charset="0"/>
              </a:rPr>
              <a:pPr>
                <a:spcBef>
                  <a:spcPct val="0"/>
                </a:spcBef>
              </a:pPr>
              <a:t>13</a:t>
            </a:fld>
            <a:endParaRPr lang="en-US" altLang="en-US" dirty="0" smtClean="0">
              <a:latin typeface="Corbel" panose="020B0503020204020204" pitchFamily="34" charset="0"/>
            </a:endParaRPr>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(End this slide by saying that not every symptom is present in everyone.)</a:t>
            </a:r>
          </a:p>
          <a:p>
            <a:pPr eaLnBrk="1" hangingPunct="1">
              <a:spcBef>
                <a:spcPct val="0"/>
              </a:spcBef>
            </a:pPr>
            <a:endParaRPr lang="en-US" altLang="en-US" dirty="0" smtClean="0"/>
          </a:p>
          <a:p>
            <a:pPr eaLnBrk="1" hangingPunct="1">
              <a:spcBef>
                <a:spcPct val="0"/>
              </a:spcBef>
            </a:pPr>
            <a:r>
              <a:rPr lang="en-US" altLang="en-US" dirty="0" smtClean="0"/>
              <a:t>You may have clinical depression if you experience a “down” or “sad” mood that you can’t seem to lose, along with several of the symptoms listed.  </a:t>
            </a:r>
          </a:p>
          <a:p>
            <a:pPr eaLnBrk="1" hangingPunct="1">
              <a:spcBef>
                <a:spcPct val="0"/>
              </a:spcBef>
            </a:pPr>
            <a:endParaRPr lang="en-US" altLang="en-US" dirty="0" smtClean="0"/>
          </a:p>
          <a:p>
            <a:pPr eaLnBrk="1" hangingPunct="1">
              <a:spcBef>
                <a:spcPct val="0"/>
              </a:spcBef>
            </a:pPr>
            <a:r>
              <a:rPr lang="en-US" altLang="en-US" dirty="0" smtClean="0"/>
              <a:t>Reemphasize that not everyone who is depressed is suicidal, but that depression is a serious illness that causes great psychological pain.  It is a serious risk factor that can be treated.</a:t>
            </a:r>
          </a:p>
        </p:txBody>
      </p:sp>
    </p:spTree>
    <p:extLst>
      <p:ext uri="{BB962C8B-B14F-4D97-AF65-F5344CB8AC3E}">
        <p14:creationId xmlns:p14="http://schemas.microsoft.com/office/powerpoint/2010/main" val="377543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90" name="Shape 208"/>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291" name="Shape 209"/>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dirty="0" smtClean="0"/>
          </a:p>
        </p:txBody>
      </p:sp>
      <p:sp>
        <p:nvSpPr>
          <p:cNvPr id="12292" name="Shape 210"/>
          <p:cNvSpPr>
            <a:spLocks noGrp="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Ctr="0" compatLnSpc="1">
            <a:prstTxWarp prst="textNoShape">
              <a:avLst/>
            </a:prstTxWarp>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buClr>
                <a:srgbClr val="000000"/>
              </a:buClr>
              <a:buSzPts val="1200"/>
              <a:buFont typeface="Corbel" panose="020B0503020204020204" pitchFamily="34" charset="0"/>
              <a:buNone/>
            </a:pPr>
            <a:fld id="{86934417-7BE6-4169-A7D5-DE3406B27B59}" type="slidenum">
              <a:rPr lang="en-US" altLang="en-US" smtClean="0"/>
              <a:pPr>
                <a:buClr>
                  <a:srgbClr val="000000"/>
                </a:buClr>
                <a:buSzPts val="1200"/>
                <a:buFont typeface="Corbel" panose="020B0503020204020204" pitchFamily="34" charset="0"/>
                <a:buNone/>
              </a:pPr>
              <a:t>16</a:t>
            </a:fld>
            <a:endParaRPr lang="en-US" altLang="en-US" sz="1400" dirty="0" smtClean="0">
              <a:latin typeface="Arial" panose="020B0604020202020204" pitchFamily="34" charset="0"/>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54553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orbel"/>
                <a:ea typeface="Corbel"/>
                <a:cs typeface="Corbel"/>
                <a:sym typeface="Corbel"/>
              </a:rPr>
              <a:t>17</a:t>
            </a:fld>
            <a:endParaRPr lang="en-US" sz="1200" b="0" i="0" u="none" strike="noStrike" cap="none"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286153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117506-3F43-4473-99F5-7BD74F9041D5}" type="slidenum">
              <a:rPr lang="en-US" smtClean="0"/>
              <a:t>18</a:t>
            </a:fld>
            <a:endParaRPr lang="en-US" dirty="0"/>
          </a:p>
        </p:txBody>
      </p:sp>
    </p:spTree>
    <p:extLst>
      <p:ext uri="{BB962C8B-B14F-4D97-AF65-F5344CB8AC3E}">
        <p14:creationId xmlns:p14="http://schemas.microsoft.com/office/powerpoint/2010/main" val="3302669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4"/>
        <p:cNvGrpSpPr/>
        <p:nvPr/>
      </p:nvGrpSpPr>
      <p:grpSpPr>
        <a:xfrm>
          <a:off x="0" y="0"/>
          <a:ext cx="0" cy="0"/>
          <a:chOff x="0" y="0"/>
          <a:chExt cx="0" cy="0"/>
        </a:xfrm>
      </p:grpSpPr>
      <p:sp>
        <p:nvSpPr>
          <p:cNvPr id="15" name="Shape 15"/>
          <p:cNvSpPr/>
          <p:nvPr/>
        </p:nvSpPr>
        <p:spPr>
          <a:xfrm>
            <a:off x="0" y="0"/>
            <a:ext cx="9144000" cy="6858000"/>
          </a:xfrm>
          <a:prstGeom prst="rect">
            <a:avLst/>
          </a:prstGeom>
          <a:gradFill>
            <a:gsLst>
              <a:gs pos="0">
                <a:srgbClr val="005294"/>
              </a:gs>
              <a:gs pos="88000">
                <a:srgbClr val="004175"/>
              </a:gs>
              <a:gs pos="100000">
                <a:srgbClr val="004175"/>
              </a:gs>
            </a:gsLst>
            <a:lin ang="4260000" scaled="0"/>
          </a:gra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1E3964"/>
              </a:solidFill>
              <a:latin typeface="Corbel"/>
              <a:ea typeface="Corbel"/>
              <a:cs typeface="Corbel"/>
              <a:sym typeface="Corbel"/>
            </a:endParaRPr>
          </a:p>
        </p:txBody>
      </p:sp>
      <p:pic>
        <p:nvPicPr>
          <p:cNvPr id="16" name="Shape 16" descr="BryanHealth_Rev_horz.png"/>
          <p:cNvPicPr preferRelativeResize="0"/>
          <p:nvPr/>
        </p:nvPicPr>
        <p:blipFill rotWithShape="1">
          <a:blip r:embed="rId2">
            <a:alphaModFix/>
          </a:blip>
          <a:srcRect/>
          <a:stretch/>
        </p:blipFill>
        <p:spPr>
          <a:xfrm>
            <a:off x="5572125" y="5495925"/>
            <a:ext cx="2671763" cy="671513"/>
          </a:xfrm>
          <a:prstGeom prst="rect">
            <a:avLst/>
          </a:prstGeom>
          <a:noFill/>
          <a:ln>
            <a:noFill/>
          </a:ln>
        </p:spPr>
      </p:pic>
      <p:sp>
        <p:nvSpPr>
          <p:cNvPr id="17" name="Shape 17"/>
          <p:cNvSpPr txBox="1">
            <a:spLocks noGrp="1"/>
          </p:cNvSpPr>
          <p:nvPr>
            <p:ph type="subTitle" idx="1"/>
          </p:nvPr>
        </p:nvSpPr>
        <p:spPr>
          <a:xfrm>
            <a:off x="740833" y="3237636"/>
            <a:ext cx="6269264" cy="1752601"/>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FFFFFF"/>
              </a:buClr>
              <a:buSzPts val="2600"/>
              <a:buFont typeface="Arial"/>
              <a:buNone/>
              <a:defRPr sz="2600" b="0" i="0" u="none" strike="noStrike" cap="none">
                <a:solidFill>
                  <a:srgbClr val="FFFFFF"/>
                </a:solidFill>
                <a:latin typeface="Corbel"/>
                <a:ea typeface="Corbel"/>
                <a:cs typeface="Corbel"/>
                <a:sym typeface="Corbel"/>
              </a:defRPr>
            </a:lvl1pPr>
            <a:lvl2pPr marR="0" lvl="1" algn="ctr" rtl="0">
              <a:spcBef>
                <a:spcPts val="400"/>
              </a:spcBef>
              <a:spcAft>
                <a:spcPts val="0"/>
              </a:spcAft>
              <a:buClr>
                <a:srgbClr val="8B8B8B"/>
              </a:buClr>
              <a:buSzPts val="2000"/>
              <a:buFont typeface="Arial"/>
              <a:buNone/>
              <a:defRPr sz="2000" b="0" i="0" u="none" strike="noStrike" cap="none">
                <a:solidFill>
                  <a:srgbClr val="8B8B8B"/>
                </a:solidFill>
                <a:latin typeface="Corbel"/>
                <a:ea typeface="Corbel"/>
                <a:cs typeface="Corbel"/>
                <a:sym typeface="Corbel"/>
              </a:defRPr>
            </a:lvl2pPr>
            <a:lvl3pPr marR="0" lvl="2" algn="ctr" rtl="0">
              <a:spcBef>
                <a:spcPts val="400"/>
              </a:spcBef>
              <a:spcAft>
                <a:spcPts val="0"/>
              </a:spcAft>
              <a:buClr>
                <a:srgbClr val="8B8B8B"/>
              </a:buClr>
              <a:buSzPts val="2000"/>
              <a:buFont typeface="Arial"/>
              <a:buNone/>
              <a:defRPr sz="2000" b="0" i="0" u="none" strike="noStrike" cap="none">
                <a:solidFill>
                  <a:srgbClr val="8B8B8B"/>
                </a:solidFill>
                <a:latin typeface="Corbel"/>
                <a:ea typeface="Corbel"/>
                <a:cs typeface="Corbel"/>
                <a:sym typeface="Corbel"/>
              </a:defRPr>
            </a:lvl3pPr>
            <a:lvl4pPr marR="0" lvl="3" algn="ctr" rtl="0">
              <a:spcBef>
                <a:spcPts val="400"/>
              </a:spcBef>
              <a:spcAft>
                <a:spcPts val="0"/>
              </a:spcAft>
              <a:buClr>
                <a:srgbClr val="8B8B8B"/>
              </a:buClr>
              <a:buSzPts val="2000"/>
              <a:buFont typeface="Arial"/>
              <a:buNone/>
              <a:defRPr sz="2000" b="0" i="0" u="none" strike="noStrike" cap="none">
                <a:solidFill>
                  <a:srgbClr val="8B8B8B"/>
                </a:solidFill>
                <a:latin typeface="Corbel"/>
                <a:ea typeface="Corbel"/>
                <a:cs typeface="Corbel"/>
                <a:sym typeface="Corbel"/>
              </a:defRPr>
            </a:lvl4pPr>
            <a:lvl5pPr marR="0" lvl="4" algn="ctr" rtl="0">
              <a:spcBef>
                <a:spcPts val="400"/>
              </a:spcBef>
              <a:spcAft>
                <a:spcPts val="0"/>
              </a:spcAft>
              <a:buClr>
                <a:srgbClr val="8B8B8B"/>
              </a:buClr>
              <a:buSzPts val="2000"/>
              <a:buFont typeface="Arial"/>
              <a:buNone/>
              <a:defRPr sz="2000" b="0" i="0" u="none" strike="noStrike" cap="none">
                <a:solidFill>
                  <a:srgbClr val="8B8B8B"/>
                </a:solidFill>
                <a:latin typeface="Corbel"/>
                <a:ea typeface="Corbel"/>
                <a:cs typeface="Corbel"/>
                <a:sym typeface="Corbel"/>
              </a:defRPr>
            </a:lvl5pPr>
            <a:lvl6pPr marR="0" lvl="5" algn="ctr" rtl="0">
              <a:spcBef>
                <a:spcPts val="400"/>
              </a:spcBef>
              <a:spcAft>
                <a:spcPts val="0"/>
              </a:spcAft>
              <a:buClr>
                <a:srgbClr val="8B8B8B"/>
              </a:buClr>
              <a:buSzPts val="2000"/>
              <a:buFont typeface="Arial"/>
              <a:buNone/>
              <a:defRPr sz="2000" b="0" i="0" u="none" strike="noStrike" cap="none">
                <a:solidFill>
                  <a:srgbClr val="8B8B8B"/>
                </a:solidFill>
                <a:latin typeface="Corbel"/>
                <a:ea typeface="Corbel"/>
                <a:cs typeface="Corbel"/>
                <a:sym typeface="Corbel"/>
              </a:defRPr>
            </a:lvl6pPr>
            <a:lvl7pPr marR="0" lvl="6" algn="ctr" rtl="0">
              <a:spcBef>
                <a:spcPts val="400"/>
              </a:spcBef>
              <a:spcAft>
                <a:spcPts val="0"/>
              </a:spcAft>
              <a:buClr>
                <a:srgbClr val="8B8B8B"/>
              </a:buClr>
              <a:buSzPts val="2000"/>
              <a:buFont typeface="Arial"/>
              <a:buNone/>
              <a:defRPr sz="2000" b="0" i="0" u="none" strike="noStrike" cap="none">
                <a:solidFill>
                  <a:srgbClr val="8B8B8B"/>
                </a:solidFill>
                <a:latin typeface="Corbel"/>
                <a:ea typeface="Corbel"/>
                <a:cs typeface="Corbel"/>
                <a:sym typeface="Corbel"/>
              </a:defRPr>
            </a:lvl7pPr>
            <a:lvl8pPr marR="0" lvl="7" algn="ctr" rtl="0">
              <a:spcBef>
                <a:spcPts val="400"/>
              </a:spcBef>
              <a:spcAft>
                <a:spcPts val="0"/>
              </a:spcAft>
              <a:buClr>
                <a:srgbClr val="8B8B8B"/>
              </a:buClr>
              <a:buSzPts val="2000"/>
              <a:buFont typeface="Arial"/>
              <a:buNone/>
              <a:defRPr sz="2000" b="0" i="0" u="none" strike="noStrike" cap="none">
                <a:solidFill>
                  <a:srgbClr val="8B8B8B"/>
                </a:solidFill>
                <a:latin typeface="Corbel"/>
                <a:ea typeface="Corbel"/>
                <a:cs typeface="Corbel"/>
                <a:sym typeface="Corbel"/>
              </a:defRPr>
            </a:lvl8pPr>
            <a:lvl9pPr marR="0" lvl="8" algn="ctr" rtl="0">
              <a:spcBef>
                <a:spcPts val="400"/>
              </a:spcBef>
              <a:spcAft>
                <a:spcPts val="0"/>
              </a:spcAft>
              <a:buClr>
                <a:srgbClr val="8B8B8B"/>
              </a:buClr>
              <a:buSzPts val="2000"/>
              <a:buFont typeface="Arial"/>
              <a:buNone/>
              <a:defRPr sz="2000" b="0" i="0" u="none" strike="noStrike" cap="none">
                <a:solidFill>
                  <a:srgbClr val="8B8B8B"/>
                </a:solidFill>
                <a:latin typeface="Corbel"/>
                <a:ea typeface="Corbel"/>
                <a:cs typeface="Corbel"/>
                <a:sym typeface="Corbel"/>
              </a:defRPr>
            </a:lvl9pPr>
          </a:lstStyle>
          <a:p>
            <a:endParaRPr/>
          </a:p>
        </p:txBody>
      </p:sp>
      <p:sp>
        <p:nvSpPr>
          <p:cNvPr id="18" name="Shape 18"/>
          <p:cNvSpPr txBox="1">
            <a:spLocks noGrp="1"/>
          </p:cNvSpPr>
          <p:nvPr>
            <p:ph type="ctrTitle"/>
          </p:nvPr>
        </p:nvSpPr>
        <p:spPr>
          <a:xfrm>
            <a:off x="740834" y="1300621"/>
            <a:ext cx="6269263" cy="179466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5400" b="0" i="1" u="none" strike="noStrike" cap="none">
                <a:solidFill>
                  <a:schemeClr val="lt1"/>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866" y="1600201"/>
            <a:ext cx="7902841" cy="4422336"/>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620866" y="274320"/>
            <a:ext cx="7902841" cy="1143000"/>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792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with Watermark">
    <p:spTree>
      <p:nvGrpSpPr>
        <p:cNvPr id="1" name=""/>
        <p:cNvGrpSpPr/>
        <p:nvPr/>
      </p:nvGrpSpPr>
      <p:grpSpPr>
        <a:xfrm>
          <a:off x="0" y="0"/>
          <a:ext cx="0" cy="0"/>
          <a:chOff x="0" y="0"/>
          <a:chExt cx="0" cy="0"/>
        </a:xfrm>
      </p:grpSpPr>
      <p:sp>
        <p:nvSpPr>
          <p:cNvPr id="2" name="Title 1"/>
          <p:cNvSpPr>
            <a:spLocks noGrp="1"/>
          </p:cNvSpPr>
          <p:nvPr>
            <p:ph type="title"/>
          </p:nvPr>
        </p:nvSpPr>
        <p:spPr>
          <a:xfrm>
            <a:off x="620865" y="274320"/>
            <a:ext cx="7896296" cy="1143000"/>
          </a:xfrm>
        </p:spPr>
        <p:txBody>
          <a:bodyPr/>
          <a:lstStyle>
            <a:lvl1pPr algn="l">
              <a:defRPr/>
            </a:lvl1pPr>
          </a:lstStyle>
          <a:p>
            <a:r>
              <a:rPr lang="en-US" dirty="0" smtClean="0"/>
              <a:t>Click to edit Master title style</a:t>
            </a:r>
            <a:endParaRPr lang="en-US" dirty="0"/>
          </a:p>
        </p:txBody>
      </p:sp>
      <p:sp>
        <p:nvSpPr>
          <p:cNvPr id="10" name="Content Placeholder 9"/>
          <p:cNvSpPr>
            <a:spLocks noGrp="1"/>
          </p:cNvSpPr>
          <p:nvPr>
            <p:ph sz="quarter" idx="10"/>
          </p:nvPr>
        </p:nvSpPr>
        <p:spPr>
          <a:xfrm>
            <a:off x="621106" y="1600199"/>
            <a:ext cx="7896055" cy="4419277"/>
          </a:xfrm>
        </p:spPr>
        <p:txBody>
          <a:bodyPr/>
          <a:lstStyle>
            <a:lvl1pPr>
              <a:defRPr>
                <a:solidFill>
                  <a:srgbClr val="262626"/>
                </a:solidFill>
              </a:defRPr>
            </a:lvl1pPr>
            <a:lvl2pPr>
              <a:defRPr>
                <a:solidFill>
                  <a:srgbClr val="262626"/>
                </a:solidFill>
              </a:defRPr>
            </a:lvl2pPr>
            <a:lvl3pPr>
              <a:defRPr>
                <a:solidFill>
                  <a:srgbClr val="262626"/>
                </a:solidFill>
              </a:defRPr>
            </a:lvl3pPr>
            <a:lvl4pPr>
              <a:defRPr>
                <a:solidFill>
                  <a:srgbClr val="262626"/>
                </a:solidFill>
              </a:defRPr>
            </a:lvl4pPr>
            <a:lvl5pPr>
              <a:defRPr>
                <a:solidFill>
                  <a:srgbClr val="26262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274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100667" y="274638"/>
            <a:ext cx="769761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6" name="Text Placeholder 2"/>
          <p:cNvSpPr>
            <a:spLocks noGrp="1"/>
          </p:cNvSpPr>
          <p:nvPr>
            <p:ph idx="1"/>
          </p:nvPr>
        </p:nvSpPr>
        <p:spPr bwMode="auto">
          <a:xfrm>
            <a:off x="1100667" y="1600200"/>
            <a:ext cx="7697611"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80931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100667" y="274638"/>
            <a:ext cx="769761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6" name="Text Placeholder 2"/>
          <p:cNvSpPr>
            <a:spLocks noGrp="1"/>
          </p:cNvSpPr>
          <p:nvPr>
            <p:ph idx="1"/>
          </p:nvPr>
        </p:nvSpPr>
        <p:spPr bwMode="auto">
          <a:xfrm>
            <a:off x="1100667" y="1600200"/>
            <a:ext cx="7697611"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6320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100667" y="274638"/>
            <a:ext cx="769761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6" name="Text Placeholder 2"/>
          <p:cNvSpPr>
            <a:spLocks noGrp="1"/>
          </p:cNvSpPr>
          <p:nvPr>
            <p:ph idx="1"/>
          </p:nvPr>
        </p:nvSpPr>
        <p:spPr bwMode="auto">
          <a:xfrm>
            <a:off x="1100667" y="1600200"/>
            <a:ext cx="7697611"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667411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100667" y="274638"/>
            <a:ext cx="769761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6" name="Text Placeholder 2"/>
          <p:cNvSpPr>
            <a:spLocks noGrp="1"/>
          </p:cNvSpPr>
          <p:nvPr>
            <p:ph idx="1"/>
          </p:nvPr>
        </p:nvSpPr>
        <p:spPr bwMode="auto">
          <a:xfrm>
            <a:off x="1100667" y="1600200"/>
            <a:ext cx="7697611"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87170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1100667" y="274638"/>
            <a:ext cx="769761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en-US" dirty="0"/>
          </a:p>
        </p:txBody>
      </p:sp>
      <p:sp>
        <p:nvSpPr>
          <p:cNvPr id="6" name="Text Placeholder 2"/>
          <p:cNvSpPr>
            <a:spLocks noGrp="1"/>
          </p:cNvSpPr>
          <p:nvPr>
            <p:ph idx="1"/>
          </p:nvPr>
        </p:nvSpPr>
        <p:spPr bwMode="auto">
          <a:xfrm>
            <a:off x="1100667" y="1600200"/>
            <a:ext cx="7697611"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7663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620866" y="1600201"/>
            <a:ext cx="7902841" cy="4422336"/>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62626"/>
              </a:buClr>
              <a:buSzPts val="2400"/>
              <a:buFont typeface="Arial"/>
              <a:buChar char="•"/>
              <a:defRPr sz="2400" b="0" i="0" u="none" strike="noStrike" cap="none">
                <a:solidFill>
                  <a:srgbClr val="262626"/>
                </a:solidFill>
                <a:latin typeface="Corbel"/>
                <a:ea typeface="Corbel"/>
                <a:cs typeface="Corbel"/>
                <a:sym typeface="Corbel"/>
              </a:defRPr>
            </a:lvl1pPr>
            <a:lvl2pPr marL="914400" marR="0" lvl="1"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1" name="Shape 21"/>
          <p:cNvSpPr txBox="1">
            <a:spLocks noGrp="1"/>
          </p:cNvSpPr>
          <p:nvPr>
            <p:ph type="title"/>
          </p:nvPr>
        </p:nvSpPr>
        <p:spPr>
          <a:xfrm>
            <a:off x="620866" y="274320"/>
            <a:ext cx="7902841"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280116" y="1073568"/>
            <a:ext cx="8664262" cy="506053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dk1"/>
              </a:buClr>
              <a:buSzPts val="1500"/>
              <a:buFont typeface="Arial"/>
              <a:buNone/>
              <a:defRPr sz="1500" b="0" i="0" u="none" strike="noStrike" cap="none">
                <a:solidFill>
                  <a:schemeClr val="dk1"/>
                </a:solidFill>
                <a:latin typeface="Corbel"/>
                <a:ea typeface="Corbel"/>
                <a:cs typeface="Corbel"/>
                <a:sym typeface="Corbel"/>
              </a:defRPr>
            </a:lvl1pPr>
            <a:lvl2pPr marL="914400" marR="0" lvl="1"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cxnSp>
        <p:nvCxnSpPr>
          <p:cNvPr id="24" name="Shape 24"/>
          <p:cNvCxnSpPr/>
          <p:nvPr/>
        </p:nvCxnSpPr>
        <p:spPr>
          <a:xfrm>
            <a:off x="280116" y="940992"/>
            <a:ext cx="8664262" cy="0"/>
          </a:xfrm>
          <a:prstGeom prst="straightConnector1">
            <a:avLst/>
          </a:prstGeom>
          <a:noFill/>
          <a:ln w="15875" cap="flat" cmpd="sng">
            <a:solidFill>
              <a:srgbClr val="FFC843"/>
            </a:solidFill>
            <a:prstDash val="solid"/>
            <a:round/>
            <a:headEnd type="none" w="sm" len="sm"/>
            <a:tailEnd type="none" w="sm" len="sm"/>
          </a:ln>
          <a:effectLst>
            <a:outerShdw blurRad="40000" dist="20000" dir="5400000" rotWithShape="0">
              <a:srgbClr val="000000">
                <a:alpha val="37647"/>
              </a:srgbClr>
            </a:outerShdw>
          </a:effectLst>
        </p:spPr>
      </p:cxnSp>
      <p:sp>
        <p:nvSpPr>
          <p:cNvPr id="25" name="Shape 25"/>
          <p:cNvSpPr txBox="1">
            <a:spLocks noGrp="1"/>
          </p:cNvSpPr>
          <p:nvPr>
            <p:ph type="title"/>
          </p:nvPr>
        </p:nvSpPr>
        <p:spPr>
          <a:xfrm>
            <a:off x="280116" y="365126"/>
            <a:ext cx="8664262" cy="69642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700" b="0" i="1" u="none" strike="noStrike" cap="none">
                <a:solidFill>
                  <a:schemeClr val="dk2"/>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620866" y="1600201"/>
            <a:ext cx="7902841" cy="4422336"/>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62626"/>
              </a:buClr>
              <a:buSzPts val="2400"/>
              <a:buFont typeface="Arial"/>
              <a:buChar char="•"/>
              <a:defRPr sz="2400" b="0" i="0" u="none" strike="noStrike" cap="none">
                <a:solidFill>
                  <a:srgbClr val="262626"/>
                </a:solidFill>
                <a:latin typeface="Corbel"/>
                <a:ea typeface="Corbel"/>
                <a:cs typeface="Corbel"/>
                <a:sym typeface="Corbel"/>
              </a:defRPr>
            </a:lvl1pPr>
            <a:lvl2pPr marL="914400" marR="0" lvl="1"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28" name="Shape 28"/>
          <p:cNvSpPr txBox="1">
            <a:spLocks noGrp="1"/>
          </p:cNvSpPr>
          <p:nvPr>
            <p:ph type="title"/>
          </p:nvPr>
        </p:nvSpPr>
        <p:spPr>
          <a:xfrm>
            <a:off x="620866" y="274320"/>
            <a:ext cx="7902841"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955456" y="1721124"/>
            <a:ext cx="7539257" cy="136207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4600" b="0" i="1" u="none" strike="noStrike" cap="none">
                <a:solidFill>
                  <a:schemeClr val="dk2"/>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
        <p:nvSpPr>
          <p:cNvPr id="31" name="Shape 31"/>
          <p:cNvSpPr txBox="1">
            <a:spLocks noGrp="1"/>
          </p:cNvSpPr>
          <p:nvPr>
            <p:ph type="body" idx="1"/>
          </p:nvPr>
        </p:nvSpPr>
        <p:spPr>
          <a:xfrm>
            <a:off x="943186" y="3353071"/>
            <a:ext cx="7772400" cy="1500187"/>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262626"/>
              </a:buClr>
              <a:buSzPts val="2600"/>
              <a:buFont typeface="Arial"/>
              <a:buNone/>
              <a:defRPr sz="2600" b="0" i="0" u="none" strike="noStrike" cap="none">
                <a:solidFill>
                  <a:srgbClr val="262626"/>
                </a:solidFill>
                <a:latin typeface="Corbel"/>
                <a:ea typeface="Corbel"/>
                <a:cs typeface="Corbel"/>
                <a:sym typeface="Corbel"/>
              </a:defRPr>
            </a:lvl1pPr>
            <a:lvl2pPr marL="914400" marR="0" lvl="1" indent="-228600" algn="l" rtl="0">
              <a:spcBef>
                <a:spcPts val="360"/>
              </a:spcBef>
              <a:spcAft>
                <a:spcPts val="0"/>
              </a:spcAft>
              <a:buClr>
                <a:srgbClr val="8B8B8B"/>
              </a:buClr>
              <a:buSzPts val="1800"/>
              <a:buFont typeface="Arial"/>
              <a:buNone/>
              <a:defRPr sz="1800" b="0" i="0" u="none" strike="noStrike" cap="none">
                <a:solidFill>
                  <a:srgbClr val="8B8B8B"/>
                </a:solidFill>
                <a:latin typeface="Corbel"/>
                <a:ea typeface="Corbel"/>
                <a:cs typeface="Corbel"/>
                <a:sym typeface="Corbel"/>
              </a:defRPr>
            </a:lvl2pPr>
            <a:lvl3pPr marL="1371600" marR="0" lvl="2" indent="-228600" algn="l" rtl="0">
              <a:spcBef>
                <a:spcPts val="320"/>
              </a:spcBef>
              <a:spcAft>
                <a:spcPts val="0"/>
              </a:spcAft>
              <a:buClr>
                <a:srgbClr val="8B8B8B"/>
              </a:buClr>
              <a:buSzPts val="1600"/>
              <a:buFont typeface="Arial"/>
              <a:buNone/>
              <a:defRPr sz="1600" b="0" i="0" u="none" strike="noStrike" cap="none">
                <a:solidFill>
                  <a:srgbClr val="8B8B8B"/>
                </a:solidFill>
                <a:latin typeface="Corbel"/>
                <a:ea typeface="Corbel"/>
                <a:cs typeface="Corbel"/>
                <a:sym typeface="Corbel"/>
              </a:defRPr>
            </a:lvl3pPr>
            <a:lvl4pPr marL="1828800" marR="0" lvl="3" indent="-228600" algn="l" rtl="0">
              <a:spcBef>
                <a:spcPts val="280"/>
              </a:spcBef>
              <a:spcAft>
                <a:spcPts val="0"/>
              </a:spcAft>
              <a:buClr>
                <a:srgbClr val="8B8B8B"/>
              </a:buClr>
              <a:buSzPts val="1400"/>
              <a:buFont typeface="Arial"/>
              <a:buNone/>
              <a:defRPr sz="1400" b="0" i="0" u="none" strike="noStrike" cap="none">
                <a:solidFill>
                  <a:srgbClr val="8B8B8B"/>
                </a:solidFill>
                <a:latin typeface="Corbel"/>
                <a:ea typeface="Corbel"/>
                <a:cs typeface="Corbel"/>
                <a:sym typeface="Corbel"/>
              </a:defRPr>
            </a:lvl4pPr>
            <a:lvl5pPr marL="2286000" marR="0" lvl="4" indent="-228600" algn="l" rtl="0">
              <a:spcBef>
                <a:spcPts val="280"/>
              </a:spcBef>
              <a:spcAft>
                <a:spcPts val="0"/>
              </a:spcAft>
              <a:buClr>
                <a:srgbClr val="8B8B8B"/>
              </a:buClr>
              <a:buSzPts val="1400"/>
              <a:buFont typeface="Arial"/>
              <a:buNone/>
              <a:defRPr sz="1400" b="0" i="0" u="none" strike="noStrike" cap="none">
                <a:solidFill>
                  <a:srgbClr val="8B8B8B"/>
                </a:solidFill>
                <a:latin typeface="Corbel"/>
                <a:ea typeface="Corbel"/>
                <a:cs typeface="Corbel"/>
                <a:sym typeface="Corbel"/>
              </a:defRPr>
            </a:lvl5pPr>
            <a:lvl6pPr marL="2743200" marR="0" lvl="5" indent="-228600" algn="l" rtl="0">
              <a:spcBef>
                <a:spcPts val="280"/>
              </a:spcBef>
              <a:spcAft>
                <a:spcPts val="0"/>
              </a:spcAft>
              <a:buClr>
                <a:srgbClr val="8B8B8B"/>
              </a:buClr>
              <a:buSzPts val="1400"/>
              <a:buFont typeface="Arial"/>
              <a:buNone/>
              <a:defRPr sz="1400" b="0" i="0" u="none" strike="noStrike" cap="none">
                <a:solidFill>
                  <a:srgbClr val="8B8B8B"/>
                </a:solidFill>
                <a:latin typeface="Corbel"/>
                <a:ea typeface="Corbel"/>
                <a:cs typeface="Corbel"/>
                <a:sym typeface="Corbel"/>
              </a:defRPr>
            </a:lvl6pPr>
            <a:lvl7pPr marL="3200400" marR="0" lvl="6" indent="-228600" algn="l" rtl="0">
              <a:spcBef>
                <a:spcPts val="280"/>
              </a:spcBef>
              <a:spcAft>
                <a:spcPts val="0"/>
              </a:spcAft>
              <a:buClr>
                <a:srgbClr val="8B8B8B"/>
              </a:buClr>
              <a:buSzPts val="1400"/>
              <a:buFont typeface="Arial"/>
              <a:buNone/>
              <a:defRPr sz="1400" b="0" i="0" u="none" strike="noStrike" cap="none">
                <a:solidFill>
                  <a:srgbClr val="8B8B8B"/>
                </a:solidFill>
                <a:latin typeface="Corbel"/>
                <a:ea typeface="Corbel"/>
                <a:cs typeface="Corbel"/>
                <a:sym typeface="Corbel"/>
              </a:defRPr>
            </a:lvl7pPr>
            <a:lvl8pPr marL="3657600" marR="0" lvl="7" indent="-228600" algn="l" rtl="0">
              <a:spcBef>
                <a:spcPts val="280"/>
              </a:spcBef>
              <a:spcAft>
                <a:spcPts val="0"/>
              </a:spcAft>
              <a:buClr>
                <a:srgbClr val="8B8B8B"/>
              </a:buClr>
              <a:buSzPts val="1400"/>
              <a:buFont typeface="Arial"/>
              <a:buNone/>
              <a:defRPr sz="1400" b="0" i="0" u="none" strike="noStrike" cap="none">
                <a:solidFill>
                  <a:srgbClr val="8B8B8B"/>
                </a:solidFill>
                <a:latin typeface="Corbel"/>
                <a:ea typeface="Corbel"/>
                <a:cs typeface="Corbel"/>
                <a:sym typeface="Corbel"/>
              </a:defRPr>
            </a:lvl8pPr>
            <a:lvl9pPr marL="4114800" marR="0" lvl="8" indent="-228600" algn="l" rtl="0">
              <a:spcBef>
                <a:spcPts val="280"/>
              </a:spcBef>
              <a:spcAft>
                <a:spcPts val="0"/>
              </a:spcAft>
              <a:buClr>
                <a:srgbClr val="8B8B8B"/>
              </a:buClr>
              <a:buSzPts val="1400"/>
              <a:buFont typeface="Arial"/>
              <a:buNone/>
              <a:defRPr sz="1400" b="0" i="0" u="none" strike="noStrike" cap="none">
                <a:solidFill>
                  <a:srgbClr val="8B8B8B"/>
                </a:solidFill>
                <a:latin typeface="Corbel"/>
                <a:ea typeface="Corbel"/>
                <a:cs typeface="Corbel"/>
                <a:sym typeface="Corbe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22300" y="274638"/>
            <a:ext cx="78994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
        <p:nvSpPr>
          <p:cNvPr id="34" name="Shape 34"/>
          <p:cNvSpPr txBox="1">
            <a:spLocks noGrp="1"/>
          </p:cNvSpPr>
          <p:nvPr>
            <p:ph type="body" idx="1"/>
          </p:nvPr>
        </p:nvSpPr>
        <p:spPr>
          <a:xfrm>
            <a:off x="621929" y="1600200"/>
            <a:ext cx="3914119" cy="4422337"/>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62626"/>
              </a:buClr>
              <a:buSzPts val="2400"/>
              <a:buFont typeface="Arial"/>
              <a:buChar char="•"/>
              <a:defRPr sz="2400" b="0" i="0" u="none" strike="noStrike" cap="none">
                <a:solidFill>
                  <a:srgbClr val="262626"/>
                </a:solidFill>
                <a:latin typeface="Corbel"/>
                <a:ea typeface="Corbel"/>
                <a:cs typeface="Corbel"/>
                <a:sym typeface="Corbel"/>
              </a:defRPr>
            </a:lvl1pPr>
            <a:lvl2pPr marL="914400" marR="0" lvl="1"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35" name="Shape 35"/>
          <p:cNvSpPr txBox="1">
            <a:spLocks noGrp="1"/>
          </p:cNvSpPr>
          <p:nvPr>
            <p:ph type="body" idx="2"/>
          </p:nvPr>
        </p:nvSpPr>
        <p:spPr>
          <a:xfrm>
            <a:off x="4648200" y="1600200"/>
            <a:ext cx="3873872" cy="4422337"/>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62626"/>
              </a:buClr>
              <a:buSzPts val="2400"/>
              <a:buFont typeface="Arial"/>
              <a:buChar char="•"/>
              <a:defRPr sz="2400" b="0" i="0" u="none" strike="noStrike" cap="none">
                <a:solidFill>
                  <a:srgbClr val="262626"/>
                </a:solidFill>
                <a:latin typeface="Corbel"/>
                <a:ea typeface="Corbel"/>
                <a:cs typeface="Corbel"/>
                <a:sym typeface="Corbel"/>
              </a:defRPr>
            </a:lvl1pPr>
            <a:lvl2pPr marL="914400" marR="0" lvl="1"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2300" y="274638"/>
            <a:ext cx="78994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88" y="4647212"/>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0" i="1" u="none" strike="noStrike" cap="none">
                <a:solidFill>
                  <a:schemeClr val="dk2"/>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
        <p:nvSpPr>
          <p:cNvPr id="40" name="Shape 40"/>
          <p:cNvSpPr>
            <a:spLocks noGrp="1"/>
          </p:cNvSpPr>
          <p:nvPr>
            <p:ph type="pic" idx="2"/>
          </p:nvPr>
        </p:nvSpPr>
        <p:spPr>
          <a:xfrm>
            <a:off x="1792288" y="459387"/>
            <a:ext cx="5486400" cy="41148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rgbClr val="262626"/>
              </a:buClr>
              <a:buSzPts val="3200"/>
              <a:buFont typeface="Arial"/>
              <a:buNone/>
              <a:defRPr sz="3200" b="0" i="0" u="none" strike="noStrike" cap="none">
                <a:solidFill>
                  <a:srgbClr val="262626"/>
                </a:solidFill>
                <a:latin typeface="Corbel"/>
                <a:ea typeface="Corbel"/>
                <a:cs typeface="Corbel"/>
                <a:sym typeface="Corbel"/>
              </a:defRPr>
            </a:lvl1pPr>
            <a:lvl2pPr marR="0" lvl="1" algn="l" rtl="0">
              <a:spcBef>
                <a:spcPts val="560"/>
              </a:spcBef>
              <a:spcAft>
                <a:spcPts val="0"/>
              </a:spcAft>
              <a:buClr>
                <a:srgbClr val="262626"/>
              </a:buClr>
              <a:buSzPts val="2800"/>
              <a:buFont typeface="Arial"/>
              <a:buNone/>
              <a:defRPr sz="2800" b="0" i="0" u="none" strike="noStrike" cap="none">
                <a:solidFill>
                  <a:srgbClr val="262626"/>
                </a:solidFill>
                <a:latin typeface="Corbel"/>
                <a:ea typeface="Corbel"/>
                <a:cs typeface="Corbel"/>
                <a:sym typeface="Corbel"/>
              </a:defRPr>
            </a:lvl2pPr>
            <a:lvl3pPr marR="0" lvl="2" algn="l" rtl="0">
              <a:spcBef>
                <a:spcPts val="480"/>
              </a:spcBef>
              <a:spcAft>
                <a:spcPts val="0"/>
              </a:spcAft>
              <a:buClr>
                <a:srgbClr val="262626"/>
              </a:buClr>
              <a:buSzPts val="2400"/>
              <a:buFont typeface="Arial"/>
              <a:buNone/>
              <a:defRPr sz="2400" b="0" i="0" u="none" strike="noStrike" cap="none">
                <a:solidFill>
                  <a:srgbClr val="262626"/>
                </a:solidFill>
                <a:latin typeface="Corbel"/>
                <a:ea typeface="Corbel"/>
                <a:cs typeface="Corbel"/>
                <a:sym typeface="Corbel"/>
              </a:defRPr>
            </a:lvl3pPr>
            <a:lvl4pPr marR="0" lvl="3" algn="l" rtl="0">
              <a:spcBef>
                <a:spcPts val="400"/>
              </a:spcBef>
              <a:spcAft>
                <a:spcPts val="0"/>
              </a:spcAft>
              <a:buClr>
                <a:srgbClr val="262626"/>
              </a:buClr>
              <a:buSzPts val="2000"/>
              <a:buFont typeface="Arial"/>
              <a:buNone/>
              <a:defRPr sz="2000" b="0" i="0" u="none" strike="noStrike" cap="none">
                <a:solidFill>
                  <a:srgbClr val="262626"/>
                </a:solidFill>
                <a:latin typeface="Corbel"/>
                <a:ea typeface="Corbel"/>
                <a:cs typeface="Corbel"/>
                <a:sym typeface="Corbel"/>
              </a:defRPr>
            </a:lvl4pPr>
            <a:lvl5pPr marR="0" lvl="4" algn="l" rtl="0">
              <a:spcBef>
                <a:spcPts val="400"/>
              </a:spcBef>
              <a:spcAft>
                <a:spcPts val="0"/>
              </a:spcAft>
              <a:buClr>
                <a:srgbClr val="262626"/>
              </a:buClr>
              <a:buSzPts val="2000"/>
              <a:buFont typeface="Arial"/>
              <a:buNone/>
              <a:defRPr sz="2000" b="0" i="0" u="none" strike="noStrike" cap="none">
                <a:solidFill>
                  <a:srgbClr val="262626"/>
                </a:solidFill>
                <a:latin typeface="Corbel"/>
                <a:ea typeface="Corbel"/>
                <a:cs typeface="Corbel"/>
                <a:sym typeface="Corbe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orbel"/>
                <a:ea typeface="Corbel"/>
                <a:cs typeface="Corbel"/>
                <a:sym typeface="Corbel"/>
              </a:defRPr>
            </a:lvl9pPr>
          </a:lstStyle>
          <a:p>
            <a:endParaRPr dirty="0"/>
          </a:p>
        </p:txBody>
      </p:sp>
      <p:sp>
        <p:nvSpPr>
          <p:cNvPr id="41" name="Shape 41"/>
          <p:cNvSpPr txBox="1">
            <a:spLocks noGrp="1"/>
          </p:cNvSpPr>
          <p:nvPr>
            <p:ph type="body" idx="1"/>
          </p:nvPr>
        </p:nvSpPr>
        <p:spPr>
          <a:xfrm>
            <a:off x="1792288" y="5213950"/>
            <a:ext cx="5486400" cy="5780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rgbClr val="262626"/>
              </a:buClr>
              <a:buSzPts val="1400"/>
              <a:buFont typeface="Arial"/>
              <a:buNone/>
              <a:defRPr sz="1400" b="0" i="0" u="none" strike="noStrike" cap="none">
                <a:solidFill>
                  <a:srgbClr val="262626"/>
                </a:solidFill>
                <a:latin typeface="Corbel"/>
                <a:ea typeface="Corbel"/>
                <a:cs typeface="Corbel"/>
                <a:sym typeface="Corbel"/>
              </a:defRPr>
            </a:lvl1pPr>
            <a:lvl2pPr marL="914400" marR="0" lvl="1" indent="-228600" algn="l" rtl="0">
              <a:spcBef>
                <a:spcPts val="240"/>
              </a:spcBef>
              <a:spcAft>
                <a:spcPts val="0"/>
              </a:spcAft>
              <a:buClr>
                <a:srgbClr val="262626"/>
              </a:buClr>
              <a:buSzPts val="1200"/>
              <a:buFont typeface="Arial"/>
              <a:buNone/>
              <a:defRPr sz="1200" b="0" i="0" u="none" strike="noStrike" cap="none">
                <a:solidFill>
                  <a:srgbClr val="262626"/>
                </a:solidFill>
                <a:latin typeface="Corbel"/>
                <a:ea typeface="Corbel"/>
                <a:cs typeface="Corbel"/>
                <a:sym typeface="Corbel"/>
              </a:defRPr>
            </a:lvl2pPr>
            <a:lvl3pPr marL="1371600" marR="0" lvl="2" indent="-228600" algn="l" rtl="0">
              <a:spcBef>
                <a:spcPts val="200"/>
              </a:spcBef>
              <a:spcAft>
                <a:spcPts val="0"/>
              </a:spcAft>
              <a:buClr>
                <a:srgbClr val="262626"/>
              </a:buClr>
              <a:buSzPts val="1000"/>
              <a:buFont typeface="Arial"/>
              <a:buNone/>
              <a:defRPr sz="1000" b="0" i="0" u="none" strike="noStrike" cap="none">
                <a:solidFill>
                  <a:srgbClr val="262626"/>
                </a:solidFill>
                <a:latin typeface="Corbel"/>
                <a:ea typeface="Corbel"/>
                <a:cs typeface="Corbel"/>
                <a:sym typeface="Corbel"/>
              </a:defRPr>
            </a:lvl3pPr>
            <a:lvl4pPr marL="1828800" marR="0" lvl="3" indent="-228600" algn="l" rtl="0">
              <a:spcBef>
                <a:spcPts val="180"/>
              </a:spcBef>
              <a:spcAft>
                <a:spcPts val="0"/>
              </a:spcAft>
              <a:buClr>
                <a:srgbClr val="262626"/>
              </a:buClr>
              <a:buSzPts val="900"/>
              <a:buFont typeface="Arial"/>
              <a:buNone/>
              <a:defRPr sz="900" b="0" i="0" u="none" strike="noStrike" cap="none">
                <a:solidFill>
                  <a:srgbClr val="262626"/>
                </a:solidFill>
                <a:latin typeface="Corbel"/>
                <a:ea typeface="Corbel"/>
                <a:cs typeface="Corbel"/>
                <a:sym typeface="Corbel"/>
              </a:defRPr>
            </a:lvl4pPr>
            <a:lvl5pPr marL="2286000" marR="0" lvl="4" indent="-228600" algn="l" rtl="0">
              <a:spcBef>
                <a:spcPts val="180"/>
              </a:spcBef>
              <a:spcAft>
                <a:spcPts val="0"/>
              </a:spcAft>
              <a:buClr>
                <a:srgbClr val="262626"/>
              </a:buClr>
              <a:buSzPts val="900"/>
              <a:buFont typeface="Arial"/>
              <a:buNone/>
              <a:defRPr sz="900" b="0" i="0" u="none" strike="noStrike" cap="none">
                <a:solidFill>
                  <a:srgbClr val="262626"/>
                </a:solidFill>
                <a:latin typeface="Corbel"/>
                <a:ea typeface="Corbel"/>
                <a:cs typeface="Corbel"/>
                <a:sym typeface="Corbe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orbel"/>
                <a:ea typeface="Corbel"/>
                <a:cs typeface="Corbel"/>
                <a:sym typeface="Corbe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60DC01AD-5932-4B18-BD7A-1038BF723FCD}" type="datetimeFigureOut">
              <a:rPr lang="en-US"/>
              <a:pPr>
                <a:defRPr/>
              </a:pPr>
              <a:t>7/16/2021</a:t>
            </a:fld>
            <a:endParaRPr lang="en-US" dirty="0"/>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1644710A-D0F4-4707-830D-A36850CBE9C0}" type="slidenum">
              <a:rPr lang="en-US"/>
              <a:pPr>
                <a:defRPr/>
              </a:pPr>
              <a:t>‹#›</a:t>
            </a:fld>
            <a:endParaRPr lang="en-US" dirty="0"/>
          </a:p>
        </p:txBody>
      </p:sp>
    </p:spTree>
    <p:extLst>
      <p:ext uri="{BB962C8B-B14F-4D97-AF65-F5344CB8AC3E}">
        <p14:creationId xmlns:p14="http://schemas.microsoft.com/office/powerpoint/2010/main" val="18166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9803"/>
          </a:srgbClr>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2300" y="274638"/>
            <a:ext cx="7899400" cy="11430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1pPr>
            <a:lvl2pPr marR="0" lvl="1"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2pPr>
            <a:lvl3pPr marR="0" lvl="2"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3pPr>
            <a:lvl4pPr marR="0" lvl="3"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4pPr>
            <a:lvl5pPr marR="0" lvl="4" algn="l" rtl="0">
              <a:spcBef>
                <a:spcPts val="0"/>
              </a:spcBef>
              <a:spcAft>
                <a:spcPts val="0"/>
              </a:spcAft>
              <a:buSzPts val="1400"/>
              <a:buNone/>
              <a:defRPr sz="3600" b="0" i="1" u="none" strike="noStrike" cap="none">
                <a:solidFill>
                  <a:schemeClr val="dk2"/>
                </a:solidFill>
                <a:latin typeface="Georgia"/>
                <a:ea typeface="Georgia"/>
                <a:cs typeface="Georgia"/>
                <a:sym typeface="Georgia"/>
              </a:defRPr>
            </a:lvl5pPr>
            <a:lvl6pPr marR="0" lvl="5"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6pPr>
            <a:lvl7pPr marR="0" lvl="6"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7pPr>
            <a:lvl8pPr marR="0" lvl="7"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8pPr>
            <a:lvl9pPr marR="0" lvl="8" algn="l" rtl="0">
              <a:spcBef>
                <a:spcPts val="0"/>
              </a:spcBef>
              <a:spcAft>
                <a:spcPts val="0"/>
              </a:spcAft>
              <a:buSzPts val="1400"/>
              <a:buNone/>
              <a:defRPr sz="3800" b="0" i="1" u="none" strike="noStrike" cap="none">
                <a:solidFill>
                  <a:schemeClr val="dk2"/>
                </a:solidFill>
                <a:latin typeface="Georgia"/>
                <a:ea typeface="Georgia"/>
                <a:cs typeface="Georgia"/>
                <a:sym typeface="Georgia"/>
              </a:defRPr>
            </a:lvl9pPr>
          </a:lstStyle>
          <a:p>
            <a:endParaRPr/>
          </a:p>
        </p:txBody>
      </p:sp>
      <p:sp>
        <p:nvSpPr>
          <p:cNvPr id="11" name="Shape 11"/>
          <p:cNvSpPr txBox="1">
            <a:spLocks noGrp="1"/>
          </p:cNvSpPr>
          <p:nvPr>
            <p:ph type="body" idx="1"/>
          </p:nvPr>
        </p:nvSpPr>
        <p:spPr>
          <a:xfrm>
            <a:off x="622300" y="1600200"/>
            <a:ext cx="7899400" cy="4419600"/>
          </a:xfrm>
          <a:prstGeom prst="rect">
            <a:avLst/>
          </a:prstGeom>
          <a:noFill/>
          <a:ln>
            <a:noFill/>
          </a:ln>
        </p:spPr>
        <p:txBody>
          <a:bodyPr spcFirstLastPara="1" wrap="square" lIns="91425" tIns="91425" rIns="91425" bIns="91425" anchor="t" anchorCtr="0"/>
          <a:lstStyle>
            <a:lvl1pPr marL="457200" marR="0" lvl="0" indent="-381000" algn="l" rtl="0">
              <a:spcBef>
                <a:spcPts val="1000"/>
              </a:spcBef>
              <a:spcAft>
                <a:spcPts val="0"/>
              </a:spcAft>
              <a:buClr>
                <a:srgbClr val="262626"/>
              </a:buClr>
              <a:buSzPts val="2400"/>
              <a:buFont typeface="Arial"/>
              <a:buChar char="•"/>
              <a:defRPr sz="2400" b="0" i="0" u="none" strike="noStrike" cap="none">
                <a:solidFill>
                  <a:srgbClr val="262626"/>
                </a:solidFill>
                <a:latin typeface="Corbel"/>
                <a:ea typeface="Corbel"/>
                <a:cs typeface="Corbel"/>
                <a:sym typeface="Corbel"/>
              </a:defRPr>
            </a:lvl1pPr>
            <a:lvl2pPr marL="914400" marR="0" lvl="1"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2pPr>
            <a:lvl3pPr marL="1371600" marR="0" lvl="2"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3pPr>
            <a:lvl4pPr marL="1828800" marR="0" lvl="3"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4pPr>
            <a:lvl5pPr marL="2286000" marR="0" lvl="4" indent="-355600" algn="l" rtl="0">
              <a:spcBef>
                <a:spcPts val="4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orbel"/>
                <a:ea typeface="Corbel"/>
                <a:cs typeface="Corbel"/>
                <a:sym typeface="Corbel"/>
              </a:defRPr>
            </a:lvl9pPr>
          </a:lstStyle>
          <a:p>
            <a:endParaRPr/>
          </a:p>
        </p:txBody>
      </p:sp>
      <p:sp>
        <p:nvSpPr>
          <p:cNvPr id="12" name="Shape 12"/>
          <p:cNvSpPr/>
          <p:nvPr/>
        </p:nvSpPr>
        <p:spPr>
          <a:xfrm>
            <a:off x="0" y="6462713"/>
            <a:ext cx="9144000" cy="404812"/>
          </a:xfrm>
          <a:prstGeom prst="rect">
            <a:avLst/>
          </a:prstGeom>
          <a:gradFill>
            <a:gsLst>
              <a:gs pos="0">
                <a:srgbClr val="005294"/>
              </a:gs>
              <a:gs pos="18000">
                <a:srgbClr val="005294"/>
              </a:gs>
              <a:gs pos="100000">
                <a:srgbClr val="004175"/>
              </a:gs>
            </a:gsLst>
            <a:lin ang="2112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orbel"/>
              <a:ea typeface="Corbel"/>
              <a:cs typeface="Corbel"/>
              <a:sym typeface="Corbel"/>
            </a:endParaRPr>
          </a:p>
        </p:txBody>
      </p:sp>
      <p:pic>
        <p:nvPicPr>
          <p:cNvPr id="13" name="Shape 13" descr="BryanHealth_Rev_horz.png"/>
          <p:cNvPicPr preferRelativeResize="0"/>
          <p:nvPr/>
        </p:nvPicPr>
        <p:blipFill rotWithShape="1">
          <a:blip r:embed="rId18">
            <a:alphaModFix/>
          </a:blip>
          <a:srcRect/>
          <a:stretch/>
        </p:blipFill>
        <p:spPr>
          <a:xfrm>
            <a:off x="7288213" y="6499225"/>
            <a:ext cx="1241425" cy="3127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9" r:id="rId9"/>
    <p:sldLayoutId id="2147483667" r:id="rId10"/>
    <p:sldLayoutId id="2147483668" r:id="rId11"/>
    <p:sldLayoutId id="2147483669" r:id="rId12"/>
    <p:sldLayoutId id="2147483670" r:id="rId13"/>
    <p:sldLayoutId id="2147483672" r:id="rId14"/>
    <p:sldLayoutId id="2147483673" r:id="rId15"/>
    <p:sldLayoutId id="21474836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sspc.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t8cuM0arUME"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mailto:Dave.Miers@Bryanhealth.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sprc.org/sites/default/files/Final%20National%20Suicide%20Prevention%20Toolkit%202.15.18%20FINAL.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subTitle" idx="1"/>
          </p:nvPr>
        </p:nvSpPr>
        <p:spPr>
          <a:xfrm>
            <a:off x="741363" y="3324224"/>
            <a:ext cx="7133674" cy="231408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FFFFFF"/>
              </a:buClr>
              <a:buSzPts val="1200"/>
              <a:buFont typeface="Arial"/>
              <a:buNone/>
            </a:pPr>
            <a:r>
              <a:rPr lang="en-US" sz="1400" b="1" i="0" u="none" strike="noStrike" cap="none" dirty="0" smtClean="0">
                <a:solidFill>
                  <a:srgbClr val="FFFFFF"/>
                </a:solidFill>
                <a:sym typeface="Corbel"/>
              </a:rPr>
              <a:t>David </a:t>
            </a:r>
            <a:r>
              <a:rPr lang="en-US" sz="1400" b="1" i="0" u="none" strike="noStrike" cap="none" dirty="0">
                <a:solidFill>
                  <a:srgbClr val="FFFFFF"/>
                </a:solidFill>
                <a:sym typeface="Corbel"/>
              </a:rPr>
              <a:t>Miers, PhD, LIPC</a:t>
            </a:r>
            <a:endParaRPr sz="1400" b="1" dirty="0"/>
          </a:p>
          <a:p>
            <a:pPr marL="0" marR="0" lvl="0" indent="0" algn="l" rtl="0">
              <a:spcBef>
                <a:spcPts val="1000"/>
              </a:spcBef>
              <a:spcAft>
                <a:spcPts val="0"/>
              </a:spcAft>
              <a:buClr>
                <a:srgbClr val="FFFFFF"/>
              </a:buClr>
              <a:buSzPts val="1200"/>
              <a:buFont typeface="Arial"/>
              <a:buNone/>
            </a:pPr>
            <a:r>
              <a:rPr lang="en-US" sz="1400" b="1" dirty="0" smtClean="0"/>
              <a:t>Director, Behavioral Health Services Bryan Medical Center</a:t>
            </a:r>
            <a:r>
              <a:rPr lang="en-US" sz="1400" b="1" i="0" u="none" strike="noStrike" cap="none" dirty="0" smtClean="0">
                <a:solidFill>
                  <a:srgbClr val="FFFFFF"/>
                </a:solidFill>
                <a:sym typeface="Corbel"/>
              </a:rPr>
              <a:t> </a:t>
            </a:r>
            <a:endParaRPr sz="1400" b="1" dirty="0"/>
          </a:p>
          <a:p>
            <a:pPr marL="0" marR="0" lvl="0" indent="0" algn="l" rtl="0">
              <a:spcBef>
                <a:spcPts val="1000"/>
              </a:spcBef>
              <a:spcAft>
                <a:spcPts val="0"/>
              </a:spcAft>
              <a:buClr>
                <a:srgbClr val="FFFFFF"/>
              </a:buClr>
              <a:buSzPts val="1200"/>
              <a:buFont typeface="Arial"/>
              <a:buNone/>
            </a:pPr>
            <a:r>
              <a:rPr lang="en-US" sz="1400" b="1" dirty="0" smtClean="0"/>
              <a:t>Board </a:t>
            </a:r>
            <a:r>
              <a:rPr lang="en-US" sz="1400" b="1" dirty="0" smtClean="0"/>
              <a:t>Member, </a:t>
            </a:r>
            <a:r>
              <a:rPr lang="en-US" sz="1400" b="1" i="0" u="none" strike="noStrike" cap="none" dirty="0" smtClean="0">
                <a:solidFill>
                  <a:srgbClr val="FFFFFF"/>
                </a:solidFill>
                <a:sym typeface="Corbel"/>
              </a:rPr>
              <a:t>Nebraska </a:t>
            </a:r>
            <a:r>
              <a:rPr lang="en-US" sz="1400" b="1" i="0" u="none" strike="noStrike" cap="none" dirty="0">
                <a:solidFill>
                  <a:srgbClr val="FFFFFF"/>
                </a:solidFill>
                <a:sym typeface="Corbel"/>
              </a:rPr>
              <a:t>State Suicide Prevention </a:t>
            </a:r>
            <a:r>
              <a:rPr lang="en-US" sz="1400" b="1" i="0" u="none" strike="noStrike" cap="none" dirty="0" smtClean="0">
                <a:solidFill>
                  <a:srgbClr val="FFFFFF"/>
                </a:solidFill>
                <a:sym typeface="Corbel"/>
              </a:rPr>
              <a:t>Coalition</a:t>
            </a:r>
          </a:p>
          <a:p>
            <a:pPr marL="0" marR="0" lvl="0" indent="0" algn="l" rtl="0">
              <a:spcBef>
                <a:spcPts val="1000"/>
              </a:spcBef>
              <a:spcAft>
                <a:spcPts val="0"/>
              </a:spcAft>
              <a:buClr>
                <a:srgbClr val="FFFFFF"/>
              </a:buClr>
              <a:buSzPts val="1200"/>
              <a:buFont typeface="Arial"/>
              <a:buNone/>
            </a:pPr>
            <a:endParaRPr sz="200" b="0" i="0" u="none" strike="noStrike" cap="none" dirty="0">
              <a:solidFill>
                <a:srgbClr val="FFFFFF"/>
              </a:solidFill>
              <a:latin typeface="Corbel"/>
              <a:ea typeface="Corbel"/>
              <a:cs typeface="Corbel"/>
              <a:sym typeface="Corbel"/>
            </a:endParaRPr>
          </a:p>
          <a:p>
            <a:pPr marL="0" marR="0" lvl="0" indent="0" algn="l" rtl="0">
              <a:spcBef>
                <a:spcPts val="1000"/>
              </a:spcBef>
              <a:spcAft>
                <a:spcPts val="0"/>
              </a:spcAft>
              <a:buClr>
                <a:srgbClr val="FFFFFF"/>
              </a:buClr>
              <a:buSzPts val="1200"/>
              <a:buFont typeface="Arial"/>
              <a:buNone/>
            </a:pPr>
            <a:endParaRPr dirty="0"/>
          </a:p>
        </p:txBody>
      </p:sp>
      <p:sp>
        <p:nvSpPr>
          <p:cNvPr id="47" name="Shape 47"/>
          <p:cNvSpPr txBox="1">
            <a:spLocks noGrp="1"/>
          </p:cNvSpPr>
          <p:nvPr>
            <p:ph type="ctrTitle"/>
          </p:nvPr>
        </p:nvSpPr>
        <p:spPr>
          <a:xfrm>
            <a:off x="398462" y="1081548"/>
            <a:ext cx="8004175" cy="2015613"/>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4400" b="0" i="1" u="none" strike="noStrike" cap="none" dirty="0">
                <a:solidFill>
                  <a:schemeClr val="lt1"/>
                </a:solidFill>
                <a:latin typeface="Georgia"/>
                <a:ea typeface="Georgia"/>
                <a:cs typeface="Georgia"/>
                <a:sym typeface="Georgia"/>
              </a:rPr>
              <a:t/>
            </a:r>
            <a:br>
              <a:rPr lang="en-US" sz="4400" b="0" i="1" u="none" strike="noStrike" cap="none" dirty="0">
                <a:solidFill>
                  <a:schemeClr val="lt1"/>
                </a:solidFill>
                <a:latin typeface="Georgia"/>
                <a:ea typeface="Georgia"/>
                <a:cs typeface="Georgia"/>
                <a:sym typeface="Georgia"/>
              </a:rPr>
            </a:br>
            <a:r>
              <a:rPr lang="en-US" sz="4400" b="0" i="1" u="none" strike="noStrike" cap="none" dirty="0">
                <a:solidFill>
                  <a:schemeClr val="lt1"/>
                </a:solidFill>
                <a:latin typeface="Georgia"/>
                <a:ea typeface="Georgia"/>
                <a:cs typeface="Georgia"/>
                <a:sym typeface="Georgia"/>
              </a:rPr>
              <a:t/>
            </a:r>
            <a:br>
              <a:rPr lang="en-US" sz="4400" b="0" i="1" u="none" strike="noStrike" cap="none" dirty="0">
                <a:solidFill>
                  <a:schemeClr val="lt1"/>
                </a:solidFill>
                <a:latin typeface="Georgia"/>
                <a:ea typeface="Georgia"/>
                <a:cs typeface="Georgia"/>
                <a:sym typeface="Georgia"/>
              </a:rPr>
            </a:br>
            <a:r>
              <a:rPr lang="en-US" sz="4400" b="0" i="1" u="none" strike="noStrike" cap="none" dirty="0">
                <a:solidFill>
                  <a:schemeClr val="lt1"/>
                </a:solidFill>
                <a:latin typeface="Georgia"/>
                <a:ea typeface="Georgia"/>
                <a:cs typeface="Georgia"/>
                <a:sym typeface="Georgia"/>
              </a:rPr>
              <a:t/>
            </a:r>
            <a:br>
              <a:rPr lang="en-US" sz="4400" b="0" i="1" u="none" strike="noStrike" cap="none" dirty="0">
                <a:solidFill>
                  <a:schemeClr val="lt1"/>
                </a:solidFill>
                <a:latin typeface="Georgia"/>
                <a:ea typeface="Georgia"/>
                <a:cs typeface="Georgia"/>
                <a:sym typeface="Georgia"/>
              </a:rPr>
            </a:br>
            <a:r>
              <a:rPr lang="en-US" sz="4400" b="0" i="1" u="none" strike="noStrike" cap="none" dirty="0">
                <a:solidFill>
                  <a:schemeClr val="lt1"/>
                </a:solidFill>
                <a:latin typeface="Georgia"/>
                <a:ea typeface="Georgia"/>
                <a:cs typeface="Georgia"/>
                <a:sym typeface="Georgia"/>
              </a:rPr>
              <a:t/>
            </a:r>
            <a:br>
              <a:rPr lang="en-US" sz="4400" b="0" i="1" u="none" strike="noStrike" cap="none" dirty="0">
                <a:solidFill>
                  <a:schemeClr val="lt1"/>
                </a:solidFill>
                <a:latin typeface="Georgia"/>
                <a:ea typeface="Georgia"/>
                <a:cs typeface="Georgia"/>
                <a:sym typeface="Georgia"/>
              </a:rPr>
            </a:br>
            <a:r>
              <a:rPr lang="en-US" sz="4400" b="0" i="1" u="none" strike="noStrike" cap="none" dirty="0">
                <a:solidFill>
                  <a:schemeClr val="lt1"/>
                </a:solidFill>
                <a:latin typeface="Georgia"/>
                <a:ea typeface="Georgia"/>
                <a:cs typeface="Georgia"/>
                <a:sym typeface="Georgia"/>
              </a:rPr>
              <a:t/>
            </a:r>
            <a:br>
              <a:rPr lang="en-US" sz="4400" b="0" i="1" u="none" strike="noStrike" cap="none" dirty="0">
                <a:solidFill>
                  <a:schemeClr val="lt1"/>
                </a:solidFill>
                <a:latin typeface="Georgia"/>
                <a:ea typeface="Georgia"/>
                <a:cs typeface="Georgia"/>
                <a:sym typeface="Georgia"/>
              </a:rPr>
            </a:br>
            <a:r>
              <a:rPr lang="en-US" sz="4400" b="0" i="1" u="none" strike="noStrike" cap="none" dirty="0" smtClean="0">
                <a:solidFill>
                  <a:schemeClr val="lt1"/>
                </a:solidFill>
                <a:latin typeface="Georgia"/>
                <a:ea typeface="Georgia"/>
                <a:cs typeface="Georgia"/>
                <a:sym typeface="Georgia"/>
              </a:rPr>
              <a:t>Mental Health and Suicide </a:t>
            </a:r>
            <a:r>
              <a:rPr lang="en-US" sz="4400" b="0" i="1" u="none" strike="noStrike" cap="none" dirty="0">
                <a:solidFill>
                  <a:schemeClr val="lt1"/>
                </a:solidFill>
                <a:latin typeface="Georgia"/>
                <a:ea typeface="Georgia"/>
                <a:cs typeface="Georgia"/>
                <a:sym typeface="Georgia"/>
              </a:rPr>
              <a:t>Prevention in </a:t>
            </a:r>
            <a:r>
              <a:rPr lang="en-US" sz="4400" b="0" i="1" u="none" strike="noStrike" cap="none" dirty="0" smtClean="0">
                <a:solidFill>
                  <a:schemeClr val="lt1"/>
                </a:solidFill>
                <a:latin typeface="Georgia"/>
                <a:ea typeface="Georgia"/>
                <a:cs typeface="Georgia"/>
                <a:sym typeface="Georgia"/>
              </a:rPr>
              <a:t>Nebraska</a:t>
            </a:r>
            <a:endParaRPr sz="3600" b="0" i="1" u="none" strike="noStrike" cap="none" dirty="0">
              <a:solidFill>
                <a:schemeClr val="lt1"/>
              </a:solidFill>
              <a:latin typeface="Georgia"/>
              <a:ea typeface="Georgia"/>
              <a:cs typeface="Georgia"/>
              <a:sym typeface="Georg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85800" y="3276600"/>
            <a:ext cx="7848600" cy="609600"/>
          </a:xfrm>
        </p:spPr>
        <p:txBody>
          <a:bodyPr/>
          <a:lstStyle/>
          <a:p>
            <a:pPr algn="ctr" eaLnBrk="1" hangingPunct="1"/>
            <a:r>
              <a:rPr lang="en-US" altLang="en-US" sz="3200" dirty="0" smtClean="0">
                <a:latin typeface="Georgia" panose="02040502050405020303" pitchFamily="18" charset="0"/>
                <a:ea typeface="ＭＳ Ｐゴシック" panose="020B0600070205080204" pitchFamily="34" charset="-128"/>
                <a:cs typeface="Georgia" panose="02040502050405020303" pitchFamily="18" charset="0"/>
              </a:rPr>
              <a:t>WELL KNOWN PERSONS WITH DEPRESSION</a:t>
            </a:r>
          </a:p>
        </p:txBody>
      </p:sp>
      <p:sp>
        <p:nvSpPr>
          <p:cNvPr id="22531" name="Rectangle 3"/>
          <p:cNvSpPr>
            <a:spLocks noChangeArrowheads="1"/>
          </p:cNvSpPr>
          <p:nvPr/>
        </p:nvSpPr>
        <p:spPr bwMode="auto">
          <a:xfrm>
            <a:off x="609600" y="430213"/>
            <a:ext cx="205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Tahoma" panose="020B0604030504040204" pitchFamily="34" charset="0"/>
              </a:rPr>
              <a:t>Abraham Lincoln</a:t>
            </a:r>
          </a:p>
        </p:txBody>
      </p:sp>
      <p:sp>
        <p:nvSpPr>
          <p:cNvPr id="22532" name="Rectangle 4"/>
          <p:cNvSpPr>
            <a:spLocks noChangeArrowheads="1"/>
          </p:cNvSpPr>
          <p:nvPr/>
        </p:nvSpPr>
        <p:spPr bwMode="auto">
          <a:xfrm>
            <a:off x="1066800" y="1546225"/>
            <a:ext cx="2471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Manuscript" pitchFamily="2" charset="0"/>
              </a:rPr>
              <a:t>Theodore Roosevelt</a:t>
            </a:r>
          </a:p>
        </p:txBody>
      </p:sp>
      <p:sp>
        <p:nvSpPr>
          <p:cNvPr id="22533" name="Rectangle 5"/>
          <p:cNvSpPr>
            <a:spLocks noChangeArrowheads="1"/>
          </p:cNvSpPr>
          <p:nvPr/>
        </p:nvSpPr>
        <p:spPr bwMode="auto">
          <a:xfrm>
            <a:off x="5486400" y="1038225"/>
            <a:ext cx="223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Lucida Handwriting" panose="03010101010101010101" pitchFamily="66" charset="0"/>
              </a:rPr>
              <a:t>Robert Schumann</a:t>
            </a:r>
          </a:p>
        </p:txBody>
      </p:sp>
      <p:sp>
        <p:nvSpPr>
          <p:cNvPr id="22534" name="Rectangle 6"/>
          <p:cNvSpPr>
            <a:spLocks noChangeArrowheads="1"/>
          </p:cNvSpPr>
          <p:nvPr/>
        </p:nvSpPr>
        <p:spPr bwMode="auto">
          <a:xfrm>
            <a:off x="7412038" y="4492625"/>
            <a:ext cx="1525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Fuji" pitchFamily="34" charset="0"/>
              </a:rPr>
              <a:t>Drew Carey</a:t>
            </a:r>
          </a:p>
        </p:txBody>
      </p:sp>
      <p:sp>
        <p:nvSpPr>
          <p:cNvPr id="22535" name="Rectangle 7"/>
          <p:cNvSpPr>
            <a:spLocks noChangeArrowheads="1"/>
          </p:cNvSpPr>
          <p:nvPr/>
        </p:nvSpPr>
        <p:spPr bwMode="auto">
          <a:xfrm>
            <a:off x="4876800" y="1981200"/>
            <a:ext cx="3028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Comic Sans MS" panose="030F0702030302020204" pitchFamily="66" charset="0"/>
              </a:rPr>
              <a:t>Mike Wallace</a:t>
            </a:r>
          </a:p>
        </p:txBody>
      </p:sp>
      <p:sp>
        <p:nvSpPr>
          <p:cNvPr id="22536" name="Rectangle 8"/>
          <p:cNvSpPr>
            <a:spLocks noChangeArrowheads="1"/>
          </p:cNvSpPr>
          <p:nvPr/>
        </p:nvSpPr>
        <p:spPr bwMode="auto">
          <a:xfrm>
            <a:off x="871200" y="4016375"/>
            <a:ext cx="2310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CAC Leslie" pitchFamily="2" charset="0"/>
              </a:rPr>
              <a:t>Ludwig von Beethoven</a:t>
            </a:r>
          </a:p>
        </p:txBody>
      </p:sp>
      <p:sp>
        <p:nvSpPr>
          <p:cNvPr id="22537" name="Rectangle 9"/>
          <p:cNvSpPr>
            <a:spLocks noChangeArrowheads="1"/>
          </p:cNvSpPr>
          <p:nvPr/>
        </p:nvSpPr>
        <p:spPr bwMode="auto">
          <a:xfrm>
            <a:off x="1066800" y="2362200"/>
            <a:ext cx="1593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rPr>
              <a:t>Mark Twain</a:t>
            </a:r>
          </a:p>
        </p:txBody>
      </p:sp>
      <p:sp>
        <p:nvSpPr>
          <p:cNvPr id="22538" name="Rectangle 10"/>
          <p:cNvSpPr>
            <a:spLocks noChangeArrowheads="1"/>
          </p:cNvSpPr>
          <p:nvPr/>
        </p:nvSpPr>
        <p:spPr bwMode="auto">
          <a:xfrm>
            <a:off x="3429000" y="4986338"/>
            <a:ext cx="146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Jolt" pitchFamily="2" charset="0"/>
              </a:rPr>
              <a:t>Dick </a:t>
            </a:r>
            <a:r>
              <a:rPr lang="en-US" altLang="en-US" sz="2000" dirty="0">
                <a:solidFill>
                  <a:schemeClr val="tx1"/>
                </a:solidFill>
                <a:latin typeface="Jolt" pitchFamily="2" charset="0"/>
              </a:rPr>
              <a:t>Cavett</a:t>
            </a:r>
            <a:endParaRPr lang="en-US" altLang="en-US" sz="2000" dirty="0">
              <a:solidFill>
                <a:schemeClr val="tx1"/>
              </a:solidFill>
              <a:latin typeface="Jolt" pitchFamily="2" charset="0"/>
            </a:endParaRPr>
          </a:p>
        </p:txBody>
      </p:sp>
      <p:sp>
        <p:nvSpPr>
          <p:cNvPr id="22539" name="Rectangle 11"/>
          <p:cNvSpPr>
            <a:spLocks noChangeArrowheads="1"/>
          </p:cNvSpPr>
          <p:nvPr/>
        </p:nvSpPr>
        <p:spPr bwMode="auto">
          <a:xfrm>
            <a:off x="4648200" y="3952875"/>
            <a:ext cx="2201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Liberate" pitchFamily="2" charset="0"/>
              </a:rPr>
              <a:t>Vincent van Gogh</a:t>
            </a:r>
          </a:p>
        </p:txBody>
      </p:sp>
      <p:sp>
        <p:nvSpPr>
          <p:cNvPr id="22540" name="Rectangle 12"/>
          <p:cNvSpPr>
            <a:spLocks noChangeArrowheads="1"/>
          </p:cNvSpPr>
          <p:nvPr/>
        </p:nvSpPr>
        <p:spPr bwMode="auto">
          <a:xfrm>
            <a:off x="4572000" y="425450"/>
            <a:ext cx="202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Halo" pitchFamily="34" charset="0"/>
              </a:rPr>
              <a:t>Edgar Allen Poe</a:t>
            </a:r>
          </a:p>
        </p:txBody>
      </p:sp>
      <p:sp>
        <p:nvSpPr>
          <p:cNvPr id="22541" name="Rectangle 13"/>
          <p:cNvSpPr>
            <a:spLocks noChangeArrowheads="1"/>
          </p:cNvSpPr>
          <p:nvPr/>
        </p:nvSpPr>
        <p:spPr bwMode="auto">
          <a:xfrm>
            <a:off x="936000" y="4899025"/>
            <a:ext cx="112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0"/>
              </a:spcBef>
              <a:buFontTx/>
              <a:buNone/>
            </a:pPr>
            <a:r>
              <a:rPr lang="en-US" altLang="en-US" sz="2000" dirty="0">
                <a:solidFill>
                  <a:schemeClr val="tx1"/>
                </a:solidFill>
                <a:latin typeface="Franklin Gothic Book" panose="020B0503020102020204" pitchFamily="34" charset="0"/>
              </a:rPr>
              <a:t>Virginia Woolf</a:t>
            </a:r>
          </a:p>
        </p:txBody>
      </p:sp>
      <p:sp>
        <p:nvSpPr>
          <p:cNvPr id="22542" name="Text Box 14"/>
          <p:cNvSpPr txBox="1">
            <a:spLocks noChangeArrowheads="1"/>
          </p:cNvSpPr>
          <p:nvPr/>
        </p:nvSpPr>
        <p:spPr bwMode="auto">
          <a:xfrm>
            <a:off x="6400800" y="5791200"/>
            <a:ext cx="2286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ＭＳ Ｐゴシック" panose="020B0600070205080204" pitchFamily="34" charset="-128"/>
                <a:cs typeface="Corbel" panose="020B0503020204020204" pitchFamily="34" charset="0"/>
              </a:defRPr>
            </a:lvl9pPr>
          </a:lstStyle>
          <a:p>
            <a:pPr eaLnBrk="1" hangingPunct="1">
              <a:spcBef>
                <a:spcPct val="50000"/>
              </a:spcBef>
              <a:buFontTx/>
              <a:buNone/>
            </a:pPr>
            <a:r>
              <a:rPr lang="en-US" altLang="en-US" sz="1200" i="1" dirty="0">
                <a:solidFill>
                  <a:schemeClr val="tx1"/>
                </a:solidFill>
              </a:rPr>
              <a:t>Taken from material  of the National Alliance for the Mentally Ill </a:t>
            </a:r>
          </a:p>
        </p:txBody>
      </p:sp>
    </p:spTree>
    <p:extLst>
      <p:ext uri="{BB962C8B-B14F-4D97-AF65-F5344CB8AC3E}">
        <p14:creationId xmlns:p14="http://schemas.microsoft.com/office/powerpoint/2010/main" val="326540707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en-US" dirty="0"/>
          </a:p>
        </p:txBody>
      </p:sp>
      <p:sp>
        <p:nvSpPr>
          <p:cNvPr id="3" name="Content Placeholder 2"/>
          <p:cNvSpPr>
            <a:spLocks noGrp="1"/>
          </p:cNvSpPr>
          <p:nvPr>
            <p:ph idx="1"/>
          </p:nvPr>
        </p:nvSpPr>
        <p:spPr/>
        <p:txBody>
          <a:bodyPr/>
          <a:lstStyle/>
          <a:p>
            <a:r>
              <a:rPr lang="en-US" sz="1800" dirty="0" smtClean="0"/>
              <a:t>Major depression is one of the most common mental illnesses, affecting 6.7% (more than 16 million) of American adults each year.</a:t>
            </a:r>
          </a:p>
          <a:p>
            <a:r>
              <a:rPr lang="en-US" sz="1800" dirty="0" smtClean="0"/>
              <a:t>Depression can occur to anyone, at any age, and to people of any race or ethic group. Depression is never a “normal” part of life, no matter what your age, gender, or health situation.</a:t>
            </a:r>
          </a:p>
          <a:p>
            <a:r>
              <a:rPr lang="en-US" sz="1800" dirty="0" smtClean="0"/>
              <a:t>2/3 don’t seek treatment for their depression.</a:t>
            </a:r>
          </a:p>
          <a:p>
            <a:pPr lvl="1"/>
            <a:r>
              <a:rPr lang="en-US" sz="1800" dirty="0" smtClean="0"/>
              <a:t>Some </a:t>
            </a:r>
            <a:r>
              <a:rPr lang="en-US" sz="1800" dirty="0"/>
              <a:t>don’t think it is serious, some think they can treat themselves, others see it as a weakness rather than </a:t>
            </a:r>
            <a:r>
              <a:rPr lang="en-US" sz="1800" dirty="0" smtClean="0"/>
              <a:t>illness.</a:t>
            </a:r>
            <a:endParaRPr lang="en-US" sz="1800" dirty="0"/>
          </a:p>
          <a:p>
            <a:r>
              <a:rPr lang="en-US" sz="1800" dirty="0" smtClean="0"/>
              <a:t>The majority of the 1/3 </a:t>
            </a:r>
            <a:r>
              <a:rPr lang="en-US" sz="1800" dirty="0"/>
              <a:t>with depression </a:t>
            </a:r>
            <a:r>
              <a:rPr lang="en-US" sz="1800" dirty="0" smtClean="0"/>
              <a:t>who do seek treatment have full remission of the disorder with effective treatment.</a:t>
            </a:r>
          </a:p>
          <a:p>
            <a:r>
              <a:rPr lang="en-US" sz="1800" dirty="0"/>
              <a:t>Depression causes people to lose pleasure from daily life, can complicate other medical conditions, and can even be serious enough to lead to </a:t>
            </a:r>
            <a:r>
              <a:rPr lang="en-US" sz="1800" dirty="0" smtClean="0"/>
              <a:t>suicide.</a:t>
            </a:r>
          </a:p>
        </p:txBody>
      </p:sp>
    </p:spTree>
    <p:extLst>
      <p:ext uri="{BB962C8B-B14F-4D97-AF65-F5344CB8AC3E}">
        <p14:creationId xmlns:p14="http://schemas.microsoft.com/office/powerpoint/2010/main" val="4232296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0713" y="274638"/>
            <a:ext cx="7902575" cy="1143000"/>
          </a:xfrm>
        </p:spPr>
        <p:txBody>
          <a:bodyPr/>
          <a:lstStyle/>
          <a:p>
            <a:pPr eaLnBrk="1" hangingPunct="1"/>
            <a:r>
              <a:rPr lang="en-US" altLang="en-US" dirty="0" smtClean="0">
                <a:latin typeface="Georgia" panose="02040502050405020303" pitchFamily="18" charset="0"/>
                <a:ea typeface="ＭＳ Ｐゴシック" panose="020B0600070205080204" pitchFamily="34" charset="-128"/>
                <a:cs typeface="Georgia" panose="02040502050405020303" pitchFamily="18" charset="0"/>
              </a:rPr>
              <a:t>Depression</a:t>
            </a:r>
            <a:br>
              <a:rPr lang="en-US" altLang="en-US" dirty="0" smtClean="0">
                <a:latin typeface="Georgia" panose="02040502050405020303" pitchFamily="18" charset="0"/>
                <a:ea typeface="ＭＳ Ｐゴシック" panose="020B0600070205080204" pitchFamily="34" charset="-128"/>
                <a:cs typeface="Georgia" panose="02040502050405020303" pitchFamily="18" charset="0"/>
              </a:rPr>
            </a:br>
            <a:endParaRPr lang="en-US" altLang="en-US" sz="2800" dirty="0" smtClean="0">
              <a:latin typeface="Georgia" panose="02040502050405020303" pitchFamily="18" charset="0"/>
              <a:ea typeface="ＭＳ Ｐゴシック" panose="020B0600070205080204" pitchFamily="34" charset="-128"/>
              <a:cs typeface="Georgia" panose="02040502050405020303" pitchFamily="18" charset="0"/>
            </a:endParaRPr>
          </a:p>
        </p:txBody>
      </p:sp>
      <p:sp>
        <p:nvSpPr>
          <p:cNvPr id="16387" name="Rectangle 3"/>
          <p:cNvSpPr>
            <a:spLocks noGrp="1" noChangeArrowheads="1"/>
          </p:cNvSpPr>
          <p:nvPr>
            <p:ph type="body" idx="1"/>
          </p:nvPr>
        </p:nvSpPr>
        <p:spPr>
          <a:xfrm>
            <a:off x="620713" y="1600200"/>
            <a:ext cx="7902575" cy="4422775"/>
          </a:xfrm>
        </p:spPr>
        <p:txBody>
          <a:bodyPr/>
          <a:lstStyle/>
          <a:p>
            <a:pPr eaLnBrk="1" hangingPunct="1">
              <a:lnSpc>
                <a:spcPct val="90000"/>
              </a:lnSpc>
            </a:pPr>
            <a:r>
              <a:rPr lang="en-US" altLang="en-US" i="1" dirty="0" smtClean="0">
                <a:latin typeface="Corbel" panose="020B0503020204020204" pitchFamily="34" charset="0"/>
                <a:ea typeface="ＭＳ Ｐゴシック" panose="020B0600070205080204" pitchFamily="34" charset="-128"/>
                <a:cs typeface="Corbel" panose="020B0503020204020204" pitchFamily="34" charset="0"/>
              </a:rPr>
              <a:t>Not all persons with depression are suicidal, but depression is the most common diagnosis in completed suicide.</a:t>
            </a:r>
          </a:p>
          <a:p>
            <a:pPr eaLnBrk="1" hangingPunct="1">
              <a:lnSpc>
                <a:spcPct val="90000"/>
              </a:lnSpc>
            </a:pPr>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Symptoms can include:</a:t>
            </a:r>
          </a:p>
          <a:p>
            <a:pPr lvl="1" eaLnBrk="1" hangingPunct="1">
              <a:lnSpc>
                <a:spcPct val="90000"/>
              </a:lnSpc>
            </a:pPr>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Feeling sad during most of the day, every day</a:t>
            </a:r>
          </a:p>
          <a:p>
            <a:pPr lvl="1" eaLnBrk="1" hangingPunct="1">
              <a:lnSpc>
                <a:spcPct val="90000"/>
              </a:lnSpc>
            </a:pPr>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Losing interest in usual activities</a:t>
            </a:r>
          </a:p>
          <a:p>
            <a:pPr lvl="1" eaLnBrk="1" hangingPunct="1">
              <a:lnSpc>
                <a:spcPct val="90000"/>
              </a:lnSpc>
            </a:pPr>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Losing weight (when not dieting) or gaining weight</a:t>
            </a:r>
          </a:p>
          <a:p>
            <a:pPr lvl="1" eaLnBrk="1" hangingPunct="1">
              <a:lnSpc>
                <a:spcPct val="90000"/>
              </a:lnSpc>
            </a:pPr>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Sleeping too much or too little or waking too early</a:t>
            </a:r>
          </a:p>
          <a:p>
            <a:pPr lvl="1" eaLnBrk="1" hangingPunct="1">
              <a:lnSpc>
                <a:spcPct val="90000"/>
              </a:lnSpc>
            </a:pPr>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Feeling tired and weak all of the time</a:t>
            </a:r>
          </a:p>
        </p:txBody>
      </p:sp>
    </p:spTree>
    <p:extLst>
      <p:ext uri="{BB962C8B-B14F-4D97-AF65-F5344CB8AC3E}">
        <p14:creationId xmlns:p14="http://schemas.microsoft.com/office/powerpoint/2010/main" val="21399319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20713" y="274638"/>
            <a:ext cx="7902575" cy="1143000"/>
          </a:xfrm>
        </p:spPr>
        <p:txBody>
          <a:bodyPr/>
          <a:lstStyle/>
          <a:p>
            <a:pPr eaLnBrk="1" hangingPunct="1"/>
            <a:r>
              <a:rPr lang="en-US" altLang="en-US" dirty="0" smtClean="0">
                <a:latin typeface="Georgia" panose="02040502050405020303" pitchFamily="18" charset="0"/>
                <a:ea typeface="ＭＳ Ｐゴシック" panose="020B0600070205080204" pitchFamily="34" charset="-128"/>
                <a:cs typeface="Georgia" panose="02040502050405020303" pitchFamily="18" charset="0"/>
              </a:rPr>
              <a:t>Depression (cont.)</a:t>
            </a:r>
          </a:p>
        </p:txBody>
      </p:sp>
      <p:sp>
        <p:nvSpPr>
          <p:cNvPr id="18435" name="Rectangle 3"/>
          <p:cNvSpPr>
            <a:spLocks noGrp="1" noChangeArrowheads="1"/>
          </p:cNvSpPr>
          <p:nvPr>
            <p:ph type="body" idx="1"/>
          </p:nvPr>
        </p:nvSpPr>
        <p:spPr>
          <a:xfrm>
            <a:off x="620713" y="1600200"/>
            <a:ext cx="7902575" cy="4422775"/>
          </a:xfrm>
        </p:spPr>
        <p:txBody>
          <a:bodyPr/>
          <a:lstStyle/>
          <a:p>
            <a:pPr lvl="1" eaLnBrk="1" hangingPunct="1"/>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Feeling worthless, guilty or hopeless</a:t>
            </a:r>
          </a:p>
          <a:p>
            <a:pPr lvl="1" eaLnBrk="1" hangingPunct="1"/>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Feeling irritable and restless all the time</a:t>
            </a:r>
          </a:p>
          <a:p>
            <a:pPr lvl="1" eaLnBrk="1" hangingPunct="1"/>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Having difficulty in concentrating, making decisions or remembering things</a:t>
            </a:r>
          </a:p>
          <a:p>
            <a:pPr lvl="1" eaLnBrk="1" hangingPunct="1"/>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Having repeated thoughts of death and suicide</a:t>
            </a:r>
          </a:p>
          <a:p>
            <a:pPr lvl="1" eaLnBrk="1" hangingPunct="1">
              <a:buFont typeface="Wingdings" panose="05000000000000000000" pitchFamily="2" charset="2"/>
              <a:buNone/>
            </a:pPr>
            <a:r>
              <a:rPr lang="en-US" altLang="en-US" sz="1000" dirty="0" smtClean="0">
                <a:latin typeface="Corbel" panose="020B0503020204020204" pitchFamily="34" charset="0"/>
                <a:ea typeface="ＭＳ Ｐゴシック" panose="020B0600070205080204" pitchFamily="34" charset="-128"/>
                <a:cs typeface="Corbel" panose="020B0503020204020204" pitchFamily="34" charset="0"/>
              </a:rPr>
              <a:t>Adapted from World Health Organization 2000</a:t>
            </a:r>
          </a:p>
          <a:p>
            <a:pPr lvl="1" eaLnBrk="1" hangingPunct="1">
              <a:buFont typeface="Wingdings" panose="05000000000000000000" pitchFamily="2" charset="2"/>
              <a:buNone/>
            </a:pPr>
            <a:endParaRPr lang="en-US" altLang="en-US" dirty="0" smtClean="0">
              <a:latin typeface="Corbel" panose="020B0503020204020204" pitchFamily="34" charset="0"/>
              <a:ea typeface="ＭＳ Ｐゴシック" panose="020B0600070205080204" pitchFamily="34" charset="-128"/>
              <a:cs typeface="Corbel" panose="020B0503020204020204" pitchFamily="34" charset="0"/>
            </a:endParaRPr>
          </a:p>
        </p:txBody>
      </p:sp>
    </p:spTree>
    <p:extLst>
      <p:ext uri="{BB962C8B-B14F-4D97-AF65-F5344CB8AC3E}">
        <p14:creationId xmlns:p14="http://schemas.microsoft.com/office/powerpoint/2010/main" val="34822159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139" y="-571500"/>
            <a:ext cx="7697611" cy="1143000"/>
          </a:xfrm>
        </p:spPr>
        <p:txBody>
          <a:bodyPr/>
          <a:lstStyle/>
          <a:p>
            <a:r>
              <a:rPr lang="en-US" dirty="0" smtClean="0"/>
              <a:t>Importance of Screening Programs </a:t>
            </a:r>
            <a:endParaRPr lang="en-US" dirty="0"/>
          </a:p>
        </p:txBody>
      </p:sp>
      <p:sp>
        <p:nvSpPr>
          <p:cNvPr id="3" name="Content Placeholder 2"/>
          <p:cNvSpPr>
            <a:spLocks noGrp="1"/>
          </p:cNvSpPr>
          <p:nvPr>
            <p:ph idx="1"/>
          </p:nvPr>
        </p:nvSpPr>
        <p:spPr>
          <a:xfrm>
            <a:off x="1120678" y="290802"/>
            <a:ext cx="7697611" cy="4419600"/>
          </a:xfrm>
        </p:spPr>
        <p:txBody>
          <a:bodyPr/>
          <a:lstStyle/>
          <a:p>
            <a:r>
              <a:rPr lang="en-US" dirty="0" smtClean="0"/>
              <a:t>Example-Suicidal Behaviors Questionnaire-Revised-SBQ-R</a:t>
            </a:r>
          </a:p>
          <a:p>
            <a:r>
              <a:rPr lang="en-US" dirty="0" smtClean="0"/>
              <a:t>Adopted by Lincoln Public Schools –Elementary through High School</a:t>
            </a:r>
          </a:p>
          <a:p>
            <a:r>
              <a:rPr lang="en-US" dirty="0" smtClean="0"/>
              <a:t>Pilot first year – 4 Schools (Approximately 2016)</a:t>
            </a:r>
          </a:p>
          <a:p>
            <a:r>
              <a:rPr lang="en-US" dirty="0" smtClean="0"/>
              <a:t>Rolled out following year all schools</a:t>
            </a:r>
          </a:p>
          <a:p>
            <a:r>
              <a:rPr lang="en-US" dirty="0" smtClean="0"/>
              <a:t>Counselors, social workers, psychologists, psychotherapists, and nurses used SBQ-R</a:t>
            </a:r>
          </a:p>
          <a:p>
            <a:r>
              <a:rPr lang="en-US" dirty="0" smtClean="0"/>
              <a:t>Protocol when to refer to Medical Center</a:t>
            </a:r>
          </a:p>
          <a:p>
            <a:pPr lvl="1"/>
            <a:r>
              <a:rPr lang="en-US" dirty="0" smtClean="0"/>
              <a:t>Benefits-All providers communicating off of same screening and speaking same language</a:t>
            </a:r>
          </a:p>
          <a:p>
            <a:pPr lvl="1"/>
            <a:r>
              <a:rPr lang="en-US" dirty="0" smtClean="0"/>
              <a:t>4 Items-</a:t>
            </a:r>
            <a:r>
              <a:rPr lang="en-US" dirty="0"/>
              <a:t>Lifetime suicidal ideation and suicide attempts</a:t>
            </a:r>
          </a:p>
          <a:p>
            <a:pPr marL="1085850" lvl="2" indent="-171450"/>
            <a:r>
              <a:rPr lang="en-US" dirty="0"/>
              <a:t>Frequency of suicidal ideation</a:t>
            </a:r>
          </a:p>
          <a:p>
            <a:pPr marL="1085850" lvl="2" indent="-171450"/>
            <a:r>
              <a:rPr lang="en-US" dirty="0"/>
              <a:t>Threat of suicide behavior</a:t>
            </a:r>
          </a:p>
          <a:p>
            <a:pPr marL="1085850" lvl="2" indent="-171450"/>
            <a:r>
              <a:rPr lang="en-US" dirty="0"/>
              <a:t>Likelihood of suicidal </a:t>
            </a:r>
            <a:r>
              <a:rPr lang="en-US" dirty="0" smtClean="0"/>
              <a:t>behavior</a:t>
            </a:r>
          </a:p>
          <a:p>
            <a:pPr marL="1085850" lvl="2" indent="-171450"/>
            <a:endParaRPr lang="en-US" dirty="0" smtClean="0"/>
          </a:p>
          <a:p>
            <a:pPr marL="1085850" lvl="2" indent="-171450"/>
            <a:endParaRPr lang="en-US" dirty="0"/>
          </a:p>
          <a:p>
            <a:pPr marL="1085850" lvl="2" indent="-171450"/>
            <a:endParaRPr lang="en-US" dirty="0"/>
          </a:p>
          <a:p>
            <a:endParaRPr lang="en-US" dirty="0" smtClean="0"/>
          </a:p>
          <a:p>
            <a:endParaRPr lang="en-US" dirty="0"/>
          </a:p>
        </p:txBody>
      </p:sp>
    </p:spTree>
    <p:extLst>
      <p:ext uri="{BB962C8B-B14F-4D97-AF65-F5344CB8AC3E}">
        <p14:creationId xmlns:p14="http://schemas.microsoft.com/office/powerpoint/2010/main" val="126524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9476103"/>
              </p:ext>
            </p:extLst>
          </p:nvPr>
        </p:nvGraphicFramePr>
        <p:xfrm>
          <a:off x="461818" y="480291"/>
          <a:ext cx="8336107" cy="5539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4239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86796" y="0"/>
            <a:ext cx="16251381" cy="6343436"/>
          </a:xfrm>
          <a:prstGeom prst="rect">
            <a:avLst/>
          </a:prstGeom>
        </p:spPr>
      </p:pic>
      <p:pic>
        <p:nvPicPr>
          <p:cNvPr id="4" name="Picture 3"/>
          <p:cNvPicPr>
            <a:picLocks noChangeAspect="1"/>
          </p:cNvPicPr>
          <p:nvPr/>
        </p:nvPicPr>
        <p:blipFill>
          <a:blip r:embed="rId4"/>
          <a:stretch>
            <a:fillRect/>
          </a:stretch>
        </p:blipFill>
        <p:spPr>
          <a:xfrm>
            <a:off x="-404813" y="5619750"/>
            <a:ext cx="5895975" cy="476250"/>
          </a:xfrm>
          <a:prstGeom prst="rect">
            <a:avLst/>
          </a:prstGeom>
        </p:spPr>
      </p:pic>
    </p:spTree>
    <p:extLst>
      <p:ext uri="{BB962C8B-B14F-4D97-AF65-F5344CB8AC3E}">
        <p14:creationId xmlns:p14="http://schemas.microsoft.com/office/powerpoint/2010/main" val="2753493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a:stretch>
            <a:fillRect/>
          </a:stretch>
        </p:blipFill>
        <p:spPr>
          <a:xfrm>
            <a:off x="-4171951" y="114300"/>
            <a:ext cx="13630275" cy="6086475"/>
          </a:xfrm>
          <a:prstGeom prst="rect">
            <a:avLst/>
          </a:prstGeom>
        </p:spPr>
      </p:pic>
      <p:pic>
        <p:nvPicPr>
          <p:cNvPr id="5" name="Picture 4"/>
          <p:cNvPicPr>
            <a:picLocks noChangeAspect="1"/>
          </p:cNvPicPr>
          <p:nvPr/>
        </p:nvPicPr>
        <p:blipFill>
          <a:blip r:embed="rId4"/>
          <a:stretch>
            <a:fillRect/>
          </a:stretch>
        </p:blipFill>
        <p:spPr>
          <a:xfrm>
            <a:off x="-61914" y="4950402"/>
            <a:ext cx="5410200" cy="666750"/>
          </a:xfrm>
          <a:prstGeom prst="rect">
            <a:avLst/>
          </a:prstGeom>
        </p:spPr>
      </p:pic>
    </p:spTree>
    <p:extLst>
      <p:ext uri="{BB962C8B-B14F-4D97-AF65-F5344CB8AC3E}">
        <p14:creationId xmlns:p14="http://schemas.microsoft.com/office/powerpoint/2010/main" val="4260931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620713" y="1600200"/>
            <a:ext cx="7902575" cy="4422775"/>
          </a:xfrm>
        </p:spPr>
        <p:txBody>
          <a:bodyPr/>
          <a:lstStyle/>
          <a:p>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Suicide is preventable</a:t>
            </a:r>
          </a:p>
          <a:p>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There is hope and there is help</a:t>
            </a:r>
          </a:p>
          <a:p>
            <a:r>
              <a:rPr lang="en-US" altLang="en-US" dirty="0" smtClean="0">
                <a:latin typeface="Corbel" panose="020B0503020204020204" pitchFamily="34" charset="0"/>
                <a:ea typeface="ＭＳ Ｐゴシック" panose="020B0600070205080204" pitchFamily="34" charset="-128"/>
                <a:cs typeface="Corbel" panose="020B0503020204020204" pitchFamily="34" charset="0"/>
              </a:rPr>
              <a:t>It is okay to talk about suicide</a:t>
            </a:r>
          </a:p>
        </p:txBody>
      </p:sp>
      <p:sp>
        <p:nvSpPr>
          <p:cNvPr id="24579" name="Title 2"/>
          <p:cNvSpPr>
            <a:spLocks noGrp="1"/>
          </p:cNvSpPr>
          <p:nvPr>
            <p:ph type="title"/>
          </p:nvPr>
        </p:nvSpPr>
        <p:spPr>
          <a:xfrm>
            <a:off x="620713" y="274638"/>
            <a:ext cx="7902575" cy="1143000"/>
          </a:xfrm>
        </p:spPr>
        <p:txBody>
          <a:bodyPr/>
          <a:lstStyle/>
          <a:p>
            <a:r>
              <a:rPr lang="en-US" altLang="en-US" dirty="0" smtClean="0">
                <a:latin typeface="Georgia" panose="02040502050405020303" pitchFamily="18" charset="0"/>
                <a:ea typeface="ＭＳ Ｐゴシック" panose="020B0600070205080204" pitchFamily="34" charset="-128"/>
                <a:cs typeface="Georgia" panose="02040502050405020303" pitchFamily="18" charset="0"/>
              </a:rPr>
              <a:t>Suicide Prevention	</a:t>
            </a:r>
          </a:p>
        </p:txBody>
      </p:sp>
    </p:spTree>
    <p:extLst>
      <p:ext uri="{BB962C8B-B14F-4D97-AF65-F5344CB8AC3E}">
        <p14:creationId xmlns:p14="http://schemas.microsoft.com/office/powerpoint/2010/main" val="20538714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94"/>
          <p:cNvSpPr>
            <a:spLocks noGrp="1"/>
          </p:cNvSpPr>
          <p:nvPr>
            <p:ph type="body" idx="1"/>
          </p:nvPr>
        </p:nvSpPr>
        <p:spPr>
          <a:xfrm>
            <a:off x="620713" y="1600200"/>
            <a:ext cx="7902575" cy="1624013"/>
          </a:xfrm>
        </p:spPr>
        <p:txBody>
          <a:bodyPr tIns="45700" bIns="45700"/>
          <a:lstStyle/>
          <a:p>
            <a:pPr marL="228600" indent="-228600">
              <a:spcBef>
                <a:spcPct val="0"/>
              </a:spcBef>
              <a:spcAft>
                <a:spcPct val="0"/>
              </a:spcAft>
              <a:buSzPts val="2000"/>
              <a:buFont typeface="Arial" panose="020B0604020202020204" pitchFamily="34" charset="0"/>
              <a:buChar char="•"/>
            </a:pPr>
            <a:r>
              <a:rPr lang="en-US" altLang="en-US" sz="2000"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rPr>
              <a:t>Surgeon General David </a:t>
            </a:r>
            <a:r>
              <a:rPr lang="en-US" altLang="en-US" sz="2000"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rPr>
              <a:t>Satcher</a:t>
            </a:r>
            <a:r>
              <a:rPr lang="en-US" altLang="en-US" sz="2000"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rPr>
              <a:t>, MD-July 1999 Meeting-NE representation</a:t>
            </a:r>
            <a:endParaRPr lang="en-US" altLang="en-US"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endParaRPr>
          </a:p>
          <a:p>
            <a:pPr marL="228600" indent="-228600">
              <a:spcAft>
                <a:spcPct val="0"/>
              </a:spcAft>
              <a:buSzPts val="2000"/>
              <a:buFont typeface="Arial" panose="020B0604020202020204" pitchFamily="34" charset="0"/>
              <a:buChar char="•"/>
            </a:pPr>
            <a:r>
              <a:rPr lang="en-US" altLang="en-US" sz="2000"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rPr>
              <a:t>August 1999 Regional Office in KC Held Multi-State Meeting</a:t>
            </a:r>
            <a:endParaRPr lang="en-US" altLang="en-US"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endParaRPr>
          </a:p>
          <a:p>
            <a:pPr marL="228600" indent="-228600">
              <a:spcAft>
                <a:spcPct val="0"/>
              </a:spcAft>
              <a:buSzPts val="2000"/>
              <a:buFont typeface="Arial" panose="020B0604020202020204" pitchFamily="34" charset="0"/>
              <a:buChar char="•"/>
            </a:pPr>
            <a:r>
              <a:rPr lang="en-US" altLang="en-US" sz="2000"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rPr>
              <a:t>Nebraska State Suicide Prevention Coalition was formed</a:t>
            </a:r>
            <a:endParaRPr lang="en-US" altLang="en-US"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endParaRPr>
          </a:p>
        </p:txBody>
      </p:sp>
      <p:sp>
        <p:nvSpPr>
          <p:cNvPr id="13315" name="Shape 95"/>
          <p:cNvSpPr>
            <a:spLocks noGrp="1"/>
          </p:cNvSpPr>
          <p:nvPr>
            <p:ph type="title"/>
          </p:nvPr>
        </p:nvSpPr>
        <p:spPr>
          <a:xfrm>
            <a:off x="620713" y="274638"/>
            <a:ext cx="7902575" cy="1143000"/>
          </a:xfrm>
        </p:spPr>
        <p:txBody>
          <a:bodyPr lIns="0" tIns="0" rIns="0" bIns="0"/>
          <a:lstStyle/>
          <a:p>
            <a:pPr>
              <a:spcBef>
                <a:spcPct val="0"/>
              </a:spcBef>
              <a:spcAft>
                <a:spcPct val="0"/>
              </a:spcAft>
              <a:buClr>
                <a:srgbClr val="0072BC"/>
              </a:buClr>
              <a:buSzPts val="3800"/>
              <a:buFont typeface="Georgia" panose="02040502050405020303" pitchFamily="18" charset="0"/>
              <a:buNone/>
            </a:pPr>
            <a:r>
              <a:rPr lang="en-US" altLang="en-US" sz="3800" dirty="0" smtClean="0">
                <a:solidFill>
                  <a:srgbClr val="0072BC"/>
                </a:solidFill>
                <a:latin typeface="Georgia" panose="02040502050405020303" pitchFamily="18" charset="0"/>
                <a:ea typeface="MS PGothic" panose="020B0600070205080204" pitchFamily="34" charset="-128"/>
                <a:cs typeface="Georgia" panose="02040502050405020303" pitchFamily="18" charset="0"/>
                <a:sym typeface="Georgia" panose="02040502050405020303" pitchFamily="18" charset="0"/>
              </a:rPr>
              <a:t>Surgeon General’s Call to Action to Prevent Suicide 1999</a:t>
            </a:r>
            <a:endParaRPr lang="en-US" altLang="en-US" dirty="0" smtClean="0">
              <a:solidFill>
                <a:srgbClr val="0072BC"/>
              </a:solidFill>
              <a:latin typeface="Georgia" panose="02040502050405020303" pitchFamily="18" charset="0"/>
              <a:ea typeface="MS PGothic" panose="020B0600070205080204" pitchFamily="34" charset="-128"/>
              <a:cs typeface="Georgia" panose="02040502050405020303" pitchFamily="18" charset="0"/>
              <a:sym typeface="Georgia" panose="02040502050405020303" pitchFamily="18" charset="0"/>
            </a:endParaRPr>
          </a:p>
        </p:txBody>
      </p:sp>
      <p:pic>
        <p:nvPicPr>
          <p:cNvPr id="13316" name="Shape 9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6" y="3155950"/>
            <a:ext cx="960437"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713" y="4835525"/>
            <a:ext cx="7620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061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A-BrickLayer">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274320"/>
            <a:ext cx="9143999" cy="6185474"/>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31761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70"/>
          <p:cNvSpPr>
            <a:spLocks noGrp="1"/>
          </p:cNvSpPr>
          <p:nvPr>
            <p:ph type="title"/>
          </p:nvPr>
        </p:nvSpPr>
        <p:spPr>
          <a:xfrm>
            <a:off x="620713" y="274638"/>
            <a:ext cx="7902575" cy="1143000"/>
          </a:xfrm>
        </p:spPr>
        <p:txBody>
          <a:bodyPr lIns="0" tIns="0" rIns="0" bIns="0"/>
          <a:lstStyle/>
          <a:p>
            <a:pPr>
              <a:spcBef>
                <a:spcPct val="0"/>
              </a:spcBef>
              <a:spcAft>
                <a:spcPct val="0"/>
              </a:spcAft>
            </a:pPr>
            <a:endParaRPr lang="en-US" altLang="en-US" dirty="0" smtClean="0">
              <a:solidFill>
                <a:srgbClr val="0072BC"/>
              </a:solidFill>
              <a:latin typeface="Georgia" panose="02040502050405020303" pitchFamily="18" charset="0"/>
              <a:ea typeface="MS PGothic" panose="020B0600070205080204" pitchFamily="34" charset="-128"/>
              <a:cs typeface="Georgia" panose="02040502050405020303" pitchFamily="18" charset="0"/>
              <a:sym typeface="Georgia" panose="02040502050405020303" pitchFamily="18" charset="0"/>
            </a:endParaRPr>
          </a:p>
        </p:txBody>
      </p:sp>
      <p:sp>
        <p:nvSpPr>
          <p:cNvPr id="71" name="Shape 71"/>
          <p:cNvSpPr txBox="1">
            <a:spLocks noGrp="1"/>
          </p:cNvSpPr>
          <p:nvPr>
            <p:ph type="body" idx="1"/>
          </p:nvPr>
        </p:nvSpPr>
        <p:spPr>
          <a:xfrm>
            <a:off x="571500" y="1779588"/>
            <a:ext cx="7697788" cy="2930525"/>
          </a:xfrm>
        </p:spPr>
        <p:txBody>
          <a:bodyPr tIns="45700" bIns="45700">
            <a:noAutofit/>
          </a:bodyPr>
          <a:lstStyle/>
          <a:p>
            <a:r>
              <a:rPr lang="en-US" sz="2000" b="1" u="sng" dirty="0"/>
              <a:t>Our Mission</a:t>
            </a:r>
            <a:endParaRPr lang="en-US" sz="2000" dirty="0"/>
          </a:p>
          <a:p>
            <a:r>
              <a:rPr lang="en-US" sz="2000" b="1" dirty="0"/>
              <a:t>The mission of the Nebraska State Suicide Prevention Coalition (NSSPC) is to increase awareness, decrease stigma, and implement programs throughout Nebraska aimed at suicide prevention.</a:t>
            </a:r>
            <a:r>
              <a:rPr lang="en-US" sz="2000" dirty="0"/>
              <a:t> The NSSPC is a voluntary group made up of committed and passionate people representing public and private agencies, suicide survivors and Nebraskans interested in suicide prevention. NSSPC is recognized by the Department of Health and Human Services as the primary group responsible for coordinating Nebraska’s suicide prevention efforts. NSSPC relies on the generosity of private foundations, grants, and in-kind donations to continue the work of preventing suicide in Nebraska.</a:t>
            </a:r>
          </a:p>
          <a:p>
            <a:pPr marL="0" indent="0">
              <a:lnSpc>
                <a:spcPct val="90000"/>
              </a:lnSpc>
              <a:buSzPts val="2220"/>
              <a:buFont typeface="Arial"/>
              <a:buNone/>
              <a:defRPr/>
            </a:pPr>
            <a:endParaRPr sz="2220" dirty="0"/>
          </a:p>
        </p:txBody>
      </p:sp>
      <p:sp>
        <p:nvSpPr>
          <p:cNvPr id="16388" name="Rectangle 1"/>
          <p:cNvSpPr>
            <a:spLocks noChangeArrowheads="1"/>
          </p:cNvSpPr>
          <p:nvPr/>
        </p:nvSpPr>
        <p:spPr bwMode="auto">
          <a:xfrm>
            <a:off x="2286000" y="3059113"/>
            <a:ext cx="4572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400">
                <a:solidFill>
                  <a:srgbClr val="262626"/>
                </a:solidFill>
                <a:latin typeface="Corbel" panose="020B0503020204020204" pitchFamily="34" charset="0"/>
                <a:ea typeface="MS PGothic" panose="020B0600070205080204" pitchFamily="34" charset="-128"/>
                <a:cs typeface="Corbel" panose="020B0503020204020204" pitchFamily="34" charset="0"/>
              </a:defRPr>
            </a:lvl1pPr>
            <a:lvl2pPr marL="742950" indent="-285750">
              <a:spcBef>
                <a:spcPct val="20000"/>
              </a:spcBef>
              <a:buFont typeface="Arial" panose="020B0604020202020204" pitchFamily="34" charset="0"/>
              <a:buChar char="–"/>
              <a:defRPr sz="2000">
                <a:solidFill>
                  <a:srgbClr val="262626"/>
                </a:solidFill>
                <a:latin typeface="Corbel" panose="020B0503020204020204" pitchFamily="34" charset="0"/>
                <a:ea typeface="MS PGothic" panose="020B0600070205080204" pitchFamily="34" charset="-128"/>
                <a:cs typeface="Corbel" panose="020B0503020204020204" pitchFamily="34" charset="0"/>
              </a:defRPr>
            </a:lvl2pPr>
            <a:lvl3pPr marL="1143000" indent="-228600">
              <a:spcBef>
                <a:spcPct val="20000"/>
              </a:spcBef>
              <a:buFont typeface="Arial" panose="020B0604020202020204" pitchFamily="34" charset="0"/>
              <a:buChar char="•"/>
              <a:defRPr sz="2000">
                <a:solidFill>
                  <a:srgbClr val="262626"/>
                </a:solidFill>
                <a:latin typeface="Corbel" panose="020B0503020204020204" pitchFamily="34" charset="0"/>
                <a:ea typeface="MS PGothic" panose="020B0600070205080204" pitchFamily="34" charset="-128"/>
                <a:cs typeface="Corbel" panose="020B0503020204020204" pitchFamily="34" charset="0"/>
              </a:defRPr>
            </a:lvl3pPr>
            <a:lvl4pPr marL="1600200" indent="-228600">
              <a:spcBef>
                <a:spcPct val="20000"/>
              </a:spcBef>
              <a:buFont typeface="Arial" panose="020B0604020202020204" pitchFamily="34" charset="0"/>
              <a:buChar char="–"/>
              <a:defRPr sz="2000">
                <a:solidFill>
                  <a:srgbClr val="262626"/>
                </a:solidFill>
                <a:latin typeface="Corbel" panose="020B0503020204020204" pitchFamily="34" charset="0"/>
                <a:ea typeface="MS PGothic" panose="020B0600070205080204" pitchFamily="34" charset="-128"/>
                <a:cs typeface="Corbel" panose="020B0503020204020204" pitchFamily="34" charset="0"/>
              </a:defRPr>
            </a:lvl4pPr>
            <a:lvl5pPr marL="2057400" indent="-228600">
              <a:spcBef>
                <a:spcPct val="20000"/>
              </a:spcBef>
              <a:buFont typeface="Arial" panose="020B0604020202020204" pitchFamily="34" charset="0"/>
              <a:buChar char="»"/>
              <a:defRPr sz="2000">
                <a:solidFill>
                  <a:srgbClr val="262626"/>
                </a:solidFill>
                <a:latin typeface="Corbel" panose="020B0503020204020204" pitchFamily="34" charset="0"/>
                <a:ea typeface="MS PGothic" panose="020B0600070205080204" pitchFamily="34" charset="-128"/>
                <a:cs typeface="Corbel" panose="020B05030202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MS PGothic" panose="020B0600070205080204" pitchFamily="34" charset="-128"/>
                <a:cs typeface="Corbel" panose="020B05030202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MS PGothic" panose="020B0600070205080204" pitchFamily="34" charset="-128"/>
                <a:cs typeface="Corbel" panose="020B05030202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MS PGothic" panose="020B0600070205080204" pitchFamily="34" charset="-128"/>
                <a:cs typeface="Corbel" panose="020B05030202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262626"/>
                </a:solidFill>
                <a:latin typeface="Corbel" panose="020B0503020204020204" pitchFamily="34" charset="0"/>
                <a:ea typeface="MS PGothic" panose="020B0600070205080204" pitchFamily="34" charset="-128"/>
                <a:cs typeface="Corbel" panose="020B0503020204020204" pitchFamily="34" charset="0"/>
              </a:defRPr>
            </a:lvl9pPr>
          </a:lstStyle>
          <a:p>
            <a:pPr>
              <a:spcBef>
                <a:spcPct val="0"/>
              </a:spcBef>
              <a:buFontTx/>
              <a:buNone/>
            </a:pPr>
            <a:r>
              <a:rPr lang="en-US" altLang="en-US" sz="1800" dirty="0">
                <a:solidFill>
                  <a:schemeClr val="tx1"/>
                </a:solidFill>
                <a:latin typeface="Arial" panose="020B0604020202020204" pitchFamily="34" charset="0"/>
              </a:rPr>
              <a:t> </a:t>
            </a:r>
          </a:p>
          <a:p>
            <a:pPr>
              <a:spcBef>
                <a:spcPct val="0"/>
              </a:spcBef>
              <a:buFontTx/>
              <a:buNone/>
            </a:pPr>
            <a:r>
              <a:rPr lang="en-US" altLang="en-US" sz="1800" b="1" dirty="0">
                <a:solidFill>
                  <a:schemeClr val="tx1"/>
                </a:solidFill>
                <a:latin typeface="Arial" panose="020B0604020202020204" pitchFamily="34" charset="0"/>
              </a:rPr>
              <a:t/>
            </a:r>
            <a:br>
              <a:rPr lang="en-US" altLang="en-US" sz="1800" b="1" dirty="0">
                <a:solidFill>
                  <a:schemeClr val="tx1"/>
                </a:solidFill>
                <a:latin typeface="Arial" panose="020B0604020202020204" pitchFamily="34" charset="0"/>
              </a:rPr>
            </a:br>
            <a:endParaRPr lang="en-US" altLang="en-US" sz="1800" dirty="0">
              <a:solidFill>
                <a:schemeClr val="tx1"/>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71500" y="274638"/>
            <a:ext cx="7436427" cy="1504950"/>
          </a:xfrm>
          <a:prstGeom prst="rect">
            <a:avLst/>
          </a:prstGeom>
        </p:spPr>
      </p:pic>
    </p:spTree>
    <p:extLst>
      <p:ext uri="{BB962C8B-B14F-4D97-AF65-F5344CB8AC3E}">
        <p14:creationId xmlns:p14="http://schemas.microsoft.com/office/powerpoint/2010/main" val="293252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92213" y="407988"/>
            <a:ext cx="7726362" cy="1211262"/>
          </a:xfrm>
        </p:spPr>
        <p:txBody>
          <a:bodyPr/>
          <a:lstStyle/>
          <a:p>
            <a:endParaRPr lang="en-US" altLang="en-US" sz="4400" dirty="0" smtClean="0">
              <a:latin typeface="Georgia" panose="02040502050405020303" pitchFamily="18" charset="0"/>
              <a:cs typeface="Georgia" panose="02040502050405020303" pitchFamily="18" charset="0"/>
            </a:endParaRPr>
          </a:p>
        </p:txBody>
      </p:sp>
      <p:sp>
        <p:nvSpPr>
          <p:cNvPr id="3" name="Text Placeholder 2"/>
          <p:cNvSpPr>
            <a:spLocks noGrp="1"/>
          </p:cNvSpPr>
          <p:nvPr>
            <p:ph type="body" idx="1"/>
          </p:nvPr>
        </p:nvSpPr>
        <p:spPr>
          <a:xfrm>
            <a:off x="1100138" y="1844675"/>
            <a:ext cx="7740650" cy="4227513"/>
          </a:xfrm>
        </p:spPr>
        <p:txBody>
          <a:bodyPr>
            <a:normAutofit fontScale="92500"/>
          </a:bodyPr>
          <a:lstStyle/>
          <a:p>
            <a:r>
              <a:rPr lang="en-US" b="1" u="sng" dirty="0"/>
              <a:t>Our Efforts</a:t>
            </a:r>
            <a:endParaRPr lang="en-US" dirty="0"/>
          </a:p>
          <a:p>
            <a:pPr lvl="0"/>
            <a:r>
              <a:rPr lang="en-US" b="1" dirty="0"/>
              <a:t>The NSSPC Mini-Grant Program</a:t>
            </a:r>
            <a:endParaRPr lang="en-US" dirty="0"/>
          </a:p>
          <a:p>
            <a:r>
              <a:rPr lang="en-US" dirty="0"/>
              <a:t>Annually, we enhance and support suicide prevention efforts throughout the state through our Nebraska State Suicide Prevention Coalition Mini-Grant Program. This program annually awards multiple individual $500-$3,000 grants to local suicide prevention coalitions, Local Outreach to Suicide Survivors (LOSS) Teams, schools, communities, and non-profit entities to support local suicide prevention and </a:t>
            </a:r>
            <a:r>
              <a:rPr lang="en-US" dirty="0"/>
              <a:t>postvention</a:t>
            </a:r>
            <a:r>
              <a:rPr lang="en-US" dirty="0"/>
              <a:t> efforts.</a:t>
            </a:r>
          </a:p>
          <a:p>
            <a:pPr>
              <a:defRPr/>
            </a:pPr>
            <a:endParaRPr lang="en-US" dirty="0">
              <a:ea typeface="ＭＳ Ｐゴシック"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14759" y="64655"/>
            <a:ext cx="7988732" cy="1644072"/>
          </a:xfrm>
          <a:prstGeom prst="rect">
            <a:avLst/>
          </a:prstGeom>
        </p:spPr>
      </p:pic>
    </p:spTree>
    <p:extLst>
      <p:ext uri="{BB962C8B-B14F-4D97-AF65-F5344CB8AC3E}">
        <p14:creationId xmlns:p14="http://schemas.microsoft.com/office/powerpoint/2010/main" val="1224539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373745" y="7777018"/>
            <a:ext cx="5809673" cy="813229"/>
          </a:xfrm>
        </p:spPr>
        <p:txBody>
          <a:bodyPr/>
          <a:lstStyle/>
          <a:p>
            <a:endParaRPr lang="en-US" dirty="0"/>
          </a:p>
        </p:txBody>
      </p:sp>
      <p:sp>
        <p:nvSpPr>
          <p:cNvPr id="3" name="Title 2"/>
          <p:cNvSpPr>
            <a:spLocks noGrp="1"/>
          </p:cNvSpPr>
          <p:nvPr>
            <p:ph type="title"/>
          </p:nvPr>
        </p:nvSpPr>
        <p:spPr>
          <a:xfrm>
            <a:off x="620867" y="274320"/>
            <a:ext cx="7562552" cy="787862"/>
          </a:xfrm>
        </p:spPr>
        <p:txBody>
          <a:bodyPr/>
          <a:lstStyle/>
          <a:p>
            <a:r>
              <a:rPr lang="en-US" dirty="0" smtClean="0"/>
              <a:t>Coming Fall 2021</a:t>
            </a:r>
            <a:endParaRPr lang="en-US" dirty="0"/>
          </a:p>
        </p:txBody>
      </p:sp>
      <p:pic>
        <p:nvPicPr>
          <p:cNvPr id="2050" name="Picture 2" descr="https://d1n3nsihho2ji6.cloudfront.net/uploads/40fcd25b-73ee-4f74-a510-67865d7514c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91" y="1062182"/>
            <a:ext cx="8779762" cy="505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04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20864" y="1306484"/>
            <a:ext cx="7902841" cy="4422336"/>
          </a:xfrm>
          <a:prstGeom prst="rect">
            <a:avLst/>
          </a:prstGeom>
          <a:noFill/>
          <a:ln>
            <a:noFill/>
          </a:ln>
        </p:spPr>
        <p:txBody>
          <a:bodyPr spcFirstLastPara="1" wrap="square" lIns="91425" tIns="45700" rIns="91425" bIns="45700" anchor="t" anchorCtr="0">
            <a:noAutofit/>
          </a:bodyPr>
          <a:lstStyle/>
          <a:p>
            <a:pPr lvl="0"/>
            <a:r>
              <a:rPr lang="en-US" b="1" dirty="0" smtClean="0"/>
              <a:t>The My Companion Phone Application</a:t>
            </a:r>
            <a:endParaRPr lang="en-US" dirty="0" smtClean="0"/>
          </a:p>
          <a:p>
            <a:r>
              <a:rPr lang="en-US" dirty="0" smtClean="0"/>
              <a:t>The Nebraska State Suicide Prevention Coalition is releasing an app called My Companion in Summer 2021.  </a:t>
            </a:r>
          </a:p>
          <a:p>
            <a:r>
              <a:rPr lang="en-US" dirty="0" smtClean="0"/>
              <a:t> “The application allows youth to communicate their feelings in a journal-like format and to create a support system and crisis system including warning signs of suicide and access to emergency resources,” Dr. Dave Miers, founder of the Nebraska State Suicide Prevention Coalition, said. Work on My Companion began in July 2018, and it was created in collaboration with Don’t Panic Labs and Boys Town National Hotline. It was modeled after a similar app released in Utah under the name </a:t>
            </a:r>
            <a:r>
              <a:rPr lang="en-US" dirty="0" smtClean="0"/>
              <a:t>SafeUT</a:t>
            </a:r>
            <a:r>
              <a:rPr lang="en-US" dirty="0" smtClean="0"/>
              <a:t>.</a:t>
            </a:r>
          </a:p>
          <a:p>
            <a:pPr marL="228600" marR="0" lvl="0" indent="-228600" algn="l" rtl="0">
              <a:spcBef>
                <a:spcPts val="0"/>
              </a:spcBef>
              <a:spcAft>
                <a:spcPts val="0"/>
              </a:spcAft>
              <a:buClr>
                <a:srgbClr val="262626"/>
              </a:buClr>
              <a:buSzPts val="2400"/>
              <a:buFont typeface="Arial"/>
              <a:buChar char="•"/>
            </a:pPr>
            <a:endParaRPr dirty="0"/>
          </a:p>
        </p:txBody>
      </p:sp>
      <p:sp>
        <p:nvSpPr>
          <p:cNvPr id="90" name="Shape 90"/>
          <p:cNvSpPr txBox="1">
            <a:spLocks noGrp="1"/>
          </p:cNvSpPr>
          <p:nvPr>
            <p:ph type="title"/>
          </p:nvPr>
        </p:nvSpPr>
        <p:spPr>
          <a:xfrm>
            <a:off x="620866" y="24938"/>
            <a:ext cx="7902841" cy="1143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endParaRPr sz="3600" b="0" i="1" u="none" strike="noStrike" cap="none" dirty="0">
              <a:solidFill>
                <a:schemeClr val="dk2"/>
              </a:solidFill>
              <a:latin typeface="Georgia"/>
              <a:ea typeface="Georgia"/>
              <a:cs typeface="Georgia"/>
              <a:sym typeface="Georgia"/>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20865" y="0"/>
            <a:ext cx="7902841" cy="1422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idx="1"/>
          </p:nvPr>
        </p:nvSpPr>
        <p:spPr>
          <a:xfrm>
            <a:off x="620713" y="1600200"/>
            <a:ext cx="7902575" cy="4422775"/>
          </a:xfrm>
        </p:spPr>
        <p:txBody>
          <a:bodyPr/>
          <a:lstStyle/>
          <a:p>
            <a:pPr lvl="0"/>
            <a:r>
              <a:rPr lang="en-US" b="1" dirty="0"/>
              <a:t>Strengthening &amp; Supporting Prevention Efforts in Nebraska</a:t>
            </a:r>
            <a:endParaRPr lang="en-US" dirty="0"/>
          </a:p>
          <a:p>
            <a:r>
              <a:rPr lang="en-US" dirty="0"/>
              <a:t>At NSSPC, we strive to increase awareness, decrease stigma, and implement programs throughout Nebraska aimed at suicide prevention and </a:t>
            </a:r>
            <a:r>
              <a:rPr lang="en-US" dirty="0"/>
              <a:t>postvention</a:t>
            </a:r>
            <a:r>
              <a:rPr lang="en-US" dirty="0"/>
              <a:t>.</a:t>
            </a:r>
          </a:p>
          <a:p>
            <a:pPr marL="76200" indent="0">
              <a:buNone/>
            </a:pPr>
            <a:r>
              <a:rPr lang="en-US" dirty="0"/>
              <a:t> </a:t>
            </a:r>
          </a:p>
          <a:p>
            <a:r>
              <a:rPr lang="en-US" b="1" dirty="0"/>
              <a:t>Learn More or Get Involved by visiting us at </a:t>
            </a:r>
            <a:r>
              <a:rPr lang="en-US" u="sng" dirty="0">
                <a:hlinkClick r:id="rId2"/>
              </a:rPr>
              <a:t>www.nsspc.org</a:t>
            </a:r>
            <a:endParaRPr lang="en-US" dirty="0"/>
          </a:p>
          <a:p>
            <a:pPr>
              <a:spcAft>
                <a:spcPct val="0"/>
              </a:spcAft>
              <a:buFont typeface="Arial" panose="020B0604020202020204" pitchFamily="34" charset="0"/>
              <a:buChar char="•"/>
            </a:pPr>
            <a:endParaRPr lang="en-US" altLang="en-US" dirty="0" smtClean="0">
              <a:latin typeface="Corbel" panose="020B0503020204020204" pitchFamily="34" charset="0"/>
              <a:ea typeface="MS PGothic" panose="020B0600070205080204" pitchFamily="34" charset="-128"/>
              <a:cs typeface="Corbel" panose="020B0503020204020204" pitchFamily="34" charset="0"/>
              <a:sym typeface="Corbel" panose="020B0503020204020204" pitchFamily="34" charset="0"/>
            </a:endParaRPr>
          </a:p>
        </p:txBody>
      </p:sp>
      <p:sp>
        <p:nvSpPr>
          <p:cNvPr id="18435" name="Title 2"/>
          <p:cNvSpPr>
            <a:spLocks noGrp="1"/>
          </p:cNvSpPr>
          <p:nvPr>
            <p:ph type="title"/>
          </p:nvPr>
        </p:nvSpPr>
        <p:spPr>
          <a:xfrm>
            <a:off x="620713" y="274638"/>
            <a:ext cx="7902575" cy="1143000"/>
          </a:xfrm>
        </p:spPr>
        <p:txBody>
          <a:bodyPr/>
          <a:lstStyle/>
          <a:p>
            <a:pPr>
              <a:spcBef>
                <a:spcPct val="0"/>
              </a:spcBef>
              <a:spcAft>
                <a:spcPct val="0"/>
              </a:spcAft>
            </a:pPr>
            <a:endParaRPr lang="en-US" altLang="en-US" dirty="0" smtClean="0">
              <a:solidFill>
                <a:srgbClr val="0072BC"/>
              </a:solidFill>
              <a:latin typeface="Georgia" panose="02040502050405020303" pitchFamily="18" charset="0"/>
              <a:ea typeface="MS PGothic" panose="020B0600070205080204" pitchFamily="34" charset="-128"/>
              <a:cs typeface="Georgia" panose="02040502050405020303" pitchFamily="18" charset="0"/>
              <a:sym typeface="Georgia" panose="02040502050405020303"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20713" y="274638"/>
            <a:ext cx="7902841" cy="1143000"/>
          </a:xfrm>
          <a:prstGeom prst="rect">
            <a:avLst/>
          </a:prstGeom>
        </p:spPr>
      </p:pic>
    </p:spTree>
    <p:extLst>
      <p:ext uri="{BB962C8B-B14F-4D97-AF65-F5344CB8AC3E}">
        <p14:creationId xmlns:p14="http://schemas.microsoft.com/office/powerpoint/2010/main" val="610962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14425" y="962025"/>
            <a:ext cx="7726363" cy="1444625"/>
          </a:xfrm>
        </p:spPr>
        <p:txBody>
          <a:bodyPr/>
          <a:lstStyle/>
          <a:p>
            <a:r>
              <a:rPr lang="en-US" altLang="en-US" dirty="0" smtClean="0">
                <a:latin typeface="Georgia" panose="02040502050405020303" pitchFamily="18" charset="0"/>
                <a:cs typeface="Georgia" panose="02040502050405020303" pitchFamily="18" charset="0"/>
              </a:rPr>
              <a:t>Local Outreach to Suicide Survivors (LOSS)</a:t>
            </a:r>
          </a:p>
        </p:txBody>
      </p:sp>
      <p:sp>
        <p:nvSpPr>
          <p:cNvPr id="3" name="Text Placeholder 2"/>
          <p:cNvSpPr>
            <a:spLocks noGrp="1"/>
          </p:cNvSpPr>
          <p:nvPr>
            <p:ph type="body" idx="1"/>
          </p:nvPr>
        </p:nvSpPr>
        <p:spPr>
          <a:xfrm>
            <a:off x="1114425" y="2406650"/>
            <a:ext cx="7740650" cy="3305175"/>
          </a:xfrm>
        </p:spPr>
        <p:txBody>
          <a:bodyPr/>
          <a:lstStyle/>
          <a:p>
            <a:pPr>
              <a:defRPr/>
            </a:pPr>
            <a:r>
              <a:rPr lang="en-US" dirty="0" smtClean="0">
                <a:ea typeface="ＭＳ Ｐゴシック" panose="020B0600070205080204" pitchFamily="34" charset="-128"/>
              </a:rPr>
              <a:t>-Started in Lincoln, NE as Pilot July 1999</a:t>
            </a:r>
          </a:p>
          <a:p>
            <a:pPr>
              <a:defRPr/>
            </a:pPr>
            <a:r>
              <a:rPr lang="en-US" dirty="0" smtClean="0">
                <a:ea typeface="ＭＳ Ｐゴシック" panose="020B0600070205080204" pitchFamily="34" charset="-128"/>
              </a:rPr>
              <a:t>-Public Private Partnerships-Local Grant</a:t>
            </a:r>
          </a:p>
          <a:p>
            <a:pPr>
              <a:defRPr/>
            </a:pPr>
            <a:r>
              <a:rPr lang="en-US" dirty="0" smtClean="0">
                <a:ea typeface="ＭＳ Ｐゴシック" panose="020B0600070205080204" pitchFamily="34" charset="-128"/>
              </a:rPr>
              <a:t>Video produced to help educate about purpose of LOSS</a:t>
            </a:r>
          </a:p>
          <a:p>
            <a:pPr marL="457200" indent="-457200">
              <a:buFontTx/>
              <a:buChar char="-"/>
              <a:defRPr/>
            </a:pPr>
            <a:r>
              <a:rPr lang="en-US" dirty="0">
                <a:ea typeface="ＭＳ Ｐゴシック" panose="020B0600070205080204" pitchFamily="34" charset="-128"/>
                <a:hlinkClick r:id="rId3"/>
              </a:rPr>
              <a:t>https://</a:t>
            </a:r>
            <a:r>
              <a:rPr lang="en-US" dirty="0" smtClean="0">
                <a:ea typeface="ＭＳ Ｐゴシック" panose="020B0600070205080204" pitchFamily="34" charset="-128"/>
                <a:hlinkClick r:id="rId3"/>
              </a:rPr>
              <a:t>youtu.be/t8cuM0arUME</a:t>
            </a:r>
            <a:endParaRPr lang="en-US" dirty="0" smtClean="0">
              <a:ea typeface="ＭＳ Ｐゴシック" panose="020B0600070205080204" pitchFamily="34" charset="-128"/>
            </a:endParaRPr>
          </a:p>
          <a:p>
            <a:pPr>
              <a:defRPr/>
            </a:pPr>
            <a:endParaRPr lang="en-US" dirty="0">
              <a:ea typeface="ＭＳ Ｐゴシック" panose="020B0600070205080204" pitchFamily="34" charset="-128"/>
            </a:endParaRPr>
          </a:p>
        </p:txBody>
      </p:sp>
      <p:pic>
        <p:nvPicPr>
          <p:cNvPr id="25604" name="Shape 11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5109904"/>
            <a:ext cx="182403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673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520844"/>
            <a:ext cx="9134475" cy="5095875"/>
          </a:xfrm>
          <a:prstGeom prst="rect">
            <a:avLst/>
          </a:prstGeom>
        </p:spPr>
      </p:pic>
    </p:spTree>
    <p:extLst>
      <p:ext uri="{BB962C8B-B14F-4D97-AF65-F5344CB8AC3E}">
        <p14:creationId xmlns:p14="http://schemas.microsoft.com/office/powerpoint/2010/main" val="2235591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09" y="0"/>
            <a:ext cx="9087381" cy="6858000"/>
          </a:xfrm>
          <a:prstGeom prst="rect">
            <a:avLst/>
          </a:prstGeom>
        </p:spPr>
      </p:pic>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3488468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20866" y="1600201"/>
            <a:ext cx="7902841" cy="4422336"/>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rgbClr val="262626"/>
              </a:buClr>
              <a:buSzPts val="2400"/>
              <a:buFont typeface="Arial"/>
              <a:buChar char="•"/>
            </a:pPr>
            <a:r>
              <a:rPr lang="en-US" sz="2400" b="0" i="0" u="none" strike="noStrike" cap="none" dirty="0">
                <a:solidFill>
                  <a:srgbClr val="262626"/>
                </a:solidFill>
                <a:latin typeface="Corbel"/>
                <a:ea typeface="Corbel"/>
                <a:cs typeface="Corbel"/>
                <a:sym typeface="Corbel"/>
              </a:rPr>
              <a:t>QPR and Mental Health First Aid are offered by each region throughout their area of the state</a:t>
            </a:r>
            <a:endParaRPr sz="2400" b="0" i="0" u="none" strike="noStrike" cap="none" dirty="0">
              <a:solidFill>
                <a:srgbClr val="262626"/>
              </a:solidFill>
              <a:latin typeface="Corbel"/>
              <a:ea typeface="Corbel"/>
              <a:cs typeface="Corbel"/>
              <a:sym typeface="Corbel"/>
            </a:endParaRPr>
          </a:p>
        </p:txBody>
      </p:sp>
      <p:sp>
        <p:nvSpPr>
          <p:cNvPr id="146" name="Shape 146"/>
          <p:cNvSpPr txBox="1">
            <a:spLocks noGrp="1"/>
          </p:cNvSpPr>
          <p:nvPr>
            <p:ph type="title"/>
          </p:nvPr>
        </p:nvSpPr>
        <p:spPr>
          <a:xfrm>
            <a:off x="620866" y="274320"/>
            <a:ext cx="7902841" cy="11430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3600" b="0" i="1" u="none" strike="noStrike" cap="none" dirty="0">
                <a:solidFill>
                  <a:schemeClr val="dk2"/>
                </a:solidFill>
                <a:latin typeface="Georgia"/>
                <a:ea typeface="Georgia"/>
                <a:cs typeface="Georgia"/>
                <a:sym typeface="Georgia"/>
              </a:rPr>
              <a:t>Suicide Prevention for Staff</a:t>
            </a:r>
            <a:endParaRPr sz="3600" b="0" i="1" u="none" strike="noStrike" cap="none" dirty="0">
              <a:solidFill>
                <a:schemeClr val="dk2"/>
              </a:solidFill>
              <a:latin typeface="Georgia"/>
              <a:ea typeface="Georgia"/>
              <a:cs typeface="Georgia"/>
              <a:sym typeface="Georgia"/>
            </a:endParaRPr>
          </a:p>
        </p:txBody>
      </p:sp>
      <p:pic>
        <p:nvPicPr>
          <p:cNvPr id="1026" name="Picture 2" descr="Image result for regional behavioral health map nebraska">
            <a:extLst>
              <a:ext uri="{FF2B5EF4-FFF2-40B4-BE49-F238E27FC236}">
                <a16:creationId xmlns:a16="http://schemas.microsoft.com/office/drawing/2014/main" id="{4BD3C49A-410E-4C45-B2C9-8126C1D9C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7498" y="2759526"/>
            <a:ext cx="5929003" cy="3263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Implemented QPR for all managers and supervisors</a:t>
            </a:r>
          </a:p>
          <a:p>
            <a:r>
              <a:rPr lang="en-US" dirty="0" smtClean="0"/>
              <a:t>Offered QPR for all staff (nurses, techs, EVS, Facilities, etc.)</a:t>
            </a:r>
          </a:p>
          <a:p>
            <a:r>
              <a:rPr lang="en-US" dirty="0" smtClean="0"/>
              <a:t>Updated our Suicide Prevention Procedure for staff</a:t>
            </a:r>
            <a:endParaRPr lang="en-US" dirty="0"/>
          </a:p>
        </p:txBody>
      </p:sp>
      <p:sp>
        <p:nvSpPr>
          <p:cNvPr id="3" name="Title 2"/>
          <p:cNvSpPr>
            <a:spLocks noGrp="1"/>
          </p:cNvSpPr>
          <p:nvPr>
            <p:ph type="title"/>
          </p:nvPr>
        </p:nvSpPr>
        <p:spPr/>
        <p:txBody>
          <a:bodyPr/>
          <a:lstStyle/>
          <a:p>
            <a:r>
              <a:rPr lang="en-US" dirty="0" smtClean="0"/>
              <a:t>QPR for Staff</a:t>
            </a:r>
            <a:endParaRPr lang="en-US" dirty="0"/>
          </a:p>
        </p:txBody>
      </p:sp>
    </p:spTree>
    <p:extLst>
      <p:ext uri="{BB962C8B-B14F-4D97-AF65-F5344CB8AC3E}">
        <p14:creationId xmlns:p14="http://schemas.microsoft.com/office/powerpoint/2010/main" val="2656342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age result for Mental and Physical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920750"/>
            <a:ext cx="523875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44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DAC518-8CF4-4694-B76A-B5B703AB93F8}"/>
              </a:ext>
            </a:extLst>
          </p:cNvPr>
          <p:cNvSpPr>
            <a:spLocks noGrp="1"/>
          </p:cNvSpPr>
          <p:nvPr>
            <p:ph type="title"/>
          </p:nvPr>
        </p:nvSpPr>
        <p:spPr/>
        <p:txBody>
          <a:bodyPr/>
          <a:lstStyle/>
          <a:p>
            <a:endParaRPr lang="en-US" dirty="0"/>
          </a:p>
        </p:txBody>
      </p:sp>
      <p:sp>
        <p:nvSpPr>
          <p:cNvPr id="10" name="Text Placeholder 9">
            <a:extLst>
              <a:ext uri="{FF2B5EF4-FFF2-40B4-BE49-F238E27FC236}">
                <a16:creationId xmlns:a16="http://schemas.microsoft.com/office/drawing/2014/main" id="{A670E955-1945-4718-ADB2-E3F52F95D4EC}"/>
              </a:ext>
            </a:extLst>
          </p:cNvPr>
          <p:cNvSpPr>
            <a:spLocks noGrp="1"/>
          </p:cNvSpPr>
          <p:nvPr>
            <p:ph type="body" idx="1"/>
          </p:nvPr>
        </p:nvSpPr>
        <p:spPr/>
        <p:txBody>
          <a:bodyPr/>
          <a:lstStyle/>
          <a:p>
            <a:endParaRPr lang="en-US" dirty="0"/>
          </a:p>
        </p:txBody>
      </p:sp>
      <p:pic>
        <p:nvPicPr>
          <p:cNvPr id="2050" name="Picture 2" descr="Image result for regional behavioral health map nebraska">
            <a:extLst>
              <a:ext uri="{FF2B5EF4-FFF2-40B4-BE49-F238E27FC236}">
                <a16:creationId xmlns:a16="http://schemas.microsoft.com/office/drawing/2014/main" id="{61A7C917-CC87-4590-9A86-2BC5900D1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771" y="840723"/>
            <a:ext cx="8032458" cy="4696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29CBC85-9F6C-4570-8494-EDAEF29AE3AB}"/>
              </a:ext>
            </a:extLst>
          </p:cNvPr>
          <p:cNvSpPr txBox="1"/>
          <p:nvPr/>
        </p:nvSpPr>
        <p:spPr>
          <a:xfrm>
            <a:off x="419878" y="1190053"/>
            <a:ext cx="1884784" cy="307777"/>
          </a:xfrm>
          <a:prstGeom prst="rect">
            <a:avLst/>
          </a:prstGeom>
          <a:noFill/>
        </p:spPr>
        <p:txBody>
          <a:bodyPr wrap="square" rtlCol="0">
            <a:spAutoFit/>
          </a:bodyPr>
          <a:lstStyle/>
          <a:p>
            <a:r>
              <a:rPr lang="en-US" u="sng" dirty="0">
                <a:solidFill>
                  <a:schemeClr val="bg1">
                    <a:lumMod val="75000"/>
                  </a:schemeClr>
                </a:solidFill>
              </a:rPr>
              <a:t>http://region1bhs.net/</a:t>
            </a:r>
            <a:endParaRPr lang="en-US" dirty="0">
              <a:solidFill>
                <a:schemeClr val="bg1">
                  <a:lumMod val="75000"/>
                </a:schemeClr>
              </a:solidFill>
            </a:endParaRPr>
          </a:p>
        </p:txBody>
      </p:sp>
      <p:sp>
        <p:nvSpPr>
          <p:cNvPr id="5" name="TextBox 4">
            <a:extLst>
              <a:ext uri="{FF2B5EF4-FFF2-40B4-BE49-F238E27FC236}">
                <a16:creationId xmlns:a16="http://schemas.microsoft.com/office/drawing/2014/main" id="{C8023E5C-5FBF-4643-A3A6-FD8687ADA1F0}"/>
              </a:ext>
            </a:extLst>
          </p:cNvPr>
          <p:cNvSpPr txBox="1"/>
          <p:nvPr/>
        </p:nvSpPr>
        <p:spPr>
          <a:xfrm>
            <a:off x="2057780" y="5777856"/>
            <a:ext cx="1754155" cy="307777"/>
          </a:xfrm>
          <a:prstGeom prst="rect">
            <a:avLst/>
          </a:prstGeom>
          <a:noFill/>
        </p:spPr>
        <p:txBody>
          <a:bodyPr wrap="square" rtlCol="0">
            <a:spAutoFit/>
          </a:bodyPr>
          <a:lstStyle/>
          <a:p>
            <a:r>
              <a:rPr lang="en-US" u="sng" dirty="0">
                <a:solidFill>
                  <a:srgbClr val="7030A0"/>
                </a:solidFill>
              </a:rPr>
              <a:t>www.r2hs.com/</a:t>
            </a:r>
            <a:endParaRPr lang="en-US" dirty="0">
              <a:solidFill>
                <a:srgbClr val="7030A0"/>
              </a:solidFill>
            </a:endParaRPr>
          </a:p>
        </p:txBody>
      </p:sp>
      <p:sp>
        <p:nvSpPr>
          <p:cNvPr id="6" name="TextBox 5">
            <a:extLst>
              <a:ext uri="{FF2B5EF4-FFF2-40B4-BE49-F238E27FC236}">
                <a16:creationId xmlns:a16="http://schemas.microsoft.com/office/drawing/2014/main" id="{5AC6CEBB-382B-4E4D-BC74-B901DD788B27}"/>
              </a:ext>
            </a:extLst>
          </p:cNvPr>
          <p:cNvSpPr txBox="1"/>
          <p:nvPr/>
        </p:nvSpPr>
        <p:spPr>
          <a:xfrm>
            <a:off x="4161453" y="5770925"/>
            <a:ext cx="1754155" cy="307777"/>
          </a:xfrm>
          <a:prstGeom prst="rect">
            <a:avLst/>
          </a:prstGeom>
          <a:noFill/>
        </p:spPr>
        <p:txBody>
          <a:bodyPr wrap="square" rtlCol="0">
            <a:spAutoFit/>
          </a:bodyPr>
          <a:lstStyle/>
          <a:p>
            <a:r>
              <a:rPr lang="en-US" u="sng" dirty="0">
                <a:solidFill>
                  <a:srgbClr val="00B050"/>
                </a:solidFill>
              </a:rPr>
              <a:t>www.region3.net</a:t>
            </a:r>
            <a:endParaRPr lang="en-US" dirty="0">
              <a:solidFill>
                <a:srgbClr val="00B050"/>
              </a:solidFill>
            </a:endParaRPr>
          </a:p>
        </p:txBody>
      </p:sp>
      <p:sp>
        <p:nvSpPr>
          <p:cNvPr id="7" name="TextBox 6">
            <a:extLst>
              <a:ext uri="{FF2B5EF4-FFF2-40B4-BE49-F238E27FC236}">
                <a16:creationId xmlns:a16="http://schemas.microsoft.com/office/drawing/2014/main" id="{32C46ED1-555B-4753-9F65-C0780816F421}"/>
              </a:ext>
            </a:extLst>
          </p:cNvPr>
          <p:cNvSpPr txBox="1"/>
          <p:nvPr/>
        </p:nvSpPr>
        <p:spPr>
          <a:xfrm>
            <a:off x="4551454" y="1320349"/>
            <a:ext cx="2071396" cy="307777"/>
          </a:xfrm>
          <a:prstGeom prst="rect">
            <a:avLst/>
          </a:prstGeom>
          <a:noFill/>
        </p:spPr>
        <p:txBody>
          <a:bodyPr wrap="square" rtlCol="0">
            <a:spAutoFit/>
          </a:bodyPr>
          <a:lstStyle/>
          <a:p>
            <a:r>
              <a:rPr lang="en-US" u="sng" dirty="0">
                <a:solidFill>
                  <a:srgbClr val="FFC000"/>
                </a:solidFill>
              </a:rPr>
              <a:t>www.region4bhs.org/</a:t>
            </a:r>
            <a:endParaRPr lang="en-US" dirty="0">
              <a:solidFill>
                <a:srgbClr val="FFC000"/>
              </a:solidFill>
            </a:endParaRPr>
          </a:p>
        </p:txBody>
      </p:sp>
      <p:sp>
        <p:nvSpPr>
          <p:cNvPr id="8" name="TextBox 7">
            <a:extLst>
              <a:ext uri="{FF2B5EF4-FFF2-40B4-BE49-F238E27FC236}">
                <a16:creationId xmlns:a16="http://schemas.microsoft.com/office/drawing/2014/main" id="{8C888301-BB71-4D81-8C9F-0EC65D63E7D0}"/>
              </a:ext>
            </a:extLst>
          </p:cNvPr>
          <p:cNvSpPr txBox="1"/>
          <p:nvPr/>
        </p:nvSpPr>
        <p:spPr>
          <a:xfrm>
            <a:off x="6288832" y="5770925"/>
            <a:ext cx="2164702" cy="307777"/>
          </a:xfrm>
          <a:prstGeom prst="rect">
            <a:avLst/>
          </a:prstGeom>
          <a:noFill/>
        </p:spPr>
        <p:txBody>
          <a:bodyPr wrap="square" rtlCol="0">
            <a:spAutoFit/>
          </a:bodyPr>
          <a:lstStyle/>
          <a:p>
            <a:r>
              <a:rPr lang="en-US" u="sng" dirty="0">
                <a:solidFill>
                  <a:schemeClr val="bg1">
                    <a:lumMod val="75000"/>
                  </a:schemeClr>
                </a:solidFill>
              </a:rPr>
              <a:t>www.region5systems.net</a:t>
            </a:r>
            <a:endParaRPr lang="en-US" dirty="0">
              <a:solidFill>
                <a:schemeClr val="bg1">
                  <a:lumMod val="75000"/>
                </a:schemeClr>
              </a:solidFill>
            </a:endParaRPr>
          </a:p>
        </p:txBody>
      </p:sp>
      <p:sp>
        <p:nvSpPr>
          <p:cNvPr id="9" name="TextBox 8">
            <a:extLst>
              <a:ext uri="{FF2B5EF4-FFF2-40B4-BE49-F238E27FC236}">
                <a16:creationId xmlns:a16="http://schemas.microsoft.com/office/drawing/2014/main" id="{22C94333-214B-405D-9EC8-4D947D425587}"/>
              </a:ext>
            </a:extLst>
          </p:cNvPr>
          <p:cNvSpPr txBox="1"/>
          <p:nvPr/>
        </p:nvSpPr>
        <p:spPr>
          <a:xfrm>
            <a:off x="7474546" y="2605740"/>
            <a:ext cx="1828800" cy="307777"/>
          </a:xfrm>
          <a:prstGeom prst="rect">
            <a:avLst/>
          </a:prstGeom>
          <a:noFill/>
        </p:spPr>
        <p:txBody>
          <a:bodyPr wrap="square" rtlCol="0">
            <a:spAutoFit/>
          </a:bodyPr>
          <a:lstStyle/>
          <a:p>
            <a:r>
              <a:rPr lang="en-US" u="sng" dirty="0">
                <a:solidFill>
                  <a:srgbClr val="FF5050"/>
                </a:solidFill>
              </a:rPr>
              <a:t>www.regionsix.com</a:t>
            </a:r>
            <a:endParaRPr lang="en-US" dirty="0">
              <a:solidFill>
                <a:srgbClr val="FF5050"/>
              </a:solidFill>
            </a:endParaRPr>
          </a:p>
        </p:txBody>
      </p:sp>
      <p:cxnSp>
        <p:nvCxnSpPr>
          <p:cNvPr id="11" name="Straight Arrow Connector 10">
            <a:extLst>
              <a:ext uri="{FF2B5EF4-FFF2-40B4-BE49-F238E27FC236}">
                <a16:creationId xmlns:a16="http://schemas.microsoft.com/office/drawing/2014/main" id="{D1ED49F0-719C-4136-A297-7EC8AD2992C5}"/>
              </a:ext>
            </a:extLst>
          </p:cNvPr>
          <p:cNvCxnSpPr>
            <a:cxnSpLocks/>
          </p:cNvCxnSpPr>
          <p:nvPr/>
        </p:nvCxnSpPr>
        <p:spPr>
          <a:xfrm>
            <a:off x="1833845" y="1562979"/>
            <a:ext cx="62682" cy="1295686"/>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3" name="Straight Arrow Connector 12">
            <a:extLst>
              <a:ext uri="{FF2B5EF4-FFF2-40B4-BE49-F238E27FC236}">
                <a16:creationId xmlns:a16="http://schemas.microsoft.com/office/drawing/2014/main" id="{EC73A1F0-31FD-4318-8EEA-684EA3FD0317}"/>
              </a:ext>
            </a:extLst>
          </p:cNvPr>
          <p:cNvCxnSpPr>
            <a:cxnSpLocks/>
          </p:cNvCxnSpPr>
          <p:nvPr/>
        </p:nvCxnSpPr>
        <p:spPr>
          <a:xfrm flipH="1">
            <a:off x="3956180" y="1661729"/>
            <a:ext cx="1486348" cy="651229"/>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5" name="Straight Arrow Connector 14">
            <a:extLst>
              <a:ext uri="{FF2B5EF4-FFF2-40B4-BE49-F238E27FC236}">
                <a16:creationId xmlns:a16="http://schemas.microsoft.com/office/drawing/2014/main" id="{A126CABE-D5E1-4C63-82D3-0E42BDA84C2E}"/>
              </a:ext>
            </a:extLst>
          </p:cNvPr>
          <p:cNvCxnSpPr>
            <a:cxnSpLocks/>
          </p:cNvCxnSpPr>
          <p:nvPr/>
        </p:nvCxnSpPr>
        <p:spPr>
          <a:xfrm flipH="1">
            <a:off x="7875036" y="2913517"/>
            <a:ext cx="399263" cy="622652"/>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17" name="Straight Arrow Connector 16">
            <a:extLst>
              <a:ext uri="{FF2B5EF4-FFF2-40B4-BE49-F238E27FC236}">
                <a16:creationId xmlns:a16="http://schemas.microsoft.com/office/drawing/2014/main" id="{008B636A-3D3C-40A2-9E48-138D6991346C}"/>
              </a:ext>
            </a:extLst>
          </p:cNvPr>
          <p:cNvCxnSpPr>
            <a:cxnSpLocks/>
            <a:stCxn id="5" idx="0"/>
          </p:cNvCxnSpPr>
          <p:nvPr/>
        </p:nvCxnSpPr>
        <p:spPr>
          <a:xfrm flipV="1">
            <a:off x="2934858" y="4142792"/>
            <a:ext cx="349518" cy="1635064"/>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6B781E9C-91B5-4A27-807D-FF2E6A1C8F8B}"/>
              </a:ext>
            </a:extLst>
          </p:cNvPr>
          <p:cNvCxnSpPr>
            <a:cxnSpLocks/>
            <a:stCxn id="6" idx="0"/>
          </p:cNvCxnSpPr>
          <p:nvPr/>
        </p:nvCxnSpPr>
        <p:spPr>
          <a:xfrm flipH="1" flipV="1">
            <a:off x="4689013" y="3769577"/>
            <a:ext cx="349518" cy="2001348"/>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cxnSp>
        <p:nvCxnSpPr>
          <p:cNvPr id="23" name="Straight Arrow Connector 22">
            <a:extLst>
              <a:ext uri="{FF2B5EF4-FFF2-40B4-BE49-F238E27FC236}">
                <a16:creationId xmlns:a16="http://schemas.microsoft.com/office/drawing/2014/main" id="{BF83B233-227D-4600-8D88-8CD6F7F7EB65}"/>
              </a:ext>
            </a:extLst>
          </p:cNvPr>
          <p:cNvCxnSpPr>
            <a:cxnSpLocks/>
          </p:cNvCxnSpPr>
          <p:nvPr/>
        </p:nvCxnSpPr>
        <p:spPr>
          <a:xfrm flipH="1" flipV="1">
            <a:off x="7298036" y="5158282"/>
            <a:ext cx="162685" cy="619574"/>
          </a:xfrm>
          <a:prstGeom prst="straightConnector1">
            <a:avLst/>
          </a:prstGeom>
          <a:ln w="28575">
            <a:solidFill>
              <a:schemeClr val="tx1"/>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9300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31339" y="5466151"/>
            <a:ext cx="8096739" cy="1391849"/>
          </a:xfrm>
        </p:spPr>
        <p:txBody>
          <a:bodyPr/>
          <a:lstStyle/>
          <a:p>
            <a:r>
              <a:rPr lang="en-US" sz="1600" dirty="0" smtClean="0"/>
              <a:t>Signage developed at Bryan Medical Center for our garages and shared and adopted city-wide. Mayor approved in all city owned garages. Since then UNL and others have also utilized or expressed interest. Several stories of signage saving lives. </a:t>
            </a:r>
            <a:endParaRPr lang="en-US" sz="1600" dirty="0"/>
          </a:p>
        </p:txBody>
      </p:sp>
      <p:sp>
        <p:nvSpPr>
          <p:cNvPr id="3" name="Title 2"/>
          <p:cNvSpPr>
            <a:spLocks noGrp="1"/>
          </p:cNvSpPr>
          <p:nvPr>
            <p:ph type="title"/>
          </p:nvPr>
        </p:nvSpPr>
        <p:spPr>
          <a:xfrm>
            <a:off x="131339" y="560647"/>
            <a:ext cx="7902841" cy="1143000"/>
          </a:xfrm>
        </p:spPr>
        <p:txBody>
          <a:bodyPr/>
          <a:lstStyle/>
          <a:p>
            <a:r>
              <a:rPr lang="en-US" dirty="0" smtClean="0"/>
              <a:t>Lincoln Lancaster Youth Suicide Prevention </a:t>
            </a:r>
            <a:r>
              <a:rPr lang="en-US" dirty="0" smtClean="0"/>
              <a:t>Coalition-HOPELNK.ORG</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6550" y="1703647"/>
            <a:ext cx="3927688" cy="39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Hope LNK"/>
          <p:cNvSpPr>
            <a:spLocks noChangeAspect="1" noChangeArrowheads="1"/>
          </p:cNvSpPr>
          <p:nvPr/>
        </p:nvSpPr>
        <p:spPr bwMode="auto">
          <a:xfrm>
            <a:off x="5021046" y="2617210"/>
            <a:ext cx="3013134" cy="14190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589426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0787"/>
            <a:ext cx="9144000" cy="5144823"/>
          </a:xfrm>
          <a:prstGeom prst="rect">
            <a:avLst/>
          </a:prstGeom>
        </p:spPr>
      </p:pic>
    </p:spTree>
    <p:extLst>
      <p:ext uri="{BB962C8B-B14F-4D97-AF65-F5344CB8AC3E}">
        <p14:creationId xmlns:p14="http://schemas.microsoft.com/office/powerpoint/2010/main" val="1023434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576D4B-F65C-4BDA-944E-09BFDCD44FA1}"/>
              </a:ext>
            </a:extLst>
          </p:cNvPr>
          <p:cNvSpPr>
            <a:spLocks noGrp="1"/>
          </p:cNvSpPr>
          <p:nvPr>
            <p:ph type="body" idx="1"/>
          </p:nvPr>
        </p:nvSpPr>
        <p:spPr/>
        <p:txBody>
          <a:bodyPr/>
          <a:lstStyle/>
          <a:p>
            <a:pPr marL="76200" indent="0">
              <a:buNone/>
            </a:pPr>
            <a:r>
              <a:rPr lang="en-US" dirty="0"/>
              <a:t>Contact Information:</a:t>
            </a:r>
          </a:p>
          <a:p>
            <a:pPr marL="76200" indent="0">
              <a:buNone/>
            </a:pPr>
            <a:r>
              <a:rPr lang="en-US" dirty="0" smtClean="0"/>
              <a:t>Dave </a:t>
            </a:r>
            <a:r>
              <a:rPr lang="en-US" dirty="0" smtClean="0"/>
              <a:t>Miers, PhD, LIPC</a:t>
            </a:r>
          </a:p>
          <a:p>
            <a:pPr marL="76200" indent="0">
              <a:buNone/>
            </a:pPr>
            <a:r>
              <a:rPr lang="en-US" dirty="0" smtClean="0"/>
              <a:t>Director, Behavioral Health Services, Bryan Medical Center</a:t>
            </a:r>
          </a:p>
          <a:p>
            <a:pPr marL="76200" indent="0">
              <a:buNone/>
            </a:pPr>
            <a:r>
              <a:rPr lang="en-US" dirty="0" smtClean="0">
                <a:hlinkClick r:id="rId2"/>
              </a:rPr>
              <a:t>Dave.Miers@Bryanhealth.org</a:t>
            </a:r>
            <a:endParaRPr lang="en-US" dirty="0" smtClean="0"/>
          </a:p>
          <a:p>
            <a:pPr marL="76200" indent="0">
              <a:buNone/>
            </a:pPr>
            <a:r>
              <a:rPr lang="en-US" dirty="0" smtClean="0"/>
              <a:t>402-481-5165</a:t>
            </a:r>
          </a:p>
        </p:txBody>
      </p:sp>
      <p:sp>
        <p:nvSpPr>
          <p:cNvPr id="3" name="Title 2">
            <a:extLst>
              <a:ext uri="{FF2B5EF4-FFF2-40B4-BE49-F238E27FC236}">
                <a16:creationId xmlns:a16="http://schemas.microsoft.com/office/drawing/2014/main" id="{D0D28497-F760-4C7F-889B-F5C2697C69B4}"/>
              </a:ext>
            </a:extLst>
          </p:cNvPr>
          <p:cNvSpPr>
            <a:spLocks noGrp="1"/>
          </p:cNvSpPr>
          <p:nvPr>
            <p:ph type="title"/>
          </p:nvPr>
        </p:nvSpPr>
        <p:spPr/>
        <p:txBody>
          <a:bodyPr/>
          <a:lstStyle/>
          <a:p>
            <a:r>
              <a:rPr lang="en-US" dirty="0"/>
              <a:t>Thank you! Any Questions?</a:t>
            </a:r>
          </a:p>
        </p:txBody>
      </p:sp>
    </p:spTree>
    <p:extLst>
      <p:ext uri="{BB962C8B-B14F-4D97-AF65-F5344CB8AC3E}">
        <p14:creationId xmlns:p14="http://schemas.microsoft.com/office/powerpoint/2010/main" val="104746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20713" y="274638"/>
            <a:ext cx="7896225" cy="1143000"/>
          </a:xfrm>
        </p:spPr>
        <p:txBody>
          <a:bodyPr/>
          <a:lstStyle/>
          <a:p>
            <a:r>
              <a:rPr lang="en-US" altLang="en-US" dirty="0" smtClean="0">
                <a:latin typeface="Georgia" panose="02040502050405020303" pitchFamily="18" charset="0"/>
                <a:cs typeface="Georgia" panose="02040502050405020303" pitchFamily="18" charset="0"/>
              </a:rPr>
              <a:t>Prevalence of Mental Illness</a:t>
            </a:r>
          </a:p>
        </p:txBody>
      </p:sp>
      <p:sp>
        <p:nvSpPr>
          <p:cNvPr id="14339" name="Content Placeholder 2"/>
          <p:cNvSpPr>
            <a:spLocks noGrp="1"/>
          </p:cNvSpPr>
          <p:nvPr>
            <p:ph sz="quarter" idx="10"/>
          </p:nvPr>
        </p:nvSpPr>
        <p:spPr>
          <a:xfrm>
            <a:off x="620713" y="1600200"/>
            <a:ext cx="7896225" cy="4419600"/>
          </a:xfrm>
        </p:spPr>
        <p:txBody>
          <a:bodyPr/>
          <a:lstStyle/>
          <a:p>
            <a:r>
              <a:rPr lang="en-US" altLang="en-US" sz="2000" dirty="0" smtClean="0">
                <a:latin typeface="Corbel" panose="020B0503020204020204" pitchFamily="34" charset="0"/>
                <a:cs typeface="Corbel" panose="020B0503020204020204" pitchFamily="34" charset="0"/>
              </a:rPr>
              <a:t>About 1 in 4 – 25% of Adult Population in USA suffers from some mental illness</a:t>
            </a:r>
          </a:p>
          <a:p>
            <a:r>
              <a:rPr lang="en-US" altLang="en-US" sz="2000" dirty="0" smtClean="0">
                <a:latin typeface="Corbel" panose="020B0503020204020204" pitchFamily="34" charset="0"/>
                <a:cs typeface="Corbel" panose="020B0503020204020204" pitchFamily="34" charset="0"/>
              </a:rPr>
              <a:t>1 in 7 U.S. kids and teens has a mental health condition, and half go untreated </a:t>
            </a:r>
            <a:r>
              <a:rPr lang="en-US" altLang="en-US" sz="1000" dirty="0" smtClean="0">
                <a:latin typeface="Corbel" panose="020B0503020204020204" pitchFamily="34" charset="0"/>
                <a:cs typeface="Corbel" panose="020B0503020204020204" pitchFamily="34" charset="0"/>
              </a:rPr>
              <a:t>(JAMA </a:t>
            </a:r>
            <a:r>
              <a:rPr lang="en-US" altLang="en-US" sz="1000" dirty="0" smtClean="0">
                <a:latin typeface="Corbel" panose="020B0503020204020204" pitchFamily="34" charset="0"/>
                <a:cs typeface="Corbel" panose="020B0503020204020204" pitchFamily="34" charset="0"/>
              </a:rPr>
              <a:t>Pediatr</a:t>
            </a:r>
            <a:r>
              <a:rPr lang="en-US" altLang="en-US" sz="1000" dirty="0" smtClean="0">
                <a:latin typeface="Corbel" panose="020B0503020204020204" pitchFamily="34" charset="0"/>
                <a:cs typeface="Corbel" panose="020B0503020204020204" pitchFamily="34" charset="0"/>
              </a:rPr>
              <a:t>. Published online February 11, 2019. doi:10.1001/jamapediatrics.2018.5399)</a:t>
            </a:r>
          </a:p>
          <a:p>
            <a:r>
              <a:rPr lang="en-US" altLang="en-US" sz="2000" dirty="0" smtClean="0">
                <a:latin typeface="Corbel" panose="020B0503020204020204" pitchFamily="34" charset="0"/>
                <a:cs typeface="Corbel" panose="020B0503020204020204" pitchFamily="34" charset="0"/>
              </a:rPr>
              <a:t>Depression is one of most common mental illnesses</a:t>
            </a:r>
          </a:p>
          <a:p>
            <a:pPr lvl="1"/>
            <a:r>
              <a:rPr lang="en-US" altLang="en-US" dirty="0" smtClean="0">
                <a:latin typeface="Corbel" panose="020B0503020204020204" pitchFamily="34" charset="0"/>
                <a:cs typeface="Corbel" panose="020B0503020204020204" pitchFamily="34" charset="0"/>
              </a:rPr>
              <a:t>Only 1/3 of those with depression seeking help</a:t>
            </a:r>
          </a:p>
        </p:txBody>
      </p:sp>
    </p:spTree>
    <p:extLst>
      <p:ext uri="{BB962C8B-B14F-4D97-AF65-F5344CB8AC3E}">
        <p14:creationId xmlns:p14="http://schemas.microsoft.com/office/powerpoint/2010/main" val="2456495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Community/Citizens</a:t>
            </a:r>
            <a:endParaRPr lang="en-US" dirty="0"/>
          </a:p>
        </p:txBody>
      </p:sp>
      <p:pic>
        <p:nvPicPr>
          <p:cNvPr id="4098" name="Picture 2" descr="Image result for Mental and Physical Heal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02951" y="1600200"/>
            <a:ext cx="707136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956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Medicine</a:t>
            </a:r>
            <a:endParaRPr lang="en-US" dirty="0"/>
          </a:p>
        </p:txBody>
      </p:sp>
      <p:pic>
        <p:nvPicPr>
          <p:cNvPr id="2050" name="Picture 2" descr="Image result for Mental and Physical Health"/>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00667" y="1627909"/>
            <a:ext cx="58928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30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is Important</a:t>
            </a:r>
            <a:endParaRPr lang="en-US" dirty="0"/>
          </a:p>
        </p:txBody>
      </p:sp>
      <p:sp>
        <p:nvSpPr>
          <p:cNvPr id="3" name="Content Placeholder 2"/>
          <p:cNvSpPr>
            <a:spLocks noGrp="1"/>
          </p:cNvSpPr>
          <p:nvPr>
            <p:ph idx="1"/>
          </p:nvPr>
        </p:nvSpPr>
        <p:spPr>
          <a:xfrm>
            <a:off x="740665" y="1325880"/>
            <a:ext cx="8057614" cy="4693920"/>
          </a:xfrm>
        </p:spPr>
        <p:txBody>
          <a:bodyPr/>
          <a:lstStyle/>
          <a:p>
            <a:r>
              <a:rPr lang="en-US" sz="2000" dirty="0"/>
              <a:t>Primary care settings, like a doctor's office, provide about half of all mental health care for common psychiatric disorders</a:t>
            </a:r>
          </a:p>
          <a:p>
            <a:r>
              <a:rPr lang="en-US" sz="2000" dirty="0"/>
              <a:t>Adults with serious mental illnesses and substance use disorders also have higher rates of chronic physical illnesses and die earlier than the general population</a:t>
            </a:r>
          </a:p>
          <a:p>
            <a:r>
              <a:rPr lang="en-US" sz="2000" dirty="0"/>
              <a:t>People with common physical health conditions also have higher rates of mental health issues</a:t>
            </a:r>
            <a:r>
              <a:rPr lang="en-US" sz="2000" dirty="0" smtClean="0"/>
              <a:t>.</a:t>
            </a:r>
          </a:p>
          <a:p>
            <a:r>
              <a:rPr lang="en-US" sz="2000" dirty="0" smtClean="0"/>
              <a:t>Untreated or undertreated mental illnesses have serious consequences.</a:t>
            </a:r>
          </a:p>
          <a:p>
            <a:pPr lvl="1"/>
            <a:r>
              <a:rPr lang="en-US" dirty="0" smtClean="0"/>
              <a:t>People with severe mental illness often die 13-30 years earlier than the general population from medical conditions that could have been treated by primary care.</a:t>
            </a:r>
            <a:endParaRPr lang="en-US" dirty="0"/>
          </a:p>
        </p:txBody>
      </p:sp>
    </p:spTree>
    <p:extLst>
      <p:ext uri="{BB962C8B-B14F-4D97-AF65-F5344CB8AC3E}">
        <p14:creationId xmlns:p14="http://schemas.microsoft.com/office/powerpoint/2010/main" val="72055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3B38D2-A1F1-4FC3-B4A8-1DC0C2977A4D}"/>
              </a:ext>
            </a:extLst>
          </p:cNvPr>
          <p:cNvPicPr>
            <a:picLocks noChangeAspect="1"/>
          </p:cNvPicPr>
          <p:nvPr/>
        </p:nvPicPr>
        <p:blipFill>
          <a:blip r:embed="rId2"/>
          <a:stretch>
            <a:fillRect/>
          </a:stretch>
        </p:blipFill>
        <p:spPr>
          <a:xfrm>
            <a:off x="0" y="0"/>
            <a:ext cx="5525443" cy="6858000"/>
          </a:xfrm>
          <a:prstGeom prst="rect">
            <a:avLst/>
          </a:prstGeom>
        </p:spPr>
      </p:pic>
      <p:sp>
        <p:nvSpPr>
          <p:cNvPr id="5" name="Rectangle 4">
            <a:extLst>
              <a:ext uri="{FF2B5EF4-FFF2-40B4-BE49-F238E27FC236}">
                <a16:creationId xmlns:a16="http://schemas.microsoft.com/office/drawing/2014/main" id="{A35FB68B-6570-446B-A958-65AB5895413E}"/>
              </a:ext>
            </a:extLst>
          </p:cNvPr>
          <p:cNvSpPr/>
          <p:nvPr/>
        </p:nvSpPr>
        <p:spPr>
          <a:xfrm>
            <a:off x="5845278" y="1951672"/>
            <a:ext cx="3052916" cy="1477328"/>
          </a:xfrm>
          <a:prstGeom prst="rect">
            <a:avLst/>
          </a:prstGeom>
        </p:spPr>
        <p:txBody>
          <a:bodyPr wrap="square">
            <a:spAutoFit/>
          </a:bodyPr>
          <a:lstStyle/>
          <a:p>
            <a:r>
              <a:rPr lang="en-US" sz="1800" b="1" dirty="0">
                <a:hlinkClick r:id="rId3"/>
              </a:rPr>
              <a:t>http://www.sprc.org/sites/default/files/Final%20National%20Suicide%20Prevention%20Toolkit%202.15.18%20FINAL.pdf</a:t>
            </a:r>
            <a:endParaRPr lang="en-US" sz="1800" b="1" dirty="0"/>
          </a:p>
        </p:txBody>
      </p:sp>
    </p:spTree>
    <p:extLst>
      <p:ext uri="{BB962C8B-B14F-4D97-AF65-F5344CB8AC3E}">
        <p14:creationId xmlns:p14="http://schemas.microsoft.com/office/powerpoint/2010/main" val="291841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Illness</a:t>
            </a:r>
            <a:endParaRPr lang="en-US" dirty="0"/>
          </a:p>
        </p:txBody>
      </p:sp>
      <p:sp>
        <p:nvSpPr>
          <p:cNvPr id="3" name="Content Placeholder 2"/>
          <p:cNvSpPr>
            <a:spLocks noGrp="1"/>
          </p:cNvSpPr>
          <p:nvPr>
            <p:ph idx="1"/>
          </p:nvPr>
        </p:nvSpPr>
        <p:spPr>
          <a:xfrm>
            <a:off x="1100667" y="1417638"/>
            <a:ext cx="7697611" cy="4087050"/>
          </a:xfrm>
        </p:spPr>
        <p:txBody>
          <a:bodyPr/>
          <a:lstStyle/>
          <a:p>
            <a:r>
              <a:rPr lang="en-US" dirty="0" smtClean="0"/>
              <a:t>There are more than 200 classified forms of mental illness.</a:t>
            </a:r>
          </a:p>
          <a:p>
            <a:r>
              <a:rPr lang="en-US" dirty="0" smtClean="0"/>
              <a:t>Some are more common disorders such as clinical depression, other mood disorders such as bipolar disorder, dementia, schizophrenia and other psychotic disorders, eating disorders, and anxiety disorders.</a:t>
            </a:r>
          </a:p>
          <a:p>
            <a:r>
              <a:rPr lang="en-US" dirty="0" smtClean="0"/>
              <a:t>We won’t go into symptoms in this presentation but they may include changes in mood, social withdrawal, dramatic changes in eating or sleeping habits, sadness or irritability, fear, worry, or anxiety to name a few.</a:t>
            </a:r>
            <a:endParaRPr lang="en-US" dirty="0"/>
          </a:p>
        </p:txBody>
      </p:sp>
    </p:spTree>
    <p:extLst>
      <p:ext uri="{BB962C8B-B14F-4D97-AF65-F5344CB8AC3E}">
        <p14:creationId xmlns:p14="http://schemas.microsoft.com/office/powerpoint/2010/main" val="1367249677"/>
      </p:ext>
    </p:extLst>
  </p:cSld>
  <p:clrMapOvr>
    <a:masterClrMapping/>
  </p:clrMapOvr>
</p:sld>
</file>

<file path=ppt/theme/theme1.xml><?xml version="1.0" encoding="utf-8"?>
<a:theme xmlns:a="http://schemas.openxmlformats.org/drawingml/2006/main" name="Office Theme">
  <a:themeElements>
    <a:clrScheme name="Custom 4">
      <a:dk1>
        <a:srgbClr val="262626"/>
      </a:dk1>
      <a:lt1>
        <a:srgbClr val="91C9ED"/>
      </a:lt1>
      <a:dk2>
        <a:srgbClr val="0072BC"/>
      </a:dk2>
      <a:lt2>
        <a:srgbClr val="FFFFFF"/>
      </a:lt2>
      <a:accent1>
        <a:srgbClr val="0072BC"/>
      </a:accent1>
      <a:accent2>
        <a:srgbClr val="D7D5C1"/>
      </a:accent2>
      <a:accent3>
        <a:srgbClr val="255168"/>
      </a:accent3>
      <a:accent4>
        <a:srgbClr val="14B1E7"/>
      </a:accent4>
      <a:accent5>
        <a:srgbClr val="E8E6D8"/>
      </a:accent5>
      <a:accent6>
        <a:srgbClr val="98907E"/>
      </a:accent6>
      <a:hlink>
        <a:srgbClr val="15B1FF"/>
      </a:hlink>
      <a:folHlink>
        <a:srgbClr val="2551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1566</Words>
  <Application>Microsoft Office PowerPoint</Application>
  <PresentationFormat>On-screen Show (4:3)</PresentationFormat>
  <Paragraphs>152</Paragraphs>
  <Slides>33</Slides>
  <Notes>15</Notes>
  <HiddenSlides>0</HiddenSlides>
  <MMClips>1</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33</vt:i4>
      </vt:variant>
    </vt:vector>
  </HeadingPairs>
  <TitlesOfParts>
    <vt:vector size="51" baseType="lpstr">
      <vt:lpstr>Fuji</vt:lpstr>
      <vt:lpstr>Tahoma</vt:lpstr>
      <vt:lpstr>ＭＳ Ｐゴシック</vt:lpstr>
      <vt:lpstr>Manuscript</vt:lpstr>
      <vt:lpstr>Liberate</vt:lpstr>
      <vt:lpstr>Franklin Gothic Book</vt:lpstr>
      <vt:lpstr>Calibri</vt:lpstr>
      <vt:lpstr>ＭＳ Ｐゴシック</vt:lpstr>
      <vt:lpstr>Wingdings</vt:lpstr>
      <vt:lpstr>Jolt</vt:lpstr>
      <vt:lpstr>Lucida Handwriting</vt:lpstr>
      <vt:lpstr>CAC Leslie</vt:lpstr>
      <vt:lpstr>Georgia</vt:lpstr>
      <vt:lpstr>Corbel</vt:lpstr>
      <vt:lpstr>Arial</vt:lpstr>
      <vt:lpstr>Comic Sans MS</vt:lpstr>
      <vt:lpstr>Halo</vt:lpstr>
      <vt:lpstr>Office Theme</vt:lpstr>
      <vt:lpstr>     Mental Health and Suicide Prevention in Nebraska</vt:lpstr>
      <vt:lpstr>PowerPoint Presentation</vt:lpstr>
      <vt:lpstr>PowerPoint Presentation</vt:lpstr>
      <vt:lpstr>Prevalence of Mental Illness</vt:lpstr>
      <vt:lpstr>Healthy Community/Citizens</vt:lpstr>
      <vt:lpstr>Integrated Medicine</vt:lpstr>
      <vt:lpstr>Treatment is Important</vt:lpstr>
      <vt:lpstr>PowerPoint Presentation</vt:lpstr>
      <vt:lpstr>Mental Illness</vt:lpstr>
      <vt:lpstr>WELL KNOWN PERSONS WITH DEPRESSION</vt:lpstr>
      <vt:lpstr>Depression</vt:lpstr>
      <vt:lpstr>Depression </vt:lpstr>
      <vt:lpstr>Depression (cont.)</vt:lpstr>
      <vt:lpstr>Importance of Screening Programs </vt:lpstr>
      <vt:lpstr>PowerPoint Presentation</vt:lpstr>
      <vt:lpstr>PowerPoint Presentation</vt:lpstr>
      <vt:lpstr>PowerPoint Presentation</vt:lpstr>
      <vt:lpstr>Suicide Prevention </vt:lpstr>
      <vt:lpstr>Surgeon General’s Call to Action to Prevent Suicide 1999</vt:lpstr>
      <vt:lpstr>PowerPoint Presentation</vt:lpstr>
      <vt:lpstr>PowerPoint Presentation</vt:lpstr>
      <vt:lpstr>Coming Fall 2021</vt:lpstr>
      <vt:lpstr>PowerPoint Presentation</vt:lpstr>
      <vt:lpstr>PowerPoint Presentation</vt:lpstr>
      <vt:lpstr>Local Outreach to Suicide Survivors (LOSS)</vt:lpstr>
      <vt:lpstr>PowerPoint Presentation</vt:lpstr>
      <vt:lpstr>PowerPoint Presentation</vt:lpstr>
      <vt:lpstr>Suicide Prevention for Staff</vt:lpstr>
      <vt:lpstr>QPR for Staff</vt:lpstr>
      <vt:lpstr>PowerPoint Presentation</vt:lpstr>
      <vt:lpstr>Lincoln Lancaster Youth Suicide Prevention Coalition-HOPELNK.ORG</vt:lpstr>
      <vt:lpstr>PowerPoint Presentation</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Prevention in Healthcare Settings: Resources to Help Patients and Staff</dc:title>
  <dc:creator>Dave Miers</dc:creator>
  <cp:lastModifiedBy>Dave Miers</cp:lastModifiedBy>
  <cp:revision>72</cp:revision>
  <dcterms:modified xsi:type="dcterms:W3CDTF">2021-07-16T21:50:56Z</dcterms:modified>
</cp:coreProperties>
</file>